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slides/slide128.xml" ContentType="application/vnd.openxmlformats-officedocument.presentationml.slide+xml"/>
  <Override PartName="/ppt/slides/slide129.xml" ContentType="application/vnd.openxmlformats-officedocument.presentationml.slide+xml"/>
  <Override PartName="/ppt/slides/slide130.xml" ContentType="application/vnd.openxmlformats-officedocument.presentationml.slide+xml"/>
  <Override PartName="/ppt/slides/slide131.xml" ContentType="application/vnd.openxmlformats-officedocument.presentationml.slide+xml"/>
  <Override PartName="/ppt/slides/slide132.xml" ContentType="application/vnd.openxmlformats-officedocument.presentationml.slide+xml"/>
  <Override PartName="/ppt/slides/slide133.xml" ContentType="application/vnd.openxmlformats-officedocument.presentationml.slide+xml"/>
  <Override PartName="/ppt/slides/slide134.xml" ContentType="application/vnd.openxmlformats-officedocument.presentationml.slide+xml"/>
  <Override PartName="/ppt/slides/slide135.xml" ContentType="application/vnd.openxmlformats-officedocument.presentationml.slide+xml"/>
  <Override PartName="/ppt/slides/slide136.xml" ContentType="application/vnd.openxmlformats-officedocument.presentationml.slide+xml"/>
  <Override PartName="/ppt/slides/slide137.xml" ContentType="application/vnd.openxmlformats-officedocument.presentationml.slide+xml"/>
  <Override PartName="/ppt/slides/slide138.xml" ContentType="application/vnd.openxmlformats-officedocument.presentationml.slide+xml"/>
  <Override PartName="/ppt/slides/slide139.xml" ContentType="application/vnd.openxmlformats-officedocument.presentationml.slide+xml"/>
  <Override PartName="/ppt/slides/slide140.xml" ContentType="application/vnd.openxmlformats-officedocument.presentationml.slide+xml"/>
  <Override PartName="/ppt/slides/slide141.xml" ContentType="application/vnd.openxmlformats-officedocument.presentationml.slide+xml"/>
  <Override PartName="/ppt/slides/slide14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4.xml" ContentType="application/vnd.openxmlformats-officedocument.theme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5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6.xml" ContentType="application/vnd.openxmlformats-officedocument.theme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7.xml" ContentType="application/vnd.openxmlformats-officedocument.theme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  <p:sldMasterId id="2147483660" r:id="rId2"/>
    <p:sldMasterId id="2147483698" r:id="rId3"/>
    <p:sldMasterId id="2147483702" r:id="rId4"/>
    <p:sldMasterId id="2147483706" r:id="rId5"/>
    <p:sldMasterId id="2147483710" r:id="rId6"/>
    <p:sldMasterId id="2147483714" r:id="rId7"/>
    <p:sldMasterId id="2147483718" r:id="rId8"/>
  </p:sldMasterIdLst>
  <p:notesMasterIdLst>
    <p:notesMasterId r:id="rId151"/>
  </p:notesMasterIdLst>
  <p:sldIdLst>
    <p:sldId id="260" r:id="rId9"/>
    <p:sldId id="256" r:id="rId10"/>
    <p:sldId id="257" r:id="rId11"/>
    <p:sldId id="258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  <p:sldId id="275" r:id="rId26"/>
    <p:sldId id="274" r:id="rId27"/>
    <p:sldId id="276" r:id="rId28"/>
    <p:sldId id="277" r:id="rId29"/>
    <p:sldId id="303" r:id="rId30"/>
    <p:sldId id="300" r:id="rId31"/>
    <p:sldId id="297" r:id="rId32"/>
    <p:sldId id="298" r:id="rId33"/>
    <p:sldId id="299" r:id="rId34"/>
    <p:sldId id="285" r:id="rId35"/>
    <p:sldId id="301" r:id="rId36"/>
    <p:sldId id="302" r:id="rId37"/>
    <p:sldId id="286" r:id="rId38"/>
    <p:sldId id="304" r:id="rId39"/>
    <p:sldId id="305" r:id="rId40"/>
    <p:sldId id="278" r:id="rId41"/>
    <p:sldId id="306" r:id="rId42"/>
    <p:sldId id="307" r:id="rId43"/>
    <p:sldId id="365" r:id="rId44"/>
    <p:sldId id="366" r:id="rId45"/>
    <p:sldId id="367" r:id="rId46"/>
    <p:sldId id="308" r:id="rId47"/>
    <p:sldId id="368" r:id="rId48"/>
    <p:sldId id="369" r:id="rId49"/>
    <p:sldId id="370" r:id="rId50"/>
    <p:sldId id="371" r:id="rId51"/>
    <p:sldId id="309" r:id="rId52"/>
    <p:sldId id="372" r:id="rId53"/>
    <p:sldId id="373" r:id="rId54"/>
    <p:sldId id="374" r:id="rId55"/>
    <p:sldId id="362" r:id="rId56"/>
    <p:sldId id="287" r:id="rId57"/>
    <p:sldId id="288" r:id="rId58"/>
    <p:sldId id="289" r:id="rId59"/>
    <p:sldId id="290" r:id="rId60"/>
    <p:sldId id="284" r:id="rId61"/>
    <p:sldId id="291" r:id="rId62"/>
    <p:sldId id="292" r:id="rId63"/>
    <p:sldId id="293" r:id="rId64"/>
    <p:sldId id="294" r:id="rId65"/>
    <p:sldId id="295" r:id="rId66"/>
    <p:sldId id="296" r:id="rId67"/>
    <p:sldId id="279" r:id="rId68"/>
    <p:sldId id="342" r:id="rId69"/>
    <p:sldId id="338" r:id="rId70"/>
    <p:sldId id="364" r:id="rId71"/>
    <p:sldId id="339" r:id="rId72"/>
    <p:sldId id="340" r:id="rId73"/>
    <p:sldId id="375" r:id="rId74"/>
    <p:sldId id="376" r:id="rId75"/>
    <p:sldId id="377" r:id="rId76"/>
    <p:sldId id="343" r:id="rId77"/>
    <p:sldId id="341" r:id="rId78"/>
    <p:sldId id="378" r:id="rId79"/>
    <p:sldId id="379" r:id="rId80"/>
    <p:sldId id="380" r:id="rId81"/>
    <p:sldId id="381" r:id="rId82"/>
    <p:sldId id="344" r:id="rId83"/>
    <p:sldId id="352" r:id="rId84"/>
    <p:sldId id="351" r:id="rId85"/>
    <p:sldId id="350" r:id="rId86"/>
    <p:sldId id="353" r:id="rId87"/>
    <p:sldId id="382" r:id="rId88"/>
    <p:sldId id="355" r:id="rId89"/>
    <p:sldId id="348" r:id="rId90"/>
    <p:sldId id="347" r:id="rId91"/>
    <p:sldId id="359" r:id="rId92"/>
    <p:sldId id="354" r:id="rId93"/>
    <p:sldId id="360" r:id="rId94"/>
    <p:sldId id="349" r:id="rId95"/>
    <p:sldId id="356" r:id="rId96"/>
    <p:sldId id="357" r:id="rId97"/>
    <p:sldId id="358" r:id="rId98"/>
    <p:sldId id="361" r:id="rId99"/>
    <p:sldId id="280" r:id="rId100"/>
    <p:sldId id="314" r:id="rId101"/>
    <p:sldId id="333" r:id="rId102"/>
    <p:sldId id="383" r:id="rId103"/>
    <p:sldId id="384" r:id="rId104"/>
    <p:sldId id="389" r:id="rId105"/>
    <p:sldId id="390" r:id="rId106"/>
    <p:sldId id="385" r:id="rId107"/>
    <p:sldId id="386" r:id="rId108"/>
    <p:sldId id="387" r:id="rId109"/>
    <p:sldId id="334" r:id="rId110"/>
    <p:sldId id="391" r:id="rId111"/>
    <p:sldId id="395" r:id="rId112"/>
    <p:sldId id="396" r:id="rId113"/>
    <p:sldId id="397" r:id="rId114"/>
    <p:sldId id="398" r:id="rId115"/>
    <p:sldId id="430" r:id="rId116"/>
    <p:sldId id="431" r:id="rId117"/>
    <p:sldId id="432" r:id="rId118"/>
    <p:sldId id="433" r:id="rId119"/>
    <p:sldId id="335" r:id="rId120"/>
    <p:sldId id="434" r:id="rId121"/>
    <p:sldId id="435" r:id="rId122"/>
    <p:sldId id="438" r:id="rId123"/>
    <p:sldId id="437" r:id="rId124"/>
    <p:sldId id="441" r:id="rId125"/>
    <p:sldId id="442" r:id="rId126"/>
    <p:sldId id="439" r:id="rId127"/>
    <p:sldId id="456" r:id="rId128"/>
    <p:sldId id="440" r:id="rId129"/>
    <p:sldId id="454" r:id="rId130"/>
    <p:sldId id="455" r:id="rId131"/>
    <p:sldId id="443" r:id="rId132"/>
    <p:sldId id="444" r:id="rId133"/>
    <p:sldId id="445" r:id="rId134"/>
    <p:sldId id="446" r:id="rId135"/>
    <p:sldId id="447" r:id="rId136"/>
    <p:sldId id="448" r:id="rId137"/>
    <p:sldId id="449" r:id="rId138"/>
    <p:sldId id="450" r:id="rId139"/>
    <p:sldId id="458" r:id="rId140"/>
    <p:sldId id="451" r:id="rId141"/>
    <p:sldId id="453" r:id="rId142"/>
    <p:sldId id="459" r:id="rId143"/>
    <p:sldId id="460" r:id="rId144"/>
    <p:sldId id="461" r:id="rId145"/>
    <p:sldId id="462" r:id="rId146"/>
    <p:sldId id="281" r:id="rId147"/>
    <p:sldId id="311" r:id="rId148"/>
    <p:sldId id="312" r:id="rId149"/>
    <p:sldId id="363" r:id="rId150"/>
  </p:sldIdLst>
  <p:sldSz cx="12192000" cy="6858000"/>
  <p:notesSz cx="6858000" cy="9144000"/>
  <p:embeddedFontLst>
    <p:embeddedFont>
      <p:font typeface="Calibri" panose="020F0502020204030204" pitchFamily="34" charset="0"/>
      <p:regular r:id="rId152"/>
      <p:bold r:id="rId153"/>
      <p:italic r:id="rId154"/>
      <p:boldItalic r:id="rId155"/>
    </p:embeddedFont>
    <p:embeddedFont>
      <p:font typeface="Cambria Math" panose="02040503050406030204" pitchFamily="18" charset="0"/>
      <p:regular r:id="rId156"/>
    </p:embeddedFont>
    <p:embeddedFont>
      <p:font typeface="Georgia" panose="02040502050405020303" pitchFamily="18" charset="0"/>
      <p:regular r:id="rId157"/>
      <p:bold r:id="rId158"/>
      <p:italic r:id="rId159"/>
      <p:boldItalic r:id="rId160"/>
    </p:embeddedFont>
    <p:embeddedFont>
      <p:font typeface="Lucida Sans" panose="020B0602030504020204" pitchFamily="34" charset="0"/>
      <p:regular r:id="rId161"/>
      <p:bold r:id="rId162"/>
      <p:italic r:id="rId163"/>
      <p:boldItalic r:id="rId164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708"/>
    <p:restoredTop sz="94709"/>
  </p:normalViewPr>
  <p:slideViewPr>
    <p:cSldViewPr snapToGrid="0" snapToObjects="1" showGuides="1">
      <p:cViewPr varScale="1">
        <p:scale>
          <a:sx n="114" d="100"/>
          <a:sy n="114" d="100"/>
        </p:scale>
        <p:origin x="372" y="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7" Type="http://schemas.openxmlformats.org/officeDocument/2006/relationships/slide" Target="slides/slide109.xml"/><Relationship Id="rId21" Type="http://schemas.openxmlformats.org/officeDocument/2006/relationships/slide" Target="slides/slide13.xml"/><Relationship Id="rId42" Type="http://schemas.openxmlformats.org/officeDocument/2006/relationships/slide" Target="slides/slide34.xml"/><Relationship Id="rId63" Type="http://schemas.openxmlformats.org/officeDocument/2006/relationships/slide" Target="slides/slide55.xml"/><Relationship Id="rId84" Type="http://schemas.openxmlformats.org/officeDocument/2006/relationships/slide" Target="slides/slide76.xml"/><Relationship Id="rId138" Type="http://schemas.openxmlformats.org/officeDocument/2006/relationships/slide" Target="slides/slide130.xml"/><Relationship Id="rId159" Type="http://schemas.openxmlformats.org/officeDocument/2006/relationships/font" Target="fonts/font8.fntdata"/><Relationship Id="rId107" Type="http://schemas.openxmlformats.org/officeDocument/2006/relationships/slide" Target="slides/slide99.xml"/><Relationship Id="rId11" Type="http://schemas.openxmlformats.org/officeDocument/2006/relationships/slide" Target="slides/slide3.xml"/><Relationship Id="rId32" Type="http://schemas.openxmlformats.org/officeDocument/2006/relationships/slide" Target="slides/slide24.xml"/><Relationship Id="rId53" Type="http://schemas.openxmlformats.org/officeDocument/2006/relationships/slide" Target="slides/slide45.xml"/><Relationship Id="rId74" Type="http://schemas.openxmlformats.org/officeDocument/2006/relationships/slide" Target="slides/slide66.xml"/><Relationship Id="rId128" Type="http://schemas.openxmlformats.org/officeDocument/2006/relationships/slide" Target="slides/slide120.xml"/><Relationship Id="rId149" Type="http://schemas.openxmlformats.org/officeDocument/2006/relationships/slide" Target="slides/slide141.xml"/><Relationship Id="rId5" Type="http://schemas.openxmlformats.org/officeDocument/2006/relationships/slideMaster" Target="slideMasters/slideMaster5.xml"/><Relationship Id="rId95" Type="http://schemas.openxmlformats.org/officeDocument/2006/relationships/slide" Target="slides/slide87.xml"/><Relationship Id="rId160" Type="http://schemas.openxmlformats.org/officeDocument/2006/relationships/font" Target="fonts/font9.fntdata"/><Relationship Id="rId22" Type="http://schemas.openxmlformats.org/officeDocument/2006/relationships/slide" Target="slides/slide14.xml"/><Relationship Id="rId43" Type="http://schemas.openxmlformats.org/officeDocument/2006/relationships/slide" Target="slides/slide35.xml"/><Relationship Id="rId64" Type="http://schemas.openxmlformats.org/officeDocument/2006/relationships/slide" Target="slides/slide56.xml"/><Relationship Id="rId118" Type="http://schemas.openxmlformats.org/officeDocument/2006/relationships/slide" Target="slides/slide110.xml"/><Relationship Id="rId139" Type="http://schemas.openxmlformats.org/officeDocument/2006/relationships/slide" Target="slides/slide131.xml"/><Relationship Id="rId85" Type="http://schemas.openxmlformats.org/officeDocument/2006/relationships/slide" Target="slides/slide77.xml"/><Relationship Id="rId150" Type="http://schemas.openxmlformats.org/officeDocument/2006/relationships/slide" Target="slides/slide142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33" Type="http://schemas.openxmlformats.org/officeDocument/2006/relationships/slide" Target="slides/slide25.xml"/><Relationship Id="rId38" Type="http://schemas.openxmlformats.org/officeDocument/2006/relationships/slide" Target="slides/slide30.xml"/><Relationship Id="rId59" Type="http://schemas.openxmlformats.org/officeDocument/2006/relationships/slide" Target="slides/slide51.xml"/><Relationship Id="rId103" Type="http://schemas.openxmlformats.org/officeDocument/2006/relationships/slide" Target="slides/slide95.xml"/><Relationship Id="rId108" Type="http://schemas.openxmlformats.org/officeDocument/2006/relationships/slide" Target="slides/slide100.xml"/><Relationship Id="rId124" Type="http://schemas.openxmlformats.org/officeDocument/2006/relationships/slide" Target="slides/slide116.xml"/><Relationship Id="rId129" Type="http://schemas.openxmlformats.org/officeDocument/2006/relationships/slide" Target="slides/slide121.xml"/><Relationship Id="rId54" Type="http://schemas.openxmlformats.org/officeDocument/2006/relationships/slide" Target="slides/slide46.xml"/><Relationship Id="rId70" Type="http://schemas.openxmlformats.org/officeDocument/2006/relationships/slide" Target="slides/slide62.xml"/><Relationship Id="rId75" Type="http://schemas.openxmlformats.org/officeDocument/2006/relationships/slide" Target="slides/slide67.xml"/><Relationship Id="rId91" Type="http://schemas.openxmlformats.org/officeDocument/2006/relationships/slide" Target="slides/slide83.xml"/><Relationship Id="rId96" Type="http://schemas.openxmlformats.org/officeDocument/2006/relationships/slide" Target="slides/slide88.xml"/><Relationship Id="rId140" Type="http://schemas.openxmlformats.org/officeDocument/2006/relationships/slide" Target="slides/slide132.xml"/><Relationship Id="rId145" Type="http://schemas.openxmlformats.org/officeDocument/2006/relationships/slide" Target="slides/slide137.xml"/><Relationship Id="rId161" Type="http://schemas.openxmlformats.org/officeDocument/2006/relationships/font" Target="fonts/font10.fntdata"/><Relationship Id="rId16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23" Type="http://schemas.openxmlformats.org/officeDocument/2006/relationships/slide" Target="slides/slide15.xml"/><Relationship Id="rId28" Type="http://schemas.openxmlformats.org/officeDocument/2006/relationships/slide" Target="slides/slide20.xml"/><Relationship Id="rId49" Type="http://schemas.openxmlformats.org/officeDocument/2006/relationships/slide" Target="slides/slide41.xml"/><Relationship Id="rId114" Type="http://schemas.openxmlformats.org/officeDocument/2006/relationships/slide" Target="slides/slide106.xml"/><Relationship Id="rId119" Type="http://schemas.openxmlformats.org/officeDocument/2006/relationships/slide" Target="slides/slide111.xml"/><Relationship Id="rId44" Type="http://schemas.openxmlformats.org/officeDocument/2006/relationships/slide" Target="slides/slide36.xml"/><Relationship Id="rId60" Type="http://schemas.openxmlformats.org/officeDocument/2006/relationships/slide" Target="slides/slide52.xml"/><Relationship Id="rId65" Type="http://schemas.openxmlformats.org/officeDocument/2006/relationships/slide" Target="slides/slide57.xml"/><Relationship Id="rId81" Type="http://schemas.openxmlformats.org/officeDocument/2006/relationships/slide" Target="slides/slide73.xml"/><Relationship Id="rId86" Type="http://schemas.openxmlformats.org/officeDocument/2006/relationships/slide" Target="slides/slide78.xml"/><Relationship Id="rId130" Type="http://schemas.openxmlformats.org/officeDocument/2006/relationships/slide" Target="slides/slide122.xml"/><Relationship Id="rId135" Type="http://schemas.openxmlformats.org/officeDocument/2006/relationships/slide" Target="slides/slide127.xml"/><Relationship Id="rId151" Type="http://schemas.openxmlformats.org/officeDocument/2006/relationships/notesMaster" Target="notesMasters/notesMaster1.xml"/><Relationship Id="rId156" Type="http://schemas.openxmlformats.org/officeDocument/2006/relationships/font" Target="fonts/font5.fntdata"/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39" Type="http://schemas.openxmlformats.org/officeDocument/2006/relationships/slide" Target="slides/slide31.xml"/><Relationship Id="rId109" Type="http://schemas.openxmlformats.org/officeDocument/2006/relationships/slide" Target="slides/slide101.xml"/><Relationship Id="rId34" Type="http://schemas.openxmlformats.org/officeDocument/2006/relationships/slide" Target="slides/slide26.xml"/><Relationship Id="rId50" Type="http://schemas.openxmlformats.org/officeDocument/2006/relationships/slide" Target="slides/slide42.xml"/><Relationship Id="rId55" Type="http://schemas.openxmlformats.org/officeDocument/2006/relationships/slide" Target="slides/slide47.xml"/><Relationship Id="rId76" Type="http://schemas.openxmlformats.org/officeDocument/2006/relationships/slide" Target="slides/slide68.xml"/><Relationship Id="rId97" Type="http://schemas.openxmlformats.org/officeDocument/2006/relationships/slide" Target="slides/slide89.xml"/><Relationship Id="rId104" Type="http://schemas.openxmlformats.org/officeDocument/2006/relationships/slide" Target="slides/slide96.xml"/><Relationship Id="rId120" Type="http://schemas.openxmlformats.org/officeDocument/2006/relationships/slide" Target="slides/slide112.xml"/><Relationship Id="rId125" Type="http://schemas.openxmlformats.org/officeDocument/2006/relationships/slide" Target="slides/slide117.xml"/><Relationship Id="rId141" Type="http://schemas.openxmlformats.org/officeDocument/2006/relationships/slide" Target="slides/slide133.xml"/><Relationship Id="rId146" Type="http://schemas.openxmlformats.org/officeDocument/2006/relationships/slide" Target="slides/slide138.xml"/><Relationship Id="rId167" Type="http://schemas.openxmlformats.org/officeDocument/2006/relationships/theme" Target="theme/theme1.xml"/><Relationship Id="rId7" Type="http://schemas.openxmlformats.org/officeDocument/2006/relationships/slideMaster" Target="slideMasters/slideMaster7.xml"/><Relationship Id="rId71" Type="http://schemas.openxmlformats.org/officeDocument/2006/relationships/slide" Target="slides/slide63.xml"/><Relationship Id="rId92" Type="http://schemas.openxmlformats.org/officeDocument/2006/relationships/slide" Target="slides/slide84.xml"/><Relationship Id="rId162" Type="http://schemas.openxmlformats.org/officeDocument/2006/relationships/font" Target="fonts/font11.fntdata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1.xml"/><Relationship Id="rId24" Type="http://schemas.openxmlformats.org/officeDocument/2006/relationships/slide" Target="slides/slide16.xml"/><Relationship Id="rId40" Type="http://schemas.openxmlformats.org/officeDocument/2006/relationships/slide" Target="slides/slide32.xml"/><Relationship Id="rId45" Type="http://schemas.openxmlformats.org/officeDocument/2006/relationships/slide" Target="slides/slide37.xml"/><Relationship Id="rId66" Type="http://schemas.openxmlformats.org/officeDocument/2006/relationships/slide" Target="slides/slide58.xml"/><Relationship Id="rId87" Type="http://schemas.openxmlformats.org/officeDocument/2006/relationships/slide" Target="slides/slide79.xml"/><Relationship Id="rId110" Type="http://schemas.openxmlformats.org/officeDocument/2006/relationships/slide" Target="slides/slide102.xml"/><Relationship Id="rId115" Type="http://schemas.openxmlformats.org/officeDocument/2006/relationships/slide" Target="slides/slide107.xml"/><Relationship Id="rId131" Type="http://schemas.openxmlformats.org/officeDocument/2006/relationships/slide" Target="slides/slide123.xml"/><Relationship Id="rId136" Type="http://schemas.openxmlformats.org/officeDocument/2006/relationships/slide" Target="slides/slide128.xml"/><Relationship Id="rId157" Type="http://schemas.openxmlformats.org/officeDocument/2006/relationships/font" Target="fonts/font6.fntdata"/><Relationship Id="rId61" Type="http://schemas.openxmlformats.org/officeDocument/2006/relationships/slide" Target="slides/slide53.xml"/><Relationship Id="rId82" Type="http://schemas.openxmlformats.org/officeDocument/2006/relationships/slide" Target="slides/slide74.xml"/><Relationship Id="rId152" Type="http://schemas.openxmlformats.org/officeDocument/2006/relationships/font" Target="fonts/font1.fntdata"/><Relationship Id="rId19" Type="http://schemas.openxmlformats.org/officeDocument/2006/relationships/slide" Target="slides/slide11.xml"/><Relationship Id="rId14" Type="http://schemas.openxmlformats.org/officeDocument/2006/relationships/slide" Target="slides/slide6.xml"/><Relationship Id="rId30" Type="http://schemas.openxmlformats.org/officeDocument/2006/relationships/slide" Target="slides/slide22.xml"/><Relationship Id="rId35" Type="http://schemas.openxmlformats.org/officeDocument/2006/relationships/slide" Target="slides/slide27.xml"/><Relationship Id="rId56" Type="http://schemas.openxmlformats.org/officeDocument/2006/relationships/slide" Target="slides/slide48.xml"/><Relationship Id="rId77" Type="http://schemas.openxmlformats.org/officeDocument/2006/relationships/slide" Target="slides/slide69.xml"/><Relationship Id="rId100" Type="http://schemas.openxmlformats.org/officeDocument/2006/relationships/slide" Target="slides/slide92.xml"/><Relationship Id="rId105" Type="http://schemas.openxmlformats.org/officeDocument/2006/relationships/slide" Target="slides/slide97.xml"/><Relationship Id="rId126" Type="http://schemas.openxmlformats.org/officeDocument/2006/relationships/slide" Target="slides/slide118.xml"/><Relationship Id="rId147" Type="http://schemas.openxmlformats.org/officeDocument/2006/relationships/slide" Target="slides/slide139.xml"/><Relationship Id="rId168" Type="http://schemas.openxmlformats.org/officeDocument/2006/relationships/tableStyles" Target="tableStyles.xml"/><Relationship Id="rId8" Type="http://schemas.openxmlformats.org/officeDocument/2006/relationships/slideMaster" Target="slideMasters/slideMaster8.xml"/><Relationship Id="rId51" Type="http://schemas.openxmlformats.org/officeDocument/2006/relationships/slide" Target="slides/slide43.xml"/><Relationship Id="rId72" Type="http://schemas.openxmlformats.org/officeDocument/2006/relationships/slide" Target="slides/slide64.xml"/><Relationship Id="rId93" Type="http://schemas.openxmlformats.org/officeDocument/2006/relationships/slide" Target="slides/slide85.xml"/><Relationship Id="rId98" Type="http://schemas.openxmlformats.org/officeDocument/2006/relationships/slide" Target="slides/slide90.xml"/><Relationship Id="rId121" Type="http://schemas.openxmlformats.org/officeDocument/2006/relationships/slide" Target="slides/slide113.xml"/><Relationship Id="rId142" Type="http://schemas.openxmlformats.org/officeDocument/2006/relationships/slide" Target="slides/slide134.xml"/><Relationship Id="rId163" Type="http://schemas.openxmlformats.org/officeDocument/2006/relationships/font" Target="fonts/font12.fntdata"/><Relationship Id="rId3" Type="http://schemas.openxmlformats.org/officeDocument/2006/relationships/slideMaster" Target="slideMasters/slideMaster3.xml"/><Relationship Id="rId25" Type="http://schemas.openxmlformats.org/officeDocument/2006/relationships/slide" Target="slides/slide17.xml"/><Relationship Id="rId46" Type="http://schemas.openxmlformats.org/officeDocument/2006/relationships/slide" Target="slides/slide38.xml"/><Relationship Id="rId67" Type="http://schemas.openxmlformats.org/officeDocument/2006/relationships/slide" Target="slides/slide59.xml"/><Relationship Id="rId116" Type="http://schemas.openxmlformats.org/officeDocument/2006/relationships/slide" Target="slides/slide108.xml"/><Relationship Id="rId137" Type="http://schemas.openxmlformats.org/officeDocument/2006/relationships/slide" Target="slides/slide129.xml"/><Relationship Id="rId158" Type="http://schemas.openxmlformats.org/officeDocument/2006/relationships/font" Target="fonts/font7.fntdata"/><Relationship Id="rId20" Type="http://schemas.openxmlformats.org/officeDocument/2006/relationships/slide" Target="slides/slide12.xml"/><Relationship Id="rId41" Type="http://schemas.openxmlformats.org/officeDocument/2006/relationships/slide" Target="slides/slide33.xml"/><Relationship Id="rId62" Type="http://schemas.openxmlformats.org/officeDocument/2006/relationships/slide" Target="slides/slide54.xml"/><Relationship Id="rId83" Type="http://schemas.openxmlformats.org/officeDocument/2006/relationships/slide" Target="slides/slide75.xml"/><Relationship Id="rId88" Type="http://schemas.openxmlformats.org/officeDocument/2006/relationships/slide" Target="slides/slide80.xml"/><Relationship Id="rId111" Type="http://schemas.openxmlformats.org/officeDocument/2006/relationships/slide" Target="slides/slide103.xml"/><Relationship Id="rId132" Type="http://schemas.openxmlformats.org/officeDocument/2006/relationships/slide" Target="slides/slide124.xml"/><Relationship Id="rId153" Type="http://schemas.openxmlformats.org/officeDocument/2006/relationships/font" Target="fonts/font2.fntdata"/><Relationship Id="rId15" Type="http://schemas.openxmlformats.org/officeDocument/2006/relationships/slide" Target="slides/slide7.xml"/><Relationship Id="rId36" Type="http://schemas.openxmlformats.org/officeDocument/2006/relationships/slide" Target="slides/slide28.xml"/><Relationship Id="rId57" Type="http://schemas.openxmlformats.org/officeDocument/2006/relationships/slide" Target="slides/slide49.xml"/><Relationship Id="rId106" Type="http://schemas.openxmlformats.org/officeDocument/2006/relationships/slide" Target="slides/slide98.xml"/><Relationship Id="rId127" Type="http://schemas.openxmlformats.org/officeDocument/2006/relationships/slide" Target="slides/slide119.xml"/><Relationship Id="rId10" Type="http://schemas.openxmlformats.org/officeDocument/2006/relationships/slide" Target="slides/slide2.xml"/><Relationship Id="rId31" Type="http://schemas.openxmlformats.org/officeDocument/2006/relationships/slide" Target="slides/slide23.xml"/><Relationship Id="rId52" Type="http://schemas.openxmlformats.org/officeDocument/2006/relationships/slide" Target="slides/slide44.xml"/><Relationship Id="rId73" Type="http://schemas.openxmlformats.org/officeDocument/2006/relationships/slide" Target="slides/slide65.xml"/><Relationship Id="rId78" Type="http://schemas.openxmlformats.org/officeDocument/2006/relationships/slide" Target="slides/slide70.xml"/><Relationship Id="rId94" Type="http://schemas.openxmlformats.org/officeDocument/2006/relationships/slide" Target="slides/slide86.xml"/><Relationship Id="rId99" Type="http://schemas.openxmlformats.org/officeDocument/2006/relationships/slide" Target="slides/slide91.xml"/><Relationship Id="rId101" Type="http://schemas.openxmlformats.org/officeDocument/2006/relationships/slide" Target="slides/slide93.xml"/><Relationship Id="rId122" Type="http://schemas.openxmlformats.org/officeDocument/2006/relationships/slide" Target="slides/slide114.xml"/><Relationship Id="rId143" Type="http://schemas.openxmlformats.org/officeDocument/2006/relationships/slide" Target="slides/slide135.xml"/><Relationship Id="rId148" Type="http://schemas.openxmlformats.org/officeDocument/2006/relationships/slide" Target="slides/slide140.xml"/><Relationship Id="rId164" Type="http://schemas.openxmlformats.org/officeDocument/2006/relationships/font" Target="fonts/font13.fntdata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26" Type="http://schemas.openxmlformats.org/officeDocument/2006/relationships/slide" Target="slides/slide18.xml"/><Relationship Id="rId47" Type="http://schemas.openxmlformats.org/officeDocument/2006/relationships/slide" Target="slides/slide39.xml"/><Relationship Id="rId68" Type="http://schemas.openxmlformats.org/officeDocument/2006/relationships/slide" Target="slides/slide60.xml"/><Relationship Id="rId89" Type="http://schemas.openxmlformats.org/officeDocument/2006/relationships/slide" Target="slides/slide81.xml"/><Relationship Id="rId112" Type="http://schemas.openxmlformats.org/officeDocument/2006/relationships/slide" Target="slides/slide104.xml"/><Relationship Id="rId133" Type="http://schemas.openxmlformats.org/officeDocument/2006/relationships/slide" Target="slides/slide125.xml"/><Relationship Id="rId154" Type="http://schemas.openxmlformats.org/officeDocument/2006/relationships/font" Target="fonts/font3.fntdata"/><Relationship Id="rId16" Type="http://schemas.openxmlformats.org/officeDocument/2006/relationships/slide" Target="slides/slide8.xml"/><Relationship Id="rId37" Type="http://schemas.openxmlformats.org/officeDocument/2006/relationships/slide" Target="slides/slide29.xml"/><Relationship Id="rId58" Type="http://schemas.openxmlformats.org/officeDocument/2006/relationships/slide" Target="slides/slide50.xml"/><Relationship Id="rId79" Type="http://schemas.openxmlformats.org/officeDocument/2006/relationships/slide" Target="slides/slide71.xml"/><Relationship Id="rId102" Type="http://schemas.openxmlformats.org/officeDocument/2006/relationships/slide" Target="slides/slide94.xml"/><Relationship Id="rId123" Type="http://schemas.openxmlformats.org/officeDocument/2006/relationships/slide" Target="slides/slide115.xml"/><Relationship Id="rId144" Type="http://schemas.openxmlformats.org/officeDocument/2006/relationships/slide" Target="slides/slide136.xml"/><Relationship Id="rId90" Type="http://schemas.openxmlformats.org/officeDocument/2006/relationships/slide" Target="slides/slide82.xml"/><Relationship Id="rId165" Type="http://schemas.openxmlformats.org/officeDocument/2006/relationships/presProps" Target="presProps.xml"/><Relationship Id="rId27" Type="http://schemas.openxmlformats.org/officeDocument/2006/relationships/slide" Target="slides/slide19.xml"/><Relationship Id="rId48" Type="http://schemas.openxmlformats.org/officeDocument/2006/relationships/slide" Target="slides/slide40.xml"/><Relationship Id="rId69" Type="http://schemas.openxmlformats.org/officeDocument/2006/relationships/slide" Target="slides/slide61.xml"/><Relationship Id="rId113" Type="http://schemas.openxmlformats.org/officeDocument/2006/relationships/slide" Target="slides/slide105.xml"/><Relationship Id="rId134" Type="http://schemas.openxmlformats.org/officeDocument/2006/relationships/slide" Target="slides/slide126.xml"/><Relationship Id="rId80" Type="http://schemas.openxmlformats.org/officeDocument/2006/relationships/slide" Target="slides/slide72.xml"/><Relationship Id="rId155" Type="http://schemas.openxmlformats.org/officeDocument/2006/relationships/font" Target="fonts/font4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C11F37-1E6F-6A44-A0D2-6DE377B840E2}" type="datetimeFigureOut">
              <a:rPr lang="en-GB" smtClean="0"/>
              <a:t>25/04/2022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D4DA00-7454-BF4E-9465-7D8AE93A7E8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76012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Complete – equal probability of access to</a:t>
            </a:r>
            <a:r>
              <a:rPr lang="en-US" baseline="0" dirty="0"/>
              <a:t> any tuple from any fragment</a:t>
            </a:r>
          </a:p>
          <a:p>
            <a:r>
              <a:rPr lang="en-US" baseline="0" dirty="0"/>
              <a:t>Minimal – all predicates should be relevant (accessed differently by some application)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FFEA31-4AEE-234A-9690-08CDA65EC922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22539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FFEA31-4AEE-234A-9690-08CDA65EC922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989638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FFEA31-4AEE-234A-9690-08CDA65EC922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626751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semijoin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approach is better if a few tuples of 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participate in the join. </a:t>
            </a:r>
            <a:endParaRPr lang="en-US" dirty="0"/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join approach is better if almost all tuples of 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participate in the join, because the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semijoin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approach requires an additional transfer of a projection on the join attribute. 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FFEA31-4AEE-234A-9690-08CDA65EC922}" type="slidenum">
              <a:rPr lang="en-US" smtClean="0"/>
              <a:t>59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367710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D174745-2730-A545-905A-BE9C0972ACAB}" type="slidenum">
              <a:rPr lang="en-US"/>
              <a:pPr/>
              <a:t>63</a:t>
            </a:fld>
            <a:endParaRPr lang="en-US"/>
          </a:p>
        </p:txBody>
      </p:sp>
      <p:sp>
        <p:nvSpPr>
          <p:cNvPr id="2652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52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9794994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34D3992-9DF6-8B4F-B0B2-5B55DE7FBA7E}" type="slidenum">
              <a:rPr lang="en-US"/>
              <a:pPr/>
              <a:t>76</a:t>
            </a:fld>
            <a:endParaRPr lang="en-US"/>
          </a:p>
        </p:txBody>
      </p:sp>
      <p:sp>
        <p:nvSpPr>
          <p:cNvPr id="2672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72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6627261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AA16A54-614E-E74C-9F73-ED59DBE86645}" type="slidenum">
              <a:rPr lang="en-US"/>
              <a:pPr/>
              <a:t>77</a:t>
            </a:fld>
            <a:endParaRPr lang="en-US"/>
          </a:p>
        </p:txBody>
      </p:sp>
      <p:sp>
        <p:nvSpPr>
          <p:cNvPr id="2703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03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53836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5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6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7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8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02C8DE-3E98-4644-BFE2-F32FC3D7D4B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C5C1B61-3120-E04E-BDC6-5BA5CDF4F0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69A46B8-E3F6-A44F-899D-EF8F718CC987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113C0B99-262F-EF42-9A89-D2867F6B927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0703782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8ABF461-B4B4-894F-AD2A-66803A5F5DB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1773238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B8FB3173-7AA0-D843-9B5E-650ED53C92B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728920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AC1511-F3E4-724E-9385-E56C8E96E46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317649E7-935E-964A-AF69-C0C4D907C87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2276475"/>
            <a:ext cx="5400675" cy="3960812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D1FB0E1B-5C1F-6F40-9A46-F8BCACC6E5EC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2276477"/>
            <a:ext cx="5400675" cy="3960812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4F555E08-1F8E-FE4A-8984-00D054924379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23888" y="1773238"/>
            <a:ext cx="5400675" cy="360362"/>
          </a:xfrm>
        </p:spPr>
        <p:txBody>
          <a:bodyPr lIns="72000" tIns="36000" rIns="72000" bIns="36000"/>
          <a:lstStyle>
            <a:lvl1pPr marL="0" indent="0">
              <a:buNone/>
              <a:defRPr b="1"/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A01483EC-A312-1944-A3B6-36E2CF252F74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6167438" y="1773238"/>
            <a:ext cx="5400675" cy="360362"/>
          </a:xfrm>
        </p:spPr>
        <p:txBody>
          <a:bodyPr lIns="72000" tIns="36000" rIns="72000" bIns="36000"/>
          <a:lstStyle>
            <a:lvl1pPr marL="0" indent="0">
              <a:buNone/>
              <a:defRPr b="1"/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22A8D003-FCDA-0047-981A-893491C3545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2153774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ortrait Bleed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2BDD746F-C60A-5F4B-A45F-63CE1F52DDB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167439" y="0"/>
            <a:ext cx="6024562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9" y="692150"/>
            <a:ext cx="5400674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0956CC3-5066-2E40-8C1A-C70D599F386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6858662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ortrait Bleed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167437" y="692150"/>
            <a:ext cx="5400675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8ABF461-B4B4-894F-AD2A-66803A5F5DB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1773238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49B6178A-34C0-C542-A96F-1D5AC73A1E0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24562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4A79C78-B21D-F943-BA39-8360A5CA224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700412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Mont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9" y="692150"/>
            <a:ext cx="5400674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08D99ABB-BC2E-134A-A2CD-85CF5A02E722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901542" y="824986"/>
            <a:ext cx="2666571" cy="2815176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0" name="Picture Placeholder 4">
            <a:extLst>
              <a:ext uri="{FF2B5EF4-FFF2-40B4-BE49-F238E27FC236}">
                <a16:creationId xmlns:a16="http://schemas.microsoft.com/office/drawing/2014/main" id="{4DD31F4D-BE21-FB46-B0CE-AF77431BBABA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6167438" y="1767953"/>
            <a:ext cx="2591229" cy="1872208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1" name="Picture Placeholder 4">
            <a:extLst>
              <a:ext uri="{FF2B5EF4-FFF2-40B4-BE49-F238E27FC236}">
                <a16:creationId xmlns:a16="http://schemas.microsoft.com/office/drawing/2014/main" id="{86588E56-5876-5B4A-9118-0C89AE35EB9B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171119" y="3789039"/>
            <a:ext cx="2877210" cy="2448249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F2C1FA18-66B6-1C4F-B252-BC50D7B557D2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9194885" y="3789040"/>
            <a:ext cx="2373228" cy="1872208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8F2A8A3E-04CB-3D49-BFF9-4E8A1C7C7153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80754681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2757BE-BD60-B043-9E76-245DD19A102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A8C294F4-A6AD-1740-BEEC-61206D8F402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167439" y="1773239"/>
            <a:ext cx="5401170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60BA58DB-1B10-234D-9055-77566A37059C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391" y="1773238"/>
            <a:ext cx="5401171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A0C5138F-94AF-8046-AAE7-1C99875056F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167439" y="4076701"/>
            <a:ext cx="5401169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F781B490-0D9B-4347-9BB0-19B2C921F09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23391" y="4076701"/>
            <a:ext cx="5401171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 i="1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FA92EB63-72C1-744C-9F42-6A38D445FC2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7019311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75DE22-5B82-9541-BA5A-BB368C0FB03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8FB7F17B-6AA3-1149-BBC9-DC5B1DFC02A9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3888" y="1773237"/>
            <a:ext cx="3527425" cy="216058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82245F91-9A08-D645-A795-C37F14E4AAB6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040688" y="1773237"/>
            <a:ext cx="3527426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6F425D9C-51DB-2848-9101-2FF8AF58211F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295775" y="1773236"/>
            <a:ext cx="3600450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F7C36AEF-34C3-E14F-BCD3-4CA0A0915F45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623393" y="4076700"/>
            <a:ext cx="3527920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10" name="Picture Placeholder 8">
            <a:extLst>
              <a:ext uri="{FF2B5EF4-FFF2-40B4-BE49-F238E27FC236}">
                <a16:creationId xmlns:a16="http://schemas.microsoft.com/office/drawing/2014/main" id="{D95E5B0E-4B8A-C24D-B31C-4457A16D9B9F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8040688" y="4076700"/>
            <a:ext cx="3527425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11" name="Picture Placeholder 8">
            <a:extLst>
              <a:ext uri="{FF2B5EF4-FFF2-40B4-BE49-F238E27FC236}">
                <a16:creationId xmlns:a16="http://schemas.microsoft.com/office/drawing/2014/main" id="{31B113F3-BB57-AC48-9603-182BF960DC1B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4295775" y="4076700"/>
            <a:ext cx="3600449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4A280A98-37C6-2342-830C-12DF4E52E1C3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21649674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x Portra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7F0019-9464-AF4F-A14A-C779F78A7D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08CBA7DE-3862-DF4A-B953-467BCFD74F79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23393" y="1773238"/>
            <a:ext cx="3527920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E13F7FAA-ACCD-1D4C-B487-1D8E59569BB6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4295775" y="1773239"/>
            <a:ext cx="3600449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8" name="Picture Placeholder 10">
            <a:extLst>
              <a:ext uri="{FF2B5EF4-FFF2-40B4-BE49-F238E27FC236}">
                <a16:creationId xmlns:a16="http://schemas.microsoft.com/office/drawing/2014/main" id="{6BFC2351-BCA4-634D-9FC2-1AABCF68D451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8040689" y="1773238"/>
            <a:ext cx="3527424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68D0C368-497A-8B4F-9C13-C840AF36932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49150168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ndscape Full Ble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2812300D-9767-B945-AF02-1D3DEB990C2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E341E2F-1B0D-9748-91C5-CC974CF8E9B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E1188DFF-7D9D-C84E-AA59-F5EB920D497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noFill/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06442955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5E695FFE-DEC3-8945-A9DF-C9F8CC8AF47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B158025-FD3D-9A45-8783-576F4EEB2C2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8" y="5300663"/>
            <a:ext cx="10944224" cy="9366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SECTION</a:t>
            </a:r>
            <a:endParaRPr lang="en-GB" dirty="0"/>
          </a:p>
        </p:txBody>
      </p:sp>
      <p:sp>
        <p:nvSpPr>
          <p:cNvPr id="7" name="Text Placeholder 10">
            <a:extLst>
              <a:ext uri="{FF2B5EF4-FFF2-40B4-BE49-F238E27FC236}">
                <a16:creationId xmlns:a16="http://schemas.microsoft.com/office/drawing/2014/main" id="{F4003048-D4F7-6941-99F8-0109AB947C0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noFill/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7089488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EC6D86-B0CF-2A49-A4C4-A057AAAF27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947C13D-6028-A044-A6F1-DC4BF348BE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6" name="Text Placeholder 10">
            <a:extLst>
              <a:ext uri="{FF2B5EF4-FFF2-40B4-BE49-F238E27FC236}">
                <a16:creationId xmlns:a16="http://schemas.microsoft.com/office/drawing/2014/main" id="{20E68F37-339A-074E-BA38-13276F509CB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39550760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760450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6352914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7650573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C8B6604A-86A9-074D-901A-A51AF4652A3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5600" y="1340768"/>
            <a:ext cx="6696744" cy="3766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960686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1433439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0586380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A8BDAF3D-6C7B-9548-BAB8-0765051D774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5600" y="1340768"/>
            <a:ext cx="6696744" cy="3766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328720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1319482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312009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93A65594-303E-7642-9CB3-09C6E195882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5600" y="1340768"/>
            <a:ext cx="6696744" cy="3766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033419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108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2996258"/>
            <a:ext cx="10944225" cy="324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FFB4DFBA-4204-6F48-9C17-C4753F47743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41748603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6383688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739813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AB91455C-D067-6D41-8B42-135DE1BBBB3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5600" y="1340768"/>
            <a:ext cx="6696744" cy="3766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293074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3788466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73085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A7FE51D9-41F8-F34A-B0C1-DAF02849A9C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5600" y="1340768"/>
            <a:ext cx="6696744" cy="3766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114944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18144699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0783035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86AE1C61-DEC1-3045-9348-AA510989F34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5600" y="1340768"/>
            <a:ext cx="6696744" cy="3766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497298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334325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144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3357494"/>
            <a:ext cx="10944225" cy="288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D8BB0091-538D-5945-9060-309C4319283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47968705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1041622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11C00406-8E4B-894C-8D20-4A9F22E4BD1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5600" y="1340768"/>
            <a:ext cx="6696744" cy="3766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978632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7239834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64558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2160587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076700"/>
            <a:ext cx="10944225" cy="2160588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B0D52624-8049-5D40-91BF-8EA428BF66F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4786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2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288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797288"/>
            <a:ext cx="10944225" cy="144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7821EA71-BFDF-764B-9601-98B10F3D51B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89947529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3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324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5157288"/>
            <a:ext cx="10944225" cy="108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7CD1A0C4-1EEA-A345-AAC3-06F0D07C5EF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2642454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3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AD975F-9286-2641-8193-8DF7321C82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2BC2BCE8-8683-9143-A195-36CA36A0357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3392" y="1773238"/>
            <a:ext cx="3528392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65F0F8BD-14D9-F54C-8643-B510466E59CB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040216" y="1773239"/>
            <a:ext cx="3527897" cy="216058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022968ED-E95A-5C4A-AFD4-AFD46BE8A4BA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295800" y="1773239"/>
            <a:ext cx="3600400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43667781-6711-AC4E-B59A-870436D7730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076700"/>
            <a:ext cx="10944225" cy="2160588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545C34E7-B8FA-EE45-B82E-8F66C358130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5160346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Log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6942AA-DC19-824E-AC96-5B2BE9F1F3A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4068AE28-9C85-8643-AF49-94E4EA86D685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3528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7" name="Picture Placeholder 5">
            <a:extLst>
              <a:ext uri="{FF2B5EF4-FFF2-40B4-BE49-F238E27FC236}">
                <a16:creationId xmlns:a16="http://schemas.microsoft.com/office/drawing/2014/main" id="{50EFFEC7-CADF-794D-8A8F-463A8B0D1636}"/>
              </a:ext>
            </a:extLst>
          </p:cNvPr>
          <p:cNvSpPr>
            <a:spLocks noGrp="1"/>
          </p:cNvSpPr>
          <p:nvPr>
            <p:ph type="pic" sz="quarter" idx="28" hasCustomPrompt="1"/>
          </p:nvPr>
        </p:nvSpPr>
        <p:spPr>
          <a:xfrm>
            <a:off x="8040689" y="5445122"/>
            <a:ext cx="1727719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8" name="Picture Placeholder 5">
            <a:extLst>
              <a:ext uri="{FF2B5EF4-FFF2-40B4-BE49-F238E27FC236}">
                <a16:creationId xmlns:a16="http://schemas.microsoft.com/office/drawing/2014/main" id="{A51B6D2F-C03C-364E-96D4-07089520BE82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6167435" y="5445122"/>
            <a:ext cx="1728790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9" name="Picture Placeholder 5">
            <a:extLst>
              <a:ext uri="{FF2B5EF4-FFF2-40B4-BE49-F238E27FC236}">
                <a16:creationId xmlns:a16="http://schemas.microsoft.com/office/drawing/2014/main" id="{760F87C5-62F3-5348-A9B3-27985DEED7C8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4295775" y="5445122"/>
            <a:ext cx="1728787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7062D462-B04F-C447-B1D0-0BC445592301}"/>
              </a:ext>
            </a:extLst>
          </p:cNvPr>
          <p:cNvSpPr>
            <a:spLocks noGrp="1"/>
          </p:cNvSpPr>
          <p:nvPr>
            <p:ph type="pic" sz="quarter" idx="31" hasCustomPrompt="1"/>
          </p:nvPr>
        </p:nvSpPr>
        <p:spPr>
          <a:xfrm>
            <a:off x="2423592" y="5445122"/>
            <a:ext cx="1727718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1" name="Picture Placeholder 5">
            <a:extLst>
              <a:ext uri="{FF2B5EF4-FFF2-40B4-BE49-F238E27FC236}">
                <a16:creationId xmlns:a16="http://schemas.microsoft.com/office/drawing/2014/main" id="{F8F9F3D8-C529-AD4D-A368-265D78A91F73}"/>
              </a:ext>
            </a:extLst>
          </p:cNvPr>
          <p:cNvSpPr>
            <a:spLocks noGrp="1"/>
          </p:cNvSpPr>
          <p:nvPr>
            <p:ph type="pic" sz="quarter" idx="32" hasCustomPrompt="1"/>
          </p:nvPr>
        </p:nvSpPr>
        <p:spPr>
          <a:xfrm>
            <a:off x="551384" y="5445122"/>
            <a:ext cx="1727743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2" name="Picture Placeholder 5">
            <a:extLst>
              <a:ext uri="{FF2B5EF4-FFF2-40B4-BE49-F238E27FC236}">
                <a16:creationId xmlns:a16="http://schemas.microsoft.com/office/drawing/2014/main" id="{F1E13E52-C677-7744-9232-41BF6179164F}"/>
              </a:ext>
            </a:extLst>
          </p:cNvPr>
          <p:cNvSpPr>
            <a:spLocks noGrp="1"/>
          </p:cNvSpPr>
          <p:nvPr>
            <p:ph type="pic" sz="quarter" idx="33" hasCustomPrompt="1"/>
          </p:nvPr>
        </p:nvSpPr>
        <p:spPr>
          <a:xfrm>
            <a:off x="9912872" y="5445122"/>
            <a:ext cx="1727744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34E2EFAD-DC91-6841-A510-D79076BDE67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6019608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5" Type="http://schemas.openxmlformats.org/officeDocument/2006/relationships/image" Target="../media/image3.png"/><Relationship Id="rId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8.xml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5" Type="http://schemas.openxmlformats.org/officeDocument/2006/relationships/image" Target="../media/image3.png"/><Relationship Id="rId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1.xml"/><Relationship Id="rId2" Type="http://schemas.openxmlformats.org/officeDocument/2006/relationships/slideLayout" Target="../slideLayouts/slideLayout30.xml"/><Relationship Id="rId1" Type="http://schemas.openxmlformats.org/officeDocument/2006/relationships/slideLayout" Target="../slideLayouts/slideLayout29.xml"/><Relationship Id="rId5" Type="http://schemas.openxmlformats.org/officeDocument/2006/relationships/image" Target="../media/image3.png"/><Relationship Id="rId4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4.xml"/><Relationship Id="rId2" Type="http://schemas.openxmlformats.org/officeDocument/2006/relationships/slideLayout" Target="../slideLayouts/slideLayout33.xml"/><Relationship Id="rId1" Type="http://schemas.openxmlformats.org/officeDocument/2006/relationships/slideLayout" Target="../slideLayouts/slideLayout32.xml"/><Relationship Id="rId5" Type="http://schemas.openxmlformats.org/officeDocument/2006/relationships/image" Target="../media/image3.png"/><Relationship Id="rId4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7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5" Type="http://schemas.openxmlformats.org/officeDocument/2006/relationships/image" Target="../media/image3.png"/><Relationship Id="rId4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0.xml"/><Relationship Id="rId2" Type="http://schemas.openxmlformats.org/officeDocument/2006/relationships/slideLayout" Target="../slideLayouts/slideLayout39.xml"/><Relationship Id="rId1" Type="http://schemas.openxmlformats.org/officeDocument/2006/relationships/slideLayout" Target="../slideLayouts/slideLayout38.xml"/><Relationship Id="rId5" Type="http://schemas.openxmlformats.org/officeDocument/2006/relationships/image" Target="../media/image3.png"/><Relationship Id="rId4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3.xml"/><Relationship Id="rId2" Type="http://schemas.openxmlformats.org/officeDocument/2006/relationships/slideLayout" Target="../slideLayouts/slideLayout42.xml"/><Relationship Id="rId1" Type="http://schemas.openxmlformats.org/officeDocument/2006/relationships/slideLayout" Target="../slideLayouts/slideLayout41.xml"/><Relationship Id="rId5" Type="http://schemas.openxmlformats.org/officeDocument/2006/relationships/image" Target="../media/image3.png"/><Relationship Id="rId4" Type="http://schemas.openxmlformats.org/officeDocument/2006/relationships/theme" Target="../theme/theme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3035032-FFFC-C447-BA60-9B32DA4586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9" y="692150"/>
            <a:ext cx="10944224" cy="936625"/>
          </a:xfrm>
          <a:prstGeom prst="rect">
            <a:avLst/>
          </a:prstGeom>
        </p:spPr>
        <p:txBody>
          <a:bodyPr vert="horz" lIns="72000" tIns="36000" rIns="72000" bIns="36000" rtlCol="0" anchor="b" anchorCtr="0">
            <a:noAutofit/>
          </a:bodyPr>
          <a:lstStyle/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AE6C37D-9121-684D-B590-EF4A559356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7" y="1773238"/>
            <a:ext cx="10944225" cy="44640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5D240F-3434-DF49-BB59-C0B86B41494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3889" y="6381751"/>
            <a:ext cx="3527424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fld id="{21B7BC17-F0E7-7A47-8273-78D53527614D}" type="datetimeFigureOut">
              <a:rPr lang="en-GB" smtClean="0"/>
              <a:pPr/>
              <a:t>25/04/2022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11AEA1-9EFF-6040-A0DF-32F3F8CF9F2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295774" y="6381751"/>
            <a:ext cx="3600451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B9BF26-FC66-2C46-9F3E-A7306A28B91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799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B426078B-3553-4544-8ED2-80E83B6C7BAA}"/>
              </a:ext>
            </a:extLst>
          </p:cNvPr>
          <p:cNvSpPr txBox="1">
            <a:spLocks/>
          </p:cNvSpPr>
          <p:nvPr userDrawn="1"/>
        </p:nvSpPr>
        <p:spPr>
          <a:xfrm>
            <a:off x="11568113" y="6381750"/>
            <a:ext cx="431799" cy="287339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BD0896E-602A-494F-99CF-AC1BD90019B0}" type="slidenum">
              <a:rPr lang="en-GB" smtClean="0">
                <a:solidFill>
                  <a:schemeClr val="tx1"/>
                </a:solidFill>
              </a:rPr>
              <a:pPr/>
              <a:t>‹#›</a:t>
            </a:fld>
            <a:endParaRPr lang="en-GB">
              <a:solidFill>
                <a:schemeClr val="tx1"/>
              </a:solidFill>
            </a:endParaRPr>
          </a:p>
        </p:txBody>
      </p:sp>
      <p:pic>
        <p:nvPicPr>
          <p:cNvPr id="9" name="University Logo" descr="Logo&#10;&#10;Description automatically generated with medium confidence">
            <a:extLst>
              <a:ext uri="{FF2B5EF4-FFF2-40B4-BE49-F238E27FC236}">
                <a16:creationId xmlns:a16="http://schemas.microsoft.com/office/drawing/2014/main" id="{85F1001B-B16B-E74E-90FF-B036DA16ADEF}"/>
              </a:ext>
            </a:extLst>
          </p:cNvPr>
          <p:cNvPicPr>
            <a:picLocks noChangeAspect="1"/>
          </p:cNvPicPr>
          <p:nvPr userDrawn="1"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1678" y="-279125"/>
            <a:ext cx="2880322" cy="16198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29093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97" r:id="rId2"/>
    <p:sldLayoutId id="2147483676" r:id="rId3"/>
    <p:sldLayoutId id="2147483679" r:id="rId4"/>
    <p:sldLayoutId id="2147483680" r:id="rId5"/>
    <p:sldLayoutId id="2147483677" r:id="rId6"/>
    <p:sldLayoutId id="2147483678" r:id="rId7"/>
    <p:sldLayoutId id="2147483682" r:id="rId8"/>
    <p:sldLayoutId id="2147483683" r:id="rId9"/>
    <p:sldLayoutId id="2147483684" r:id="rId10"/>
    <p:sldLayoutId id="2147483685" r:id="rId11"/>
    <p:sldLayoutId id="2147483687" r:id="rId12"/>
    <p:sldLayoutId id="2147483686" r:id="rId13"/>
    <p:sldLayoutId id="2147483688" r:id="rId14"/>
    <p:sldLayoutId id="2147483689" r:id="rId15"/>
    <p:sldLayoutId id="2147483690" r:id="rId16"/>
    <p:sldLayoutId id="2147483691" r:id="rId17"/>
    <p:sldLayoutId id="2147483692" r:id="rId18"/>
    <p:sldLayoutId id="2147483693" r:id="rId19"/>
    <p:sldLayoutId id="2147483722" r:id="rId20"/>
    <p:sldLayoutId id="2147483723" r:id="rId21"/>
    <p:sldLayoutId id="2147483724" r:id="rId2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4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90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26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162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436" userDrawn="1">
          <p15:clr>
            <a:srgbClr val="F26B43"/>
          </p15:clr>
        </p15:guide>
        <p15:guide id="2" orient="horz" pos="1026" userDrawn="1">
          <p15:clr>
            <a:srgbClr val="F26B43"/>
          </p15:clr>
        </p15:guide>
        <p15:guide id="3" orient="horz" pos="1117" userDrawn="1">
          <p15:clr>
            <a:srgbClr val="F26B43"/>
          </p15:clr>
        </p15:guide>
        <p15:guide id="4" orient="horz" pos="1344" userDrawn="1">
          <p15:clr>
            <a:srgbClr val="F26B43"/>
          </p15:clr>
        </p15:guide>
        <p15:guide id="5" orient="horz" pos="1434" userDrawn="1">
          <p15:clr>
            <a:srgbClr val="F26B43"/>
          </p15:clr>
        </p15:guide>
        <p15:guide id="6" orient="horz" pos="2478" userDrawn="1">
          <p15:clr>
            <a:srgbClr val="F26B43"/>
          </p15:clr>
        </p15:guide>
        <p15:guide id="7" orient="horz" pos="2568" userDrawn="1">
          <p15:clr>
            <a:srgbClr val="F26B43"/>
          </p15:clr>
        </p15:guide>
        <p15:guide id="8" orient="horz" pos="3929" userDrawn="1">
          <p15:clr>
            <a:srgbClr val="F26B43"/>
          </p15:clr>
        </p15:guide>
        <p15:guide id="9" orient="horz" pos="4020" userDrawn="1">
          <p15:clr>
            <a:srgbClr val="F26B43"/>
          </p15:clr>
        </p15:guide>
        <p15:guide id="10" orient="horz" pos="4201" userDrawn="1">
          <p15:clr>
            <a:srgbClr val="F26B43"/>
          </p15:clr>
        </p15:guide>
        <p15:guide id="11" pos="393" userDrawn="1">
          <p15:clr>
            <a:srgbClr val="F26B43"/>
          </p15:clr>
        </p15:guide>
        <p15:guide id="12" pos="2706" userDrawn="1">
          <p15:clr>
            <a:srgbClr val="F26B43"/>
          </p15:clr>
        </p15:guide>
        <p15:guide id="13" pos="2615" userDrawn="1">
          <p15:clr>
            <a:srgbClr val="F26B43"/>
          </p15:clr>
        </p15:guide>
        <p15:guide id="14" pos="3795" userDrawn="1">
          <p15:clr>
            <a:srgbClr val="F26B43"/>
          </p15:clr>
        </p15:guide>
        <p15:guide id="15" pos="3885" userDrawn="1">
          <p15:clr>
            <a:srgbClr val="F26B43"/>
          </p15:clr>
        </p15:guide>
        <p15:guide id="16" pos="5065" userDrawn="1">
          <p15:clr>
            <a:srgbClr val="F26B43"/>
          </p15:clr>
        </p15:guide>
        <p15:guide id="17" pos="4974" userDrawn="1">
          <p15:clr>
            <a:srgbClr val="F26B43"/>
          </p15:clr>
        </p15:guide>
        <p15:guide id="18" pos="7559" userDrawn="1">
          <p15:clr>
            <a:srgbClr val="F26B43"/>
          </p15:clr>
        </p15:guide>
        <p15:guide id="19" pos="7287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4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AF8164AF-429E-8B44-8926-15F5B2F349A5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1546" y="-279124"/>
            <a:ext cx="2880320" cy="1619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75708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1" r:id="rId2"/>
    <p:sldLayoutId id="2147483663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 userDrawn="1">
          <p15:clr>
            <a:srgbClr val="F26B43"/>
          </p15:clr>
        </p15:guide>
        <p15:guide id="2" pos="6199" userDrawn="1">
          <p15:clr>
            <a:srgbClr val="F26B43"/>
          </p15:clr>
        </p15:guide>
        <p15:guide id="3" orient="horz" pos="1344" userDrawn="1">
          <p15:clr>
            <a:srgbClr val="F26B43"/>
          </p15:clr>
        </p15:guide>
        <p15:guide id="4" orient="horz" pos="2115" userDrawn="1">
          <p15:clr>
            <a:srgbClr val="F26B43"/>
          </p15:clr>
        </p15:guide>
        <p15:guide id="5" orient="horz" pos="2205" userDrawn="1">
          <p15:clr>
            <a:srgbClr val="F26B43"/>
          </p15:clr>
        </p15:guide>
        <p15:guide id="6" orient="horz" pos="2840" userDrawn="1">
          <p15:clr>
            <a:srgbClr val="F26B43"/>
          </p15:clr>
        </p15:guide>
        <p15:guide id="7" orient="horz" pos="2931" userDrawn="1">
          <p15:clr>
            <a:srgbClr val="F26B43"/>
          </p15:clr>
        </p15:guide>
        <p15:guide id="8" orient="horz" pos="3158" userDrawn="1">
          <p15:clr>
            <a:srgbClr val="F26B43"/>
          </p15:clr>
        </p15:guide>
        <p15:guide id="9" pos="7287" userDrawn="1">
          <p15:clr>
            <a:srgbClr val="F26B43"/>
          </p15:clr>
        </p15:guide>
        <p15:guide id="10" pos="7559" userDrawn="1">
          <p15:clr>
            <a:srgbClr val="F26B43"/>
          </p15:clr>
        </p15:guide>
        <p15:guide id="11" orient="horz" pos="4020" userDrawn="1">
          <p15:clr>
            <a:srgbClr val="F26B43"/>
          </p15:clr>
        </p15:guide>
        <p15:guide id="12" orient="horz" pos="4201" userDrawn="1">
          <p15:clr>
            <a:srgbClr val="F26B43"/>
          </p15:clr>
        </p15:guide>
        <p15:guide id="13" orient="horz" pos="436" userDrawn="1">
          <p15:clr>
            <a:srgbClr val="F26B43"/>
          </p15:clr>
        </p15:guide>
        <p15:guide id="14" orient="horz" pos="3929" userDrawn="1">
          <p15:clr>
            <a:srgbClr val="F26B43"/>
          </p15:clr>
        </p15:guide>
        <p15:guide id="15" pos="393" userDrawn="1">
          <p15:clr>
            <a:srgbClr val="F26B43"/>
          </p15:clr>
        </p15:guide>
        <p15:guide id="16" orient="horz" pos="1026" userDrawn="1">
          <p15:clr>
            <a:srgbClr val="F26B43"/>
          </p15:clr>
        </p15:guide>
        <p15:guide id="17" orient="horz" pos="1117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4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3C93DE68-05CE-2849-95E7-E5250A523A99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1546" y="-279124"/>
            <a:ext cx="2880320" cy="1619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30898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4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035FA973-C0ED-CC4A-860A-332DE8FA6E66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1546" y="-279124"/>
            <a:ext cx="2880320" cy="1619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78782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4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8E358BAB-3CE0-B441-80F2-75A919C00A31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1546" y="-279124"/>
            <a:ext cx="2880320" cy="1619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95809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4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6C5CB4D6-7FF7-E74F-A293-FD6DF4731B98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1546" y="-279124"/>
            <a:ext cx="2880320" cy="1619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49962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4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4B38F7A9-0726-AB4E-82A2-387311FBB255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1546" y="-279124"/>
            <a:ext cx="2880320" cy="1619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75042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4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2308ADD2-B9A1-D943-9ECD-0824C50664B9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1546" y="-279124"/>
            <a:ext cx="2880320" cy="1619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4530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20" r:id="rId2"/>
    <p:sldLayoutId id="2147483721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0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0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0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0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0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0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0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0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0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1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1.xml"/></Relationships>
</file>

<file path=ppt/slides/_rels/slide1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64.png"/></Relationships>
</file>

<file path=ppt/slides/_rels/slide1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0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4.pn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10" Type="http://schemas.openxmlformats.org/officeDocument/2006/relationships/image" Target="../media/image20.png"/><Relationship Id="rId4" Type="http://schemas.openxmlformats.org/officeDocument/2006/relationships/image" Target="../media/image14.png"/><Relationship Id="rId9" Type="http://schemas.openxmlformats.org/officeDocument/2006/relationships/image" Target="../media/image19.png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12" Type="http://schemas.openxmlformats.org/officeDocument/2006/relationships/image" Target="../media/image31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5.png"/><Relationship Id="rId11" Type="http://schemas.openxmlformats.org/officeDocument/2006/relationships/image" Target="../media/image30.png"/><Relationship Id="rId5" Type="http://schemas.openxmlformats.org/officeDocument/2006/relationships/image" Target="../media/image24.png"/><Relationship Id="rId10" Type="http://schemas.openxmlformats.org/officeDocument/2006/relationships/image" Target="../media/image29.png"/><Relationship Id="rId4" Type="http://schemas.openxmlformats.org/officeDocument/2006/relationships/image" Target="../media/image23.png"/><Relationship Id="rId9" Type="http://schemas.openxmlformats.org/officeDocument/2006/relationships/image" Target="../media/image28.png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13" Type="http://schemas.openxmlformats.org/officeDocument/2006/relationships/image" Target="../media/image25.png"/><Relationship Id="rId18" Type="http://schemas.openxmlformats.org/officeDocument/2006/relationships/image" Target="../media/image30.png"/><Relationship Id="rId3" Type="http://schemas.openxmlformats.org/officeDocument/2006/relationships/image" Target="../media/image22.png"/><Relationship Id="rId7" Type="http://schemas.openxmlformats.org/officeDocument/2006/relationships/image" Target="../media/image33.png"/><Relationship Id="rId12" Type="http://schemas.openxmlformats.org/officeDocument/2006/relationships/image" Target="../media/image38.png"/><Relationship Id="rId17" Type="http://schemas.openxmlformats.org/officeDocument/2006/relationships/image" Target="../media/image29.png"/><Relationship Id="rId2" Type="http://schemas.openxmlformats.org/officeDocument/2006/relationships/image" Target="../media/image21.png"/><Relationship Id="rId16" Type="http://schemas.openxmlformats.org/officeDocument/2006/relationships/image" Target="../media/image28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2.png"/><Relationship Id="rId11" Type="http://schemas.openxmlformats.org/officeDocument/2006/relationships/image" Target="../media/image37.png"/><Relationship Id="rId5" Type="http://schemas.openxmlformats.org/officeDocument/2006/relationships/image" Target="../media/image24.png"/><Relationship Id="rId15" Type="http://schemas.openxmlformats.org/officeDocument/2006/relationships/image" Target="../media/image27.png"/><Relationship Id="rId10" Type="http://schemas.openxmlformats.org/officeDocument/2006/relationships/image" Target="../media/image36.png"/><Relationship Id="rId19" Type="http://schemas.openxmlformats.org/officeDocument/2006/relationships/image" Target="../media/image31.png"/><Relationship Id="rId4" Type="http://schemas.openxmlformats.org/officeDocument/2006/relationships/image" Target="../media/image23.png"/><Relationship Id="rId9" Type="http://schemas.openxmlformats.org/officeDocument/2006/relationships/image" Target="../media/image35.png"/><Relationship Id="rId14" Type="http://schemas.openxmlformats.org/officeDocument/2006/relationships/image" Target="../media/image26.png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0.png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4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4.png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40.png"/><Relationship Id="rId7" Type="http://schemas.openxmlformats.org/officeDocument/2006/relationships/image" Target="../media/image41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40.png"/><Relationship Id="rId7" Type="http://schemas.openxmlformats.org/officeDocument/2006/relationships/image" Target="../media/image41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10" Type="http://schemas.openxmlformats.org/officeDocument/2006/relationships/image" Target="../media/image42.png"/><Relationship Id="rId4" Type="http://schemas.openxmlformats.org/officeDocument/2006/relationships/image" Target="../media/image14.png"/><Relationship Id="rId9" Type="http://schemas.openxmlformats.org/officeDocument/2006/relationships/image" Target="../media/image19.png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9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90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8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6.png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1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6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53.png"/><Relationship Id="rId4" Type="http://schemas.openxmlformats.org/officeDocument/2006/relationships/image" Target="../media/image46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55.png"/><Relationship Id="rId4" Type="http://schemas.openxmlformats.org/officeDocument/2006/relationships/image" Target="../media/image46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7.png"/><Relationship Id="rId5" Type="http://schemas.openxmlformats.org/officeDocument/2006/relationships/image" Target="../media/image55.png"/><Relationship Id="rId4" Type="http://schemas.openxmlformats.org/officeDocument/2006/relationships/image" Target="../media/image46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9.png"/><Relationship Id="rId5" Type="http://schemas.openxmlformats.org/officeDocument/2006/relationships/image" Target="../media/image55.png"/><Relationship Id="rId4" Type="http://schemas.openxmlformats.org/officeDocument/2006/relationships/image" Target="../media/image46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7" Type="http://schemas.openxmlformats.org/officeDocument/2006/relationships/image" Target="../media/image5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5.png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0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727171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Fragmentation independence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Relations can be divided into fragments and stored at different sites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i="1" dirty="0"/>
              <a:t>Applications should not be aware of the fact that some data may be stored in a fragment of a table at a site different from the site where the table itself is stored.</a:t>
            </a:r>
          </a:p>
          <a:p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814F172-D4FB-3242-AB62-5804BA353A8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2751496"/>
      </p:ext>
    </p:ext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Centralised 2PC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Communication only between the coordinator and the participants</a:t>
            </a:r>
          </a:p>
          <a:p>
            <a:pPr lvl="1"/>
            <a:r>
              <a:rPr lang="en-US" dirty="0"/>
              <a:t>No inter-participant communication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49B003D4-30CA-A344-B713-ECC4DE0C14D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Rectangle 7"/>
          <p:cNvSpPr/>
          <p:nvPr/>
        </p:nvSpPr>
        <p:spPr bwMode="auto">
          <a:xfrm>
            <a:off x="3035660" y="4490972"/>
            <a:ext cx="360040" cy="344361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C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600257E5-4508-814F-A9AD-81FE299D3130}"/>
              </a:ext>
            </a:extLst>
          </p:cNvPr>
          <p:cNvGrpSpPr/>
          <p:nvPr/>
        </p:nvGrpSpPr>
        <p:grpSpPr>
          <a:xfrm>
            <a:off x="3395700" y="3368001"/>
            <a:ext cx="1440160" cy="2331428"/>
            <a:chOff x="3395700" y="3368001"/>
            <a:chExt cx="1440160" cy="2331428"/>
          </a:xfrm>
        </p:grpSpPr>
        <p:sp>
          <p:nvSpPr>
            <p:cNvPr id="9" name="Rectangle 8"/>
            <p:cNvSpPr/>
            <p:nvPr/>
          </p:nvSpPr>
          <p:spPr bwMode="auto">
            <a:xfrm>
              <a:off x="4475820" y="4490972"/>
              <a:ext cx="360040" cy="344361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P3</a:t>
              </a:r>
            </a:p>
          </p:txBody>
        </p:sp>
        <p:sp>
          <p:nvSpPr>
            <p:cNvPr id="10" name="Rectangle 9"/>
            <p:cNvSpPr/>
            <p:nvPr/>
          </p:nvSpPr>
          <p:spPr bwMode="auto">
            <a:xfrm>
              <a:off x="4475820" y="3626876"/>
              <a:ext cx="360040" cy="344361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P1</a:t>
              </a:r>
            </a:p>
          </p:txBody>
        </p:sp>
        <p:sp>
          <p:nvSpPr>
            <p:cNvPr id="11" name="Rectangle 10"/>
            <p:cNvSpPr/>
            <p:nvPr/>
          </p:nvSpPr>
          <p:spPr bwMode="auto">
            <a:xfrm>
              <a:off x="4475820" y="4058924"/>
              <a:ext cx="360040" cy="344361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P2</a:t>
              </a:r>
            </a:p>
          </p:txBody>
        </p:sp>
        <p:sp>
          <p:nvSpPr>
            <p:cNvPr id="12" name="Rectangle 11"/>
            <p:cNvSpPr/>
            <p:nvPr/>
          </p:nvSpPr>
          <p:spPr bwMode="auto">
            <a:xfrm>
              <a:off x="4475820" y="4923020"/>
              <a:ext cx="360040" cy="344361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P4</a:t>
              </a:r>
            </a:p>
          </p:txBody>
        </p:sp>
        <p:sp>
          <p:nvSpPr>
            <p:cNvPr id="13" name="Rectangle 12"/>
            <p:cNvSpPr/>
            <p:nvPr/>
          </p:nvSpPr>
          <p:spPr bwMode="auto">
            <a:xfrm>
              <a:off x="4475820" y="5355068"/>
              <a:ext cx="360040" cy="344361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P5</a:t>
              </a:r>
            </a:p>
          </p:txBody>
        </p:sp>
        <p:cxnSp>
          <p:nvCxnSpPr>
            <p:cNvPr id="25" name="Straight Arrow Connector 24"/>
            <p:cNvCxnSpPr>
              <a:stCxn id="8" idx="3"/>
              <a:endCxn id="10" idx="1"/>
            </p:cNvCxnSpPr>
            <p:nvPr/>
          </p:nvCxnSpPr>
          <p:spPr bwMode="auto">
            <a:xfrm flipV="1">
              <a:off x="3395700" y="3799056"/>
              <a:ext cx="1080120" cy="864096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26" name="Straight Arrow Connector 25"/>
            <p:cNvCxnSpPr>
              <a:stCxn id="8" idx="3"/>
              <a:endCxn id="11" idx="1"/>
            </p:cNvCxnSpPr>
            <p:nvPr/>
          </p:nvCxnSpPr>
          <p:spPr bwMode="auto">
            <a:xfrm flipV="1">
              <a:off x="3395700" y="4231104"/>
              <a:ext cx="1080120" cy="432048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27" name="Straight Arrow Connector 26"/>
            <p:cNvCxnSpPr>
              <a:stCxn id="8" idx="3"/>
              <a:endCxn id="9" idx="1"/>
            </p:cNvCxnSpPr>
            <p:nvPr/>
          </p:nvCxnSpPr>
          <p:spPr bwMode="auto">
            <a:xfrm>
              <a:off x="3395700" y="4663152"/>
              <a:ext cx="1080120" cy="0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28" name="Straight Arrow Connector 27"/>
            <p:cNvCxnSpPr>
              <a:stCxn id="8" idx="3"/>
              <a:endCxn id="12" idx="1"/>
            </p:cNvCxnSpPr>
            <p:nvPr/>
          </p:nvCxnSpPr>
          <p:spPr bwMode="auto">
            <a:xfrm>
              <a:off x="3395700" y="4663152"/>
              <a:ext cx="1080120" cy="432048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29" name="Straight Arrow Connector 28"/>
            <p:cNvCxnSpPr>
              <a:stCxn id="8" idx="3"/>
              <a:endCxn id="13" idx="1"/>
            </p:cNvCxnSpPr>
            <p:nvPr/>
          </p:nvCxnSpPr>
          <p:spPr bwMode="auto">
            <a:xfrm>
              <a:off x="3395700" y="4663152"/>
              <a:ext cx="1080120" cy="864096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88" name="TextBox 87"/>
            <p:cNvSpPr txBox="1"/>
            <p:nvPr/>
          </p:nvSpPr>
          <p:spPr>
            <a:xfrm>
              <a:off x="3474920" y="3368001"/>
              <a:ext cx="902812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 dirty="0">
                  <a:latin typeface="Lucida Sans" panose="020B0602030504020204" pitchFamily="34" charset="77"/>
                  <a:cs typeface="Georgia"/>
                </a:rPr>
                <a:t>prepare T</a:t>
              </a: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54EED198-321F-BA42-8FBC-015D9833DC5F}"/>
              </a:ext>
            </a:extLst>
          </p:cNvPr>
          <p:cNvGrpSpPr/>
          <p:nvPr/>
        </p:nvGrpSpPr>
        <p:grpSpPr>
          <a:xfrm>
            <a:off x="4760708" y="3295993"/>
            <a:ext cx="1515312" cy="2231255"/>
            <a:chOff x="4760708" y="3295993"/>
            <a:chExt cx="1515312" cy="2231255"/>
          </a:xfrm>
        </p:grpSpPr>
        <p:sp>
          <p:nvSpPr>
            <p:cNvPr id="14" name="Rectangle 13"/>
            <p:cNvSpPr/>
            <p:nvPr/>
          </p:nvSpPr>
          <p:spPr bwMode="auto">
            <a:xfrm>
              <a:off x="5915980" y="4490972"/>
              <a:ext cx="360040" cy="344361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C</a:t>
              </a:r>
            </a:p>
          </p:txBody>
        </p:sp>
        <p:cxnSp>
          <p:nvCxnSpPr>
            <p:cNvPr id="30" name="Straight Arrow Connector 29"/>
            <p:cNvCxnSpPr>
              <a:stCxn id="10" idx="3"/>
              <a:endCxn id="14" idx="1"/>
            </p:cNvCxnSpPr>
            <p:nvPr/>
          </p:nvCxnSpPr>
          <p:spPr bwMode="auto">
            <a:xfrm>
              <a:off x="4835860" y="3799056"/>
              <a:ext cx="1080120" cy="864096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31" name="Straight Arrow Connector 30"/>
            <p:cNvCxnSpPr>
              <a:stCxn id="11" idx="3"/>
              <a:endCxn id="14" idx="1"/>
            </p:cNvCxnSpPr>
            <p:nvPr/>
          </p:nvCxnSpPr>
          <p:spPr bwMode="auto">
            <a:xfrm>
              <a:off x="4835860" y="4231104"/>
              <a:ext cx="1080120" cy="432048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32" name="Straight Arrow Connector 31"/>
            <p:cNvCxnSpPr>
              <a:stCxn id="9" idx="3"/>
              <a:endCxn id="14" idx="1"/>
            </p:cNvCxnSpPr>
            <p:nvPr/>
          </p:nvCxnSpPr>
          <p:spPr bwMode="auto">
            <a:xfrm>
              <a:off x="4835860" y="4663152"/>
              <a:ext cx="1080120" cy="0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33" name="Straight Arrow Connector 32"/>
            <p:cNvCxnSpPr>
              <a:stCxn id="12" idx="3"/>
              <a:endCxn id="14" idx="1"/>
            </p:cNvCxnSpPr>
            <p:nvPr/>
          </p:nvCxnSpPr>
          <p:spPr bwMode="auto">
            <a:xfrm flipV="1">
              <a:off x="4835860" y="4663152"/>
              <a:ext cx="1080120" cy="432048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34" name="Straight Arrow Connector 33"/>
            <p:cNvCxnSpPr>
              <a:stCxn id="13" idx="3"/>
              <a:endCxn id="14" idx="1"/>
            </p:cNvCxnSpPr>
            <p:nvPr/>
          </p:nvCxnSpPr>
          <p:spPr bwMode="auto">
            <a:xfrm flipV="1">
              <a:off x="4835860" y="4663152"/>
              <a:ext cx="1080120" cy="864096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89" name="TextBox 88"/>
            <p:cNvSpPr txBox="1"/>
            <p:nvPr/>
          </p:nvSpPr>
          <p:spPr>
            <a:xfrm>
              <a:off x="4760708" y="3295993"/>
              <a:ext cx="1261885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 dirty="0">
                  <a:latin typeface="Lucida Sans" panose="020B0602030504020204" pitchFamily="34" charset="77"/>
                  <a:cs typeface="Georgia"/>
                </a:rPr>
                <a:t>vote-commit T</a:t>
              </a:r>
            </a:p>
            <a:p>
              <a:pPr algn="ctr"/>
              <a:r>
                <a:rPr lang="en-US" sz="1200" dirty="0">
                  <a:latin typeface="Lucida Sans" panose="020B0602030504020204" pitchFamily="34" charset="77"/>
                  <a:cs typeface="Georgia"/>
                </a:rPr>
                <a:t>vote-abort T</a:t>
              </a: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861219A6-6646-0C4B-A911-3F41D12A12A3}"/>
              </a:ext>
            </a:extLst>
          </p:cNvPr>
          <p:cNvGrpSpPr/>
          <p:nvPr/>
        </p:nvGrpSpPr>
        <p:grpSpPr>
          <a:xfrm>
            <a:off x="6276020" y="3266376"/>
            <a:ext cx="1440160" cy="2433053"/>
            <a:chOff x="6276020" y="3266376"/>
            <a:chExt cx="1440160" cy="2433053"/>
          </a:xfrm>
        </p:grpSpPr>
        <p:sp>
          <p:nvSpPr>
            <p:cNvPr id="15" name="Rectangle 14"/>
            <p:cNvSpPr/>
            <p:nvPr/>
          </p:nvSpPr>
          <p:spPr bwMode="auto">
            <a:xfrm>
              <a:off x="7356140" y="3626876"/>
              <a:ext cx="360040" cy="344361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P1</a:t>
              </a:r>
            </a:p>
          </p:txBody>
        </p:sp>
        <p:sp>
          <p:nvSpPr>
            <p:cNvPr id="18" name="Rectangle 17"/>
            <p:cNvSpPr/>
            <p:nvPr/>
          </p:nvSpPr>
          <p:spPr bwMode="auto">
            <a:xfrm>
              <a:off x="7356140" y="4058924"/>
              <a:ext cx="360040" cy="344361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P2</a:t>
              </a:r>
            </a:p>
          </p:txBody>
        </p:sp>
        <p:sp>
          <p:nvSpPr>
            <p:cNvPr id="19" name="Rectangle 18"/>
            <p:cNvSpPr/>
            <p:nvPr/>
          </p:nvSpPr>
          <p:spPr bwMode="auto">
            <a:xfrm>
              <a:off x="7356140" y="5355068"/>
              <a:ext cx="360040" cy="344361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P5</a:t>
              </a:r>
            </a:p>
          </p:txBody>
        </p:sp>
        <p:sp>
          <p:nvSpPr>
            <p:cNvPr id="20" name="Rectangle 19"/>
            <p:cNvSpPr/>
            <p:nvPr/>
          </p:nvSpPr>
          <p:spPr bwMode="auto">
            <a:xfrm>
              <a:off x="7356140" y="4923020"/>
              <a:ext cx="360040" cy="344361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P4</a:t>
              </a:r>
            </a:p>
          </p:txBody>
        </p:sp>
        <p:sp>
          <p:nvSpPr>
            <p:cNvPr id="21" name="Rectangle 20"/>
            <p:cNvSpPr/>
            <p:nvPr/>
          </p:nvSpPr>
          <p:spPr bwMode="auto">
            <a:xfrm>
              <a:off x="7356140" y="4490972"/>
              <a:ext cx="360040" cy="344361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P3</a:t>
              </a:r>
            </a:p>
          </p:txBody>
        </p:sp>
        <p:cxnSp>
          <p:nvCxnSpPr>
            <p:cNvPr id="54" name="Straight Arrow Connector 53"/>
            <p:cNvCxnSpPr>
              <a:stCxn id="14" idx="3"/>
              <a:endCxn id="15" idx="1"/>
            </p:cNvCxnSpPr>
            <p:nvPr/>
          </p:nvCxnSpPr>
          <p:spPr bwMode="auto">
            <a:xfrm flipV="1">
              <a:off x="6276020" y="3799056"/>
              <a:ext cx="1080120" cy="864096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55" name="Straight Arrow Connector 54"/>
            <p:cNvCxnSpPr>
              <a:stCxn id="14" idx="3"/>
              <a:endCxn id="18" idx="1"/>
            </p:cNvCxnSpPr>
            <p:nvPr/>
          </p:nvCxnSpPr>
          <p:spPr bwMode="auto">
            <a:xfrm flipV="1">
              <a:off x="6276020" y="4231104"/>
              <a:ext cx="1080120" cy="432048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56" name="Straight Arrow Connector 55"/>
            <p:cNvCxnSpPr>
              <a:stCxn id="14" idx="3"/>
              <a:endCxn id="21" idx="1"/>
            </p:cNvCxnSpPr>
            <p:nvPr/>
          </p:nvCxnSpPr>
          <p:spPr bwMode="auto">
            <a:xfrm>
              <a:off x="6276020" y="4663152"/>
              <a:ext cx="1080120" cy="0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57" name="Straight Arrow Connector 56"/>
            <p:cNvCxnSpPr>
              <a:stCxn id="14" idx="3"/>
              <a:endCxn id="20" idx="1"/>
            </p:cNvCxnSpPr>
            <p:nvPr/>
          </p:nvCxnSpPr>
          <p:spPr bwMode="auto">
            <a:xfrm>
              <a:off x="6276020" y="4663152"/>
              <a:ext cx="1080120" cy="432048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58" name="Straight Arrow Connector 57"/>
            <p:cNvCxnSpPr>
              <a:stCxn id="14" idx="3"/>
              <a:endCxn id="19" idx="1"/>
            </p:cNvCxnSpPr>
            <p:nvPr/>
          </p:nvCxnSpPr>
          <p:spPr bwMode="auto">
            <a:xfrm>
              <a:off x="6276020" y="4663152"/>
              <a:ext cx="1080120" cy="864096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90" name="TextBox 89"/>
            <p:cNvSpPr txBox="1"/>
            <p:nvPr/>
          </p:nvSpPr>
          <p:spPr>
            <a:xfrm>
              <a:off x="6280593" y="3266376"/>
              <a:ext cx="89479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 dirty="0">
                  <a:latin typeface="Lucida Sans" panose="020B0602030504020204" pitchFamily="34" charset="77"/>
                  <a:cs typeface="Georgia"/>
                </a:rPr>
                <a:t>commit T</a:t>
              </a:r>
            </a:p>
            <a:p>
              <a:pPr algn="ctr"/>
              <a:r>
                <a:rPr lang="en-US" sz="1200" dirty="0">
                  <a:latin typeface="Lucida Sans" panose="020B0602030504020204" pitchFamily="34" charset="77"/>
                  <a:cs typeface="Georgia"/>
                </a:rPr>
                <a:t>abort T</a:t>
              </a: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80DAC258-F25E-4642-AD39-D47FC1987280}"/>
              </a:ext>
            </a:extLst>
          </p:cNvPr>
          <p:cNvGrpSpPr/>
          <p:nvPr/>
        </p:nvGrpSpPr>
        <p:grpSpPr>
          <a:xfrm>
            <a:off x="7716180" y="3368001"/>
            <a:ext cx="1440160" cy="2159247"/>
            <a:chOff x="7716180" y="3368001"/>
            <a:chExt cx="1440160" cy="2159247"/>
          </a:xfrm>
        </p:grpSpPr>
        <p:sp>
          <p:nvSpPr>
            <p:cNvPr id="23" name="Rectangle 22"/>
            <p:cNvSpPr/>
            <p:nvPr/>
          </p:nvSpPr>
          <p:spPr bwMode="auto">
            <a:xfrm>
              <a:off x="8796300" y="4490972"/>
              <a:ext cx="360040" cy="344361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C</a:t>
              </a:r>
            </a:p>
          </p:txBody>
        </p:sp>
        <p:cxnSp>
          <p:nvCxnSpPr>
            <p:cNvPr id="69" name="Straight Arrow Connector 68"/>
            <p:cNvCxnSpPr>
              <a:stCxn id="15" idx="3"/>
              <a:endCxn id="23" idx="1"/>
            </p:cNvCxnSpPr>
            <p:nvPr/>
          </p:nvCxnSpPr>
          <p:spPr bwMode="auto">
            <a:xfrm>
              <a:off x="7716180" y="3799056"/>
              <a:ext cx="1080120" cy="864096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70" name="Straight Arrow Connector 69"/>
            <p:cNvCxnSpPr>
              <a:stCxn id="18" idx="3"/>
              <a:endCxn id="23" idx="1"/>
            </p:cNvCxnSpPr>
            <p:nvPr/>
          </p:nvCxnSpPr>
          <p:spPr bwMode="auto">
            <a:xfrm>
              <a:off x="7716180" y="4231104"/>
              <a:ext cx="1080120" cy="432048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71" name="Straight Arrow Connector 70"/>
            <p:cNvCxnSpPr>
              <a:stCxn id="21" idx="3"/>
              <a:endCxn id="23" idx="1"/>
            </p:cNvCxnSpPr>
            <p:nvPr/>
          </p:nvCxnSpPr>
          <p:spPr bwMode="auto">
            <a:xfrm>
              <a:off x="7716180" y="4663152"/>
              <a:ext cx="1080120" cy="0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72" name="Straight Arrow Connector 71"/>
            <p:cNvCxnSpPr>
              <a:stCxn id="20" idx="3"/>
              <a:endCxn id="23" idx="1"/>
            </p:cNvCxnSpPr>
            <p:nvPr/>
          </p:nvCxnSpPr>
          <p:spPr bwMode="auto">
            <a:xfrm flipV="1">
              <a:off x="7716180" y="4663152"/>
              <a:ext cx="1080120" cy="432048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73" name="Straight Arrow Connector 72"/>
            <p:cNvCxnSpPr>
              <a:stCxn id="19" idx="3"/>
              <a:endCxn id="23" idx="1"/>
            </p:cNvCxnSpPr>
            <p:nvPr/>
          </p:nvCxnSpPr>
          <p:spPr bwMode="auto">
            <a:xfrm flipV="1">
              <a:off x="7716180" y="4663152"/>
              <a:ext cx="1080120" cy="864096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91" name="TextBox 90"/>
            <p:cNvSpPr txBox="1"/>
            <p:nvPr/>
          </p:nvSpPr>
          <p:spPr>
            <a:xfrm>
              <a:off x="8045545" y="3368001"/>
              <a:ext cx="437940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 dirty="0" err="1">
                  <a:latin typeface="Lucida Sans" panose="020B0602030504020204" pitchFamily="34" charset="77"/>
                  <a:cs typeface="Georgia"/>
                </a:rPr>
                <a:t>ack</a:t>
              </a:r>
              <a:endParaRPr lang="en-US" sz="1200" dirty="0">
                <a:latin typeface="Lucida Sans" panose="020B0602030504020204" pitchFamily="34" charset="77"/>
                <a:cs typeface="Georgia"/>
              </a:endParaRP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809A1258-2BBD-2B47-8915-5EB7CDF47C6F}"/>
              </a:ext>
            </a:extLst>
          </p:cNvPr>
          <p:cNvGrpSpPr/>
          <p:nvPr/>
        </p:nvGrpSpPr>
        <p:grpSpPr>
          <a:xfrm>
            <a:off x="3395699" y="5672256"/>
            <a:ext cx="2520281" cy="565032"/>
            <a:chOff x="3395699" y="5672256"/>
            <a:chExt cx="2520281" cy="565032"/>
          </a:xfrm>
        </p:grpSpPr>
        <p:sp>
          <p:nvSpPr>
            <p:cNvPr id="92" name="Left Brace 91"/>
            <p:cNvSpPr/>
            <p:nvPr/>
          </p:nvSpPr>
          <p:spPr bwMode="auto">
            <a:xfrm rot="16200000">
              <a:off x="4475820" y="4592135"/>
              <a:ext cx="360040" cy="2520281"/>
            </a:xfrm>
            <a:prstGeom prst="leftBrace">
              <a:avLst>
                <a:gd name="adj1" fmla="val 36839"/>
                <a:gd name="adj2" fmla="val 50000"/>
              </a:avLst>
            </a:prstGeom>
            <a:noFill/>
            <a:ln w="1270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200">
                <a:latin typeface="Lucida Sans" panose="020B0602030504020204" pitchFamily="34" charset="77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95" name="TextBox 94"/>
            <p:cNvSpPr txBox="1"/>
            <p:nvPr/>
          </p:nvSpPr>
          <p:spPr>
            <a:xfrm>
              <a:off x="4074779" y="5960289"/>
              <a:ext cx="1143262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 dirty="0">
                  <a:latin typeface="Lucida Sans" panose="020B0602030504020204" pitchFamily="34" charset="77"/>
                  <a:cs typeface="Georgia"/>
                </a:rPr>
                <a:t>voting phase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390782953"/>
      </p:ext>
    </p:extLst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Centralised 2PC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Communication only between the coordinator and the participants</a:t>
            </a:r>
          </a:p>
          <a:p>
            <a:pPr lvl="1"/>
            <a:r>
              <a:rPr lang="en-US" dirty="0"/>
              <a:t>No inter-participant communication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49B003D4-30CA-A344-B713-ECC4DE0C14D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Rectangle 7"/>
          <p:cNvSpPr/>
          <p:nvPr/>
        </p:nvSpPr>
        <p:spPr bwMode="auto">
          <a:xfrm>
            <a:off x="3035660" y="4490972"/>
            <a:ext cx="360040" cy="344361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C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600257E5-4508-814F-A9AD-81FE299D3130}"/>
              </a:ext>
            </a:extLst>
          </p:cNvPr>
          <p:cNvGrpSpPr/>
          <p:nvPr/>
        </p:nvGrpSpPr>
        <p:grpSpPr>
          <a:xfrm>
            <a:off x="3395700" y="3368001"/>
            <a:ext cx="1440160" cy="2331428"/>
            <a:chOff x="3395700" y="3368001"/>
            <a:chExt cx="1440160" cy="2331428"/>
          </a:xfrm>
        </p:grpSpPr>
        <p:sp>
          <p:nvSpPr>
            <p:cNvPr id="9" name="Rectangle 8"/>
            <p:cNvSpPr/>
            <p:nvPr/>
          </p:nvSpPr>
          <p:spPr bwMode="auto">
            <a:xfrm>
              <a:off x="4475820" y="4490972"/>
              <a:ext cx="360040" cy="344361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P3</a:t>
              </a:r>
            </a:p>
          </p:txBody>
        </p:sp>
        <p:sp>
          <p:nvSpPr>
            <p:cNvPr id="10" name="Rectangle 9"/>
            <p:cNvSpPr/>
            <p:nvPr/>
          </p:nvSpPr>
          <p:spPr bwMode="auto">
            <a:xfrm>
              <a:off x="4475820" y="3626876"/>
              <a:ext cx="360040" cy="344361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P1</a:t>
              </a:r>
            </a:p>
          </p:txBody>
        </p:sp>
        <p:sp>
          <p:nvSpPr>
            <p:cNvPr id="11" name="Rectangle 10"/>
            <p:cNvSpPr/>
            <p:nvPr/>
          </p:nvSpPr>
          <p:spPr bwMode="auto">
            <a:xfrm>
              <a:off x="4475820" y="4058924"/>
              <a:ext cx="360040" cy="344361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P2</a:t>
              </a:r>
            </a:p>
          </p:txBody>
        </p:sp>
        <p:sp>
          <p:nvSpPr>
            <p:cNvPr id="12" name="Rectangle 11"/>
            <p:cNvSpPr/>
            <p:nvPr/>
          </p:nvSpPr>
          <p:spPr bwMode="auto">
            <a:xfrm>
              <a:off x="4475820" y="4923020"/>
              <a:ext cx="360040" cy="344361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P4</a:t>
              </a:r>
            </a:p>
          </p:txBody>
        </p:sp>
        <p:sp>
          <p:nvSpPr>
            <p:cNvPr id="13" name="Rectangle 12"/>
            <p:cNvSpPr/>
            <p:nvPr/>
          </p:nvSpPr>
          <p:spPr bwMode="auto">
            <a:xfrm>
              <a:off x="4475820" y="5355068"/>
              <a:ext cx="360040" cy="344361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P5</a:t>
              </a:r>
            </a:p>
          </p:txBody>
        </p:sp>
        <p:cxnSp>
          <p:nvCxnSpPr>
            <p:cNvPr id="25" name="Straight Arrow Connector 24"/>
            <p:cNvCxnSpPr>
              <a:stCxn id="8" idx="3"/>
              <a:endCxn id="10" idx="1"/>
            </p:cNvCxnSpPr>
            <p:nvPr/>
          </p:nvCxnSpPr>
          <p:spPr bwMode="auto">
            <a:xfrm flipV="1">
              <a:off x="3395700" y="3799056"/>
              <a:ext cx="1080120" cy="864096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26" name="Straight Arrow Connector 25"/>
            <p:cNvCxnSpPr>
              <a:stCxn id="8" idx="3"/>
              <a:endCxn id="11" idx="1"/>
            </p:cNvCxnSpPr>
            <p:nvPr/>
          </p:nvCxnSpPr>
          <p:spPr bwMode="auto">
            <a:xfrm flipV="1">
              <a:off x="3395700" y="4231104"/>
              <a:ext cx="1080120" cy="432048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27" name="Straight Arrow Connector 26"/>
            <p:cNvCxnSpPr>
              <a:stCxn id="8" idx="3"/>
              <a:endCxn id="9" idx="1"/>
            </p:cNvCxnSpPr>
            <p:nvPr/>
          </p:nvCxnSpPr>
          <p:spPr bwMode="auto">
            <a:xfrm>
              <a:off x="3395700" y="4663152"/>
              <a:ext cx="1080120" cy="0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28" name="Straight Arrow Connector 27"/>
            <p:cNvCxnSpPr>
              <a:stCxn id="8" idx="3"/>
              <a:endCxn id="12" idx="1"/>
            </p:cNvCxnSpPr>
            <p:nvPr/>
          </p:nvCxnSpPr>
          <p:spPr bwMode="auto">
            <a:xfrm>
              <a:off x="3395700" y="4663152"/>
              <a:ext cx="1080120" cy="432048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29" name="Straight Arrow Connector 28"/>
            <p:cNvCxnSpPr>
              <a:stCxn id="8" idx="3"/>
              <a:endCxn id="13" idx="1"/>
            </p:cNvCxnSpPr>
            <p:nvPr/>
          </p:nvCxnSpPr>
          <p:spPr bwMode="auto">
            <a:xfrm>
              <a:off x="3395700" y="4663152"/>
              <a:ext cx="1080120" cy="864096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88" name="TextBox 87"/>
            <p:cNvSpPr txBox="1"/>
            <p:nvPr/>
          </p:nvSpPr>
          <p:spPr>
            <a:xfrm>
              <a:off x="3474920" y="3368001"/>
              <a:ext cx="902812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 dirty="0">
                  <a:latin typeface="Lucida Sans" panose="020B0602030504020204" pitchFamily="34" charset="77"/>
                  <a:cs typeface="Georgia"/>
                </a:rPr>
                <a:t>prepare T</a:t>
              </a: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54EED198-321F-BA42-8FBC-015D9833DC5F}"/>
              </a:ext>
            </a:extLst>
          </p:cNvPr>
          <p:cNvGrpSpPr/>
          <p:nvPr/>
        </p:nvGrpSpPr>
        <p:grpSpPr>
          <a:xfrm>
            <a:off x="4760708" y="3295993"/>
            <a:ext cx="1515312" cy="2231255"/>
            <a:chOff x="4760708" y="3295993"/>
            <a:chExt cx="1515312" cy="2231255"/>
          </a:xfrm>
        </p:grpSpPr>
        <p:sp>
          <p:nvSpPr>
            <p:cNvPr id="14" name="Rectangle 13"/>
            <p:cNvSpPr/>
            <p:nvPr/>
          </p:nvSpPr>
          <p:spPr bwMode="auto">
            <a:xfrm>
              <a:off x="5915980" y="4490972"/>
              <a:ext cx="360040" cy="344361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C</a:t>
              </a:r>
            </a:p>
          </p:txBody>
        </p:sp>
        <p:cxnSp>
          <p:nvCxnSpPr>
            <p:cNvPr id="30" name="Straight Arrow Connector 29"/>
            <p:cNvCxnSpPr>
              <a:stCxn id="10" idx="3"/>
              <a:endCxn id="14" idx="1"/>
            </p:cNvCxnSpPr>
            <p:nvPr/>
          </p:nvCxnSpPr>
          <p:spPr bwMode="auto">
            <a:xfrm>
              <a:off x="4835860" y="3799056"/>
              <a:ext cx="1080120" cy="864096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31" name="Straight Arrow Connector 30"/>
            <p:cNvCxnSpPr>
              <a:stCxn id="11" idx="3"/>
              <a:endCxn id="14" idx="1"/>
            </p:cNvCxnSpPr>
            <p:nvPr/>
          </p:nvCxnSpPr>
          <p:spPr bwMode="auto">
            <a:xfrm>
              <a:off x="4835860" y="4231104"/>
              <a:ext cx="1080120" cy="432048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32" name="Straight Arrow Connector 31"/>
            <p:cNvCxnSpPr>
              <a:stCxn id="9" idx="3"/>
              <a:endCxn id="14" idx="1"/>
            </p:cNvCxnSpPr>
            <p:nvPr/>
          </p:nvCxnSpPr>
          <p:spPr bwMode="auto">
            <a:xfrm>
              <a:off x="4835860" y="4663152"/>
              <a:ext cx="1080120" cy="0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33" name="Straight Arrow Connector 32"/>
            <p:cNvCxnSpPr>
              <a:stCxn id="12" idx="3"/>
              <a:endCxn id="14" idx="1"/>
            </p:cNvCxnSpPr>
            <p:nvPr/>
          </p:nvCxnSpPr>
          <p:spPr bwMode="auto">
            <a:xfrm flipV="1">
              <a:off x="4835860" y="4663152"/>
              <a:ext cx="1080120" cy="432048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34" name="Straight Arrow Connector 33"/>
            <p:cNvCxnSpPr>
              <a:stCxn id="13" idx="3"/>
              <a:endCxn id="14" idx="1"/>
            </p:cNvCxnSpPr>
            <p:nvPr/>
          </p:nvCxnSpPr>
          <p:spPr bwMode="auto">
            <a:xfrm flipV="1">
              <a:off x="4835860" y="4663152"/>
              <a:ext cx="1080120" cy="864096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89" name="TextBox 88"/>
            <p:cNvSpPr txBox="1"/>
            <p:nvPr/>
          </p:nvSpPr>
          <p:spPr>
            <a:xfrm>
              <a:off x="4760708" y="3295993"/>
              <a:ext cx="1261885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 dirty="0">
                  <a:latin typeface="Lucida Sans" panose="020B0602030504020204" pitchFamily="34" charset="77"/>
                  <a:cs typeface="Georgia"/>
                </a:rPr>
                <a:t>vote-commit T</a:t>
              </a:r>
            </a:p>
            <a:p>
              <a:pPr algn="ctr"/>
              <a:r>
                <a:rPr lang="en-US" sz="1200" dirty="0">
                  <a:latin typeface="Lucida Sans" panose="020B0602030504020204" pitchFamily="34" charset="77"/>
                  <a:cs typeface="Georgia"/>
                </a:rPr>
                <a:t>vote-abort T</a:t>
              </a: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861219A6-6646-0C4B-A911-3F41D12A12A3}"/>
              </a:ext>
            </a:extLst>
          </p:cNvPr>
          <p:cNvGrpSpPr/>
          <p:nvPr/>
        </p:nvGrpSpPr>
        <p:grpSpPr>
          <a:xfrm>
            <a:off x="6276020" y="3266376"/>
            <a:ext cx="1440160" cy="2433053"/>
            <a:chOff x="6276020" y="3266376"/>
            <a:chExt cx="1440160" cy="2433053"/>
          </a:xfrm>
        </p:grpSpPr>
        <p:sp>
          <p:nvSpPr>
            <p:cNvPr id="15" name="Rectangle 14"/>
            <p:cNvSpPr/>
            <p:nvPr/>
          </p:nvSpPr>
          <p:spPr bwMode="auto">
            <a:xfrm>
              <a:off x="7356140" y="3626876"/>
              <a:ext cx="360040" cy="344361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P1</a:t>
              </a:r>
            </a:p>
          </p:txBody>
        </p:sp>
        <p:sp>
          <p:nvSpPr>
            <p:cNvPr id="18" name="Rectangle 17"/>
            <p:cNvSpPr/>
            <p:nvPr/>
          </p:nvSpPr>
          <p:spPr bwMode="auto">
            <a:xfrm>
              <a:off x="7356140" y="4058924"/>
              <a:ext cx="360040" cy="344361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P2</a:t>
              </a:r>
            </a:p>
          </p:txBody>
        </p:sp>
        <p:sp>
          <p:nvSpPr>
            <p:cNvPr id="19" name="Rectangle 18"/>
            <p:cNvSpPr/>
            <p:nvPr/>
          </p:nvSpPr>
          <p:spPr bwMode="auto">
            <a:xfrm>
              <a:off x="7356140" y="5355068"/>
              <a:ext cx="360040" cy="344361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P5</a:t>
              </a:r>
            </a:p>
          </p:txBody>
        </p:sp>
        <p:sp>
          <p:nvSpPr>
            <p:cNvPr id="20" name="Rectangle 19"/>
            <p:cNvSpPr/>
            <p:nvPr/>
          </p:nvSpPr>
          <p:spPr bwMode="auto">
            <a:xfrm>
              <a:off x="7356140" y="4923020"/>
              <a:ext cx="360040" cy="344361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P4</a:t>
              </a:r>
            </a:p>
          </p:txBody>
        </p:sp>
        <p:sp>
          <p:nvSpPr>
            <p:cNvPr id="21" name="Rectangle 20"/>
            <p:cNvSpPr/>
            <p:nvPr/>
          </p:nvSpPr>
          <p:spPr bwMode="auto">
            <a:xfrm>
              <a:off x="7356140" y="4490972"/>
              <a:ext cx="360040" cy="344361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P3</a:t>
              </a:r>
            </a:p>
          </p:txBody>
        </p:sp>
        <p:cxnSp>
          <p:nvCxnSpPr>
            <p:cNvPr id="54" name="Straight Arrow Connector 53"/>
            <p:cNvCxnSpPr>
              <a:stCxn id="14" idx="3"/>
              <a:endCxn id="15" idx="1"/>
            </p:cNvCxnSpPr>
            <p:nvPr/>
          </p:nvCxnSpPr>
          <p:spPr bwMode="auto">
            <a:xfrm flipV="1">
              <a:off x="6276020" y="3799056"/>
              <a:ext cx="1080120" cy="864096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55" name="Straight Arrow Connector 54"/>
            <p:cNvCxnSpPr>
              <a:stCxn id="14" idx="3"/>
              <a:endCxn id="18" idx="1"/>
            </p:cNvCxnSpPr>
            <p:nvPr/>
          </p:nvCxnSpPr>
          <p:spPr bwMode="auto">
            <a:xfrm flipV="1">
              <a:off x="6276020" y="4231104"/>
              <a:ext cx="1080120" cy="432048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56" name="Straight Arrow Connector 55"/>
            <p:cNvCxnSpPr>
              <a:stCxn id="14" idx="3"/>
              <a:endCxn id="21" idx="1"/>
            </p:cNvCxnSpPr>
            <p:nvPr/>
          </p:nvCxnSpPr>
          <p:spPr bwMode="auto">
            <a:xfrm>
              <a:off x="6276020" y="4663152"/>
              <a:ext cx="1080120" cy="0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57" name="Straight Arrow Connector 56"/>
            <p:cNvCxnSpPr>
              <a:stCxn id="14" idx="3"/>
              <a:endCxn id="20" idx="1"/>
            </p:cNvCxnSpPr>
            <p:nvPr/>
          </p:nvCxnSpPr>
          <p:spPr bwMode="auto">
            <a:xfrm>
              <a:off x="6276020" y="4663152"/>
              <a:ext cx="1080120" cy="432048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58" name="Straight Arrow Connector 57"/>
            <p:cNvCxnSpPr>
              <a:stCxn id="14" idx="3"/>
              <a:endCxn id="19" idx="1"/>
            </p:cNvCxnSpPr>
            <p:nvPr/>
          </p:nvCxnSpPr>
          <p:spPr bwMode="auto">
            <a:xfrm>
              <a:off x="6276020" y="4663152"/>
              <a:ext cx="1080120" cy="864096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90" name="TextBox 89"/>
            <p:cNvSpPr txBox="1"/>
            <p:nvPr/>
          </p:nvSpPr>
          <p:spPr>
            <a:xfrm>
              <a:off x="6280593" y="3266376"/>
              <a:ext cx="89479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 dirty="0">
                  <a:latin typeface="Lucida Sans" panose="020B0602030504020204" pitchFamily="34" charset="77"/>
                  <a:cs typeface="Georgia"/>
                </a:rPr>
                <a:t>commit T</a:t>
              </a:r>
            </a:p>
            <a:p>
              <a:pPr algn="ctr"/>
              <a:r>
                <a:rPr lang="en-US" sz="1200" dirty="0">
                  <a:latin typeface="Lucida Sans" panose="020B0602030504020204" pitchFamily="34" charset="77"/>
                  <a:cs typeface="Georgia"/>
                </a:rPr>
                <a:t>abort T</a:t>
              </a: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80DAC258-F25E-4642-AD39-D47FC1987280}"/>
              </a:ext>
            </a:extLst>
          </p:cNvPr>
          <p:cNvGrpSpPr/>
          <p:nvPr/>
        </p:nvGrpSpPr>
        <p:grpSpPr>
          <a:xfrm>
            <a:off x="7716180" y="3368001"/>
            <a:ext cx="1440160" cy="2159247"/>
            <a:chOff x="7716180" y="3368001"/>
            <a:chExt cx="1440160" cy="2159247"/>
          </a:xfrm>
        </p:grpSpPr>
        <p:sp>
          <p:nvSpPr>
            <p:cNvPr id="23" name="Rectangle 22"/>
            <p:cNvSpPr/>
            <p:nvPr/>
          </p:nvSpPr>
          <p:spPr bwMode="auto">
            <a:xfrm>
              <a:off x="8796300" y="4490972"/>
              <a:ext cx="360040" cy="344361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C</a:t>
              </a:r>
            </a:p>
          </p:txBody>
        </p:sp>
        <p:cxnSp>
          <p:nvCxnSpPr>
            <p:cNvPr id="69" name="Straight Arrow Connector 68"/>
            <p:cNvCxnSpPr>
              <a:stCxn id="15" idx="3"/>
              <a:endCxn id="23" idx="1"/>
            </p:cNvCxnSpPr>
            <p:nvPr/>
          </p:nvCxnSpPr>
          <p:spPr bwMode="auto">
            <a:xfrm>
              <a:off x="7716180" y="3799056"/>
              <a:ext cx="1080120" cy="864096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70" name="Straight Arrow Connector 69"/>
            <p:cNvCxnSpPr>
              <a:stCxn id="18" idx="3"/>
              <a:endCxn id="23" idx="1"/>
            </p:cNvCxnSpPr>
            <p:nvPr/>
          </p:nvCxnSpPr>
          <p:spPr bwMode="auto">
            <a:xfrm>
              <a:off x="7716180" y="4231104"/>
              <a:ext cx="1080120" cy="432048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71" name="Straight Arrow Connector 70"/>
            <p:cNvCxnSpPr>
              <a:stCxn id="21" idx="3"/>
              <a:endCxn id="23" idx="1"/>
            </p:cNvCxnSpPr>
            <p:nvPr/>
          </p:nvCxnSpPr>
          <p:spPr bwMode="auto">
            <a:xfrm>
              <a:off x="7716180" y="4663152"/>
              <a:ext cx="1080120" cy="0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72" name="Straight Arrow Connector 71"/>
            <p:cNvCxnSpPr>
              <a:stCxn id="20" idx="3"/>
              <a:endCxn id="23" idx="1"/>
            </p:cNvCxnSpPr>
            <p:nvPr/>
          </p:nvCxnSpPr>
          <p:spPr bwMode="auto">
            <a:xfrm flipV="1">
              <a:off x="7716180" y="4663152"/>
              <a:ext cx="1080120" cy="432048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73" name="Straight Arrow Connector 72"/>
            <p:cNvCxnSpPr>
              <a:stCxn id="19" idx="3"/>
              <a:endCxn id="23" idx="1"/>
            </p:cNvCxnSpPr>
            <p:nvPr/>
          </p:nvCxnSpPr>
          <p:spPr bwMode="auto">
            <a:xfrm flipV="1">
              <a:off x="7716180" y="4663152"/>
              <a:ext cx="1080120" cy="864096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91" name="TextBox 90"/>
            <p:cNvSpPr txBox="1"/>
            <p:nvPr/>
          </p:nvSpPr>
          <p:spPr>
            <a:xfrm>
              <a:off x="8045545" y="3368001"/>
              <a:ext cx="437940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 dirty="0" err="1">
                  <a:latin typeface="Lucida Sans" panose="020B0602030504020204" pitchFamily="34" charset="77"/>
                  <a:cs typeface="Georgia"/>
                </a:rPr>
                <a:t>ack</a:t>
              </a:r>
              <a:endParaRPr lang="en-US" sz="1200" dirty="0">
                <a:latin typeface="Lucida Sans" panose="020B0602030504020204" pitchFamily="34" charset="77"/>
                <a:cs typeface="Georgia"/>
              </a:endParaRP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809A1258-2BBD-2B47-8915-5EB7CDF47C6F}"/>
              </a:ext>
            </a:extLst>
          </p:cNvPr>
          <p:cNvGrpSpPr/>
          <p:nvPr/>
        </p:nvGrpSpPr>
        <p:grpSpPr>
          <a:xfrm>
            <a:off x="3395699" y="5672256"/>
            <a:ext cx="2520281" cy="565032"/>
            <a:chOff x="3395699" y="5672256"/>
            <a:chExt cx="2520281" cy="565032"/>
          </a:xfrm>
        </p:grpSpPr>
        <p:sp>
          <p:nvSpPr>
            <p:cNvPr id="92" name="Left Brace 91"/>
            <p:cNvSpPr/>
            <p:nvPr/>
          </p:nvSpPr>
          <p:spPr bwMode="auto">
            <a:xfrm rot="16200000">
              <a:off x="4475820" y="4592135"/>
              <a:ext cx="360040" cy="2520281"/>
            </a:xfrm>
            <a:prstGeom prst="leftBrace">
              <a:avLst>
                <a:gd name="adj1" fmla="val 36839"/>
                <a:gd name="adj2" fmla="val 50000"/>
              </a:avLst>
            </a:prstGeom>
            <a:noFill/>
            <a:ln w="1270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200">
                <a:latin typeface="Lucida Sans" panose="020B0602030504020204" pitchFamily="34" charset="77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95" name="TextBox 94"/>
            <p:cNvSpPr txBox="1"/>
            <p:nvPr/>
          </p:nvSpPr>
          <p:spPr>
            <a:xfrm>
              <a:off x="4074779" y="5960289"/>
              <a:ext cx="1143262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 dirty="0">
                  <a:latin typeface="Lucida Sans" panose="020B0602030504020204" pitchFamily="34" charset="77"/>
                  <a:cs typeface="Georgia"/>
                </a:rPr>
                <a:t>voting phase</a:t>
              </a: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CC26FE45-5316-8B4A-BAFA-5D8CF833FFDA}"/>
              </a:ext>
            </a:extLst>
          </p:cNvPr>
          <p:cNvGrpSpPr/>
          <p:nvPr/>
        </p:nvGrpSpPr>
        <p:grpSpPr>
          <a:xfrm>
            <a:off x="6276020" y="5672256"/>
            <a:ext cx="2520280" cy="565032"/>
            <a:chOff x="6276020" y="5672256"/>
            <a:chExt cx="2520280" cy="565032"/>
          </a:xfrm>
        </p:grpSpPr>
        <p:sp>
          <p:nvSpPr>
            <p:cNvPr id="94" name="Left Brace 93"/>
            <p:cNvSpPr/>
            <p:nvPr/>
          </p:nvSpPr>
          <p:spPr bwMode="auto">
            <a:xfrm rot="16200000">
              <a:off x="7356140" y="4592136"/>
              <a:ext cx="360040" cy="2520280"/>
            </a:xfrm>
            <a:prstGeom prst="leftBrace">
              <a:avLst>
                <a:gd name="adj1" fmla="val 36839"/>
                <a:gd name="adj2" fmla="val 50000"/>
              </a:avLst>
            </a:prstGeom>
            <a:noFill/>
            <a:ln w="1270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200">
                <a:latin typeface="Lucida Sans" panose="020B0602030504020204" pitchFamily="34" charset="77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96" name="TextBox 95"/>
            <p:cNvSpPr txBox="1"/>
            <p:nvPr/>
          </p:nvSpPr>
          <p:spPr>
            <a:xfrm>
              <a:off x="6908225" y="5960289"/>
              <a:ext cx="1292341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 dirty="0">
                  <a:latin typeface="Lucida Sans" panose="020B0602030504020204" pitchFamily="34" charset="77"/>
                  <a:cs typeface="Georgia"/>
                </a:rPr>
                <a:t>decision phase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18948141"/>
      </p:ext>
    </p:extLst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Linear 2PC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First phase from the coordinator to the participants</a:t>
            </a:r>
          </a:p>
          <a:p>
            <a:r>
              <a:rPr lang="en-US" dirty="0"/>
              <a:t>Second phase from the participants to the coordinator</a:t>
            </a:r>
          </a:p>
          <a:p>
            <a:r>
              <a:rPr lang="en-US" dirty="0"/>
              <a:t>Participants may unilaterally abort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2E283082-4A0F-124D-A2C9-4BA2BA69373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9991386"/>
      </p:ext>
    </p:extLst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Linear 2PC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First phase from the coordinator to the participants</a:t>
            </a:r>
          </a:p>
          <a:p>
            <a:r>
              <a:rPr lang="en-US" dirty="0"/>
              <a:t>Second phase from the participants to the coordinator</a:t>
            </a:r>
          </a:p>
          <a:p>
            <a:r>
              <a:rPr lang="en-US" dirty="0"/>
              <a:t>Participants may unilaterally abort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2E283082-4A0F-124D-A2C9-4BA2BA69373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Rectangle 5"/>
          <p:cNvSpPr/>
          <p:nvPr/>
        </p:nvSpPr>
        <p:spPr bwMode="auto">
          <a:xfrm>
            <a:off x="3209330" y="4675178"/>
            <a:ext cx="360040" cy="344361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1425710773"/>
      </p:ext>
    </p:extLst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Linear 2PC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First phase from the coordinator to the participants</a:t>
            </a:r>
          </a:p>
          <a:p>
            <a:r>
              <a:rPr lang="en-US" dirty="0"/>
              <a:t>Second phase from the participants to the coordinator</a:t>
            </a:r>
          </a:p>
          <a:p>
            <a:r>
              <a:rPr lang="en-US" dirty="0"/>
              <a:t>Participants may unilaterally abort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2E283082-4A0F-124D-A2C9-4BA2BA69373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Rectangle 5"/>
          <p:cNvSpPr/>
          <p:nvPr/>
        </p:nvSpPr>
        <p:spPr bwMode="auto">
          <a:xfrm>
            <a:off x="3209330" y="4675178"/>
            <a:ext cx="360040" cy="344361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C</a:t>
            </a:r>
          </a:p>
        </p:txBody>
      </p:sp>
      <p:grpSp>
        <p:nvGrpSpPr>
          <p:cNvPr id="87" name="Group 86">
            <a:extLst>
              <a:ext uri="{FF2B5EF4-FFF2-40B4-BE49-F238E27FC236}">
                <a16:creationId xmlns:a16="http://schemas.microsoft.com/office/drawing/2014/main" id="{1D982151-FAAF-C745-891C-8C861E071089}"/>
              </a:ext>
            </a:extLst>
          </p:cNvPr>
          <p:cNvGrpSpPr/>
          <p:nvPr/>
        </p:nvGrpSpPr>
        <p:grpSpPr>
          <a:xfrm>
            <a:off x="3389350" y="4099114"/>
            <a:ext cx="1260140" cy="920425"/>
            <a:chOff x="3389350" y="4099114"/>
            <a:chExt cx="1260140" cy="920425"/>
          </a:xfrm>
        </p:grpSpPr>
        <p:sp>
          <p:nvSpPr>
            <p:cNvPr id="8" name="Rectangle 7"/>
            <p:cNvSpPr/>
            <p:nvPr/>
          </p:nvSpPr>
          <p:spPr bwMode="auto">
            <a:xfrm>
              <a:off x="4289450" y="4675178"/>
              <a:ext cx="360040" cy="344361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P1</a:t>
              </a: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3468570" y="4099114"/>
              <a:ext cx="902812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 dirty="0">
                  <a:latin typeface="Lucida Sans" panose="020B0602030504020204" pitchFamily="34" charset="77"/>
                  <a:cs typeface="Georgia"/>
                </a:rPr>
                <a:t>prepare T</a:t>
              </a:r>
            </a:p>
          </p:txBody>
        </p:sp>
        <p:cxnSp>
          <p:nvCxnSpPr>
            <p:cNvPr id="20" name="Elbow Connector 19"/>
            <p:cNvCxnSpPr>
              <a:cxnSpLocks/>
              <a:stCxn id="6" idx="0"/>
            </p:cNvCxnSpPr>
            <p:nvPr/>
          </p:nvCxnSpPr>
          <p:spPr bwMode="auto">
            <a:xfrm rot="16200000" flipH="1">
              <a:off x="3836225" y="4228302"/>
              <a:ext cx="6349" cy="900100"/>
            </a:xfrm>
            <a:prstGeom prst="bentConnector4">
              <a:avLst>
                <a:gd name="adj1" fmla="val -3600567"/>
                <a:gd name="adj2" fmla="val 100043"/>
              </a:avLst>
            </a:prstGeom>
            <a:solidFill>
              <a:schemeClr val="accent1"/>
            </a:solidFill>
            <a:ln w="1905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</p:grpSp>
      <p:grpSp>
        <p:nvGrpSpPr>
          <p:cNvPr id="89" name="Group 88">
            <a:extLst>
              <a:ext uri="{FF2B5EF4-FFF2-40B4-BE49-F238E27FC236}">
                <a16:creationId xmlns:a16="http://schemas.microsoft.com/office/drawing/2014/main" id="{90BE192E-1FD6-0246-8A8A-4F96BCFF881B}"/>
              </a:ext>
            </a:extLst>
          </p:cNvPr>
          <p:cNvGrpSpPr/>
          <p:nvPr/>
        </p:nvGrpSpPr>
        <p:grpSpPr>
          <a:xfrm>
            <a:off x="5549590" y="4099114"/>
            <a:ext cx="1260140" cy="920425"/>
            <a:chOff x="5549590" y="4099114"/>
            <a:chExt cx="1260140" cy="920425"/>
          </a:xfrm>
        </p:grpSpPr>
        <p:sp>
          <p:nvSpPr>
            <p:cNvPr id="7" name="Rectangle 6"/>
            <p:cNvSpPr/>
            <p:nvPr/>
          </p:nvSpPr>
          <p:spPr bwMode="auto">
            <a:xfrm>
              <a:off x="6449690" y="4675178"/>
              <a:ext cx="360040" cy="344361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P3</a:t>
              </a:r>
            </a:p>
          </p:txBody>
        </p:sp>
        <p:cxnSp>
          <p:nvCxnSpPr>
            <p:cNvPr id="38" name="Elbow Connector 37"/>
            <p:cNvCxnSpPr>
              <a:cxnSpLocks/>
              <a:stCxn id="9" idx="0"/>
            </p:cNvCxnSpPr>
            <p:nvPr/>
          </p:nvCxnSpPr>
          <p:spPr bwMode="auto">
            <a:xfrm rot="16200000" flipH="1">
              <a:off x="5999640" y="4225127"/>
              <a:ext cx="1" cy="900102"/>
            </a:xfrm>
            <a:prstGeom prst="bentConnector4">
              <a:avLst>
                <a:gd name="adj1" fmla="val -22860000000"/>
                <a:gd name="adj2" fmla="val 100129"/>
              </a:avLst>
            </a:prstGeom>
            <a:solidFill>
              <a:schemeClr val="accent1"/>
            </a:solidFill>
            <a:ln w="1905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62" name="TextBox 61"/>
            <p:cNvSpPr txBox="1"/>
            <p:nvPr/>
          </p:nvSpPr>
          <p:spPr>
            <a:xfrm>
              <a:off x="5722135" y="4099114"/>
              <a:ext cx="819456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 dirty="0">
                  <a:latin typeface="Lucida Sans" panose="020B0602030504020204" pitchFamily="34" charset="77"/>
                  <a:cs typeface="Georgia"/>
                </a:rPr>
                <a:t>VC/VA T</a:t>
              </a:r>
            </a:p>
          </p:txBody>
        </p:sp>
      </p:grpSp>
      <p:grpSp>
        <p:nvGrpSpPr>
          <p:cNvPr id="88" name="Group 87">
            <a:extLst>
              <a:ext uri="{FF2B5EF4-FFF2-40B4-BE49-F238E27FC236}">
                <a16:creationId xmlns:a16="http://schemas.microsoft.com/office/drawing/2014/main" id="{5C8595BB-D090-F142-8690-6DA16B9E64FC}"/>
              </a:ext>
            </a:extLst>
          </p:cNvPr>
          <p:cNvGrpSpPr/>
          <p:nvPr/>
        </p:nvGrpSpPr>
        <p:grpSpPr>
          <a:xfrm>
            <a:off x="4469470" y="4099114"/>
            <a:ext cx="1260140" cy="920425"/>
            <a:chOff x="4469470" y="4099114"/>
            <a:chExt cx="1260140" cy="920425"/>
          </a:xfrm>
        </p:grpSpPr>
        <p:sp>
          <p:nvSpPr>
            <p:cNvPr id="9" name="Rectangle 8"/>
            <p:cNvSpPr/>
            <p:nvPr/>
          </p:nvSpPr>
          <p:spPr bwMode="auto">
            <a:xfrm>
              <a:off x="5369570" y="4675178"/>
              <a:ext cx="360040" cy="344361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P2</a:t>
              </a:r>
            </a:p>
          </p:txBody>
        </p:sp>
        <p:cxnSp>
          <p:nvCxnSpPr>
            <p:cNvPr id="21" name="Elbow Connector 20"/>
            <p:cNvCxnSpPr>
              <a:cxnSpLocks/>
              <a:stCxn id="8" idx="0"/>
            </p:cNvCxnSpPr>
            <p:nvPr/>
          </p:nvCxnSpPr>
          <p:spPr bwMode="auto">
            <a:xfrm rot="16200000" flipH="1">
              <a:off x="4916345" y="4228302"/>
              <a:ext cx="6349" cy="900100"/>
            </a:xfrm>
            <a:prstGeom prst="bentConnector4">
              <a:avLst>
                <a:gd name="adj1" fmla="val -3600567"/>
                <a:gd name="adj2" fmla="val 99768"/>
              </a:avLst>
            </a:prstGeom>
            <a:solidFill>
              <a:schemeClr val="accent1"/>
            </a:solidFill>
            <a:ln w="1905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63" name="TextBox 62"/>
            <p:cNvSpPr txBox="1"/>
            <p:nvPr/>
          </p:nvSpPr>
          <p:spPr>
            <a:xfrm>
              <a:off x="4642015" y="4099114"/>
              <a:ext cx="819456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 dirty="0">
                  <a:latin typeface="Lucida Sans" panose="020B0602030504020204" pitchFamily="34" charset="77"/>
                  <a:cs typeface="Georgia"/>
                </a:rPr>
                <a:t>VC/VA T</a:t>
              </a:r>
            </a:p>
          </p:txBody>
        </p:sp>
      </p:grpSp>
      <p:grpSp>
        <p:nvGrpSpPr>
          <p:cNvPr id="90" name="Group 89">
            <a:extLst>
              <a:ext uri="{FF2B5EF4-FFF2-40B4-BE49-F238E27FC236}">
                <a16:creationId xmlns:a16="http://schemas.microsoft.com/office/drawing/2014/main" id="{D6D7140E-F790-804E-905C-18D3CA9FD936}"/>
              </a:ext>
            </a:extLst>
          </p:cNvPr>
          <p:cNvGrpSpPr/>
          <p:nvPr/>
        </p:nvGrpSpPr>
        <p:grpSpPr>
          <a:xfrm>
            <a:off x="6629710" y="4099114"/>
            <a:ext cx="1260140" cy="920425"/>
            <a:chOff x="6629710" y="4099114"/>
            <a:chExt cx="1260140" cy="920425"/>
          </a:xfrm>
        </p:grpSpPr>
        <p:sp>
          <p:nvSpPr>
            <p:cNvPr id="10" name="Rectangle 9"/>
            <p:cNvSpPr/>
            <p:nvPr/>
          </p:nvSpPr>
          <p:spPr bwMode="auto">
            <a:xfrm>
              <a:off x="7529810" y="4675178"/>
              <a:ext cx="360040" cy="344361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P4</a:t>
              </a:r>
            </a:p>
          </p:txBody>
        </p:sp>
        <p:cxnSp>
          <p:nvCxnSpPr>
            <p:cNvPr id="39" name="Elbow Connector 38"/>
            <p:cNvCxnSpPr>
              <a:cxnSpLocks/>
              <a:stCxn id="7" idx="0"/>
            </p:cNvCxnSpPr>
            <p:nvPr/>
          </p:nvCxnSpPr>
          <p:spPr bwMode="auto">
            <a:xfrm rot="16200000" flipH="1">
              <a:off x="7076585" y="4228302"/>
              <a:ext cx="6351" cy="900102"/>
            </a:xfrm>
            <a:prstGeom prst="bentConnector4">
              <a:avLst>
                <a:gd name="adj1" fmla="val -3599433"/>
                <a:gd name="adj2" fmla="val 99859"/>
              </a:avLst>
            </a:prstGeom>
            <a:solidFill>
              <a:schemeClr val="accent1"/>
            </a:solidFill>
            <a:ln w="1905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64" name="TextBox 63"/>
            <p:cNvSpPr txBox="1"/>
            <p:nvPr/>
          </p:nvSpPr>
          <p:spPr>
            <a:xfrm>
              <a:off x="6802255" y="4099114"/>
              <a:ext cx="819456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 dirty="0">
                  <a:latin typeface="Lucida Sans" panose="020B0602030504020204" pitchFamily="34" charset="77"/>
                  <a:cs typeface="Georgia"/>
                </a:rPr>
                <a:t>VC/VA T</a:t>
              </a:r>
            </a:p>
          </p:txBody>
        </p:sp>
      </p:grpSp>
      <p:grpSp>
        <p:nvGrpSpPr>
          <p:cNvPr id="91" name="Group 90">
            <a:extLst>
              <a:ext uri="{FF2B5EF4-FFF2-40B4-BE49-F238E27FC236}">
                <a16:creationId xmlns:a16="http://schemas.microsoft.com/office/drawing/2014/main" id="{802FCD9C-1FD3-064A-B040-D31DCD3C2755}"/>
              </a:ext>
            </a:extLst>
          </p:cNvPr>
          <p:cNvGrpSpPr/>
          <p:nvPr/>
        </p:nvGrpSpPr>
        <p:grpSpPr>
          <a:xfrm>
            <a:off x="7709830" y="4099114"/>
            <a:ext cx="1260140" cy="920425"/>
            <a:chOff x="7709830" y="4099114"/>
            <a:chExt cx="1260140" cy="920425"/>
          </a:xfrm>
        </p:grpSpPr>
        <p:sp>
          <p:nvSpPr>
            <p:cNvPr id="11" name="Rectangle 10"/>
            <p:cNvSpPr/>
            <p:nvPr/>
          </p:nvSpPr>
          <p:spPr bwMode="auto">
            <a:xfrm>
              <a:off x="8609930" y="4675178"/>
              <a:ext cx="360040" cy="344361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P5</a:t>
              </a:r>
            </a:p>
          </p:txBody>
        </p:sp>
        <p:cxnSp>
          <p:nvCxnSpPr>
            <p:cNvPr id="40" name="Elbow Connector 39"/>
            <p:cNvCxnSpPr>
              <a:cxnSpLocks/>
              <a:stCxn id="10" idx="0"/>
            </p:cNvCxnSpPr>
            <p:nvPr/>
          </p:nvCxnSpPr>
          <p:spPr bwMode="auto">
            <a:xfrm rot="16200000" flipH="1">
              <a:off x="8156705" y="4228302"/>
              <a:ext cx="6349" cy="900100"/>
            </a:xfrm>
            <a:prstGeom prst="bentConnector4">
              <a:avLst>
                <a:gd name="adj1" fmla="val -3600567"/>
                <a:gd name="adj2" fmla="val 99859"/>
              </a:avLst>
            </a:prstGeom>
            <a:solidFill>
              <a:schemeClr val="accent1"/>
            </a:solidFill>
            <a:ln w="1905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65" name="TextBox 64"/>
            <p:cNvSpPr txBox="1"/>
            <p:nvPr/>
          </p:nvSpPr>
          <p:spPr>
            <a:xfrm>
              <a:off x="7810367" y="4099114"/>
              <a:ext cx="819456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 dirty="0">
                  <a:latin typeface="Lucida Sans" panose="020B0602030504020204" pitchFamily="34" charset="77"/>
                  <a:cs typeface="Georgia"/>
                </a:rPr>
                <a:t>VC/VA T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510278561"/>
      </p:ext>
    </p:extLst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Linear 2PC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First phase from the coordinator to the participants</a:t>
            </a:r>
          </a:p>
          <a:p>
            <a:r>
              <a:rPr lang="en-US" dirty="0"/>
              <a:t>Second phase from the participants to the coordinator</a:t>
            </a:r>
          </a:p>
          <a:p>
            <a:r>
              <a:rPr lang="en-US" dirty="0"/>
              <a:t>Participants may unilaterally abort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2E283082-4A0F-124D-A2C9-4BA2BA69373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Rectangle 5"/>
          <p:cNvSpPr/>
          <p:nvPr/>
        </p:nvSpPr>
        <p:spPr bwMode="auto">
          <a:xfrm>
            <a:off x="3209330" y="4675178"/>
            <a:ext cx="360040" cy="344361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C</a:t>
            </a:r>
          </a:p>
        </p:txBody>
      </p:sp>
      <p:grpSp>
        <p:nvGrpSpPr>
          <p:cNvPr id="87" name="Group 86">
            <a:extLst>
              <a:ext uri="{FF2B5EF4-FFF2-40B4-BE49-F238E27FC236}">
                <a16:creationId xmlns:a16="http://schemas.microsoft.com/office/drawing/2014/main" id="{1D982151-FAAF-C745-891C-8C861E071089}"/>
              </a:ext>
            </a:extLst>
          </p:cNvPr>
          <p:cNvGrpSpPr/>
          <p:nvPr/>
        </p:nvGrpSpPr>
        <p:grpSpPr>
          <a:xfrm>
            <a:off x="3389350" y="4099114"/>
            <a:ext cx="1260140" cy="920425"/>
            <a:chOff x="3389350" y="4099114"/>
            <a:chExt cx="1260140" cy="920425"/>
          </a:xfrm>
        </p:grpSpPr>
        <p:sp>
          <p:nvSpPr>
            <p:cNvPr id="8" name="Rectangle 7"/>
            <p:cNvSpPr/>
            <p:nvPr/>
          </p:nvSpPr>
          <p:spPr bwMode="auto">
            <a:xfrm>
              <a:off x="4289450" y="4675178"/>
              <a:ext cx="360040" cy="344361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P1</a:t>
              </a: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3468570" y="4099114"/>
              <a:ext cx="902812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 dirty="0">
                  <a:latin typeface="Lucida Sans" panose="020B0602030504020204" pitchFamily="34" charset="77"/>
                  <a:cs typeface="Georgia"/>
                </a:rPr>
                <a:t>prepare T</a:t>
              </a:r>
            </a:p>
          </p:txBody>
        </p:sp>
        <p:cxnSp>
          <p:nvCxnSpPr>
            <p:cNvPr id="20" name="Elbow Connector 19"/>
            <p:cNvCxnSpPr>
              <a:cxnSpLocks/>
              <a:stCxn id="6" idx="0"/>
            </p:cNvCxnSpPr>
            <p:nvPr/>
          </p:nvCxnSpPr>
          <p:spPr bwMode="auto">
            <a:xfrm rot="16200000" flipH="1">
              <a:off x="3836225" y="4228302"/>
              <a:ext cx="6349" cy="900100"/>
            </a:xfrm>
            <a:prstGeom prst="bentConnector4">
              <a:avLst>
                <a:gd name="adj1" fmla="val -3600567"/>
                <a:gd name="adj2" fmla="val 100043"/>
              </a:avLst>
            </a:prstGeom>
            <a:solidFill>
              <a:schemeClr val="accent1"/>
            </a:solidFill>
            <a:ln w="1905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</p:grpSp>
      <p:grpSp>
        <p:nvGrpSpPr>
          <p:cNvPr id="89" name="Group 88">
            <a:extLst>
              <a:ext uri="{FF2B5EF4-FFF2-40B4-BE49-F238E27FC236}">
                <a16:creationId xmlns:a16="http://schemas.microsoft.com/office/drawing/2014/main" id="{90BE192E-1FD6-0246-8A8A-4F96BCFF881B}"/>
              </a:ext>
            </a:extLst>
          </p:cNvPr>
          <p:cNvGrpSpPr/>
          <p:nvPr/>
        </p:nvGrpSpPr>
        <p:grpSpPr>
          <a:xfrm>
            <a:off x="5549590" y="4099114"/>
            <a:ext cx="1260140" cy="920425"/>
            <a:chOff x="5549590" y="4099114"/>
            <a:chExt cx="1260140" cy="920425"/>
          </a:xfrm>
        </p:grpSpPr>
        <p:sp>
          <p:nvSpPr>
            <p:cNvPr id="7" name="Rectangle 6"/>
            <p:cNvSpPr/>
            <p:nvPr/>
          </p:nvSpPr>
          <p:spPr bwMode="auto">
            <a:xfrm>
              <a:off x="6449690" y="4675178"/>
              <a:ext cx="360040" cy="344361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P3</a:t>
              </a:r>
            </a:p>
          </p:txBody>
        </p:sp>
        <p:cxnSp>
          <p:nvCxnSpPr>
            <p:cNvPr id="38" name="Elbow Connector 37"/>
            <p:cNvCxnSpPr>
              <a:cxnSpLocks/>
              <a:stCxn id="9" idx="0"/>
            </p:cNvCxnSpPr>
            <p:nvPr/>
          </p:nvCxnSpPr>
          <p:spPr bwMode="auto">
            <a:xfrm rot="16200000" flipH="1">
              <a:off x="5999640" y="4225127"/>
              <a:ext cx="1" cy="900102"/>
            </a:xfrm>
            <a:prstGeom prst="bentConnector4">
              <a:avLst>
                <a:gd name="adj1" fmla="val -22860000000"/>
                <a:gd name="adj2" fmla="val 100129"/>
              </a:avLst>
            </a:prstGeom>
            <a:solidFill>
              <a:schemeClr val="accent1"/>
            </a:solidFill>
            <a:ln w="1905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62" name="TextBox 61"/>
            <p:cNvSpPr txBox="1"/>
            <p:nvPr/>
          </p:nvSpPr>
          <p:spPr>
            <a:xfrm>
              <a:off x="5722135" y="4099114"/>
              <a:ext cx="819456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 dirty="0">
                  <a:latin typeface="Lucida Sans" panose="020B0602030504020204" pitchFamily="34" charset="77"/>
                  <a:cs typeface="Georgia"/>
                </a:rPr>
                <a:t>VC/VA T</a:t>
              </a:r>
            </a:p>
          </p:txBody>
        </p:sp>
      </p:grpSp>
      <p:grpSp>
        <p:nvGrpSpPr>
          <p:cNvPr id="88" name="Group 87">
            <a:extLst>
              <a:ext uri="{FF2B5EF4-FFF2-40B4-BE49-F238E27FC236}">
                <a16:creationId xmlns:a16="http://schemas.microsoft.com/office/drawing/2014/main" id="{5C8595BB-D090-F142-8690-6DA16B9E64FC}"/>
              </a:ext>
            </a:extLst>
          </p:cNvPr>
          <p:cNvGrpSpPr/>
          <p:nvPr/>
        </p:nvGrpSpPr>
        <p:grpSpPr>
          <a:xfrm>
            <a:off x="4469470" y="4099114"/>
            <a:ext cx="1260140" cy="920425"/>
            <a:chOff x="4469470" y="4099114"/>
            <a:chExt cx="1260140" cy="920425"/>
          </a:xfrm>
        </p:grpSpPr>
        <p:sp>
          <p:nvSpPr>
            <p:cNvPr id="9" name="Rectangle 8"/>
            <p:cNvSpPr/>
            <p:nvPr/>
          </p:nvSpPr>
          <p:spPr bwMode="auto">
            <a:xfrm>
              <a:off x="5369570" y="4675178"/>
              <a:ext cx="360040" cy="344361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P2</a:t>
              </a:r>
            </a:p>
          </p:txBody>
        </p:sp>
        <p:cxnSp>
          <p:nvCxnSpPr>
            <p:cNvPr id="21" name="Elbow Connector 20"/>
            <p:cNvCxnSpPr>
              <a:cxnSpLocks/>
              <a:stCxn id="8" idx="0"/>
            </p:cNvCxnSpPr>
            <p:nvPr/>
          </p:nvCxnSpPr>
          <p:spPr bwMode="auto">
            <a:xfrm rot="16200000" flipH="1">
              <a:off x="4916345" y="4228302"/>
              <a:ext cx="6349" cy="900100"/>
            </a:xfrm>
            <a:prstGeom prst="bentConnector4">
              <a:avLst>
                <a:gd name="adj1" fmla="val -3600567"/>
                <a:gd name="adj2" fmla="val 99768"/>
              </a:avLst>
            </a:prstGeom>
            <a:solidFill>
              <a:schemeClr val="accent1"/>
            </a:solidFill>
            <a:ln w="1905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63" name="TextBox 62"/>
            <p:cNvSpPr txBox="1"/>
            <p:nvPr/>
          </p:nvSpPr>
          <p:spPr>
            <a:xfrm>
              <a:off x="4642015" y="4099114"/>
              <a:ext cx="819456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 dirty="0">
                  <a:latin typeface="Lucida Sans" panose="020B0602030504020204" pitchFamily="34" charset="77"/>
                  <a:cs typeface="Georgia"/>
                </a:rPr>
                <a:t>VC/VA T</a:t>
              </a:r>
            </a:p>
          </p:txBody>
        </p:sp>
      </p:grpSp>
      <p:grpSp>
        <p:nvGrpSpPr>
          <p:cNvPr id="90" name="Group 89">
            <a:extLst>
              <a:ext uri="{FF2B5EF4-FFF2-40B4-BE49-F238E27FC236}">
                <a16:creationId xmlns:a16="http://schemas.microsoft.com/office/drawing/2014/main" id="{D6D7140E-F790-804E-905C-18D3CA9FD936}"/>
              </a:ext>
            </a:extLst>
          </p:cNvPr>
          <p:cNvGrpSpPr/>
          <p:nvPr/>
        </p:nvGrpSpPr>
        <p:grpSpPr>
          <a:xfrm>
            <a:off x="6629710" y="4099114"/>
            <a:ext cx="1260140" cy="920425"/>
            <a:chOff x="6629710" y="4099114"/>
            <a:chExt cx="1260140" cy="920425"/>
          </a:xfrm>
        </p:grpSpPr>
        <p:sp>
          <p:nvSpPr>
            <p:cNvPr id="10" name="Rectangle 9"/>
            <p:cNvSpPr/>
            <p:nvPr/>
          </p:nvSpPr>
          <p:spPr bwMode="auto">
            <a:xfrm>
              <a:off x="7529810" y="4675178"/>
              <a:ext cx="360040" cy="344361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P4</a:t>
              </a:r>
            </a:p>
          </p:txBody>
        </p:sp>
        <p:cxnSp>
          <p:nvCxnSpPr>
            <p:cNvPr id="39" name="Elbow Connector 38"/>
            <p:cNvCxnSpPr>
              <a:cxnSpLocks/>
              <a:stCxn id="7" idx="0"/>
            </p:cNvCxnSpPr>
            <p:nvPr/>
          </p:nvCxnSpPr>
          <p:spPr bwMode="auto">
            <a:xfrm rot="16200000" flipH="1">
              <a:off x="7076585" y="4228302"/>
              <a:ext cx="6351" cy="900102"/>
            </a:xfrm>
            <a:prstGeom prst="bentConnector4">
              <a:avLst>
                <a:gd name="adj1" fmla="val -3599433"/>
                <a:gd name="adj2" fmla="val 99859"/>
              </a:avLst>
            </a:prstGeom>
            <a:solidFill>
              <a:schemeClr val="accent1"/>
            </a:solidFill>
            <a:ln w="1905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64" name="TextBox 63"/>
            <p:cNvSpPr txBox="1"/>
            <p:nvPr/>
          </p:nvSpPr>
          <p:spPr>
            <a:xfrm>
              <a:off x="6802255" y="4099114"/>
              <a:ext cx="819456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 dirty="0">
                  <a:latin typeface="Lucida Sans" panose="020B0602030504020204" pitchFamily="34" charset="77"/>
                  <a:cs typeface="Georgia"/>
                </a:rPr>
                <a:t>VC/VA T</a:t>
              </a:r>
            </a:p>
          </p:txBody>
        </p:sp>
      </p:grpSp>
      <p:grpSp>
        <p:nvGrpSpPr>
          <p:cNvPr id="91" name="Group 90">
            <a:extLst>
              <a:ext uri="{FF2B5EF4-FFF2-40B4-BE49-F238E27FC236}">
                <a16:creationId xmlns:a16="http://schemas.microsoft.com/office/drawing/2014/main" id="{802FCD9C-1FD3-064A-B040-D31DCD3C2755}"/>
              </a:ext>
            </a:extLst>
          </p:cNvPr>
          <p:cNvGrpSpPr/>
          <p:nvPr/>
        </p:nvGrpSpPr>
        <p:grpSpPr>
          <a:xfrm>
            <a:off x="7709830" y="4099114"/>
            <a:ext cx="1260140" cy="920425"/>
            <a:chOff x="7709830" y="4099114"/>
            <a:chExt cx="1260140" cy="920425"/>
          </a:xfrm>
        </p:grpSpPr>
        <p:sp>
          <p:nvSpPr>
            <p:cNvPr id="11" name="Rectangle 10"/>
            <p:cNvSpPr/>
            <p:nvPr/>
          </p:nvSpPr>
          <p:spPr bwMode="auto">
            <a:xfrm>
              <a:off x="8609930" y="4675178"/>
              <a:ext cx="360040" cy="344361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P5</a:t>
              </a:r>
            </a:p>
          </p:txBody>
        </p:sp>
        <p:cxnSp>
          <p:nvCxnSpPr>
            <p:cNvPr id="40" name="Elbow Connector 39"/>
            <p:cNvCxnSpPr>
              <a:cxnSpLocks/>
              <a:stCxn id="10" idx="0"/>
            </p:cNvCxnSpPr>
            <p:nvPr/>
          </p:nvCxnSpPr>
          <p:spPr bwMode="auto">
            <a:xfrm rot="16200000" flipH="1">
              <a:off x="8156705" y="4228302"/>
              <a:ext cx="6349" cy="900100"/>
            </a:xfrm>
            <a:prstGeom prst="bentConnector4">
              <a:avLst>
                <a:gd name="adj1" fmla="val -3600567"/>
                <a:gd name="adj2" fmla="val 99859"/>
              </a:avLst>
            </a:prstGeom>
            <a:solidFill>
              <a:schemeClr val="accent1"/>
            </a:solidFill>
            <a:ln w="1905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65" name="TextBox 64"/>
            <p:cNvSpPr txBox="1"/>
            <p:nvPr/>
          </p:nvSpPr>
          <p:spPr>
            <a:xfrm>
              <a:off x="7810367" y="4099114"/>
              <a:ext cx="819456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 dirty="0">
                  <a:latin typeface="Lucida Sans" panose="020B0602030504020204" pitchFamily="34" charset="77"/>
                  <a:cs typeface="Georgia"/>
                </a:rPr>
                <a:t>VC/VA T</a:t>
              </a: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9DE749F5-C54A-464F-A569-5B8F38093240}"/>
              </a:ext>
            </a:extLst>
          </p:cNvPr>
          <p:cNvGrpSpPr/>
          <p:nvPr/>
        </p:nvGrpSpPr>
        <p:grpSpPr>
          <a:xfrm>
            <a:off x="3395700" y="3368001"/>
            <a:ext cx="5400600" cy="576063"/>
            <a:chOff x="3395700" y="3368001"/>
            <a:chExt cx="5400600" cy="576063"/>
          </a:xfrm>
        </p:grpSpPr>
        <p:sp>
          <p:nvSpPr>
            <p:cNvPr id="15" name="TextBox 14"/>
            <p:cNvSpPr txBox="1"/>
            <p:nvPr/>
          </p:nvSpPr>
          <p:spPr>
            <a:xfrm>
              <a:off x="5536253" y="3368001"/>
              <a:ext cx="1143262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 dirty="0">
                  <a:latin typeface="Lucida Sans" panose="020B0602030504020204" pitchFamily="34" charset="77"/>
                  <a:cs typeface="Georgia"/>
                </a:rPr>
                <a:t>voting phase</a:t>
              </a:r>
            </a:p>
          </p:txBody>
        </p:sp>
        <p:sp>
          <p:nvSpPr>
            <p:cNvPr id="71" name="Left Brace 70"/>
            <p:cNvSpPr/>
            <p:nvPr/>
          </p:nvSpPr>
          <p:spPr bwMode="auto">
            <a:xfrm rot="5400000">
              <a:off x="5951984" y="1099748"/>
              <a:ext cx="288032" cy="5400600"/>
            </a:xfrm>
            <a:prstGeom prst="leftBrace">
              <a:avLst>
                <a:gd name="adj1" fmla="val 36839"/>
                <a:gd name="adj2" fmla="val 50000"/>
              </a:avLst>
            </a:prstGeom>
            <a:noFill/>
            <a:ln w="1270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200">
                <a:latin typeface="Lucida Sans" panose="020B0602030504020204" pitchFamily="34" charset="77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74442972"/>
      </p:ext>
    </p:extLst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Linear 2PC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First phase from the coordinator to the participants</a:t>
            </a:r>
          </a:p>
          <a:p>
            <a:r>
              <a:rPr lang="en-US" dirty="0"/>
              <a:t>Second phase from the participants to the coordinator</a:t>
            </a:r>
          </a:p>
          <a:p>
            <a:r>
              <a:rPr lang="en-US" dirty="0"/>
              <a:t>Participants may unilaterally abort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2E283082-4A0F-124D-A2C9-4BA2BA69373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Rectangle 5"/>
          <p:cNvSpPr/>
          <p:nvPr/>
        </p:nvSpPr>
        <p:spPr bwMode="auto">
          <a:xfrm>
            <a:off x="3209330" y="4675178"/>
            <a:ext cx="360040" cy="344361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C</a:t>
            </a:r>
          </a:p>
        </p:txBody>
      </p:sp>
      <p:grpSp>
        <p:nvGrpSpPr>
          <p:cNvPr id="87" name="Group 86">
            <a:extLst>
              <a:ext uri="{FF2B5EF4-FFF2-40B4-BE49-F238E27FC236}">
                <a16:creationId xmlns:a16="http://schemas.microsoft.com/office/drawing/2014/main" id="{1D982151-FAAF-C745-891C-8C861E071089}"/>
              </a:ext>
            </a:extLst>
          </p:cNvPr>
          <p:cNvGrpSpPr/>
          <p:nvPr/>
        </p:nvGrpSpPr>
        <p:grpSpPr>
          <a:xfrm>
            <a:off x="3389350" y="4099114"/>
            <a:ext cx="1260140" cy="920425"/>
            <a:chOff x="3389350" y="4099114"/>
            <a:chExt cx="1260140" cy="920425"/>
          </a:xfrm>
        </p:grpSpPr>
        <p:sp>
          <p:nvSpPr>
            <p:cNvPr id="8" name="Rectangle 7"/>
            <p:cNvSpPr/>
            <p:nvPr/>
          </p:nvSpPr>
          <p:spPr bwMode="auto">
            <a:xfrm>
              <a:off x="4289450" y="4675178"/>
              <a:ext cx="360040" cy="344361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P1</a:t>
              </a: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3468570" y="4099114"/>
              <a:ext cx="902812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 dirty="0">
                  <a:latin typeface="Lucida Sans" panose="020B0602030504020204" pitchFamily="34" charset="77"/>
                  <a:cs typeface="Georgia"/>
                </a:rPr>
                <a:t>prepare T</a:t>
              </a:r>
            </a:p>
          </p:txBody>
        </p:sp>
        <p:cxnSp>
          <p:nvCxnSpPr>
            <p:cNvPr id="20" name="Elbow Connector 19"/>
            <p:cNvCxnSpPr>
              <a:cxnSpLocks/>
              <a:stCxn id="6" idx="0"/>
            </p:cNvCxnSpPr>
            <p:nvPr/>
          </p:nvCxnSpPr>
          <p:spPr bwMode="auto">
            <a:xfrm rot="16200000" flipH="1">
              <a:off x="3836225" y="4228302"/>
              <a:ext cx="6349" cy="900100"/>
            </a:xfrm>
            <a:prstGeom prst="bentConnector4">
              <a:avLst>
                <a:gd name="adj1" fmla="val -3600567"/>
                <a:gd name="adj2" fmla="val 100043"/>
              </a:avLst>
            </a:prstGeom>
            <a:solidFill>
              <a:schemeClr val="accent1"/>
            </a:solidFill>
            <a:ln w="1905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</p:grpSp>
      <p:grpSp>
        <p:nvGrpSpPr>
          <p:cNvPr id="89" name="Group 88">
            <a:extLst>
              <a:ext uri="{FF2B5EF4-FFF2-40B4-BE49-F238E27FC236}">
                <a16:creationId xmlns:a16="http://schemas.microsoft.com/office/drawing/2014/main" id="{90BE192E-1FD6-0246-8A8A-4F96BCFF881B}"/>
              </a:ext>
            </a:extLst>
          </p:cNvPr>
          <p:cNvGrpSpPr/>
          <p:nvPr/>
        </p:nvGrpSpPr>
        <p:grpSpPr>
          <a:xfrm>
            <a:off x="5549590" y="4099114"/>
            <a:ext cx="1260140" cy="920425"/>
            <a:chOff x="5549590" y="4099114"/>
            <a:chExt cx="1260140" cy="920425"/>
          </a:xfrm>
        </p:grpSpPr>
        <p:sp>
          <p:nvSpPr>
            <p:cNvPr id="7" name="Rectangle 6"/>
            <p:cNvSpPr/>
            <p:nvPr/>
          </p:nvSpPr>
          <p:spPr bwMode="auto">
            <a:xfrm>
              <a:off x="6449690" y="4675178"/>
              <a:ext cx="360040" cy="344361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P3</a:t>
              </a:r>
            </a:p>
          </p:txBody>
        </p:sp>
        <p:cxnSp>
          <p:nvCxnSpPr>
            <p:cNvPr id="38" name="Elbow Connector 37"/>
            <p:cNvCxnSpPr>
              <a:cxnSpLocks/>
              <a:stCxn id="9" idx="0"/>
            </p:cNvCxnSpPr>
            <p:nvPr/>
          </p:nvCxnSpPr>
          <p:spPr bwMode="auto">
            <a:xfrm rot="16200000" flipH="1">
              <a:off x="5999640" y="4225127"/>
              <a:ext cx="1" cy="900102"/>
            </a:xfrm>
            <a:prstGeom prst="bentConnector4">
              <a:avLst>
                <a:gd name="adj1" fmla="val -22860000000"/>
                <a:gd name="adj2" fmla="val 100129"/>
              </a:avLst>
            </a:prstGeom>
            <a:solidFill>
              <a:schemeClr val="accent1"/>
            </a:solidFill>
            <a:ln w="1905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62" name="TextBox 61"/>
            <p:cNvSpPr txBox="1"/>
            <p:nvPr/>
          </p:nvSpPr>
          <p:spPr>
            <a:xfrm>
              <a:off x="5722135" y="4099114"/>
              <a:ext cx="819456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 dirty="0">
                  <a:latin typeface="Lucida Sans" panose="020B0602030504020204" pitchFamily="34" charset="77"/>
                  <a:cs typeface="Georgia"/>
                </a:rPr>
                <a:t>VC/VA T</a:t>
              </a:r>
            </a:p>
          </p:txBody>
        </p:sp>
      </p:grpSp>
      <p:grpSp>
        <p:nvGrpSpPr>
          <p:cNvPr id="88" name="Group 87">
            <a:extLst>
              <a:ext uri="{FF2B5EF4-FFF2-40B4-BE49-F238E27FC236}">
                <a16:creationId xmlns:a16="http://schemas.microsoft.com/office/drawing/2014/main" id="{5C8595BB-D090-F142-8690-6DA16B9E64FC}"/>
              </a:ext>
            </a:extLst>
          </p:cNvPr>
          <p:cNvGrpSpPr/>
          <p:nvPr/>
        </p:nvGrpSpPr>
        <p:grpSpPr>
          <a:xfrm>
            <a:off x="4469470" y="4099114"/>
            <a:ext cx="1260140" cy="920425"/>
            <a:chOff x="4469470" y="4099114"/>
            <a:chExt cx="1260140" cy="920425"/>
          </a:xfrm>
        </p:grpSpPr>
        <p:sp>
          <p:nvSpPr>
            <p:cNvPr id="9" name="Rectangle 8"/>
            <p:cNvSpPr/>
            <p:nvPr/>
          </p:nvSpPr>
          <p:spPr bwMode="auto">
            <a:xfrm>
              <a:off x="5369570" y="4675178"/>
              <a:ext cx="360040" cy="344361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P2</a:t>
              </a:r>
            </a:p>
          </p:txBody>
        </p:sp>
        <p:cxnSp>
          <p:nvCxnSpPr>
            <p:cNvPr id="21" name="Elbow Connector 20"/>
            <p:cNvCxnSpPr>
              <a:cxnSpLocks/>
              <a:stCxn id="8" idx="0"/>
            </p:cNvCxnSpPr>
            <p:nvPr/>
          </p:nvCxnSpPr>
          <p:spPr bwMode="auto">
            <a:xfrm rot="16200000" flipH="1">
              <a:off x="4916345" y="4228302"/>
              <a:ext cx="6349" cy="900100"/>
            </a:xfrm>
            <a:prstGeom prst="bentConnector4">
              <a:avLst>
                <a:gd name="adj1" fmla="val -3600567"/>
                <a:gd name="adj2" fmla="val 99768"/>
              </a:avLst>
            </a:prstGeom>
            <a:solidFill>
              <a:schemeClr val="accent1"/>
            </a:solidFill>
            <a:ln w="1905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63" name="TextBox 62"/>
            <p:cNvSpPr txBox="1"/>
            <p:nvPr/>
          </p:nvSpPr>
          <p:spPr>
            <a:xfrm>
              <a:off x="4642015" y="4099114"/>
              <a:ext cx="819456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 dirty="0">
                  <a:latin typeface="Lucida Sans" panose="020B0602030504020204" pitchFamily="34" charset="77"/>
                  <a:cs typeface="Georgia"/>
                </a:rPr>
                <a:t>VC/VA T</a:t>
              </a:r>
            </a:p>
          </p:txBody>
        </p:sp>
      </p:grpSp>
      <p:grpSp>
        <p:nvGrpSpPr>
          <p:cNvPr id="90" name="Group 89">
            <a:extLst>
              <a:ext uri="{FF2B5EF4-FFF2-40B4-BE49-F238E27FC236}">
                <a16:creationId xmlns:a16="http://schemas.microsoft.com/office/drawing/2014/main" id="{D6D7140E-F790-804E-905C-18D3CA9FD936}"/>
              </a:ext>
            </a:extLst>
          </p:cNvPr>
          <p:cNvGrpSpPr/>
          <p:nvPr/>
        </p:nvGrpSpPr>
        <p:grpSpPr>
          <a:xfrm>
            <a:off x="6629710" y="4099114"/>
            <a:ext cx="1260140" cy="920425"/>
            <a:chOff x="6629710" y="4099114"/>
            <a:chExt cx="1260140" cy="920425"/>
          </a:xfrm>
        </p:grpSpPr>
        <p:sp>
          <p:nvSpPr>
            <p:cNvPr id="10" name="Rectangle 9"/>
            <p:cNvSpPr/>
            <p:nvPr/>
          </p:nvSpPr>
          <p:spPr bwMode="auto">
            <a:xfrm>
              <a:off x="7529810" y="4675178"/>
              <a:ext cx="360040" cy="344361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P4</a:t>
              </a:r>
            </a:p>
          </p:txBody>
        </p:sp>
        <p:cxnSp>
          <p:nvCxnSpPr>
            <p:cNvPr id="39" name="Elbow Connector 38"/>
            <p:cNvCxnSpPr>
              <a:cxnSpLocks/>
              <a:stCxn id="7" idx="0"/>
            </p:cNvCxnSpPr>
            <p:nvPr/>
          </p:nvCxnSpPr>
          <p:spPr bwMode="auto">
            <a:xfrm rot="16200000" flipH="1">
              <a:off x="7076585" y="4228302"/>
              <a:ext cx="6351" cy="900102"/>
            </a:xfrm>
            <a:prstGeom prst="bentConnector4">
              <a:avLst>
                <a:gd name="adj1" fmla="val -3599433"/>
                <a:gd name="adj2" fmla="val 99859"/>
              </a:avLst>
            </a:prstGeom>
            <a:solidFill>
              <a:schemeClr val="accent1"/>
            </a:solidFill>
            <a:ln w="1905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64" name="TextBox 63"/>
            <p:cNvSpPr txBox="1"/>
            <p:nvPr/>
          </p:nvSpPr>
          <p:spPr>
            <a:xfrm>
              <a:off x="6802255" y="4099114"/>
              <a:ext cx="819456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 dirty="0">
                  <a:latin typeface="Lucida Sans" panose="020B0602030504020204" pitchFamily="34" charset="77"/>
                  <a:cs typeface="Georgia"/>
                </a:rPr>
                <a:t>VC/VA T</a:t>
              </a:r>
            </a:p>
          </p:txBody>
        </p:sp>
      </p:grpSp>
      <p:grpSp>
        <p:nvGrpSpPr>
          <p:cNvPr id="91" name="Group 90">
            <a:extLst>
              <a:ext uri="{FF2B5EF4-FFF2-40B4-BE49-F238E27FC236}">
                <a16:creationId xmlns:a16="http://schemas.microsoft.com/office/drawing/2014/main" id="{802FCD9C-1FD3-064A-B040-D31DCD3C2755}"/>
              </a:ext>
            </a:extLst>
          </p:cNvPr>
          <p:cNvGrpSpPr/>
          <p:nvPr/>
        </p:nvGrpSpPr>
        <p:grpSpPr>
          <a:xfrm>
            <a:off x="7709830" y="4099114"/>
            <a:ext cx="1260140" cy="920425"/>
            <a:chOff x="7709830" y="4099114"/>
            <a:chExt cx="1260140" cy="920425"/>
          </a:xfrm>
        </p:grpSpPr>
        <p:sp>
          <p:nvSpPr>
            <p:cNvPr id="11" name="Rectangle 10"/>
            <p:cNvSpPr/>
            <p:nvPr/>
          </p:nvSpPr>
          <p:spPr bwMode="auto">
            <a:xfrm>
              <a:off x="8609930" y="4675178"/>
              <a:ext cx="360040" cy="344361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P5</a:t>
              </a:r>
            </a:p>
          </p:txBody>
        </p:sp>
        <p:cxnSp>
          <p:nvCxnSpPr>
            <p:cNvPr id="40" name="Elbow Connector 39"/>
            <p:cNvCxnSpPr>
              <a:cxnSpLocks/>
              <a:stCxn id="10" idx="0"/>
            </p:cNvCxnSpPr>
            <p:nvPr/>
          </p:nvCxnSpPr>
          <p:spPr bwMode="auto">
            <a:xfrm rot="16200000" flipH="1">
              <a:off x="8156705" y="4228302"/>
              <a:ext cx="6349" cy="900100"/>
            </a:xfrm>
            <a:prstGeom prst="bentConnector4">
              <a:avLst>
                <a:gd name="adj1" fmla="val -3600567"/>
                <a:gd name="adj2" fmla="val 99859"/>
              </a:avLst>
            </a:prstGeom>
            <a:solidFill>
              <a:schemeClr val="accent1"/>
            </a:solidFill>
            <a:ln w="1905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65" name="TextBox 64"/>
            <p:cNvSpPr txBox="1"/>
            <p:nvPr/>
          </p:nvSpPr>
          <p:spPr>
            <a:xfrm>
              <a:off x="7810367" y="4099114"/>
              <a:ext cx="819456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 dirty="0">
                  <a:latin typeface="Lucida Sans" panose="020B0602030504020204" pitchFamily="34" charset="77"/>
                  <a:cs typeface="Georgia"/>
                </a:rPr>
                <a:t>VC/VA T</a:t>
              </a:r>
            </a:p>
          </p:txBody>
        </p:sp>
      </p:grpSp>
      <p:grpSp>
        <p:nvGrpSpPr>
          <p:cNvPr id="92" name="Group 91">
            <a:extLst>
              <a:ext uri="{FF2B5EF4-FFF2-40B4-BE49-F238E27FC236}">
                <a16:creationId xmlns:a16="http://schemas.microsoft.com/office/drawing/2014/main" id="{74AFFF35-4520-8A49-9068-6CC179823E1C}"/>
              </a:ext>
            </a:extLst>
          </p:cNvPr>
          <p:cNvGrpSpPr/>
          <p:nvPr/>
        </p:nvGrpSpPr>
        <p:grpSpPr>
          <a:xfrm>
            <a:off x="7896200" y="5013189"/>
            <a:ext cx="900100" cy="587060"/>
            <a:chOff x="7896200" y="5013189"/>
            <a:chExt cx="900100" cy="587060"/>
          </a:xfrm>
        </p:grpSpPr>
        <p:cxnSp>
          <p:nvCxnSpPr>
            <p:cNvPr id="47" name="Elbow Connector 46"/>
            <p:cNvCxnSpPr>
              <a:cxnSpLocks/>
              <a:stCxn id="11" idx="2"/>
            </p:cNvCxnSpPr>
            <p:nvPr/>
          </p:nvCxnSpPr>
          <p:spPr bwMode="auto">
            <a:xfrm rot="5400000">
              <a:off x="8339900" y="4569489"/>
              <a:ext cx="12700" cy="900100"/>
            </a:xfrm>
            <a:prstGeom prst="bentConnector4">
              <a:avLst>
                <a:gd name="adj1" fmla="val 1800000"/>
                <a:gd name="adj2" fmla="val 99860"/>
              </a:avLst>
            </a:prstGeom>
            <a:solidFill>
              <a:schemeClr val="accent1"/>
            </a:solidFill>
            <a:ln w="1905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66" name="TextBox 65"/>
            <p:cNvSpPr txBox="1"/>
            <p:nvPr/>
          </p:nvSpPr>
          <p:spPr>
            <a:xfrm>
              <a:off x="7913309" y="5323250"/>
              <a:ext cx="61747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 dirty="0">
                  <a:latin typeface="Lucida Sans" panose="020B0602030504020204" pitchFamily="34" charset="77"/>
                  <a:cs typeface="Georgia"/>
                </a:rPr>
                <a:t>C/A T</a:t>
              </a:r>
            </a:p>
          </p:txBody>
        </p:sp>
      </p:grpSp>
      <p:grpSp>
        <p:nvGrpSpPr>
          <p:cNvPr id="93" name="Group 92">
            <a:extLst>
              <a:ext uri="{FF2B5EF4-FFF2-40B4-BE49-F238E27FC236}">
                <a16:creationId xmlns:a16="http://schemas.microsoft.com/office/drawing/2014/main" id="{E9CA5A2B-0E1E-8D41-8F7D-8E58BA5AB850}"/>
              </a:ext>
            </a:extLst>
          </p:cNvPr>
          <p:cNvGrpSpPr/>
          <p:nvPr/>
        </p:nvGrpSpPr>
        <p:grpSpPr>
          <a:xfrm>
            <a:off x="6809730" y="5013188"/>
            <a:ext cx="900100" cy="587061"/>
            <a:chOff x="6809730" y="5013188"/>
            <a:chExt cx="900100" cy="587061"/>
          </a:xfrm>
        </p:grpSpPr>
        <p:cxnSp>
          <p:nvCxnSpPr>
            <p:cNvPr id="50" name="Elbow Connector 49"/>
            <p:cNvCxnSpPr>
              <a:cxnSpLocks/>
              <a:stCxn id="10" idx="2"/>
            </p:cNvCxnSpPr>
            <p:nvPr/>
          </p:nvCxnSpPr>
          <p:spPr bwMode="auto">
            <a:xfrm rot="5400000" flipH="1">
              <a:off x="7256604" y="4566314"/>
              <a:ext cx="6351" cy="900100"/>
            </a:xfrm>
            <a:prstGeom prst="bentConnector4">
              <a:avLst>
                <a:gd name="adj1" fmla="val -3599433"/>
                <a:gd name="adj2" fmla="val 99859"/>
              </a:avLst>
            </a:prstGeom>
            <a:solidFill>
              <a:schemeClr val="accent1"/>
            </a:solidFill>
            <a:ln w="1905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67" name="TextBox 66"/>
            <p:cNvSpPr txBox="1"/>
            <p:nvPr/>
          </p:nvSpPr>
          <p:spPr>
            <a:xfrm>
              <a:off x="6905197" y="5323250"/>
              <a:ext cx="61747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 dirty="0">
                  <a:latin typeface="Lucida Sans" panose="020B0602030504020204" pitchFamily="34" charset="77"/>
                  <a:cs typeface="Georgia"/>
                </a:rPr>
                <a:t>C/A T</a:t>
              </a:r>
            </a:p>
          </p:txBody>
        </p:sp>
      </p:grpSp>
      <p:grpSp>
        <p:nvGrpSpPr>
          <p:cNvPr id="94" name="Group 93">
            <a:extLst>
              <a:ext uri="{FF2B5EF4-FFF2-40B4-BE49-F238E27FC236}">
                <a16:creationId xmlns:a16="http://schemas.microsoft.com/office/drawing/2014/main" id="{153E7867-378C-F14D-9BAD-075608AA4405}"/>
              </a:ext>
            </a:extLst>
          </p:cNvPr>
          <p:cNvGrpSpPr/>
          <p:nvPr/>
        </p:nvGrpSpPr>
        <p:grpSpPr>
          <a:xfrm>
            <a:off x="5728485" y="5013190"/>
            <a:ext cx="907575" cy="587059"/>
            <a:chOff x="5728485" y="5013190"/>
            <a:chExt cx="907575" cy="587059"/>
          </a:xfrm>
        </p:grpSpPr>
        <p:cxnSp>
          <p:nvCxnSpPr>
            <p:cNvPr id="53" name="Elbow Connector 52"/>
            <p:cNvCxnSpPr>
              <a:cxnSpLocks/>
              <a:stCxn id="7" idx="2"/>
            </p:cNvCxnSpPr>
            <p:nvPr/>
          </p:nvCxnSpPr>
          <p:spPr bwMode="auto">
            <a:xfrm rot="5400000">
              <a:off x="6175923" y="4565752"/>
              <a:ext cx="12700" cy="907575"/>
            </a:xfrm>
            <a:prstGeom prst="bentConnector4">
              <a:avLst>
                <a:gd name="adj1" fmla="val 1825000"/>
                <a:gd name="adj2" fmla="val 99799"/>
              </a:avLst>
            </a:prstGeom>
            <a:solidFill>
              <a:schemeClr val="accent1"/>
            </a:solidFill>
            <a:ln w="1905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68" name="TextBox 67"/>
            <p:cNvSpPr txBox="1"/>
            <p:nvPr/>
          </p:nvSpPr>
          <p:spPr>
            <a:xfrm>
              <a:off x="5825077" y="5323250"/>
              <a:ext cx="61747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 dirty="0">
                  <a:latin typeface="Lucida Sans" panose="020B0602030504020204" pitchFamily="34" charset="77"/>
                  <a:cs typeface="Georgia"/>
                </a:rPr>
                <a:t>C/A T</a:t>
              </a:r>
            </a:p>
          </p:txBody>
        </p:sp>
      </p:grpSp>
      <p:grpSp>
        <p:nvGrpSpPr>
          <p:cNvPr id="95" name="Group 94">
            <a:extLst>
              <a:ext uri="{FF2B5EF4-FFF2-40B4-BE49-F238E27FC236}">
                <a16:creationId xmlns:a16="http://schemas.microsoft.com/office/drawing/2014/main" id="{82BDAAD3-1928-2747-971E-0C30688974D9}"/>
              </a:ext>
            </a:extLst>
          </p:cNvPr>
          <p:cNvGrpSpPr/>
          <p:nvPr/>
        </p:nvGrpSpPr>
        <p:grpSpPr>
          <a:xfrm>
            <a:off x="4642015" y="5013189"/>
            <a:ext cx="907575" cy="587060"/>
            <a:chOff x="4642015" y="5013189"/>
            <a:chExt cx="907575" cy="587060"/>
          </a:xfrm>
        </p:grpSpPr>
        <p:cxnSp>
          <p:nvCxnSpPr>
            <p:cNvPr id="54" name="Elbow Connector 53"/>
            <p:cNvCxnSpPr>
              <a:cxnSpLocks/>
              <a:stCxn id="9" idx="2"/>
            </p:cNvCxnSpPr>
            <p:nvPr/>
          </p:nvCxnSpPr>
          <p:spPr bwMode="auto">
            <a:xfrm rot="5400000" flipH="1">
              <a:off x="5092627" y="4562577"/>
              <a:ext cx="6351" cy="907575"/>
            </a:xfrm>
            <a:prstGeom prst="bentConnector4">
              <a:avLst>
                <a:gd name="adj1" fmla="val -3599433"/>
                <a:gd name="adj2" fmla="val 99799"/>
              </a:avLst>
            </a:prstGeom>
            <a:solidFill>
              <a:schemeClr val="accent1"/>
            </a:solidFill>
            <a:ln w="1905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69" name="TextBox 68"/>
            <p:cNvSpPr txBox="1"/>
            <p:nvPr/>
          </p:nvSpPr>
          <p:spPr>
            <a:xfrm>
              <a:off x="4744957" y="5323250"/>
              <a:ext cx="61747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 dirty="0">
                  <a:latin typeface="Lucida Sans" panose="020B0602030504020204" pitchFamily="34" charset="77"/>
                  <a:cs typeface="Georgia"/>
                </a:rPr>
                <a:t>C/A T</a:t>
              </a:r>
            </a:p>
          </p:txBody>
        </p:sp>
      </p:grpSp>
      <p:grpSp>
        <p:nvGrpSpPr>
          <p:cNvPr id="96" name="Group 95">
            <a:extLst>
              <a:ext uri="{FF2B5EF4-FFF2-40B4-BE49-F238E27FC236}">
                <a16:creationId xmlns:a16="http://schemas.microsoft.com/office/drawing/2014/main" id="{8DEA67F2-E2C7-C746-A5B8-F7E04A334D14}"/>
              </a:ext>
            </a:extLst>
          </p:cNvPr>
          <p:cNvGrpSpPr/>
          <p:nvPr/>
        </p:nvGrpSpPr>
        <p:grpSpPr>
          <a:xfrm>
            <a:off x="3395700" y="5013188"/>
            <a:ext cx="1080120" cy="587061"/>
            <a:chOff x="3395700" y="5013188"/>
            <a:chExt cx="1080120" cy="587061"/>
          </a:xfrm>
        </p:grpSpPr>
        <p:cxnSp>
          <p:nvCxnSpPr>
            <p:cNvPr id="55" name="Elbow Connector 54"/>
            <p:cNvCxnSpPr>
              <a:stCxn id="8" idx="2"/>
              <a:endCxn id="6" idx="2"/>
            </p:cNvCxnSpPr>
            <p:nvPr/>
          </p:nvCxnSpPr>
          <p:spPr bwMode="auto">
            <a:xfrm rot="5400000">
              <a:off x="3929410" y="4479478"/>
              <a:ext cx="12700" cy="1080120"/>
            </a:xfrm>
            <a:prstGeom prst="bentConnector3">
              <a:avLst>
                <a:gd name="adj1" fmla="val 1800000"/>
              </a:avLst>
            </a:prstGeom>
            <a:solidFill>
              <a:schemeClr val="accent1"/>
            </a:solidFill>
            <a:ln w="1905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70" name="TextBox 69"/>
            <p:cNvSpPr txBox="1"/>
            <p:nvPr/>
          </p:nvSpPr>
          <p:spPr>
            <a:xfrm>
              <a:off x="3592829" y="5323250"/>
              <a:ext cx="61747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 dirty="0">
                  <a:latin typeface="Lucida Sans" panose="020B0602030504020204" pitchFamily="34" charset="77"/>
                  <a:cs typeface="Georgia"/>
                </a:rPr>
                <a:t>C/A T</a:t>
              </a: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9DE749F5-C54A-464F-A569-5B8F38093240}"/>
              </a:ext>
            </a:extLst>
          </p:cNvPr>
          <p:cNvGrpSpPr/>
          <p:nvPr/>
        </p:nvGrpSpPr>
        <p:grpSpPr>
          <a:xfrm>
            <a:off x="3395700" y="3368001"/>
            <a:ext cx="5400600" cy="576063"/>
            <a:chOff x="3395700" y="3368001"/>
            <a:chExt cx="5400600" cy="576063"/>
          </a:xfrm>
        </p:grpSpPr>
        <p:sp>
          <p:nvSpPr>
            <p:cNvPr id="15" name="TextBox 14"/>
            <p:cNvSpPr txBox="1"/>
            <p:nvPr/>
          </p:nvSpPr>
          <p:spPr>
            <a:xfrm>
              <a:off x="5536253" y="3368001"/>
              <a:ext cx="1143262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 dirty="0">
                  <a:latin typeface="Lucida Sans" panose="020B0602030504020204" pitchFamily="34" charset="77"/>
                  <a:cs typeface="Georgia"/>
                </a:rPr>
                <a:t>voting phase</a:t>
              </a:r>
            </a:p>
          </p:txBody>
        </p:sp>
        <p:sp>
          <p:nvSpPr>
            <p:cNvPr id="71" name="Left Brace 70"/>
            <p:cNvSpPr/>
            <p:nvPr/>
          </p:nvSpPr>
          <p:spPr bwMode="auto">
            <a:xfrm rot="5400000">
              <a:off x="5951984" y="1099748"/>
              <a:ext cx="288032" cy="5400600"/>
            </a:xfrm>
            <a:prstGeom prst="leftBrace">
              <a:avLst>
                <a:gd name="adj1" fmla="val 36839"/>
                <a:gd name="adj2" fmla="val 50000"/>
              </a:avLst>
            </a:prstGeom>
            <a:noFill/>
            <a:ln w="1270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200">
                <a:latin typeface="Lucida Sans" panose="020B0602030504020204" pitchFamily="34" charset="77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901571874"/>
      </p:ext>
    </p:extLst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Linear 2PC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First phase from the coordinator to the participants</a:t>
            </a:r>
          </a:p>
          <a:p>
            <a:r>
              <a:rPr lang="en-US" dirty="0"/>
              <a:t>Second phase from the participants to the coordinator</a:t>
            </a:r>
          </a:p>
          <a:p>
            <a:r>
              <a:rPr lang="en-US" dirty="0"/>
              <a:t>Participants may unilaterally abort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2E283082-4A0F-124D-A2C9-4BA2BA69373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Rectangle 5"/>
          <p:cNvSpPr/>
          <p:nvPr/>
        </p:nvSpPr>
        <p:spPr bwMode="auto">
          <a:xfrm>
            <a:off x="3209330" y="4675178"/>
            <a:ext cx="360040" cy="344361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C</a:t>
            </a:r>
          </a:p>
        </p:txBody>
      </p:sp>
      <p:grpSp>
        <p:nvGrpSpPr>
          <p:cNvPr id="87" name="Group 86">
            <a:extLst>
              <a:ext uri="{FF2B5EF4-FFF2-40B4-BE49-F238E27FC236}">
                <a16:creationId xmlns:a16="http://schemas.microsoft.com/office/drawing/2014/main" id="{1D982151-FAAF-C745-891C-8C861E071089}"/>
              </a:ext>
            </a:extLst>
          </p:cNvPr>
          <p:cNvGrpSpPr/>
          <p:nvPr/>
        </p:nvGrpSpPr>
        <p:grpSpPr>
          <a:xfrm>
            <a:off x="3389350" y="4099114"/>
            <a:ext cx="1260140" cy="920425"/>
            <a:chOff x="3389350" y="4099114"/>
            <a:chExt cx="1260140" cy="920425"/>
          </a:xfrm>
        </p:grpSpPr>
        <p:sp>
          <p:nvSpPr>
            <p:cNvPr id="8" name="Rectangle 7"/>
            <p:cNvSpPr/>
            <p:nvPr/>
          </p:nvSpPr>
          <p:spPr bwMode="auto">
            <a:xfrm>
              <a:off x="4289450" y="4675178"/>
              <a:ext cx="360040" cy="344361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P1</a:t>
              </a: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3468570" y="4099114"/>
              <a:ext cx="902812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 dirty="0">
                  <a:latin typeface="Lucida Sans" panose="020B0602030504020204" pitchFamily="34" charset="77"/>
                  <a:cs typeface="Georgia"/>
                </a:rPr>
                <a:t>prepare T</a:t>
              </a:r>
            </a:p>
          </p:txBody>
        </p:sp>
        <p:cxnSp>
          <p:nvCxnSpPr>
            <p:cNvPr id="20" name="Elbow Connector 19"/>
            <p:cNvCxnSpPr>
              <a:cxnSpLocks/>
              <a:stCxn id="6" idx="0"/>
            </p:cNvCxnSpPr>
            <p:nvPr/>
          </p:nvCxnSpPr>
          <p:spPr bwMode="auto">
            <a:xfrm rot="16200000" flipH="1">
              <a:off x="3836225" y="4228302"/>
              <a:ext cx="6349" cy="900100"/>
            </a:xfrm>
            <a:prstGeom prst="bentConnector4">
              <a:avLst>
                <a:gd name="adj1" fmla="val -3600567"/>
                <a:gd name="adj2" fmla="val 100043"/>
              </a:avLst>
            </a:prstGeom>
            <a:solidFill>
              <a:schemeClr val="accent1"/>
            </a:solidFill>
            <a:ln w="1905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</p:grpSp>
      <p:grpSp>
        <p:nvGrpSpPr>
          <p:cNvPr id="89" name="Group 88">
            <a:extLst>
              <a:ext uri="{FF2B5EF4-FFF2-40B4-BE49-F238E27FC236}">
                <a16:creationId xmlns:a16="http://schemas.microsoft.com/office/drawing/2014/main" id="{90BE192E-1FD6-0246-8A8A-4F96BCFF881B}"/>
              </a:ext>
            </a:extLst>
          </p:cNvPr>
          <p:cNvGrpSpPr/>
          <p:nvPr/>
        </p:nvGrpSpPr>
        <p:grpSpPr>
          <a:xfrm>
            <a:off x="5549590" y="4099114"/>
            <a:ext cx="1260140" cy="920425"/>
            <a:chOff x="5549590" y="4099114"/>
            <a:chExt cx="1260140" cy="920425"/>
          </a:xfrm>
        </p:grpSpPr>
        <p:sp>
          <p:nvSpPr>
            <p:cNvPr id="7" name="Rectangle 6"/>
            <p:cNvSpPr/>
            <p:nvPr/>
          </p:nvSpPr>
          <p:spPr bwMode="auto">
            <a:xfrm>
              <a:off x="6449690" y="4675178"/>
              <a:ext cx="360040" cy="344361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P3</a:t>
              </a:r>
            </a:p>
          </p:txBody>
        </p:sp>
        <p:cxnSp>
          <p:nvCxnSpPr>
            <p:cNvPr id="38" name="Elbow Connector 37"/>
            <p:cNvCxnSpPr>
              <a:cxnSpLocks/>
              <a:stCxn id="9" idx="0"/>
            </p:cNvCxnSpPr>
            <p:nvPr/>
          </p:nvCxnSpPr>
          <p:spPr bwMode="auto">
            <a:xfrm rot="16200000" flipH="1">
              <a:off x="5999640" y="4225127"/>
              <a:ext cx="1" cy="900102"/>
            </a:xfrm>
            <a:prstGeom prst="bentConnector4">
              <a:avLst>
                <a:gd name="adj1" fmla="val -22860000000"/>
                <a:gd name="adj2" fmla="val 100129"/>
              </a:avLst>
            </a:prstGeom>
            <a:solidFill>
              <a:schemeClr val="accent1"/>
            </a:solidFill>
            <a:ln w="1905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62" name="TextBox 61"/>
            <p:cNvSpPr txBox="1"/>
            <p:nvPr/>
          </p:nvSpPr>
          <p:spPr>
            <a:xfrm>
              <a:off x="5722135" y="4099114"/>
              <a:ext cx="819456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 dirty="0">
                  <a:latin typeface="Lucida Sans" panose="020B0602030504020204" pitchFamily="34" charset="77"/>
                  <a:cs typeface="Georgia"/>
                </a:rPr>
                <a:t>VC/VA T</a:t>
              </a:r>
            </a:p>
          </p:txBody>
        </p:sp>
      </p:grpSp>
      <p:grpSp>
        <p:nvGrpSpPr>
          <p:cNvPr id="88" name="Group 87">
            <a:extLst>
              <a:ext uri="{FF2B5EF4-FFF2-40B4-BE49-F238E27FC236}">
                <a16:creationId xmlns:a16="http://schemas.microsoft.com/office/drawing/2014/main" id="{5C8595BB-D090-F142-8690-6DA16B9E64FC}"/>
              </a:ext>
            </a:extLst>
          </p:cNvPr>
          <p:cNvGrpSpPr/>
          <p:nvPr/>
        </p:nvGrpSpPr>
        <p:grpSpPr>
          <a:xfrm>
            <a:off x="4469470" y="4099114"/>
            <a:ext cx="1260140" cy="920425"/>
            <a:chOff x="4469470" y="4099114"/>
            <a:chExt cx="1260140" cy="920425"/>
          </a:xfrm>
        </p:grpSpPr>
        <p:sp>
          <p:nvSpPr>
            <p:cNvPr id="9" name="Rectangle 8"/>
            <p:cNvSpPr/>
            <p:nvPr/>
          </p:nvSpPr>
          <p:spPr bwMode="auto">
            <a:xfrm>
              <a:off x="5369570" y="4675178"/>
              <a:ext cx="360040" cy="344361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P2</a:t>
              </a:r>
            </a:p>
          </p:txBody>
        </p:sp>
        <p:cxnSp>
          <p:nvCxnSpPr>
            <p:cNvPr id="21" name="Elbow Connector 20"/>
            <p:cNvCxnSpPr>
              <a:cxnSpLocks/>
              <a:stCxn id="8" idx="0"/>
            </p:cNvCxnSpPr>
            <p:nvPr/>
          </p:nvCxnSpPr>
          <p:spPr bwMode="auto">
            <a:xfrm rot="16200000" flipH="1">
              <a:off x="4916345" y="4228302"/>
              <a:ext cx="6349" cy="900100"/>
            </a:xfrm>
            <a:prstGeom prst="bentConnector4">
              <a:avLst>
                <a:gd name="adj1" fmla="val -3600567"/>
                <a:gd name="adj2" fmla="val 99768"/>
              </a:avLst>
            </a:prstGeom>
            <a:solidFill>
              <a:schemeClr val="accent1"/>
            </a:solidFill>
            <a:ln w="1905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63" name="TextBox 62"/>
            <p:cNvSpPr txBox="1"/>
            <p:nvPr/>
          </p:nvSpPr>
          <p:spPr>
            <a:xfrm>
              <a:off x="4642015" y="4099114"/>
              <a:ext cx="819456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 dirty="0">
                  <a:latin typeface="Lucida Sans" panose="020B0602030504020204" pitchFamily="34" charset="77"/>
                  <a:cs typeface="Georgia"/>
                </a:rPr>
                <a:t>VC/VA T</a:t>
              </a:r>
            </a:p>
          </p:txBody>
        </p:sp>
      </p:grpSp>
      <p:grpSp>
        <p:nvGrpSpPr>
          <p:cNvPr id="90" name="Group 89">
            <a:extLst>
              <a:ext uri="{FF2B5EF4-FFF2-40B4-BE49-F238E27FC236}">
                <a16:creationId xmlns:a16="http://schemas.microsoft.com/office/drawing/2014/main" id="{D6D7140E-F790-804E-905C-18D3CA9FD936}"/>
              </a:ext>
            </a:extLst>
          </p:cNvPr>
          <p:cNvGrpSpPr/>
          <p:nvPr/>
        </p:nvGrpSpPr>
        <p:grpSpPr>
          <a:xfrm>
            <a:off x="6629710" y="4099114"/>
            <a:ext cx="1260140" cy="920425"/>
            <a:chOff x="6629710" y="4099114"/>
            <a:chExt cx="1260140" cy="920425"/>
          </a:xfrm>
        </p:grpSpPr>
        <p:sp>
          <p:nvSpPr>
            <p:cNvPr id="10" name="Rectangle 9"/>
            <p:cNvSpPr/>
            <p:nvPr/>
          </p:nvSpPr>
          <p:spPr bwMode="auto">
            <a:xfrm>
              <a:off x="7529810" y="4675178"/>
              <a:ext cx="360040" cy="344361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P4</a:t>
              </a:r>
            </a:p>
          </p:txBody>
        </p:sp>
        <p:cxnSp>
          <p:nvCxnSpPr>
            <p:cNvPr id="39" name="Elbow Connector 38"/>
            <p:cNvCxnSpPr>
              <a:cxnSpLocks/>
              <a:stCxn id="7" idx="0"/>
            </p:cNvCxnSpPr>
            <p:nvPr/>
          </p:nvCxnSpPr>
          <p:spPr bwMode="auto">
            <a:xfrm rot="16200000" flipH="1">
              <a:off x="7076585" y="4228302"/>
              <a:ext cx="6351" cy="900102"/>
            </a:xfrm>
            <a:prstGeom prst="bentConnector4">
              <a:avLst>
                <a:gd name="adj1" fmla="val -3599433"/>
                <a:gd name="adj2" fmla="val 99859"/>
              </a:avLst>
            </a:prstGeom>
            <a:solidFill>
              <a:schemeClr val="accent1"/>
            </a:solidFill>
            <a:ln w="1905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64" name="TextBox 63"/>
            <p:cNvSpPr txBox="1"/>
            <p:nvPr/>
          </p:nvSpPr>
          <p:spPr>
            <a:xfrm>
              <a:off x="6802255" y="4099114"/>
              <a:ext cx="819456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 dirty="0">
                  <a:latin typeface="Lucida Sans" panose="020B0602030504020204" pitchFamily="34" charset="77"/>
                  <a:cs typeface="Georgia"/>
                </a:rPr>
                <a:t>VC/VA T</a:t>
              </a:r>
            </a:p>
          </p:txBody>
        </p:sp>
      </p:grpSp>
      <p:grpSp>
        <p:nvGrpSpPr>
          <p:cNvPr id="91" name="Group 90">
            <a:extLst>
              <a:ext uri="{FF2B5EF4-FFF2-40B4-BE49-F238E27FC236}">
                <a16:creationId xmlns:a16="http://schemas.microsoft.com/office/drawing/2014/main" id="{802FCD9C-1FD3-064A-B040-D31DCD3C2755}"/>
              </a:ext>
            </a:extLst>
          </p:cNvPr>
          <p:cNvGrpSpPr/>
          <p:nvPr/>
        </p:nvGrpSpPr>
        <p:grpSpPr>
          <a:xfrm>
            <a:off x="7709830" y="4099114"/>
            <a:ext cx="1260140" cy="920425"/>
            <a:chOff x="7709830" y="4099114"/>
            <a:chExt cx="1260140" cy="920425"/>
          </a:xfrm>
        </p:grpSpPr>
        <p:sp>
          <p:nvSpPr>
            <p:cNvPr id="11" name="Rectangle 10"/>
            <p:cNvSpPr/>
            <p:nvPr/>
          </p:nvSpPr>
          <p:spPr bwMode="auto">
            <a:xfrm>
              <a:off x="8609930" y="4675178"/>
              <a:ext cx="360040" cy="344361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P5</a:t>
              </a:r>
            </a:p>
          </p:txBody>
        </p:sp>
        <p:cxnSp>
          <p:nvCxnSpPr>
            <p:cNvPr id="40" name="Elbow Connector 39"/>
            <p:cNvCxnSpPr>
              <a:cxnSpLocks/>
              <a:stCxn id="10" idx="0"/>
            </p:cNvCxnSpPr>
            <p:nvPr/>
          </p:nvCxnSpPr>
          <p:spPr bwMode="auto">
            <a:xfrm rot="16200000" flipH="1">
              <a:off x="8156705" y="4228302"/>
              <a:ext cx="6349" cy="900100"/>
            </a:xfrm>
            <a:prstGeom prst="bentConnector4">
              <a:avLst>
                <a:gd name="adj1" fmla="val -3600567"/>
                <a:gd name="adj2" fmla="val 99859"/>
              </a:avLst>
            </a:prstGeom>
            <a:solidFill>
              <a:schemeClr val="accent1"/>
            </a:solidFill>
            <a:ln w="1905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65" name="TextBox 64"/>
            <p:cNvSpPr txBox="1"/>
            <p:nvPr/>
          </p:nvSpPr>
          <p:spPr>
            <a:xfrm>
              <a:off x="7810367" y="4099114"/>
              <a:ext cx="819456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 dirty="0">
                  <a:latin typeface="Lucida Sans" panose="020B0602030504020204" pitchFamily="34" charset="77"/>
                  <a:cs typeface="Georgia"/>
                </a:rPr>
                <a:t>VC/VA T</a:t>
              </a:r>
            </a:p>
          </p:txBody>
        </p:sp>
      </p:grpSp>
      <p:grpSp>
        <p:nvGrpSpPr>
          <p:cNvPr id="92" name="Group 91">
            <a:extLst>
              <a:ext uri="{FF2B5EF4-FFF2-40B4-BE49-F238E27FC236}">
                <a16:creationId xmlns:a16="http://schemas.microsoft.com/office/drawing/2014/main" id="{74AFFF35-4520-8A49-9068-6CC179823E1C}"/>
              </a:ext>
            </a:extLst>
          </p:cNvPr>
          <p:cNvGrpSpPr/>
          <p:nvPr/>
        </p:nvGrpSpPr>
        <p:grpSpPr>
          <a:xfrm>
            <a:off x="7896200" y="5013189"/>
            <a:ext cx="900100" cy="587060"/>
            <a:chOff x="7896200" y="5013189"/>
            <a:chExt cx="900100" cy="587060"/>
          </a:xfrm>
        </p:grpSpPr>
        <p:cxnSp>
          <p:nvCxnSpPr>
            <p:cNvPr id="47" name="Elbow Connector 46"/>
            <p:cNvCxnSpPr>
              <a:cxnSpLocks/>
              <a:stCxn id="11" idx="2"/>
            </p:cNvCxnSpPr>
            <p:nvPr/>
          </p:nvCxnSpPr>
          <p:spPr bwMode="auto">
            <a:xfrm rot="5400000">
              <a:off x="8339900" y="4569489"/>
              <a:ext cx="12700" cy="900100"/>
            </a:xfrm>
            <a:prstGeom prst="bentConnector4">
              <a:avLst>
                <a:gd name="adj1" fmla="val 1800000"/>
                <a:gd name="adj2" fmla="val 99860"/>
              </a:avLst>
            </a:prstGeom>
            <a:solidFill>
              <a:schemeClr val="accent1"/>
            </a:solidFill>
            <a:ln w="1905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66" name="TextBox 65"/>
            <p:cNvSpPr txBox="1"/>
            <p:nvPr/>
          </p:nvSpPr>
          <p:spPr>
            <a:xfrm>
              <a:off x="7913309" y="5323250"/>
              <a:ext cx="61747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 dirty="0">
                  <a:latin typeface="Lucida Sans" panose="020B0602030504020204" pitchFamily="34" charset="77"/>
                  <a:cs typeface="Georgia"/>
                </a:rPr>
                <a:t>C/A T</a:t>
              </a:r>
            </a:p>
          </p:txBody>
        </p:sp>
      </p:grpSp>
      <p:grpSp>
        <p:nvGrpSpPr>
          <p:cNvPr id="93" name="Group 92">
            <a:extLst>
              <a:ext uri="{FF2B5EF4-FFF2-40B4-BE49-F238E27FC236}">
                <a16:creationId xmlns:a16="http://schemas.microsoft.com/office/drawing/2014/main" id="{E9CA5A2B-0E1E-8D41-8F7D-8E58BA5AB850}"/>
              </a:ext>
            </a:extLst>
          </p:cNvPr>
          <p:cNvGrpSpPr/>
          <p:nvPr/>
        </p:nvGrpSpPr>
        <p:grpSpPr>
          <a:xfrm>
            <a:off x="6809730" y="5013188"/>
            <a:ext cx="900100" cy="587061"/>
            <a:chOff x="6809730" y="5013188"/>
            <a:chExt cx="900100" cy="587061"/>
          </a:xfrm>
        </p:grpSpPr>
        <p:cxnSp>
          <p:nvCxnSpPr>
            <p:cNvPr id="50" name="Elbow Connector 49"/>
            <p:cNvCxnSpPr>
              <a:cxnSpLocks/>
              <a:stCxn id="10" idx="2"/>
            </p:cNvCxnSpPr>
            <p:nvPr/>
          </p:nvCxnSpPr>
          <p:spPr bwMode="auto">
            <a:xfrm rot="5400000" flipH="1">
              <a:off x="7256604" y="4566314"/>
              <a:ext cx="6351" cy="900100"/>
            </a:xfrm>
            <a:prstGeom prst="bentConnector4">
              <a:avLst>
                <a:gd name="adj1" fmla="val -3599433"/>
                <a:gd name="adj2" fmla="val 99859"/>
              </a:avLst>
            </a:prstGeom>
            <a:solidFill>
              <a:schemeClr val="accent1"/>
            </a:solidFill>
            <a:ln w="1905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67" name="TextBox 66"/>
            <p:cNvSpPr txBox="1"/>
            <p:nvPr/>
          </p:nvSpPr>
          <p:spPr>
            <a:xfrm>
              <a:off x="6905197" y="5323250"/>
              <a:ext cx="61747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 dirty="0">
                  <a:latin typeface="Lucida Sans" panose="020B0602030504020204" pitchFamily="34" charset="77"/>
                  <a:cs typeface="Georgia"/>
                </a:rPr>
                <a:t>C/A T</a:t>
              </a:r>
            </a:p>
          </p:txBody>
        </p:sp>
      </p:grpSp>
      <p:grpSp>
        <p:nvGrpSpPr>
          <p:cNvPr id="94" name="Group 93">
            <a:extLst>
              <a:ext uri="{FF2B5EF4-FFF2-40B4-BE49-F238E27FC236}">
                <a16:creationId xmlns:a16="http://schemas.microsoft.com/office/drawing/2014/main" id="{153E7867-378C-F14D-9BAD-075608AA4405}"/>
              </a:ext>
            </a:extLst>
          </p:cNvPr>
          <p:cNvGrpSpPr/>
          <p:nvPr/>
        </p:nvGrpSpPr>
        <p:grpSpPr>
          <a:xfrm>
            <a:off x="5728485" y="5013190"/>
            <a:ext cx="907575" cy="587059"/>
            <a:chOff x="5728485" y="5013190"/>
            <a:chExt cx="907575" cy="587059"/>
          </a:xfrm>
        </p:grpSpPr>
        <p:cxnSp>
          <p:nvCxnSpPr>
            <p:cNvPr id="53" name="Elbow Connector 52"/>
            <p:cNvCxnSpPr>
              <a:cxnSpLocks/>
              <a:stCxn id="7" idx="2"/>
            </p:cNvCxnSpPr>
            <p:nvPr/>
          </p:nvCxnSpPr>
          <p:spPr bwMode="auto">
            <a:xfrm rot="5400000">
              <a:off x="6175923" y="4565752"/>
              <a:ext cx="12700" cy="907575"/>
            </a:xfrm>
            <a:prstGeom prst="bentConnector4">
              <a:avLst>
                <a:gd name="adj1" fmla="val 1825000"/>
                <a:gd name="adj2" fmla="val 99799"/>
              </a:avLst>
            </a:prstGeom>
            <a:solidFill>
              <a:schemeClr val="accent1"/>
            </a:solidFill>
            <a:ln w="1905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68" name="TextBox 67"/>
            <p:cNvSpPr txBox="1"/>
            <p:nvPr/>
          </p:nvSpPr>
          <p:spPr>
            <a:xfrm>
              <a:off x="5825077" y="5323250"/>
              <a:ext cx="61747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 dirty="0">
                  <a:latin typeface="Lucida Sans" panose="020B0602030504020204" pitchFamily="34" charset="77"/>
                  <a:cs typeface="Georgia"/>
                </a:rPr>
                <a:t>C/A T</a:t>
              </a:r>
            </a:p>
          </p:txBody>
        </p:sp>
      </p:grpSp>
      <p:grpSp>
        <p:nvGrpSpPr>
          <p:cNvPr id="95" name="Group 94">
            <a:extLst>
              <a:ext uri="{FF2B5EF4-FFF2-40B4-BE49-F238E27FC236}">
                <a16:creationId xmlns:a16="http://schemas.microsoft.com/office/drawing/2014/main" id="{82BDAAD3-1928-2747-971E-0C30688974D9}"/>
              </a:ext>
            </a:extLst>
          </p:cNvPr>
          <p:cNvGrpSpPr/>
          <p:nvPr/>
        </p:nvGrpSpPr>
        <p:grpSpPr>
          <a:xfrm>
            <a:off x="4642015" y="5013189"/>
            <a:ext cx="907575" cy="587060"/>
            <a:chOff x="4642015" y="5013189"/>
            <a:chExt cx="907575" cy="587060"/>
          </a:xfrm>
        </p:grpSpPr>
        <p:cxnSp>
          <p:nvCxnSpPr>
            <p:cNvPr id="54" name="Elbow Connector 53"/>
            <p:cNvCxnSpPr>
              <a:cxnSpLocks/>
              <a:stCxn id="9" idx="2"/>
            </p:cNvCxnSpPr>
            <p:nvPr/>
          </p:nvCxnSpPr>
          <p:spPr bwMode="auto">
            <a:xfrm rot="5400000" flipH="1">
              <a:off x="5092627" y="4562577"/>
              <a:ext cx="6351" cy="907575"/>
            </a:xfrm>
            <a:prstGeom prst="bentConnector4">
              <a:avLst>
                <a:gd name="adj1" fmla="val -3599433"/>
                <a:gd name="adj2" fmla="val 99799"/>
              </a:avLst>
            </a:prstGeom>
            <a:solidFill>
              <a:schemeClr val="accent1"/>
            </a:solidFill>
            <a:ln w="1905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69" name="TextBox 68"/>
            <p:cNvSpPr txBox="1"/>
            <p:nvPr/>
          </p:nvSpPr>
          <p:spPr>
            <a:xfrm>
              <a:off x="4744957" y="5323250"/>
              <a:ext cx="61747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 dirty="0">
                  <a:latin typeface="Lucida Sans" panose="020B0602030504020204" pitchFamily="34" charset="77"/>
                  <a:cs typeface="Georgia"/>
                </a:rPr>
                <a:t>C/A T</a:t>
              </a:r>
            </a:p>
          </p:txBody>
        </p:sp>
      </p:grpSp>
      <p:grpSp>
        <p:nvGrpSpPr>
          <p:cNvPr id="96" name="Group 95">
            <a:extLst>
              <a:ext uri="{FF2B5EF4-FFF2-40B4-BE49-F238E27FC236}">
                <a16:creationId xmlns:a16="http://schemas.microsoft.com/office/drawing/2014/main" id="{8DEA67F2-E2C7-C746-A5B8-F7E04A334D14}"/>
              </a:ext>
            </a:extLst>
          </p:cNvPr>
          <p:cNvGrpSpPr/>
          <p:nvPr/>
        </p:nvGrpSpPr>
        <p:grpSpPr>
          <a:xfrm>
            <a:off x="3395700" y="5013188"/>
            <a:ext cx="1080120" cy="587061"/>
            <a:chOff x="3395700" y="5013188"/>
            <a:chExt cx="1080120" cy="587061"/>
          </a:xfrm>
        </p:grpSpPr>
        <p:cxnSp>
          <p:nvCxnSpPr>
            <p:cNvPr id="55" name="Elbow Connector 54"/>
            <p:cNvCxnSpPr>
              <a:stCxn id="8" idx="2"/>
              <a:endCxn id="6" idx="2"/>
            </p:cNvCxnSpPr>
            <p:nvPr/>
          </p:nvCxnSpPr>
          <p:spPr bwMode="auto">
            <a:xfrm rot="5400000">
              <a:off x="3929410" y="4479478"/>
              <a:ext cx="12700" cy="1080120"/>
            </a:xfrm>
            <a:prstGeom prst="bentConnector3">
              <a:avLst>
                <a:gd name="adj1" fmla="val 1800000"/>
              </a:avLst>
            </a:prstGeom>
            <a:solidFill>
              <a:schemeClr val="accent1"/>
            </a:solidFill>
            <a:ln w="1905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70" name="TextBox 69"/>
            <p:cNvSpPr txBox="1"/>
            <p:nvPr/>
          </p:nvSpPr>
          <p:spPr>
            <a:xfrm>
              <a:off x="3592829" y="5323250"/>
              <a:ext cx="61747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 dirty="0">
                  <a:latin typeface="Lucida Sans" panose="020B0602030504020204" pitchFamily="34" charset="77"/>
                  <a:cs typeface="Georgia"/>
                </a:rPr>
                <a:t>C/A T</a:t>
              </a: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9DE749F5-C54A-464F-A569-5B8F38093240}"/>
              </a:ext>
            </a:extLst>
          </p:cNvPr>
          <p:cNvGrpSpPr/>
          <p:nvPr/>
        </p:nvGrpSpPr>
        <p:grpSpPr>
          <a:xfrm>
            <a:off x="3395700" y="3368001"/>
            <a:ext cx="5400600" cy="576063"/>
            <a:chOff x="3395700" y="3368001"/>
            <a:chExt cx="5400600" cy="576063"/>
          </a:xfrm>
        </p:grpSpPr>
        <p:sp>
          <p:nvSpPr>
            <p:cNvPr id="15" name="TextBox 14"/>
            <p:cNvSpPr txBox="1"/>
            <p:nvPr/>
          </p:nvSpPr>
          <p:spPr>
            <a:xfrm>
              <a:off x="5536253" y="3368001"/>
              <a:ext cx="1143262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 dirty="0">
                  <a:latin typeface="Lucida Sans" panose="020B0602030504020204" pitchFamily="34" charset="77"/>
                  <a:cs typeface="Georgia"/>
                </a:rPr>
                <a:t>voting phase</a:t>
              </a:r>
            </a:p>
          </p:txBody>
        </p:sp>
        <p:sp>
          <p:nvSpPr>
            <p:cNvPr id="71" name="Left Brace 70"/>
            <p:cNvSpPr/>
            <p:nvPr/>
          </p:nvSpPr>
          <p:spPr bwMode="auto">
            <a:xfrm rot="5400000">
              <a:off x="5951984" y="1099748"/>
              <a:ext cx="288032" cy="5400600"/>
            </a:xfrm>
            <a:prstGeom prst="leftBrace">
              <a:avLst>
                <a:gd name="adj1" fmla="val 36839"/>
                <a:gd name="adj2" fmla="val 50000"/>
              </a:avLst>
            </a:prstGeom>
            <a:noFill/>
            <a:ln w="1270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200">
                <a:latin typeface="Lucida Sans" panose="020B0602030504020204" pitchFamily="34" charset="77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6D33E8DF-4CD9-2846-9AFA-2E4A0E93823A}"/>
              </a:ext>
            </a:extLst>
          </p:cNvPr>
          <p:cNvGrpSpPr/>
          <p:nvPr/>
        </p:nvGrpSpPr>
        <p:grpSpPr>
          <a:xfrm>
            <a:off x="3395700" y="5672256"/>
            <a:ext cx="5400600" cy="565032"/>
            <a:chOff x="3395700" y="5672256"/>
            <a:chExt cx="5400600" cy="565032"/>
          </a:xfrm>
        </p:grpSpPr>
        <p:sp>
          <p:nvSpPr>
            <p:cNvPr id="72" name="Left Brace 71"/>
            <p:cNvSpPr/>
            <p:nvPr/>
          </p:nvSpPr>
          <p:spPr bwMode="auto">
            <a:xfrm rot="16200000">
              <a:off x="5951984" y="3115972"/>
              <a:ext cx="288032" cy="5400600"/>
            </a:xfrm>
            <a:prstGeom prst="leftBrace">
              <a:avLst>
                <a:gd name="adj1" fmla="val 36839"/>
                <a:gd name="adj2" fmla="val 50000"/>
              </a:avLst>
            </a:prstGeom>
            <a:noFill/>
            <a:ln w="1270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200">
                <a:latin typeface="Lucida Sans" panose="020B0602030504020204" pitchFamily="34" charset="77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73" name="TextBox 72"/>
            <p:cNvSpPr txBox="1"/>
            <p:nvPr/>
          </p:nvSpPr>
          <p:spPr>
            <a:xfrm>
              <a:off x="5461715" y="5960289"/>
              <a:ext cx="1292341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 dirty="0">
                  <a:latin typeface="Lucida Sans" panose="020B0602030504020204" pitchFamily="34" charset="77"/>
                  <a:cs typeface="Georgia"/>
                </a:rPr>
                <a:t>decision phase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701279277"/>
      </p:ext>
    </p:extLst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A6E036-E72C-F343-AB67-860DA6FE1F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Distributed 2PC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AE78E5-89D0-0A4D-85D6-2F907AB527E2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Participants send responses to coordinator plus all other participants</a:t>
            </a:r>
          </a:p>
          <a:p>
            <a:r>
              <a:rPr lang="en-US" dirty="0"/>
              <a:t>Each participant can individually determine the global decision</a:t>
            </a:r>
          </a:p>
          <a:p>
            <a:r>
              <a:rPr lang="en-US" dirty="0"/>
              <a:t>No need for second phase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0F4B3C8-6AFF-4847-B5E0-5AD7F8B54D9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2699242"/>
      </p:ext>
    </p:extLst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A6E036-E72C-F343-AB67-860DA6FE1F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Distributed 2PC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AE78E5-89D0-0A4D-85D6-2F907AB527E2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Participants send responses to coordinator plus all other participants</a:t>
            </a:r>
          </a:p>
          <a:p>
            <a:r>
              <a:rPr lang="en-US" dirty="0"/>
              <a:t>Each participant can individually determine the global decision</a:t>
            </a:r>
          </a:p>
          <a:p>
            <a:r>
              <a:rPr lang="en-US" dirty="0"/>
              <a:t>No need for second phase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0F4B3C8-6AFF-4847-B5E0-5AD7F8B54D9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2EFC6B8-BA1C-C244-9870-A31982A44FB1}"/>
              </a:ext>
            </a:extLst>
          </p:cNvPr>
          <p:cNvSpPr/>
          <p:nvPr/>
        </p:nvSpPr>
        <p:spPr bwMode="auto">
          <a:xfrm>
            <a:off x="4480147" y="4953251"/>
            <a:ext cx="360040" cy="344361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370566086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Replication independence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Relations and fragments can be stored as many distinct copies on different sites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i="1" dirty="0"/>
              <a:t>Applications should not be aware that replicas of the data are maintained and synchronized automatically.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A63EBD2-E6DB-854D-B697-BBD6C2BC05C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0896722"/>
      </p:ext>
    </p:extLst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A6E036-E72C-F343-AB67-860DA6FE1F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Distributed 2PC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AE78E5-89D0-0A4D-85D6-2F907AB527E2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Participants send responses to coordinator plus all other participants</a:t>
            </a:r>
          </a:p>
          <a:p>
            <a:r>
              <a:rPr lang="en-US" dirty="0"/>
              <a:t>Each participant can individually determine the global decision</a:t>
            </a:r>
          </a:p>
          <a:p>
            <a:r>
              <a:rPr lang="en-US" dirty="0"/>
              <a:t>No need for second phase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0F4B3C8-6AFF-4847-B5E0-5AD7F8B54D9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2EFC6B8-BA1C-C244-9870-A31982A44FB1}"/>
              </a:ext>
            </a:extLst>
          </p:cNvPr>
          <p:cNvSpPr/>
          <p:nvPr/>
        </p:nvSpPr>
        <p:spPr bwMode="auto">
          <a:xfrm>
            <a:off x="4480147" y="4953251"/>
            <a:ext cx="360040" cy="344361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C</a:t>
            </a:r>
          </a:p>
        </p:txBody>
      </p:sp>
      <p:grpSp>
        <p:nvGrpSpPr>
          <p:cNvPr id="112" name="Group 111">
            <a:extLst>
              <a:ext uri="{FF2B5EF4-FFF2-40B4-BE49-F238E27FC236}">
                <a16:creationId xmlns:a16="http://schemas.microsoft.com/office/drawing/2014/main" id="{0550EA99-BEFF-B147-90DA-932513D3EAAE}"/>
              </a:ext>
            </a:extLst>
          </p:cNvPr>
          <p:cNvGrpSpPr/>
          <p:nvPr/>
        </p:nvGrpSpPr>
        <p:grpSpPr>
          <a:xfrm>
            <a:off x="4840187" y="3834422"/>
            <a:ext cx="1440160" cy="2331428"/>
            <a:chOff x="4840187" y="3834422"/>
            <a:chExt cx="1440160" cy="2331428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70E8DA13-FEB6-534A-9874-56108ADC30E1}"/>
                </a:ext>
              </a:extLst>
            </p:cNvPr>
            <p:cNvSpPr/>
            <p:nvPr/>
          </p:nvSpPr>
          <p:spPr bwMode="auto">
            <a:xfrm>
              <a:off x="5920307" y="4957393"/>
              <a:ext cx="360040" cy="344361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P3</a:t>
              </a: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07D010E4-8B37-1A4F-9638-888B2DEB2963}"/>
                </a:ext>
              </a:extLst>
            </p:cNvPr>
            <p:cNvSpPr/>
            <p:nvPr/>
          </p:nvSpPr>
          <p:spPr bwMode="auto">
            <a:xfrm>
              <a:off x="5920307" y="4093297"/>
              <a:ext cx="360040" cy="344361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P1</a:t>
              </a: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39976ACA-BDB8-764E-B1C5-26587EFC35A2}"/>
                </a:ext>
              </a:extLst>
            </p:cNvPr>
            <p:cNvSpPr/>
            <p:nvPr/>
          </p:nvSpPr>
          <p:spPr bwMode="auto">
            <a:xfrm>
              <a:off x="5920307" y="4525345"/>
              <a:ext cx="360040" cy="344361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P2</a:t>
              </a: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C06B8AD8-8B37-8D40-86AE-DE5A89E2AF58}"/>
                </a:ext>
              </a:extLst>
            </p:cNvPr>
            <p:cNvSpPr/>
            <p:nvPr/>
          </p:nvSpPr>
          <p:spPr bwMode="auto">
            <a:xfrm>
              <a:off x="5920307" y="5389441"/>
              <a:ext cx="360040" cy="344361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P4</a:t>
              </a: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8D57A7E6-6061-EF44-A02A-D41B834E179D}"/>
                </a:ext>
              </a:extLst>
            </p:cNvPr>
            <p:cNvSpPr/>
            <p:nvPr/>
          </p:nvSpPr>
          <p:spPr bwMode="auto">
            <a:xfrm>
              <a:off x="5920307" y="5821489"/>
              <a:ext cx="360040" cy="344361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P5</a:t>
              </a:r>
            </a:p>
          </p:txBody>
        </p:sp>
        <p:cxnSp>
          <p:nvCxnSpPr>
            <p:cNvPr id="13" name="Straight Arrow Connector 12">
              <a:extLst>
                <a:ext uri="{FF2B5EF4-FFF2-40B4-BE49-F238E27FC236}">
                  <a16:creationId xmlns:a16="http://schemas.microsoft.com/office/drawing/2014/main" id="{DDB85D59-3C4B-D846-B5AC-0E8278AAB184}"/>
                </a:ext>
              </a:extLst>
            </p:cNvPr>
            <p:cNvCxnSpPr>
              <a:stCxn id="6" idx="3"/>
              <a:endCxn id="9" idx="1"/>
            </p:cNvCxnSpPr>
            <p:nvPr/>
          </p:nvCxnSpPr>
          <p:spPr bwMode="auto">
            <a:xfrm flipV="1">
              <a:off x="4840187" y="4265477"/>
              <a:ext cx="1080120" cy="864096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14" name="Straight Arrow Connector 13">
              <a:extLst>
                <a:ext uri="{FF2B5EF4-FFF2-40B4-BE49-F238E27FC236}">
                  <a16:creationId xmlns:a16="http://schemas.microsoft.com/office/drawing/2014/main" id="{1A510BA8-A541-4843-85A9-ED84EE0D952D}"/>
                </a:ext>
              </a:extLst>
            </p:cNvPr>
            <p:cNvCxnSpPr>
              <a:stCxn id="6" idx="3"/>
              <a:endCxn id="10" idx="1"/>
            </p:cNvCxnSpPr>
            <p:nvPr/>
          </p:nvCxnSpPr>
          <p:spPr bwMode="auto">
            <a:xfrm flipV="1">
              <a:off x="4840187" y="4697525"/>
              <a:ext cx="1080120" cy="432048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15" name="Straight Arrow Connector 14">
              <a:extLst>
                <a:ext uri="{FF2B5EF4-FFF2-40B4-BE49-F238E27FC236}">
                  <a16:creationId xmlns:a16="http://schemas.microsoft.com/office/drawing/2014/main" id="{6DB53341-FEE4-5944-8ED7-60FFFFDA25EF}"/>
                </a:ext>
              </a:extLst>
            </p:cNvPr>
            <p:cNvCxnSpPr>
              <a:stCxn id="6" idx="3"/>
              <a:endCxn id="8" idx="1"/>
            </p:cNvCxnSpPr>
            <p:nvPr/>
          </p:nvCxnSpPr>
          <p:spPr bwMode="auto">
            <a:xfrm>
              <a:off x="4840187" y="5129573"/>
              <a:ext cx="1080120" cy="0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16" name="Straight Arrow Connector 15">
              <a:extLst>
                <a:ext uri="{FF2B5EF4-FFF2-40B4-BE49-F238E27FC236}">
                  <a16:creationId xmlns:a16="http://schemas.microsoft.com/office/drawing/2014/main" id="{19C83FA4-155E-2C4B-B847-EEA230D43FD2}"/>
                </a:ext>
              </a:extLst>
            </p:cNvPr>
            <p:cNvCxnSpPr>
              <a:stCxn id="6" idx="3"/>
              <a:endCxn id="11" idx="1"/>
            </p:cNvCxnSpPr>
            <p:nvPr/>
          </p:nvCxnSpPr>
          <p:spPr bwMode="auto">
            <a:xfrm>
              <a:off x="4840187" y="5129573"/>
              <a:ext cx="1080120" cy="432048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17" name="Straight Arrow Connector 16">
              <a:extLst>
                <a:ext uri="{FF2B5EF4-FFF2-40B4-BE49-F238E27FC236}">
                  <a16:creationId xmlns:a16="http://schemas.microsoft.com/office/drawing/2014/main" id="{37AEDEC3-B169-1E42-A48F-CDE9EDE55E22}"/>
                </a:ext>
              </a:extLst>
            </p:cNvPr>
            <p:cNvCxnSpPr>
              <a:stCxn id="6" idx="3"/>
              <a:endCxn id="12" idx="1"/>
            </p:cNvCxnSpPr>
            <p:nvPr/>
          </p:nvCxnSpPr>
          <p:spPr bwMode="auto">
            <a:xfrm>
              <a:off x="4840187" y="5129573"/>
              <a:ext cx="1080120" cy="864096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E7B12401-22A3-6C4F-A23E-E8E04B28AF67}"/>
                </a:ext>
              </a:extLst>
            </p:cNvPr>
            <p:cNvSpPr txBox="1"/>
            <p:nvPr/>
          </p:nvSpPr>
          <p:spPr>
            <a:xfrm>
              <a:off x="4919407" y="3834422"/>
              <a:ext cx="902812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 dirty="0">
                  <a:latin typeface="Lucida Sans" panose="020B0602030504020204" pitchFamily="34" charset="77"/>
                  <a:cs typeface="Georgia"/>
                </a:rPr>
                <a:t>prepare T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085922760"/>
      </p:ext>
    </p:extLst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A6E036-E72C-F343-AB67-860DA6FE1F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Distributed 2PC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AE78E5-89D0-0A4D-85D6-2F907AB527E2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Participants send responses to coordinator plus all other participants</a:t>
            </a:r>
          </a:p>
          <a:p>
            <a:r>
              <a:rPr lang="en-US" dirty="0"/>
              <a:t>Each participant can individually determine the global decision</a:t>
            </a:r>
          </a:p>
          <a:p>
            <a:r>
              <a:rPr lang="en-US" dirty="0"/>
              <a:t>No need for second phase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0F4B3C8-6AFF-4847-B5E0-5AD7F8B54D9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2EFC6B8-BA1C-C244-9870-A31982A44FB1}"/>
              </a:ext>
            </a:extLst>
          </p:cNvPr>
          <p:cNvSpPr/>
          <p:nvPr/>
        </p:nvSpPr>
        <p:spPr bwMode="auto">
          <a:xfrm>
            <a:off x="4480147" y="4953251"/>
            <a:ext cx="360040" cy="344361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C</a:t>
            </a:r>
          </a:p>
        </p:txBody>
      </p:sp>
      <p:grpSp>
        <p:nvGrpSpPr>
          <p:cNvPr id="112" name="Group 111">
            <a:extLst>
              <a:ext uri="{FF2B5EF4-FFF2-40B4-BE49-F238E27FC236}">
                <a16:creationId xmlns:a16="http://schemas.microsoft.com/office/drawing/2014/main" id="{0550EA99-BEFF-B147-90DA-932513D3EAAE}"/>
              </a:ext>
            </a:extLst>
          </p:cNvPr>
          <p:cNvGrpSpPr/>
          <p:nvPr/>
        </p:nvGrpSpPr>
        <p:grpSpPr>
          <a:xfrm>
            <a:off x="4840187" y="3834422"/>
            <a:ext cx="1440160" cy="2331428"/>
            <a:chOff x="4840187" y="3834422"/>
            <a:chExt cx="1440160" cy="2331428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70E8DA13-FEB6-534A-9874-56108ADC30E1}"/>
                </a:ext>
              </a:extLst>
            </p:cNvPr>
            <p:cNvSpPr/>
            <p:nvPr/>
          </p:nvSpPr>
          <p:spPr bwMode="auto">
            <a:xfrm>
              <a:off x="5920307" y="4957393"/>
              <a:ext cx="360040" cy="344361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P3</a:t>
              </a: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07D010E4-8B37-1A4F-9638-888B2DEB2963}"/>
                </a:ext>
              </a:extLst>
            </p:cNvPr>
            <p:cNvSpPr/>
            <p:nvPr/>
          </p:nvSpPr>
          <p:spPr bwMode="auto">
            <a:xfrm>
              <a:off x="5920307" y="4093297"/>
              <a:ext cx="360040" cy="344361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P1</a:t>
              </a: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39976ACA-BDB8-764E-B1C5-26587EFC35A2}"/>
                </a:ext>
              </a:extLst>
            </p:cNvPr>
            <p:cNvSpPr/>
            <p:nvPr/>
          </p:nvSpPr>
          <p:spPr bwMode="auto">
            <a:xfrm>
              <a:off x="5920307" y="4525345"/>
              <a:ext cx="360040" cy="344361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P2</a:t>
              </a: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C06B8AD8-8B37-8D40-86AE-DE5A89E2AF58}"/>
                </a:ext>
              </a:extLst>
            </p:cNvPr>
            <p:cNvSpPr/>
            <p:nvPr/>
          </p:nvSpPr>
          <p:spPr bwMode="auto">
            <a:xfrm>
              <a:off x="5920307" y="5389441"/>
              <a:ext cx="360040" cy="344361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P4</a:t>
              </a: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8D57A7E6-6061-EF44-A02A-D41B834E179D}"/>
                </a:ext>
              </a:extLst>
            </p:cNvPr>
            <p:cNvSpPr/>
            <p:nvPr/>
          </p:nvSpPr>
          <p:spPr bwMode="auto">
            <a:xfrm>
              <a:off x="5920307" y="5821489"/>
              <a:ext cx="360040" cy="344361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P5</a:t>
              </a:r>
            </a:p>
          </p:txBody>
        </p:sp>
        <p:cxnSp>
          <p:nvCxnSpPr>
            <p:cNvPr id="13" name="Straight Arrow Connector 12">
              <a:extLst>
                <a:ext uri="{FF2B5EF4-FFF2-40B4-BE49-F238E27FC236}">
                  <a16:creationId xmlns:a16="http://schemas.microsoft.com/office/drawing/2014/main" id="{DDB85D59-3C4B-D846-B5AC-0E8278AAB184}"/>
                </a:ext>
              </a:extLst>
            </p:cNvPr>
            <p:cNvCxnSpPr>
              <a:stCxn id="6" idx="3"/>
              <a:endCxn id="9" idx="1"/>
            </p:cNvCxnSpPr>
            <p:nvPr/>
          </p:nvCxnSpPr>
          <p:spPr bwMode="auto">
            <a:xfrm flipV="1">
              <a:off x="4840187" y="4265477"/>
              <a:ext cx="1080120" cy="864096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14" name="Straight Arrow Connector 13">
              <a:extLst>
                <a:ext uri="{FF2B5EF4-FFF2-40B4-BE49-F238E27FC236}">
                  <a16:creationId xmlns:a16="http://schemas.microsoft.com/office/drawing/2014/main" id="{1A510BA8-A541-4843-85A9-ED84EE0D952D}"/>
                </a:ext>
              </a:extLst>
            </p:cNvPr>
            <p:cNvCxnSpPr>
              <a:stCxn id="6" idx="3"/>
              <a:endCxn id="10" idx="1"/>
            </p:cNvCxnSpPr>
            <p:nvPr/>
          </p:nvCxnSpPr>
          <p:spPr bwMode="auto">
            <a:xfrm flipV="1">
              <a:off x="4840187" y="4697525"/>
              <a:ext cx="1080120" cy="432048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15" name="Straight Arrow Connector 14">
              <a:extLst>
                <a:ext uri="{FF2B5EF4-FFF2-40B4-BE49-F238E27FC236}">
                  <a16:creationId xmlns:a16="http://schemas.microsoft.com/office/drawing/2014/main" id="{6DB53341-FEE4-5944-8ED7-60FFFFDA25EF}"/>
                </a:ext>
              </a:extLst>
            </p:cNvPr>
            <p:cNvCxnSpPr>
              <a:stCxn id="6" idx="3"/>
              <a:endCxn id="8" idx="1"/>
            </p:cNvCxnSpPr>
            <p:nvPr/>
          </p:nvCxnSpPr>
          <p:spPr bwMode="auto">
            <a:xfrm>
              <a:off x="4840187" y="5129573"/>
              <a:ext cx="1080120" cy="0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16" name="Straight Arrow Connector 15">
              <a:extLst>
                <a:ext uri="{FF2B5EF4-FFF2-40B4-BE49-F238E27FC236}">
                  <a16:creationId xmlns:a16="http://schemas.microsoft.com/office/drawing/2014/main" id="{19C83FA4-155E-2C4B-B847-EEA230D43FD2}"/>
                </a:ext>
              </a:extLst>
            </p:cNvPr>
            <p:cNvCxnSpPr>
              <a:stCxn id="6" idx="3"/>
              <a:endCxn id="11" idx="1"/>
            </p:cNvCxnSpPr>
            <p:nvPr/>
          </p:nvCxnSpPr>
          <p:spPr bwMode="auto">
            <a:xfrm>
              <a:off x="4840187" y="5129573"/>
              <a:ext cx="1080120" cy="432048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17" name="Straight Arrow Connector 16">
              <a:extLst>
                <a:ext uri="{FF2B5EF4-FFF2-40B4-BE49-F238E27FC236}">
                  <a16:creationId xmlns:a16="http://schemas.microsoft.com/office/drawing/2014/main" id="{37AEDEC3-B169-1E42-A48F-CDE9EDE55E22}"/>
                </a:ext>
              </a:extLst>
            </p:cNvPr>
            <p:cNvCxnSpPr>
              <a:stCxn id="6" idx="3"/>
              <a:endCxn id="12" idx="1"/>
            </p:cNvCxnSpPr>
            <p:nvPr/>
          </p:nvCxnSpPr>
          <p:spPr bwMode="auto">
            <a:xfrm>
              <a:off x="4840187" y="5129573"/>
              <a:ext cx="1080120" cy="864096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E7B12401-22A3-6C4F-A23E-E8E04B28AF67}"/>
                </a:ext>
              </a:extLst>
            </p:cNvPr>
            <p:cNvSpPr txBox="1"/>
            <p:nvPr/>
          </p:nvSpPr>
          <p:spPr>
            <a:xfrm>
              <a:off x="4919407" y="3834422"/>
              <a:ext cx="902812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 dirty="0">
                  <a:latin typeface="Lucida Sans" panose="020B0602030504020204" pitchFamily="34" charset="77"/>
                  <a:cs typeface="Georgia"/>
                </a:rPr>
                <a:t>prepare T</a:t>
              </a:r>
            </a:p>
          </p:txBody>
        </p:sp>
      </p:grpSp>
      <p:grpSp>
        <p:nvGrpSpPr>
          <p:cNvPr id="113" name="Group 112">
            <a:extLst>
              <a:ext uri="{FF2B5EF4-FFF2-40B4-BE49-F238E27FC236}">
                <a16:creationId xmlns:a16="http://schemas.microsoft.com/office/drawing/2014/main" id="{3A701161-8C93-DA48-BACF-683091227C9D}"/>
              </a:ext>
            </a:extLst>
          </p:cNvPr>
          <p:cNvGrpSpPr/>
          <p:nvPr/>
        </p:nvGrpSpPr>
        <p:grpSpPr>
          <a:xfrm>
            <a:off x="6167438" y="3419459"/>
            <a:ext cx="1553069" cy="2720501"/>
            <a:chOff x="6167438" y="3419459"/>
            <a:chExt cx="1553069" cy="2720501"/>
          </a:xfrm>
        </p:grpSpPr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48E25C8A-E8F9-BD43-80DD-096D120B1A3D}"/>
                </a:ext>
              </a:extLst>
            </p:cNvPr>
            <p:cNvSpPr/>
            <p:nvPr/>
          </p:nvSpPr>
          <p:spPr bwMode="auto">
            <a:xfrm>
              <a:off x="7360467" y="3635359"/>
              <a:ext cx="360040" cy="344361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C</a:t>
              </a:r>
            </a:p>
          </p:txBody>
        </p:sp>
        <p:cxnSp>
          <p:nvCxnSpPr>
            <p:cNvPr id="21" name="Straight Arrow Connector 20">
              <a:extLst>
                <a:ext uri="{FF2B5EF4-FFF2-40B4-BE49-F238E27FC236}">
                  <a16:creationId xmlns:a16="http://schemas.microsoft.com/office/drawing/2014/main" id="{B1AB8B79-0CE5-5441-B11C-3D25CDC968D4}"/>
                </a:ext>
              </a:extLst>
            </p:cNvPr>
            <p:cNvCxnSpPr>
              <a:stCxn id="9" idx="3"/>
              <a:endCxn id="20" idx="1"/>
            </p:cNvCxnSpPr>
            <p:nvPr/>
          </p:nvCxnSpPr>
          <p:spPr bwMode="auto">
            <a:xfrm flipV="1">
              <a:off x="6280347" y="3807540"/>
              <a:ext cx="1080120" cy="457938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22" name="Straight Arrow Connector 21">
              <a:extLst>
                <a:ext uri="{FF2B5EF4-FFF2-40B4-BE49-F238E27FC236}">
                  <a16:creationId xmlns:a16="http://schemas.microsoft.com/office/drawing/2014/main" id="{04A78E02-6104-E445-8C02-7A1DCEAD87FD}"/>
                </a:ext>
              </a:extLst>
            </p:cNvPr>
            <p:cNvCxnSpPr>
              <a:stCxn id="10" idx="3"/>
              <a:endCxn id="20" idx="1"/>
            </p:cNvCxnSpPr>
            <p:nvPr/>
          </p:nvCxnSpPr>
          <p:spPr bwMode="auto">
            <a:xfrm flipV="1">
              <a:off x="6280347" y="3807540"/>
              <a:ext cx="1080120" cy="889986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23" name="Straight Arrow Connector 22">
              <a:extLst>
                <a:ext uri="{FF2B5EF4-FFF2-40B4-BE49-F238E27FC236}">
                  <a16:creationId xmlns:a16="http://schemas.microsoft.com/office/drawing/2014/main" id="{94B45504-23D7-DE44-B585-F1B3EEFC6A7D}"/>
                </a:ext>
              </a:extLst>
            </p:cNvPr>
            <p:cNvCxnSpPr>
              <a:stCxn id="8" idx="3"/>
              <a:endCxn id="20" idx="1"/>
            </p:cNvCxnSpPr>
            <p:nvPr/>
          </p:nvCxnSpPr>
          <p:spPr bwMode="auto">
            <a:xfrm flipV="1">
              <a:off x="6280347" y="3807540"/>
              <a:ext cx="1080120" cy="1322034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24" name="Straight Arrow Connector 23">
              <a:extLst>
                <a:ext uri="{FF2B5EF4-FFF2-40B4-BE49-F238E27FC236}">
                  <a16:creationId xmlns:a16="http://schemas.microsoft.com/office/drawing/2014/main" id="{2B934999-B1B3-5749-80C8-2C59DA10C129}"/>
                </a:ext>
              </a:extLst>
            </p:cNvPr>
            <p:cNvCxnSpPr>
              <a:stCxn id="11" idx="3"/>
              <a:endCxn id="20" idx="1"/>
            </p:cNvCxnSpPr>
            <p:nvPr/>
          </p:nvCxnSpPr>
          <p:spPr bwMode="auto">
            <a:xfrm flipV="1">
              <a:off x="6280347" y="3807540"/>
              <a:ext cx="1080120" cy="1754082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25" name="Straight Arrow Connector 24">
              <a:extLst>
                <a:ext uri="{FF2B5EF4-FFF2-40B4-BE49-F238E27FC236}">
                  <a16:creationId xmlns:a16="http://schemas.microsoft.com/office/drawing/2014/main" id="{9854B403-B9D3-F941-9079-26CD1FB398E3}"/>
                </a:ext>
              </a:extLst>
            </p:cNvPr>
            <p:cNvCxnSpPr>
              <a:stCxn id="12" idx="3"/>
              <a:endCxn id="20" idx="1"/>
            </p:cNvCxnSpPr>
            <p:nvPr/>
          </p:nvCxnSpPr>
          <p:spPr bwMode="auto">
            <a:xfrm flipV="1">
              <a:off x="6280347" y="3807540"/>
              <a:ext cx="1080120" cy="2186130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22A1B16B-2F05-9744-A75B-486A9700C006}"/>
                </a:ext>
              </a:extLst>
            </p:cNvPr>
            <p:cNvSpPr txBox="1"/>
            <p:nvPr/>
          </p:nvSpPr>
          <p:spPr>
            <a:xfrm>
              <a:off x="6167438" y="3419459"/>
              <a:ext cx="1261885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 dirty="0">
                  <a:latin typeface="Lucida Sans" panose="020B0602030504020204" pitchFamily="34" charset="77"/>
                  <a:cs typeface="Georgia"/>
                </a:rPr>
                <a:t>vote-commit T</a:t>
              </a:r>
            </a:p>
            <a:p>
              <a:pPr algn="ctr"/>
              <a:r>
                <a:rPr lang="en-US" sz="1200" dirty="0">
                  <a:latin typeface="Lucida Sans" panose="020B0602030504020204" pitchFamily="34" charset="77"/>
                  <a:cs typeface="Georgia"/>
                </a:rPr>
                <a:t>vote-abort T</a:t>
              </a:r>
            </a:p>
          </p:txBody>
        </p:sp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43DEC937-8131-E44C-BA40-69375AE5E480}"/>
                </a:ext>
              </a:extLst>
            </p:cNvPr>
            <p:cNvSpPr/>
            <p:nvPr/>
          </p:nvSpPr>
          <p:spPr bwMode="auto">
            <a:xfrm>
              <a:off x="7360467" y="4931503"/>
              <a:ext cx="360040" cy="344361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P3</a:t>
              </a:r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6A1C26DA-1164-514F-9C6C-584E211D0D2E}"/>
                </a:ext>
              </a:extLst>
            </p:cNvPr>
            <p:cNvSpPr/>
            <p:nvPr/>
          </p:nvSpPr>
          <p:spPr bwMode="auto">
            <a:xfrm>
              <a:off x="7360467" y="4067407"/>
              <a:ext cx="360040" cy="344361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P1</a:t>
              </a:r>
            </a:p>
          </p:txBody>
        </p:sp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7B6524C7-73DE-1A40-974B-6BBA7AC5F45B}"/>
                </a:ext>
              </a:extLst>
            </p:cNvPr>
            <p:cNvSpPr/>
            <p:nvPr/>
          </p:nvSpPr>
          <p:spPr bwMode="auto">
            <a:xfrm>
              <a:off x="7360467" y="4499455"/>
              <a:ext cx="360040" cy="344361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P2</a:t>
              </a:r>
            </a:p>
          </p:txBody>
        </p:sp>
        <p:sp>
          <p:nvSpPr>
            <p:cNvPr id="45" name="Rectangle 44">
              <a:extLst>
                <a:ext uri="{FF2B5EF4-FFF2-40B4-BE49-F238E27FC236}">
                  <a16:creationId xmlns:a16="http://schemas.microsoft.com/office/drawing/2014/main" id="{1C31D4FD-13F5-E646-913B-39D76585C409}"/>
                </a:ext>
              </a:extLst>
            </p:cNvPr>
            <p:cNvSpPr/>
            <p:nvPr/>
          </p:nvSpPr>
          <p:spPr bwMode="auto">
            <a:xfrm>
              <a:off x="7360467" y="5363551"/>
              <a:ext cx="360040" cy="344361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P4</a:t>
              </a:r>
            </a:p>
          </p:txBody>
        </p:sp>
        <p:sp>
          <p:nvSpPr>
            <p:cNvPr id="46" name="Rectangle 45">
              <a:extLst>
                <a:ext uri="{FF2B5EF4-FFF2-40B4-BE49-F238E27FC236}">
                  <a16:creationId xmlns:a16="http://schemas.microsoft.com/office/drawing/2014/main" id="{A104B648-DED2-F84A-8818-C3C807671B2F}"/>
                </a:ext>
              </a:extLst>
            </p:cNvPr>
            <p:cNvSpPr/>
            <p:nvPr/>
          </p:nvSpPr>
          <p:spPr bwMode="auto">
            <a:xfrm>
              <a:off x="7360467" y="5795599"/>
              <a:ext cx="360040" cy="344361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P5</a:t>
              </a:r>
            </a:p>
          </p:txBody>
        </p:sp>
        <p:cxnSp>
          <p:nvCxnSpPr>
            <p:cNvPr id="52" name="Straight Arrow Connector 51">
              <a:extLst>
                <a:ext uri="{FF2B5EF4-FFF2-40B4-BE49-F238E27FC236}">
                  <a16:creationId xmlns:a16="http://schemas.microsoft.com/office/drawing/2014/main" id="{B8E3395C-95C9-BF4F-89B3-9CDC38953276}"/>
                </a:ext>
              </a:extLst>
            </p:cNvPr>
            <p:cNvCxnSpPr>
              <a:cxnSpLocks/>
              <a:stCxn id="9" idx="3"/>
              <a:endCxn id="44" idx="1"/>
            </p:cNvCxnSpPr>
            <p:nvPr/>
          </p:nvCxnSpPr>
          <p:spPr bwMode="auto">
            <a:xfrm>
              <a:off x="6280347" y="4265478"/>
              <a:ext cx="1080120" cy="406158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55" name="Straight Arrow Connector 54">
              <a:extLst>
                <a:ext uri="{FF2B5EF4-FFF2-40B4-BE49-F238E27FC236}">
                  <a16:creationId xmlns:a16="http://schemas.microsoft.com/office/drawing/2014/main" id="{2840FCC9-0916-F741-8E00-F3312BEC573B}"/>
                </a:ext>
              </a:extLst>
            </p:cNvPr>
            <p:cNvCxnSpPr>
              <a:cxnSpLocks/>
              <a:stCxn id="9" idx="3"/>
              <a:endCxn id="42" idx="1"/>
            </p:cNvCxnSpPr>
            <p:nvPr/>
          </p:nvCxnSpPr>
          <p:spPr bwMode="auto">
            <a:xfrm>
              <a:off x="6280347" y="4265478"/>
              <a:ext cx="1080120" cy="838206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58" name="Straight Arrow Connector 57">
              <a:extLst>
                <a:ext uri="{FF2B5EF4-FFF2-40B4-BE49-F238E27FC236}">
                  <a16:creationId xmlns:a16="http://schemas.microsoft.com/office/drawing/2014/main" id="{B087B768-E644-7D44-A98A-18706DD9EC0B}"/>
                </a:ext>
              </a:extLst>
            </p:cNvPr>
            <p:cNvCxnSpPr>
              <a:cxnSpLocks/>
              <a:stCxn id="9" idx="3"/>
              <a:endCxn id="45" idx="1"/>
            </p:cNvCxnSpPr>
            <p:nvPr/>
          </p:nvCxnSpPr>
          <p:spPr bwMode="auto">
            <a:xfrm>
              <a:off x="6280347" y="4265478"/>
              <a:ext cx="1080120" cy="1270254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61" name="Straight Arrow Connector 60">
              <a:extLst>
                <a:ext uri="{FF2B5EF4-FFF2-40B4-BE49-F238E27FC236}">
                  <a16:creationId xmlns:a16="http://schemas.microsoft.com/office/drawing/2014/main" id="{9635D6E9-509E-CF4E-BE56-0772A99FD394}"/>
                </a:ext>
              </a:extLst>
            </p:cNvPr>
            <p:cNvCxnSpPr>
              <a:cxnSpLocks/>
              <a:stCxn id="9" idx="3"/>
              <a:endCxn id="46" idx="1"/>
            </p:cNvCxnSpPr>
            <p:nvPr/>
          </p:nvCxnSpPr>
          <p:spPr bwMode="auto">
            <a:xfrm>
              <a:off x="6280347" y="4265478"/>
              <a:ext cx="1080120" cy="1702302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64" name="Straight Arrow Connector 63">
              <a:extLst>
                <a:ext uri="{FF2B5EF4-FFF2-40B4-BE49-F238E27FC236}">
                  <a16:creationId xmlns:a16="http://schemas.microsoft.com/office/drawing/2014/main" id="{71307D9D-5040-BD44-BCF4-7E0303A34A62}"/>
                </a:ext>
              </a:extLst>
            </p:cNvPr>
            <p:cNvCxnSpPr>
              <a:cxnSpLocks/>
              <a:stCxn id="10" idx="3"/>
              <a:endCxn id="43" idx="1"/>
            </p:cNvCxnSpPr>
            <p:nvPr/>
          </p:nvCxnSpPr>
          <p:spPr bwMode="auto">
            <a:xfrm flipV="1">
              <a:off x="6280347" y="4239588"/>
              <a:ext cx="1080120" cy="457938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67" name="Straight Arrow Connector 66">
              <a:extLst>
                <a:ext uri="{FF2B5EF4-FFF2-40B4-BE49-F238E27FC236}">
                  <a16:creationId xmlns:a16="http://schemas.microsoft.com/office/drawing/2014/main" id="{BFB068E8-307C-DA41-AB71-18C7702E3561}"/>
                </a:ext>
              </a:extLst>
            </p:cNvPr>
            <p:cNvCxnSpPr>
              <a:cxnSpLocks/>
              <a:stCxn id="10" idx="3"/>
              <a:endCxn id="42" idx="1"/>
            </p:cNvCxnSpPr>
            <p:nvPr/>
          </p:nvCxnSpPr>
          <p:spPr bwMode="auto">
            <a:xfrm>
              <a:off x="6280347" y="4697526"/>
              <a:ext cx="1080120" cy="406158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70" name="Straight Arrow Connector 69">
              <a:extLst>
                <a:ext uri="{FF2B5EF4-FFF2-40B4-BE49-F238E27FC236}">
                  <a16:creationId xmlns:a16="http://schemas.microsoft.com/office/drawing/2014/main" id="{B6A4876E-DCFE-C944-AC9C-1ABE732205CC}"/>
                </a:ext>
              </a:extLst>
            </p:cNvPr>
            <p:cNvCxnSpPr>
              <a:cxnSpLocks/>
              <a:stCxn id="10" idx="3"/>
              <a:endCxn id="45" idx="1"/>
            </p:cNvCxnSpPr>
            <p:nvPr/>
          </p:nvCxnSpPr>
          <p:spPr bwMode="auto">
            <a:xfrm>
              <a:off x="6280347" y="4697526"/>
              <a:ext cx="1080120" cy="838206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73" name="Straight Arrow Connector 72">
              <a:extLst>
                <a:ext uri="{FF2B5EF4-FFF2-40B4-BE49-F238E27FC236}">
                  <a16:creationId xmlns:a16="http://schemas.microsoft.com/office/drawing/2014/main" id="{C34EB0F6-57BE-B24C-995B-A0FFC413AE38}"/>
                </a:ext>
              </a:extLst>
            </p:cNvPr>
            <p:cNvCxnSpPr>
              <a:cxnSpLocks/>
              <a:stCxn id="10" idx="3"/>
              <a:endCxn id="46" idx="1"/>
            </p:cNvCxnSpPr>
            <p:nvPr/>
          </p:nvCxnSpPr>
          <p:spPr bwMode="auto">
            <a:xfrm>
              <a:off x="6280347" y="4697526"/>
              <a:ext cx="1080120" cy="1270254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76" name="Straight Arrow Connector 75">
              <a:extLst>
                <a:ext uri="{FF2B5EF4-FFF2-40B4-BE49-F238E27FC236}">
                  <a16:creationId xmlns:a16="http://schemas.microsoft.com/office/drawing/2014/main" id="{49AA2BE3-047D-0E49-9222-F456C2D58B33}"/>
                </a:ext>
              </a:extLst>
            </p:cNvPr>
            <p:cNvCxnSpPr>
              <a:cxnSpLocks/>
              <a:stCxn id="8" idx="3"/>
              <a:endCxn id="43" idx="1"/>
            </p:cNvCxnSpPr>
            <p:nvPr/>
          </p:nvCxnSpPr>
          <p:spPr bwMode="auto">
            <a:xfrm flipV="1">
              <a:off x="6280347" y="4239588"/>
              <a:ext cx="1080120" cy="889986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79" name="Straight Arrow Connector 78">
              <a:extLst>
                <a:ext uri="{FF2B5EF4-FFF2-40B4-BE49-F238E27FC236}">
                  <a16:creationId xmlns:a16="http://schemas.microsoft.com/office/drawing/2014/main" id="{2438CDEC-3BA9-8A48-B504-71AA07C4476B}"/>
                </a:ext>
              </a:extLst>
            </p:cNvPr>
            <p:cNvCxnSpPr>
              <a:cxnSpLocks/>
              <a:stCxn id="8" idx="3"/>
              <a:endCxn id="44" idx="1"/>
            </p:cNvCxnSpPr>
            <p:nvPr/>
          </p:nvCxnSpPr>
          <p:spPr bwMode="auto">
            <a:xfrm flipV="1">
              <a:off x="6280347" y="4671636"/>
              <a:ext cx="1080120" cy="457938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82" name="Straight Arrow Connector 81">
              <a:extLst>
                <a:ext uri="{FF2B5EF4-FFF2-40B4-BE49-F238E27FC236}">
                  <a16:creationId xmlns:a16="http://schemas.microsoft.com/office/drawing/2014/main" id="{E9A903AE-F5BB-FD49-8833-7DB0A8403F4F}"/>
                </a:ext>
              </a:extLst>
            </p:cNvPr>
            <p:cNvCxnSpPr>
              <a:cxnSpLocks/>
              <a:stCxn id="8" idx="3"/>
              <a:endCxn id="45" idx="1"/>
            </p:cNvCxnSpPr>
            <p:nvPr/>
          </p:nvCxnSpPr>
          <p:spPr bwMode="auto">
            <a:xfrm>
              <a:off x="6280347" y="5129574"/>
              <a:ext cx="1080120" cy="406158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85" name="Straight Arrow Connector 84">
              <a:extLst>
                <a:ext uri="{FF2B5EF4-FFF2-40B4-BE49-F238E27FC236}">
                  <a16:creationId xmlns:a16="http://schemas.microsoft.com/office/drawing/2014/main" id="{0D1850EF-F5B5-C54D-BA75-43989A347822}"/>
                </a:ext>
              </a:extLst>
            </p:cNvPr>
            <p:cNvCxnSpPr>
              <a:cxnSpLocks/>
              <a:stCxn id="8" idx="3"/>
              <a:endCxn id="46" idx="1"/>
            </p:cNvCxnSpPr>
            <p:nvPr/>
          </p:nvCxnSpPr>
          <p:spPr bwMode="auto">
            <a:xfrm>
              <a:off x="6280347" y="5129574"/>
              <a:ext cx="1080120" cy="838206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88" name="Straight Arrow Connector 87">
              <a:extLst>
                <a:ext uri="{FF2B5EF4-FFF2-40B4-BE49-F238E27FC236}">
                  <a16:creationId xmlns:a16="http://schemas.microsoft.com/office/drawing/2014/main" id="{27122C0B-C8CC-8A4E-9958-BD77B6A2DB62}"/>
                </a:ext>
              </a:extLst>
            </p:cNvPr>
            <p:cNvCxnSpPr>
              <a:cxnSpLocks/>
              <a:stCxn id="11" idx="3"/>
              <a:endCxn id="43" idx="1"/>
            </p:cNvCxnSpPr>
            <p:nvPr/>
          </p:nvCxnSpPr>
          <p:spPr bwMode="auto">
            <a:xfrm flipV="1">
              <a:off x="6280347" y="4239588"/>
              <a:ext cx="1080120" cy="1322034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91" name="Straight Arrow Connector 90">
              <a:extLst>
                <a:ext uri="{FF2B5EF4-FFF2-40B4-BE49-F238E27FC236}">
                  <a16:creationId xmlns:a16="http://schemas.microsoft.com/office/drawing/2014/main" id="{1DDDD396-972C-1A4D-9909-ABD5726491B3}"/>
                </a:ext>
              </a:extLst>
            </p:cNvPr>
            <p:cNvCxnSpPr>
              <a:cxnSpLocks/>
              <a:stCxn id="11" idx="3"/>
              <a:endCxn id="44" idx="1"/>
            </p:cNvCxnSpPr>
            <p:nvPr/>
          </p:nvCxnSpPr>
          <p:spPr bwMode="auto">
            <a:xfrm flipV="1">
              <a:off x="6280347" y="4671636"/>
              <a:ext cx="1080120" cy="889986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94" name="Straight Arrow Connector 93">
              <a:extLst>
                <a:ext uri="{FF2B5EF4-FFF2-40B4-BE49-F238E27FC236}">
                  <a16:creationId xmlns:a16="http://schemas.microsoft.com/office/drawing/2014/main" id="{A9BB03E7-E894-1B45-A20E-F43EBE546071}"/>
                </a:ext>
              </a:extLst>
            </p:cNvPr>
            <p:cNvCxnSpPr>
              <a:cxnSpLocks/>
              <a:stCxn id="11" idx="3"/>
              <a:endCxn id="42" idx="1"/>
            </p:cNvCxnSpPr>
            <p:nvPr/>
          </p:nvCxnSpPr>
          <p:spPr bwMode="auto">
            <a:xfrm flipV="1">
              <a:off x="6280347" y="5103684"/>
              <a:ext cx="1080120" cy="457938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97" name="Straight Arrow Connector 96">
              <a:extLst>
                <a:ext uri="{FF2B5EF4-FFF2-40B4-BE49-F238E27FC236}">
                  <a16:creationId xmlns:a16="http://schemas.microsoft.com/office/drawing/2014/main" id="{6CEB5FB1-8A8F-1944-A428-E70122CA38F8}"/>
                </a:ext>
              </a:extLst>
            </p:cNvPr>
            <p:cNvCxnSpPr>
              <a:cxnSpLocks/>
              <a:stCxn id="11" idx="3"/>
              <a:endCxn id="46" idx="1"/>
            </p:cNvCxnSpPr>
            <p:nvPr/>
          </p:nvCxnSpPr>
          <p:spPr bwMode="auto">
            <a:xfrm>
              <a:off x="6280347" y="5561622"/>
              <a:ext cx="1080120" cy="406158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100" name="Straight Arrow Connector 99">
              <a:extLst>
                <a:ext uri="{FF2B5EF4-FFF2-40B4-BE49-F238E27FC236}">
                  <a16:creationId xmlns:a16="http://schemas.microsoft.com/office/drawing/2014/main" id="{FB012CD9-B3EC-8947-A365-8DAF83ABBEF4}"/>
                </a:ext>
              </a:extLst>
            </p:cNvPr>
            <p:cNvCxnSpPr>
              <a:cxnSpLocks/>
              <a:stCxn id="12" idx="3"/>
              <a:endCxn id="43" idx="1"/>
            </p:cNvCxnSpPr>
            <p:nvPr/>
          </p:nvCxnSpPr>
          <p:spPr bwMode="auto">
            <a:xfrm flipV="1">
              <a:off x="6280347" y="4239588"/>
              <a:ext cx="1080120" cy="1754082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103" name="Straight Arrow Connector 102">
              <a:extLst>
                <a:ext uri="{FF2B5EF4-FFF2-40B4-BE49-F238E27FC236}">
                  <a16:creationId xmlns:a16="http://schemas.microsoft.com/office/drawing/2014/main" id="{0EB27F15-A261-604B-9CD2-D72A3E06EA02}"/>
                </a:ext>
              </a:extLst>
            </p:cNvPr>
            <p:cNvCxnSpPr>
              <a:cxnSpLocks/>
              <a:stCxn id="12" idx="3"/>
              <a:endCxn id="44" idx="1"/>
            </p:cNvCxnSpPr>
            <p:nvPr/>
          </p:nvCxnSpPr>
          <p:spPr bwMode="auto">
            <a:xfrm flipV="1">
              <a:off x="6280347" y="4671636"/>
              <a:ext cx="1080120" cy="1322034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106" name="Straight Arrow Connector 105">
              <a:extLst>
                <a:ext uri="{FF2B5EF4-FFF2-40B4-BE49-F238E27FC236}">
                  <a16:creationId xmlns:a16="http://schemas.microsoft.com/office/drawing/2014/main" id="{7343B5D1-384D-894D-85AE-C3EE7D27C9DB}"/>
                </a:ext>
              </a:extLst>
            </p:cNvPr>
            <p:cNvCxnSpPr>
              <a:cxnSpLocks/>
              <a:stCxn id="12" idx="3"/>
              <a:endCxn id="42" idx="1"/>
            </p:cNvCxnSpPr>
            <p:nvPr/>
          </p:nvCxnSpPr>
          <p:spPr bwMode="auto">
            <a:xfrm flipV="1">
              <a:off x="6280347" y="5103684"/>
              <a:ext cx="1080120" cy="889986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109" name="Straight Arrow Connector 108">
              <a:extLst>
                <a:ext uri="{FF2B5EF4-FFF2-40B4-BE49-F238E27FC236}">
                  <a16:creationId xmlns:a16="http://schemas.microsoft.com/office/drawing/2014/main" id="{5F4FB99D-4446-D045-BD47-E9BA5FCBECE7}"/>
                </a:ext>
              </a:extLst>
            </p:cNvPr>
            <p:cNvCxnSpPr>
              <a:cxnSpLocks/>
              <a:stCxn id="12" idx="3"/>
              <a:endCxn id="45" idx="1"/>
            </p:cNvCxnSpPr>
            <p:nvPr/>
          </p:nvCxnSpPr>
          <p:spPr bwMode="auto">
            <a:xfrm flipV="1">
              <a:off x="6280347" y="5535732"/>
              <a:ext cx="1080120" cy="457938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</p:grpSp>
    </p:spTree>
    <p:extLst>
      <p:ext uri="{BB962C8B-B14F-4D97-AF65-F5344CB8AC3E}">
        <p14:creationId xmlns:p14="http://schemas.microsoft.com/office/powerpoint/2010/main" val="4290846503"/>
      </p:ext>
    </p:extLst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Comparison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Linear 2PC involves fewer messages</a:t>
            </a:r>
          </a:p>
          <a:p>
            <a:r>
              <a:rPr lang="en-US" dirty="0" err="1"/>
              <a:t>Centralised</a:t>
            </a:r>
            <a:r>
              <a:rPr lang="en-US" dirty="0"/>
              <a:t> 2PC provides opportunities for parallelism</a:t>
            </a:r>
          </a:p>
          <a:p>
            <a:r>
              <a:rPr lang="en-US" dirty="0"/>
              <a:t>Linear 2PC has worse response time performance</a:t>
            </a:r>
          </a:p>
          <a:p>
            <a:r>
              <a:rPr lang="en-US" dirty="0"/>
              <a:t>Both Linear 2PC and Distributed 2PC require the coordinator to provide identities of all participants in the "prepare T" message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D9B222-E7EE-674C-8937-58C30D36EDB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2972929"/>
      </p:ext>
    </p:extLst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E43F98-A4A6-174D-A445-8976E18BE7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Replication</a:t>
            </a:r>
          </a:p>
        </p:txBody>
      </p:sp>
    </p:spTree>
    <p:extLst>
      <p:ext uri="{BB962C8B-B14F-4D97-AF65-F5344CB8AC3E}">
        <p14:creationId xmlns:p14="http://schemas.microsoft.com/office/powerpoint/2010/main" val="1236033687"/>
      </p:ext>
    </p:extLst>
  </p:cSld>
  <p:clrMapOvr>
    <a:masterClrMapping/>
  </p:clrMapOvr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DA1D86-8899-034F-850E-8803F9873A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Replication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6996F6-735B-7148-8BB3-81C8E166CC80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US" dirty="0"/>
              <a:t>So far, we've assumed that there is a single copy of any given data item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We may wish to replicate data for several reasons:</a:t>
            </a:r>
          </a:p>
          <a:p>
            <a:pPr lvl="1"/>
            <a:r>
              <a:rPr lang="en-US" b="1" dirty="0"/>
              <a:t>System availability</a:t>
            </a:r>
            <a:br>
              <a:rPr lang="en-US" dirty="0"/>
            </a:br>
            <a:r>
              <a:rPr lang="en-US" dirty="0"/>
              <a:t>Remove single points of failure</a:t>
            </a:r>
          </a:p>
          <a:p>
            <a:pPr lvl="1"/>
            <a:r>
              <a:rPr lang="en-US" b="1" dirty="0"/>
              <a:t>Performance</a:t>
            </a:r>
            <a:br>
              <a:rPr lang="en-US" dirty="0"/>
            </a:br>
            <a:r>
              <a:rPr lang="en-US" dirty="0"/>
              <a:t>Reduce communications overhead by moving data closer to its access points</a:t>
            </a:r>
          </a:p>
          <a:p>
            <a:pPr lvl="1"/>
            <a:r>
              <a:rPr lang="en-US" b="1" dirty="0"/>
              <a:t>Scalability</a:t>
            </a:r>
            <a:br>
              <a:rPr lang="en-US" dirty="0"/>
            </a:br>
            <a:r>
              <a:rPr lang="en-US" dirty="0"/>
              <a:t>Support growth in accesses while keeping response times acceptable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7350264"/>
      </p:ext>
    </p:extLst>
  </p:cSld>
  <p:clrMapOvr>
    <a:masterClrMapping/>
  </p:clrMapOvr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D99C8F-D855-7D40-9ABB-9209F6636B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Replication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66B71D74-2C7A-0F4E-BD80-D4D3CFC343AE}"/>
                  </a:ext>
                </a:extLst>
              </p:cNvPr>
              <p:cNvSpPr>
                <a:spLocks noGrp="1"/>
              </p:cNvSpPr>
              <p:nvPr>
                <p:ph sz="quarter" idx="13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en-US" dirty="0"/>
                  <a:t>Need to distinguish a </a:t>
                </a:r>
                <a:r>
                  <a:rPr lang="en-US" i="1" dirty="0"/>
                  <a:t>logical data item </a:t>
                </a:r>
                <a14:m>
                  <m:oMath xmlns:m="http://schemas.openxmlformats.org/officeDocument/2006/math">
                    <m:r>
                      <a:rPr lang="en-US" i="1" dirty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US" dirty="0"/>
                  <a:t> from the </a:t>
                </a:r>
                <a:r>
                  <a:rPr lang="en-US" i="1" dirty="0"/>
                  <a:t>physical data items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GB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GB" i="1">
                        <a:latin typeface="Cambria Math" panose="02040503050406030204" pitchFamily="18" charset="0"/>
                      </a:rPr>
                      <m:t>…</m:t>
                    </m:r>
                    <m:sSub>
                      <m:sSubPr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GB" i="1"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</m:oMath>
                </a14:m>
                <a:r>
                  <a:rPr lang="en-US" dirty="0"/>
                  <a:t> that are its replicas</a:t>
                </a:r>
              </a:p>
              <a:p>
                <a:pPr marL="0" indent="0">
                  <a:buNone/>
                </a:pPr>
                <a:r>
                  <a:rPr lang="en-US" dirty="0"/>
                  <a:t>(note that not all data items may be replicated)</a:t>
                </a:r>
              </a:p>
              <a:p>
                <a:pPr marL="0" indent="0">
                  <a:buNone/>
                </a:pPr>
                <a:r>
                  <a:rPr lang="en-US" dirty="0"/>
                  <a:t>If the system provides </a:t>
                </a:r>
                <a:r>
                  <a:rPr lang="en-US" i="1" dirty="0"/>
                  <a:t>replication transparency</a:t>
                </a:r>
                <a:r>
                  <a:rPr lang="en-US" dirty="0"/>
                  <a:t>, transactions will issue read and write operations on the logical data items</a:t>
                </a:r>
              </a:p>
              <a:p>
                <a:pPr marL="0" indent="0">
                  <a:buNone/>
                </a:pPr>
                <a:endParaRPr lang="en-US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66B71D74-2C7A-0F4E-BD80-D4D3CFC343A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blipFill>
                <a:blip r:embed="rId2"/>
                <a:stretch>
                  <a:fillRect l="-694" t="-85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ADECAA7-1640-6C46-AF35-B5A901F8A52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8564323"/>
      </p:ext>
    </p:extLst>
  </p:cSld>
  <p:clrMapOvr>
    <a:masterClrMapping/>
  </p:clrMapOvr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BD1951AD-8755-DC40-BCE2-52973D3291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Consistency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708779DC-C1DD-7243-9C2F-B2496CD74220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Transactions which access replicated data items are </a:t>
            </a:r>
            <a:r>
              <a:rPr lang="en-US" i="1" dirty="0"/>
              <a:t>global transactions</a:t>
            </a:r>
          </a:p>
          <a:p>
            <a:pPr lvl="1"/>
            <a:r>
              <a:rPr lang="en-US" dirty="0"/>
              <a:t>must be executed at multiple sites</a:t>
            </a:r>
          </a:p>
          <a:p>
            <a:pPr lvl="1"/>
            <a:r>
              <a:rPr lang="en-US" i="1" dirty="0"/>
              <a:t>local transactions </a:t>
            </a:r>
            <a:r>
              <a:rPr lang="en-US" dirty="0"/>
              <a:t>access only non-replicated data items</a:t>
            </a:r>
            <a:br>
              <a:rPr lang="en-US" dirty="0"/>
            </a:br>
            <a:endParaRPr lang="en-US" dirty="0"/>
          </a:p>
          <a:p>
            <a:pPr marL="0" indent="0">
              <a:buNone/>
            </a:pPr>
            <a:r>
              <a:rPr lang="en-US" dirty="0"/>
              <a:t>When a global transaction updates copies of a replicated data item on different sites, the values of the copies may be different at a given point in time</a:t>
            </a:r>
          </a:p>
          <a:p>
            <a:pPr marL="0" indent="0">
              <a:buNone/>
            </a:pPr>
            <a:r>
              <a:rPr lang="en-US" dirty="0"/>
              <a:t>A replicated database is in a </a:t>
            </a:r>
            <a:r>
              <a:rPr lang="en-US" i="1" dirty="0"/>
              <a:t>mutually consistent </a:t>
            </a:r>
            <a:r>
              <a:rPr lang="en-US" dirty="0"/>
              <a:t>state if all copies of each of its data items have identical values</a:t>
            </a:r>
          </a:p>
          <a:p>
            <a:pPr lvl="1"/>
            <a:r>
              <a:rPr lang="en-US" b="1" dirty="0"/>
              <a:t>Strong mutual consistency: </a:t>
            </a:r>
            <a:r>
              <a:rPr lang="en-US" dirty="0"/>
              <a:t>all copies of a data item have the same value at the end of an update transaction</a:t>
            </a:r>
          </a:p>
          <a:p>
            <a:pPr lvl="1"/>
            <a:r>
              <a:rPr lang="en-US" b="1" dirty="0"/>
              <a:t>Weak mutual consistency: </a:t>
            </a:r>
            <a:r>
              <a:rPr lang="en-US" dirty="0"/>
              <a:t>all copies of a data item eventually have the same value</a:t>
            </a:r>
            <a:br>
              <a:rPr lang="en-US" dirty="0"/>
            </a:br>
            <a:r>
              <a:rPr lang="en-US" dirty="0"/>
              <a:t>(also known as </a:t>
            </a:r>
            <a:r>
              <a:rPr lang="en-US" i="1" dirty="0"/>
              <a:t>eventual consistency</a:t>
            </a:r>
            <a:r>
              <a:rPr lang="en-US" dirty="0"/>
              <a:t>)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6DA66F0-D1EA-DE41-9235-BEBD305572F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9834281"/>
      </p:ext>
    </p:extLst>
  </p:cSld>
  <p:clrMapOvr>
    <a:masterClrMapping/>
  </p:clrMapOvr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20BF63-1F35-574B-BF53-A551C36E10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Consistency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148829-6599-8F48-A0E3-C852E99E1B1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131752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Mutual consistency and transactional consistency are not the same!</a:t>
            </a:r>
          </a:p>
          <a:p>
            <a:pPr marL="0" indent="0">
              <a:buNone/>
            </a:pPr>
            <a:r>
              <a:rPr lang="en-US" dirty="0"/>
              <a:t>Transactional consistency requires </a:t>
            </a:r>
            <a:r>
              <a:rPr lang="en-US" dirty="0" err="1"/>
              <a:t>serialisability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Consider the following example:</a:t>
            </a:r>
          </a:p>
          <a:p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E21509A-C6AC-4848-AD03-EDBA6486CF1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766794"/>
            <a:ext cx="10944225" cy="1470494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We have the following three transactions:</a:t>
            </a:r>
          </a:p>
          <a:p>
            <a:pPr lvl="1"/>
            <a:r>
              <a:rPr lang="en-US" dirty="0"/>
              <a:t>T1: x=20; write(x); commit</a:t>
            </a:r>
          </a:p>
          <a:p>
            <a:pPr lvl="1"/>
            <a:r>
              <a:rPr lang="en-US" dirty="0"/>
              <a:t>T2: read(x); y=</a:t>
            </a:r>
            <a:r>
              <a:rPr lang="en-US" dirty="0" err="1"/>
              <a:t>x+y</a:t>
            </a:r>
            <a:r>
              <a:rPr lang="en-US" dirty="0"/>
              <a:t>; write(y); commit</a:t>
            </a:r>
          </a:p>
          <a:p>
            <a:pPr lvl="1"/>
            <a:r>
              <a:rPr lang="en-US" dirty="0"/>
              <a:t>T3: read(x); read(y); z=(x*y)/100; write(z); commit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E1C75C5-E080-5F47-BF31-AE675E40315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AC85CDC1-117A-4E44-84CB-C1E75C533B8C}"/>
              </a:ext>
            </a:extLst>
          </p:cNvPr>
          <p:cNvGrpSpPr/>
          <p:nvPr/>
        </p:nvGrpSpPr>
        <p:grpSpPr>
          <a:xfrm>
            <a:off x="5016000" y="3171726"/>
            <a:ext cx="2160000" cy="1470493"/>
            <a:chOff x="4890052" y="3429000"/>
            <a:chExt cx="2160000" cy="2160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166E2727-E26E-274F-A08D-8C1BE69210CD}"/>
                </a:ext>
              </a:extLst>
            </p:cNvPr>
            <p:cNvSpPr/>
            <p:nvPr/>
          </p:nvSpPr>
          <p:spPr>
            <a:xfrm>
              <a:off x="4890052" y="3429000"/>
              <a:ext cx="2160000" cy="2160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C38F8820-BA9C-9540-9BEE-E6C665E699C7}"/>
                </a:ext>
              </a:extLst>
            </p:cNvPr>
            <p:cNvSpPr txBox="1"/>
            <p:nvPr/>
          </p:nvSpPr>
          <p:spPr>
            <a:xfrm>
              <a:off x="4890052" y="3461322"/>
              <a:ext cx="79861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Site B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" name="TextBox 9">
                  <a:extLst>
                    <a:ext uri="{FF2B5EF4-FFF2-40B4-BE49-F238E27FC236}">
                      <a16:creationId xmlns:a16="http://schemas.microsoft.com/office/drawing/2014/main" id="{6EAFE556-6E17-0E43-B8E9-743CA6502FAB}"/>
                    </a:ext>
                  </a:extLst>
                </p:cNvPr>
                <p:cNvSpPr txBox="1"/>
                <p:nvPr/>
              </p:nvSpPr>
              <p:spPr>
                <a:xfrm>
                  <a:off x="5715495" y="4047335"/>
                  <a:ext cx="509114" cy="646331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GB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𝐵</m:t>
                            </m:r>
                          </m:sub>
                        </m:sSub>
                      </m:oMath>
                    </m:oMathPara>
                  </a14:m>
                  <a:endParaRPr lang="en-GB" b="0" dirty="0"/>
                </a:p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GB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𝐵</m:t>
                            </m:r>
                          </m:sub>
                        </m:sSub>
                      </m:oMath>
                    </m:oMathPara>
                  </a14:m>
                  <a:endParaRPr lang="en-GB" b="0" dirty="0"/>
                </a:p>
              </p:txBody>
            </p:sp>
          </mc:Choice>
          <mc:Fallback xmlns="">
            <p:sp>
              <p:nvSpPr>
                <p:cNvPr id="10" name="TextBox 9">
                  <a:extLst>
                    <a:ext uri="{FF2B5EF4-FFF2-40B4-BE49-F238E27FC236}">
                      <a16:creationId xmlns:a16="http://schemas.microsoft.com/office/drawing/2014/main" id="{6EAFE556-6E17-0E43-B8E9-743CA6502FAB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715495" y="4047335"/>
                  <a:ext cx="509114" cy="646331"/>
                </a:xfrm>
                <a:prstGeom prst="rect">
                  <a:avLst/>
                </a:prstGeom>
                <a:blipFill>
                  <a:blip r:embed="rId2"/>
                  <a:stretch>
                    <a:fillRect b="-3846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2DA94FC6-4F2F-1E4E-AD03-7D95731326E5}"/>
              </a:ext>
            </a:extLst>
          </p:cNvPr>
          <p:cNvGrpSpPr/>
          <p:nvPr/>
        </p:nvGrpSpPr>
        <p:grpSpPr>
          <a:xfrm>
            <a:off x="1991313" y="3171726"/>
            <a:ext cx="2160000" cy="1470493"/>
            <a:chOff x="4890052" y="3429000"/>
            <a:chExt cx="2160000" cy="2160000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7F8C1554-13C1-0042-B645-29D087B3EADC}"/>
                </a:ext>
              </a:extLst>
            </p:cNvPr>
            <p:cNvSpPr/>
            <p:nvPr/>
          </p:nvSpPr>
          <p:spPr>
            <a:xfrm>
              <a:off x="4890052" y="3429000"/>
              <a:ext cx="2160000" cy="2160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C32058E8-F0A6-8940-9086-B9AD93B61BE3}"/>
                </a:ext>
              </a:extLst>
            </p:cNvPr>
            <p:cNvSpPr txBox="1"/>
            <p:nvPr/>
          </p:nvSpPr>
          <p:spPr>
            <a:xfrm>
              <a:off x="4890052" y="3461322"/>
              <a:ext cx="82426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Site A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5" name="TextBox 14">
                  <a:extLst>
                    <a:ext uri="{FF2B5EF4-FFF2-40B4-BE49-F238E27FC236}">
                      <a16:creationId xmlns:a16="http://schemas.microsoft.com/office/drawing/2014/main" id="{9D1ECEB3-3380-2D47-80AA-A4E704B7419E}"/>
                    </a:ext>
                  </a:extLst>
                </p:cNvPr>
                <p:cNvSpPr txBox="1"/>
                <p:nvPr/>
              </p:nvSpPr>
              <p:spPr>
                <a:xfrm>
                  <a:off x="5715495" y="4047335"/>
                  <a:ext cx="491545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GB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𝐴</m:t>
                            </m:r>
                          </m:sub>
                        </m:sSub>
                      </m:oMath>
                    </m:oMathPara>
                  </a14:m>
                  <a:endParaRPr lang="en-GB" b="0" dirty="0"/>
                </a:p>
              </p:txBody>
            </p:sp>
          </mc:Choice>
          <mc:Fallback xmlns="">
            <p:sp>
              <p:nvSpPr>
                <p:cNvPr id="15" name="TextBox 14">
                  <a:extLst>
                    <a:ext uri="{FF2B5EF4-FFF2-40B4-BE49-F238E27FC236}">
                      <a16:creationId xmlns:a16="http://schemas.microsoft.com/office/drawing/2014/main" id="{9D1ECEB3-3380-2D47-80AA-A4E704B7419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715495" y="4047335"/>
                  <a:ext cx="491545" cy="369332"/>
                </a:xfrm>
                <a:prstGeom prst="rect">
                  <a:avLst/>
                </a:prstGeom>
                <a:blipFill>
                  <a:blip r:embed="rId3"/>
                  <a:stretch>
                    <a:fillRect b="-3333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721C80E0-C492-8B45-AB65-7362EA22DA19}"/>
              </a:ext>
            </a:extLst>
          </p:cNvPr>
          <p:cNvGrpSpPr/>
          <p:nvPr/>
        </p:nvGrpSpPr>
        <p:grpSpPr>
          <a:xfrm>
            <a:off x="8040688" y="3171726"/>
            <a:ext cx="2160000" cy="1470493"/>
            <a:chOff x="4890052" y="3429000"/>
            <a:chExt cx="2160000" cy="2160000"/>
          </a:xfrm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C6D9B2AA-BC16-0048-87AE-D702C65A83A6}"/>
                </a:ext>
              </a:extLst>
            </p:cNvPr>
            <p:cNvSpPr/>
            <p:nvPr/>
          </p:nvSpPr>
          <p:spPr>
            <a:xfrm>
              <a:off x="4890052" y="3429000"/>
              <a:ext cx="2160000" cy="2160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76DDEE30-9774-6347-93B7-58BEA372F16A}"/>
                </a:ext>
              </a:extLst>
            </p:cNvPr>
            <p:cNvSpPr txBox="1"/>
            <p:nvPr/>
          </p:nvSpPr>
          <p:spPr>
            <a:xfrm>
              <a:off x="4890052" y="3461322"/>
              <a:ext cx="82586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Site C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9" name="TextBox 18">
                  <a:extLst>
                    <a:ext uri="{FF2B5EF4-FFF2-40B4-BE49-F238E27FC236}">
                      <a16:creationId xmlns:a16="http://schemas.microsoft.com/office/drawing/2014/main" id="{04A5C4D5-C9B1-6948-B0B7-22B7949F45AF}"/>
                    </a:ext>
                  </a:extLst>
                </p:cNvPr>
                <p:cNvSpPr txBox="1"/>
                <p:nvPr/>
              </p:nvSpPr>
              <p:spPr>
                <a:xfrm>
                  <a:off x="5715495" y="4047335"/>
                  <a:ext cx="500778" cy="92333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GB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𝐶</m:t>
                            </m:r>
                          </m:sub>
                        </m:sSub>
                      </m:oMath>
                    </m:oMathPara>
                  </a14:m>
                  <a:endParaRPr lang="en-GB" b="0" dirty="0"/>
                </a:p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GB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𝐶</m:t>
                            </m:r>
                          </m:sub>
                        </m:sSub>
                      </m:oMath>
                    </m:oMathPara>
                  </a14:m>
                  <a:endParaRPr lang="en-GB" b="0" dirty="0"/>
                </a:p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GB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𝑧</m:t>
                            </m:r>
                          </m:e>
                          <m:sub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𝐶</m:t>
                            </m:r>
                          </m:sub>
                        </m:sSub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19" name="TextBox 18">
                  <a:extLst>
                    <a:ext uri="{FF2B5EF4-FFF2-40B4-BE49-F238E27FC236}">
                      <a16:creationId xmlns:a16="http://schemas.microsoft.com/office/drawing/2014/main" id="{04A5C4D5-C9B1-6948-B0B7-22B7949F45AF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715495" y="4047335"/>
                  <a:ext cx="500778" cy="923330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1291833709"/>
      </p:ext>
    </p:extLst>
  </p:cSld>
  <p:clrMapOvr>
    <a:masterClrMapping/>
  </p:clrMapOvr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CF623A-677F-F449-BAE3-CD07B20372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Consistency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536E0B-48CF-DA4D-A9B1-03944CCB8BC1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/>
              <a:t>The histories for sites A,B,C are as follows:</a:t>
            </a:r>
          </a:p>
          <a:p>
            <a:pPr lvl="1"/>
            <a:r>
              <a:rPr lang="en-US" dirty="0"/>
              <a:t>H</a:t>
            </a:r>
            <a:r>
              <a:rPr lang="en-US" baseline="-25000" dirty="0"/>
              <a:t>A</a:t>
            </a:r>
            <a:r>
              <a:rPr lang="en-US" dirty="0"/>
              <a:t> = write</a:t>
            </a:r>
            <a:r>
              <a:rPr lang="en-US" baseline="-25000" dirty="0"/>
              <a:t>1</a:t>
            </a:r>
            <a:r>
              <a:rPr lang="en-US" dirty="0"/>
              <a:t>(</a:t>
            </a:r>
            <a:r>
              <a:rPr lang="en-US" dirty="0" err="1"/>
              <a:t>x</a:t>
            </a:r>
            <a:r>
              <a:rPr lang="en-US" baseline="-25000" dirty="0" err="1"/>
              <a:t>A</a:t>
            </a:r>
            <a:r>
              <a:rPr lang="en-US" dirty="0"/>
              <a:t>); commit</a:t>
            </a:r>
            <a:r>
              <a:rPr lang="en-US" baseline="-25000" dirty="0"/>
              <a:t>1</a:t>
            </a:r>
          </a:p>
          <a:p>
            <a:pPr lvl="1"/>
            <a:r>
              <a:rPr lang="en-US" dirty="0"/>
              <a:t>H</a:t>
            </a:r>
            <a:r>
              <a:rPr lang="en-US" baseline="-25000" dirty="0"/>
              <a:t>B</a:t>
            </a:r>
            <a:r>
              <a:rPr lang="en-US" dirty="0"/>
              <a:t> = write</a:t>
            </a:r>
            <a:r>
              <a:rPr lang="en-US" baseline="-25000" dirty="0"/>
              <a:t>1</a:t>
            </a:r>
            <a:r>
              <a:rPr lang="en-US" dirty="0"/>
              <a:t>(</a:t>
            </a:r>
            <a:r>
              <a:rPr lang="en-US" dirty="0" err="1"/>
              <a:t>x</a:t>
            </a:r>
            <a:r>
              <a:rPr lang="en-US" baseline="-25000" dirty="0" err="1"/>
              <a:t>B</a:t>
            </a:r>
            <a:r>
              <a:rPr lang="en-US" dirty="0"/>
              <a:t>); commit</a:t>
            </a:r>
            <a:r>
              <a:rPr lang="en-US" baseline="-25000" dirty="0"/>
              <a:t>1</a:t>
            </a:r>
            <a:r>
              <a:rPr lang="en-US" dirty="0"/>
              <a:t>; read</a:t>
            </a:r>
            <a:r>
              <a:rPr lang="en-US" baseline="-25000" dirty="0"/>
              <a:t>2</a:t>
            </a:r>
            <a:r>
              <a:rPr lang="en-US" dirty="0"/>
              <a:t>(</a:t>
            </a:r>
            <a:r>
              <a:rPr lang="en-US" dirty="0" err="1"/>
              <a:t>x</a:t>
            </a:r>
            <a:r>
              <a:rPr lang="en-US" baseline="-25000" dirty="0" err="1"/>
              <a:t>B</a:t>
            </a:r>
            <a:r>
              <a:rPr lang="en-US" dirty="0"/>
              <a:t>); write</a:t>
            </a:r>
            <a:r>
              <a:rPr lang="en-US" baseline="-25000" dirty="0"/>
              <a:t>2</a:t>
            </a:r>
            <a:r>
              <a:rPr lang="en-US" dirty="0"/>
              <a:t>(</a:t>
            </a:r>
            <a:r>
              <a:rPr lang="en-US" dirty="0" err="1"/>
              <a:t>y</a:t>
            </a:r>
            <a:r>
              <a:rPr lang="en-US" baseline="-25000" dirty="0" err="1"/>
              <a:t>B</a:t>
            </a:r>
            <a:r>
              <a:rPr lang="en-US" dirty="0"/>
              <a:t>); commit</a:t>
            </a:r>
            <a:r>
              <a:rPr lang="en-US" baseline="-25000" dirty="0"/>
              <a:t>2</a:t>
            </a:r>
          </a:p>
          <a:p>
            <a:pPr lvl="1"/>
            <a:r>
              <a:rPr lang="en-US" dirty="0"/>
              <a:t>H</a:t>
            </a:r>
            <a:r>
              <a:rPr lang="en-US" baseline="-25000" dirty="0"/>
              <a:t>C</a:t>
            </a:r>
            <a:r>
              <a:rPr lang="en-US" dirty="0"/>
              <a:t> = write</a:t>
            </a:r>
            <a:r>
              <a:rPr lang="en-US" baseline="-25000" dirty="0"/>
              <a:t>2</a:t>
            </a:r>
            <a:r>
              <a:rPr lang="en-US" dirty="0"/>
              <a:t>(</a:t>
            </a:r>
            <a:r>
              <a:rPr lang="en-US" dirty="0" err="1"/>
              <a:t>y</a:t>
            </a:r>
            <a:r>
              <a:rPr lang="en-US" baseline="-25000" dirty="0" err="1"/>
              <a:t>C</a:t>
            </a:r>
            <a:r>
              <a:rPr lang="en-US" dirty="0"/>
              <a:t>); commit</a:t>
            </a:r>
            <a:r>
              <a:rPr lang="en-US" baseline="-25000" dirty="0"/>
              <a:t>2</a:t>
            </a:r>
            <a:r>
              <a:rPr lang="en-US" dirty="0"/>
              <a:t>; read</a:t>
            </a:r>
            <a:r>
              <a:rPr lang="en-US" baseline="-25000" dirty="0"/>
              <a:t>3</a:t>
            </a:r>
            <a:r>
              <a:rPr lang="en-US" dirty="0"/>
              <a:t>(</a:t>
            </a:r>
            <a:r>
              <a:rPr lang="en-US" dirty="0" err="1"/>
              <a:t>x</a:t>
            </a:r>
            <a:r>
              <a:rPr lang="en-US" baseline="-25000" dirty="0" err="1"/>
              <a:t>C</a:t>
            </a:r>
            <a:r>
              <a:rPr lang="en-US" dirty="0"/>
              <a:t>); read</a:t>
            </a:r>
            <a:r>
              <a:rPr lang="en-US" baseline="-25000" dirty="0"/>
              <a:t>3</a:t>
            </a:r>
            <a:r>
              <a:rPr lang="en-US" dirty="0"/>
              <a:t>(</a:t>
            </a:r>
            <a:r>
              <a:rPr lang="en-US" dirty="0" err="1"/>
              <a:t>y</a:t>
            </a:r>
            <a:r>
              <a:rPr lang="en-US" baseline="-25000" dirty="0" err="1"/>
              <a:t>C</a:t>
            </a:r>
            <a:r>
              <a:rPr lang="en-US" dirty="0"/>
              <a:t>); write</a:t>
            </a:r>
            <a:r>
              <a:rPr lang="en-US" baseline="-25000" dirty="0"/>
              <a:t>3</a:t>
            </a:r>
            <a:r>
              <a:rPr lang="en-US" dirty="0"/>
              <a:t>(</a:t>
            </a:r>
            <a:r>
              <a:rPr lang="en-US" dirty="0" err="1"/>
              <a:t>z</a:t>
            </a:r>
            <a:r>
              <a:rPr lang="en-US" baseline="-25000" dirty="0" err="1"/>
              <a:t>C</a:t>
            </a:r>
            <a:r>
              <a:rPr lang="en-US" dirty="0"/>
              <a:t>); commit</a:t>
            </a:r>
            <a:r>
              <a:rPr lang="en-US" baseline="-25000" dirty="0"/>
              <a:t>3</a:t>
            </a:r>
            <a:r>
              <a:rPr lang="en-US" dirty="0"/>
              <a:t>; write</a:t>
            </a:r>
            <a:r>
              <a:rPr lang="en-US" baseline="-25000" dirty="0"/>
              <a:t>1</a:t>
            </a:r>
            <a:r>
              <a:rPr lang="en-US" dirty="0"/>
              <a:t>(</a:t>
            </a:r>
            <a:r>
              <a:rPr lang="en-US" dirty="0" err="1"/>
              <a:t>x</a:t>
            </a:r>
            <a:r>
              <a:rPr lang="en-US" baseline="-25000" dirty="0" err="1"/>
              <a:t>C</a:t>
            </a:r>
            <a:r>
              <a:rPr lang="en-US" dirty="0"/>
              <a:t>); commit</a:t>
            </a:r>
            <a:r>
              <a:rPr lang="en-US" baseline="-25000" dirty="0"/>
              <a:t>1</a:t>
            </a:r>
          </a:p>
          <a:p>
            <a:pPr lvl="1"/>
            <a:endParaRPr lang="en-US" baseline="-25000" dirty="0"/>
          </a:p>
          <a:p>
            <a:pPr marL="0" indent="0">
              <a:buNone/>
            </a:pPr>
            <a:r>
              <a:rPr lang="en-US" dirty="0" err="1"/>
              <a:t>Serialisation</a:t>
            </a:r>
            <a:r>
              <a:rPr lang="en-US" dirty="0"/>
              <a:t> order in H</a:t>
            </a:r>
            <a:r>
              <a:rPr lang="en-US" baseline="-25000" dirty="0"/>
              <a:t>B</a:t>
            </a:r>
            <a:r>
              <a:rPr lang="en-US" dirty="0"/>
              <a:t> is T1;T2, whereas that in H</a:t>
            </a:r>
            <a:r>
              <a:rPr lang="en-US" baseline="-25000" dirty="0"/>
              <a:t>C</a:t>
            </a:r>
            <a:r>
              <a:rPr lang="en-US" dirty="0"/>
              <a:t> is T2;T3;T1</a:t>
            </a:r>
          </a:p>
          <a:p>
            <a:pPr marL="0" indent="0">
              <a:buNone/>
            </a:pPr>
            <a:r>
              <a:rPr lang="en-US" dirty="0"/>
              <a:t>Global history is not </a:t>
            </a:r>
            <a:r>
              <a:rPr lang="en-US" dirty="0" err="1"/>
              <a:t>serialisable</a:t>
            </a:r>
            <a:r>
              <a:rPr lang="en-US" dirty="0"/>
              <a:t> (therefore transactional consistency not preserved)</a:t>
            </a:r>
          </a:p>
          <a:p>
            <a:pPr marL="0" indent="0">
              <a:buNone/>
            </a:pPr>
            <a:r>
              <a:rPr lang="en-US" dirty="0"/>
              <a:t>However, </a:t>
            </a:r>
            <a:r>
              <a:rPr lang="en-US" dirty="0" err="1"/>
              <a:t>x</a:t>
            </a:r>
            <a:r>
              <a:rPr lang="en-US" baseline="-25000" dirty="0" err="1"/>
              <a:t>A</a:t>
            </a:r>
            <a:r>
              <a:rPr lang="en-US" dirty="0"/>
              <a:t>=</a:t>
            </a:r>
            <a:r>
              <a:rPr lang="en-US" dirty="0" err="1"/>
              <a:t>x</a:t>
            </a:r>
            <a:r>
              <a:rPr lang="en-US" baseline="-25000" dirty="0" err="1"/>
              <a:t>B</a:t>
            </a:r>
            <a:r>
              <a:rPr lang="en-US" dirty="0"/>
              <a:t>=</a:t>
            </a:r>
            <a:r>
              <a:rPr lang="en-US" dirty="0" err="1"/>
              <a:t>x</a:t>
            </a:r>
            <a:r>
              <a:rPr lang="en-US" baseline="-25000" dirty="0" err="1"/>
              <a:t>C</a:t>
            </a:r>
            <a:r>
              <a:rPr lang="en-US" dirty="0"/>
              <a:t> and </a:t>
            </a:r>
            <a:r>
              <a:rPr lang="en-US" dirty="0" err="1"/>
              <a:t>y</a:t>
            </a:r>
            <a:r>
              <a:rPr lang="en-US" baseline="-25000" dirty="0" err="1"/>
              <a:t>B</a:t>
            </a:r>
            <a:r>
              <a:rPr lang="en-US" dirty="0"/>
              <a:t>=</a:t>
            </a:r>
            <a:r>
              <a:rPr lang="en-US" dirty="0" err="1"/>
              <a:t>y</a:t>
            </a:r>
            <a:r>
              <a:rPr lang="en-US" baseline="-25000" dirty="0" err="1"/>
              <a:t>C</a:t>
            </a:r>
            <a:r>
              <a:rPr lang="en-US" dirty="0"/>
              <a:t> (therefore mutual consistency is preserved)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We can introduce the notion of </a:t>
            </a:r>
            <a:r>
              <a:rPr lang="en-US" i="1" dirty="0"/>
              <a:t>one-copy </a:t>
            </a:r>
            <a:r>
              <a:rPr lang="en-US" i="1" dirty="0" err="1"/>
              <a:t>serialisability</a:t>
            </a:r>
            <a:r>
              <a:rPr lang="en-US" i="1" dirty="0"/>
              <a:t> </a:t>
            </a:r>
            <a:r>
              <a:rPr lang="en-US" dirty="0"/>
              <a:t>(1SR): </a:t>
            </a:r>
          </a:p>
          <a:p>
            <a:r>
              <a:rPr lang="en-US" dirty="0"/>
              <a:t>The effects of transactions on replicated data should be the same as if they had been performed serially on </a:t>
            </a:r>
            <a:r>
              <a:rPr lang="en-US" dirty="0" err="1"/>
              <a:t>unreplicated</a:t>
            </a:r>
            <a:r>
              <a:rPr lang="en-US" dirty="0"/>
              <a:t> data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5DA7E93-5D15-3B4C-8BC9-791562B3C70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6347430"/>
      </p:ext>
    </p:extLst>
  </p:cSld>
  <p:clrMapOvr>
    <a:masterClrMapping/>
  </p:clrMapOvr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9BCA03-68E4-184E-A089-E5344292EF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Updates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BDBF1B-39BE-B347-8723-2C45A0DCADB4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US" dirty="0"/>
              <a:t>Where are updates to databases first performed?</a:t>
            </a:r>
            <a:endParaRPr lang="en-US" b="1" dirty="0"/>
          </a:p>
          <a:p>
            <a:r>
              <a:rPr lang="en-US" b="1" dirty="0" err="1"/>
              <a:t>Centralised</a:t>
            </a:r>
            <a:r>
              <a:rPr lang="en-US" b="1" dirty="0"/>
              <a:t>: </a:t>
            </a:r>
            <a:r>
              <a:rPr lang="en-US" dirty="0"/>
              <a:t>updates performed first on a master copy</a:t>
            </a:r>
          </a:p>
          <a:p>
            <a:pPr lvl="1"/>
            <a:r>
              <a:rPr lang="en-US" b="1" dirty="0"/>
              <a:t>Single master: </a:t>
            </a:r>
            <a:r>
              <a:rPr lang="en-US" dirty="0"/>
              <a:t>single site holds the master copy of all data items</a:t>
            </a:r>
          </a:p>
          <a:p>
            <a:pPr lvl="1"/>
            <a:r>
              <a:rPr lang="en-US" b="1" dirty="0"/>
              <a:t>Primary copy: </a:t>
            </a:r>
            <a:r>
              <a:rPr lang="en-US" dirty="0"/>
              <a:t>sites holding master copies of each data item may be different</a:t>
            </a:r>
            <a:endParaRPr lang="en-US" b="1" dirty="0"/>
          </a:p>
          <a:p>
            <a:r>
              <a:rPr lang="en-US" b="1" dirty="0"/>
              <a:t>Distributed:</a:t>
            </a:r>
            <a:r>
              <a:rPr lang="en-US" dirty="0"/>
              <a:t> updates applied first to any replica</a:t>
            </a:r>
            <a:br>
              <a:rPr lang="en-US" dirty="0"/>
            </a:br>
            <a:r>
              <a:rPr lang="en-US" dirty="0"/>
              <a:t>(also referred to as </a:t>
            </a:r>
            <a:r>
              <a:rPr lang="en-US" i="1" dirty="0"/>
              <a:t>multi-master</a:t>
            </a:r>
            <a:r>
              <a:rPr lang="en-US" dirty="0"/>
              <a:t> or </a:t>
            </a:r>
            <a:r>
              <a:rPr lang="en-US" i="1" dirty="0"/>
              <a:t>update anywhere</a:t>
            </a:r>
            <a:r>
              <a:rPr lang="en-US" dirty="0"/>
              <a:t>)</a:t>
            </a:r>
          </a:p>
          <a:p>
            <a:pPr marL="0" indent="0">
              <a:buNone/>
            </a:pPr>
            <a:br>
              <a:rPr lang="en-US" dirty="0"/>
            </a:b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1290D08-97CD-5D4A-ADCA-B193E96F0E4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143501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Distributed query processing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Queries are broken down into component transactions to be executed at the distributed sites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344BE91-8703-D34E-A372-F43B87E24D0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1157613"/>
      </p:ext>
    </p:extLst>
  </p:cSld>
  <p:clrMapOvr>
    <a:masterClrMapping/>
  </p:clrMapOvr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8ADB8CC0-D3C3-1840-944E-5ACB9EB1EC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Update Propagation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08F7240E-F5B3-9544-8B4E-EFAB1D5B03A2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How are updates propagated to all replicas? </a:t>
            </a:r>
          </a:p>
          <a:p>
            <a:r>
              <a:rPr lang="en-US" b="1" dirty="0"/>
              <a:t>Eager propagation: </a:t>
            </a:r>
            <a:r>
              <a:rPr lang="en-US" dirty="0"/>
              <a:t>changes are propagated during the lifetime of the global transaction</a:t>
            </a:r>
          </a:p>
          <a:p>
            <a:r>
              <a:rPr lang="en-US" b="1" dirty="0"/>
              <a:t>Lazy propagation: </a:t>
            </a:r>
            <a:r>
              <a:rPr lang="en-US" dirty="0"/>
              <a:t>changes may be propagated after the global transaction has committed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5A8B8780-D560-A048-99C7-09187C01A86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2859126"/>
      </p:ext>
    </p:extLst>
  </p:cSld>
  <p:clrMapOvr>
    <a:masterClrMapping/>
  </p:clrMapOvr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31C3BC-01C1-F246-AAAA-8773B21FC4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Eager Update Propagation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3BC683-CCB8-5E45-AAD1-A4BA4C95D3CD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When transaction commits, all replicas have same value: </a:t>
            </a:r>
            <a:r>
              <a:rPr lang="en-US" i="1" dirty="0"/>
              <a:t>strong mutual consistency</a:t>
            </a:r>
            <a:endParaRPr lang="en-US" dirty="0"/>
          </a:p>
          <a:p>
            <a:r>
              <a:rPr lang="en-US" dirty="0"/>
              <a:t>Updates to replicas are atomic, as part of transaction</a:t>
            </a:r>
          </a:p>
          <a:p>
            <a:r>
              <a:rPr lang="en-US" dirty="0"/>
              <a:t>Doesn't matter which replicas get read subsequently – they're all the same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Read-one/write-all (ROWA) </a:t>
            </a:r>
            <a:r>
              <a:rPr lang="en-US" dirty="0" err="1"/>
              <a:t>behaviour</a:t>
            </a:r>
            <a:r>
              <a:rPr lang="en-US" dirty="0"/>
              <a:t> is characteristic of eager approaches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"during the lifetime" allows some flexibility:</a:t>
            </a:r>
          </a:p>
          <a:p>
            <a:r>
              <a:rPr lang="en-US" b="1" dirty="0"/>
              <a:t>Synchronous propagation</a:t>
            </a:r>
            <a:r>
              <a:rPr lang="en-US" dirty="0"/>
              <a:t>: apply update to all replicas when write is performed</a:t>
            </a:r>
          </a:p>
          <a:p>
            <a:r>
              <a:rPr lang="en-US" b="1" dirty="0"/>
              <a:t>Deferred propagation</a:t>
            </a:r>
            <a:r>
              <a:rPr lang="en-US" dirty="0"/>
              <a:t>: apply update to all replicas at the end of the transaction before commit (include updates in "prepare T" message as part of 2PC?)</a:t>
            </a:r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5D2551D-03E6-2B46-A869-7E384F0D76A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2341103"/>
      </p:ext>
    </p:extLst>
  </p:cSld>
  <p:clrMapOvr>
    <a:masterClrMapping/>
  </p:clrMapOvr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31C3BC-01C1-F246-AAAA-8773B21FC4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Lazy Update Propagation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3BC683-CCB8-5E45-AAD1-A4BA4C95D3CD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Transaction commits before changes are propagated</a:t>
            </a:r>
          </a:p>
          <a:p>
            <a:r>
              <a:rPr lang="en-US" dirty="0"/>
              <a:t>Lower response times than with eager update propagation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Updates are subsequently propagated in </a:t>
            </a:r>
            <a:r>
              <a:rPr lang="en-US" i="1" dirty="0"/>
              <a:t>refresh transactions </a:t>
            </a:r>
            <a:r>
              <a:rPr lang="en-US" dirty="0"/>
              <a:t>which contain the update operations from the transaction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Aim for eventual consistency (weak mutual consistency)</a:t>
            </a:r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5D2551D-03E6-2B46-A869-7E384F0D76A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3224641"/>
      </p:ext>
    </p:extLst>
  </p:cSld>
  <p:clrMapOvr>
    <a:masterClrMapping/>
  </p:clrMapOvr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31C3BC-01C1-F246-AAAA-8773B21FC4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Update Propagation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3BC683-CCB8-5E45-AAD1-A4BA4C95D3CD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err="1"/>
              <a:t>Centralised</a:t>
            </a:r>
            <a:r>
              <a:rPr lang="en-US" dirty="0"/>
              <a:t>/distributed and eager/lazy are orthogonal concerns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Replication protocols exist for each combination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Replication transparency is a related concern that affects </a:t>
            </a:r>
            <a:r>
              <a:rPr lang="en-US" dirty="0" err="1"/>
              <a:t>centralised</a:t>
            </a:r>
            <a:r>
              <a:rPr lang="en-US" dirty="0"/>
              <a:t> approaches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5D2551D-03E6-2B46-A869-7E384F0D76A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4790706"/>
      </p:ext>
    </p:extLst>
  </p:cSld>
  <p:clrMapOvr>
    <a:masterClrMapping/>
  </p:clrMapOvr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0405BE-B2C0-A848-95D1-6C3F8DF1DA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100" dirty="0"/>
              <a:t>Eager </a:t>
            </a:r>
            <a:r>
              <a:rPr lang="en-US" sz="3100" dirty="0" err="1"/>
              <a:t>Centralised</a:t>
            </a:r>
            <a:r>
              <a:rPr lang="en-US" sz="3100" dirty="0"/>
              <a:t> (Single Master) Limited Transparency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08BAC4D-2D1C-5D4D-BCA5-05CA81074F4B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Read-only transactions are submitted to TM on local site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Update transactions must be submitted to the master site TM (limited transparency)</a:t>
            </a:r>
          </a:p>
          <a:p>
            <a:r>
              <a:rPr lang="en-US" dirty="0"/>
              <a:t>read(x) operations performed on master copy </a:t>
            </a:r>
            <a:r>
              <a:rPr lang="en-US" dirty="0" err="1"/>
              <a:t>x</a:t>
            </a:r>
            <a:r>
              <a:rPr lang="en-US" baseline="-25000" dirty="0" err="1"/>
              <a:t>m</a:t>
            </a:r>
            <a:endParaRPr lang="en-US" dirty="0"/>
          </a:p>
          <a:p>
            <a:r>
              <a:rPr lang="en-US" dirty="0"/>
              <a:t>write(x) operations performed on master copy </a:t>
            </a:r>
            <a:r>
              <a:rPr lang="en-US" dirty="0" err="1"/>
              <a:t>x</a:t>
            </a:r>
            <a:r>
              <a:rPr lang="en-US" baseline="-25000" dirty="0" err="1"/>
              <a:t>m</a:t>
            </a:r>
            <a:r>
              <a:rPr lang="en-US" dirty="0"/>
              <a:t>, and then write(x) forwarded to all other sites (either deferred or synchronously)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Update execution at other sites needs to carry out conflicting updates in the same order as on the master—order by timestamps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AF31368-812F-9843-83B8-5CE6EDFE2F0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4627569"/>
      </p:ext>
    </p:extLst>
  </p:cSld>
  <p:clrMapOvr>
    <a:masterClrMapping/>
  </p:clrMapOvr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CA0D28-B255-EE4A-873F-D33F33AE35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Eager </a:t>
            </a:r>
            <a:r>
              <a:rPr lang="en-US" dirty="0" err="1"/>
              <a:t>Centralised</a:t>
            </a:r>
            <a:r>
              <a:rPr lang="en-US" dirty="0"/>
              <a:t> (Single Master) Full Transparency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282404-8A3B-6A40-AEC2-B66B7A9F4A59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For full replication transparency, need to submit all transactions to local site TM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Coordinating TM at application site</a:t>
            </a:r>
          </a:p>
          <a:p>
            <a:r>
              <a:rPr lang="en-US" dirty="0"/>
              <a:t>Acts as coordinator for both read-only and update transactions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Simple approach: forward all operations to master site for execution </a:t>
            </a:r>
          </a:p>
          <a:p>
            <a:r>
              <a:rPr lang="en-US" dirty="0"/>
              <a:t>Potential heavy load on master site</a:t>
            </a:r>
          </a:p>
          <a:p>
            <a:r>
              <a:rPr lang="en-US" dirty="0"/>
              <a:t>Can we do better?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72AA5A5-DF4B-144C-81C5-13E87ACE6B9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2502297"/>
      </p:ext>
    </p:extLst>
  </p:cSld>
  <p:clrMapOvr>
    <a:masterClrMapping/>
  </p:clrMapOvr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CA6776-5965-034D-842D-E2F4E91395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Eager </a:t>
            </a:r>
            <a:r>
              <a:rPr lang="en-US" dirty="0" err="1"/>
              <a:t>Centralised</a:t>
            </a:r>
            <a:r>
              <a:rPr lang="en-US" dirty="0"/>
              <a:t> (Single Master) - Reads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712CD12-A118-F648-8292-01D453C962E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6AD93D5-C503-8048-A0A6-BDBBD6FE866B}"/>
              </a:ext>
            </a:extLst>
          </p:cNvPr>
          <p:cNvSpPr/>
          <p:nvPr/>
        </p:nvSpPr>
        <p:spPr bwMode="auto">
          <a:xfrm>
            <a:off x="2020005" y="2133600"/>
            <a:ext cx="720080" cy="344361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TM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5558D68F-1523-0E48-A620-35F7D9511D85}"/>
              </a:ext>
            </a:extLst>
          </p:cNvPr>
          <p:cNvCxnSpPr>
            <a:cxnSpLocks/>
            <a:stCxn id="6" idx="2"/>
          </p:cNvCxnSpPr>
          <p:nvPr/>
        </p:nvCxnSpPr>
        <p:spPr bwMode="auto">
          <a:xfrm>
            <a:off x="2380045" y="2477961"/>
            <a:ext cx="0" cy="3648961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8" name="Rectangle 7">
            <a:extLst>
              <a:ext uri="{FF2B5EF4-FFF2-40B4-BE49-F238E27FC236}">
                <a16:creationId xmlns:a16="http://schemas.microsoft.com/office/drawing/2014/main" id="{C80F2E3F-EC91-1144-983F-35BAA8F6776D}"/>
              </a:ext>
            </a:extLst>
          </p:cNvPr>
          <p:cNvSpPr/>
          <p:nvPr/>
        </p:nvSpPr>
        <p:spPr bwMode="auto">
          <a:xfrm>
            <a:off x="6629461" y="2133600"/>
            <a:ext cx="720080" cy="344361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DP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937E3A41-C7A8-8442-8125-EDC2B5B4D9FD}"/>
              </a:ext>
            </a:extLst>
          </p:cNvPr>
          <p:cNvCxnSpPr>
            <a:cxnSpLocks/>
            <a:stCxn id="8" idx="2"/>
          </p:cNvCxnSpPr>
          <p:nvPr/>
        </p:nvCxnSpPr>
        <p:spPr bwMode="auto">
          <a:xfrm>
            <a:off x="6989501" y="2477961"/>
            <a:ext cx="0" cy="3687889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6068331E-986D-374F-8A91-AB6B37C426AA}"/>
              </a:ext>
            </a:extLst>
          </p:cNvPr>
          <p:cNvCxnSpPr>
            <a:cxnSpLocks/>
          </p:cNvCxnSpPr>
          <p:nvPr/>
        </p:nvCxnSpPr>
        <p:spPr bwMode="auto">
          <a:xfrm>
            <a:off x="2387213" y="3209765"/>
            <a:ext cx="2808920" cy="338453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2" name="Rectangle 11">
            <a:extLst>
              <a:ext uri="{FF2B5EF4-FFF2-40B4-BE49-F238E27FC236}">
                <a16:creationId xmlns:a16="http://schemas.microsoft.com/office/drawing/2014/main" id="{0BD0D912-72B5-314D-A43D-7A52CA3B6395}"/>
              </a:ext>
            </a:extLst>
          </p:cNvPr>
          <p:cNvSpPr/>
          <p:nvPr/>
        </p:nvSpPr>
        <p:spPr>
          <a:xfrm>
            <a:off x="623887" y="1773238"/>
            <a:ext cx="3527425" cy="4464050"/>
          </a:xfrm>
          <a:prstGeom prst="rect">
            <a:avLst/>
          </a:prstGeom>
          <a:noFill/>
          <a:ln w="19050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bIns="0" rtlCol="0" anchor="t" anchorCtr="0"/>
          <a:lstStyle/>
          <a:p>
            <a:r>
              <a:rPr lang="en-US" dirty="0">
                <a:solidFill>
                  <a:schemeClr val="tx1"/>
                </a:solidFill>
              </a:rPr>
              <a:t>Coordinating site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E9139EA-D7B4-C342-A05B-97E3D26DB82A}"/>
              </a:ext>
            </a:extLst>
          </p:cNvPr>
          <p:cNvSpPr/>
          <p:nvPr/>
        </p:nvSpPr>
        <p:spPr>
          <a:xfrm>
            <a:off x="4332287" y="1795984"/>
            <a:ext cx="3527425" cy="4464050"/>
          </a:xfrm>
          <a:prstGeom prst="rect">
            <a:avLst/>
          </a:prstGeom>
          <a:noFill/>
          <a:ln w="19050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bIns="0" rtlCol="0" anchor="t" anchorCtr="0"/>
          <a:lstStyle/>
          <a:p>
            <a:r>
              <a:rPr lang="en-US" dirty="0">
                <a:solidFill>
                  <a:schemeClr val="tx1"/>
                </a:solidFill>
              </a:rPr>
              <a:t>Master site</a:t>
            </a: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A9727EF2-6F9E-DD4E-A31C-FA6DA6576C75}"/>
              </a:ext>
            </a:extLst>
          </p:cNvPr>
          <p:cNvGrpSpPr/>
          <p:nvPr/>
        </p:nvGrpSpPr>
        <p:grpSpPr>
          <a:xfrm>
            <a:off x="8040689" y="1783106"/>
            <a:ext cx="1670400" cy="4464050"/>
            <a:chOff x="8040689" y="1783106"/>
            <a:chExt cx="1670400" cy="4464050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1D3E066B-ADA8-9440-8476-1C7E36656B9F}"/>
                </a:ext>
              </a:extLst>
            </p:cNvPr>
            <p:cNvSpPr/>
            <p:nvPr/>
          </p:nvSpPr>
          <p:spPr bwMode="auto">
            <a:xfrm>
              <a:off x="8472810" y="2133600"/>
              <a:ext cx="720080" cy="344361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DP</a:t>
              </a:r>
            </a:p>
          </p:txBody>
        </p:sp>
        <p:cxnSp>
          <p:nvCxnSpPr>
            <p:cNvPr id="5" name="Straight Connector 4">
              <a:extLst>
                <a:ext uri="{FF2B5EF4-FFF2-40B4-BE49-F238E27FC236}">
                  <a16:creationId xmlns:a16="http://schemas.microsoft.com/office/drawing/2014/main" id="{69CB1919-8EB0-B64B-BBF1-06BEB8CD0579}"/>
                </a:ext>
              </a:extLst>
            </p:cNvPr>
            <p:cNvCxnSpPr>
              <a:cxnSpLocks/>
              <a:stCxn id="4" idx="2"/>
            </p:cNvCxnSpPr>
            <p:nvPr/>
          </p:nvCxnSpPr>
          <p:spPr bwMode="auto">
            <a:xfrm>
              <a:off x="8832850" y="2477961"/>
              <a:ext cx="0" cy="3687889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CBB37F4B-DE82-4E40-AA10-C120295EFA71}"/>
                </a:ext>
              </a:extLst>
            </p:cNvPr>
            <p:cNvSpPr/>
            <p:nvPr/>
          </p:nvSpPr>
          <p:spPr>
            <a:xfrm>
              <a:off x="8040689" y="1783106"/>
              <a:ext cx="1670400" cy="4464050"/>
            </a:xfrm>
            <a:prstGeom prst="rect">
              <a:avLst/>
            </a:prstGeom>
            <a:noFill/>
            <a:ln w="19050">
              <a:solidFill>
                <a:schemeClr val="tx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tIns="0" bIns="0" rtlCol="0" anchor="t" anchorCtr="0"/>
            <a:lstStyle/>
            <a:p>
              <a:r>
                <a:rPr lang="en-US" dirty="0">
                  <a:solidFill>
                    <a:schemeClr val="tx1"/>
                  </a:solidFill>
                </a:rPr>
                <a:t>Other site</a:t>
              </a:r>
            </a:p>
          </p:txBody>
        </p:sp>
      </p:grpSp>
      <p:sp>
        <p:nvSpPr>
          <p:cNvPr id="20" name="Rectangle 19">
            <a:extLst>
              <a:ext uri="{FF2B5EF4-FFF2-40B4-BE49-F238E27FC236}">
                <a16:creationId xmlns:a16="http://schemas.microsoft.com/office/drawing/2014/main" id="{38E12CDA-D0F2-274F-B639-B647501D2C95}"/>
              </a:ext>
            </a:extLst>
          </p:cNvPr>
          <p:cNvSpPr/>
          <p:nvPr/>
        </p:nvSpPr>
        <p:spPr bwMode="auto">
          <a:xfrm>
            <a:off x="4842460" y="2142838"/>
            <a:ext cx="720080" cy="344361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LM</a:t>
            </a: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24F371F2-7B5B-BB4F-AC30-DB7F38B238AE}"/>
              </a:ext>
            </a:extLst>
          </p:cNvPr>
          <p:cNvCxnSpPr>
            <a:cxnSpLocks/>
            <a:stCxn id="20" idx="2"/>
          </p:cNvCxnSpPr>
          <p:nvPr/>
        </p:nvCxnSpPr>
        <p:spPr bwMode="auto">
          <a:xfrm>
            <a:off x="5202500" y="2487199"/>
            <a:ext cx="0" cy="3648961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grpSp>
        <p:nvGrpSpPr>
          <p:cNvPr id="26" name="Group 25">
            <a:extLst>
              <a:ext uri="{FF2B5EF4-FFF2-40B4-BE49-F238E27FC236}">
                <a16:creationId xmlns:a16="http://schemas.microsoft.com/office/drawing/2014/main" id="{B93BC492-A9A5-B948-B99F-087ECAA1B5AF}"/>
              </a:ext>
            </a:extLst>
          </p:cNvPr>
          <p:cNvGrpSpPr/>
          <p:nvPr/>
        </p:nvGrpSpPr>
        <p:grpSpPr>
          <a:xfrm>
            <a:off x="9892066" y="1783106"/>
            <a:ext cx="1670400" cy="4464050"/>
            <a:chOff x="8040689" y="1783106"/>
            <a:chExt cx="1670400" cy="4464050"/>
          </a:xfrm>
        </p:grpSpPr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41E2747D-CD15-AD44-BEFD-DBD39A9447E8}"/>
                </a:ext>
              </a:extLst>
            </p:cNvPr>
            <p:cNvSpPr/>
            <p:nvPr/>
          </p:nvSpPr>
          <p:spPr bwMode="auto">
            <a:xfrm>
              <a:off x="8472810" y="2133600"/>
              <a:ext cx="720080" cy="344361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DP</a:t>
              </a:r>
            </a:p>
          </p:txBody>
        </p: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3E085043-74FE-0C41-9B9A-4442CBC35AF7}"/>
                </a:ext>
              </a:extLst>
            </p:cNvPr>
            <p:cNvCxnSpPr>
              <a:cxnSpLocks/>
              <a:stCxn id="27" idx="2"/>
            </p:cNvCxnSpPr>
            <p:nvPr/>
          </p:nvCxnSpPr>
          <p:spPr bwMode="auto">
            <a:xfrm>
              <a:off x="8832850" y="2477961"/>
              <a:ext cx="0" cy="3687889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0D1A5334-E4BD-C64D-BD80-3BFE14CBCBAD}"/>
                </a:ext>
              </a:extLst>
            </p:cNvPr>
            <p:cNvSpPr/>
            <p:nvPr/>
          </p:nvSpPr>
          <p:spPr>
            <a:xfrm>
              <a:off x="8040689" y="1783106"/>
              <a:ext cx="1670400" cy="4464050"/>
            </a:xfrm>
            <a:prstGeom prst="rect">
              <a:avLst/>
            </a:prstGeom>
            <a:noFill/>
            <a:ln w="19050">
              <a:solidFill>
                <a:schemeClr val="tx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tIns="0" bIns="0" rtlCol="0" anchor="t" anchorCtr="0"/>
            <a:lstStyle/>
            <a:p>
              <a:r>
                <a:rPr lang="en-US" dirty="0">
                  <a:solidFill>
                    <a:schemeClr val="tx1"/>
                  </a:solidFill>
                </a:rPr>
                <a:t>Other site</a:t>
              </a:r>
            </a:p>
          </p:txBody>
        </p:sp>
      </p:grp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33AFC223-6B75-9249-96B9-0E63B8941700}"/>
              </a:ext>
            </a:extLst>
          </p:cNvPr>
          <p:cNvCxnSpPr>
            <a:cxnSpLocks/>
          </p:cNvCxnSpPr>
          <p:nvPr/>
        </p:nvCxnSpPr>
        <p:spPr bwMode="auto">
          <a:xfrm flipH="1">
            <a:off x="2366511" y="4370802"/>
            <a:ext cx="2835989" cy="284909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4811086A-619A-4A45-B296-BD748C10AB60}"/>
              </a:ext>
            </a:extLst>
          </p:cNvPr>
          <p:cNvCxnSpPr>
            <a:cxnSpLocks/>
          </p:cNvCxnSpPr>
          <p:nvPr/>
        </p:nvCxnSpPr>
        <p:spPr bwMode="auto">
          <a:xfrm>
            <a:off x="2387599" y="4920677"/>
            <a:ext cx="6445251" cy="727769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40" name="TextBox 39">
            <a:extLst>
              <a:ext uri="{FF2B5EF4-FFF2-40B4-BE49-F238E27FC236}">
                <a16:creationId xmlns:a16="http://schemas.microsoft.com/office/drawing/2014/main" id="{C89617AB-064E-A74B-94C3-9E833099D08F}"/>
              </a:ext>
            </a:extLst>
          </p:cNvPr>
          <p:cNvSpPr txBox="1"/>
          <p:nvPr/>
        </p:nvSpPr>
        <p:spPr>
          <a:xfrm>
            <a:off x="2470244" y="2873229"/>
            <a:ext cx="166423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</a:rPr>
              <a:t>lock-shared-(x)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D49A43BC-7B5E-D74E-AD23-52560E8EA880}"/>
              </a:ext>
            </a:extLst>
          </p:cNvPr>
          <p:cNvSpPr txBox="1"/>
          <p:nvPr/>
        </p:nvSpPr>
        <p:spPr>
          <a:xfrm>
            <a:off x="3434845" y="4105836"/>
            <a:ext cx="71365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</a:rPr>
              <a:t>grant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F4AC08F1-EC47-0B42-9659-DBCC7D723A1E}"/>
              </a:ext>
            </a:extLst>
          </p:cNvPr>
          <p:cNvSpPr txBox="1"/>
          <p:nvPr/>
        </p:nvSpPr>
        <p:spPr>
          <a:xfrm>
            <a:off x="5632572" y="4946007"/>
            <a:ext cx="92685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</a:rPr>
              <a:t>read(x</a:t>
            </a:r>
            <a:r>
              <a:rPr lang="en-US" sz="1600" baseline="-25000" dirty="0">
                <a:latin typeface="Lucida Sans" panose="020B0602030504020204" pitchFamily="34" charset="77"/>
              </a:rPr>
              <a:t>i</a:t>
            </a:r>
            <a:r>
              <a:rPr lang="en-US" sz="1600" dirty="0">
                <a:latin typeface="Lucida Sans" panose="020B0602030504020204" pitchFamily="34" charset="77"/>
              </a:rPr>
              <a:t>)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5CA36C45-8BAC-554F-818B-2A23AEDDCA34}"/>
              </a:ext>
            </a:extLst>
          </p:cNvPr>
          <p:cNvSpPr txBox="1"/>
          <p:nvPr/>
        </p:nvSpPr>
        <p:spPr>
          <a:xfrm>
            <a:off x="2861464" y="2556150"/>
            <a:ext cx="88678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</a:rPr>
              <a:t>read(x)</a:t>
            </a:r>
          </a:p>
        </p:txBody>
      </p:sp>
      <p:cxnSp>
        <p:nvCxnSpPr>
          <p:cNvPr id="50" name="Straight Arrow Connector 49">
            <a:extLst>
              <a:ext uri="{FF2B5EF4-FFF2-40B4-BE49-F238E27FC236}">
                <a16:creationId xmlns:a16="http://schemas.microsoft.com/office/drawing/2014/main" id="{A6646895-9FF8-D84F-8974-E6B28F821E9B}"/>
              </a:ext>
            </a:extLst>
          </p:cNvPr>
          <p:cNvCxnSpPr>
            <a:cxnSpLocks/>
          </p:cNvCxnSpPr>
          <p:nvPr/>
        </p:nvCxnSpPr>
        <p:spPr bwMode="auto">
          <a:xfrm>
            <a:off x="748120" y="2812329"/>
            <a:ext cx="1631925" cy="184871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51" name="TextBox 50">
            <a:extLst>
              <a:ext uri="{FF2B5EF4-FFF2-40B4-BE49-F238E27FC236}">
                <a16:creationId xmlns:a16="http://schemas.microsoft.com/office/drawing/2014/main" id="{67B1645B-ACF2-DD41-AF82-ABE2F68A1865}"/>
              </a:ext>
            </a:extLst>
          </p:cNvPr>
          <p:cNvSpPr txBox="1"/>
          <p:nvPr/>
        </p:nvSpPr>
        <p:spPr>
          <a:xfrm>
            <a:off x="556799" y="2448145"/>
            <a:ext cx="129875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</a:rPr>
              <a:t>transaction</a:t>
            </a:r>
          </a:p>
        </p:txBody>
      </p:sp>
    </p:spTree>
    <p:extLst>
      <p:ext uri="{BB962C8B-B14F-4D97-AF65-F5344CB8AC3E}">
        <p14:creationId xmlns:p14="http://schemas.microsoft.com/office/powerpoint/2010/main" val="2025516153"/>
      </p:ext>
    </p:extLst>
  </p:cSld>
  <p:clrMapOvr>
    <a:masterClrMapping/>
  </p:clrMapOvr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CA6776-5965-034D-842D-E2F4E91395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Eager </a:t>
            </a:r>
            <a:r>
              <a:rPr lang="en-US" dirty="0" err="1"/>
              <a:t>Centralised</a:t>
            </a:r>
            <a:r>
              <a:rPr lang="en-US" dirty="0"/>
              <a:t> (Single Master) - Writes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712CD12-A118-F648-8292-01D453C962E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6AD93D5-C503-8048-A0A6-BDBBD6FE866B}"/>
              </a:ext>
            </a:extLst>
          </p:cNvPr>
          <p:cNvSpPr/>
          <p:nvPr/>
        </p:nvSpPr>
        <p:spPr bwMode="auto">
          <a:xfrm>
            <a:off x="2020005" y="2133600"/>
            <a:ext cx="720080" cy="344361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TM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5558D68F-1523-0E48-A620-35F7D9511D85}"/>
              </a:ext>
            </a:extLst>
          </p:cNvPr>
          <p:cNvCxnSpPr>
            <a:cxnSpLocks/>
            <a:stCxn id="6" idx="2"/>
          </p:cNvCxnSpPr>
          <p:nvPr/>
        </p:nvCxnSpPr>
        <p:spPr bwMode="auto">
          <a:xfrm>
            <a:off x="2380045" y="2477961"/>
            <a:ext cx="0" cy="3648961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8" name="Rectangle 7">
            <a:extLst>
              <a:ext uri="{FF2B5EF4-FFF2-40B4-BE49-F238E27FC236}">
                <a16:creationId xmlns:a16="http://schemas.microsoft.com/office/drawing/2014/main" id="{C80F2E3F-EC91-1144-983F-35BAA8F6776D}"/>
              </a:ext>
            </a:extLst>
          </p:cNvPr>
          <p:cNvSpPr/>
          <p:nvPr/>
        </p:nvSpPr>
        <p:spPr bwMode="auto">
          <a:xfrm>
            <a:off x="6629461" y="2133600"/>
            <a:ext cx="720080" cy="344361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DP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937E3A41-C7A8-8442-8125-EDC2B5B4D9FD}"/>
              </a:ext>
            </a:extLst>
          </p:cNvPr>
          <p:cNvCxnSpPr>
            <a:cxnSpLocks/>
            <a:stCxn id="8" idx="2"/>
          </p:cNvCxnSpPr>
          <p:nvPr/>
        </p:nvCxnSpPr>
        <p:spPr bwMode="auto">
          <a:xfrm>
            <a:off x="6989501" y="2477961"/>
            <a:ext cx="0" cy="3687889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6068331E-986D-374F-8A91-AB6B37C426AA}"/>
              </a:ext>
            </a:extLst>
          </p:cNvPr>
          <p:cNvCxnSpPr>
            <a:cxnSpLocks/>
          </p:cNvCxnSpPr>
          <p:nvPr/>
        </p:nvCxnSpPr>
        <p:spPr bwMode="auto">
          <a:xfrm>
            <a:off x="2380045" y="3211253"/>
            <a:ext cx="2808920" cy="338453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2" name="Rectangle 11">
            <a:extLst>
              <a:ext uri="{FF2B5EF4-FFF2-40B4-BE49-F238E27FC236}">
                <a16:creationId xmlns:a16="http://schemas.microsoft.com/office/drawing/2014/main" id="{0BD0D912-72B5-314D-A43D-7A52CA3B6395}"/>
              </a:ext>
            </a:extLst>
          </p:cNvPr>
          <p:cNvSpPr/>
          <p:nvPr/>
        </p:nvSpPr>
        <p:spPr>
          <a:xfrm>
            <a:off x="623887" y="1773238"/>
            <a:ext cx="3527425" cy="4464050"/>
          </a:xfrm>
          <a:prstGeom prst="rect">
            <a:avLst/>
          </a:prstGeom>
          <a:noFill/>
          <a:ln w="19050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bIns="0" rtlCol="0" anchor="t" anchorCtr="0"/>
          <a:lstStyle/>
          <a:p>
            <a:r>
              <a:rPr lang="en-US" dirty="0">
                <a:solidFill>
                  <a:schemeClr val="tx1"/>
                </a:solidFill>
              </a:rPr>
              <a:t>Coordinating site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E9139EA-D7B4-C342-A05B-97E3D26DB82A}"/>
              </a:ext>
            </a:extLst>
          </p:cNvPr>
          <p:cNvSpPr/>
          <p:nvPr/>
        </p:nvSpPr>
        <p:spPr>
          <a:xfrm>
            <a:off x="4332287" y="1795984"/>
            <a:ext cx="3527425" cy="4464050"/>
          </a:xfrm>
          <a:prstGeom prst="rect">
            <a:avLst/>
          </a:prstGeom>
          <a:noFill/>
          <a:ln w="19050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bIns="0" rtlCol="0" anchor="t" anchorCtr="0"/>
          <a:lstStyle/>
          <a:p>
            <a:r>
              <a:rPr lang="en-US" dirty="0">
                <a:solidFill>
                  <a:schemeClr val="tx1"/>
                </a:solidFill>
              </a:rPr>
              <a:t>Master site</a:t>
            </a: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A9727EF2-6F9E-DD4E-A31C-FA6DA6576C75}"/>
              </a:ext>
            </a:extLst>
          </p:cNvPr>
          <p:cNvGrpSpPr/>
          <p:nvPr/>
        </p:nvGrpSpPr>
        <p:grpSpPr>
          <a:xfrm>
            <a:off x="8040689" y="1783106"/>
            <a:ext cx="1670400" cy="4464050"/>
            <a:chOff x="8040689" y="1783106"/>
            <a:chExt cx="1670400" cy="4464050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1D3E066B-ADA8-9440-8476-1C7E36656B9F}"/>
                </a:ext>
              </a:extLst>
            </p:cNvPr>
            <p:cNvSpPr/>
            <p:nvPr/>
          </p:nvSpPr>
          <p:spPr bwMode="auto">
            <a:xfrm>
              <a:off x="8472810" y="2133600"/>
              <a:ext cx="720080" cy="344361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DP</a:t>
              </a:r>
            </a:p>
          </p:txBody>
        </p:sp>
        <p:cxnSp>
          <p:nvCxnSpPr>
            <p:cNvPr id="5" name="Straight Connector 4">
              <a:extLst>
                <a:ext uri="{FF2B5EF4-FFF2-40B4-BE49-F238E27FC236}">
                  <a16:creationId xmlns:a16="http://schemas.microsoft.com/office/drawing/2014/main" id="{69CB1919-8EB0-B64B-BBF1-06BEB8CD0579}"/>
                </a:ext>
              </a:extLst>
            </p:cNvPr>
            <p:cNvCxnSpPr>
              <a:cxnSpLocks/>
              <a:stCxn id="4" idx="2"/>
            </p:cNvCxnSpPr>
            <p:nvPr/>
          </p:nvCxnSpPr>
          <p:spPr bwMode="auto">
            <a:xfrm>
              <a:off x="8832850" y="2477961"/>
              <a:ext cx="0" cy="3687889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CBB37F4B-DE82-4E40-AA10-C120295EFA71}"/>
                </a:ext>
              </a:extLst>
            </p:cNvPr>
            <p:cNvSpPr/>
            <p:nvPr/>
          </p:nvSpPr>
          <p:spPr>
            <a:xfrm>
              <a:off x="8040689" y="1783106"/>
              <a:ext cx="1670400" cy="4464050"/>
            </a:xfrm>
            <a:prstGeom prst="rect">
              <a:avLst/>
            </a:prstGeom>
            <a:noFill/>
            <a:ln w="19050">
              <a:solidFill>
                <a:schemeClr val="tx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tIns="0" bIns="0" rtlCol="0" anchor="t" anchorCtr="0"/>
            <a:lstStyle/>
            <a:p>
              <a:r>
                <a:rPr lang="en-US" dirty="0">
                  <a:solidFill>
                    <a:schemeClr val="tx1"/>
                  </a:solidFill>
                </a:rPr>
                <a:t>Other site</a:t>
              </a:r>
            </a:p>
          </p:txBody>
        </p:sp>
      </p:grpSp>
      <p:sp>
        <p:nvSpPr>
          <p:cNvPr id="20" name="Rectangle 19">
            <a:extLst>
              <a:ext uri="{FF2B5EF4-FFF2-40B4-BE49-F238E27FC236}">
                <a16:creationId xmlns:a16="http://schemas.microsoft.com/office/drawing/2014/main" id="{38E12CDA-D0F2-274F-B639-B647501D2C95}"/>
              </a:ext>
            </a:extLst>
          </p:cNvPr>
          <p:cNvSpPr/>
          <p:nvPr/>
        </p:nvSpPr>
        <p:spPr bwMode="auto">
          <a:xfrm>
            <a:off x="4842460" y="2142838"/>
            <a:ext cx="720080" cy="344361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LM</a:t>
            </a: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24F371F2-7B5B-BB4F-AC30-DB7F38B238AE}"/>
              </a:ext>
            </a:extLst>
          </p:cNvPr>
          <p:cNvCxnSpPr>
            <a:cxnSpLocks/>
            <a:stCxn id="20" idx="2"/>
          </p:cNvCxnSpPr>
          <p:nvPr/>
        </p:nvCxnSpPr>
        <p:spPr bwMode="auto">
          <a:xfrm>
            <a:off x="5202500" y="2487199"/>
            <a:ext cx="0" cy="3648961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grpSp>
        <p:nvGrpSpPr>
          <p:cNvPr id="26" name="Group 25">
            <a:extLst>
              <a:ext uri="{FF2B5EF4-FFF2-40B4-BE49-F238E27FC236}">
                <a16:creationId xmlns:a16="http://schemas.microsoft.com/office/drawing/2014/main" id="{B93BC492-A9A5-B948-B99F-087ECAA1B5AF}"/>
              </a:ext>
            </a:extLst>
          </p:cNvPr>
          <p:cNvGrpSpPr/>
          <p:nvPr/>
        </p:nvGrpSpPr>
        <p:grpSpPr>
          <a:xfrm>
            <a:off x="9892066" y="1783106"/>
            <a:ext cx="1670400" cy="4464050"/>
            <a:chOff x="8040689" y="1783106"/>
            <a:chExt cx="1670400" cy="4464050"/>
          </a:xfrm>
        </p:grpSpPr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41E2747D-CD15-AD44-BEFD-DBD39A9447E8}"/>
                </a:ext>
              </a:extLst>
            </p:cNvPr>
            <p:cNvSpPr/>
            <p:nvPr/>
          </p:nvSpPr>
          <p:spPr bwMode="auto">
            <a:xfrm>
              <a:off x="8472810" y="2133600"/>
              <a:ext cx="720080" cy="344361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DP</a:t>
              </a:r>
            </a:p>
          </p:txBody>
        </p: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3E085043-74FE-0C41-9B9A-4442CBC35AF7}"/>
                </a:ext>
              </a:extLst>
            </p:cNvPr>
            <p:cNvCxnSpPr>
              <a:cxnSpLocks/>
              <a:stCxn id="27" idx="2"/>
            </p:cNvCxnSpPr>
            <p:nvPr/>
          </p:nvCxnSpPr>
          <p:spPr bwMode="auto">
            <a:xfrm>
              <a:off x="8832850" y="2477961"/>
              <a:ext cx="0" cy="3687889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0D1A5334-E4BD-C64D-BD80-3BFE14CBCBAD}"/>
                </a:ext>
              </a:extLst>
            </p:cNvPr>
            <p:cNvSpPr/>
            <p:nvPr/>
          </p:nvSpPr>
          <p:spPr>
            <a:xfrm>
              <a:off x="8040689" y="1783106"/>
              <a:ext cx="1670400" cy="4464050"/>
            </a:xfrm>
            <a:prstGeom prst="rect">
              <a:avLst/>
            </a:prstGeom>
            <a:noFill/>
            <a:ln w="19050">
              <a:solidFill>
                <a:schemeClr val="tx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tIns="0" bIns="0" rtlCol="0" anchor="t" anchorCtr="0"/>
            <a:lstStyle/>
            <a:p>
              <a:r>
                <a:rPr lang="en-US" dirty="0">
                  <a:solidFill>
                    <a:schemeClr val="tx1"/>
                  </a:solidFill>
                </a:rPr>
                <a:t>Other site</a:t>
              </a:r>
            </a:p>
          </p:txBody>
        </p:sp>
      </p:grp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33AFC223-6B75-9249-96B9-0E63B8941700}"/>
              </a:ext>
            </a:extLst>
          </p:cNvPr>
          <p:cNvCxnSpPr>
            <a:cxnSpLocks/>
          </p:cNvCxnSpPr>
          <p:nvPr/>
        </p:nvCxnSpPr>
        <p:spPr bwMode="auto">
          <a:xfrm flipH="1">
            <a:off x="2366511" y="4356730"/>
            <a:ext cx="2835989" cy="284909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4811086A-619A-4A45-B296-BD748C10AB60}"/>
              </a:ext>
            </a:extLst>
          </p:cNvPr>
          <p:cNvCxnSpPr>
            <a:cxnSpLocks/>
          </p:cNvCxnSpPr>
          <p:nvPr/>
        </p:nvCxnSpPr>
        <p:spPr bwMode="auto">
          <a:xfrm>
            <a:off x="2370666" y="4852623"/>
            <a:ext cx="6462184" cy="64441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40" name="TextBox 39">
            <a:extLst>
              <a:ext uri="{FF2B5EF4-FFF2-40B4-BE49-F238E27FC236}">
                <a16:creationId xmlns:a16="http://schemas.microsoft.com/office/drawing/2014/main" id="{C89617AB-064E-A74B-94C3-9E833099D08F}"/>
              </a:ext>
            </a:extLst>
          </p:cNvPr>
          <p:cNvSpPr txBox="1"/>
          <p:nvPr/>
        </p:nvSpPr>
        <p:spPr>
          <a:xfrm>
            <a:off x="2347484" y="2872699"/>
            <a:ext cx="190789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</a:rPr>
              <a:t>lock-exclusive-(x)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D49A43BC-7B5E-D74E-AD23-52560E8EA880}"/>
              </a:ext>
            </a:extLst>
          </p:cNvPr>
          <p:cNvSpPr txBox="1"/>
          <p:nvPr/>
        </p:nvSpPr>
        <p:spPr>
          <a:xfrm>
            <a:off x="3331678" y="4072934"/>
            <a:ext cx="71365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</a:rPr>
              <a:t>grant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F4AC08F1-EC47-0B42-9659-DBCC7D723A1E}"/>
              </a:ext>
            </a:extLst>
          </p:cNvPr>
          <p:cNvSpPr txBox="1"/>
          <p:nvPr/>
        </p:nvSpPr>
        <p:spPr>
          <a:xfrm>
            <a:off x="2813474" y="2580126"/>
            <a:ext cx="93807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</a:rPr>
              <a:t>write(x)</a:t>
            </a:r>
          </a:p>
        </p:txBody>
      </p: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ECD975FB-1E91-7C4F-BBE1-7EFE611484A4}"/>
              </a:ext>
            </a:extLst>
          </p:cNvPr>
          <p:cNvCxnSpPr>
            <a:cxnSpLocks/>
          </p:cNvCxnSpPr>
          <p:nvPr/>
        </p:nvCxnSpPr>
        <p:spPr bwMode="auto">
          <a:xfrm>
            <a:off x="5188961" y="3835152"/>
            <a:ext cx="1787001" cy="14923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31" name="TextBox 30">
            <a:extLst>
              <a:ext uri="{FF2B5EF4-FFF2-40B4-BE49-F238E27FC236}">
                <a16:creationId xmlns:a16="http://schemas.microsoft.com/office/drawing/2014/main" id="{98126B7D-D03D-4048-B0C6-2FCEAD0E09DB}"/>
              </a:ext>
            </a:extLst>
          </p:cNvPr>
          <p:cNvSpPr txBox="1"/>
          <p:nvPr/>
        </p:nvSpPr>
        <p:spPr>
          <a:xfrm>
            <a:off x="5621430" y="3523481"/>
            <a:ext cx="106631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</a:rPr>
              <a:t>write(</a:t>
            </a:r>
            <a:r>
              <a:rPr lang="en-US" sz="1600" dirty="0" err="1">
                <a:latin typeface="Lucida Sans" panose="020B0602030504020204" pitchFamily="34" charset="77"/>
              </a:rPr>
              <a:t>x</a:t>
            </a:r>
            <a:r>
              <a:rPr lang="en-US" sz="1600" baseline="-25000" dirty="0" err="1">
                <a:latin typeface="Lucida Sans" panose="020B0602030504020204" pitchFamily="34" charset="77"/>
              </a:rPr>
              <a:t>m</a:t>
            </a:r>
            <a:r>
              <a:rPr lang="en-US" sz="1600" dirty="0">
                <a:latin typeface="Lucida Sans" panose="020B0602030504020204" pitchFamily="34" charset="77"/>
              </a:rPr>
              <a:t>)</a:t>
            </a:r>
          </a:p>
        </p:txBody>
      </p: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C1C92440-2AA4-5744-820E-4D4236372B46}"/>
              </a:ext>
            </a:extLst>
          </p:cNvPr>
          <p:cNvCxnSpPr>
            <a:cxnSpLocks/>
          </p:cNvCxnSpPr>
          <p:nvPr/>
        </p:nvCxnSpPr>
        <p:spPr bwMode="auto">
          <a:xfrm>
            <a:off x="2380045" y="5284457"/>
            <a:ext cx="8287249" cy="741847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37" name="TextBox 36">
            <a:extLst>
              <a:ext uri="{FF2B5EF4-FFF2-40B4-BE49-F238E27FC236}">
                <a16:creationId xmlns:a16="http://schemas.microsoft.com/office/drawing/2014/main" id="{7D70247A-9430-2940-8C07-5990245FF4C9}"/>
              </a:ext>
            </a:extLst>
          </p:cNvPr>
          <p:cNvSpPr txBox="1"/>
          <p:nvPr/>
        </p:nvSpPr>
        <p:spPr>
          <a:xfrm>
            <a:off x="5613244" y="4760137"/>
            <a:ext cx="107450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</a:rPr>
              <a:t>write(x</a:t>
            </a:r>
            <a:r>
              <a:rPr lang="en-US" sz="1600" baseline="-25000" dirty="0">
                <a:latin typeface="Lucida Sans" panose="020B0602030504020204" pitchFamily="34" charset="77"/>
              </a:rPr>
              <a:t>i</a:t>
            </a:r>
            <a:r>
              <a:rPr lang="en-US" sz="1600" dirty="0">
                <a:latin typeface="Lucida Sans" panose="020B0602030504020204" pitchFamily="34" charset="77"/>
              </a:rPr>
              <a:t>)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4469109F-FA17-4540-8199-774835649AAF}"/>
              </a:ext>
            </a:extLst>
          </p:cNvPr>
          <p:cNvSpPr txBox="1"/>
          <p:nvPr/>
        </p:nvSpPr>
        <p:spPr>
          <a:xfrm>
            <a:off x="5594032" y="5230369"/>
            <a:ext cx="100059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</a:rPr>
              <a:t>write(</a:t>
            </a:r>
            <a:r>
              <a:rPr lang="en-US" sz="1600" dirty="0" err="1">
                <a:latin typeface="Lucida Sans" panose="020B0602030504020204" pitchFamily="34" charset="77"/>
              </a:rPr>
              <a:t>x</a:t>
            </a:r>
            <a:r>
              <a:rPr lang="en-US" sz="1600" baseline="-25000" dirty="0" err="1">
                <a:latin typeface="Lucida Sans" panose="020B0602030504020204" pitchFamily="34" charset="77"/>
              </a:rPr>
              <a:t>j</a:t>
            </a:r>
            <a:r>
              <a:rPr lang="en-US" sz="1600" dirty="0">
                <a:latin typeface="Lucida Sans" panose="020B0602030504020204" pitchFamily="34" charset="77"/>
              </a:rPr>
              <a:t>)</a:t>
            </a:r>
          </a:p>
        </p:txBody>
      </p:sp>
      <p:cxnSp>
        <p:nvCxnSpPr>
          <p:cNvPr id="43" name="Straight Arrow Connector 42">
            <a:extLst>
              <a:ext uri="{FF2B5EF4-FFF2-40B4-BE49-F238E27FC236}">
                <a16:creationId xmlns:a16="http://schemas.microsoft.com/office/drawing/2014/main" id="{2BA86A40-1FE8-5440-B42D-32E77A76AAC6}"/>
              </a:ext>
            </a:extLst>
          </p:cNvPr>
          <p:cNvCxnSpPr>
            <a:cxnSpLocks/>
          </p:cNvCxnSpPr>
          <p:nvPr/>
        </p:nvCxnSpPr>
        <p:spPr bwMode="auto">
          <a:xfrm>
            <a:off x="748120" y="2816705"/>
            <a:ext cx="1631925" cy="184871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44" name="TextBox 43">
            <a:extLst>
              <a:ext uri="{FF2B5EF4-FFF2-40B4-BE49-F238E27FC236}">
                <a16:creationId xmlns:a16="http://schemas.microsoft.com/office/drawing/2014/main" id="{947B9002-C836-3E41-BE91-6E664DEA8F26}"/>
              </a:ext>
            </a:extLst>
          </p:cNvPr>
          <p:cNvSpPr txBox="1"/>
          <p:nvPr/>
        </p:nvSpPr>
        <p:spPr>
          <a:xfrm>
            <a:off x="556799" y="2452521"/>
            <a:ext cx="129875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</a:rPr>
              <a:t>transaction</a:t>
            </a:r>
          </a:p>
        </p:txBody>
      </p:sp>
    </p:spTree>
    <p:extLst>
      <p:ext uri="{BB962C8B-B14F-4D97-AF65-F5344CB8AC3E}">
        <p14:creationId xmlns:p14="http://schemas.microsoft.com/office/powerpoint/2010/main" val="1738357783"/>
      </p:ext>
    </p:extLst>
  </p:cSld>
  <p:clrMapOvr>
    <a:masterClrMapping/>
  </p:clrMapOvr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69D46C-E4EB-F04E-BAD8-A9B82D473B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Eager </a:t>
            </a:r>
            <a:r>
              <a:rPr lang="en-US" dirty="0" err="1"/>
              <a:t>Centralised</a:t>
            </a:r>
            <a:r>
              <a:rPr lang="en-US" dirty="0"/>
              <a:t> (Primary Copy) Full Transparency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5A4734A-B21D-3B4B-876A-50D75C2C0ACB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Each replicated data item can have a different master (the primary copy)</a:t>
            </a:r>
          </a:p>
          <a:p>
            <a:r>
              <a:rPr lang="en-US" dirty="0"/>
              <a:t>No single master to determine global </a:t>
            </a:r>
            <a:r>
              <a:rPr lang="en-US" dirty="0" err="1"/>
              <a:t>serialisation</a:t>
            </a:r>
            <a:r>
              <a:rPr lang="en-US" dirty="0"/>
              <a:t> order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Coordinating TM at application site</a:t>
            </a:r>
          </a:p>
          <a:p>
            <a:r>
              <a:rPr lang="en-US" dirty="0"/>
              <a:t>Forward each operation to the primary site for that data item</a:t>
            </a:r>
          </a:p>
          <a:p>
            <a:r>
              <a:rPr lang="en-US" dirty="0"/>
              <a:t>Primary site propagates operation to other sites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Requires that each site knows the location of the primary copy of each data item</a:t>
            </a:r>
          </a:p>
          <a:p>
            <a:pPr marL="0" indent="0">
              <a:buNone/>
            </a:pPr>
            <a:r>
              <a:rPr lang="en-US" dirty="0"/>
              <a:t>LM on each site is responsible for the data items for which it has the primary copy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0A26050-F7C5-1A4B-988C-7DC211A8243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8655849"/>
      </p:ext>
    </p:extLst>
  </p:cSld>
  <p:clrMapOvr>
    <a:masterClrMapping/>
  </p:clrMapOvr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AE233C-99F8-DB49-9314-595EEF71E6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Eager Distributed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2591DA-E051-2646-A346-8C886B89F8F0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No master copies of data items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Updates can originate on any site</a:t>
            </a:r>
          </a:p>
          <a:p>
            <a:r>
              <a:rPr lang="en-US" dirty="0"/>
              <a:t>Writes applied first to local replica, then propagated to other replicas</a:t>
            </a:r>
          </a:p>
          <a:p>
            <a:r>
              <a:rPr lang="en-US" dirty="0"/>
              <a:t>Changes made by propagated write become permanent on commit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Concurrent conflicting writes must be executed in the same order at every site – use existing concurrency control techniques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F7DDEB4-7606-BB46-A5B8-04CEA2DF592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824969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Distributed transaction management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A distributed database system should support atomic transactions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GB" i="1" dirty="0"/>
              <a:t>Critical to database integrity; a </a:t>
            </a:r>
            <a:r>
              <a:rPr lang="en-US" i="1" dirty="0"/>
              <a:t>distributed database system must be able to handle concurrency, deadlocks and recovery.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8F8B072-2221-8F43-8677-0BABDA805C3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1373735"/>
      </p:ext>
    </p:extLst>
  </p:cSld>
  <p:clrMapOvr>
    <a:masterClrMapping/>
  </p:clrMapOvr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F1DF66-E480-A243-8336-8E9A40C200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Lazy </a:t>
            </a:r>
            <a:r>
              <a:rPr lang="en-US" dirty="0" err="1"/>
              <a:t>Centralised</a:t>
            </a:r>
            <a:r>
              <a:rPr lang="en-US" dirty="0"/>
              <a:t> (Single Master) Limited Transparency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B703D0-C27C-164C-8FB4-D7D7B6B02089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Read-only transactions are submitted to TM on local site</a:t>
            </a:r>
          </a:p>
          <a:p>
            <a:pPr marL="0" indent="0">
              <a:buNone/>
            </a:pPr>
            <a:r>
              <a:rPr lang="en-US" dirty="0"/>
              <a:t>Update transactions must be submitted to the master site TM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read(x) operations performed on master copy </a:t>
            </a:r>
            <a:r>
              <a:rPr lang="en-US" dirty="0" err="1"/>
              <a:t>x</a:t>
            </a:r>
            <a:r>
              <a:rPr lang="en-US" baseline="-25000" dirty="0" err="1"/>
              <a:t>m</a:t>
            </a:r>
            <a:endParaRPr lang="en-US" dirty="0"/>
          </a:p>
          <a:p>
            <a:r>
              <a:rPr lang="en-US" dirty="0"/>
              <a:t>write(x) operations performed on master copy </a:t>
            </a:r>
            <a:r>
              <a:rPr lang="en-US" dirty="0" err="1"/>
              <a:t>x</a:t>
            </a:r>
            <a:r>
              <a:rPr lang="en-US" baseline="-25000" dirty="0" err="1"/>
              <a:t>m</a:t>
            </a:r>
            <a:endParaRPr lang="en-US" baseline="-25000" dirty="0"/>
          </a:p>
          <a:p>
            <a:r>
              <a:rPr lang="en-US" dirty="0"/>
              <a:t>Once update transaction is committed, update is propagated to other sites as a </a:t>
            </a:r>
            <a:r>
              <a:rPr lang="en-US" i="1" dirty="0"/>
              <a:t>refresh transaction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Ordering of refresh transactions preserved by using timestamps from master site</a:t>
            </a:r>
          </a:p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E818F7C-249E-FA49-A79E-517A6CEF750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364202"/>
      </p:ext>
    </p:extLst>
  </p:cSld>
  <p:clrMapOvr>
    <a:masterClrMapping/>
  </p:clrMapOvr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24CCBA-011E-B84A-A465-446E64DC2C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Lazy </a:t>
            </a:r>
            <a:r>
              <a:rPr lang="en-US" dirty="0" err="1"/>
              <a:t>Centralised</a:t>
            </a:r>
            <a:r>
              <a:rPr lang="en-US" dirty="0"/>
              <a:t> (Single Master) Full Transparency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E9FD3F-DD94-2940-8254-193E3A7281CB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Two potential problems: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Difficult to achieve a one-copy </a:t>
            </a:r>
            <a:r>
              <a:rPr lang="en-US" dirty="0" err="1"/>
              <a:t>serialisable</a:t>
            </a:r>
            <a:r>
              <a:rPr lang="en-US" dirty="0"/>
              <a:t> global history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A transaction may not see its own updates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13E780C-F836-214D-A387-9CA43706A6A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0199488"/>
      </p:ext>
    </p:extLst>
  </p:cSld>
  <p:clrMapOvr>
    <a:masterClrMapping/>
  </p:clrMapOvr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7E985C-969E-D447-B7E0-46101D357D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Problem 1: Set up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3F6251-1409-0744-B1C8-C6A60FFDC911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A master site M and a second site S</a:t>
            </a:r>
          </a:p>
          <a:p>
            <a:r>
              <a:rPr lang="en-US" dirty="0"/>
              <a:t>Data items x and y, replicated on both M and S</a:t>
            </a:r>
          </a:p>
          <a:p>
            <a:r>
              <a:rPr lang="en-US" dirty="0"/>
              <a:t>Two transactions:</a:t>
            </a:r>
          </a:p>
          <a:p>
            <a:pPr lvl="1"/>
            <a:r>
              <a:rPr lang="en-US" dirty="0"/>
              <a:t>T1: read(x); write(y); commit (submitted to S)</a:t>
            </a:r>
          </a:p>
          <a:p>
            <a:pPr lvl="1"/>
            <a:r>
              <a:rPr lang="en-US" dirty="0"/>
              <a:t>T2: write(x); write(y); commit (submitted to M)</a:t>
            </a:r>
          </a:p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68DA9E7-9F87-4E4D-8FC1-C37A6A596F5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822345"/>
      </p:ext>
    </p:extLst>
  </p:cSld>
  <p:clrMapOvr>
    <a:masterClrMapping/>
  </p:clrMapOvr>
</p:sld>
</file>

<file path=ppt/slides/slide1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185D59-8320-5041-A36E-E481D16BE7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Problem 1: Execution trace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8BCD34-6AA0-A54E-8B67-BDF133369F51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 fontScale="92500" lnSpcReduction="20000"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 dirty="0"/>
              <a:t>T1 submits read</a:t>
            </a:r>
            <a:r>
              <a:rPr lang="en-US" baseline="-25000" dirty="0"/>
              <a:t>1</a:t>
            </a:r>
            <a:r>
              <a:rPr lang="en-US" dirty="0"/>
              <a:t>(x) to site S, which executes it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T2 submits write</a:t>
            </a:r>
            <a:r>
              <a:rPr lang="en-US" baseline="-25000" dirty="0"/>
              <a:t>2</a:t>
            </a:r>
            <a:r>
              <a:rPr lang="en-US" dirty="0"/>
              <a:t>(x) to site M, which executes it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T2 submits write</a:t>
            </a:r>
            <a:r>
              <a:rPr lang="en-US" baseline="-25000" dirty="0"/>
              <a:t>2</a:t>
            </a:r>
            <a:r>
              <a:rPr lang="en-US" dirty="0"/>
              <a:t>(y) to site M, which executes it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T2 submits commit</a:t>
            </a:r>
            <a:r>
              <a:rPr lang="en-US" baseline="-25000" dirty="0"/>
              <a:t>2</a:t>
            </a:r>
            <a:r>
              <a:rPr lang="en-US" dirty="0"/>
              <a:t> to site M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Site M commits T2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T1 submits write</a:t>
            </a:r>
            <a:r>
              <a:rPr lang="en-US" baseline="-25000" dirty="0"/>
              <a:t>1</a:t>
            </a:r>
            <a:r>
              <a:rPr lang="en-US" dirty="0"/>
              <a:t>(y) to site S, which forwards it to M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Site M executes write1(x), and sends confirmation to S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T1 submits commit</a:t>
            </a:r>
            <a:r>
              <a:rPr lang="en-US" baseline="-25000" dirty="0"/>
              <a:t>1</a:t>
            </a:r>
            <a:r>
              <a:rPr lang="en-US" dirty="0"/>
              <a:t> to site S, which forwards it to M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Site M commits T1, and sends confirmation to S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Site S commits T1</a:t>
            </a:r>
            <a:endParaRPr lang="en-US" baseline="-25000" dirty="0"/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Site M sends refresh transaction for T2 to site S, which executes and commits it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Site M sends refresh transaction for T1 to site S, which executes and commits it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85C3A8C-DE3C-C242-994B-7E9BBA7B9B7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821502"/>
      </p:ext>
    </p:extLst>
  </p:cSld>
  <p:clrMapOvr>
    <a:masterClrMapping/>
  </p:clrMapOvr>
</p:sld>
</file>

<file path=ppt/slides/slide1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02E7FD-2D70-0240-9192-024C237809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Problem 1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CB00BA-975F-1042-BFA7-C9E940BC8C0E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This gives us the following histories on sites M and S: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H</a:t>
            </a:r>
            <a:r>
              <a:rPr lang="en-US" baseline="-25000" dirty="0"/>
              <a:t>M</a:t>
            </a:r>
            <a:r>
              <a:rPr lang="en-US" dirty="0"/>
              <a:t> = write</a:t>
            </a:r>
            <a:r>
              <a:rPr lang="en-US" baseline="-25000" dirty="0"/>
              <a:t>2</a:t>
            </a:r>
            <a:r>
              <a:rPr lang="en-US" dirty="0"/>
              <a:t>(</a:t>
            </a:r>
            <a:r>
              <a:rPr lang="en-US" dirty="0" err="1"/>
              <a:t>x</a:t>
            </a:r>
            <a:r>
              <a:rPr lang="en-US" baseline="-25000" dirty="0" err="1"/>
              <a:t>m</a:t>
            </a:r>
            <a:r>
              <a:rPr lang="en-US" dirty="0"/>
              <a:t>); write</a:t>
            </a:r>
            <a:r>
              <a:rPr lang="en-US" baseline="-25000" dirty="0"/>
              <a:t>2</a:t>
            </a:r>
            <a:r>
              <a:rPr lang="en-US" dirty="0"/>
              <a:t>(</a:t>
            </a:r>
            <a:r>
              <a:rPr lang="en-US" dirty="0" err="1"/>
              <a:t>y</a:t>
            </a:r>
            <a:r>
              <a:rPr lang="en-US" baseline="-25000" dirty="0" err="1"/>
              <a:t>m</a:t>
            </a:r>
            <a:r>
              <a:rPr lang="en-US" dirty="0"/>
              <a:t>); commit</a:t>
            </a:r>
            <a:r>
              <a:rPr lang="en-US" baseline="-25000" dirty="0"/>
              <a:t>2</a:t>
            </a:r>
            <a:r>
              <a:rPr lang="en-US" dirty="0"/>
              <a:t>; write</a:t>
            </a:r>
            <a:r>
              <a:rPr lang="en-US" baseline="-25000" dirty="0"/>
              <a:t>1</a:t>
            </a:r>
            <a:r>
              <a:rPr lang="en-US" dirty="0"/>
              <a:t>(</a:t>
            </a:r>
            <a:r>
              <a:rPr lang="en-US" dirty="0" err="1"/>
              <a:t>x</a:t>
            </a:r>
            <a:r>
              <a:rPr lang="en-US" baseline="-25000" dirty="0" err="1"/>
              <a:t>m</a:t>
            </a:r>
            <a:r>
              <a:rPr lang="en-US" dirty="0"/>
              <a:t>); commit</a:t>
            </a:r>
            <a:r>
              <a:rPr lang="en-US" baseline="-25000" dirty="0"/>
              <a:t>1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H</a:t>
            </a:r>
            <a:r>
              <a:rPr lang="en-US" baseline="-25000" dirty="0"/>
              <a:t>S</a:t>
            </a:r>
            <a:r>
              <a:rPr lang="en-US" dirty="0"/>
              <a:t> = read</a:t>
            </a:r>
            <a:r>
              <a:rPr lang="en-US" baseline="-25000" dirty="0"/>
              <a:t>1</a:t>
            </a:r>
            <a:r>
              <a:rPr lang="en-US" dirty="0"/>
              <a:t>(</a:t>
            </a:r>
            <a:r>
              <a:rPr lang="en-US" dirty="0" err="1"/>
              <a:t>x</a:t>
            </a:r>
            <a:r>
              <a:rPr lang="en-US" baseline="-25000" dirty="0" err="1"/>
              <a:t>S</a:t>
            </a:r>
            <a:r>
              <a:rPr lang="en-US" dirty="0"/>
              <a:t>); commit</a:t>
            </a:r>
            <a:r>
              <a:rPr lang="en-US" baseline="-25000" dirty="0"/>
              <a:t>1</a:t>
            </a:r>
            <a:r>
              <a:rPr lang="en-US" dirty="0"/>
              <a:t>; write</a:t>
            </a:r>
            <a:r>
              <a:rPr lang="en-US" baseline="-25000" dirty="0"/>
              <a:t>2R</a:t>
            </a:r>
            <a:r>
              <a:rPr lang="en-US" dirty="0"/>
              <a:t>(</a:t>
            </a:r>
            <a:r>
              <a:rPr lang="en-US" dirty="0" err="1"/>
              <a:t>x</a:t>
            </a:r>
            <a:r>
              <a:rPr lang="en-US" baseline="-25000" dirty="0" err="1"/>
              <a:t>s</a:t>
            </a:r>
            <a:r>
              <a:rPr lang="en-US" dirty="0"/>
              <a:t>); write</a:t>
            </a:r>
            <a:r>
              <a:rPr lang="en-US" baseline="-25000" dirty="0"/>
              <a:t>2R</a:t>
            </a:r>
            <a:r>
              <a:rPr lang="en-US" dirty="0"/>
              <a:t>(</a:t>
            </a:r>
            <a:r>
              <a:rPr lang="en-US" dirty="0" err="1"/>
              <a:t>y</a:t>
            </a:r>
            <a:r>
              <a:rPr lang="en-US" baseline="-25000" dirty="0" err="1"/>
              <a:t>s</a:t>
            </a:r>
            <a:r>
              <a:rPr lang="en-US" dirty="0"/>
              <a:t>); commit</a:t>
            </a:r>
            <a:r>
              <a:rPr lang="en-US" baseline="-25000" dirty="0"/>
              <a:t>2R</a:t>
            </a:r>
            <a:r>
              <a:rPr lang="en-US" dirty="0"/>
              <a:t>; write</a:t>
            </a:r>
            <a:r>
              <a:rPr lang="en-US" baseline="-25000" dirty="0"/>
              <a:t>1R</a:t>
            </a:r>
            <a:r>
              <a:rPr lang="en-US" dirty="0"/>
              <a:t>(</a:t>
            </a:r>
            <a:r>
              <a:rPr lang="en-US" dirty="0" err="1"/>
              <a:t>x</a:t>
            </a:r>
            <a:r>
              <a:rPr lang="en-US" baseline="-25000" dirty="0" err="1"/>
              <a:t>s</a:t>
            </a:r>
            <a:r>
              <a:rPr lang="en-US" dirty="0"/>
              <a:t>); commit</a:t>
            </a:r>
            <a:r>
              <a:rPr lang="en-US" baseline="-25000" dirty="0"/>
              <a:t>1R</a:t>
            </a: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The resulting global history is non-1SR</a:t>
            </a:r>
          </a:p>
          <a:p>
            <a:pPr marL="0" indent="0">
              <a:buNone/>
            </a:pPr>
            <a:r>
              <a:rPr lang="en-US" dirty="0"/>
              <a:t>For 1SR, refresh transactions must be executed in the same order as the original transactions are committed on the master site</a:t>
            </a:r>
          </a:p>
          <a:p>
            <a:pPr marL="0" indent="0">
              <a:buNone/>
            </a:pPr>
            <a:r>
              <a:rPr lang="en-US" dirty="0"/>
              <a:t>One approach: use timestamps on transactions and data items to ensure that correct values are read.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98C8867-2A2F-5C45-8AA4-D0E02181F03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23888" y="6381750"/>
            <a:ext cx="10944225" cy="478387"/>
          </a:xfrm>
        </p:spPr>
        <p:txBody>
          <a:bodyPr/>
          <a:lstStyle/>
          <a:p>
            <a:r>
              <a:rPr lang="en-US" dirty="0"/>
              <a:t>Bernstein, P. et al (2006) Relaxed-currency serializability for middle-tier caching and replication. </a:t>
            </a:r>
            <a:r>
              <a:rPr lang="en-GB" i="1" dirty="0"/>
              <a:t>Proceedings of the 2006 ACM SIGMOD international conference on management of data</a:t>
            </a:r>
            <a:r>
              <a:rPr lang="en-US" dirty="0"/>
              <a:t>. pp.599-610</a:t>
            </a:r>
          </a:p>
        </p:txBody>
      </p:sp>
    </p:spTree>
    <p:extLst>
      <p:ext uri="{BB962C8B-B14F-4D97-AF65-F5344CB8AC3E}">
        <p14:creationId xmlns:p14="http://schemas.microsoft.com/office/powerpoint/2010/main" val="1736718003"/>
      </p:ext>
    </p:extLst>
  </p:cSld>
  <p:clrMapOvr>
    <a:masterClrMapping/>
  </p:clrMapOvr>
</p:sld>
</file>

<file path=ppt/slides/slide1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4E9509-F8D4-2C4A-8F59-7DE2FC209C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Problem 2: Set up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17F6EEE-0D73-8945-8E52-05E134791C3E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en-US" dirty="0"/>
              <a:t>A master site M and a second site S</a:t>
            </a:r>
          </a:p>
          <a:p>
            <a:r>
              <a:rPr lang="en-US" dirty="0"/>
              <a:t>A data item x, replicated on both M and S</a:t>
            </a:r>
          </a:p>
          <a:p>
            <a:r>
              <a:rPr lang="en-US" dirty="0"/>
              <a:t>One transaction:</a:t>
            </a:r>
          </a:p>
          <a:p>
            <a:pPr lvl="1"/>
            <a:r>
              <a:rPr lang="en-US" dirty="0"/>
              <a:t>T1: write(x); read(x); commit (submitted to S)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9C05547-F7A7-BB45-B9B9-ECAB3EE6CD3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5886786"/>
      </p:ext>
    </p:extLst>
  </p:cSld>
  <p:clrMapOvr>
    <a:masterClrMapping/>
  </p:clrMapOvr>
</p:sld>
</file>

<file path=ppt/slides/slide1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752DA2-0642-7C46-8FB8-4AF65BEB86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Problem 2: Execution trace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6F0368-3AA7-3A41-9BD5-3B43CDC254C6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 dirty="0"/>
              <a:t>T1 submits write</a:t>
            </a:r>
            <a:r>
              <a:rPr lang="en-US" baseline="-25000" dirty="0"/>
              <a:t>1</a:t>
            </a:r>
            <a:r>
              <a:rPr lang="en-US" dirty="0"/>
              <a:t>(x) to site S, which forwards it to M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write1(x) is executed at site M, and confirmation sent back to S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T1 submits read</a:t>
            </a:r>
            <a:r>
              <a:rPr lang="en-US" baseline="-25000" dirty="0"/>
              <a:t>1</a:t>
            </a:r>
            <a:r>
              <a:rPr lang="en-US" dirty="0"/>
              <a:t>(x) to site S, which executes it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T1 submits commit</a:t>
            </a:r>
            <a:r>
              <a:rPr lang="en-US" baseline="-25000" dirty="0"/>
              <a:t>1</a:t>
            </a:r>
            <a:r>
              <a:rPr lang="en-US" dirty="0"/>
              <a:t> to site S, which forwards it to M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Site M commits T1 and sends confirmation sent back to S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Site S commits T1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Site M sends refresh transaction for T1 (containing write(x)) to site S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Site S executes the refresh transaction and commits it</a:t>
            </a:r>
          </a:p>
          <a:p>
            <a:pPr marL="457200" indent="-457200">
              <a:buFont typeface="+mj-lt"/>
              <a:buAutoNum type="arabicPeriod"/>
            </a:pPr>
            <a:endParaRPr lang="en-US" dirty="0"/>
          </a:p>
          <a:p>
            <a:pPr marL="0" indent="0">
              <a:buNone/>
            </a:pPr>
            <a:r>
              <a:rPr lang="en-US" dirty="0"/>
              <a:t>(what is the value of x that T1 reads in step 3?)</a:t>
            </a:r>
          </a:p>
          <a:p>
            <a:pPr marL="0" indent="0">
              <a:buNone/>
            </a:pPr>
            <a:endParaRPr lang="en-US" dirty="0"/>
          </a:p>
          <a:p>
            <a:pPr marL="457200" indent="-457200">
              <a:buFont typeface="+mj-lt"/>
              <a:buAutoNum type="arabicPeriod"/>
            </a:pP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03A06A4-6727-1643-819B-B6054EFF43F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9644766"/>
      </p:ext>
    </p:extLst>
  </p:cSld>
  <p:clrMapOvr>
    <a:masterClrMapping/>
  </p:clrMapOvr>
</p:sld>
</file>

<file path=ppt/slides/slide1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D27576-D92C-DF41-977C-E5F15384C4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Problem 2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05273C-9FCE-4C43-B196-1AEC5FE63D77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Possible approach:</a:t>
            </a:r>
          </a:p>
          <a:p>
            <a:r>
              <a:rPr lang="en-US" dirty="0"/>
              <a:t>Maintain a list of the updates that a transaction performs</a:t>
            </a:r>
          </a:p>
          <a:p>
            <a:r>
              <a:rPr lang="en-US" dirty="0"/>
              <a:t>When a read() is executed, check list</a:t>
            </a:r>
          </a:p>
          <a:p>
            <a:r>
              <a:rPr lang="en-US" dirty="0"/>
              <a:t>If data item being read has already been written during this transaction, execute read </a:t>
            </a:r>
            <a:r>
              <a:rPr lang="en-US"/>
              <a:t>at master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AD00FFF-4A9C-654D-9610-2B5D3DF9929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2838969"/>
      </p:ext>
    </p:extLst>
  </p:cSld>
  <p:clrMapOvr>
    <a:masterClrMapping/>
  </p:clrMapOvr>
</p:sld>
</file>

<file path=ppt/slides/slide1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5B4210-97E5-1743-BD66-06C7B20F2A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Lazy Distributed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2DDCE0-738D-3342-AB67-D92D97461D12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Execution on coordinating site is easy</a:t>
            </a:r>
          </a:p>
          <a:p>
            <a:pPr lvl="1"/>
            <a:r>
              <a:rPr lang="en-US" dirty="0"/>
              <a:t>Make changes, send refresh transactions</a:t>
            </a:r>
          </a:p>
          <a:p>
            <a:pPr marL="0" indent="0">
              <a:buNone/>
            </a:pPr>
            <a:r>
              <a:rPr lang="en-US" dirty="0"/>
              <a:t>Management and reconciliation of updates at other sites is difficult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96BBC5D-A13D-1847-9F5B-A3F4EE53170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9058986"/>
      </p:ext>
    </p:extLst>
  </p:cSld>
  <p:clrMapOvr>
    <a:masterClrMapping/>
  </p:clrMapOvr>
</p:sld>
</file>

<file path=ppt/slides/slide1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CAP Theorem</a:t>
            </a:r>
          </a:p>
        </p:txBody>
      </p:sp>
    </p:spTree>
    <p:extLst>
      <p:ext uri="{BB962C8B-B14F-4D97-AF65-F5344CB8AC3E}">
        <p14:creationId xmlns:p14="http://schemas.microsoft.com/office/powerpoint/2010/main" val="212585887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Hardware independence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A distributed database system should be able to operate and access data spread across a wide variety of hardware platforms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i="1" dirty="0"/>
              <a:t>A truly distributed DBMS system should not rely on a particular hardware feature, nor should it be limited to a certain hardware architecture.</a:t>
            </a:r>
          </a:p>
          <a:p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7170B89-270E-E545-9A06-E9AF9BD4035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6867618"/>
      </p:ext>
    </p:extLst>
  </p:cSld>
  <p:clrMapOvr>
    <a:masterClrMapping/>
  </p:clrMapOvr>
</p:sld>
</file>

<file path=ppt/slides/slide1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CAP Theorem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140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In any distributed system, there is a trade-off between:</a:t>
            </a:r>
          </a:p>
          <a:p>
            <a:r>
              <a:rPr lang="en-US" dirty="0"/>
              <a:t>Consistency</a:t>
            </a:r>
          </a:p>
          <a:p>
            <a:pPr marL="360000" lvl="1" indent="0">
              <a:buNone/>
            </a:pPr>
            <a:r>
              <a:rPr lang="en-US" dirty="0"/>
              <a:t>Each server always returns the correct response to each request</a:t>
            </a:r>
          </a:p>
          <a:p>
            <a:r>
              <a:rPr lang="en-US" dirty="0"/>
              <a:t>Availability</a:t>
            </a:r>
          </a:p>
          <a:p>
            <a:pPr marL="360000" lvl="1" indent="0">
              <a:buNone/>
            </a:pPr>
            <a:r>
              <a:rPr lang="en-US" dirty="0"/>
              <a:t>Each request eventually receives a response</a:t>
            </a:r>
          </a:p>
          <a:p>
            <a:r>
              <a:rPr lang="en-US" dirty="0"/>
              <a:t>Partition Tolerance</a:t>
            </a:r>
          </a:p>
          <a:p>
            <a:pPr marL="360000" lvl="1" indent="0">
              <a:buNone/>
            </a:pPr>
            <a:r>
              <a:rPr lang="en-US" dirty="0"/>
              <a:t>Communication may be unreliable (messages delayed, messages lost, servers partitioned into groups that cannot communicate with each other), but the system as a whole should continue to function</a:t>
            </a:r>
          </a:p>
          <a:p>
            <a:pPr lvl="1"/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3CCA928-799D-7144-9DAE-F130AC1AD55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5637814"/>
      </p:ext>
    </p:extLst>
  </p:cSld>
  <p:clrMapOvr>
    <a:masterClrMapping/>
  </p:clrMapOvr>
</p:sld>
</file>

<file path=ppt/slides/slide1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CAP Theorem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141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CAP is an example of the trade-off between safety and </a:t>
            </a:r>
            <a:r>
              <a:rPr lang="en-US" dirty="0" err="1"/>
              <a:t>liveness</a:t>
            </a:r>
            <a:r>
              <a:rPr lang="en-US" dirty="0"/>
              <a:t> in an unreliable system</a:t>
            </a:r>
          </a:p>
          <a:p>
            <a:pPr lvl="1"/>
            <a:r>
              <a:rPr lang="en-US" dirty="0"/>
              <a:t>Safety: nothing bad ever happens</a:t>
            </a:r>
          </a:p>
          <a:p>
            <a:pPr lvl="1"/>
            <a:r>
              <a:rPr lang="en-US" dirty="0" err="1"/>
              <a:t>Liveness</a:t>
            </a:r>
            <a:r>
              <a:rPr lang="en-US" dirty="0"/>
              <a:t>: eventually something good happens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We can only manage two of three from C, A, P</a:t>
            </a:r>
          </a:p>
          <a:p>
            <a:pPr lvl="1"/>
            <a:r>
              <a:rPr lang="en-US" dirty="0"/>
              <a:t>Typically we sacrifice either availability (</a:t>
            </a:r>
            <a:r>
              <a:rPr lang="en-US" dirty="0" err="1"/>
              <a:t>liveness</a:t>
            </a:r>
            <a:r>
              <a:rPr lang="en-US" dirty="0"/>
              <a:t>) or consistency (safety)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340A755-0A10-0247-BBFC-1F8007982DA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6655345"/>
      </p:ext>
    </p:extLst>
  </p:cSld>
  <p:clrMapOvr>
    <a:masterClrMapping/>
  </p:clrMapOvr>
</p:sld>
</file>

<file path=ppt/slides/slide1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C3636E-5A0A-6C40-94EF-897D3FA0B3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Next Lecture:</a:t>
            </a:r>
            <a:br>
              <a:rPr lang="en-GB" dirty="0"/>
            </a:br>
            <a:r>
              <a:rPr lang="en-GB" dirty="0"/>
              <a:t>Data Warehousing</a:t>
            </a:r>
          </a:p>
        </p:txBody>
      </p:sp>
    </p:spTree>
    <p:extLst>
      <p:ext uri="{BB962C8B-B14F-4D97-AF65-F5344CB8AC3E}">
        <p14:creationId xmlns:p14="http://schemas.microsoft.com/office/powerpoint/2010/main" val="15494603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Operating system independence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A distributed database system should be able to run on different operating systems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6AE7091-4605-D849-8CE3-F17E88A7D64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749707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Network independence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A distributed database system should be designed to run regardless of the communication protocols and network topology used to interconnect sites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95378B6-32FF-A649-A0C3-E7E81EB84B4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636964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DBMS independence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An </a:t>
            </a:r>
            <a:r>
              <a:rPr lang="en-US" i="1" dirty="0"/>
              <a:t>ideal</a:t>
            </a:r>
            <a:r>
              <a:rPr lang="en-US" dirty="0"/>
              <a:t> distributed database system must be able to support interoperability between DBMS systems running on different nodes, even if these DBMS systems are unalike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i="1" dirty="0"/>
              <a:t>All sites in a distributed database system should use common standard interfaces in order to interoperate with each other.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27B36C7-0936-924D-AE42-121CDAB67A2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715401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Distributed Databases vs. Parallel Databases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Local autonomy</a:t>
            </a:r>
          </a:p>
          <a:p>
            <a:r>
              <a:rPr lang="en-US" dirty="0"/>
              <a:t>No central site</a:t>
            </a:r>
          </a:p>
          <a:p>
            <a:r>
              <a:rPr lang="en-US" dirty="0"/>
              <a:t>Continuous operation</a:t>
            </a:r>
          </a:p>
          <a:p>
            <a:r>
              <a:rPr lang="en-US" dirty="0"/>
              <a:t>Location independence</a:t>
            </a:r>
          </a:p>
          <a:p>
            <a:r>
              <a:rPr lang="en-US" dirty="0"/>
              <a:t>Fragmentation independence</a:t>
            </a:r>
          </a:p>
          <a:p>
            <a:r>
              <a:rPr lang="en-US" dirty="0"/>
              <a:t>Replication independence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r>
              <a:rPr lang="en-US" dirty="0"/>
              <a:t>Distributed query processing</a:t>
            </a:r>
          </a:p>
          <a:p>
            <a:r>
              <a:rPr lang="en-US" dirty="0"/>
              <a:t>Distributed transactions</a:t>
            </a:r>
          </a:p>
          <a:p>
            <a:r>
              <a:rPr lang="en-US" dirty="0"/>
              <a:t>Hardware independence</a:t>
            </a:r>
          </a:p>
          <a:p>
            <a:r>
              <a:rPr lang="en-US" dirty="0"/>
              <a:t>Operating system independence</a:t>
            </a:r>
          </a:p>
          <a:p>
            <a:r>
              <a:rPr lang="en-US" dirty="0"/>
              <a:t>Network independence</a:t>
            </a:r>
          </a:p>
          <a:p>
            <a:r>
              <a:rPr lang="en-US" dirty="0"/>
              <a:t>DBMS independence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16A8463F-3E93-0943-83FB-6FEB41394527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Distributed Databases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DF171255-951F-6D4A-8CEA-A8FE819E7F99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>
            <a:normAutofit lnSpcReduction="10000"/>
          </a:bodyPr>
          <a:lstStyle/>
          <a:p>
            <a:endParaRPr lang="en-US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DB9A78FE-BDC2-AB49-B89C-2D51247C796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267250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Distributed Databases vs. Parallel Databases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strike="sngStrike" dirty="0"/>
              <a:t>Local autonomy</a:t>
            </a:r>
          </a:p>
          <a:p>
            <a:r>
              <a:rPr lang="en-US" dirty="0"/>
              <a:t>No central site</a:t>
            </a:r>
          </a:p>
          <a:p>
            <a:r>
              <a:rPr lang="en-US" dirty="0"/>
              <a:t>Continuous operation</a:t>
            </a:r>
          </a:p>
          <a:p>
            <a:r>
              <a:rPr lang="en-US" dirty="0"/>
              <a:t>Location independence</a:t>
            </a:r>
          </a:p>
          <a:p>
            <a:r>
              <a:rPr lang="en-US" dirty="0"/>
              <a:t>Fragmentation independence</a:t>
            </a:r>
          </a:p>
          <a:p>
            <a:r>
              <a:rPr lang="en-US" dirty="0"/>
              <a:t>Replication independence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r>
              <a:rPr lang="en-US" dirty="0"/>
              <a:t>Distributed query processing</a:t>
            </a:r>
          </a:p>
          <a:p>
            <a:r>
              <a:rPr lang="en-US" dirty="0"/>
              <a:t>Distributed transactions</a:t>
            </a:r>
          </a:p>
          <a:p>
            <a:r>
              <a:rPr lang="en-US" strike="sngStrike" dirty="0"/>
              <a:t>Hardware independence</a:t>
            </a:r>
          </a:p>
          <a:p>
            <a:r>
              <a:rPr lang="en-US" strike="sngStrike" dirty="0"/>
              <a:t>Operating system independence</a:t>
            </a:r>
          </a:p>
          <a:p>
            <a:r>
              <a:rPr lang="en-US" strike="sngStrike" dirty="0"/>
              <a:t>Network independence</a:t>
            </a:r>
          </a:p>
          <a:p>
            <a:r>
              <a:rPr lang="en-US" strike="sngStrike" dirty="0"/>
              <a:t>DBMS independence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7578A7BF-A3B7-174E-9AE1-971DFCC6299F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Parallel Databases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238BE185-5430-024F-A0E8-7EE4D55480E2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>
            <a:normAutofit lnSpcReduction="10000"/>
          </a:bodyPr>
          <a:lstStyle/>
          <a:p>
            <a:endParaRPr lang="en-US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1711D5F9-C0F7-474C-9D7B-403CB00109C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94169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Distributed Databases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COMP3211 Advanced Databases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 err="1"/>
              <a:t>Dr</a:t>
            </a:r>
            <a:r>
              <a:rPr lang="en-US" dirty="0"/>
              <a:t> Nicholas Gibbins – </a:t>
            </a:r>
            <a:r>
              <a:rPr lang="en-US" dirty="0" err="1"/>
              <a:t>nmg@ecs.soton.ac.uk</a:t>
            </a:r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824222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Fragmentation</a:t>
            </a:r>
          </a:p>
        </p:txBody>
      </p:sp>
    </p:spTree>
    <p:extLst>
      <p:ext uri="{BB962C8B-B14F-4D97-AF65-F5344CB8AC3E}">
        <p14:creationId xmlns:p14="http://schemas.microsoft.com/office/powerpoint/2010/main" val="343841464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Why Fragment?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Fragmentation allows:</a:t>
            </a:r>
          </a:p>
          <a:p>
            <a:pPr lvl="1"/>
            <a:r>
              <a:rPr lang="en-US" dirty="0" err="1"/>
              <a:t>localisation</a:t>
            </a:r>
            <a:r>
              <a:rPr lang="en-US" dirty="0"/>
              <a:t> of the accesses of relations by applications</a:t>
            </a:r>
          </a:p>
          <a:p>
            <a:pPr lvl="1"/>
            <a:r>
              <a:rPr lang="en-US" dirty="0"/>
              <a:t>parallel execution (increases concurrency and throughput)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5B10845-4889-C54A-8D92-CEA9932A426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351851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Fragmentation Approaches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/>
              <a:t>Horizontal fragmentation </a:t>
            </a:r>
          </a:p>
          <a:p>
            <a:pPr marL="360000" lvl="1" indent="0">
              <a:buNone/>
            </a:pPr>
            <a:r>
              <a:rPr lang="en-US" dirty="0"/>
              <a:t>Each fragment contains a subset of the tuples of the global relation</a:t>
            </a:r>
          </a:p>
          <a:p>
            <a:pPr marL="0" indent="0">
              <a:buNone/>
            </a:pPr>
            <a:r>
              <a:rPr lang="en-US" dirty="0"/>
              <a:t>Vertical fragmentation </a:t>
            </a:r>
          </a:p>
          <a:p>
            <a:pPr marL="360000" lvl="1" indent="0">
              <a:buNone/>
            </a:pPr>
            <a:r>
              <a:rPr lang="en-US" dirty="0"/>
              <a:t>Each fragment contains a subset of the attributes of the global relation</a:t>
            </a:r>
          </a:p>
        </p:txBody>
      </p: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5163772D-501B-1842-93B3-FAEAB985627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Rectangle 5"/>
          <p:cNvSpPr/>
          <p:nvPr/>
        </p:nvSpPr>
        <p:spPr bwMode="auto">
          <a:xfrm>
            <a:off x="5556000" y="3644763"/>
            <a:ext cx="1080000" cy="1800000"/>
          </a:xfrm>
          <a:prstGeom prst="rect">
            <a:avLst/>
          </a:prstGeom>
          <a:solidFill>
            <a:srgbClr val="FFFFFF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3404625" y="3645878"/>
            <a:ext cx="1080000" cy="360000"/>
          </a:xfrm>
          <a:prstGeom prst="rect">
            <a:avLst/>
          </a:prstGeom>
          <a:solidFill>
            <a:srgbClr val="FFFFFF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8" name="Rectangle 7"/>
          <p:cNvSpPr/>
          <p:nvPr/>
        </p:nvSpPr>
        <p:spPr bwMode="auto">
          <a:xfrm>
            <a:off x="7691528" y="3645881"/>
            <a:ext cx="360000" cy="1800000"/>
          </a:xfrm>
          <a:prstGeom prst="rect">
            <a:avLst/>
          </a:prstGeom>
          <a:solidFill>
            <a:srgbClr val="FFFFFF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9" name="Rectangle 8"/>
          <p:cNvSpPr/>
          <p:nvPr/>
        </p:nvSpPr>
        <p:spPr bwMode="auto">
          <a:xfrm>
            <a:off x="8050067" y="3645880"/>
            <a:ext cx="360000" cy="1800000"/>
          </a:xfrm>
          <a:prstGeom prst="rect">
            <a:avLst/>
          </a:prstGeom>
          <a:solidFill>
            <a:srgbClr val="FFFFFF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0" name="Rectangle 9"/>
          <p:cNvSpPr/>
          <p:nvPr/>
        </p:nvSpPr>
        <p:spPr bwMode="auto">
          <a:xfrm>
            <a:off x="8408606" y="3645881"/>
            <a:ext cx="360000" cy="1800000"/>
          </a:xfrm>
          <a:prstGeom prst="rect">
            <a:avLst/>
          </a:prstGeom>
          <a:solidFill>
            <a:srgbClr val="FFFFFF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1" name="Rectangle 10"/>
          <p:cNvSpPr/>
          <p:nvPr/>
        </p:nvSpPr>
        <p:spPr bwMode="auto">
          <a:xfrm>
            <a:off x="3404625" y="3996260"/>
            <a:ext cx="1080000" cy="360000"/>
          </a:xfrm>
          <a:prstGeom prst="rect">
            <a:avLst/>
          </a:prstGeom>
          <a:solidFill>
            <a:srgbClr val="FFFFFF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2" name="Rectangle 11"/>
          <p:cNvSpPr/>
          <p:nvPr/>
        </p:nvSpPr>
        <p:spPr bwMode="auto">
          <a:xfrm>
            <a:off x="3404625" y="4346642"/>
            <a:ext cx="1080000" cy="360000"/>
          </a:xfrm>
          <a:prstGeom prst="rect">
            <a:avLst/>
          </a:prstGeom>
          <a:solidFill>
            <a:srgbClr val="FFFFFF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3" name="Rectangle 12"/>
          <p:cNvSpPr/>
          <p:nvPr/>
        </p:nvSpPr>
        <p:spPr bwMode="auto">
          <a:xfrm>
            <a:off x="3404625" y="4697024"/>
            <a:ext cx="1080000" cy="360000"/>
          </a:xfrm>
          <a:prstGeom prst="rect">
            <a:avLst/>
          </a:prstGeom>
          <a:solidFill>
            <a:srgbClr val="FFFFFF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4" name="Rectangle 13"/>
          <p:cNvSpPr/>
          <p:nvPr/>
        </p:nvSpPr>
        <p:spPr bwMode="auto">
          <a:xfrm>
            <a:off x="3404625" y="5047406"/>
            <a:ext cx="1080000" cy="360000"/>
          </a:xfrm>
          <a:prstGeom prst="rect">
            <a:avLst/>
          </a:prstGeom>
          <a:solidFill>
            <a:srgbClr val="FFFFFF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188222" y="5436153"/>
            <a:ext cx="18085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global relation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307493" y="5449141"/>
            <a:ext cx="177484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vertical</a:t>
            </a:r>
          </a:p>
          <a:p>
            <a:pPr algn="ctr"/>
            <a:r>
              <a:rPr lang="en-US" dirty="0"/>
              <a:t>fragmentation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3059483" y="5397789"/>
            <a:ext cx="177484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horizontal</a:t>
            </a:r>
          </a:p>
          <a:p>
            <a:pPr algn="ctr"/>
            <a:r>
              <a:rPr lang="en-US" dirty="0"/>
              <a:t>fragmentation</a:t>
            </a:r>
          </a:p>
        </p:txBody>
      </p:sp>
    </p:spTree>
    <p:extLst>
      <p:ext uri="{BB962C8B-B14F-4D97-AF65-F5344CB8AC3E}">
        <p14:creationId xmlns:p14="http://schemas.microsoft.com/office/powerpoint/2010/main" val="92721593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Decomposition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Content Placeholder 3"/>
              <p:cNvSpPr>
                <a:spLocks noGrp="1"/>
              </p:cNvSpPr>
              <p:nvPr>
                <p:ph sz="quarter" idx="13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en-US" dirty="0"/>
                  <a:t>Relation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𝑅</m:t>
                    </m:r>
                  </m:oMath>
                </a14:m>
                <a:r>
                  <a:rPr lang="en-US" dirty="0"/>
                  <a:t> is </a:t>
                </a:r>
                <a:r>
                  <a:rPr lang="en-US" i="1" dirty="0"/>
                  <a:t>decomposed</a:t>
                </a:r>
                <a:r>
                  <a:rPr lang="en-US" dirty="0"/>
                  <a:t> into fragments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𝐹</m:t>
                        </m:r>
                      </m:e>
                      <m:sub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𝑅</m:t>
                        </m:r>
                      </m:sub>
                    </m:sSub>
                    <m:r>
                      <a:rPr lang="en-GB" b="0" i="1" smtClean="0">
                        <a:latin typeface="Cambria Math" panose="02040503050406030204" pitchFamily="18" charset="0"/>
                      </a:rPr>
                      <m:t>={</m:t>
                    </m:r>
                    <m:sSub>
                      <m:sSub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𝑅</m:t>
                        </m:r>
                      </m:e>
                      <m:sub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GB" b="0" i="1" smtClean="0"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𝑅</m:t>
                        </m:r>
                      </m:e>
                      <m:sub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GB" b="0" i="1" smtClean="0">
                        <a:latin typeface="Cambria Math" panose="02040503050406030204" pitchFamily="18" charset="0"/>
                      </a:rPr>
                      <m:t>, …, </m:t>
                    </m:r>
                    <m:sSub>
                      <m:sSub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𝑅</m:t>
                        </m:r>
                      </m:e>
                      <m:sub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  <m:r>
                      <a:rPr lang="en-GB" b="0" i="1" smtClean="0">
                        <a:latin typeface="Cambria Math" panose="02040503050406030204" pitchFamily="18" charset="0"/>
                      </a:rPr>
                      <m:t>}</m:t>
                    </m:r>
                  </m:oMath>
                </a14:m>
                <a:endParaRPr lang="en-US" dirty="0"/>
              </a:p>
              <a:p>
                <a:pPr marL="0" indent="0">
                  <a:buNone/>
                </a:pPr>
                <a:r>
                  <a:rPr lang="en-US" dirty="0"/>
                  <a:t>Decomposition (horizontal or vertical) can be expressed in terms of relational algebra expressions</a:t>
                </a:r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4" name="Content Placeholder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2242" t="-85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72FA44D-65F6-4447-8F81-91550A80003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826767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Completeness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Content Placeholder 3"/>
              <p:cNvSpPr>
                <a:spLocks noGrp="1"/>
              </p:cNvSpPr>
              <p:nvPr>
                <p:ph sz="quarter" idx="13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𝐹</m:t>
                        </m:r>
                      </m:e>
                      <m:sub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𝑅</m:t>
                        </m:r>
                      </m:sub>
                    </m:sSub>
                  </m:oMath>
                </a14:m>
                <a:r>
                  <a:rPr lang="en-US" dirty="0"/>
                  <a:t> is </a:t>
                </a:r>
                <a:r>
                  <a:rPr lang="en-US" i="1" dirty="0"/>
                  <a:t>complete</a:t>
                </a:r>
                <a:r>
                  <a:rPr lang="en-US" dirty="0"/>
                  <a:t> if each data item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𝑑</m:t>
                        </m:r>
                      </m:e>
                      <m:sub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dirty="0"/>
                  <a:t> in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𝑅</m:t>
                    </m:r>
                  </m:oMath>
                </a14:m>
                <a:r>
                  <a:rPr lang="en-US" dirty="0"/>
                  <a:t> is found in some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𝑅</m:t>
                        </m:r>
                      </m:e>
                      <m:sub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𝑗</m:t>
                        </m:r>
                      </m:sub>
                    </m:sSub>
                  </m:oMath>
                </a14:m>
                <a:endParaRPr lang="en-US" baseline="-25000" dirty="0"/>
              </a:p>
            </p:txBody>
          </p:sp>
        </mc:Choice>
        <mc:Fallback xmlns="">
          <p:sp>
            <p:nvSpPr>
              <p:cNvPr id="4" name="Content Placeholder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196" t="-85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6FA9C1D-DCFA-E54A-84EC-90FD9517BD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350196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Reconstruction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Content Placeholder 3"/>
              <p:cNvSpPr>
                <a:spLocks noGrp="1"/>
              </p:cNvSpPr>
              <p:nvPr>
                <p:ph sz="quarter" idx="13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𝑅</m:t>
                    </m:r>
                  </m:oMath>
                </a14:m>
                <a:r>
                  <a:rPr lang="en-US" dirty="0"/>
                  <a:t> can be </a:t>
                </a:r>
                <a:r>
                  <a:rPr lang="en-US" i="1" dirty="0"/>
                  <a:t>reconstructed</a:t>
                </a:r>
                <a:r>
                  <a:rPr lang="en-US" dirty="0"/>
                  <a:t> if it is possible to define a relational operator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▽</m:t>
                    </m:r>
                  </m:oMath>
                </a14:m>
                <a:r>
                  <a:rPr lang="en-US" dirty="0"/>
                  <a:t> such that </a:t>
                </a:r>
                <a:br>
                  <a:rPr lang="en-GB" i="1" dirty="0">
                    <a:latin typeface="Cambria Math" panose="02040503050406030204" pitchFamily="18" charset="0"/>
                  </a:rPr>
                </a:b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𝑅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=▽</m:t>
                    </m:r>
                    <m:sSub>
                      <m:sSubPr>
                        <m:ctrlPr>
                          <a:rPr lang="en-GB" b="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 dirty="0" smtClean="0">
                            <a:latin typeface="Cambria Math" panose="02040503050406030204" pitchFamily="18" charset="0"/>
                          </a:rPr>
                          <m:t>𝑅</m:t>
                        </m:r>
                      </m:e>
                      <m:sub>
                        <m:r>
                          <a:rPr lang="en-GB" b="0" i="1" dirty="0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dirty="0"/>
                  <a:t>, for all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𝑅</m:t>
                    </m:r>
                    <m:r>
                      <a:rPr lang="en-US" i="1" baseline="-25000" dirty="0">
                        <a:latin typeface="Cambria Math" panose="02040503050406030204" pitchFamily="18" charset="0"/>
                      </a:rPr>
                      <m:t>𝑖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∈</m:t>
                    </m:r>
                    <m:sSub>
                      <m:sSubPr>
                        <m:ctrlPr>
                          <a:rPr lang="en-GB" b="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𝐹</m:t>
                        </m:r>
                      </m:e>
                      <m:sub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𝑅</m:t>
                        </m:r>
                      </m:sub>
                    </m:sSub>
                  </m:oMath>
                </a14:m>
                <a:endParaRPr lang="en-US" baseline="-25000" dirty="0"/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r>
                  <a:rPr lang="en-US" dirty="0"/>
                  <a:t>Note that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▽</m:t>
                    </m:r>
                  </m:oMath>
                </a14:m>
                <a:r>
                  <a:rPr lang="en-US" dirty="0"/>
                  <a:t> will be different for different types of fragmentation</a:t>
                </a:r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4" name="Content Placeholder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blipFill>
                <a:blip r:embed="rId2"/>
                <a:stretch>
                  <a:fillRect l="-695" t="-113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D2A17F9-90B6-584C-8114-022AA124CFC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216301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Disjointness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Content Placeholder 3"/>
              <p:cNvSpPr>
                <a:spLocks noGrp="1"/>
              </p:cNvSpPr>
              <p:nvPr>
                <p:ph sz="quarter" idx="13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𝐹</m:t>
                    </m:r>
                    <m:r>
                      <a:rPr lang="en-US" i="1" baseline="-25000" dirty="0">
                        <a:latin typeface="Cambria Math" panose="02040503050406030204" pitchFamily="18" charset="0"/>
                      </a:rPr>
                      <m:t>𝑅</m:t>
                    </m:r>
                  </m:oMath>
                </a14:m>
                <a:r>
                  <a:rPr lang="en-US" dirty="0"/>
                  <a:t> is </a:t>
                </a:r>
                <a:r>
                  <a:rPr lang="en-US" i="1" dirty="0"/>
                  <a:t>disjoint</a:t>
                </a:r>
                <a:r>
                  <a:rPr lang="en-US" dirty="0"/>
                  <a:t> if every data item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𝑑</m:t>
                    </m:r>
                    <m:r>
                      <a:rPr lang="en-US" i="1" baseline="-25000" dirty="0">
                        <a:latin typeface="Cambria Math" panose="02040503050406030204" pitchFamily="18" charset="0"/>
                      </a:rPr>
                      <m:t>𝑖</m:t>
                    </m:r>
                  </m:oMath>
                </a14:m>
                <a:r>
                  <a:rPr lang="en-US" dirty="0"/>
                  <a:t> in each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𝑅</m:t>
                    </m:r>
                    <m:r>
                      <a:rPr lang="en-US" i="1" baseline="-25000" dirty="0" err="1">
                        <a:latin typeface="Cambria Math" panose="02040503050406030204" pitchFamily="18" charset="0"/>
                      </a:rPr>
                      <m:t>𝑗</m:t>
                    </m:r>
                  </m:oMath>
                </a14:m>
                <a:r>
                  <a:rPr lang="en-US" dirty="0"/>
                  <a:t> is not in any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𝑅</m:t>
                    </m:r>
                    <m:r>
                      <a:rPr lang="en-US" i="1" baseline="-25000" dirty="0" err="1"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br>
                  <a:rPr lang="en-US" dirty="0"/>
                </a:br>
                <a:r>
                  <a:rPr lang="en-US" dirty="0"/>
                  <a:t>where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≠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𝑗</m:t>
                    </m:r>
                  </m:oMath>
                </a14:m>
                <a:endParaRPr lang="en-US" dirty="0"/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r>
                  <a:rPr lang="en-US" dirty="0"/>
                  <a:t>Note that this is only strictly true for horizontal decomposition</a:t>
                </a:r>
              </a:p>
              <a:p>
                <a:pPr marL="0" indent="0">
                  <a:buNone/>
                </a:pPr>
                <a:r>
                  <a:rPr lang="en-US" dirty="0"/>
                  <a:t>For vertical decomposition, primary key attributes are typically repeated in all fragments to allow reconstruction; </a:t>
                </a:r>
                <a:r>
                  <a:rPr lang="en-US" dirty="0" err="1"/>
                  <a:t>disjointness</a:t>
                </a:r>
                <a:r>
                  <a:rPr lang="en-US" dirty="0"/>
                  <a:t> is defined on non-primary key attributes</a:t>
                </a:r>
                <a:endParaRPr lang="en-US" baseline="-25000" dirty="0"/>
              </a:p>
            </p:txBody>
          </p:sp>
        </mc:Choice>
        <mc:Fallback xmlns="">
          <p:sp>
            <p:nvSpPr>
              <p:cNvPr id="4" name="Content Placeholder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2242" t="-850" r="-119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0F78B6A-40C2-6947-B051-6388B33F2CC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518092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Horizontal Fragmentation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Each fragment contains a subset of the tuples of the global relation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Two versions:</a:t>
            </a:r>
          </a:p>
          <a:p>
            <a:pPr lvl="1"/>
            <a:r>
              <a:rPr lang="en-US" i="1" dirty="0"/>
              <a:t>Primary horizontal fragmentation</a:t>
            </a:r>
            <a:br>
              <a:rPr lang="en-US" dirty="0"/>
            </a:br>
            <a:r>
              <a:rPr lang="en-US" dirty="0"/>
              <a:t>performed using a predicate defined on the relation being partitioned</a:t>
            </a:r>
          </a:p>
          <a:p>
            <a:pPr lvl="1"/>
            <a:r>
              <a:rPr lang="en-US" i="1" dirty="0"/>
              <a:t>Derived horizontal fragmentation</a:t>
            </a:r>
            <a:br>
              <a:rPr lang="en-US" dirty="0"/>
            </a:br>
            <a:r>
              <a:rPr lang="en-US" dirty="0"/>
              <a:t>performed using a predicate defined on another relation</a:t>
            </a:r>
          </a:p>
          <a:p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4129501-52F9-AF40-8BEA-B2FF4A2A2F3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210404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Primary Horizontal Fragmentation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Content Placeholder 3"/>
              <p:cNvSpPr>
                <a:spLocks noGrp="1"/>
              </p:cNvSpPr>
              <p:nvPr>
                <p:ph sz="quarter" idx="13"/>
              </p:nvPr>
            </p:nvSpPr>
            <p:spPr/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US" dirty="0"/>
                  <a:t>Decomposition</a:t>
                </a:r>
              </a:p>
              <a:p>
                <a:pPr marL="360000" lvl="1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i="1" dirty="0" smtClean="0">
                          <a:latin typeface="Cambria Math" panose="02040503050406030204" pitchFamily="18" charset="0"/>
                        </a:rPr>
                        <m:t>𝐹</m:t>
                      </m:r>
                      <m:r>
                        <a:rPr lang="en-US" i="1" baseline="-25000" dirty="0">
                          <a:latin typeface="Cambria Math" panose="02040503050406030204" pitchFamily="18" charset="0"/>
                        </a:rPr>
                        <m:t>𝑅</m:t>
                      </m:r>
                      <m:r>
                        <a:rPr lang="en-US" i="1" dirty="0">
                          <a:latin typeface="Cambria Math" panose="02040503050406030204" pitchFamily="18" charset="0"/>
                        </a:rPr>
                        <m:t>={</m:t>
                      </m:r>
                      <m:r>
                        <a:rPr lang="en-US" i="1" dirty="0" err="1">
                          <a:latin typeface="Cambria Math" panose="02040503050406030204" pitchFamily="18" charset="0"/>
                        </a:rPr>
                        <m:t>𝑅</m:t>
                      </m:r>
                      <m:r>
                        <a:rPr lang="en-US" i="1" baseline="-25000" dirty="0" err="1">
                          <a:latin typeface="Cambria Math" panose="02040503050406030204" pitchFamily="18" charset="0"/>
                        </a:rPr>
                        <m:t>𝑖</m:t>
                      </m:r>
                      <m:r>
                        <a:rPr lang="en-GB" b="0" i="1" baseline="-25000" dirty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i="1" dirty="0">
                          <a:latin typeface="Cambria Math" panose="02040503050406030204" pitchFamily="18" charset="0"/>
                        </a:rPr>
                        <m:t>:</m:t>
                      </m:r>
                      <m:r>
                        <a:rPr lang="en-GB" b="0" i="1" dirty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i="1" dirty="0" err="1">
                          <a:latin typeface="Cambria Math" panose="02040503050406030204" pitchFamily="18" charset="0"/>
                        </a:rPr>
                        <m:t>𝑅</m:t>
                      </m:r>
                      <m:r>
                        <a:rPr lang="en-US" i="1" baseline="-25000" dirty="0" err="1">
                          <a:latin typeface="Cambria Math" panose="02040503050406030204" pitchFamily="18" charset="0"/>
                        </a:rPr>
                        <m:t>𝑖</m:t>
                      </m:r>
                      <m:r>
                        <a:rPr lang="en-US" i="1" dirty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i="1" dirty="0" err="1">
                          <a:latin typeface="Cambria Math" panose="02040503050406030204" pitchFamily="18" charset="0"/>
                          <a:cs typeface="Georgia"/>
                        </a:rPr>
                        <m:t>𝜎</m:t>
                      </m:r>
                      <m:sSub>
                        <m:sSubPr>
                          <m:ctrlPr>
                            <a:rPr lang="en-GB" b="0" i="1" baseline="-25000" dirty="0" smtClean="0">
                              <a:latin typeface="Cambria Math" panose="02040503050406030204" pitchFamily="18" charset="0"/>
                              <a:cs typeface="Georgia"/>
                            </a:rPr>
                          </m:ctrlPr>
                        </m:sSubPr>
                        <m:e>
                          <m:r>
                            <a:rPr lang="en-GB" i="1" baseline="-25000" dirty="0" err="1">
                              <a:latin typeface="Cambria Math" panose="02040503050406030204" pitchFamily="18" charset="0"/>
                              <a:cs typeface="Georgia"/>
                            </a:rPr>
                            <m:t>𝑓</m:t>
                          </m:r>
                        </m:e>
                        <m:sub>
                          <m:r>
                            <a:rPr lang="en-GB" b="0" i="1" baseline="-25000" dirty="0" smtClean="0">
                              <a:latin typeface="Cambria Math" panose="02040503050406030204" pitchFamily="18" charset="0"/>
                              <a:cs typeface="Georgia"/>
                            </a:rPr>
                            <m:t>𝑖</m:t>
                          </m:r>
                        </m:sub>
                      </m:sSub>
                      <m:r>
                        <a:rPr lang="en-GB" i="1" dirty="0">
                          <a:latin typeface="Cambria Math" panose="02040503050406030204" pitchFamily="18" charset="0"/>
                          <a:cs typeface="Georgia"/>
                        </a:rPr>
                        <m:t>(</m:t>
                      </m:r>
                      <m:r>
                        <a:rPr lang="en-GB" i="1" dirty="0">
                          <a:latin typeface="Cambria Math" panose="02040503050406030204" pitchFamily="18" charset="0"/>
                          <a:cs typeface="Georgia"/>
                        </a:rPr>
                        <m:t>𝑅</m:t>
                      </m:r>
                      <m:r>
                        <a:rPr lang="en-GB" i="1" dirty="0">
                          <a:latin typeface="Cambria Math" panose="02040503050406030204" pitchFamily="18" charset="0"/>
                          <a:cs typeface="Georgia"/>
                        </a:rPr>
                        <m:t>)}</m:t>
                      </m:r>
                    </m:oMath>
                  </m:oMathPara>
                </a14:m>
                <a:endParaRPr lang="en-GB" dirty="0">
                  <a:cs typeface="Georgia"/>
                </a:endParaRPr>
              </a:p>
              <a:p>
                <a:pPr marL="360000" lvl="1" indent="0">
                  <a:buNone/>
                </a:pPr>
                <a:r>
                  <a:rPr lang="en-GB" dirty="0">
                    <a:cs typeface="Georgia"/>
                  </a:rPr>
                  <a:t>where </a:t>
                </a:r>
                <a14:m>
                  <m:oMath xmlns:m="http://schemas.openxmlformats.org/officeDocument/2006/math">
                    <m:r>
                      <a:rPr lang="en-GB" i="1" dirty="0" smtClean="0">
                        <a:latin typeface="Cambria Math" panose="02040503050406030204" pitchFamily="18" charset="0"/>
                        <a:cs typeface="Georgia"/>
                      </a:rPr>
                      <m:t>𝑓</m:t>
                    </m:r>
                    <m:r>
                      <a:rPr lang="en-GB" i="1" baseline="-25000" dirty="0">
                        <a:latin typeface="Cambria Math" panose="02040503050406030204" pitchFamily="18" charset="0"/>
                        <a:cs typeface="Georgia"/>
                      </a:rPr>
                      <m:t>𝑖</m:t>
                    </m:r>
                  </m:oMath>
                </a14:m>
                <a:r>
                  <a:rPr lang="en-GB" dirty="0">
                    <a:cs typeface="Georgia"/>
                  </a:rPr>
                  <a:t> is the </a:t>
                </a:r>
                <a:r>
                  <a:rPr lang="en-GB" i="1" dirty="0">
                    <a:cs typeface="Georgia"/>
                  </a:rPr>
                  <a:t>fragmentation predicate </a:t>
                </a:r>
                <a:r>
                  <a:rPr lang="en-GB" dirty="0">
                    <a:cs typeface="Georgia"/>
                  </a:rPr>
                  <a:t>for</a:t>
                </a:r>
                <a:r>
                  <a:rPr lang="en-GB" i="1" dirty="0">
                    <a:cs typeface="Georgia"/>
                  </a:rPr>
                  <a:t>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𝑅</m:t>
                    </m:r>
                    <m:r>
                      <a:rPr lang="en-US" i="1" baseline="-25000" dirty="0" err="1">
                        <a:latin typeface="Cambria Math" panose="02040503050406030204" pitchFamily="18" charset="0"/>
                      </a:rPr>
                      <m:t>𝑖</m:t>
                    </m:r>
                  </m:oMath>
                </a14:m>
                <a:endParaRPr lang="en-GB" dirty="0">
                  <a:cs typeface="Georgia"/>
                </a:endParaRPr>
              </a:p>
              <a:p>
                <a:pPr marL="0" indent="0">
                  <a:buNone/>
                </a:pPr>
                <a:r>
                  <a:rPr lang="en-GB" dirty="0">
                    <a:cs typeface="Georgia"/>
                  </a:rPr>
                  <a:t>Reconstruction</a:t>
                </a:r>
              </a:p>
              <a:p>
                <a:pPr marL="360000" lvl="1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i="1" dirty="0" smtClean="0">
                          <a:latin typeface="Cambria Math" panose="02040503050406030204" pitchFamily="18" charset="0"/>
                          <a:cs typeface="Georgia"/>
                        </a:rPr>
                        <m:t>𝑅</m:t>
                      </m:r>
                      <m:r>
                        <a:rPr lang="en-GB" i="1" dirty="0" smtClean="0">
                          <a:latin typeface="Cambria Math" panose="02040503050406030204" pitchFamily="18" charset="0"/>
                          <a:cs typeface="Georgia"/>
                        </a:rPr>
                        <m:t> =</m:t>
                      </m:r>
                      <m:nary>
                        <m:naryPr>
                          <m:chr m:val="⋃"/>
                          <m:supHide m:val="on"/>
                          <m:ctrlPr>
                            <a:rPr lang="en-GB" b="0" i="1" dirty="0" smtClean="0">
                              <a:latin typeface="Cambria Math" panose="02040503050406030204" pitchFamily="18" charset="0"/>
                              <a:cs typeface="Georgia"/>
                            </a:rPr>
                          </m:ctrlPr>
                        </m:naryPr>
                        <m:sub>
                          <m:sSub>
                            <m:sSubPr>
                              <m:ctrlPr>
                                <a:rPr lang="en-GB" b="0" i="1" dirty="0" smtClean="0">
                                  <a:latin typeface="Cambria Math" panose="02040503050406030204" pitchFamily="18" charset="0"/>
                                  <a:cs typeface="Georgia"/>
                                </a:rPr>
                              </m:ctrlPr>
                            </m:sSubPr>
                            <m:e>
                              <m:r>
                                <a:rPr lang="en-GB" b="0" i="1" dirty="0" smtClean="0">
                                  <a:latin typeface="Cambria Math" panose="02040503050406030204" pitchFamily="18" charset="0"/>
                                  <a:cs typeface="Georgia"/>
                                </a:rPr>
                                <m:t>𝑅</m:t>
                              </m:r>
                            </m:e>
                            <m:sub>
                              <m:r>
                                <a:rPr lang="en-GB" b="0" i="1" dirty="0" smtClean="0">
                                  <a:latin typeface="Cambria Math" panose="02040503050406030204" pitchFamily="18" charset="0"/>
                                  <a:cs typeface="Georgia"/>
                                </a:rPr>
                                <m:t>𝑖</m:t>
                              </m:r>
                            </m:sub>
                          </m:sSub>
                          <m:r>
                            <a:rPr lang="en-GB" b="0" i="1" dirty="0" smtClean="0">
                              <a:latin typeface="Cambria Math" panose="02040503050406030204" pitchFamily="18" charset="0"/>
                              <a:cs typeface="Georgia"/>
                            </a:rPr>
                            <m:t>∈</m:t>
                          </m:r>
                          <m:sSub>
                            <m:sSubPr>
                              <m:ctrlPr>
                                <a:rPr lang="en-GB" b="0" i="1" dirty="0" smtClean="0">
                                  <a:latin typeface="Cambria Math" panose="02040503050406030204" pitchFamily="18" charset="0"/>
                                  <a:cs typeface="Georgia"/>
                                </a:rPr>
                              </m:ctrlPr>
                            </m:sSubPr>
                            <m:e>
                              <m:r>
                                <a:rPr lang="en-GB" b="0" i="1" dirty="0" smtClean="0">
                                  <a:latin typeface="Cambria Math" panose="02040503050406030204" pitchFamily="18" charset="0"/>
                                  <a:cs typeface="Georgia"/>
                                </a:rPr>
                                <m:t>𝐹</m:t>
                              </m:r>
                            </m:e>
                            <m:sub>
                              <m:r>
                                <a:rPr lang="en-GB" b="0" i="1" dirty="0" smtClean="0">
                                  <a:latin typeface="Cambria Math" panose="02040503050406030204" pitchFamily="18" charset="0"/>
                                  <a:cs typeface="Georgia"/>
                                </a:rPr>
                                <m:t>𝑅</m:t>
                              </m:r>
                            </m:sub>
                          </m:sSub>
                        </m:sub>
                        <m:sup/>
                        <m:e>
                          <m:sSub>
                            <m:sSubPr>
                              <m:ctrlPr>
                                <a:rPr lang="en-GB" b="0" i="1" dirty="0" smtClean="0">
                                  <a:latin typeface="Cambria Math" panose="02040503050406030204" pitchFamily="18" charset="0"/>
                                  <a:cs typeface="Georgia"/>
                                </a:rPr>
                              </m:ctrlPr>
                            </m:sSubPr>
                            <m:e>
                              <m:r>
                                <a:rPr lang="en-GB" b="0" i="1" dirty="0" smtClean="0">
                                  <a:latin typeface="Cambria Math" panose="02040503050406030204" pitchFamily="18" charset="0"/>
                                  <a:cs typeface="Georgia"/>
                                </a:rPr>
                                <m:t>𝑅</m:t>
                              </m:r>
                            </m:e>
                            <m:sub>
                              <m:r>
                                <a:rPr lang="en-GB" b="0" i="1" dirty="0" smtClean="0">
                                  <a:latin typeface="Cambria Math" panose="02040503050406030204" pitchFamily="18" charset="0"/>
                                  <a:cs typeface="Georgia"/>
                                </a:rPr>
                                <m:t>𝑖</m:t>
                              </m:r>
                            </m:sub>
                          </m:sSub>
                        </m:e>
                      </m:nary>
                    </m:oMath>
                  </m:oMathPara>
                </a14:m>
                <a:endParaRPr lang="en-GB" i="1" dirty="0">
                  <a:latin typeface="Cambria Math" panose="02040503050406030204" pitchFamily="18" charset="0"/>
                  <a:cs typeface="Georgia"/>
                </a:endParaRPr>
              </a:p>
              <a:p>
                <a:pPr marL="0" indent="0">
                  <a:buNone/>
                </a:pPr>
                <a:r>
                  <a:rPr lang="en-GB" dirty="0" err="1">
                    <a:cs typeface="Georgia"/>
                  </a:rPr>
                  <a:t>Disjointness</a:t>
                </a:r>
                <a:endParaRPr lang="en-GB" dirty="0">
                  <a:cs typeface="Georgia"/>
                </a:endParaRPr>
              </a:p>
              <a:p>
                <a:pPr marL="360000" lvl="1" indent="0">
                  <a:buNone/>
                </a:pPr>
                <a:r>
                  <a:rPr lang="en-GB" dirty="0">
                    <a:cs typeface="Georgia"/>
                  </a:rPr>
                  <a:t>F</a:t>
                </a:r>
                <a:r>
                  <a:rPr lang="en-GB" baseline="-25000" dirty="0">
                    <a:cs typeface="Georgia"/>
                  </a:rPr>
                  <a:t>R</a:t>
                </a:r>
                <a:r>
                  <a:rPr lang="en-GB" dirty="0">
                    <a:cs typeface="Georgia"/>
                  </a:rPr>
                  <a:t> is disjoint if the simple predicates used in f</a:t>
                </a:r>
                <a:r>
                  <a:rPr lang="en-GB" baseline="-25000" dirty="0">
                    <a:cs typeface="Georgia"/>
                  </a:rPr>
                  <a:t>i</a:t>
                </a:r>
                <a:r>
                  <a:rPr lang="en-GB" dirty="0">
                    <a:cs typeface="Georgia"/>
                  </a:rPr>
                  <a:t> are mutually exclusive</a:t>
                </a:r>
              </a:p>
              <a:p>
                <a:pPr marL="0" indent="0">
                  <a:buNone/>
                </a:pPr>
                <a:r>
                  <a:rPr lang="en-US" dirty="0"/>
                  <a:t>Completeness for primary horizontal fragmentation is beyond the scope of this lecture...</a:t>
                </a:r>
                <a:endParaRPr lang="en-GB" dirty="0">
                  <a:cs typeface="Georgia"/>
                </a:endParaRPr>
              </a:p>
              <a:p>
                <a:pPr marL="360000" lvl="1" indent="0">
                  <a:buNone/>
                </a:pPr>
                <a:endParaRPr lang="en-GB" dirty="0">
                  <a:cs typeface="Georgia"/>
                </a:endParaRPr>
              </a:p>
            </p:txBody>
          </p:sp>
        </mc:Choice>
        <mc:Fallback xmlns="">
          <p:sp>
            <p:nvSpPr>
              <p:cNvPr id="4" name="Content Placeholder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blipFill>
                <a:blip r:embed="rId3"/>
                <a:stretch>
                  <a:fillRect l="-695" t="-85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E9C9E47-E42E-B746-85F9-E31C41B60F7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641622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Derived Horizontal Fragmentation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Content Placeholder 3"/>
              <p:cNvSpPr>
                <a:spLocks noGrp="1"/>
              </p:cNvSpPr>
              <p:nvPr>
                <p:ph sz="quarter" idx="13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en-US" dirty="0"/>
                  <a:t>Decomposition</a:t>
                </a:r>
                <a:endParaRPr lang="en-GB" i="1" dirty="0">
                  <a:latin typeface="Cambria Math" panose="02040503050406030204" pitchFamily="18" charset="0"/>
                </a:endParaRPr>
              </a:p>
              <a:p>
                <a:pPr marL="360000" lvl="1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b="0" i="1" smtClean="0">
                              <a:latin typeface="Cambria Math" panose="02040503050406030204" pitchFamily="18" charset="0"/>
                              <a:cs typeface="Georgia"/>
                            </a:rPr>
                          </m:ctrlPr>
                        </m:sSub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  <a:cs typeface="Georgia"/>
                            </a:rPr>
                            <m:t>𝐹</m:t>
                          </m:r>
                        </m:e>
                        <m:sub>
                          <m:r>
                            <a:rPr lang="en-GB" b="0" i="1" smtClean="0">
                              <a:latin typeface="Cambria Math" panose="02040503050406030204" pitchFamily="18" charset="0"/>
                              <a:cs typeface="Georgia"/>
                            </a:rPr>
                            <m:t>𝑅</m:t>
                          </m:r>
                        </m:sub>
                      </m:sSub>
                      <m:r>
                        <a:rPr lang="en-GB" b="0" i="1" smtClean="0">
                          <a:latin typeface="Cambria Math" panose="02040503050406030204" pitchFamily="18" charset="0"/>
                          <a:cs typeface="Georgia"/>
                        </a:rPr>
                        <m:t>={</m:t>
                      </m:r>
                      <m:sSub>
                        <m:sSubPr>
                          <m:ctrlPr>
                            <a:rPr lang="en-GB" b="0" i="1" smtClean="0">
                              <a:latin typeface="Cambria Math" panose="02040503050406030204" pitchFamily="18" charset="0"/>
                              <a:cs typeface="Georgia"/>
                            </a:rPr>
                          </m:ctrlPr>
                        </m:sSub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  <a:cs typeface="Georgia"/>
                            </a:rPr>
                            <m:t>𝑅</m:t>
                          </m:r>
                        </m:e>
                        <m:sub>
                          <m:r>
                            <a:rPr lang="en-GB" b="0" i="1" smtClean="0">
                              <a:latin typeface="Cambria Math" panose="02040503050406030204" pitchFamily="18" charset="0"/>
                              <a:cs typeface="Georgia"/>
                            </a:rPr>
                            <m:t>𝑖</m:t>
                          </m:r>
                        </m:sub>
                      </m:sSub>
                      <m:r>
                        <a:rPr lang="en-GB" b="0" i="1" smtClean="0">
                          <a:latin typeface="Cambria Math" panose="02040503050406030204" pitchFamily="18" charset="0"/>
                          <a:cs typeface="Georgia"/>
                        </a:rPr>
                        <m:t> :</m:t>
                      </m:r>
                      <m:sSub>
                        <m:sSubPr>
                          <m:ctrlPr>
                            <a:rPr lang="en-GB" b="0" i="1" smtClean="0">
                              <a:latin typeface="Cambria Math" panose="02040503050406030204" pitchFamily="18" charset="0"/>
                              <a:cs typeface="Georgia"/>
                            </a:rPr>
                          </m:ctrlPr>
                        </m:sSub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  <a:cs typeface="Georgia"/>
                            </a:rPr>
                            <m:t>𝑅</m:t>
                          </m:r>
                        </m:e>
                        <m:sub>
                          <m:r>
                            <a:rPr lang="en-GB" b="0" i="1" smtClean="0">
                              <a:latin typeface="Cambria Math" panose="02040503050406030204" pitchFamily="18" charset="0"/>
                              <a:cs typeface="Georgia"/>
                            </a:rPr>
                            <m:t>𝑖</m:t>
                          </m:r>
                        </m:sub>
                      </m:sSub>
                      <m:r>
                        <a:rPr lang="en-GB" b="0" i="1" smtClean="0">
                          <a:latin typeface="Cambria Math" panose="02040503050406030204" pitchFamily="18" charset="0"/>
                          <a:cs typeface="Georgia"/>
                        </a:rPr>
                        <m:t>=</m:t>
                      </m:r>
                      <m:r>
                        <a:rPr lang="en-GB" b="0" i="1" smtClean="0">
                          <a:latin typeface="Cambria Math" panose="02040503050406030204" pitchFamily="18" charset="0"/>
                          <a:cs typeface="Georgia"/>
                        </a:rPr>
                        <m:t>𝑅</m:t>
                      </m:r>
                      <m:r>
                        <a:rPr lang="en-GB" i="1" dirty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Georgia"/>
                        </a:rPr>
                        <m:t>⋉</m:t>
                      </m:r>
                      <m:r>
                        <a:rPr lang="en-GB" b="0" i="1" smtClean="0">
                          <a:latin typeface="Cambria Math" panose="02040503050406030204" pitchFamily="18" charset="0"/>
                          <a:cs typeface="Georgia"/>
                        </a:rPr>
                        <m:t>𝑆</m:t>
                      </m:r>
                      <m:r>
                        <a:rPr lang="en-GB" b="0" i="1" smtClean="0">
                          <a:latin typeface="Cambria Math" panose="02040503050406030204" pitchFamily="18" charset="0"/>
                          <a:cs typeface="Georgia"/>
                        </a:rPr>
                        <m:t>}</m:t>
                      </m:r>
                    </m:oMath>
                  </m:oMathPara>
                </a14:m>
                <a:endParaRPr lang="en-GB" dirty="0">
                  <a:cs typeface="Georgia"/>
                </a:endParaRPr>
              </a:p>
              <a:p>
                <a:pPr marL="360000" lvl="1" indent="0">
                  <a:buNone/>
                </a:pPr>
                <a:r>
                  <a:rPr lang="en-GB" dirty="0">
                    <a:cs typeface="Georgia"/>
                  </a:rPr>
                  <a:t>where </a:t>
                </a:r>
                <a14:m>
                  <m:oMath xmlns:m="http://schemas.openxmlformats.org/officeDocument/2006/math">
                    <m:r>
                      <a:rPr lang="en-GB" i="1" dirty="0" smtClean="0">
                        <a:latin typeface="Cambria Math" panose="02040503050406030204" pitchFamily="18" charset="0"/>
                        <a:cs typeface="Georgia"/>
                      </a:rPr>
                      <m:t>𝐹</m:t>
                    </m:r>
                    <m:r>
                      <a:rPr lang="en-GB" i="1" baseline="-25000" dirty="0">
                        <a:latin typeface="Cambria Math" panose="02040503050406030204" pitchFamily="18" charset="0"/>
                        <a:cs typeface="Georgia"/>
                      </a:rPr>
                      <m:t>𝑆</m:t>
                    </m:r>
                    <m:r>
                      <a:rPr lang="en-GB" i="1" dirty="0">
                        <a:latin typeface="Cambria Math" panose="02040503050406030204" pitchFamily="18" charset="0"/>
                        <a:cs typeface="Georgia"/>
                      </a:rPr>
                      <m:t> = {</m:t>
                    </m:r>
                    <m:sSub>
                      <m:sSubPr>
                        <m:ctrlPr>
                          <a:rPr lang="en-GB" b="0" i="1" dirty="0" smtClean="0">
                            <a:latin typeface="Cambria Math" panose="02040503050406030204" pitchFamily="18" charset="0"/>
                            <a:cs typeface="Georgia"/>
                          </a:rPr>
                        </m:ctrlPr>
                      </m:sSubPr>
                      <m:e>
                        <m:r>
                          <a:rPr lang="en-GB" i="1" dirty="0">
                            <a:latin typeface="Cambria Math" panose="02040503050406030204" pitchFamily="18" charset="0"/>
                            <a:cs typeface="Georgia"/>
                          </a:rPr>
                          <m:t>𝑆</m:t>
                        </m:r>
                      </m:e>
                      <m:sub>
                        <m:r>
                          <a:rPr lang="en-GB" i="1" dirty="0">
                            <a:latin typeface="Cambria Math" panose="02040503050406030204" pitchFamily="18" charset="0"/>
                            <a:cs typeface="Georgia"/>
                          </a:rPr>
                          <m:t>𝑖</m:t>
                        </m:r>
                      </m:sub>
                    </m:sSub>
                    <m:r>
                      <a:rPr lang="en-GB" b="0" i="1" dirty="0" smtClean="0">
                        <a:latin typeface="Cambria Math" panose="02040503050406030204" pitchFamily="18" charset="0"/>
                        <a:cs typeface="Georgia"/>
                      </a:rPr>
                      <m:t> :</m:t>
                    </m:r>
                    <m:sSub>
                      <m:sSubPr>
                        <m:ctrlPr>
                          <a:rPr lang="en-GB" b="0" i="1" dirty="0" smtClean="0">
                            <a:latin typeface="Cambria Math" panose="02040503050406030204" pitchFamily="18" charset="0"/>
                            <a:cs typeface="Georgia"/>
                          </a:rPr>
                        </m:ctrlPr>
                      </m:sSubPr>
                      <m:e>
                        <m:r>
                          <a:rPr lang="en-GB" i="1" dirty="0">
                            <a:latin typeface="Cambria Math" panose="02040503050406030204" pitchFamily="18" charset="0"/>
                            <a:cs typeface="Georgia"/>
                          </a:rPr>
                          <m:t>𝑆</m:t>
                        </m:r>
                      </m:e>
                      <m:sub>
                        <m:r>
                          <a:rPr lang="en-GB" i="1" dirty="0">
                            <a:latin typeface="Cambria Math" panose="02040503050406030204" pitchFamily="18" charset="0"/>
                            <a:cs typeface="Georgia"/>
                          </a:rPr>
                          <m:t>𝑖</m:t>
                        </m:r>
                      </m:sub>
                    </m:sSub>
                    <m:r>
                      <a:rPr lang="en-GB" i="1" dirty="0">
                        <a:latin typeface="Cambria Math" panose="02040503050406030204" pitchFamily="18" charset="0"/>
                        <a:cs typeface="Georgia"/>
                      </a:rPr>
                      <m:t>=</m:t>
                    </m:r>
                    <m:r>
                      <a:rPr lang="en-GB" i="1" dirty="0" err="1">
                        <a:latin typeface="Cambria Math" panose="02040503050406030204" pitchFamily="18" charset="0"/>
                        <a:cs typeface="Georgia"/>
                      </a:rPr>
                      <m:t>𝜎</m:t>
                    </m:r>
                    <m:sSub>
                      <m:sSubPr>
                        <m:ctrlPr>
                          <a:rPr lang="en-GB" b="0" i="1" baseline="-25000" dirty="0" smtClean="0">
                            <a:latin typeface="Cambria Math" panose="02040503050406030204" pitchFamily="18" charset="0"/>
                            <a:cs typeface="Georgia"/>
                          </a:rPr>
                        </m:ctrlPr>
                      </m:sSubPr>
                      <m:e>
                        <m:r>
                          <a:rPr lang="en-GB" i="1" baseline="-25000" dirty="0" err="1">
                            <a:latin typeface="Cambria Math" panose="02040503050406030204" pitchFamily="18" charset="0"/>
                            <a:cs typeface="Georgia"/>
                          </a:rPr>
                          <m:t>𝑓</m:t>
                        </m:r>
                      </m:e>
                      <m:sub>
                        <m:r>
                          <a:rPr lang="en-GB" b="0" i="1" baseline="-25000" dirty="0" smtClean="0">
                            <a:latin typeface="Cambria Math" panose="02040503050406030204" pitchFamily="18" charset="0"/>
                            <a:cs typeface="Georgia"/>
                          </a:rPr>
                          <m:t>𝑖</m:t>
                        </m:r>
                      </m:sub>
                    </m:sSub>
                    <m:r>
                      <a:rPr lang="en-GB" i="1" dirty="0">
                        <a:latin typeface="Cambria Math" panose="02040503050406030204" pitchFamily="18" charset="0"/>
                        <a:cs typeface="Georgia"/>
                      </a:rPr>
                      <m:t>(</m:t>
                    </m:r>
                    <m:r>
                      <a:rPr lang="en-GB" i="1" dirty="0">
                        <a:latin typeface="Cambria Math" panose="02040503050406030204" pitchFamily="18" charset="0"/>
                        <a:cs typeface="Georgia"/>
                      </a:rPr>
                      <m:t>𝑆</m:t>
                    </m:r>
                    <m:r>
                      <a:rPr lang="en-GB" i="1" dirty="0">
                        <a:latin typeface="Cambria Math" panose="02040503050406030204" pitchFamily="18" charset="0"/>
                        <a:cs typeface="Georgia"/>
                      </a:rPr>
                      <m:t>) }</m:t>
                    </m:r>
                  </m:oMath>
                </a14:m>
                <a:r>
                  <a:rPr lang="en-GB" dirty="0">
                    <a:cs typeface="Georgia"/>
                  </a:rPr>
                  <a:t> and </a:t>
                </a:r>
                <a14:m>
                  <m:oMath xmlns:m="http://schemas.openxmlformats.org/officeDocument/2006/math">
                    <m:r>
                      <a:rPr lang="en-GB" i="1" dirty="0" smtClean="0">
                        <a:latin typeface="Cambria Math" panose="02040503050406030204" pitchFamily="18" charset="0"/>
                        <a:cs typeface="Georgia"/>
                      </a:rPr>
                      <m:t>𝑓</m:t>
                    </m:r>
                    <m:r>
                      <a:rPr lang="en-GB" i="1" baseline="-25000" dirty="0">
                        <a:latin typeface="Cambria Math" panose="02040503050406030204" pitchFamily="18" charset="0"/>
                        <a:cs typeface="Georgia"/>
                      </a:rPr>
                      <m:t>𝑖</m:t>
                    </m:r>
                    <m:r>
                      <a:rPr lang="en-GB" i="1" dirty="0">
                        <a:latin typeface="Cambria Math" panose="02040503050406030204" pitchFamily="18" charset="0"/>
                        <a:cs typeface="Georgia"/>
                      </a:rPr>
                      <m:t> </m:t>
                    </m:r>
                  </m:oMath>
                </a14:m>
                <a:r>
                  <a:rPr lang="en-GB" dirty="0">
                    <a:cs typeface="Georgia"/>
                  </a:rPr>
                  <a:t>are the fragmentation predicates for the primary horizontal fragmentation of </a:t>
                </a:r>
                <a14:m>
                  <m:oMath xmlns:m="http://schemas.openxmlformats.org/officeDocument/2006/math">
                    <m:r>
                      <a:rPr lang="en-GB" i="1" dirty="0" smtClean="0">
                        <a:latin typeface="Cambria Math" panose="02040503050406030204" pitchFamily="18" charset="0"/>
                        <a:cs typeface="Georgia"/>
                      </a:rPr>
                      <m:t>𝑆</m:t>
                    </m:r>
                  </m:oMath>
                </a14:m>
                <a:endParaRPr lang="en-GB" dirty="0">
                  <a:cs typeface="Georgia"/>
                </a:endParaRPr>
              </a:p>
              <a:p>
                <a:pPr marL="0" indent="0">
                  <a:buNone/>
                </a:pPr>
                <a:r>
                  <a:rPr lang="en-GB" dirty="0">
                    <a:cs typeface="Georgia"/>
                  </a:rPr>
                  <a:t>Reconstruction</a:t>
                </a:r>
              </a:p>
              <a:p>
                <a:pPr marL="360000" lvl="1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  <a:cs typeface="Georgia"/>
                        </a:rPr>
                        <m:t>𝑅</m:t>
                      </m:r>
                      <m:r>
                        <a:rPr lang="en-GB" b="0" i="1" smtClean="0">
                          <a:latin typeface="Cambria Math" panose="02040503050406030204" pitchFamily="18" charset="0"/>
                          <a:cs typeface="Georgia"/>
                        </a:rPr>
                        <m:t>=</m:t>
                      </m:r>
                      <m:nary>
                        <m:naryPr>
                          <m:chr m:val="⋃"/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sSub>
                            <m:sSub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brk m:alnAt="23"/>
                                </m:r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𝑅</m:t>
                              </m:r>
                            </m:e>
                            <m:sub>
                              <m:r>
                                <m:rPr>
                                  <m:brk m:alnAt="23"/>
                                </m:r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∈</m:t>
                          </m:r>
                          <m:sSub>
                            <m:sSub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𝐹</m:t>
                              </m:r>
                            </m:e>
                            <m:sub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𝑅</m:t>
                              </m:r>
                            </m:sub>
                          </m:sSub>
                        </m:sub>
                        <m:sup/>
                        <m:e>
                          <m:sSub>
                            <m:sSub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𝑅</m:t>
                              </m:r>
                            </m:e>
                            <m:sub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</m:e>
                      </m:nary>
                    </m:oMath>
                  </m:oMathPara>
                </a14:m>
                <a:endParaRPr lang="en-US" baseline="-25000" dirty="0">
                  <a:cs typeface="Georgia"/>
                </a:endParaRPr>
              </a:p>
              <a:p>
                <a:pPr marL="0" indent="0">
                  <a:buNone/>
                </a:pPr>
                <a:r>
                  <a:rPr lang="en-US" dirty="0"/>
                  <a:t>Completeness and </a:t>
                </a:r>
                <a:r>
                  <a:rPr lang="en-US" dirty="0" err="1"/>
                  <a:t>disjointness</a:t>
                </a:r>
                <a:r>
                  <a:rPr lang="en-US" dirty="0"/>
                  <a:t> for derived horizontal fragmentation are beyond the scope of this lecture...</a:t>
                </a:r>
                <a:endParaRPr lang="en-GB" dirty="0">
                  <a:cs typeface="Georgia"/>
                </a:endParaRPr>
              </a:p>
              <a:p>
                <a:pPr marL="0" indent="0">
                  <a:buNone/>
                </a:pPr>
                <a:endParaRPr lang="en-US" dirty="0"/>
              </a:p>
            </p:txBody>
          </p:sp>
        </mc:Choice>
        <mc:Fallback xmlns="">
          <p:sp>
            <p:nvSpPr>
              <p:cNvPr id="4" name="Content Placeholder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2242" t="-850" b="-1048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F258913-EDD2-3242-A7C2-32BE208356B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86349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Overview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Fragmentation</a:t>
            </a:r>
          </a:p>
          <a:p>
            <a:pPr lvl="1"/>
            <a:r>
              <a:rPr lang="en-US" dirty="0"/>
              <a:t>Horizontal (primary and derived), vertical, hybrid</a:t>
            </a:r>
          </a:p>
          <a:p>
            <a:pPr marL="0" indent="0">
              <a:buNone/>
            </a:pPr>
            <a:r>
              <a:rPr lang="en-US" dirty="0"/>
              <a:t>Query processing</a:t>
            </a:r>
          </a:p>
          <a:p>
            <a:pPr lvl="1"/>
            <a:r>
              <a:rPr lang="en-US" dirty="0" err="1"/>
              <a:t>Localisation</a:t>
            </a:r>
            <a:r>
              <a:rPr lang="en-US" dirty="0"/>
              <a:t>, </a:t>
            </a:r>
            <a:r>
              <a:rPr lang="en-US" dirty="0" err="1"/>
              <a:t>optimisation</a:t>
            </a:r>
            <a:r>
              <a:rPr lang="en-US" dirty="0"/>
              <a:t> (</a:t>
            </a:r>
            <a:r>
              <a:rPr lang="en-US" dirty="0" err="1"/>
              <a:t>semijoins</a:t>
            </a:r>
            <a:r>
              <a:rPr lang="en-US" dirty="0"/>
              <a:t>)</a:t>
            </a:r>
          </a:p>
          <a:p>
            <a:pPr marL="0" indent="0">
              <a:buNone/>
            </a:pPr>
            <a:r>
              <a:rPr lang="en-US" dirty="0"/>
              <a:t>Concurrency control</a:t>
            </a:r>
          </a:p>
          <a:p>
            <a:pPr lvl="1"/>
            <a:r>
              <a:rPr lang="en-US" dirty="0" err="1"/>
              <a:t>Centralised</a:t>
            </a:r>
            <a:r>
              <a:rPr lang="en-US" dirty="0"/>
              <a:t> 2PL, Distributed 2PL, deadlock</a:t>
            </a:r>
          </a:p>
          <a:p>
            <a:pPr marL="0" indent="0">
              <a:buNone/>
            </a:pPr>
            <a:r>
              <a:rPr lang="en-US" dirty="0"/>
              <a:t>Reliability</a:t>
            </a:r>
          </a:p>
          <a:p>
            <a:pPr lvl="1"/>
            <a:r>
              <a:rPr lang="en-US" dirty="0"/>
              <a:t>Two Phase Commit (2PC)</a:t>
            </a:r>
          </a:p>
          <a:p>
            <a:pPr marL="0" indent="0">
              <a:buNone/>
            </a:pPr>
            <a:r>
              <a:rPr lang="en-US" dirty="0"/>
              <a:t>Replication</a:t>
            </a:r>
          </a:p>
          <a:p>
            <a:pPr marL="0" indent="0">
              <a:buNone/>
            </a:pPr>
            <a:r>
              <a:rPr lang="en-US" dirty="0"/>
              <a:t>The CAP Theorem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E2DCA34-8228-3842-935E-1FA04D38BEF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690932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Vertical Fragmentation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Content Placeholder 3"/>
              <p:cNvSpPr>
                <a:spLocks noGrp="1"/>
              </p:cNvSpPr>
              <p:nvPr>
                <p:ph sz="quarter" idx="13"/>
              </p:nvPr>
            </p:nvSpPr>
            <p:spPr/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US" dirty="0"/>
                  <a:t>Decomposition</a:t>
                </a:r>
              </a:p>
              <a:p>
                <a:pPr marL="360000" lvl="1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GB" b="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b="0" i="1" dirty="0" smtClean="0">
                            <a:latin typeface="Cambria Math" panose="02040503050406030204" pitchFamily="18" charset="0"/>
                          </a:rPr>
                          <m:t>𝐹</m:t>
                        </m:r>
                      </m:e>
                      <m:sub>
                        <m:r>
                          <a:rPr lang="en-GB" b="0" i="1" dirty="0" smtClean="0">
                            <a:latin typeface="Cambria Math" panose="02040503050406030204" pitchFamily="18" charset="0"/>
                          </a:rPr>
                          <m:t>𝑅</m:t>
                        </m:r>
                      </m:sub>
                    </m:sSub>
                    <m:r>
                      <a:rPr lang="en-GB" b="0" i="1" dirty="0" smtClean="0">
                        <a:latin typeface="Cambria Math" panose="02040503050406030204" pitchFamily="18" charset="0"/>
                      </a:rPr>
                      <m:t>={</m:t>
                    </m:r>
                    <m:r>
                      <a:rPr lang="en-US" i="1" dirty="0" err="1">
                        <a:latin typeface="Cambria Math" panose="02040503050406030204" pitchFamily="18" charset="0"/>
                      </a:rPr>
                      <m:t>𝑅</m:t>
                    </m:r>
                    <m:r>
                      <a:rPr lang="en-US" i="1" baseline="-25000" dirty="0" err="1">
                        <a:latin typeface="Cambria Math" panose="02040503050406030204" pitchFamily="18" charset="0"/>
                      </a:rPr>
                      <m:t>𝑖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 :</m:t>
                    </m:r>
                    <m:r>
                      <a:rPr lang="en-US" i="1" dirty="0" err="1">
                        <a:latin typeface="Cambria Math" panose="02040503050406030204" pitchFamily="18" charset="0"/>
                      </a:rPr>
                      <m:t>𝑅</m:t>
                    </m:r>
                    <m:r>
                      <a:rPr lang="en-US" i="1" baseline="-25000" dirty="0" err="1">
                        <a:latin typeface="Cambria Math" panose="02040503050406030204" pitchFamily="18" charset="0"/>
                      </a:rPr>
                      <m:t>𝑖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i="1" dirty="0">
                        <a:latin typeface="Cambria Math" panose="02040503050406030204" pitchFamily="18" charset="0"/>
                        <a:cs typeface="Georgia"/>
                      </a:rPr>
                      <m:t>𝜋</m:t>
                    </m:r>
                    <m:sSub>
                      <m:sSubPr>
                        <m:ctrlPr>
                          <a:rPr lang="en-GB" b="0" i="1" baseline="-25000" dirty="0" smtClean="0">
                            <a:latin typeface="Cambria Math" panose="02040503050406030204" pitchFamily="18" charset="0"/>
                            <a:cs typeface="Georgia"/>
                          </a:rPr>
                        </m:ctrlPr>
                      </m:sSubPr>
                      <m:e>
                        <m:r>
                          <a:rPr lang="en-GB" i="1" baseline="-25000" dirty="0" err="1">
                            <a:latin typeface="Cambria Math" panose="02040503050406030204" pitchFamily="18" charset="0"/>
                            <a:cs typeface="Georgia"/>
                          </a:rPr>
                          <m:t>𝑎</m:t>
                        </m:r>
                      </m:e>
                      <m:sub>
                        <m:r>
                          <a:rPr lang="en-GB" b="0" i="1" baseline="-25000" dirty="0" smtClean="0">
                            <a:latin typeface="Cambria Math" panose="02040503050406030204" pitchFamily="18" charset="0"/>
                            <a:cs typeface="Georgia"/>
                          </a:rPr>
                          <m:t>𝑖</m:t>
                        </m:r>
                      </m:sub>
                    </m:sSub>
                    <m:r>
                      <a:rPr lang="en-GB" i="1" dirty="0">
                        <a:latin typeface="Cambria Math" panose="02040503050406030204" pitchFamily="18" charset="0"/>
                        <a:cs typeface="Georgia"/>
                      </a:rPr>
                      <m:t>(</m:t>
                    </m:r>
                    <m:r>
                      <a:rPr lang="en-GB" i="1" dirty="0">
                        <a:latin typeface="Cambria Math" panose="02040503050406030204" pitchFamily="18" charset="0"/>
                        <a:cs typeface="Georgia"/>
                      </a:rPr>
                      <m:t>𝑅</m:t>
                    </m:r>
                    <m:r>
                      <a:rPr lang="en-GB" i="1" dirty="0">
                        <a:latin typeface="Cambria Math" panose="02040503050406030204" pitchFamily="18" charset="0"/>
                        <a:cs typeface="Georgia"/>
                      </a:rPr>
                      <m:t>)}</m:t>
                    </m:r>
                  </m:oMath>
                </a14:m>
                <a:r>
                  <a:rPr lang="en-GB" dirty="0">
                    <a:cs typeface="Georgia"/>
                  </a:rPr>
                  <a:t>, where </a:t>
                </a:r>
                <a14:m>
                  <m:oMath xmlns:m="http://schemas.openxmlformats.org/officeDocument/2006/math">
                    <m:r>
                      <a:rPr lang="en-GB" i="1" dirty="0" smtClean="0">
                        <a:latin typeface="Cambria Math" panose="02040503050406030204" pitchFamily="18" charset="0"/>
                        <a:cs typeface="Georgia"/>
                      </a:rPr>
                      <m:t>𝑎</m:t>
                    </m:r>
                    <m:r>
                      <a:rPr lang="en-GB" i="1" baseline="-25000" dirty="0" err="1">
                        <a:latin typeface="Cambria Math" panose="02040503050406030204" pitchFamily="18" charset="0"/>
                        <a:cs typeface="Georgia"/>
                      </a:rPr>
                      <m:t>𝑖</m:t>
                    </m:r>
                  </m:oMath>
                </a14:m>
                <a:r>
                  <a:rPr lang="en-GB" dirty="0">
                    <a:cs typeface="Georgia"/>
                  </a:rPr>
                  <a:t> is a subset of the attributes of </a:t>
                </a:r>
                <a14:m>
                  <m:oMath xmlns:m="http://schemas.openxmlformats.org/officeDocument/2006/math">
                    <m:r>
                      <a:rPr lang="en-GB" i="1" dirty="0" smtClean="0">
                        <a:latin typeface="Cambria Math" panose="02040503050406030204" pitchFamily="18" charset="0"/>
                        <a:cs typeface="Georgia"/>
                      </a:rPr>
                      <m:t>𝑅</m:t>
                    </m:r>
                  </m:oMath>
                </a14:m>
                <a:endParaRPr lang="en-US" dirty="0"/>
              </a:p>
              <a:p>
                <a:pPr marL="0" indent="0">
                  <a:buNone/>
                </a:pPr>
                <a:r>
                  <a:rPr lang="en-US" dirty="0"/>
                  <a:t>Completeness</a:t>
                </a:r>
              </a:p>
              <a:p>
                <a:pPr marL="360000" lvl="1" indent="0">
                  <a:buNone/>
                </a:pP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𝐹</m:t>
                    </m:r>
                    <m:r>
                      <a:rPr lang="en-US" i="1" baseline="-25000" dirty="0">
                        <a:latin typeface="Cambria Math" panose="02040503050406030204" pitchFamily="18" charset="0"/>
                      </a:rPr>
                      <m:t>𝑅</m:t>
                    </m:r>
                  </m:oMath>
                </a14:m>
                <a:r>
                  <a:rPr lang="en-US" dirty="0"/>
                  <a:t> is complete if each attribute of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𝑅</m:t>
                    </m:r>
                  </m:oMath>
                </a14:m>
                <a:r>
                  <a:rPr lang="en-US" dirty="0"/>
                  <a:t> appears in some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i="1" baseline="-25000" dirty="0" err="1">
                        <a:latin typeface="Cambria Math" panose="02040503050406030204" pitchFamily="18" charset="0"/>
                      </a:rPr>
                      <m:t>𝑖</m:t>
                    </m:r>
                  </m:oMath>
                </a14:m>
                <a:endParaRPr lang="en-US" baseline="-25000" dirty="0"/>
              </a:p>
              <a:p>
                <a:pPr marL="0" indent="0">
                  <a:buNone/>
                </a:pPr>
                <a:r>
                  <a:rPr lang="en-US" dirty="0"/>
                  <a:t>Reconstruction</a:t>
                </a:r>
              </a:p>
              <a:p>
                <a:pPr marL="360000" lvl="1" indent="0">
                  <a:buNone/>
                </a:pP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𝑅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=⨝</m:t>
                    </m:r>
                    <m:r>
                      <a:rPr lang="en-GB" i="1" baseline="-25000" dirty="0">
                        <a:latin typeface="Cambria Math" panose="02040503050406030204" pitchFamily="18" charset="0"/>
                        <a:cs typeface="Georgia"/>
                      </a:rPr>
                      <m:t>𝐾</m:t>
                    </m:r>
                    <m:r>
                      <a:rPr lang="en-GB" i="1" dirty="0">
                        <a:latin typeface="Cambria Math" panose="02040503050406030204" pitchFamily="18" charset="0"/>
                        <a:cs typeface="Georgia"/>
                      </a:rPr>
                      <m:t> </m:t>
                    </m:r>
                    <m:r>
                      <a:rPr lang="en-GB" i="1" dirty="0" err="1">
                        <a:latin typeface="Cambria Math" panose="02040503050406030204" pitchFamily="18" charset="0"/>
                        <a:cs typeface="Georgia"/>
                      </a:rPr>
                      <m:t>𝑅</m:t>
                    </m:r>
                    <m:r>
                      <a:rPr lang="en-GB" i="1" baseline="-25000" dirty="0" err="1">
                        <a:latin typeface="Cambria Math" panose="02040503050406030204" pitchFamily="18" charset="0"/>
                        <a:cs typeface="Georgia"/>
                      </a:rPr>
                      <m:t>𝑖</m:t>
                    </m:r>
                  </m:oMath>
                </a14:m>
                <a:r>
                  <a:rPr lang="en-GB" dirty="0">
                    <a:cs typeface="Georgia"/>
                  </a:rPr>
                  <a:t> </a:t>
                </a:r>
                <a:r>
                  <a:rPr lang="en-US" dirty="0"/>
                  <a:t>for all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𝑅</m:t>
                    </m:r>
                    <m:r>
                      <a:rPr lang="en-US" i="1" baseline="-25000" dirty="0" err="1">
                        <a:latin typeface="Cambria Math" panose="02040503050406030204" pitchFamily="18" charset="0"/>
                      </a:rPr>
                      <m:t>𝑖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∈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𝐹𝑅</m:t>
                    </m:r>
                  </m:oMath>
                </a14:m>
                <a:endParaRPr lang="en-US" dirty="0"/>
              </a:p>
              <a:p>
                <a:pPr marL="360000" lvl="1" indent="0">
                  <a:buNone/>
                </a:pPr>
                <a:r>
                  <a:rPr lang="en-US" dirty="0"/>
                  <a:t>where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𝐾</m:t>
                    </m:r>
                  </m:oMath>
                </a14:m>
                <a:r>
                  <a:rPr lang="en-US" dirty="0"/>
                  <a:t> is the set of primary key attributes of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𝑅</m:t>
                    </m:r>
                  </m:oMath>
                </a14:m>
                <a:endParaRPr lang="en-US" dirty="0"/>
              </a:p>
              <a:p>
                <a:pPr marL="0" indent="0">
                  <a:buNone/>
                </a:pPr>
                <a:r>
                  <a:rPr lang="en-US" dirty="0" err="1"/>
                  <a:t>Disjointness</a:t>
                </a:r>
                <a:endParaRPr lang="en-US" dirty="0"/>
              </a:p>
              <a:p>
                <a:pPr marL="360000" lvl="1" indent="0">
                  <a:buNone/>
                </a:pP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𝐹</m:t>
                    </m:r>
                    <m:r>
                      <a:rPr lang="en-US" i="1" baseline="-25000" dirty="0">
                        <a:latin typeface="Cambria Math" panose="02040503050406030204" pitchFamily="18" charset="0"/>
                      </a:rPr>
                      <m:t>𝑅</m:t>
                    </m:r>
                  </m:oMath>
                </a14:m>
                <a:r>
                  <a:rPr lang="en-US" dirty="0"/>
                  <a:t> is disjoint if each non-primary key attribute of R appears in at most one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i="1" baseline="-25000" dirty="0" err="1">
                        <a:latin typeface="Cambria Math" panose="02040503050406030204" pitchFamily="18" charset="0"/>
                      </a:rPr>
                      <m:t>𝑖</m:t>
                    </m:r>
                  </m:oMath>
                </a14:m>
                <a:endParaRPr lang="en-US" baseline="-25000" dirty="0"/>
              </a:p>
            </p:txBody>
          </p:sp>
        </mc:Choice>
        <mc:Fallback xmlns="">
          <p:sp>
            <p:nvSpPr>
              <p:cNvPr id="4" name="Content Placeholder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blipFill>
                <a:blip r:embed="rId3"/>
                <a:stretch>
                  <a:fillRect l="-695" t="-85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0185C60-D3A0-1549-B0AF-2D475BE897D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71020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Hybrid Fragmentation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Horizontal and vertical fragmentation may be combined:</a:t>
            </a:r>
          </a:p>
          <a:p>
            <a:pPr lvl="1"/>
            <a:r>
              <a:rPr lang="en-US" dirty="0"/>
              <a:t>Vertical fragmentation of horizontal fragments</a:t>
            </a:r>
          </a:p>
          <a:p>
            <a:pPr lvl="1"/>
            <a:r>
              <a:rPr lang="en-US" dirty="0"/>
              <a:t>Horizontal fragmentation of vertical fragments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6DEE37B-EAAF-D94A-AF25-9DCB380845C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985849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Query Processing</a:t>
            </a:r>
          </a:p>
        </p:txBody>
      </p:sp>
    </p:spTree>
    <p:extLst>
      <p:ext uri="{BB962C8B-B14F-4D97-AF65-F5344CB8AC3E}">
        <p14:creationId xmlns:p14="http://schemas.microsoft.com/office/powerpoint/2010/main" val="179104345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Localisation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Fragmentation expressed as relational algebra expressions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Global relations can be reconstructed using these expressions</a:t>
            </a:r>
          </a:p>
          <a:p>
            <a:pPr lvl="1"/>
            <a:r>
              <a:rPr lang="en-US" dirty="0"/>
              <a:t> a </a:t>
            </a:r>
            <a:r>
              <a:rPr lang="en-US" i="1" dirty="0" err="1"/>
              <a:t>localisation</a:t>
            </a:r>
            <a:r>
              <a:rPr lang="en-US" i="1" dirty="0"/>
              <a:t> program</a:t>
            </a:r>
            <a:endParaRPr lang="en-US" dirty="0"/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Naïvely, generate distributed query plan by substituting </a:t>
            </a:r>
            <a:r>
              <a:rPr lang="en-US" dirty="0" err="1"/>
              <a:t>localisation</a:t>
            </a:r>
            <a:r>
              <a:rPr lang="en-US" dirty="0"/>
              <a:t> programs for relations</a:t>
            </a:r>
          </a:p>
          <a:p>
            <a:pPr lvl="1"/>
            <a:r>
              <a:rPr lang="en-US" dirty="0"/>
              <a:t>use reduction techniques to </a:t>
            </a:r>
            <a:r>
              <a:rPr lang="en-US" dirty="0" err="1"/>
              <a:t>optimise</a:t>
            </a:r>
            <a:r>
              <a:rPr lang="en-US" dirty="0"/>
              <a:t> queries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3CD9273-9A63-DA4B-8B49-0E4D4AAFB73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350631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Reduction for Horizontal Fragmentation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Content Placeholder 3"/>
              <p:cNvSpPr>
                <a:spLocks noGrp="1"/>
              </p:cNvSpPr>
              <p:nvPr>
                <p:ph sz="quarter" idx="13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en-US" dirty="0"/>
                  <a:t>Given a relation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𝑅</m:t>
                    </m:r>
                  </m:oMath>
                </a14:m>
                <a:r>
                  <a:rPr lang="en-US" dirty="0"/>
                  <a:t> fragmented as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𝐹</m:t>
                    </m:r>
                    <m:r>
                      <a:rPr lang="en-US" i="1" baseline="-25000" dirty="0">
                        <a:latin typeface="Cambria Math" panose="02040503050406030204" pitchFamily="18" charset="0"/>
                      </a:rPr>
                      <m:t>𝑅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={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𝑅</m:t>
                    </m:r>
                    <m:r>
                      <a:rPr lang="en-US" i="1" baseline="-25000" dirty="0">
                        <a:latin typeface="Cambria Math" panose="02040503050406030204" pitchFamily="18" charset="0"/>
                      </a:rPr>
                      <m:t>1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, 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𝑅</m:t>
                    </m:r>
                    <m:r>
                      <a:rPr lang="en-US" i="1" baseline="-25000" dirty="0">
                        <a:latin typeface="Cambria Math" panose="02040503050406030204" pitchFamily="18" charset="0"/>
                      </a:rPr>
                      <m:t>2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, …, </m:t>
                    </m:r>
                    <m:r>
                      <a:rPr lang="en-US" i="1" dirty="0" err="1">
                        <a:latin typeface="Cambria Math" panose="02040503050406030204" pitchFamily="18" charset="0"/>
                      </a:rPr>
                      <m:t>𝑅</m:t>
                    </m:r>
                    <m:r>
                      <a:rPr lang="en-US" i="1" baseline="-25000" dirty="0" err="1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}</m:t>
                    </m:r>
                  </m:oMath>
                </a14:m>
                <a:endParaRPr lang="en-US" dirty="0"/>
              </a:p>
              <a:p>
                <a:pPr marL="0" indent="0">
                  <a:buNone/>
                </a:pPr>
                <a:r>
                  <a:rPr lang="en-US" dirty="0" err="1"/>
                  <a:t>Localisation</a:t>
                </a:r>
                <a:r>
                  <a:rPr lang="en-US" dirty="0"/>
                  <a:t> program is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𝑅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𝑅</m:t>
                    </m:r>
                    <m:r>
                      <a:rPr lang="en-US" i="1" baseline="-25000" dirty="0">
                        <a:latin typeface="Cambria Math" panose="02040503050406030204" pitchFamily="18" charset="0"/>
                      </a:rPr>
                      <m:t>1</m:t>
                    </m:r>
                    <m:r>
                      <a:rPr lang="en-GB" i="1" dirty="0">
                        <a:latin typeface="Cambria Math" panose="02040503050406030204" pitchFamily="18" charset="0"/>
                        <a:cs typeface="Georgia"/>
                      </a:rPr>
                      <m:t>∪</m:t>
                    </m:r>
                    <m:r>
                      <a:rPr lang="en-GB" i="1" dirty="0">
                        <a:latin typeface="Cambria Math" panose="02040503050406030204" pitchFamily="18" charset="0"/>
                        <a:cs typeface="Georgia"/>
                      </a:rPr>
                      <m:t>𝑅</m:t>
                    </m:r>
                    <m:r>
                      <a:rPr lang="en-GB" i="1" baseline="-25000" dirty="0">
                        <a:latin typeface="Cambria Math" panose="02040503050406030204" pitchFamily="18" charset="0"/>
                        <a:cs typeface="Georgia"/>
                      </a:rPr>
                      <m:t>2</m:t>
                    </m:r>
                    <m:r>
                      <a:rPr lang="en-GB" i="1" dirty="0">
                        <a:latin typeface="Cambria Math" panose="02040503050406030204" pitchFamily="18" charset="0"/>
                        <a:cs typeface="Georgia"/>
                      </a:rPr>
                      <m:t>∪</m:t>
                    </m:r>
                    <m:r>
                      <a:rPr lang="en-GB" b="0" i="1" dirty="0" smtClean="0">
                        <a:latin typeface="Cambria Math" panose="02040503050406030204" pitchFamily="18" charset="0"/>
                        <a:cs typeface="Georgia"/>
                      </a:rPr>
                      <m:t>…</m:t>
                    </m:r>
                    <m:r>
                      <a:rPr lang="en-GB" i="1" dirty="0">
                        <a:latin typeface="Cambria Math" panose="02040503050406030204" pitchFamily="18" charset="0"/>
                        <a:cs typeface="Georgia"/>
                      </a:rPr>
                      <m:t>∪</m:t>
                    </m:r>
                    <m:r>
                      <a:rPr lang="en-GB" i="1" dirty="0" err="1">
                        <a:latin typeface="Cambria Math" panose="02040503050406030204" pitchFamily="18" charset="0"/>
                        <a:cs typeface="Georgia"/>
                      </a:rPr>
                      <m:t>𝑅</m:t>
                    </m:r>
                    <m:r>
                      <a:rPr lang="en-GB" i="1" baseline="-25000" dirty="0" err="1">
                        <a:latin typeface="Cambria Math" panose="02040503050406030204" pitchFamily="18" charset="0"/>
                        <a:cs typeface="Georgia"/>
                      </a:rPr>
                      <m:t>𝑛</m:t>
                    </m:r>
                  </m:oMath>
                </a14:m>
                <a:endParaRPr lang="en-US" baseline="-25000" dirty="0"/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r>
                  <a:rPr lang="en-US" dirty="0"/>
                  <a:t>Reduce by identifying fragments of </a:t>
                </a:r>
                <a:r>
                  <a:rPr lang="en-US" dirty="0" err="1"/>
                  <a:t>localised</a:t>
                </a:r>
                <a:r>
                  <a:rPr lang="en-US" dirty="0"/>
                  <a:t> query that give empty relations</a:t>
                </a:r>
              </a:p>
              <a:p>
                <a:pPr marL="0" indent="0">
                  <a:buNone/>
                </a:pPr>
                <a:r>
                  <a:rPr lang="en-US" dirty="0"/>
                  <a:t>Two cases to consider:</a:t>
                </a:r>
              </a:p>
              <a:p>
                <a:pPr lvl="1"/>
                <a:r>
                  <a:rPr lang="en-US" dirty="0"/>
                  <a:t>reduction with selection</a:t>
                </a:r>
              </a:p>
              <a:p>
                <a:pPr lvl="1"/>
                <a:r>
                  <a:rPr lang="en-US" dirty="0"/>
                  <a:t>reduction with join</a:t>
                </a:r>
              </a:p>
            </p:txBody>
          </p:sp>
        </mc:Choice>
        <mc:Fallback xmlns="">
          <p:sp>
            <p:nvSpPr>
              <p:cNvPr id="4" name="Content Placeholder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2242" t="-85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91888FF-767B-5344-AD9F-9C98FF7C3AD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29235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Horizontal Selection Reduction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Content Placeholder 3"/>
              <p:cNvSpPr>
                <a:spLocks noGrp="1"/>
              </p:cNvSpPr>
              <p:nvPr>
                <p:ph sz="quarter" idx="13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en-US" dirty="0"/>
                  <a:t>Given horizontal fragmentation of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𝑅</m:t>
                    </m:r>
                  </m:oMath>
                </a14:m>
                <a:r>
                  <a:rPr lang="en-US" dirty="0"/>
                  <a:t> such that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𝑅</m:t>
                    </m:r>
                    <m:r>
                      <a:rPr lang="en-US" i="1" baseline="-25000" dirty="0" err="1">
                        <a:latin typeface="Cambria Math" panose="02040503050406030204" pitchFamily="18" charset="0"/>
                      </a:rPr>
                      <m:t>𝑗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i="1" dirty="0" err="1">
                        <a:latin typeface="Cambria Math" panose="02040503050406030204" pitchFamily="18" charset="0"/>
                        <a:cs typeface="Georgia"/>
                      </a:rPr>
                      <m:t>𝜎</m:t>
                    </m:r>
                    <m:sSub>
                      <m:sSubPr>
                        <m:ctrlPr>
                          <a:rPr lang="en-GB" b="0" i="1" baseline="-25000" dirty="0" smtClean="0">
                            <a:latin typeface="Cambria Math" panose="02040503050406030204" pitchFamily="18" charset="0"/>
                            <a:cs typeface="Georgia"/>
                          </a:rPr>
                        </m:ctrlPr>
                      </m:sSubPr>
                      <m:e>
                        <m:r>
                          <a:rPr lang="en-GB" i="1" baseline="-25000" dirty="0" err="1">
                            <a:latin typeface="Cambria Math" panose="02040503050406030204" pitchFamily="18" charset="0"/>
                            <a:cs typeface="Georgia"/>
                          </a:rPr>
                          <m:t>𝑝</m:t>
                        </m:r>
                      </m:e>
                      <m:sub>
                        <m:r>
                          <a:rPr lang="en-GB" i="1" baseline="-25000" dirty="0" err="1">
                            <a:latin typeface="Cambria Math" panose="02040503050406030204" pitchFamily="18" charset="0"/>
                            <a:cs typeface="Georgia"/>
                          </a:rPr>
                          <m:t>𝑗</m:t>
                        </m:r>
                      </m:sub>
                    </m:sSub>
                    <m:r>
                      <a:rPr lang="en-GB" i="1" dirty="0">
                        <a:latin typeface="Cambria Math" panose="02040503050406030204" pitchFamily="18" charset="0"/>
                        <a:cs typeface="Georgia"/>
                      </a:rPr>
                      <m:t>(</m:t>
                    </m:r>
                    <m:r>
                      <a:rPr lang="en-GB" i="1" dirty="0">
                        <a:latin typeface="Cambria Math" panose="02040503050406030204" pitchFamily="18" charset="0"/>
                        <a:cs typeface="Georgia"/>
                      </a:rPr>
                      <m:t>𝑅</m:t>
                    </m:r>
                    <m:r>
                      <a:rPr lang="en-GB" i="1" dirty="0">
                        <a:latin typeface="Cambria Math" panose="02040503050406030204" pitchFamily="18" charset="0"/>
                        <a:cs typeface="Georgia"/>
                      </a:rPr>
                      <m:t>)</m:t>
                    </m:r>
                  </m:oMath>
                </a14:m>
                <a:r>
                  <a:rPr lang="en-GB" dirty="0">
                    <a:cs typeface="Georgia"/>
                  </a:rPr>
                  <a:t>: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GB" i="1" dirty="0" smtClean="0">
                        <a:latin typeface="Cambria Math" panose="02040503050406030204" pitchFamily="18" charset="0"/>
                        <a:cs typeface="Georgia"/>
                      </a:rPr>
                      <m:t>𝜎</m:t>
                    </m:r>
                    <m:r>
                      <a:rPr lang="en-GB" i="1" baseline="-25000" dirty="0" err="1">
                        <a:latin typeface="Cambria Math" panose="02040503050406030204" pitchFamily="18" charset="0"/>
                        <a:cs typeface="Georgia"/>
                      </a:rPr>
                      <m:t>𝑝</m:t>
                    </m:r>
                    <m:r>
                      <a:rPr lang="en-GB" i="1" dirty="0">
                        <a:latin typeface="Cambria Math" panose="02040503050406030204" pitchFamily="18" charset="0"/>
                        <a:cs typeface="Georgia"/>
                      </a:rPr>
                      <m:t>(</m:t>
                    </m:r>
                    <m:r>
                      <a:rPr lang="en-GB" i="1" dirty="0" err="1">
                        <a:latin typeface="Cambria Math" panose="02040503050406030204" pitchFamily="18" charset="0"/>
                        <a:cs typeface="Georgia"/>
                      </a:rPr>
                      <m:t>𝑅</m:t>
                    </m:r>
                    <m:r>
                      <a:rPr lang="en-GB" i="1" baseline="-25000" dirty="0" err="1">
                        <a:latin typeface="Cambria Math" panose="02040503050406030204" pitchFamily="18" charset="0"/>
                        <a:cs typeface="Georgia"/>
                      </a:rPr>
                      <m:t>𝑗</m:t>
                    </m:r>
                    <m:r>
                      <a:rPr lang="en-GB" i="1" dirty="0">
                        <a:latin typeface="Cambria Math" panose="02040503050406030204" pitchFamily="18" charset="0"/>
                        <a:cs typeface="Georgia"/>
                      </a:rPr>
                      <m:t>)=</m:t>
                    </m:r>
                    <m:r>
                      <a:rPr lang="en-US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∅ </m:t>
                    </m:r>
                  </m:oMath>
                </a14:m>
                <a:r>
                  <a:rPr lang="en-GB" dirty="0">
                    <a:cs typeface="Georgia"/>
                  </a:rPr>
                  <a:t>if </a:t>
                </a:r>
                <a14:m>
                  <m:oMath xmlns:m="http://schemas.openxmlformats.org/officeDocument/2006/math">
                    <m:r>
                      <a:rPr lang="en-GB" i="1" dirty="0" smtClean="0">
                        <a:latin typeface="Cambria Math" panose="02040503050406030204" pitchFamily="18" charset="0"/>
                        <a:cs typeface="Georgia"/>
                      </a:rPr>
                      <m:t>∀</m:t>
                    </m:r>
                    <m:r>
                      <a:rPr lang="en-GB" i="1" dirty="0" err="1">
                        <a:latin typeface="Cambria Math" panose="02040503050406030204" pitchFamily="18" charset="0"/>
                        <a:cs typeface="Georgia"/>
                      </a:rPr>
                      <m:t>𝑥</m:t>
                    </m:r>
                    <m:r>
                      <a:rPr lang="en-GB" i="1" dirty="0" err="1">
                        <a:latin typeface="Cambria Math" panose="02040503050406030204" pitchFamily="18" charset="0"/>
                        <a:cs typeface="Georgia"/>
                      </a:rPr>
                      <m:t>∈</m:t>
                    </m:r>
                    <m:r>
                      <a:rPr lang="en-GB" i="1" dirty="0" err="1">
                        <a:latin typeface="Cambria Math" panose="02040503050406030204" pitchFamily="18" charset="0"/>
                        <a:cs typeface="Georgia"/>
                      </a:rPr>
                      <m:t>𝑅</m:t>
                    </m:r>
                    <m:r>
                      <a:rPr lang="en-GB" i="1" dirty="0">
                        <a:latin typeface="Cambria Math" panose="02040503050406030204" pitchFamily="18" charset="0"/>
                        <a:cs typeface="Georgia"/>
                      </a:rPr>
                      <m:t>, ¬(</m:t>
                    </m:r>
                    <m:r>
                      <a:rPr lang="en-GB" i="1" dirty="0">
                        <a:latin typeface="Cambria Math" panose="02040503050406030204" pitchFamily="18" charset="0"/>
                        <a:cs typeface="Georgia"/>
                      </a:rPr>
                      <m:t>𝑝</m:t>
                    </m:r>
                    <m:r>
                      <a:rPr lang="en-GB" i="1" dirty="0">
                        <a:latin typeface="Cambria Math" panose="02040503050406030204" pitchFamily="18" charset="0"/>
                        <a:cs typeface="Georgia"/>
                      </a:rPr>
                      <m:t>(</m:t>
                    </m:r>
                    <m:r>
                      <a:rPr lang="en-GB" i="1" dirty="0">
                        <a:latin typeface="Cambria Math" panose="02040503050406030204" pitchFamily="18" charset="0"/>
                        <a:cs typeface="Georgia"/>
                      </a:rPr>
                      <m:t>𝑥</m:t>
                    </m:r>
                    <m:r>
                      <a:rPr lang="en-GB" i="1" dirty="0">
                        <a:latin typeface="Cambria Math" panose="02040503050406030204" pitchFamily="18" charset="0"/>
                        <a:cs typeface="Georgia"/>
                      </a:rPr>
                      <m:t>)∧</m:t>
                    </m:r>
                    <m:r>
                      <a:rPr lang="en-GB" i="1" dirty="0" err="1">
                        <a:latin typeface="Cambria Math" panose="02040503050406030204" pitchFamily="18" charset="0"/>
                        <a:cs typeface="Georgia"/>
                      </a:rPr>
                      <m:t>𝑝</m:t>
                    </m:r>
                    <m:r>
                      <a:rPr lang="en-GB" i="1" baseline="-25000" dirty="0" err="1">
                        <a:latin typeface="Cambria Math" panose="02040503050406030204" pitchFamily="18" charset="0"/>
                        <a:cs typeface="Georgia"/>
                      </a:rPr>
                      <m:t>𝑗</m:t>
                    </m:r>
                    <m:r>
                      <a:rPr lang="en-GB" i="1" dirty="0">
                        <a:latin typeface="Cambria Math" panose="02040503050406030204" pitchFamily="18" charset="0"/>
                        <a:cs typeface="Georgia"/>
                      </a:rPr>
                      <m:t>(</m:t>
                    </m:r>
                    <m:r>
                      <a:rPr lang="en-GB" i="1" dirty="0">
                        <a:latin typeface="Cambria Math" panose="02040503050406030204" pitchFamily="18" charset="0"/>
                        <a:cs typeface="Georgia"/>
                      </a:rPr>
                      <m:t>𝑥</m:t>
                    </m:r>
                    <m:r>
                      <a:rPr lang="en-GB" i="1" dirty="0">
                        <a:latin typeface="Cambria Math" panose="02040503050406030204" pitchFamily="18" charset="0"/>
                        <a:cs typeface="Georgia"/>
                      </a:rPr>
                      <m:t>))</m:t>
                    </m:r>
                  </m:oMath>
                </a14:m>
                <a:endParaRPr lang="en-GB" dirty="0">
                  <a:cs typeface="Georgia"/>
                </a:endParaRPr>
              </a:p>
              <a:p>
                <a:pPr marL="360000" lvl="1" indent="0">
                  <a:buNone/>
                </a:pPr>
                <a:r>
                  <a:rPr lang="en-GB" dirty="0">
                    <a:cs typeface="Georgia"/>
                  </a:rPr>
                  <a:t>where </a:t>
                </a:r>
                <a:r>
                  <a:rPr lang="en-GB" dirty="0" err="1">
                    <a:cs typeface="Georgia"/>
                  </a:rPr>
                  <a:t>p</a:t>
                </a:r>
                <a:r>
                  <a:rPr lang="en-GB" baseline="-25000" dirty="0" err="1">
                    <a:cs typeface="Georgia"/>
                  </a:rPr>
                  <a:t>j</a:t>
                </a:r>
                <a:r>
                  <a:rPr lang="en-GB" dirty="0">
                    <a:cs typeface="Georgia"/>
                  </a:rPr>
                  <a:t> is the fragmentation predicate for </a:t>
                </a:r>
                <a:r>
                  <a:rPr lang="en-GB" dirty="0" err="1">
                    <a:cs typeface="Georgia"/>
                  </a:rPr>
                  <a:t>R</a:t>
                </a:r>
                <a:r>
                  <a:rPr lang="en-GB" baseline="-25000" dirty="0" err="1">
                    <a:cs typeface="Georgia"/>
                  </a:rPr>
                  <a:t>j</a:t>
                </a:r>
                <a:r>
                  <a:rPr lang="en-GB" dirty="0">
                    <a:cs typeface="Georgia"/>
                  </a:rPr>
                  <a:t> </a:t>
                </a:r>
                <a:endParaRPr lang="en-US" dirty="0"/>
              </a:p>
            </p:txBody>
          </p:sp>
        </mc:Choice>
        <mc:Fallback xmlns="">
          <p:sp>
            <p:nvSpPr>
              <p:cNvPr id="4" name="Content Placeholder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2242" t="-179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5326372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Horizontal Selection Reduction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Content Placeholder 3"/>
              <p:cNvSpPr>
                <a:spLocks noGrp="1"/>
              </p:cNvSpPr>
              <p:nvPr>
                <p:ph sz="quarter" idx="13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en-US" dirty="0"/>
                  <a:t>Given horizontal fragmentation of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𝑅</m:t>
                    </m:r>
                  </m:oMath>
                </a14:m>
                <a:r>
                  <a:rPr lang="en-US" dirty="0"/>
                  <a:t> such that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𝑅</m:t>
                    </m:r>
                    <m:r>
                      <a:rPr lang="en-US" i="1" baseline="-25000" dirty="0" err="1">
                        <a:latin typeface="Cambria Math" panose="02040503050406030204" pitchFamily="18" charset="0"/>
                      </a:rPr>
                      <m:t>𝑗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i="1" dirty="0" err="1">
                        <a:latin typeface="Cambria Math" panose="02040503050406030204" pitchFamily="18" charset="0"/>
                        <a:cs typeface="Georgia"/>
                      </a:rPr>
                      <m:t>𝜎</m:t>
                    </m:r>
                    <m:sSub>
                      <m:sSubPr>
                        <m:ctrlPr>
                          <a:rPr lang="en-GB" b="0" i="1" baseline="-25000" dirty="0" smtClean="0">
                            <a:latin typeface="Cambria Math" panose="02040503050406030204" pitchFamily="18" charset="0"/>
                            <a:cs typeface="Georgia"/>
                          </a:rPr>
                        </m:ctrlPr>
                      </m:sSubPr>
                      <m:e>
                        <m:r>
                          <a:rPr lang="en-GB" i="1" baseline="-25000" dirty="0" err="1">
                            <a:latin typeface="Cambria Math" panose="02040503050406030204" pitchFamily="18" charset="0"/>
                            <a:cs typeface="Georgia"/>
                          </a:rPr>
                          <m:t>𝑝</m:t>
                        </m:r>
                      </m:e>
                      <m:sub>
                        <m:r>
                          <a:rPr lang="en-GB" i="1" baseline="-25000" dirty="0" err="1">
                            <a:latin typeface="Cambria Math" panose="02040503050406030204" pitchFamily="18" charset="0"/>
                            <a:cs typeface="Georgia"/>
                          </a:rPr>
                          <m:t>𝑗</m:t>
                        </m:r>
                      </m:sub>
                    </m:sSub>
                    <m:r>
                      <a:rPr lang="en-GB" i="1" dirty="0">
                        <a:latin typeface="Cambria Math" panose="02040503050406030204" pitchFamily="18" charset="0"/>
                        <a:cs typeface="Georgia"/>
                      </a:rPr>
                      <m:t>(</m:t>
                    </m:r>
                    <m:r>
                      <a:rPr lang="en-GB" i="1" dirty="0">
                        <a:latin typeface="Cambria Math" panose="02040503050406030204" pitchFamily="18" charset="0"/>
                        <a:cs typeface="Georgia"/>
                      </a:rPr>
                      <m:t>𝑅</m:t>
                    </m:r>
                    <m:r>
                      <a:rPr lang="en-GB" i="1" dirty="0">
                        <a:latin typeface="Cambria Math" panose="02040503050406030204" pitchFamily="18" charset="0"/>
                        <a:cs typeface="Georgia"/>
                      </a:rPr>
                      <m:t>)</m:t>
                    </m:r>
                  </m:oMath>
                </a14:m>
                <a:r>
                  <a:rPr lang="en-GB" dirty="0">
                    <a:cs typeface="Georgia"/>
                  </a:rPr>
                  <a:t>: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GB" i="1" dirty="0" smtClean="0">
                        <a:latin typeface="Cambria Math" panose="02040503050406030204" pitchFamily="18" charset="0"/>
                        <a:cs typeface="Georgia"/>
                      </a:rPr>
                      <m:t>𝜎</m:t>
                    </m:r>
                    <m:r>
                      <a:rPr lang="en-GB" i="1" baseline="-25000" dirty="0" err="1">
                        <a:latin typeface="Cambria Math" panose="02040503050406030204" pitchFamily="18" charset="0"/>
                        <a:cs typeface="Georgia"/>
                      </a:rPr>
                      <m:t>𝑝</m:t>
                    </m:r>
                    <m:r>
                      <a:rPr lang="en-GB" i="1" dirty="0">
                        <a:latin typeface="Cambria Math" panose="02040503050406030204" pitchFamily="18" charset="0"/>
                        <a:cs typeface="Georgia"/>
                      </a:rPr>
                      <m:t>(</m:t>
                    </m:r>
                    <m:r>
                      <a:rPr lang="en-GB" i="1" dirty="0" err="1">
                        <a:latin typeface="Cambria Math" panose="02040503050406030204" pitchFamily="18" charset="0"/>
                        <a:cs typeface="Georgia"/>
                      </a:rPr>
                      <m:t>𝑅</m:t>
                    </m:r>
                    <m:r>
                      <a:rPr lang="en-GB" i="1" baseline="-25000" dirty="0" err="1">
                        <a:latin typeface="Cambria Math" panose="02040503050406030204" pitchFamily="18" charset="0"/>
                        <a:cs typeface="Georgia"/>
                      </a:rPr>
                      <m:t>𝑗</m:t>
                    </m:r>
                    <m:r>
                      <a:rPr lang="en-GB" i="1" dirty="0">
                        <a:latin typeface="Cambria Math" panose="02040503050406030204" pitchFamily="18" charset="0"/>
                        <a:cs typeface="Georgia"/>
                      </a:rPr>
                      <m:t>)=</m:t>
                    </m:r>
                    <m:r>
                      <a:rPr lang="en-US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∅ </m:t>
                    </m:r>
                  </m:oMath>
                </a14:m>
                <a:r>
                  <a:rPr lang="en-GB" dirty="0">
                    <a:cs typeface="Georgia"/>
                  </a:rPr>
                  <a:t>if </a:t>
                </a:r>
                <a14:m>
                  <m:oMath xmlns:m="http://schemas.openxmlformats.org/officeDocument/2006/math">
                    <m:r>
                      <a:rPr lang="en-GB" i="1" dirty="0" smtClean="0">
                        <a:latin typeface="Cambria Math" panose="02040503050406030204" pitchFamily="18" charset="0"/>
                        <a:cs typeface="Georgia"/>
                      </a:rPr>
                      <m:t>∀</m:t>
                    </m:r>
                    <m:r>
                      <a:rPr lang="en-GB" i="1" dirty="0" err="1">
                        <a:latin typeface="Cambria Math" panose="02040503050406030204" pitchFamily="18" charset="0"/>
                        <a:cs typeface="Georgia"/>
                      </a:rPr>
                      <m:t>𝑥</m:t>
                    </m:r>
                    <m:r>
                      <a:rPr lang="en-GB" i="1" dirty="0" err="1">
                        <a:latin typeface="Cambria Math" panose="02040503050406030204" pitchFamily="18" charset="0"/>
                        <a:cs typeface="Georgia"/>
                      </a:rPr>
                      <m:t>∈</m:t>
                    </m:r>
                    <m:r>
                      <a:rPr lang="en-GB" i="1" dirty="0" err="1">
                        <a:latin typeface="Cambria Math" panose="02040503050406030204" pitchFamily="18" charset="0"/>
                        <a:cs typeface="Georgia"/>
                      </a:rPr>
                      <m:t>𝑅</m:t>
                    </m:r>
                    <m:r>
                      <a:rPr lang="en-GB" i="1" dirty="0">
                        <a:latin typeface="Cambria Math" panose="02040503050406030204" pitchFamily="18" charset="0"/>
                        <a:cs typeface="Georgia"/>
                      </a:rPr>
                      <m:t>, ¬(</m:t>
                    </m:r>
                    <m:r>
                      <a:rPr lang="en-GB" i="1" dirty="0">
                        <a:latin typeface="Cambria Math" panose="02040503050406030204" pitchFamily="18" charset="0"/>
                        <a:cs typeface="Georgia"/>
                      </a:rPr>
                      <m:t>𝑝</m:t>
                    </m:r>
                    <m:r>
                      <a:rPr lang="en-GB" i="1" dirty="0">
                        <a:latin typeface="Cambria Math" panose="02040503050406030204" pitchFamily="18" charset="0"/>
                        <a:cs typeface="Georgia"/>
                      </a:rPr>
                      <m:t>(</m:t>
                    </m:r>
                    <m:r>
                      <a:rPr lang="en-GB" i="1" dirty="0">
                        <a:latin typeface="Cambria Math" panose="02040503050406030204" pitchFamily="18" charset="0"/>
                        <a:cs typeface="Georgia"/>
                      </a:rPr>
                      <m:t>𝑥</m:t>
                    </m:r>
                    <m:r>
                      <a:rPr lang="en-GB" i="1" dirty="0">
                        <a:latin typeface="Cambria Math" panose="02040503050406030204" pitchFamily="18" charset="0"/>
                        <a:cs typeface="Georgia"/>
                      </a:rPr>
                      <m:t>)∧</m:t>
                    </m:r>
                    <m:r>
                      <a:rPr lang="en-GB" i="1" dirty="0" err="1">
                        <a:latin typeface="Cambria Math" panose="02040503050406030204" pitchFamily="18" charset="0"/>
                        <a:cs typeface="Georgia"/>
                      </a:rPr>
                      <m:t>𝑝</m:t>
                    </m:r>
                    <m:r>
                      <a:rPr lang="en-GB" i="1" baseline="-25000" dirty="0" err="1">
                        <a:latin typeface="Cambria Math" panose="02040503050406030204" pitchFamily="18" charset="0"/>
                        <a:cs typeface="Georgia"/>
                      </a:rPr>
                      <m:t>𝑗</m:t>
                    </m:r>
                    <m:r>
                      <a:rPr lang="en-GB" i="1" dirty="0">
                        <a:latin typeface="Cambria Math" panose="02040503050406030204" pitchFamily="18" charset="0"/>
                        <a:cs typeface="Georgia"/>
                      </a:rPr>
                      <m:t>(</m:t>
                    </m:r>
                    <m:r>
                      <a:rPr lang="en-GB" i="1" dirty="0">
                        <a:latin typeface="Cambria Math" panose="02040503050406030204" pitchFamily="18" charset="0"/>
                        <a:cs typeface="Georgia"/>
                      </a:rPr>
                      <m:t>𝑥</m:t>
                    </m:r>
                    <m:r>
                      <a:rPr lang="en-GB" i="1" dirty="0">
                        <a:latin typeface="Cambria Math" panose="02040503050406030204" pitchFamily="18" charset="0"/>
                        <a:cs typeface="Georgia"/>
                      </a:rPr>
                      <m:t>))</m:t>
                    </m:r>
                  </m:oMath>
                </a14:m>
                <a:endParaRPr lang="en-GB" dirty="0">
                  <a:cs typeface="Georgia"/>
                </a:endParaRPr>
              </a:p>
              <a:p>
                <a:pPr marL="360000" lvl="1" indent="0">
                  <a:buNone/>
                </a:pPr>
                <a:r>
                  <a:rPr lang="en-GB" dirty="0">
                    <a:cs typeface="Georgia"/>
                  </a:rPr>
                  <a:t>where </a:t>
                </a:r>
                <a:r>
                  <a:rPr lang="en-GB" dirty="0" err="1">
                    <a:cs typeface="Georgia"/>
                  </a:rPr>
                  <a:t>p</a:t>
                </a:r>
                <a:r>
                  <a:rPr lang="en-GB" baseline="-25000" dirty="0" err="1">
                    <a:cs typeface="Georgia"/>
                  </a:rPr>
                  <a:t>j</a:t>
                </a:r>
                <a:r>
                  <a:rPr lang="en-GB" dirty="0">
                    <a:cs typeface="Georgia"/>
                  </a:rPr>
                  <a:t> is the fragmentation predicate for </a:t>
                </a:r>
                <a:r>
                  <a:rPr lang="en-GB" dirty="0" err="1">
                    <a:cs typeface="Georgia"/>
                  </a:rPr>
                  <a:t>R</a:t>
                </a:r>
                <a:r>
                  <a:rPr lang="en-GB" baseline="-25000" dirty="0" err="1">
                    <a:cs typeface="Georgia"/>
                  </a:rPr>
                  <a:t>j</a:t>
                </a:r>
                <a:r>
                  <a:rPr lang="en-GB" dirty="0">
                    <a:cs typeface="Georgia"/>
                  </a:rPr>
                  <a:t> </a:t>
                </a:r>
                <a:endParaRPr lang="en-US" dirty="0"/>
              </a:p>
            </p:txBody>
          </p:sp>
        </mc:Choice>
        <mc:Fallback xmlns="">
          <p:sp>
            <p:nvSpPr>
              <p:cNvPr id="4" name="Content Placeholder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2242" t="-179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" name="Group 2">
            <a:extLst>
              <a:ext uri="{FF2B5EF4-FFF2-40B4-BE49-F238E27FC236}">
                <a16:creationId xmlns:a16="http://schemas.microsoft.com/office/drawing/2014/main" id="{40FB6A1F-E5B3-2346-9DC9-4F54DB3045CC}"/>
              </a:ext>
            </a:extLst>
          </p:cNvPr>
          <p:cNvGrpSpPr/>
          <p:nvPr/>
        </p:nvGrpSpPr>
        <p:grpSpPr>
          <a:xfrm>
            <a:off x="2942154" y="3357701"/>
            <a:ext cx="816250" cy="2716241"/>
            <a:chOff x="2942154" y="3357701"/>
            <a:chExt cx="816250" cy="2716241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" name="Rectangle 6"/>
                <p:cNvSpPr/>
                <p:nvPr/>
              </p:nvSpPr>
              <p:spPr>
                <a:xfrm>
                  <a:off x="3076518" y="3357701"/>
                  <a:ext cx="547522" cy="453137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400" i="1" dirty="0">
                            <a:latin typeface="Cambria Math" panose="02040503050406030204" pitchFamily="18" charset="0"/>
                            <a:cs typeface="Georgia"/>
                          </a:rPr>
                          <m:t>𝜎</m:t>
                        </m:r>
                        <m:r>
                          <a:rPr lang="en-GB" sz="2400" i="1" baseline="-25000" dirty="0" err="1">
                            <a:latin typeface="Cambria Math" panose="02040503050406030204" pitchFamily="18" charset="0"/>
                            <a:cs typeface="Georgia"/>
                          </a:rPr>
                          <m:t>𝑝</m:t>
                        </m:r>
                      </m:oMath>
                    </m:oMathPara>
                  </a14:m>
                  <a:endParaRPr lang="en-US" sz="2400" baseline="-25000" dirty="0"/>
                </a:p>
              </p:txBody>
            </p:sp>
          </mc:Choice>
          <mc:Fallback xmlns="">
            <p:sp>
              <p:nvSpPr>
                <p:cNvPr id="7" name="Rectangle 6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076518" y="3357701"/>
                  <a:ext cx="547522" cy="453137"/>
                </a:xfrm>
                <a:prstGeom prst="rect">
                  <a:avLst/>
                </a:prstGeom>
                <a:blipFill>
                  <a:blip r:embed="rId3"/>
                  <a:stretch>
                    <a:fillRect b="-13889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" name="TextBox 10"/>
                <p:cNvSpPr txBox="1"/>
                <p:nvPr/>
              </p:nvSpPr>
              <p:spPr>
                <a:xfrm>
                  <a:off x="3122781" y="5273080"/>
                  <a:ext cx="454996" cy="45313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i="1" dirty="0">
                            <a:latin typeface="Cambria Math" panose="02040503050406030204" pitchFamily="18" charset="0"/>
                          </a:rPr>
                          <m:t>𝑅</m:t>
                        </m:r>
                      </m:oMath>
                    </m:oMathPara>
                  </a14:m>
                  <a:endParaRPr lang="en-US" sz="2400" baseline="-25000" dirty="0"/>
                </a:p>
              </p:txBody>
            </p:sp>
          </mc:Choice>
          <mc:Fallback xmlns="">
            <p:sp>
              <p:nvSpPr>
                <p:cNvPr id="11" name="TextBox 10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122781" y="5273080"/>
                  <a:ext cx="454996" cy="453137"/>
                </a:xfrm>
                <a:prstGeom prst="rect">
                  <a:avLst/>
                </a:prstGeom>
                <a:blipFill>
                  <a:blip r:embed="rId4"/>
                  <a:stretch>
                    <a:fillRect l="-2703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16" name="Straight Arrow Connector 15"/>
            <p:cNvCxnSpPr>
              <a:stCxn id="11" idx="0"/>
              <a:endCxn id="7" idx="2"/>
            </p:cNvCxnSpPr>
            <p:nvPr/>
          </p:nvCxnSpPr>
          <p:spPr bwMode="auto">
            <a:xfrm flipV="1">
              <a:off x="3350279" y="3810837"/>
              <a:ext cx="0" cy="1462242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36" name="TextBox 35"/>
            <p:cNvSpPr txBox="1"/>
            <p:nvPr/>
          </p:nvSpPr>
          <p:spPr>
            <a:xfrm>
              <a:off x="2942154" y="5704610"/>
              <a:ext cx="81625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/>
                <a:t>query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6821240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Horizontal Selection Reduction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Content Placeholder 3"/>
              <p:cNvSpPr>
                <a:spLocks noGrp="1"/>
              </p:cNvSpPr>
              <p:nvPr>
                <p:ph sz="quarter" idx="13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en-US" dirty="0"/>
                  <a:t>Given horizontal fragmentation of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𝑅</m:t>
                    </m:r>
                  </m:oMath>
                </a14:m>
                <a:r>
                  <a:rPr lang="en-US" dirty="0"/>
                  <a:t> such that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𝑅</m:t>
                    </m:r>
                    <m:r>
                      <a:rPr lang="en-US" i="1" baseline="-25000" dirty="0" err="1">
                        <a:latin typeface="Cambria Math" panose="02040503050406030204" pitchFamily="18" charset="0"/>
                      </a:rPr>
                      <m:t>𝑗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i="1" dirty="0" err="1">
                        <a:latin typeface="Cambria Math" panose="02040503050406030204" pitchFamily="18" charset="0"/>
                        <a:cs typeface="Georgia"/>
                      </a:rPr>
                      <m:t>𝜎</m:t>
                    </m:r>
                    <m:sSub>
                      <m:sSubPr>
                        <m:ctrlPr>
                          <a:rPr lang="en-GB" b="0" i="1" baseline="-25000" dirty="0" smtClean="0">
                            <a:latin typeface="Cambria Math" panose="02040503050406030204" pitchFamily="18" charset="0"/>
                            <a:cs typeface="Georgia"/>
                          </a:rPr>
                        </m:ctrlPr>
                      </m:sSubPr>
                      <m:e>
                        <m:r>
                          <a:rPr lang="en-GB" i="1" baseline="-25000" dirty="0" err="1">
                            <a:latin typeface="Cambria Math" panose="02040503050406030204" pitchFamily="18" charset="0"/>
                            <a:cs typeface="Georgia"/>
                          </a:rPr>
                          <m:t>𝑝</m:t>
                        </m:r>
                      </m:e>
                      <m:sub>
                        <m:r>
                          <a:rPr lang="en-GB" i="1" baseline="-25000" dirty="0" err="1">
                            <a:latin typeface="Cambria Math" panose="02040503050406030204" pitchFamily="18" charset="0"/>
                            <a:cs typeface="Georgia"/>
                          </a:rPr>
                          <m:t>𝑗</m:t>
                        </m:r>
                      </m:sub>
                    </m:sSub>
                    <m:r>
                      <a:rPr lang="en-GB" i="1" dirty="0">
                        <a:latin typeface="Cambria Math" panose="02040503050406030204" pitchFamily="18" charset="0"/>
                        <a:cs typeface="Georgia"/>
                      </a:rPr>
                      <m:t>(</m:t>
                    </m:r>
                    <m:r>
                      <a:rPr lang="en-GB" i="1" dirty="0">
                        <a:latin typeface="Cambria Math" panose="02040503050406030204" pitchFamily="18" charset="0"/>
                        <a:cs typeface="Georgia"/>
                      </a:rPr>
                      <m:t>𝑅</m:t>
                    </m:r>
                    <m:r>
                      <a:rPr lang="en-GB" i="1" dirty="0">
                        <a:latin typeface="Cambria Math" panose="02040503050406030204" pitchFamily="18" charset="0"/>
                        <a:cs typeface="Georgia"/>
                      </a:rPr>
                      <m:t>)</m:t>
                    </m:r>
                  </m:oMath>
                </a14:m>
                <a:r>
                  <a:rPr lang="en-GB" dirty="0">
                    <a:cs typeface="Georgia"/>
                  </a:rPr>
                  <a:t>: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GB" i="1" dirty="0" smtClean="0">
                        <a:latin typeface="Cambria Math" panose="02040503050406030204" pitchFamily="18" charset="0"/>
                        <a:cs typeface="Georgia"/>
                      </a:rPr>
                      <m:t>𝜎</m:t>
                    </m:r>
                    <m:r>
                      <a:rPr lang="en-GB" i="1" baseline="-25000" dirty="0" err="1">
                        <a:latin typeface="Cambria Math" panose="02040503050406030204" pitchFamily="18" charset="0"/>
                        <a:cs typeface="Georgia"/>
                      </a:rPr>
                      <m:t>𝑝</m:t>
                    </m:r>
                    <m:r>
                      <a:rPr lang="en-GB" i="1" dirty="0">
                        <a:latin typeface="Cambria Math" panose="02040503050406030204" pitchFamily="18" charset="0"/>
                        <a:cs typeface="Georgia"/>
                      </a:rPr>
                      <m:t>(</m:t>
                    </m:r>
                    <m:r>
                      <a:rPr lang="en-GB" i="1" dirty="0" err="1">
                        <a:latin typeface="Cambria Math" panose="02040503050406030204" pitchFamily="18" charset="0"/>
                        <a:cs typeface="Georgia"/>
                      </a:rPr>
                      <m:t>𝑅</m:t>
                    </m:r>
                    <m:r>
                      <a:rPr lang="en-GB" i="1" baseline="-25000" dirty="0" err="1">
                        <a:latin typeface="Cambria Math" panose="02040503050406030204" pitchFamily="18" charset="0"/>
                        <a:cs typeface="Georgia"/>
                      </a:rPr>
                      <m:t>𝑗</m:t>
                    </m:r>
                    <m:r>
                      <a:rPr lang="en-GB" i="1" dirty="0">
                        <a:latin typeface="Cambria Math" panose="02040503050406030204" pitchFamily="18" charset="0"/>
                        <a:cs typeface="Georgia"/>
                      </a:rPr>
                      <m:t>)=</m:t>
                    </m:r>
                    <m:r>
                      <a:rPr lang="en-US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∅ </m:t>
                    </m:r>
                  </m:oMath>
                </a14:m>
                <a:r>
                  <a:rPr lang="en-GB" dirty="0">
                    <a:cs typeface="Georgia"/>
                  </a:rPr>
                  <a:t>if </a:t>
                </a:r>
                <a14:m>
                  <m:oMath xmlns:m="http://schemas.openxmlformats.org/officeDocument/2006/math">
                    <m:r>
                      <a:rPr lang="en-GB" i="1" dirty="0" smtClean="0">
                        <a:latin typeface="Cambria Math" panose="02040503050406030204" pitchFamily="18" charset="0"/>
                        <a:cs typeface="Georgia"/>
                      </a:rPr>
                      <m:t>∀</m:t>
                    </m:r>
                    <m:r>
                      <a:rPr lang="en-GB" i="1" dirty="0" err="1">
                        <a:latin typeface="Cambria Math" panose="02040503050406030204" pitchFamily="18" charset="0"/>
                        <a:cs typeface="Georgia"/>
                      </a:rPr>
                      <m:t>𝑥</m:t>
                    </m:r>
                    <m:r>
                      <a:rPr lang="en-GB" i="1" dirty="0" err="1">
                        <a:latin typeface="Cambria Math" panose="02040503050406030204" pitchFamily="18" charset="0"/>
                        <a:cs typeface="Georgia"/>
                      </a:rPr>
                      <m:t>∈</m:t>
                    </m:r>
                    <m:r>
                      <a:rPr lang="en-GB" i="1" dirty="0" err="1">
                        <a:latin typeface="Cambria Math" panose="02040503050406030204" pitchFamily="18" charset="0"/>
                        <a:cs typeface="Georgia"/>
                      </a:rPr>
                      <m:t>𝑅</m:t>
                    </m:r>
                    <m:r>
                      <a:rPr lang="en-GB" i="1" dirty="0">
                        <a:latin typeface="Cambria Math" panose="02040503050406030204" pitchFamily="18" charset="0"/>
                        <a:cs typeface="Georgia"/>
                      </a:rPr>
                      <m:t>, ¬(</m:t>
                    </m:r>
                    <m:r>
                      <a:rPr lang="en-GB" i="1" dirty="0">
                        <a:latin typeface="Cambria Math" panose="02040503050406030204" pitchFamily="18" charset="0"/>
                        <a:cs typeface="Georgia"/>
                      </a:rPr>
                      <m:t>𝑝</m:t>
                    </m:r>
                    <m:r>
                      <a:rPr lang="en-GB" i="1" dirty="0">
                        <a:latin typeface="Cambria Math" panose="02040503050406030204" pitchFamily="18" charset="0"/>
                        <a:cs typeface="Georgia"/>
                      </a:rPr>
                      <m:t>(</m:t>
                    </m:r>
                    <m:r>
                      <a:rPr lang="en-GB" i="1" dirty="0">
                        <a:latin typeface="Cambria Math" panose="02040503050406030204" pitchFamily="18" charset="0"/>
                        <a:cs typeface="Georgia"/>
                      </a:rPr>
                      <m:t>𝑥</m:t>
                    </m:r>
                    <m:r>
                      <a:rPr lang="en-GB" i="1" dirty="0">
                        <a:latin typeface="Cambria Math" panose="02040503050406030204" pitchFamily="18" charset="0"/>
                        <a:cs typeface="Georgia"/>
                      </a:rPr>
                      <m:t>)∧</m:t>
                    </m:r>
                    <m:r>
                      <a:rPr lang="en-GB" i="1" dirty="0" err="1">
                        <a:latin typeface="Cambria Math" panose="02040503050406030204" pitchFamily="18" charset="0"/>
                        <a:cs typeface="Georgia"/>
                      </a:rPr>
                      <m:t>𝑝</m:t>
                    </m:r>
                    <m:r>
                      <a:rPr lang="en-GB" i="1" baseline="-25000" dirty="0" err="1">
                        <a:latin typeface="Cambria Math" panose="02040503050406030204" pitchFamily="18" charset="0"/>
                        <a:cs typeface="Georgia"/>
                      </a:rPr>
                      <m:t>𝑗</m:t>
                    </m:r>
                    <m:r>
                      <a:rPr lang="en-GB" i="1" dirty="0">
                        <a:latin typeface="Cambria Math" panose="02040503050406030204" pitchFamily="18" charset="0"/>
                        <a:cs typeface="Georgia"/>
                      </a:rPr>
                      <m:t>(</m:t>
                    </m:r>
                    <m:r>
                      <a:rPr lang="en-GB" i="1" dirty="0">
                        <a:latin typeface="Cambria Math" panose="02040503050406030204" pitchFamily="18" charset="0"/>
                        <a:cs typeface="Georgia"/>
                      </a:rPr>
                      <m:t>𝑥</m:t>
                    </m:r>
                    <m:r>
                      <a:rPr lang="en-GB" i="1" dirty="0">
                        <a:latin typeface="Cambria Math" panose="02040503050406030204" pitchFamily="18" charset="0"/>
                        <a:cs typeface="Georgia"/>
                      </a:rPr>
                      <m:t>))</m:t>
                    </m:r>
                  </m:oMath>
                </a14:m>
                <a:endParaRPr lang="en-GB" dirty="0">
                  <a:cs typeface="Georgia"/>
                </a:endParaRPr>
              </a:p>
              <a:p>
                <a:pPr marL="360000" lvl="1" indent="0">
                  <a:buNone/>
                </a:pPr>
                <a:r>
                  <a:rPr lang="en-GB" dirty="0">
                    <a:cs typeface="Georgia"/>
                  </a:rPr>
                  <a:t>where </a:t>
                </a:r>
                <a:r>
                  <a:rPr lang="en-GB" dirty="0" err="1">
                    <a:cs typeface="Georgia"/>
                  </a:rPr>
                  <a:t>p</a:t>
                </a:r>
                <a:r>
                  <a:rPr lang="en-GB" baseline="-25000" dirty="0" err="1">
                    <a:cs typeface="Georgia"/>
                  </a:rPr>
                  <a:t>j</a:t>
                </a:r>
                <a:r>
                  <a:rPr lang="en-GB" dirty="0">
                    <a:cs typeface="Georgia"/>
                  </a:rPr>
                  <a:t> is the fragmentation predicate for </a:t>
                </a:r>
                <a:r>
                  <a:rPr lang="en-GB" dirty="0" err="1">
                    <a:cs typeface="Georgia"/>
                  </a:rPr>
                  <a:t>R</a:t>
                </a:r>
                <a:r>
                  <a:rPr lang="en-GB" baseline="-25000" dirty="0" err="1">
                    <a:cs typeface="Georgia"/>
                  </a:rPr>
                  <a:t>j</a:t>
                </a:r>
                <a:r>
                  <a:rPr lang="en-GB" dirty="0">
                    <a:cs typeface="Georgia"/>
                  </a:rPr>
                  <a:t> </a:t>
                </a:r>
                <a:endParaRPr lang="en-US" dirty="0"/>
              </a:p>
            </p:txBody>
          </p:sp>
        </mc:Choice>
        <mc:Fallback xmlns="">
          <p:sp>
            <p:nvSpPr>
              <p:cNvPr id="4" name="Content Placeholder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2242" t="-179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" name="Group 2">
            <a:extLst>
              <a:ext uri="{FF2B5EF4-FFF2-40B4-BE49-F238E27FC236}">
                <a16:creationId xmlns:a16="http://schemas.microsoft.com/office/drawing/2014/main" id="{40FB6A1F-E5B3-2346-9DC9-4F54DB3045CC}"/>
              </a:ext>
            </a:extLst>
          </p:cNvPr>
          <p:cNvGrpSpPr/>
          <p:nvPr/>
        </p:nvGrpSpPr>
        <p:grpSpPr>
          <a:xfrm>
            <a:off x="2942154" y="3357701"/>
            <a:ext cx="816250" cy="2716241"/>
            <a:chOff x="2942154" y="3357701"/>
            <a:chExt cx="816250" cy="2716241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" name="Rectangle 6"/>
                <p:cNvSpPr/>
                <p:nvPr/>
              </p:nvSpPr>
              <p:spPr>
                <a:xfrm>
                  <a:off x="3076518" y="3357701"/>
                  <a:ext cx="547522" cy="453137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400" i="1" dirty="0">
                            <a:latin typeface="Cambria Math" panose="02040503050406030204" pitchFamily="18" charset="0"/>
                            <a:cs typeface="Georgia"/>
                          </a:rPr>
                          <m:t>𝜎</m:t>
                        </m:r>
                        <m:r>
                          <a:rPr lang="en-GB" sz="2400" i="1" baseline="-25000" dirty="0" err="1">
                            <a:latin typeface="Cambria Math" panose="02040503050406030204" pitchFamily="18" charset="0"/>
                            <a:cs typeface="Georgia"/>
                          </a:rPr>
                          <m:t>𝑝</m:t>
                        </m:r>
                      </m:oMath>
                    </m:oMathPara>
                  </a14:m>
                  <a:endParaRPr lang="en-US" sz="2400" baseline="-25000" dirty="0"/>
                </a:p>
              </p:txBody>
            </p:sp>
          </mc:Choice>
          <mc:Fallback xmlns="">
            <p:sp>
              <p:nvSpPr>
                <p:cNvPr id="7" name="Rectangle 6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076518" y="3357701"/>
                  <a:ext cx="547522" cy="453137"/>
                </a:xfrm>
                <a:prstGeom prst="rect">
                  <a:avLst/>
                </a:prstGeom>
                <a:blipFill>
                  <a:blip r:embed="rId3"/>
                  <a:stretch>
                    <a:fillRect b="-13889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" name="TextBox 10"/>
                <p:cNvSpPr txBox="1"/>
                <p:nvPr/>
              </p:nvSpPr>
              <p:spPr>
                <a:xfrm>
                  <a:off x="3122781" y="5273080"/>
                  <a:ext cx="454996" cy="45313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i="1" dirty="0">
                            <a:latin typeface="Cambria Math" panose="02040503050406030204" pitchFamily="18" charset="0"/>
                          </a:rPr>
                          <m:t>𝑅</m:t>
                        </m:r>
                      </m:oMath>
                    </m:oMathPara>
                  </a14:m>
                  <a:endParaRPr lang="en-US" sz="2400" baseline="-25000" dirty="0"/>
                </a:p>
              </p:txBody>
            </p:sp>
          </mc:Choice>
          <mc:Fallback xmlns="">
            <p:sp>
              <p:nvSpPr>
                <p:cNvPr id="11" name="TextBox 10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122781" y="5273080"/>
                  <a:ext cx="454996" cy="453137"/>
                </a:xfrm>
                <a:prstGeom prst="rect">
                  <a:avLst/>
                </a:prstGeom>
                <a:blipFill>
                  <a:blip r:embed="rId4"/>
                  <a:stretch>
                    <a:fillRect l="-2703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16" name="Straight Arrow Connector 15"/>
            <p:cNvCxnSpPr>
              <a:stCxn id="11" idx="0"/>
              <a:endCxn id="7" idx="2"/>
            </p:cNvCxnSpPr>
            <p:nvPr/>
          </p:nvCxnSpPr>
          <p:spPr bwMode="auto">
            <a:xfrm flipV="1">
              <a:off x="3350279" y="3810837"/>
              <a:ext cx="0" cy="1462242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36" name="TextBox 35"/>
            <p:cNvSpPr txBox="1"/>
            <p:nvPr/>
          </p:nvSpPr>
          <p:spPr>
            <a:xfrm>
              <a:off x="2942154" y="5704610"/>
              <a:ext cx="81625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/>
                <a:t>query</a:t>
              </a: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59E4976C-D2B1-1F46-9684-4E14ED61A881}"/>
              </a:ext>
            </a:extLst>
          </p:cNvPr>
          <p:cNvGrpSpPr/>
          <p:nvPr/>
        </p:nvGrpSpPr>
        <p:grpSpPr>
          <a:xfrm>
            <a:off x="4641764" y="3363470"/>
            <a:ext cx="2617922" cy="2708196"/>
            <a:chOff x="4641764" y="3363470"/>
            <a:chExt cx="2617922" cy="2708196"/>
          </a:xfrm>
        </p:grpSpPr>
        <p:sp>
          <p:nvSpPr>
            <p:cNvPr id="6" name="Rectangle 5"/>
            <p:cNvSpPr/>
            <p:nvPr/>
          </p:nvSpPr>
          <p:spPr>
            <a:xfrm>
              <a:off x="5898670" y="4349820"/>
              <a:ext cx="394660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GB" sz="2400" dirty="0">
                  <a:cs typeface="Georgia"/>
                </a:rPr>
                <a:t>∪</a:t>
              </a:r>
              <a:endParaRPr lang="en-US" sz="2400" dirty="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" name="TextBox 7"/>
                <p:cNvSpPr txBox="1"/>
                <p:nvPr/>
              </p:nvSpPr>
              <p:spPr>
                <a:xfrm>
                  <a:off x="4641764" y="5244550"/>
                  <a:ext cx="559769" cy="45313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i="1" dirty="0">
                            <a:latin typeface="Cambria Math" panose="02040503050406030204" pitchFamily="18" charset="0"/>
                          </a:rPr>
                          <m:t>𝑅</m:t>
                        </m:r>
                        <m:r>
                          <a:rPr lang="en-US" sz="2400" i="1" baseline="-25000" dirty="0">
                            <a:latin typeface="Cambria Math" panose="02040503050406030204" pitchFamily="18" charset="0"/>
                          </a:rPr>
                          <m:t>1</m:t>
                        </m:r>
                      </m:oMath>
                    </m:oMathPara>
                  </a14:m>
                  <a:endParaRPr lang="en-US" sz="2400" baseline="-25000" dirty="0"/>
                </a:p>
              </p:txBody>
            </p:sp>
          </mc:Choice>
          <mc:Fallback xmlns="">
            <p:sp>
              <p:nvSpPr>
                <p:cNvPr id="8" name="TextBox 7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641764" y="5244550"/>
                  <a:ext cx="559769" cy="453137"/>
                </a:xfrm>
                <a:prstGeom prst="rect">
                  <a:avLst/>
                </a:prstGeom>
                <a:blipFill>
                  <a:blip r:embed="rId5"/>
                  <a:stretch>
                    <a:fillRect l="-2222" b="-5405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" name="TextBox 9"/>
                <p:cNvSpPr txBox="1"/>
                <p:nvPr/>
              </p:nvSpPr>
              <p:spPr>
                <a:xfrm>
                  <a:off x="6691454" y="5244550"/>
                  <a:ext cx="568232" cy="45313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i="1" dirty="0">
                            <a:latin typeface="Cambria Math" panose="02040503050406030204" pitchFamily="18" charset="0"/>
                          </a:rPr>
                          <m:t>𝑅</m:t>
                        </m:r>
                        <m:r>
                          <a:rPr lang="en-US" sz="2400" i="1" baseline="-25000" dirty="0" err="1">
                            <a:latin typeface="Cambria Math" panose="02040503050406030204" pitchFamily="18" charset="0"/>
                          </a:rPr>
                          <m:t>𝑛</m:t>
                        </m:r>
                      </m:oMath>
                    </m:oMathPara>
                  </a14:m>
                  <a:endParaRPr lang="en-US" sz="2400" baseline="-25000" dirty="0"/>
                </a:p>
              </p:txBody>
            </p:sp>
          </mc:Choice>
          <mc:Fallback xmlns="">
            <p:sp>
              <p:nvSpPr>
                <p:cNvPr id="10" name="TextBox 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691454" y="5244550"/>
                  <a:ext cx="568232" cy="453137"/>
                </a:xfrm>
                <a:prstGeom prst="rect">
                  <a:avLst/>
                </a:prstGeom>
                <a:blipFill>
                  <a:blip r:embed="rId6"/>
                  <a:stretch>
                    <a:fillRect l="-2222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" name="Rectangle 11"/>
                <p:cNvSpPr/>
                <p:nvPr/>
              </p:nvSpPr>
              <p:spPr>
                <a:xfrm>
                  <a:off x="5829378" y="3363470"/>
                  <a:ext cx="547522" cy="453137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400" i="1" dirty="0">
                            <a:latin typeface="Cambria Math" panose="02040503050406030204" pitchFamily="18" charset="0"/>
                            <a:cs typeface="Georgia"/>
                          </a:rPr>
                          <m:t>𝜎</m:t>
                        </m:r>
                        <m:r>
                          <a:rPr lang="en-GB" sz="2400" i="1" baseline="-25000" dirty="0" err="1">
                            <a:latin typeface="Cambria Math" panose="02040503050406030204" pitchFamily="18" charset="0"/>
                            <a:cs typeface="Georgia"/>
                          </a:rPr>
                          <m:t>𝑝</m:t>
                        </m:r>
                      </m:oMath>
                    </m:oMathPara>
                  </a14:m>
                  <a:endParaRPr lang="en-US" sz="2400" baseline="-25000" dirty="0"/>
                </a:p>
              </p:txBody>
            </p:sp>
          </mc:Choice>
          <mc:Fallback xmlns="">
            <p:sp>
              <p:nvSpPr>
                <p:cNvPr id="12" name="Rectangle 11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829378" y="3363470"/>
                  <a:ext cx="547522" cy="453137"/>
                </a:xfrm>
                <a:prstGeom prst="rect">
                  <a:avLst/>
                </a:prstGeom>
                <a:blipFill>
                  <a:blip r:embed="rId7"/>
                  <a:stretch>
                    <a:fillRect b="-13514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4" name="TextBox 13"/>
                <p:cNvSpPr txBox="1"/>
                <p:nvPr/>
              </p:nvSpPr>
              <p:spPr>
                <a:xfrm>
                  <a:off x="5326555" y="5244550"/>
                  <a:ext cx="559769" cy="45313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i="1" dirty="0">
                            <a:latin typeface="Cambria Math" panose="02040503050406030204" pitchFamily="18" charset="0"/>
                          </a:rPr>
                          <m:t>𝑅</m:t>
                        </m:r>
                        <m:r>
                          <a:rPr lang="en-US" sz="2400" i="1" baseline="-25000" dirty="0">
                            <a:latin typeface="Cambria Math" panose="02040503050406030204" pitchFamily="18" charset="0"/>
                          </a:rPr>
                          <m:t>2</m:t>
                        </m:r>
                      </m:oMath>
                    </m:oMathPara>
                  </a14:m>
                  <a:endParaRPr lang="en-US" sz="2400" baseline="-25000" dirty="0"/>
                </a:p>
              </p:txBody>
            </p:sp>
          </mc:Choice>
          <mc:Fallback xmlns="">
            <p:sp>
              <p:nvSpPr>
                <p:cNvPr id="14" name="TextBox 1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326555" y="5244550"/>
                  <a:ext cx="559769" cy="453137"/>
                </a:xfrm>
                <a:prstGeom prst="rect">
                  <a:avLst/>
                </a:prstGeom>
                <a:blipFill>
                  <a:blip r:embed="rId8"/>
                  <a:stretch>
                    <a:fillRect l="-2222" b="-5405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5" name="TextBox 14"/>
            <p:cNvSpPr txBox="1"/>
            <p:nvPr/>
          </p:nvSpPr>
          <p:spPr>
            <a:xfrm>
              <a:off x="6038994" y="5246753"/>
              <a:ext cx="478016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/>
                <a:t>...</a:t>
              </a:r>
            </a:p>
          </p:txBody>
        </p:sp>
        <p:cxnSp>
          <p:nvCxnSpPr>
            <p:cNvPr id="20" name="Straight Arrow Connector 19"/>
            <p:cNvCxnSpPr>
              <a:stCxn id="6" idx="0"/>
              <a:endCxn id="12" idx="2"/>
            </p:cNvCxnSpPr>
            <p:nvPr/>
          </p:nvCxnSpPr>
          <p:spPr bwMode="auto">
            <a:xfrm flipV="1">
              <a:off x="6096001" y="3816607"/>
              <a:ext cx="7139" cy="533213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23" name="Straight Arrow Connector 22"/>
            <p:cNvCxnSpPr>
              <a:stCxn id="14" idx="0"/>
              <a:endCxn id="6" idx="2"/>
            </p:cNvCxnSpPr>
            <p:nvPr/>
          </p:nvCxnSpPr>
          <p:spPr bwMode="auto">
            <a:xfrm flipV="1">
              <a:off x="5606440" y="4811485"/>
              <a:ext cx="489561" cy="433065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26" name="Straight Arrow Connector 25"/>
            <p:cNvCxnSpPr>
              <a:stCxn id="8" idx="0"/>
              <a:endCxn id="6" idx="2"/>
            </p:cNvCxnSpPr>
            <p:nvPr/>
          </p:nvCxnSpPr>
          <p:spPr bwMode="auto">
            <a:xfrm flipV="1">
              <a:off x="4921648" y="4811485"/>
              <a:ext cx="1174352" cy="433065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30" name="Straight Arrow Connector 29"/>
            <p:cNvCxnSpPr>
              <a:stCxn id="10" idx="0"/>
              <a:endCxn id="6" idx="2"/>
            </p:cNvCxnSpPr>
            <p:nvPr/>
          </p:nvCxnSpPr>
          <p:spPr bwMode="auto">
            <a:xfrm flipH="1" flipV="1">
              <a:off x="6096000" y="4811485"/>
              <a:ext cx="879570" cy="433065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37" name="TextBox 36"/>
            <p:cNvSpPr txBox="1"/>
            <p:nvPr/>
          </p:nvSpPr>
          <p:spPr>
            <a:xfrm>
              <a:off x="5167626" y="5702334"/>
              <a:ext cx="187102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 err="1"/>
                <a:t>localised</a:t>
              </a:r>
              <a:r>
                <a:rPr lang="en-US" dirty="0"/>
                <a:t> query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80584512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Horizontal Selection Reduction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Content Placeholder 3"/>
              <p:cNvSpPr>
                <a:spLocks noGrp="1"/>
              </p:cNvSpPr>
              <p:nvPr>
                <p:ph sz="quarter" idx="13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en-US" dirty="0"/>
                  <a:t>Given horizontal fragmentation of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𝑅</m:t>
                    </m:r>
                  </m:oMath>
                </a14:m>
                <a:r>
                  <a:rPr lang="en-US" dirty="0"/>
                  <a:t> such that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𝑅</m:t>
                    </m:r>
                    <m:r>
                      <a:rPr lang="en-US" i="1" baseline="-25000" dirty="0" err="1">
                        <a:latin typeface="Cambria Math" panose="02040503050406030204" pitchFamily="18" charset="0"/>
                      </a:rPr>
                      <m:t>𝑗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i="1" dirty="0" err="1">
                        <a:latin typeface="Cambria Math" panose="02040503050406030204" pitchFamily="18" charset="0"/>
                        <a:cs typeface="Georgia"/>
                      </a:rPr>
                      <m:t>𝜎</m:t>
                    </m:r>
                    <m:sSub>
                      <m:sSubPr>
                        <m:ctrlPr>
                          <a:rPr lang="en-GB" b="0" i="1" baseline="-25000" dirty="0" smtClean="0">
                            <a:latin typeface="Cambria Math" panose="02040503050406030204" pitchFamily="18" charset="0"/>
                            <a:cs typeface="Georgia"/>
                          </a:rPr>
                        </m:ctrlPr>
                      </m:sSubPr>
                      <m:e>
                        <m:r>
                          <a:rPr lang="en-GB" i="1" baseline="-25000" dirty="0" err="1">
                            <a:latin typeface="Cambria Math" panose="02040503050406030204" pitchFamily="18" charset="0"/>
                            <a:cs typeface="Georgia"/>
                          </a:rPr>
                          <m:t>𝑝</m:t>
                        </m:r>
                      </m:e>
                      <m:sub>
                        <m:r>
                          <a:rPr lang="en-GB" i="1" baseline="-25000" dirty="0" err="1">
                            <a:latin typeface="Cambria Math" panose="02040503050406030204" pitchFamily="18" charset="0"/>
                            <a:cs typeface="Georgia"/>
                          </a:rPr>
                          <m:t>𝑗</m:t>
                        </m:r>
                      </m:sub>
                    </m:sSub>
                    <m:r>
                      <a:rPr lang="en-GB" i="1" dirty="0">
                        <a:latin typeface="Cambria Math" panose="02040503050406030204" pitchFamily="18" charset="0"/>
                        <a:cs typeface="Georgia"/>
                      </a:rPr>
                      <m:t>(</m:t>
                    </m:r>
                    <m:r>
                      <a:rPr lang="en-GB" i="1" dirty="0">
                        <a:latin typeface="Cambria Math" panose="02040503050406030204" pitchFamily="18" charset="0"/>
                        <a:cs typeface="Georgia"/>
                      </a:rPr>
                      <m:t>𝑅</m:t>
                    </m:r>
                    <m:r>
                      <a:rPr lang="en-GB" i="1" dirty="0">
                        <a:latin typeface="Cambria Math" panose="02040503050406030204" pitchFamily="18" charset="0"/>
                        <a:cs typeface="Georgia"/>
                      </a:rPr>
                      <m:t>)</m:t>
                    </m:r>
                  </m:oMath>
                </a14:m>
                <a:r>
                  <a:rPr lang="en-GB" dirty="0">
                    <a:cs typeface="Georgia"/>
                  </a:rPr>
                  <a:t>: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GB" i="1" dirty="0" smtClean="0">
                        <a:latin typeface="Cambria Math" panose="02040503050406030204" pitchFamily="18" charset="0"/>
                        <a:cs typeface="Georgia"/>
                      </a:rPr>
                      <m:t>𝜎</m:t>
                    </m:r>
                    <m:r>
                      <a:rPr lang="en-GB" i="1" baseline="-25000" dirty="0" err="1">
                        <a:latin typeface="Cambria Math" panose="02040503050406030204" pitchFamily="18" charset="0"/>
                        <a:cs typeface="Georgia"/>
                      </a:rPr>
                      <m:t>𝑝</m:t>
                    </m:r>
                    <m:r>
                      <a:rPr lang="en-GB" i="1" dirty="0">
                        <a:latin typeface="Cambria Math" panose="02040503050406030204" pitchFamily="18" charset="0"/>
                        <a:cs typeface="Georgia"/>
                      </a:rPr>
                      <m:t>(</m:t>
                    </m:r>
                    <m:r>
                      <a:rPr lang="en-GB" i="1" dirty="0" err="1">
                        <a:latin typeface="Cambria Math" panose="02040503050406030204" pitchFamily="18" charset="0"/>
                        <a:cs typeface="Georgia"/>
                      </a:rPr>
                      <m:t>𝑅</m:t>
                    </m:r>
                    <m:r>
                      <a:rPr lang="en-GB" i="1" baseline="-25000" dirty="0" err="1">
                        <a:latin typeface="Cambria Math" panose="02040503050406030204" pitchFamily="18" charset="0"/>
                        <a:cs typeface="Georgia"/>
                      </a:rPr>
                      <m:t>𝑗</m:t>
                    </m:r>
                    <m:r>
                      <a:rPr lang="en-GB" i="1" dirty="0">
                        <a:latin typeface="Cambria Math" panose="02040503050406030204" pitchFamily="18" charset="0"/>
                        <a:cs typeface="Georgia"/>
                      </a:rPr>
                      <m:t>)=</m:t>
                    </m:r>
                    <m:r>
                      <a:rPr lang="en-US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∅ </m:t>
                    </m:r>
                  </m:oMath>
                </a14:m>
                <a:r>
                  <a:rPr lang="en-GB" dirty="0">
                    <a:cs typeface="Georgia"/>
                  </a:rPr>
                  <a:t>if </a:t>
                </a:r>
                <a14:m>
                  <m:oMath xmlns:m="http://schemas.openxmlformats.org/officeDocument/2006/math">
                    <m:r>
                      <a:rPr lang="en-GB" i="1" dirty="0" smtClean="0">
                        <a:latin typeface="Cambria Math" panose="02040503050406030204" pitchFamily="18" charset="0"/>
                        <a:cs typeface="Georgia"/>
                      </a:rPr>
                      <m:t>∀</m:t>
                    </m:r>
                    <m:r>
                      <a:rPr lang="en-GB" i="1" dirty="0" err="1">
                        <a:latin typeface="Cambria Math" panose="02040503050406030204" pitchFamily="18" charset="0"/>
                        <a:cs typeface="Georgia"/>
                      </a:rPr>
                      <m:t>𝑥</m:t>
                    </m:r>
                    <m:r>
                      <a:rPr lang="en-GB" i="1" dirty="0" err="1">
                        <a:latin typeface="Cambria Math" panose="02040503050406030204" pitchFamily="18" charset="0"/>
                        <a:cs typeface="Georgia"/>
                      </a:rPr>
                      <m:t>∈</m:t>
                    </m:r>
                    <m:r>
                      <a:rPr lang="en-GB" i="1" dirty="0" err="1">
                        <a:latin typeface="Cambria Math" panose="02040503050406030204" pitchFamily="18" charset="0"/>
                        <a:cs typeface="Georgia"/>
                      </a:rPr>
                      <m:t>𝑅</m:t>
                    </m:r>
                    <m:r>
                      <a:rPr lang="en-GB" i="1" dirty="0">
                        <a:latin typeface="Cambria Math" panose="02040503050406030204" pitchFamily="18" charset="0"/>
                        <a:cs typeface="Georgia"/>
                      </a:rPr>
                      <m:t>, ¬(</m:t>
                    </m:r>
                    <m:r>
                      <a:rPr lang="en-GB" i="1" dirty="0">
                        <a:latin typeface="Cambria Math" panose="02040503050406030204" pitchFamily="18" charset="0"/>
                        <a:cs typeface="Georgia"/>
                      </a:rPr>
                      <m:t>𝑝</m:t>
                    </m:r>
                    <m:r>
                      <a:rPr lang="en-GB" i="1" dirty="0">
                        <a:latin typeface="Cambria Math" panose="02040503050406030204" pitchFamily="18" charset="0"/>
                        <a:cs typeface="Georgia"/>
                      </a:rPr>
                      <m:t>(</m:t>
                    </m:r>
                    <m:r>
                      <a:rPr lang="en-GB" i="1" dirty="0">
                        <a:latin typeface="Cambria Math" panose="02040503050406030204" pitchFamily="18" charset="0"/>
                        <a:cs typeface="Georgia"/>
                      </a:rPr>
                      <m:t>𝑥</m:t>
                    </m:r>
                    <m:r>
                      <a:rPr lang="en-GB" i="1" dirty="0">
                        <a:latin typeface="Cambria Math" panose="02040503050406030204" pitchFamily="18" charset="0"/>
                        <a:cs typeface="Georgia"/>
                      </a:rPr>
                      <m:t>)∧</m:t>
                    </m:r>
                    <m:r>
                      <a:rPr lang="en-GB" i="1" dirty="0" err="1">
                        <a:latin typeface="Cambria Math" panose="02040503050406030204" pitchFamily="18" charset="0"/>
                        <a:cs typeface="Georgia"/>
                      </a:rPr>
                      <m:t>𝑝</m:t>
                    </m:r>
                    <m:r>
                      <a:rPr lang="en-GB" i="1" baseline="-25000" dirty="0" err="1">
                        <a:latin typeface="Cambria Math" panose="02040503050406030204" pitchFamily="18" charset="0"/>
                        <a:cs typeface="Georgia"/>
                      </a:rPr>
                      <m:t>𝑗</m:t>
                    </m:r>
                    <m:r>
                      <a:rPr lang="en-GB" i="1" dirty="0">
                        <a:latin typeface="Cambria Math" panose="02040503050406030204" pitchFamily="18" charset="0"/>
                        <a:cs typeface="Georgia"/>
                      </a:rPr>
                      <m:t>(</m:t>
                    </m:r>
                    <m:r>
                      <a:rPr lang="en-GB" i="1" dirty="0">
                        <a:latin typeface="Cambria Math" panose="02040503050406030204" pitchFamily="18" charset="0"/>
                        <a:cs typeface="Georgia"/>
                      </a:rPr>
                      <m:t>𝑥</m:t>
                    </m:r>
                    <m:r>
                      <a:rPr lang="en-GB" i="1" dirty="0">
                        <a:latin typeface="Cambria Math" panose="02040503050406030204" pitchFamily="18" charset="0"/>
                        <a:cs typeface="Georgia"/>
                      </a:rPr>
                      <m:t>))</m:t>
                    </m:r>
                  </m:oMath>
                </a14:m>
                <a:endParaRPr lang="en-GB" dirty="0">
                  <a:cs typeface="Georgia"/>
                </a:endParaRPr>
              </a:p>
              <a:p>
                <a:pPr marL="360000" lvl="1" indent="0">
                  <a:buNone/>
                </a:pPr>
                <a:r>
                  <a:rPr lang="en-GB" dirty="0">
                    <a:cs typeface="Georgia"/>
                  </a:rPr>
                  <a:t>where </a:t>
                </a:r>
                <a:r>
                  <a:rPr lang="en-GB" dirty="0" err="1">
                    <a:cs typeface="Georgia"/>
                  </a:rPr>
                  <a:t>p</a:t>
                </a:r>
                <a:r>
                  <a:rPr lang="en-GB" baseline="-25000" dirty="0" err="1">
                    <a:cs typeface="Georgia"/>
                  </a:rPr>
                  <a:t>j</a:t>
                </a:r>
                <a:r>
                  <a:rPr lang="en-GB" dirty="0">
                    <a:cs typeface="Georgia"/>
                  </a:rPr>
                  <a:t> is the fragmentation predicate for </a:t>
                </a:r>
                <a:r>
                  <a:rPr lang="en-GB" dirty="0" err="1">
                    <a:cs typeface="Georgia"/>
                  </a:rPr>
                  <a:t>R</a:t>
                </a:r>
                <a:r>
                  <a:rPr lang="en-GB" baseline="-25000" dirty="0" err="1">
                    <a:cs typeface="Georgia"/>
                  </a:rPr>
                  <a:t>j</a:t>
                </a:r>
                <a:r>
                  <a:rPr lang="en-GB" dirty="0">
                    <a:cs typeface="Georgia"/>
                  </a:rPr>
                  <a:t> </a:t>
                </a:r>
                <a:endParaRPr lang="en-US" dirty="0"/>
              </a:p>
            </p:txBody>
          </p:sp>
        </mc:Choice>
        <mc:Fallback xmlns="">
          <p:sp>
            <p:nvSpPr>
              <p:cNvPr id="4" name="Content Placeholder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2242" t="-179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" name="Group 2">
            <a:extLst>
              <a:ext uri="{FF2B5EF4-FFF2-40B4-BE49-F238E27FC236}">
                <a16:creationId xmlns:a16="http://schemas.microsoft.com/office/drawing/2014/main" id="{40FB6A1F-E5B3-2346-9DC9-4F54DB3045CC}"/>
              </a:ext>
            </a:extLst>
          </p:cNvPr>
          <p:cNvGrpSpPr/>
          <p:nvPr/>
        </p:nvGrpSpPr>
        <p:grpSpPr>
          <a:xfrm>
            <a:off x="2942154" y="3357701"/>
            <a:ext cx="816250" cy="2716241"/>
            <a:chOff x="2942154" y="3357701"/>
            <a:chExt cx="816250" cy="2716241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" name="Rectangle 6"/>
                <p:cNvSpPr/>
                <p:nvPr/>
              </p:nvSpPr>
              <p:spPr>
                <a:xfrm>
                  <a:off x="3076518" y="3357701"/>
                  <a:ext cx="547522" cy="453137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400" i="1" dirty="0">
                            <a:latin typeface="Cambria Math" panose="02040503050406030204" pitchFamily="18" charset="0"/>
                            <a:cs typeface="Georgia"/>
                          </a:rPr>
                          <m:t>𝜎</m:t>
                        </m:r>
                        <m:r>
                          <a:rPr lang="en-GB" sz="2400" i="1" baseline="-25000" dirty="0" err="1">
                            <a:latin typeface="Cambria Math" panose="02040503050406030204" pitchFamily="18" charset="0"/>
                            <a:cs typeface="Georgia"/>
                          </a:rPr>
                          <m:t>𝑝</m:t>
                        </m:r>
                      </m:oMath>
                    </m:oMathPara>
                  </a14:m>
                  <a:endParaRPr lang="en-US" sz="2400" baseline="-25000" dirty="0"/>
                </a:p>
              </p:txBody>
            </p:sp>
          </mc:Choice>
          <mc:Fallback xmlns="">
            <p:sp>
              <p:nvSpPr>
                <p:cNvPr id="7" name="Rectangle 6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076518" y="3357701"/>
                  <a:ext cx="547522" cy="453137"/>
                </a:xfrm>
                <a:prstGeom prst="rect">
                  <a:avLst/>
                </a:prstGeom>
                <a:blipFill>
                  <a:blip r:embed="rId3"/>
                  <a:stretch>
                    <a:fillRect b="-13889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" name="TextBox 10"/>
                <p:cNvSpPr txBox="1"/>
                <p:nvPr/>
              </p:nvSpPr>
              <p:spPr>
                <a:xfrm>
                  <a:off x="3122781" y="5273080"/>
                  <a:ext cx="454996" cy="45313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i="1" dirty="0">
                            <a:latin typeface="Cambria Math" panose="02040503050406030204" pitchFamily="18" charset="0"/>
                          </a:rPr>
                          <m:t>𝑅</m:t>
                        </m:r>
                      </m:oMath>
                    </m:oMathPara>
                  </a14:m>
                  <a:endParaRPr lang="en-US" sz="2400" baseline="-25000" dirty="0"/>
                </a:p>
              </p:txBody>
            </p:sp>
          </mc:Choice>
          <mc:Fallback xmlns="">
            <p:sp>
              <p:nvSpPr>
                <p:cNvPr id="11" name="TextBox 10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122781" y="5273080"/>
                  <a:ext cx="454996" cy="453137"/>
                </a:xfrm>
                <a:prstGeom prst="rect">
                  <a:avLst/>
                </a:prstGeom>
                <a:blipFill>
                  <a:blip r:embed="rId4"/>
                  <a:stretch>
                    <a:fillRect l="-2703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16" name="Straight Arrow Connector 15"/>
            <p:cNvCxnSpPr>
              <a:stCxn id="11" idx="0"/>
              <a:endCxn id="7" idx="2"/>
            </p:cNvCxnSpPr>
            <p:nvPr/>
          </p:nvCxnSpPr>
          <p:spPr bwMode="auto">
            <a:xfrm flipV="1">
              <a:off x="3350279" y="3810837"/>
              <a:ext cx="0" cy="1462242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36" name="TextBox 35"/>
            <p:cNvSpPr txBox="1"/>
            <p:nvPr/>
          </p:nvSpPr>
          <p:spPr>
            <a:xfrm>
              <a:off x="2942154" y="5704610"/>
              <a:ext cx="81625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/>
                <a:t>query</a:t>
              </a: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59E4976C-D2B1-1F46-9684-4E14ED61A881}"/>
              </a:ext>
            </a:extLst>
          </p:cNvPr>
          <p:cNvGrpSpPr/>
          <p:nvPr/>
        </p:nvGrpSpPr>
        <p:grpSpPr>
          <a:xfrm>
            <a:off x="4641764" y="3363470"/>
            <a:ext cx="2617922" cy="2708196"/>
            <a:chOff x="4641764" y="3363470"/>
            <a:chExt cx="2617922" cy="2708196"/>
          </a:xfrm>
        </p:grpSpPr>
        <p:sp>
          <p:nvSpPr>
            <p:cNvPr id="6" name="Rectangle 5"/>
            <p:cNvSpPr/>
            <p:nvPr/>
          </p:nvSpPr>
          <p:spPr>
            <a:xfrm>
              <a:off x="5898670" y="4349820"/>
              <a:ext cx="394660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GB" sz="2400" dirty="0">
                  <a:cs typeface="Georgia"/>
                </a:rPr>
                <a:t>∪</a:t>
              </a:r>
              <a:endParaRPr lang="en-US" sz="2400" dirty="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" name="TextBox 7"/>
                <p:cNvSpPr txBox="1"/>
                <p:nvPr/>
              </p:nvSpPr>
              <p:spPr>
                <a:xfrm>
                  <a:off x="4641764" y="5244550"/>
                  <a:ext cx="559769" cy="45313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i="1" dirty="0">
                            <a:latin typeface="Cambria Math" panose="02040503050406030204" pitchFamily="18" charset="0"/>
                          </a:rPr>
                          <m:t>𝑅</m:t>
                        </m:r>
                        <m:r>
                          <a:rPr lang="en-US" sz="2400" i="1" baseline="-25000" dirty="0">
                            <a:latin typeface="Cambria Math" panose="02040503050406030204" pitchFamily="18" charset="0"/>
                          </a:rPr>
                          <m:t>1</m:t>
                        </m:r>
                      </m:oMath>
                    </m:oMathPara>
                  </a14:m>
                  <a:endParaRPr lang="en-US" sz="2400" baseline="-25000" dirty="0"/>
                </a:p>
              </p:txBody>
            </p:sp>
          </mc:Choice>
          <mc:Fallback xmlns="">
            <p:sp>
              <p:nvSpPr>
                <p:cNvPr id="8" name="TextBox 7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641764" y="5244550"/>
                  <a:ext cx="559769" cy="453137"/>
                </a:xfrm>
                <a:prstGeom prst="rect">
                  <a:avLst/>
                </a:prstGeom>
                <a:blipFill>
                  <a:blip r:embed="rId5"/>
                  <a:stretch>
                    <a:fillRect l="-2222" b="-5405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" name="TextBox 9"/>
                <p:cNvSpPr txBox="1"/>
                <p:nvPr/>
              </p:nvSpPr>
              <p:spPr>
                <a:xfrm>
                  <a:off x="6691454" y="5244550"/>
                  <a:ext cx="568232" cy="45313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i="1" dirty="0">
                            <a:latin typeface="Cambria Math" panose="02040503050406030204" pitchFamily="18" charset="0"/>
                          </a:rPr>
                          <m:t>𝑅</m:t>
                        </m:r>
                        <m:r>
                          <a:rPr lang="en-US" sz="2400" i="1" baseline="-25000" dirty="0" err="1">
                            <a:latin typeface="Cambria Math" panose="02040503050406030204" pitchFamily="18" charset="0"/>
                          </a:rPr>
                          <m:t>𝑛</m:t>
                        </m:r>
                      </m:oMath>
                    </m:oMathPara>
                  </a14:m>
                  <a:endParaRPr lang="en-US" sz="2400" baseline="-25000" dirty="0"/>
                </a:p>
              </p:txBody>
            </p:sp>
          </mc:Choice>
          <mc:Fallback xmlns="">
            <p:sp>
              <p:nvSpPr>
                <p:cNvPr id="10" name="TextBox 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691454" y="5244550"/>
                  <a:ext cx="568232" cy="453137"/>
                </a:xfrm>
                <a:prstGeom prst="rect">
                  <a:avLst/>
                </a:prstGeom>
                <a:blipFill>
                  <a:blip r:embed="rId6"/>
                  <a:stretch>
                    <a:fillRect l="-2222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" name="Rectangle 11"/>
                <p:cNvSpPr/>
                <p:nvPr/>
              </p:nvSpPr>
              <p:spPr>
                <a:xfrm>
                  <a:off x="5829378" y="3363470"/>
                  <a:ext cx="547522" cy="453137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400" i="1" dirty="0">
                            <a:latin typeface="Cambria Math" panose="02040503050406030204" pitchFamily="18" charset="0"/>
                            <a:cs typeface="Georgia"/>
                          </a:rPr>
                          <m:t>𝜎</m:t>
                        </m:r>
                        <m:r>
                          <a:rPr lang="en-GB" sz="2400" i="1" baseline="-25000" dirty="0" err="1">
                            <a:latin typeface="Cambria Math" panose="02040503050406030204" pitchFamily="18" charset="0"/>
                            <a:cs typeface="Georgia"/>
                          </a:rPr>
                          <m:t>𝑝</m:t>
                        </m:r>
                      </m:oMath>
                    </m:oMathPara>
                  </a14:m>
                  <a:endParaRPr lang="en-US" sz="2400" baseline="-25000" dirty="0"/>
                </a:p>
              </p:txBody>
            </p:sp>
          </mc:Choice>
          <mc:Fallback xmlns="">
            <p:sp>
              <p:nvSpPr>
                <p:cNvPr id="12" name="Rectangle 11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829378" y="3363470"/>
                  <a:ext cx="547522" cy="453137"/>
                </a:xfrm>
                <a:prstGeom prst="rect">
                  <a:avLst/>
                </a:prstGeom>
                <a:blipFill>
                  <a:blip r:embed="rId7"/>
                  <a:stretch>
                    <a:fillRect b="-13514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4" name="TextBox 13"/>
                <p:cNvSpPr txBox="1"/>
                <p:nvPr/>
              </p:nvSpPr>
              <p:spPr>
                <a:xfrm>
                  <a:off x="5326555" y="5244550"/>
                  <a:ext cx="559769" cy="45313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i="1" dirty="0">
                            <a:latin typeface="Cambria Math" panose="02040503050406030204" pitchFamily="18" charset="0"/>
                          </a:rPr>
                          <m:t>𝑅</m:t>
                        </m:r>
                        <m:r>
                          <a:rPr lang="en-US" sz="2400" i="1" baseline="-25000" dirty="0">
                            <a:latin typeface="Cambria Math" panose="02040503050406030204" pitchFamily="18" charset="0"/>
                          </a:rPr>
                          <m:t>2</m:t>
                        </m:r>
                      </m:oMath>
                    </m:oMathPara>
                  </a14:m>
                  <a:endParaRPr lang="en-US" sz="2400" baseline="-25000" dirty="0"/>
                </a:p>
              </p:txBody>
            </p:sp>
          </mc:Choice>
          <mc:Fallback xmlns="">
            <p:sp>
              <p:nvSpPr>
                <p:cNvPr id="14" name="TextBox 1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326555" y="5244550"/>
                  <a:ext cx="559769" cy="453137"/>
                </a:xfrm>
                <a:prstGeom prst="rect">
                  <a:avLst/>
                </a:prstGeom>
                <a:blipFill>
                  <a:blip r:embed="rId8"/>
                  <a:stretch>
                    <a:fillRect l="-2222" b="-5405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5" name="TextBox 14"/>
            <p:cNvSpPr txBox="1"/>
            <p:nvPr/>
          </p:nvSpPr>
          <p:spPr>
            <a:xfrm>
              <a:off x="6038994" y="5246753"/>
              <a:ext cx="478016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/>
                <a:t>...</a:t>
              </a:r>
            </a:p>
          </p:txBody>
        </p:sp>
        <p:cxnSp>
          <p:nvCxnSpPr>
            <p:cNvPr id="20" name="Straight Arrow Connector 19"/>
            <p:cNvCxnSpPr>
              <a:stCxn id="6" idx="0"/>
              <a:endCxn id="12" idx="2"/>
            </p:cNvCxnSpPr>
            <p:nvPr/>
          </p:nvCxnSpPr>
          <p:spPr bwMode="auto">
            <a:xfrm flipV="1">
              <a:off x="6096001" y="3816607"/>
              <a:ext cx="7139" cy="533213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23" name="Straight Arrow Connector 22"/>
            <p:cNvCxnSpPr>
              <a:stCxn id="14" idx="0"/>
              <a:endCxn id="6" idx="2"/>
            </p:cNvCxnSpPr>
            <p:nvPr/>
          </p:nvCxnSpPr>
          <p:spPr bwMode="auto">
            <a:xfrm flipV="1">
              <a:off x="5606440" y="4811485"/>
              <a:ext cx="489561" cy="433065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26" name="Straight Arrow Connector 25"/>
            <p:cNvCxnSpPr>
              <a:stCxn id="8" idx="0"/>
              <a:endCxn id="6" idx="2"/>
            </p:cNvCxnSpPr>
            <p:nvPr/>
          </p:nvCxnSpPr>
          <p:spPr bwMode="auto">
            <a:xfrm flipV="1">
              <a:off x="4921648" y="4811485"/>
              <a:ext cx="1174352" cy="433065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30" name="Straight Arrow Connector 29"/>
            <p:cNvCxnSpPr>
              <a:stCxn id="10" idx="0"/>
              <a:endCxn id="6" idx="2"/>
            </p:cNvCxnSpPr>
            <p:nvPr/>
          </p:nvCxnSpPr>
          <p:spPr bwMode="auto">
            <a:xfrm flipH="1" flipV="1">
              <a:off x="6096000" y="4811485"/>
              <a:ext cx="879570" cy="433065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37" name="TextBox 36"/>
            <p:cNvSpPr txBox="1"/>
            <p:nvPr/>
          </p:nvSpPr>
          <p:spPr>
            <a:xfrm>
              <a:off x="5167626" y="5702334"/>
              <a:ext cx="187102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 err="1"/>
                <a:t>localised</a:t>
              </a:r>
              <a:r>
                <a:rPr lang="en-US" dirty="0"/>
                <a:t> query</a:t>
              </a: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F905B1F3-224E-9D4B-B308-9D742F64821D}"/>
              </a:ext>
            </a:extLst>
          </p:cNvPr>
          <p:cNvGrpSpPr/>
          <p:nvPr/>
        </p:nvGrpSpPr>
        <p:grpSpPr>
          <a:xfrm>
            <a:off x="7701498" y="3369239"/>
            <a:ext cx="1794082" cy="2702427"/>
            <a:chOff x="7701498" y="3369239"/>
            <a:chExt cx="1794082" cy="2702427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" name="TextBox 8"/>
                <p:cNvSpPr txBox="1"/>
                <p:nvPr/>
              </p:nvSpPr>
              <p:spPr>
                <a:xfrm>
                  <a:off x="8318655" y="5244550"/>
                  <a:ext cx="559769" cy="45313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i="1" dirty="0">
                            <a:latin typeface="Cambria Math" panose="02040503050406030204" pitchFamily="18" charset="0"/>
                          </a:rPr>
                          <m:t>𝑅</m:t>
                        </m:r>
                        <m:r>
                          <a:rPr lang="en-US" sz="2400" i="1" baseline="-25000" dirty="0">
                            <a:latin typeface="Cambria Math" panose="02040503050406030204" pitchFamily="18" charset="0"/>
                          </a:rPr>
                          <m:t>2</m:t>
                        </m:r>
                      </m:oMath>
                    </m:oMathPara>
                  </a14:m>
                  <a:endParaRPr lang="en-US" sz="2400" baseline="-25000" dirty="0"/>
                </a:p>
              </p:txBody>
            </p:sp>
          </mc:Choice>
          <mc:Fallback xmlns="">
            <p:sp>
              <p:nvSpPr>
                <p:cNvPr id="9" name="TextBox 8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318655" y="5244550"/>
                  <a:ext cx="559769" cy="453137"/>
                </a:xfrm>
                <a:prstGeom prst="rect">
                  <a:avLst/>
                </a:prstGeom>
                <a:blipFill>
                  <a:blip r:embed="rId9"/>
                  <a:stretch>
                    <a:fillRect l="-2273" b="-5405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3" name="Rectangle 12"/>
                <p:cNvSpPr/>
                <p:nvPr/>
              </p:nvSpPr>
              <p:spPr>
                <a:xfrm>
                  <a:off x="8324778" y="3369239"/>
                  <a:ext cx="547522" cy="453137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400" i="1" dirty="0">
                            <a:latin typeface="Cambria Math" panose="02040503050406030204" pitchFamily="18" charset="0"/>
                            <a:cs typeface="Georgia"/>
                          </a:rPr>
                          <m:t>𝜎</m:t>
                        </m:r>
                        <m:r>
                          <a:rPr lang="en-GB" sz="2400" i="1" baseline="-25000" dirty="0" err="1">
                            <a:latin typeface="Cambria Math" panose="02040503050406030204" pitchFamily="18" charset="0"/>
                            <a:cs typeface="Georgia"/>
                          </a:rPr>
                          <m:t>𝑝</m:t>
                        </m:r>
                      </m:oMath>
                    </m:oMathPara>
                  </a14:m>
                  <a:endParaRPr lang="en-US" sz="2400" baseline="-25000" dirty="0"/>
                </a:p>
              </p:txBody>
            </p:sp>
          </mc:Choice>
          <mc:Fallback xmlns="">
            <p:sp>
              <p:nvSpPr>
                <p:cNvPr id="13" name="Rectangle 12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324778" y="3369239"/>
                  <a:ext cx="547522" cy="453137"/>
                </a:xfrm>
                <a:prstGeom prst="rect">
                  <a:avLst/>
                </a:prstGeom>
                <a:blipFill>
                  <a:blip r:embed="rId10"/>
                  <a:stretch>
                    <a:fillRect b="-13889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33" name="Straight Arrow Connector 32"/>
            <p:cNvCxnSpPr>
              <a:stCxn id="9" idx="0"/>
              <a:endCxn id="13" idx="2"/>
            </p:cNvCxnSpPr>
            <p:nvPr/>
          </p:nvCxnSpPr>
          <p:spPr bwMode="auto">
            <a:xfrm flipV="1">
              <a:off x="8598539" y="3822375"/>
              <a:ext cx="0" cy="1422174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38" name="TextBox 37"/>
            <p:cNvSpPr txBox="1"/>
            <p:nvPr/>
          </p:nvSpPr>
          <p:spPr>
            <a:xfrm>
              <a:off x="7701498" y="5702334"/>
              <a:ext cx="179408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/>
                <a:t>reduced query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81825456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Horizontal Join Reduction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Content Placeholder 3"/>
              <p:cNvSpPr>
                <a:spLocks noGrp="1"/>
              </p:cNvSpPr>
              <p:nvPr>
                <p:ph sz="quarter" idx="13"/>
              </p:nvPr>
            </p:nvSpPr>
            <p:spPr/>
            <p:txBody>
              <a:bodyPr>
                <a:noAutofit/>
              </a:bodyPr>
              <a:lstStyle/>
              <a:p>
                <a:pPr marL="0" indent="0">
                  <a:buNone/>
                </a:pPr>
                <a:r>
                  <a:rPr lang="en-GB" dirty="0">
                    <a:cs typeface="Georgia"/>
                  </a:rPr>
                  <a:t>Recall that joins distribute over unions:</a:t>
                </a:r>
              </a:p>
              <a:p>
                <a:pPr marL="360000" lvl="1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i="1" dirty="0" smtClean="0">
                          <a:latin typeface="Cambria Math" panose="02040503050406030204" pitchFamily="18" charset="0"/>
                          <a:cs typeface="Georgia"/>
                        </a:rPr>
                        <m:t>(</m:t>
                      </m:r>
                      <m:r>
                        <a:rPr lang="en-GB" i="1" dirty="0" smtClean="0">
                          <a:latin typeface="Cambria Math" panose="02040503050406030204" pitchFamily="18" charset="0"/>
                          <a:cs typeface="Georgia"/>
                        </a:rPr>
                        <m:t>𝑅</m:t>
                      </m:r>
                      <m:r>
                        <a:rPr lang="en-GB" i="1" baseline="-25000" dirty="0">
                          <a:latin typeface="Cambria Math" panose="02040503050406030204" pitchFamily="18" charset="0"/>
                          <a:cs typeface="Georgia"/>
                        </a:rPr>
                        <m:t>1</m:t>
                      </m:r>
                      <m:r>
                        <a:rPr lang="en-GB" i="1" dirty="0">
                          <a:latin typeface="Cambria Math" panose="02040503050406030204" pitchFamily="18" charset="0"/>
                          <a:cs typeface="Georgia"/>
                        </a:rPr>
                        <m:t> ∪ </m:t>
                      </m:r>
                      <m:r>
                        <a:rPr lang="en-GB" i="1" dirty="0">
                          <a:latin typeface="Cambria Math" panose="02040503050406030204" pitchFamily="18" charset="0"/>
                          <a:cs typeface="Georgia"/>
                        </a:rPr>
                        <m:t>𝑅</m:t>
                      </m:r>
                      <m:r>
                        <a:rPr lang="en-GB" i="1" baseline="-25000" dirty="0">
                          <a:latin typeface="Cambria Math" panose="02040503050406030204" pitchFamily="18" charset="0"/>
                          <a:cs typeface="Georgia"/>
                        </a:rPr>
                        <m:t>2</m:t>
                      </m:r>
                      <m:r>
                        <a:rPr lang="en-GB" i="1" dirty="0">
                          <a:latin typeface="Cambria Math" panose="02040503050406030204" pitchFamily="18" charset="0"/>
                          <a:cs typeface="Georgia"/>
                        </a:rPr>
                        <m:t>) ⨝ </m:t>
                      </m:r>
                      <m:r>
                        <a:rPr lang="en-GB" i="1" dirty="0">
                          <a:latin typeface="Cambria Math" panose="02040503050406030204" pitchFamily="18" charset="0"/>
                          <a:cs typeface="Georgia"/>
                        </a:rPr>
                        <m:t>𝑆</m:t>
                      </m:r>
                      <m:r>
                        <a:rPr lang="en-GB" i="1" dirty="0">
                          <a:latin typeface="Cambria Math" panose="02040503050406030204" pitchFamily="18" charset="0"/>
                          <a:cs typeface="Georgia"/>
                        </a:rPr>
                        <m:t> ≡ (</m:t>
                      </m:r>
                      <m:r>
                        <a:rPr lang="en-US" i="1" dirty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cs typeface="Georgia"/>
                        </a:rPr>
                        <m:t>𝑅</m:t>
                      </m:r>
                      <m:r>
                        <a:rPr lang="en-US" i="1" baseline="-25000" dirty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cs typeface="Georgia"/>
                        </a:rPr>
                        <m:t>1</m:t>
                      </m:r>
                      <m:r>
                        <a:rPr lang="en-US" i="1" dirty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cs typeface="Georgia"/>
                        </a:rPr>
                        <m:t> </m:t>
                      </m:r>
                      <m:r>
                        <a:rPr lang="en-GB" i="1" dirty="0">
                          <a:latin typeface="Cambria Math" panose="02040503050406030204" pitchFamily="18" charset="0"/>
                          <a:cs typeface="Georgia"/>
                        </a:rPr>
                        <m:t>⨝</m:t>
                      </m:r>
                      <m:r>
                        <a:rPr lang="en-US" i="1" dirty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cs typeface="Georgia"/>
                        </a:rPr>
                        <m:t> </m:t>
                      </m:r>
                      <m:r>
                        <a:rPr lang="en-US" i="1" dirty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cs typeface="Georgia"/>
                        </a:rPr>
                        <m:t>𝑆</m:t>
                      </m:r>
                      <m:r>
                        <a:rPr lang="en-US" i="1" dirty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cs typeface="Georgia"/>
                        </a:rPr>
                        <m:t>) ∪ (</m:t>
                      </m:r>
                      <m:r>
                        <a:rPr lang="en-US" i="1" dirty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cs typeface="Georgia"/>
                        </a:rPr>
                        <m:t>𝑅</m:t>
                      </m:r>
                      <m:r>
                        <a:rPr lang="en-US" i="1" baseline="-25000" dirty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cs typeface="Georgia"/>
                        </a:rPr>
                        <m:t>2</m:t>
                      </m:r>
                      <m:r>
                        <a:rPr lang="en-US" i="1" dirty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cs typeface="Georgia"/>
                        </a:rPr>
                        <m:t> </m:t>
                      </m:r>
                      <m:r>
                        <a:rPr lang="en-GB" i="1" dirty="0">
                          <a:latin typeface="Cambria Math" panose="02040503050406030204" pitchFamily="18" charset="0"/>
                          <a:cs typeface="Georgia"/>
                        </a:rPr>
                        <m:t>⨝</m:t>
                      </m:r>
                      <m:r>
                        <a:rPr lang="en-US" i="1" dirty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cs typeface="Georgia"/>
                        </a:rPr>
                        <m:t> </m:t>
                      </m:r>
                      <m:r>
                        <a:rPr lang="en-US" i="1" dirty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cs typeface="Georgia"/>
                        </a:rPr>
                        <m:t>𝑆</m:t>
                      </m:r>
                      <m:r>
                        <a:rPr lang="en-US" i="1" dirty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cs typeface="Georgia"/>
                        </a:rPr>
                        <m:t>)</m:t>
                      </m:r>
                    </m:oMath>
                  </m:oMathPara>
                </a14:m>
                <a:endParaRPr lang="en-US" dirty="0">
                  <a:solidFill>
                    <a:prstClr val="black"/>
                  </a:solidFill>
                  <a:latin typeface="Georgia"/>
                  <a:cs typeface="Georgia"/>
                </a:endParaRPr>
              </a:p>
              <a:p>
                <a:pPr marL="0" indent="0">
                  <a:buNone/>
                </a:pPr>
                <a:r>
                  <a:rPr lang="en-GB" dirty="0">
                    <a:cs typeface="Georgia"/>
                  </a:rPr>
                  <a:t>Given fragments </a:t>
                </a:r>
                <a:r>
                  <a:rPr lang="en-GB" dirty="0" err="1">
                    <a:cs typeface="Georgia"/>
                  </a:rPr>
                  <a:t>R</a:t>
                </a:r>
                <a:r>
                  <a:rPr lang="en-GB" baseline="-25000" dirty="0" err="1">
                    <a:cs typeface="Georgia"/>
                  </a:rPr>
                  <a:t>i</a:t>
                </a:r>
                <a:r>
                  <a:rPr lang="en-GB" dirty="0">
                    <a:cs typeface="Georgia"/>
                  </a:rPr>
                  <a:t> and </a:t>
                </a:r>
                <a:r>
                  <a:rPr lang="en-GB" dirty="0" err="1">
                    <a:cs typeface="Georgia"/>
                  </a:rPr>
                  <a:t>R</a:t>
                </a:r>
                <a:r>
                  <a:rPr lang="en-GB" baseline="-25000" dirty="0" err="1">
                    <a:cs typeface="Georgia"/>
                  </a:rPr>
                  <a:t>j</a:t>
                </a:r>
                <a:r>
                  <a:rPr lang="en-GB" dirty="0">
                    <a:cs typeface="Georgia"/>
                  </a:rPr>
                  <a:t> defined with predicates p</a:t>
                </a:r>
                <a:r>
                  <a:rPr lang="en-GB" baseline="-25000" dirty="0">
                    <a:cs typeface="Georgia"/>
                  </a:rPr>
                  <a:t>i</a:t>
                </a:r>
                <a:r>
                  <a:rPr lang="en-GB" dirty="0">
                    <a:cs typeface="Georgia"/>
                  </a:rPr>
                  <a:t> and </a:t>
                </a:r>
                <a:r>
                  <a:rPr lang="en-GB" dirty="0" err="1">
                    <a:cs typeface="Georgia"/>
                  </a:rPr>
                  <a:t>p</a:t>
                </a:r>
                <a:r>
                  <a:rPr lang="en-GB" baseline="-25000" dirty="0" err="1">
                    <a:cs typeface="Georgia"/>
                  </a:rPr>
                  <a:t>j</a:t>
                </a:r>
                <a:r>
                  <a:rPr lang="en-GB" dirty="0">
                    <a:cs typeface="Georgia"/>
                  </a:rPr>
                  <a:t> :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GB" i="1" dirty="0" smtClean="0">
                        <a:latin typeface="Cambria Math" panose="02040503050406030204" pitchFamily="18" charset="0"/>
                        <a:cs typeface="Georgia"/>
                      </a:rPr>
                      <m:t>𝑅</m:t>
                    </m:r>
                    <m:r>
                      <a:rPr lang="en-GB" i="1" baseline="-25000" dirty="0" err="1">
                        <a:latin typeface="Cambria Math" panose="02040503050406030204" pitchFamily="18" charset="0"/>
                        <a:cs typeface="Georgia"/>
                      </a:rPr>
                      <m:t>𝑖</m:t>
                    </m:r>
                    <m:r>
                      <a:rPr lang="en-GB" i="1" dirty="0">
                        <a:latin typeface="Cambria Math" panose="02040503050406030204" pitchFamily="18" charset="0"/>
                        <a:cs typeface="Georgia"/>
                      </a:rPr>
                      <m:t> ⨝ </m:t>
                    </m:r>
                    <m:r>
                      <a:rPr lang="en-GB" i="1" dirty="0" err="1">
                        <a:latin typeface="Cambria Math" panose="02040503050406030204" pitchFamily="18" charset="0"/>
                        <a:cs typeface="Georgia"/>
                      </a:rPr>
                      <m:t>𝑅</m:t>
                    </m:r>
                    <m:r>
                      <a:rPr lang="en-GB" i="1" baseline="-25000" dirty="0" err="1">
                        <a:latin typeface="Cambria Math" panose="02040503050406030204" pitchFamily="18" charset="0"/>
                        <a:cs typeface="Georgia"/>
                      </a:rPr>
                      <m:t>𝑗</m:t>
                    </m:r>
                    <m:r>
                      <a:rPr lang="en-GB" i="1" dirty="0">
                        <a:latin typeface="Cambria Math" panose="02040503050406030204" pitchFamily="18" charset="0"/>
                        <a:cs typeface="Georgia"/>
                      </a:rPr>
                      <m:t> =</m:t>
                    </m:r>
                    <m:r>
                      <a:rPr lang="en-US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∅ </m:t>
                    </m:r>
                  </m:oMath>
                </a14:m>
                <a:r>
                  <a:rPr lang="en-GB" dirty="0">
                    <a:cs typeface="Georgia"/>
                  </a:rPr>
                  <a:t>if </a:t>
                </a:r>
                <a14:m>
                  <m:oMath xmlns:m="http://schemas.openxmlformats.org/officeDocument/2006/math">
                    <m:r>
                      <a:rPr lang="en-GB" i="1" dirty="0" smtClean="0">
                        <a:latin typeface="Cambria Math" panose="02040503050406030204" pitchFamily="18" charset="0"/>
                        <a:cs typeface="Georgia"/>
                      </a:rPr>
                      <m:t>∀</m:t>
                    </m:r>
                    <m:r>
                      <a:rPr lang="en-GB" i="1" dirty="0" err="1">
                        <a:latin typeface="Cambria Math" panose="02040503050406030204" pitchFamily="18" charset="0"/>
                        <a:cs typeface="Georgia"/>
                      </a:rPr>
                      <m:t>𝑥</m:t>
                    </m:r>
                    <m:r>
                      <a:rPr lang="en-GB" i="1" dirty="0" err="1">
                        <a:latin typeface="Cambria Math" panose="02040503050406030204" pitchFamily="18" charset="0"/>
                        <a:cs typeface="Georgia"/>
                      </a:rPr>
                      <m:t>∈</m:t>
                    </m:r>
                    <m:sSub>
                      <m:sSubPr>
                        <m:ctrlPr>
                          <a:rPr lang="en-GB" b="0" i="1" dirty="0" smtClean="0">
                            <a:latin typeface="Cambria Math" panose="02040503050406030204" pitchFamily="18" charset="0"/>
                            <a:cs typeface="Georgia"/>
                          </a:rPr>
                        </m:ctrlPr>
                      </m:sSubPr>
                      <m:e>
                        <m:r>
                          <a:rPr lang="en-GB" i="1" dirty="0" err="1">
                            <a:latin typeface="Cambria Math" panose="02040503050406030204" pitchFamily="18" charset="0"/>
                            <a:cs typeface="Georgia"/>
                          </a:rPr>
                          <m:t>𝑅</m:t>
                        </m:r>
                      </m:e>
                      <m:sub>
                        <m:r>
                          <a:rPr lang="en-GB" b="0" i="1" dirty="0" smtClean="0">
                            <a:latin typeface="Cambria Math" panose="02040503050406030204" pitchFamily="18" charset="0"/>
                            <a:cs typeface="Georgia"/>
                          </a:rPr>
                          <m:t>𝑖</m:t>
                        </m:r>
                      </m:sub>
                    </m:sSub>
                    <m:r>
                      <a:rPr lang="en-GB" i="1" dirty="0">
                        <a:latin typeface="Cambria Math" panose="02040503050406030204" pitchFamily="18" charset="0"/>
                        <a:cs typeface="Georgia"/>
                      </a:rPr>
                      <m:t>, ∀</m:t>
                    </m:r>
                    <m:r>
                      <a:rPr lang="en-GB" i="1" dirty="0" err="1">
                        <a:latin typeface="Cambria Math" panose="02040503050406030204" pitchFamily="18" charset="0"/>
                        <a:cs typeface="Georgia"/>
                      </a:rPr>
                      <m:t>𝑦</m:t>
                    </m:r>
                    <m:r>
                      <a:rPr lang="en-GB" i="1" dirty="0" err="1">
                        <a:latin typeface="Cambria Math" panose="02040503050406030204" pitchFamily="18" charset="0"/>
                        <a:cs typeface="Georgia"/>
                      </a:rPr>
                      <m:t>∈</m:t>
                    </m:r>
                    <m:sSub>
                      <m:sSubPr>
                        <m:ctrlPr>
                          <a:rPr lang="en-GB" b="0" i="1" dirty="0" smtClean="0">
                            <a:latin typeface="Cambria Math" panose="02040503050406030204" pitchFamily="18" charset="0"/>
                            <a:cs typeface="Georgia"/>
                          </a:rPr>
                        </m:ctrlPr>
                      </m:sSubPr>
                      <m:e>
                        <m:r>
                          <a:rPr lang="en-GB" i="1" dirty="0" err="1">
                            <a:latin typeface="Cambria Math" panose="02040503050406030204" pitchFamily="18" charset="0"/>
                            <a:cs typeface="Georgia"/>
                          </a:rPr>
                          <m:t>𝑅</m:t>
                        </m:r>
                      </m:e>
                      <m:sub>
                        <m:r>
                          <a:rPr lang="en-GB" b="0" i="1" dirty="0" smtClean="0">
                            <a:latin typeface="Cambria Math" panose="02040503050406030204" pitchFamily="18" charset="0"/>
                            <a:cs typeface="Georgia"/>
                          </a:rPr>
                          <m:t>𝑗</m:t>
                        </m:r>
                      </m:sub>
                    </m:sSub>
                    <m:r>
                      <a:rPr lang="en-GB" i="1" dirty="0">
                        <a:latin typeface="Cambria Math" panose="02040503050406030204" pitchFamily="18" charset="0"/>
                        <a:cs typeface="Georgia"/>
                      </a:rPr>
                      <m:t> ¬(</m:t>
                    </m:r>
                    <m:sSub>
                      <m:sSubPr>
                        <m:ctrlPr>
                          <a:rPr lang="en-GB" b="0" i="1" dirty="0" smtClean="0">
                            <a:latin typeface="Cambria Math" panose="02040503050406030204" pitchFamily="18" charset="0"/>
                            <a:cs typeface="Georgia"/>
                          </a:rPr>
                        </m:ctrlPr>
                      </m:sSubPr>
                      <m:e>
                        <m:r>
                          <a:rPr lang="en-GB" i="1" dirty="0">
                            <a:latin typeface="Cambria Math" panose="02040503050406030204" pitchFamily="18" charset="0"/>
                            <a:cs typeface="Georgia"/>
                          </a:rPr>
                          <m:t>𝑝</m:t>
                        </m:r>
                      </m:e>
                      <m:sub>
                        <m:r>
                          <a:rPr lang="en-GB" i="1" dirty="0">
                            <a:latin typeface="Cambria Math" panose="02040503050406030204" pitchFamily="18" charset="0"/>
                            <a:cs typeface="Georgia"/>
                          </a:rPr>
                          <m:t>𝑖</m:t>
                        </m:r>
                      </m:sub>
                    </m:sSub>
                    <m:r>
                      <a:rPr lang="en-GB" i="1" dirty="0">
                        <a:latin typeface="Cambria Math" panose="02040503050406030204" pitchFamily="18" charset="0"/>
                        <a:cs typeface="Georgia"/>
                      </a:rPr>
                      <m:t>(</m:t>
                    </m:r>
                    <m:r>
                      <a:rPr lang="en-GB" i="1" dirty="0">
                        <a:latin typeface="Cambria Math" panose="02040503050406030204" pitchFamily="18" charset="0"/>
                        <a:cs typeface="Georgia"/>
                      </a:rPr>
                      <m:t>𝑥</m:t>
                    </m:r>
                    <m:r>
                      <a:rPr lang="en-GB" i="1" dirty="0">
                        <a:latin typeface="Cambria Math" panose="02040503050406030204" pitchFamily="18" charset="0"/>
                        <a:cs typeface="Georgia"/>
                      </a:rPr>
                      <m:t>)∧</m:t>
                    </m:r>
                    <m:r>
                      <a:rPr lang="en-GB" i="1" dirty="0" err="1">
                        <a:latin typeface="Cambria Math" panose="02040503050406030204" pitchFamily="18" charset="0"/>
                        <a:cs typeface="Georgia"/>
                      </a:rPr>
                      <m:t>𝑝</m:t>
                    </m:r>
                    <m:r>
                      <a:rPr lang="en-GB" i="1" baseline="-25000" dirty="0" err="1">
                        <a:latin typeface="Cambria Math" panose="02040503050406030204" pitchFamily="18" charset="0"/>
                        <a:cs typeface="Georgia"/>
                      </a:rPr>
                      <m:t>𝑗</m:t>
                    </m:r>
                    <m:r>
                      <a:rPr lang="en-GB" i="1" dirty="0">
                        <a:latin typeface="Cambria Math" panose="02040503050406030204" pitchFamily="18" charset="0"/>
                        <a:cs typeface="Georgia"/>
                      </a:rPr>
                      <m:t>(</m:t>
                    </m:r>
                    <m:r>
                      <a:rPr lang="en-GB" i="1" dirty="0">
                        <a:latin typeface="Cambria Math" panose="02040503050406030204" pitchFamily="18" charset="0"/>
                        <a:cs typeface="Georgia"/>
                      </a:rPr>
                      <m:t>𝑦</m:t>
                    </m:r>
                    <m:r>
                      <a:rPr lang="en-GB" i="1" dirty="0">
                        <a:latin typeface="Cambria Math" panose="02040503050406030204" pitchFamily="18" charset="0"/>
                        <a:cs typeface="Georgia"/>
                      </a:rPr>
                      <m:t>))</m:t>
                    </m:r>
                  </m:oMath>
                </a14:m>
                <a:endParaRPr lang="en-GB" dirty="0">
                  <a:cs typeface="Georgia"/>
                </a:endParaRPr>
              </a:p>
              <a:p>
                <a:endParaRPr lang="en-US" dirty="0">
                  <a:latin typeface="Georgia"/>
                  <a:cs typeface="Georgia"/>
                </a:endParaRPr>
              </a:p>
              <a:p>
                <a:pPr marL="360000" lvl="1" indent="0">
                  <a:buNone/>
                </a:pPr>
                <a:r>
                  <a:rPr lang="en-US" dirty="0">
                    <a:solidFill>
                      <a:prstClr val="black"/>
                    </a:solidFill>
                    <a:latin typeface="Georgia"/>
                    <a:cs typeface="Georgia"/>
                  </a:rPr>
                  <a:t>	</a:t>
                </a:r>
              </a:p>
            </p:txBody>
          </p:sp>
        </mc:Choice>
        <mc:Fallback xmlns="">
          <p:sp>
            <p:nvSpPr>
              <p:cNvPr id="4" name="Content Placeholder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blipFill>
                <a:blip r:embed="rId2"/>
                <a:stretch>
                  <a:fillRect l="-695" t="-2632" b="-1228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FA278B15-590E-8440-9C6E-6AFD2423747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49097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a distributed database?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A collection of sites connected by a communications network</a:t>
            </a:r>
            <a:br>
              <a:rPr lang="en-US" dirty="0"/>
            </a:b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Each site is a database system in its own right, but the sites have agreed to work together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A user at any site can access data anywhere as if data were all at the user's own site</a:t>
            </a:r>
          </a:p>
          <a:p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8A9E31C-B839-924F-BC83-91640EE2F5B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3979774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Horizontal Join Reduction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Content Placeholder 3"/>
              <p:cNvSpPr>
                <a:spLocks noGrp="1"/>
              </p:cNvSpPr>
              <p:nvPr>
                <p:ph sz="quarter" idx="13"/>
              </p:nvPr>
            </p:nvSpPr>
            <p:spPr/>
            <p:txBody>
              <a:bodyPr>
                <a:noAutofit/>
              </a:bodyPr>
              <a:lstStyle/>
              <a:p>
                <a:pPr marL="0" indent="0">
                  <a:buNone/>
                </a:pPr>
                <a:r>
                  <a:rPr lang="en-GB" dirty="0">
                    <a:cs typeface="Georgia"/>
                  </a:rPr>
                  <a:t>Recall that joins distribute over unions:</a:t>
                </a:r>
              </a:p>
              <a:p>
                <a:pPr marL="360000" lvl="1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i="1" dirty="0" smtClean="0">
                          <a:latin typeface="Cambria Math" panose="02040503050406030204" pitchFamily="18" charset="0"/>
                          <a:cs typeface="Georgia"/>
                        </a:rPr>
                        <m:t>(</m:t>
                      </m:r>
                      <m:r>
                        <a:rPr lang="en-GB" i="1" dirty="0" smtClean="0">
                          <a:latin typeface="Cambria Math" panose="02040503050406030204" pitchFamily="18" charset="0"/>
                          <a:cs typeface="Georgia"/>
                        </a:rPr>
                        <m:t>𝑅</m:t>
                      </m:r>
                      <m:r>
                        <a:rPr lang="en-GB" i="1" baseline="-25000" dirty="0">
                          <a:latin typeface="Cambria Math" panose="02040503050406030204" pitchFamily="18" charset="0"/>
                          <a:cs typeface="Georgia"/>
                        </a:rPr>
                        <m:t>1</m:t>
                      </m:r>
                      <m:r>
                        <a:rPr lang="en-GB" i="1" dirty="0">
                          <a:latin typeface="Cambria Math" panose="02040503050406030204" pitchFamily="18" charset="0"/>
                          <a:cs typeface="Georgia"/>
                        </a:rPr>
                        <m:t> ∪ </m:t>
                      </m:r>
                      <m:r>
                        <a:rPr lang="en-GB" i="1" dirty="0">
                          <a:latin typeface="Cambria Math" panose="02040503050406030204" pitchFamily="18" charset="0"/>
                          <a:cs typeface="Georgia"/>
                        </a:rPr>
                        <m:t>𝑅</m:t>
                      </m:r>
                      <m:r>
                        <a:rPr lang="en-GB" i="1" baseline="-25000" dirty="0">
                          <a:latin typeface="Cambria Math" panose="02040503050406030204" pitchFamily="18" charset="0"/>
                          <a:cs typeface="Georgia"/>
                        </a:rPr>
                        <m:t>2</m:t>
                      </m:r>
                      <m:r>
                        <a:rPr lang="en-GB" i="1" dirty="0">
                          <a:latin typeface="Cambria Math" panose="02040503050406030204" pitchFamily="18" charset="0"/>
                          <a:cs typeface="Georgia"/>
                        </a:rPr>
                        <m:t>) ⨝ </m:t>
                      </m:r>
                      <m:r>
                        <a:rPr lang="en-GB" i="1" dirty="0">
                          <a:latin typeface="Cambria Math" panose="02040503050406030204" pitchFamily="18" charset="0"/>
                          <a:cs typeface="Georgia"/>
                        </a:rPr>
                        <m:t>𝑆</m:t>
                      </m:r>
                      <m:r>
                        <a:rPr lang="en-GB" i="1" dirty="0">
                          <a:latin typeface="Cambria Math" panose="02040503050406030204" pitchFamily="18" charset="0"/>
                          <a:cs typeface="Georgia"/>
                        </a:rPr>
                        <m:t> ≡ (</m:t>
                      </m:r>
                      <m:r>
                        <a:rPr lang="en-US" i="1" dirty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cs typeface="Georgia"/>
                        </a:rPr>
                        <m:t>𝑅</m:t>
                      </m:r>
                      <m:r>
                        <a:rPr lang="en-US" i="1" baseline="-25000" dirty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cs typeface="Georgia"/>
                        </a:rPr>
                        <m:t>1</m:t>
                      </m:r>
                      <m:r>
                        <a:rPr lang="en-US" i="1" dirty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cs typeface="Georgia"/>
                        </a:rPr>
                        <m:t> </m:t>
                      </m:r>
                      <m:r>
                        <a:rPr lang="en-GB" i="1" dirty="0">
                          <a:latin typeface="Cambria Math" panose="02040503050406030204" pitchFamily="18" charset="0"/>
                          <a:cs typeface="Georgia"/>
                        </a:rPr>
                        <m:t>⨝</m:t>
                      </m:r>
                      <m:r>
                        <a:rPr lang="en-US" i="1" dirty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cs typeface="Georgia"/>
                        </a:rPr>
                        <m:t> </m:t>
                      </m:r>
                      <m:r>
                        <a:rPr lang="en-US" i="1" dirty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cs typeface="Georgia"/>
                        </a:rPr>
                        <m:t>𝑆</m:t>
                      </m:r>
                      <m:r>
                        <a:rPr lang="en-US" i="1" dirty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cs typeface="Georgia"/>
                        </a:rPr>
                        <m:t>) ∪ (</m:t>
                      </m:r>
                      <m:r>
                        <a:rPr lang="en-US" i="1" dirty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cs typeface="Georgia"/>
                        </a:rPr>
                        <m:t>𝑅</m:t>
                      </m:r>
                      <m:r>
                        <a:rPr lang="en-US" i="1" baseline="-25000" dirty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cs typeface="Georgia"/>
                        </a:rPr>
                        <m:t>2</m:t>
                      </m:r>
                      <m:r>
                        <a:rPr lang="en-US" i="1" dirty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cs typeface="Georgia"/>
                        </a:rPr>
                        <m:t> </m:t>
                      </m:r>
                      <m:r>
                        <a:rPr lang="en-GB" i="1" dirty="0">
                          <a:latin typeface="Cambria Math" panose="02040503050406030204" pitchFamily="18" charset="0"/>
                          <a:cs typeface="Georgia"/>
                        </a:rPr>
                        <m:t>⨝</m:t>
                      </m:r>
                      <m:r>
                        <a:rPr lang="en-US" i="1" dirty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cs typeface="Georgia"/>
                        </a:rPr>
                        <m:t> </m:t>
                      </m:r>
                      <m:r>
                        <a:rPr lang="en-US" i="1" dirty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cs typeface="Georgia"/>
                        </a:rPr>
                        <m:t>𝑆</m:t>
                      </m:r>
                      <m:r>
                        <a:rPr lang="en-US" i="1" dirty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cs typeface="Georgia"/>
                        </a:rPr>
                        <m:t>)</m:t>
                      </m:r>
                    </m:oMath>
                  </m:oMathPara>
                </a14:m>
                <a:endParaRPr lang="en-US" dirty="0">
                  <a:solidFill>
                    <a:prstClr val="black"/>
                  </a:solidFill>
                  <a:latin typeface="Georgia"/>
                  <a:cs typeface="Georgia"/>
                </a:endParaRPr>
              </a:p>
              <a:p>
                <a:pPr marL="0" indent="0">
                  <a:buNone/>
                </a:pPr>
                <a:r>
                  <a:rPr lang="en-GB" dirty="0">
                    <a:cs typeface="Georgia"/>
                  </a:rPr>
                  <a:t>Given fragments </a:t>
                </a:r>
                <a:r>
                  <a:rPr lang="en-GB" dirty="0" err="1">
                    <a:cs typeface="Georgia"/>
                  </a:rPr>
                  <a:t>R</a:t>
                </a:r>
                <a:r>
                  <a:rPr lang="en-GB" baseline="-25000" dirty="0" err="1">
                    <a:cs typeface="Georgia"/>
                  </a:rPr>
                  <a:t>i</a:t>
                </a:r>
                <a:r>
                  <a:rPr lang="en-GB" dirty="0">
                    <a:cs typeface="Georgia"/>
                  </a:rPr>
                  <a:t> and </a:t>
                </a:r>
                <a:r>
                  <a:rPr lang="en-GB" dirty="0" err="1">
                    <a:cs typeface="Georgia"/>
                  </a:rPr>
                  <a:t>R</a:t>
                </a:r>
                <a:r>
                  <a:rPr lang="en-GB" baseline="-25000" dirty="0" err="1">
                    <a:cs typeface="Georgia"/>
                  </a:rPr>
                  <a:t>j</a:t>
                </a:r>
                <a:r>
                  <a:rPr lang="en-GB" dirty="0">
                    <a:cs typeface="Georgia"/>
                  </a:rPr>
                  <a:t> defined with predicates p</a:t>
                </a:r>
                <a:r>
                  <a:rPr lang="en-GB" baseline="-25000" dirty="0">
                    <a:cs typeface="Georgia"/>
                  </a:rPr>
                  <a:t>i</a:t>
                </a:r>
                <a:r>
                  <a:rPr lang="en-GB" dirty="0">
                    <a:cs typeface="Georgia"/>
                  </a:rPr>
                  <a:t> and </a:t>
                </a:r>
                <a:r>
                  <a:rPr lang="en-GB" dirty="0" err="1">
                    <a:cs typeface="Georgia"/>
                  </a:rPr>
                  <a:t>p</a:t>
                </a:r>
                <a:r>
                  <a:rPr lang="en-GB" baseline="-25000" dirty="0" err="1">
                    <a:cs typeface="Georgia"/>
                  </a:rPr>
                  <a:t>j</a:t>
                </a:r>
                <a:r>
                  <a:rPr lang="en-GB" dirty="0">
                    <a:cs typeface="Georgia"/>
                  </a:rPr>
                  <a:t> :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GB" i="1" dirty="0" smtClean="0">
                        <a:latin typeface="Cambria Math" panose="02040503050406030204" pitchFamily="18" charset="0"/>
                        <a:cs typeface="Georgia"/>
                      </a:rPr>
                      <m:t>𝑅</m:t>
                    </m:r>
                    <m:r>
                      <a:rPr lang="en-GB" i="1" baseline="-25000" dirty="0" err="1">
                        <a:latin typeface="Cambria Math" panose="02040503050406030204" pitchFamily="18" charset="0"/>
                        <a:cs typeface="Georgia"/>
                      </a:rPr>
                      <m:t>𝑖</m:t>
                    </m:r>
                    <m:r>
                      <a:rPr lang="en-GB" i="1" dirty="0">
                        <a:latin typeface="Cambria Math" panose="02040503050406030204" pitchFamily="18" charset="0"/>
                        <a:cs typeface="Georgia"/>
                      </a:rPr>
                      <m:t> ⨝ </m:t>
                    </m:r>
                    <m:r>
                      <a:rPr lang="en-GB" i="1" dirty="0" err="1">
                        <a:latin typeface="Cambria Math" panose="02040503050406030204" pitchFamily="18" charset="0"/>
                        <a:cs typeface="Georgia"/>
                      </a:rPr>
                      <m:t>𝑅</m:t>
                    </m:r>
                    <m:r>
                      <a:rPr lang="en-GB" i="1" baseline="-25000" dirty="0" err="1">
                        <a:latin typeface="Cambria Math" panose="02040503050406030204" pitchFamily="18" charset="0"/>
                        <a:cs typeface="Georgia"/>
                      </a:rPr>
                      <m:t>𝑗</m:t>
                    </m:r>
                    <m:r>
                      <a:rPr lang="en-GB" i="1" dirty="0">
                        <a:latin typeface="Cambria Math" panose="02040503050406030204" pitchFamily="18" charset="0"/>
                        <a:cs typeface="Georgia"/>
                      </a:rPr>
                      <m:t> =</m:t>
                    </m:r>
                    <m:r>
                      <a:rPr lang="en-US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∅ </m:t>
                    </m:r>
                  </m:oMath>
                </a14:m>
                <a:r>
                  <a:rPr lang="en-GB" dirty="0">
                    <a:cs typeface="Georgia"/>
                  </a:rPr>
                  <a:t>if </a:t>
                </a:r>
                <a14:m>
                  <m:oMath xmlns:m="http://schemas.openxmlformats.org/officeDocument/2006/math">
                    <m:r>
                      <a:rPr lang="en-GB" i="1" dirty="0" smtClean="0">
                        <a:latin typeface="Cambria Math" panose="02040503050406030204" pitchFamily="18" charset="0"/>
                        <a:cs typeface="Georgia"/>
                      </a:rPr>
                      <m:t>∀</m:t>
                    </m:r>
                    <m:r>
                      <a:rPr lang="en-GB" i="1" dirty="0" err="1">
                        <a:latin typeface="Cambria Math" panose="02040503050406030204" pitchFamily="18" charset="0"/>
                        <a:cs typeface="Georgia"/>
                      </a:rPr>
                      <m:t>𝑥</m:t>
                    </m:r>
                    <m:r>
                      <a:rPr lang="en-GB" i="1" dirty="0" err="1">
                        <a:latin typeface="Cambria Math" panose="02040503050406030204" pitchFamily="18" charset="0"/>
                        <a:cs typeface="Georgia"/>
                      </a:rPr>
                      <m:t>∈</m:t>
                    </m:r>
                    <m:sSub>
                      <m:sSubPr>
                        <m:ctrlPr>
                          <a:rPr lang="en-GB" b="0" i="1" dirty="0" smtClean="0">
                            <a:latin typeface="Cambria Math" panose="02040503050406030204" pitchFamily="18" charset="0"/>
                            <a:cs typeface="Georgia"/>
                          </a:rPr>
                        </m:ctrlPr>
                      </m:sSubPr>
                      <m:e>
                        <m:r>
                          <a:rPr lang="en-GB" i="1" dirty="0" err="1">
                            <a:latin typeface="Cambria Math" panose="02040503050406030204" pitchFamily="18" charset="0"/>
                            <a:cs typeface="Georgia"/>
                          </a:rPr>
                          <m:t>𝑅</m:t>
                        </m:r>
                      </m:e>
                      <m:sub>
                        <m:r>
                          <a:rPr lang="en-GB" b="0" i="1" dirty="0" smtClean="0">
                            <a:latin typeface="Cambria Math" panose="02040503050406030204" pitchFamily="18" charset="0"/>
                            <a:cs typeface="Georgia"/>
                          </a:rPr>
                          <m:t>𝑖</m:t>
                        </m:r>
                      </m:sub>
                    </m:sSub>
                    <m:r>
                      <a:rPr lang="en-GB" i="1" dirty="0">
                        <a:latin typeface="Cambria Math" panose="02040503050406030204" pitchFamily="18" charset="0"/>
                        <a:cs typeface="Georgia"/>
                      </a:rPr>
                      <m:t>, ∀</m:t>
                    </m:r>
                    <m:r>
                      <a:rPr lang="en-GB" i="1" dirty="0" err="1">
                        <a:latin typeface="Cambria Math" panose="02040503050406030204" pitchFamily="18" charset="0"/>
                        <a:cs typeface="Georgia"/>
                      </a:rPr>
                      <m:t>𝑦</m:t>
                    </m:r>
                    <m:r>
                      <a:rPr lang="en-GB" i="1" dirty="0" err="1">
                        <a:latin typeface="Cambria Math" panose="02040503050406030204" pitchFamily="18" charset="0"/>
                        <a:cs typeface="Georgia"/>
                      </a:rPr>
                      <m:t>∈</m:t>
                    </m:r>
                    <m:sSub>
                      <m:sSubPr>
                        <m:ctrlPr>
                          <a:rPr lang="en-GB" b="0" i="1" dirty="0" smtClean="0">
                            <a:latin typeface="Cambria Math" panose="02040503050406030204" pitchFamily="18" charset="0"/>
                            <a:cs typeface="Georgia"/>
                          </a:rPr>
                        </m:ctrlPr>
                      </m:sSubPr>
                      <m:e>
                        <m:r>
                          <a:rPr lang="en-GB" i="1" dirty="0" err="1">
                            <a:latin typeface="Cambria Math" panose="02040503050406030204" pitchFamily="18" charset="0"/>
                            <a:cs typeface="Georgia"/>
                          </a:rPr>
                          <m:t>𝑅</m:t>
                        </m:r>
                      </m:e>
                      <m:sub>
                        <m:r>
                          <a:rPr lang="en-GB" b="0" i="1" dirty="0" smtClean="0">
                            <a:latin typeface="Cambria Math" panose="02040503050406030204" pitchFamily="18" charset="0"/>
                            <a:cs typeface="Georgia"/>
                          </a:rPr>
                          <m:t>𝑗</m:t>
                        </m:r>
                      </m:sub>
                    </m:sSub>
                    <m:r>
                      <a:rPr lang="en-GB" i="1" dirty="0">
                        <a:latin typeface="Cambria Math" panose="02040503050406030204" pitchFamily="18" charset="0"/>
                        <a:cs typeface="Georgia"/>
                      </a:rPr>
                      <m:t> ¬(</m:t>
                    </m:r>
                    <m:sSub>
                      <m:sSubPr>
                        <m:ctrlPr>
                          <a:rPr lang="en-GB" b="0" i="1" dirty="0" smtClean="0">
                            <a:latin typeface="Cambria Math" panose="02040503050406030204" pitchFamily="18" charset="0"/>
                            <a:cs typeface="Georgia"/>
                          </a:rPr>
                        </m:ctrlPr>
                      </m:sSubPr>
                      <m:e>
                        <m:r>
                          <a:rPr lang="en-GB" i="1" dirty="0">
                            <a:latin typeface="Cambria Math" panose="02040503050406030204" pitchFamily="18" charset="0"/>
                            <a:cs typeface="Georgia"/>
                          </a:rPr>
                          <m:t>𝑝</m:t>
                        </m:r>
                      </m:e>
                      <m:sub>
                        <m:r>
                          <a:rPr lang="en-GB" i="1" dirty="0">
                            <a:latin typeface="Cambria Math" panose="02040503050406030204" pitchFamily="18" charset="0"/>
                            <a:cs typeface="Georgia"/>
                          </a:rPr>
                          <m:t>𝑖</m:t>
                        </m:r>
                      </m:sub>
                    </m:sSub>
                    <m:r>
                      <a:rPr lang="en-GB" i="1" dirty="0">
                        <a:latin typeface="Cambria Math" panose="02040503050406030204" pitchFamily="18" charset="0"/>
                        <a:cs typeface="Georgia"/>
                      </a:rPr>
                      <m:t>(</m:t>
                    </m:r>
                    <m:r>
                      <a:rPr lang="en-GB" i="1" dirty="0">
                        <a:latin typeface="Cambria Math" panose="02040503050406030204" pitchFamily="18" charset="0"/>
                        <a:cs typeface="Georgia"/>
                      </a:rPr>
                      <m:t>𝑥</m:t>
                    </m:r>
                    <m:r>
                      <a:rPr lang="en-GB" i="1" dirty="0">
                        <a:latin typeface="Cambria Math" panose="02040503050406030204" pitchFamily="18" charset="0"/>
                        <a:cs typeface="Georgia"/>
                      </a:rPr>
                      <m:t>)∧</m:t>
                    </m:r>
                    <m:r>
                      <a:rPr lang="en-GB" i="1" dirty="0" err="1">
                        <a:latin typeface="Cambria Math" panose="02040503050406030204" pitchFamily="18" charset="0"/>
                        <a:cs typeface="Georgia"/>
                      </a:rPr>
                      <m:t>𝑝</m:t>
                    </m:r>
                    <m:r>
                      <a:rPr lang="en-GB" i="1" baseline="-25000" dirty="0" err="1">
                        <a:latin typeface="Cambria Math" panose="02040503050406030204" pitchFamily="18" charset="0"/>
                        <a:cs typeface="Georgia"/>
                      </a:rPr>
                      <m:t>𝑗</m:t>
                    </m:r>
                    <m:r>
                      <a:rPr lang="en-GB" i="1" dirty="0">
                        <a:latin typeface="Cambria Math" panose="02040503050406030204" pitchFamily="18" charset="0"/>
                        <a:cs typeface="Georgia"/>
                      </a:rPr>
                      <m:t>(</m:t>
                    </m:r>
                    <m:r>
                      <a:rPr lang="en-GB" i="1" dirty="0">
                        <a:latin typeface="Cambria Math" panose="02040503050406030204" pitchFamily="18" charset="0"/>
                        <a:cs typeface="Georgia"/>
                      </a:rPr>
                      <m:t>𝑦</m:t>
                    </m:r>
                    <m:r>
                      <a:rPr lang="en-GB" i="1" dirty="0">
                        <a:latin typeface="Cambria Math" panose="02040503050406030204" pitchFamily="18" charset="0"/>
                        <a:cs typeface="Georgia"/>
                      </a:rPr>
                      <m:t>))</m:t>
                    </m:r>
                  </m:oMath>
                </a14:m>
                <a:endParaRPr lang="en-GB" dirty="0">
                  <a:cs typeface="Georgia"/>
                </a:endParaRPr>
              </a:p>
              <a:p>
                <a:endParaRPr lang="en-US" dirty="0">
                  <a:latin typeface="Georgia"/>
                  <a:cs typeface="Georgia"/>
                </a:endParaRPr>
              </a:p>
              <a:p>
                <a:pPr marL="360000" lvl="1" indent="0">
                  <a:buNone/>
                </a:pPr>
                <a:r>
                  <a:rPr lang="en-US" dirty="0">
                    <a:solidFill>
                      <a:prstClr val="black"/>
                    </a:solidFill>
                    <a:latin typeface="Georgia"/>
                    <a:cs typeface="Georgia"/>
                  </a:rPr>
                  <a:t>	</a:t>
                </a:r>
              </a:p>
            </p:txBody>
          </p:sp>
        </mc:Choice>
        <mc:Fallback xmlns="">
          <p:sp>
            <p:nvSpPr>
              <p:cNvPr id="4" name="Content Placeholder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blipFill>
                <a:blip r:embed="rId2"/>
                <a:stretch>
                  <a:fillRect l="-695" t="-2632" b="-1228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FA278B15-590E-8440-9C6E-6AFD2423747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E203A40B-F533-7549-A475-1022F6317466}"/>
              </a:ext>
            </a:extLst>
          </p:cNvPr>
          <p:cNvGrpSpPr/>
          <p:nvPr/>
        </p:nvGrpSpPr>
        <p:grpSpPr>
          <a:xfrm>
            <a:off x="2647725" y="3357563"/>
            <a:ext cx="1434994" cy="2716241"/>
            <a:chOff x="2647725" y="3357563"/>
            <a:chExt cx="1434994" cy="2716241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" name="Rectangle 5"/>
                <p:cNvSpPr/>
                <p:nvPr/>
              </p:nvSpPr>
              <p:spPr>
                <a:xfrm>
                  <a:off x="3078326" y="3357563"/>
                  <a:ext cx="569387" cy="453137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400" i="1" dirty="0">
                            <a:latin typeface="Cambria Math" panose="02040503050406030204" pitchFamily="18" charset="0"/>
                            <a:cs typeface="Georgia"/>
                          </a:rPr>
                          <m:t>⨝</m:t>
                        </m:r>
                      </m:oMath>
                    </m:oMathPara>
                  </a14:m>
                  <a:endParaRPr lang="en-US" sz="2400" baseline="-25000" dirty="0"/>
                </a:p>
              </p:txBody>
            </p:sp>
          </mc:Choice>
          <mc:Fallback xmlns="">
            <p:sp>
              <p:nvSpPr>
                <p:cNvPr id="6" name="Rectangle 5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078326" y="3357563"/>
                  <a:ext cx="569387" cy="453137"/>
                </a:xfrm>
                <a:prstGeom prst="rect">
                  <a:avLst/>
                </a:prstGeom>
                <a:blipFill>
                  <a:blip r:embed="rId3"/>
                  <a:stretch>
                    <a:fillRect l="-2174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9" name="TextBox 8"/>
            <p:cNvSpPr txBox="1"/>
            <p:nvPr/>
          </p:nvSpPr>
          <p:spPr>
            <a:xfrm>
              <a:off x="2954893" y="5704472"/>
              <a:ext cx="81625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/>
                <a:t>query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5" name="TextBox 14"/>
                <p:cNvSpPr txBox="1"/>
                <p:nvPr/>
              </p:nvSpPr>
              <p:spPr>
                <a:xfrm>
                  <a:off x="2647725" y="5271469"/>
                  <a:ext cx="454996" cy="45313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i="1" dirty="0">
                            <a:latin typeface="Cambria Math" panose="02040503050406030204" pitchFamily="18" charset="0"/>
                          </a:rPr>
                          <m:t>𝑅</m:t>
                        </m:r>
                      </m:oMath>
                    </m:oMathPara>
                  </a14:m>
                  <a:endParaRPr lang="en-US" sz="2400" baseline="-25000" dirty="0"/>
                </a:p>
              </p:txBody>
            </p:sp>
          </mc:Choice>
          <mc:Fallback xmlns="">
            <p:sp>
              <p:nvSpPr>
                <p:cNvPr id="15" name="TextBox 1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647725" y="5271469"/>
                  <a:ext cx="454996" cy="453137"/>
                </a:xfrm>
                <a:prstGeom prst="rect">
                  <a:avLst/>
                </a:prstGeom>
                <a:blipFill>
                  <a:blip r:embed="rId4"/>
                  <a:stretch>
                    <a:fillRect l="-2703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6" name="TextBox 15"/>
                <p:cNvSpPr txBox="1"/>
                <p:nvPr/>
              </p:nvSpPr>
              <p:spPr>
                <a:xfrm>
                  <a:off x="3662797" y="5272942"/>
                  <a:ext cx="419922" cy="45313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i="1" dirty="0">
                            <a:latin typeface="Cambria Math" panose="02040503050406030204" pitchFamily="18" charset="0"/>
                          </a:rPr>
                          <m:t>𝑆</m:t>
                        </m:r>
                      </m:oMath>
                    </m:oMathPara>
                  </a14:m>
                  <a:endParaRPr lang="en-US" sz="2400" baseline="-25000" dirty="0"/>
                </a:p>
              </p:txBody>
            </p:sp>
          </mc:Choice>
          <mc:Fallback xmlns="">
            <p:sp>
              <p:nvSpPr>
                <p:cNvPr id="16" name="TextBox 1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662797" y="5272942"/>
                  <a:ext cx="419922" cy="453137"/>
                </a:xfrm>
                <a:prstGeom prst="rect">
                  <a:avLst/>
                </a:prstGeom>
                <a:blipFill>
                  <a:blip r:embed="rId5"/>
                  <a:stretch>
                    <a:fillRect l="-2941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25" name="Straight Arrow Connector 24"/>
            <p:cNvCxnSpPr>
              <a:stCxn id="15" idx="0"/>
              <a:endCxn id="6" idx="2"/>
            </p:cNvCxnSpPr>
            <p:nvPr/>
          </p:nvCxnSpPr>
          <p:spPr bwMode="auto">
            <a:xfrm flipV="1">
              <a:off x="2875223" y="3810700"/>
              <a:ext cx="487796" cy="1460769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28" name="Straight Arrow Connector 27"/>
            <p:cNvCxnSpPr>
              <a:stCxn id="16" idx="0"/>
              <a:endCxn id="6" idx="2"/>
            </p:cNvCxnSpPr>
            <p:nvPr/>
          </p:nvCxnSpPr>
          <p:spPr bwMode="auto">
            <a:xfrm flipH="1" flipV="1">
              <a:off x="3363020" y="3810699"/>
              <a:ext cx="509739" cy="1462242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</p:grpSp>
    </p:spTree>
    <p:extLst>
      <p:ext uri="{BB962C8B-B14F-4D97-AF65-F5344CB8AC3E}">
        <p14:creationId xmlns:p14="http://schemas.microsoft.com/office/powerpoint/2010/main" val="74300070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Horizontal Join Reduction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Content Placeholder 3"/>
              <p:cNvSpPr>
                <a:spLocks noGrp="1"/>
              </p:cNvSpPr>
              <p:nvPr>
                <p:ph sz="quarter" idx="13"/>
              </p:nvPr>
            </p:nvSpPr>
            <p:spPr/>
            <p:txBody>
              <a:bodyPr>
                <a:noAutofit/>
              </a:bodyPr>
              <a:lstStyle/>
              <a:p>
                <a:pPr marL="0" indent="0">
                  <a:buNone/>
                </a:pPr>
                <a:r>
                  <a:rPr lang="en-GB" dirty="0">
                    <a:cs typeface="Georgia"/>
                  </a:rPr>
                  <a:t>Recall that joins distribute over unions:</a:t>
                </a:r>
              </a:p>
              <a:p>
                <a:pPr marL="360000" lvl="1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i="1" dirty="0" smtClean="0">
                          <a:latin typeface="Cambria Math" panose="02040503050406030204" pitchFamily="18" charset="0"/>
                          <a:cs typeface="Georgia"/>
                        </a:rPr>
                        <m:t>(</m:t>
                      </m:r>
                      <m:r>
                        <a:rPr lang="en-GB" i="1" dirty="0" smtClean="0">
                          <a:latin typeface="Cambria Math" panose="02040503050406030204" pitchFamily="18" charset="0"/>
                          <a:cs typeface="Georgia"/>
                        </a:rPr>
                        <m:t>𝑅</m:t>
                      </m:r>
                      <m:r>
                        <a:rPr lang="en-GB" i="1" baseline="-25000" dirty="0">
                          <a:latin typeface="Cambria Math" panose="02040503050406030204" pitchFamily="18" charset="0"/>
                          <a:cs typeface="Georgia"/>
                        </a:rPr>
                        <m:t>1</m:t>
                      </m:r>
                      <m:r>
                        <a:rPr lang="en-GB" i="1" dirty="0">
                          <a:latin typeface="Cambria Math" panose="02040503050406030204" pitchFamily="18" charset="0"/>
                          <a:cs typeface="Georgia"/>
                        </a:rPr>
                        <m:t> ∪ </m:t>
                      </m:r>
                      <m:r>
                        <a:rPr lang="en-GB" i="1" dirty="0">
                          <a:latin typeface="Cambria Math" panose="02040503050406030204" pitchFamily="18" charset="0"/>
                          <a:cs typeface="Georgia"/>
                        </a:rPr>
                        <m:t>𝑅</m:t>
                      </m:r>
                      <m:r>
                        <a:rPr lang="en-GB" i="1" baseline="-25000" dirty="0">
                          <a:latin typeface="Cambria Math" panose="02040503050406030204" pitchFamily="18" charset="0"/>
                          <a:cs typeface="Georgia"/>
                        </a:rPr>
                        <m:t>2</m:t>
                      </m:r>
                      <m:r>
                        <a:rPr lang="en-GB" i="1" dirty="0">
                          <a:latin typeface="Cambria Math" panose="02040503050406030204" pitchFamily="18" charset="0"/>
                          <a:cs typeface="Georgia"/>
                        </a:rPr>
                        <m:t>) ⨝ </m:t>
                      </m:r>
                      <m:r>
                        <a:rPr lang="en-GB" i="1" dirty="0">
                          <a:latin typeface="Cambria Math" panose="02040503050406030204" pitchFamily="18" charset="0"/>
                          <a:cs typeface="Georgia"/>
                        </a:rPr>
                        <m:t>𝑆</m:t>
                      </m:r>
                      <m:r>
                        <a:rPr lang="en-GB" i="1" dirty="0">
                          <a:latin typeface="Cambria Math" panose="02040503050406030204" pitchFamily="18" charset="0"/>
                          <a:cs typeface="Georgia"/>
                        </a:rPr>
                        <m:t> ≡ (</m:t>
                      </m:r>
                      <m:r>
                        <a:rPr lang="en-US" i="1" dirty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cs typeface="Georgia"/>
                        </a:rPr>
                        <m:t>𝑅</m:t>
                      </m:r>
                      <m:r>
                        <a:rPr lang="en-US" i="1" baseline="-25000" dirty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cs typeface="Georgia"/>
                        </a:rPr>
                        <m:t>1</m:t>
                      </m:r>
                      <m:r>
                        <a:rPr lang="en-US" i="1" dirty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cs typeface="Georgia"/>
                        </a:rPr>
                        <m:t> </m:t>
                      </m:r>
                      <m:r>
                        <a:rPr lang="en-GB" i="1" dirty="0">
                          <a:latin typeface="Cambria Math" panose="02040503050406030204" pitchFamily="18" charset="0"/>
                          <a:cs typeface="Georgia"/>
                        </a:rPr>
                        <m:t>⨝</m:t>
                      </m:r>
                      <m:r>
                        <a:rPr lang="en-US" i="1" dirty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cs typeface="Georgia"/>
                        </a:rPr>
                        <m:t> </m:t>
                      </m:r>
                      <m:r>
                        <a:rPr lang="en-US" i="1" dirty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cs typeface="Georgia"/>
                        </a:rPr>
                        <m:t>𝑆</m:t>
                      </m:r>
                      <m:r>
                        <a:rPr lang="en-US" i="1" dirty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cs typeface="Georgia"/>
                        </a:rPr>
                        <m:t>) ∪ (</m:t>
                      </m:r>
                      <m:r>
                        <a:rPr lang="en-US" i="1" dirty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cs typeface="Georgia"/>
                        </a:rPr>
                        <m:t>𝑅</m:t>
                      </m:r>
                      <m:r>
                        <a:rPr lang="en-US" i="1" baseline="-25000" dirty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cs typeface="Georgia"/>
                        </a:rPr>
                        <m:t>2</m:t>
                      </m:r>
                      <m:r>
                        <a:rPr lang="en-US" i="1" dirty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cs typeface="Georgia"/>
                        </a:rPr>
                        <m:t> </m:t>
                      </m:r>
                      <m:r>
                        <a:rPr lang="en-GB" i="1" dirty="0">
                          <a:latin typeface="Cambria Math" panose="02040503050406030204" pitchFamily="18" charset="0"/>
                          <a:cs typeface="Georgia"/>
                        </a:rPr>
                        <m:t>⨝</m:t>
                      </m:r>
                      <m:r>
                        <a:rPr lang="en-US" i="1" dirty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cs typeface="Georgia"/>
                        </a:rPr>
                        <m:t> </m:t>
                      </m:r>
                      <m:r>
                        <a:rPr lang="en-US" i="1" dirty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cs typeface="Georgia"/>
                        </a:rPr>
                        <m:t>𝑆</m:t>
                      </m:r>
                      <m:r>
                        <a:rPr lang="en-US" i="1" dirty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cs typeface="Georgia"/>
                        </a:rPr>
                        <m:t>)</m:t>
                      </m:r>
                    </m:oMath>
                  </m:oMathPara>
                </a14:m>
                <a:endParaRPr lang="en-US" dirty="0">
                  <a:solidFill>
                    <a:prstClr val="black"/>
                  </a:solidFill>
                  <a:latin typeface="Georgia"/>
                  <a:cs typeface="Georgia"/>
                </a:endParaRPr>
              </a:p>
              <a:p>
                <a:pPr marL="0" indent="0">
                  <a:buNone/>
                </a:pPr>
                <a:r>
                  <a:rPr lang="en-GB" dirty="0">
                    <a:cs typeface="Georgia"/>
                  </a:rPr>
                  <a:t>Given fragments </a:t>
                </a:r>
                <a:r>
                  <a:rPr lang="en-GB" dirty="0" err="1">
                    <a:cs typeface="Georgia"/>
                  </a:rPr>
                  <a:t>R</a:t>
                </a:r>
                <a:r>
                  <a:rPr lang="en-GB" baseline="-25000" dirty="0" err="1">
                    <a:cs typeface="Georgia"/>
                  </a:rPr>
                  <a:t>i</a:t>
                </a:r>
                <a:r>
                  <a:rPr lang="en-GB" dirty="0">
                    <a:cs typeface="Georgia"/>
                  </a:rPr>
                  <a:t> and </a:t>
                </a:r>
                <a:r>
                  <a:rPr lang="en-GB" dirty="0" err="1">
                    <a:cs typeface="Georgia"/>
                  </a:rPr>
                  <a:t>R</a:t>
                </a:r>
                <a:r>
                  <a:rPr lang="en-GB" baseline="-25000" dirty="0" err="1">
                    <a:cs typeface="Georgia"/>
                  </a:rPr>
                  <a:t>j</a:t>
                </a:r>
                <a:r>
                  <a:rPr lang="en-GB" dirty="0">
                    <a:cs typeface="Georgia"/>
                  </a:rPr>
                  <a:t> defined with predicates p</a:t>
                </a:r>
                <a:r>
                  <a:rPr lang="en-GB" baseline="-25000" dirty="0">
                    <a:cs typeface="Georgia"/>
                  </a:rPr>
                  <a:t>i</a:t>
                </a:r>
                <a:r>
                  <a:rPr lang="en-GB" dirty="0">
                    <a:cs typeface="Georgia"/>
                  </a:rPr>
                  <a:t> and </a:t>
                </a:r>
                <a:r>
                  <a:rPr lang="en-GB" dirty="0" err="1">
                    <a:cs typeface="Georgia"/>
                  </a:rPr>
                  <a:t>p</a:t>
                </a:r>
                <a:r>
                  <a:rPr lang="en-GB" baseline="-25000" dirty="0" err="1">
                    <a:cs typeface="Georgia"/>
                  </a:rPr>
                  <a:t>j</a:t>
                </a:r>
                <a:r>
                  <a:rPr lang="en-GB" dirty="0">
                    <a:cs typeface="Georgia"/>
                  </a:rPr>
                  <a:t> :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GB" i="1" dirty="0" smtClean="0">
                        <a:latin typeface="Cambria Math" panose="02040503050406030204" pitchFamily="18" charset="0"/>
                        <a:cs typeface="Georgia"/>
                      </a:rPr>
                      <m:t>𝑅</m:t>
                    </m:r>
                    <m:r>
                      <a:rPr lang="en-GB" i="1" baseline="-25000" dirty="0" err="1">
                        <a:latin typeface="Cambria Math" panose="02040503050406030204" pitchFamily="18" charset="0"/>
                        <a:cs typeface="Georgia"/>
                      </a:rPr>
                      <m:t>𝑖</m:t>
                    </m:r>
                    <m:r>
                      <a:rPr lang="en-GB" i="1" dirty="0">
                        <a:latin typeface="Cambria Math" panose="02040503050406030204" pitchFamily="18" charset="0"/>
                        <a:cs typeface="Georgia"/>
                      </a:rPr>
                      <m:t> ⨝ </m:t>
                    </m:r>
                    <m:r>
                      <a:rPr lang="en-GB" i="1" dirty="0" err="1">
                        <a:latin typeface="Cambria Math" panose="02040503050406030204" pitchFamily="18" charset="0"/>
                        <a:cs typeface="Georgia"/>
                      </a:rPr>
                      <m:t>𝑅</m:t>
                    </m:r>
                    <m:r>
                      <a:rPr lang="en-GB" i="1" baseline="-25000" dirty="0" err="1">
                        <a:latin typeface="Cambria Math" panose="02040503050406030204" pitchFamily="18" charset="0"/>
                        <a:cs typeface="Georgia"/>
                      </a:rPr>
                      <m:t>𝑗</m:t>
                    </m:r>
                    <m:r>
                      <a:rPr lang="en-GB" i="1" dirty="0">
                        <a:latin typeface="Cambria Math" panose="02040503050406030204" pitchFamily="18" charset="0"/>
                        <a:cs typeface="Georgia"/>
                      </a:rPr>
                      <m:t> =</m:t>
                    </m:r>
                    <m:r>
                      <a:rPr lang="en-US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∅ </m:t>
                    </m:r>
                  </m:oMath>
                </a14:m>
                <a:r>
                  <a:rPr lang="en-GB" dirty="0">
                    <a:cs typeface="Georgia"/>
                  </a:rPr>
                  <a:t>if </a:t>
                </a:r>
                <a14:m>
                  <m:oMath xmlns:m="http://schemas.openxmlformats.org/officeDocument/2006/math">
                    <m:r>
                      <a:rPr lang="en-GB" i="1" dirty="0" smtClean="0">
                        <a:latin typeface="Cambria Math" panose="02040503050406030204" pitchFamily="18" charset="0"/>
                        <a:cs typeface="Georgia"/>
                      </a:rPr>
                      <m:t>∀</m:t>
                    </m:r>
                    <m:r>
                      <a:rPr lang="en-GB" i="1" dirty="0" err="1">
                        <a:latin typeface="Cambria Math" panose="02040503050406030204" pitchFamily="18" charset="0"/>
                        <a:cs typeface="Georgia"/>
                      </a:rPr>
                      <m:t>𝑥</m:t>
                    </m:r>
                    <m:r>
                      <a:rPr lang="en-GB" i="1" dirty="0" err="1">
                        <a:latin typeface="Cambria Math" panose="02040503050406030204" pitchFamily="18" charset="0"/>
                        <a:cs typeface="Georgia"/>
                      </a:rPr>
                      <m:t>∈</m:t>
                    </m:r>
                    <m:sSub>
                      <m:sSubPr>
                        <m:ctrlPr>
                          <a:rPr lang="en-GB" b="0" i="1" dirty="0" smtClean="0">
                            <a:latin typeface="Cambria Math" panose="02040503050406030204" pitchFamily="18" charset="0"/>
                            <a:cs typeface="Georgia"/>
                          </a:rPr>
                        </m:ctrlPr>
                      </m:sSubPr>
                      <m:e>
                        <m:r>
                          <a:rPr lang="en-GB" i="1" dirty="0" err="1">
                            <a:latin typeface="Cambria Math" panose="02040503050406030204" pitchFamily="18" charset="0"/>
                            <a:cs typeface="Georgia"/>
                          </a:rPr>
                          <m:t>𝑅</m:t>
                        </m:r>
                      </m:e>
                      <m:sub>
                        <m:r>
                          <a:rPr lang="en-GB" b="0" i="1" dirty="0" smtClean="0">
                            <a:latin typeface="Cambria Math" panose="02040503050406030204" pitchFamily="18" charset="0"/>
                            <a:cs typeface="Georgia"/>
                          </a:rPr>
                          <m:t>𝑖</m:t>
                        </m:r>
                      </m:sub>
                    </m:sSub>
                    <m:r>
                      <a:rPr lang="en-GB" i="1" dirty="0">
                        <a:latin typeface="Cambria Math" panose="02040503050406030204" pitchFamily="18" charset="0"/>
                        <a:cs typeface="Georgia"/>
                      </a:rPr>
                      <m:t>, ∀</m:t>
                    </m:r>
                    <m:r>
                      <a:rPr lang="en-GB" i="1" dirty="0" err="1">
                        <a:latin typeface="Cambria Math" panose="02040503050406030204" pitchFamily="18" charset="0"/>
                        <a:cs typeface="Georgia"/>
                      </a:rPr>
                      <m:t>𝑦</m:t>
                    </m:r>
                    <m:r>
                      <a:rPr lang="en-GB" i="1" dirty="0" err="1">
                        <a:latin typeface="Cambria Math" panose="02040503050406030204" pitchFamily="18" charset="0"/>
                        <a:cs typeface="Georgia"/>
                      </a:rPr>
                      <m:t>∈</m:t>
                    </m:r>
                    <m:sSub>
                      <m:sSubPr>
                        <m:ctrlPr>
                          <a:rPr lang="en-GB" b="0" i="1" dirty="0" smtClean="0">
                            <a:latin typeface="Cambria Math" panose="02040503050406030204" pitchFamily="18" charset="0"/>
                            <a:cs typeface="Georgia"/>
                          </a:rPr>
                        </m:ctrlPr>
                      </m:sSubPr>
                      <m:e>
                        <m:r>
                          <a:rPr lang="en-GB" i="1" dirty="0" err="1">
                            <a:latin typeface="Cambria Math" panose="02040503050406030204" pitchFamily="18" charset="0"/>
                            <a:cs typeface="Georgia"/>
                          </a:rPr>
                          <m:t>𝑅</m:t>
                        </m:r>
                      </m:e>
                      <m:sub>
                        <m:r>
                          <a:rPr lang="en-GB" b="0" i="1" dirty="0" smtClean="0">
                            <a:latin typeface="Cambria Math" panose="02040503050406030204" pitchFamily="18" charset="0"/>
                            <a:cs typeface="Georgia"/>
                          </a:rPr>
                          <m:t>𝑗</m:t>
                        </m:r>
                      </m:sub>
                    </m:sSub>
                    <m:r>
                      <a:rPr lang="en-GB" i="1" dirty="0">
                        <a:latin typeface="Cambria Math" panose="02040503050406030204" pitchFamily="18" charset="0"/>
                        <a:cs typeface="Georgia"/>
                      </a:rPr>
                      <m:t> ¬(</m:t>
                    </m:r>
                    <m:sSub>
                      <m:sSubPr>
                        <m:ctrlPr>
                          <a:rPr lang="en-GB" b="0" i="1" dirty="0" smtClean="0">
                            <a:latin typeface="Cambria Math" panose="02040503050406030204" pitchFamily="18" charset="0"/>
                            <a:cs typeface="Georgia"/>
                          </a:rPr>
                        </m:ctrlPr>
                      </m:sSubPr>
                      <m:e>
                        <m:r>
                          <a:rPr lang="en-GB" i="1" dirty="0">
                            <a:latin typeface="Cambria Math" panose="02040503050406030204" pitchFamily="18" charset="0"/>
                            <a:cs typeface="Georgia"/>
                          </a:rPr>
                          <m:t>𝑝</m:t>
                        </m:r>
                      </m:e>
                      <m:sub>
                        <m:r>
                          <a:rPr lang="en-GB" i="1" dirty="0">
                            <a:latin typeface="Cambria Math" panose="02040503050406030204" pitchFamily="18" charset="0"/>
                            <a:cs typeface="Georgia"/>
                          </a:rPr>
                          <m:t>𝑖</m:t>
                        </m:r>
                      </m:sub>
                    </m:sSub>
                    <m:r>
                      <a:rPr lang="en-GB" i="1" dirty="0">
                        <a:latin typeface="Cambria Math" panose="02040503050406030204" pitchFamily="18" charset="0"/>
                        <a:cs typeface="Georgia"/>
                      </a:rPr>
                      <m:t>(</m:t>
                    </m:r>
                    <m:r>
                      <a:rPr lang="en-GB" i="1" dirty="0">
                        <a:latin typeface="Cambria Math" panose="02040503050406030204" pitchFamily="18" charset="0"/>
                        <a:cs typeface="Georgia"/>
                      </a:rPr>
                      <m:t>𝑥</m:t>
                    </m:r>
                    <m:r>
                      <a:rPr lang="en-GB" i="1" dirty="0">
                        <a:latin typeface="Cambria Math" panose="02040503050406030204" pitchFamily="18" charset="0"/>
                        <a:cs typeface="Georgia"/>
                      </a:rPr>
                      <m:t>)∧</m:t>
                    </m:r>
                    <m:r>
                      <a:rPr lang="en-GB" i="1" dirty="0" err="1">
                        <a:latin typeface="Cambria Math" panose="02040503050406030204" pitchFamily="18" charset="0"/>
                        <a:cs typeface="Georgia"/>
                      </a:rPr>
                      <m:t>𝑝</m:t>
                    </m:r>
                    <m:r>
                      <a:rPr lang="en-GB" i="1" baseline="-25000" dirty="0" err="1">
                        <a:latin typeface="Cambria Math" panose="02040503050406030204" pitchFamily="18" charset="0"/>
                        <a:cs typeface="Georgia"/>
                      </a:rPr>
                      <m:t>𝑗</m:t>
                    </m:r>
                    <m:r>
                      <a:rPr lang="en-GB" i="1" dirty="0">
                        <a:latin typeface="Cambria Math" panose="02040503050406030204" pitchFamily="18" charset="0"/>
                        <a:cs typeface="Georgia"/>
                      </a:rPr>
                      <m:t>(</m:t>
                    </m:r>
                    <m:r>
                      <a:rPr lang="en-GB" i="1" dirty="0">
                        <a:latin typeface="Cambria Math" panose="02040503050406030204" pitchFamily="18" charset="0"/>
                        <a:cs typeface="Georgia"/>
                      </a:rPr>
                      <m:t>𝑦</m:t>
                    </m:r>
                    <m:r>
                      <a:rPr lang="en-GB" i="1" dirty="0">
                        <a:latin typeface="Cambria Math" panose="02040503050406030204" pitchFamily="18" charset="0"/>
                        <a:cs typeface="Georgia"/>
                      </a:rPr>
                      <m:t>))</m:t>
                    </m:r>
                  </m:oMath>
                </a14:m>
                <a:endParaRPr lang="en-GB" dirty="0">
                  <a:cs typeface="Georgia"/>
                </a:endParaRPr>
              </a:p>
              <a:p>
                <a:endParaRPr lang="en-US" dirty="0">
                  <a:latin typeface="Georgia"/>
                  <a:cs typeface="Georgia"/>
                </a:endParaRPr>
              </a:p>
              <a:p>
                <a:pPr marL="360000" lvl="1" indent="0">
                  <a:buNone/>
                </a:pPr>
                <a:r>
                  <a:rPr lang="en-US" dirty="0">
                    <a:solidFill>
                      <a:prstClr val="black"/>
                    </a:solidFill>
                    <a:latin typeface="Georgia"/>
                    <a:cs typeface="Georgia"/>
                  </a:rPr>
                  <a:t>	</a:t>
                </a:r>
              </a:p>
            </p:txBody>
          </p:sp>
        </mc:Choice>
        <mc:Fallback xmlns="">
          <p:sp>
            <p:nvSpPr>
              <p:cNvPr id="4" name="Content Placeholder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blipFill>
                <a:blip r:embed="rId2"/>
                <a:stretch>
                  <a:fillRect l="-695" t="-2632" b="-1228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FA278B15-590E-8440-9C6E-6AFD2423747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E203A40B-F533-7549-A475-1022F6317466}"/>
              </a:ext>
            </a:extLst>
          </p:cNvPr>
          <p:cNvGrpSpPr/>
          <p:nvPr/>
        </p:nvGrpSpPr>
        <p:grpSpPr>
          <a:xfrm>
            <a:off x="2647725" y="3357563"/>
            <a:ext cx="1434994" cy="2716241"/>
            <a:chOff x="2647725" y="3357563"/>
            <a:chExt cx="1434994" cy="2716241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" name="Rectangle 5"/>
                <p:cNvSpPr/>
                <p:nvPr/>
              </p:nvSpPr>
              <p:spPr>
                <a:xfrm>
                  <a:off x="3078326" y="3357563"/>
                  <a:ext cx="569387" cy="453137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400" i="1" dirty="0">
                            <a:latin typeface="Cambria Math" panose="02040503050406030204" pitchFamily="18" charset="0"/>
                            <a:cs typeface="Georgia"/>
                          </a:rPr>
                          <m:t>⨝</m:t>
                        </m:r>
                      </m:oMath>
                    </m:oMathPara>
                  </a14:m>
                  <a:endParaRPr lang="en-US" sz="2400" baseline="-25000" dirty="0"/>
                </a:p>
              </p:txBody>
            </p:sp>
          </mc:Choice>
          <mc:Fallback xmlns="">
            <p:sp>
              <p:nvSpPr>
                <p:cNvPr id="6" name="Rectangle 5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078326" y="3357563"/>
                  <a:ext cx="569387" cy="453137"/>
                </a:xfrm>
                <a:prstGeom prst="rect">
                  <a:avLst/>
                </a:prstGeom>
                <a:blipFill>
                  <a:blip r:embed="rId3"/>
                  <a:stretch>
                    <a:fillRect l="-2174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9" name="TextBox 8"/>
            <p:cNvSpPr txBox="1"/>
            <p:nvPr/>
          </p:nvSpPr>
          <p:spPr>
            <a:xfrm>
              <a:off x="2954893" y="5704472"/>
              <a:ext cx="81625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/>
                <a:t>query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5" name="TextBox 14"/>
                <p:cNvSpPr txBox="1"/>
                <p:nvPr/>
              </p:nvSpPr>
              <p:spPr>
                <a:xfrm>
                  <a:off x="2647725" y="5271469"/>
                  <a:ext cx="454996" cy="45313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i="1" dirty="0">
                            <a:latin typeface="Cambria Math" panose="02040503050406030204" pitchFamily="18" charset="0"/>
                          </a:rPr>
                          <m:t>𝑅</m:t>
                        </m:r>
                      </m:oMath>
                    </m:oMathPara>
                  </a14:m>
                  <a:endParaRPr lang="en-US" sz="2400" baseline="-25000" dirty="0"/>
                </a:p>
              </p:txBody>
            </p:sp>
          </mc:Choice>
          <mc:Fallback xmlns="">
            <p:sp>
              <p:nvSpPr>
                <p:cNvPr id="15" name="TextBox 1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647725" y="5271469"/>
                  <a:ext cx="454996" cy="453137"/>
                </a:xfrm>
                <a:prstGeom prst="rect">
                  <a:avLst/>
                </a:prstGeom>
                <a:blipFill>
                  <a:blip r:embed="rId4"/>
                  <a:stretch>
                    <a:fillRect l="-2703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6" name="TextBox 15"/>
                <p:cNvSpPr txBox="1"/>
                <p:nvPr/>
              </p:nvSpPr>
              <p:spPr>
                <a:xfrm>
                  <a:off x="3662797" y="5272942"/>
                  <a:ext cx="419922" cy="45313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i="1" dirty="0">
                            <a:latin typeface="Cambria Math" panose="02040503050406030204" pitchFamily="18" charset="0"/>
                          </a:rPr>
                          <m:t>𝑆</m:t>
                        </m:r>
                      </m:oMath>
                    </m:oMathPara>
                  </a14:m>
                  <a:endParaRPr lang="en-US" sz="2400" baseline="-25000" dirty="0"/>
                </a:p>
              </p:txBody>
            </p:sp>
          </mc:Choice>
          <mc:Fallback xmlns="">
            <p:sp>
              <p:nvSpPr>
                <p:cNvPr id="16" name="TextBox 1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662797" y="5272942"/>
                  <a:ext cx="419922" cy="453137"/>
                </a:xfrm>
                <a:prstGeom prst="rect">
                  <a:avLst/>
                </a:prstGeom>
                <a:blipFill>
                  <a:blip r:embed="rId5"/>
                  <a:stretch>
                    <a:fillRect l="-2941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25" name="Straight Arrow Connector 24"/>
            <p:cNvCxnSpPr>
              <a:stCxn id="15" idx="0"/>
              <a:endCxn id="6" idx="2"/>
            </p:cNvCxnSpPr>
            <p:nvPr/>
          </p:nvCxnSpPr>
          <p:spPr bwMode="auto">
            <a:xfrm flipV="1">
              <a:off x="2875223" y="3810700"/>
              <a:ext cx="487796" cy="1460769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28" name="Straight Arrow Connector 27"/>
            <p:cNvCxnSpPr>
              <a:stCxn id="16" idx="0"/>
              <a:endCxn id="6" idx="2"/>
            </p:cNvCxnSpPr>
            <p:nvPr/>
          </p:nvCxnSpPr>
          <p:spPr bwMode="auto">
            <a:xfrm flipH="1" flipV="1">
              <a:off x="3363020" y="3810699"/>
              <a:ext cx="509739" cy="1462242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A202CCF8-AF24-1140-93DC-62CC12188585}"/>
              </a:ext>
            </a:extLst>
          </p:cNvPr>
          <p:cNvGrpSpPr/>
          <p:nvPr/>
        </p:nvGrpSpPr>
        <p:grpSpPr>
          <a:xfrm>
            <a:off x="4593027" y="3363332"/>
            <a:ext cx="2555624" cy="2708196"/>
            <a:chOff x="4593027" y="3363332"/>
            <a:chExt cx="2555624" cy="2708196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" name="Rectangle 6"/>
                <p:cNvSpPr/>
                <p:nvPr/>
              </p:nvSpPr>
              <p:spPr>
                <a:xfrm>
                  <a:off x="5831186" y="3363332"/>
                  <a:ext cx="569387" cy="453137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400" i="1" dirty="0">
                            <a:latin typeface="Cambria Math" panose="02040503050406030204" pitchFamily="18" charset="0"/>
                            <a:cs typeface="Georgia"/>
                          </a:rPr>
                          <m:t>⨝</m:t>
                        </m:r>
                      </m:oMath>
                    </m:oMathPara>
                  </a14:m>
                  <a:endParaRPr lang="en-US" sz="2400" baseline="-25000" dirty="0"/>
                </a:p>
              </p:txBody>
            </p:sp>
          </mc:Choice>
          <mc:Fallback xmlns="">
            <p:sp>
              <p:nvSpPr>
                <p:cNvPr id="7" name="Rectangle 6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831186" y="3363332"/>
                  <a:ext cx="569387" cy="453137"/>
                </a:xfrm>
                <a:prstGeom prst="rect">
                  <a:avLst/>
                </a:prstGeom>
                <a:blipFill>
                  <a:blip r:embed="rId6"/>
                  <a:stretch>
                    <a:fillRect l="-2174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0" name="TextBox 9"/>
            <p:cNvSpPr txBox="1"/>
            <p:nvPr/>
          </p:nvSpPr>
          <p:spPr>
            <a:xfrm>
              <a:off x="5180365" y="5702196"/>
              <a:ext cx="187102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 err="1"/>
                <a:t>localised</a:t>
              </a:r>
              <a:r>
                <a:rPr lang="en-US" dirty="0"/>
                <a:t> query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7" name="Rectangle 16"/>
                <p:cNvSpPr/>
                <p:nvPr/>
              </p:nvSpPr>
              <p:spPr>
                <a:xfrm>
                  <a:off x="5204220" y="4349682"/>
                  <a:ext cx="460382" cy="453137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400" i="1" dirty="0">
                            <a:latin typeface="Cambria Math" panose="02040503050406030204" pitchFamily="18" charset="0"/>
                            <a:cs typeface="Georgia"/>
                          </a:rPr>
                          <m:t>∪</m:t>
                        </m:r>
                      </m:oMath>
                    </m:oMathPara>
                  </a14:m>
                  <a:endParaRPr lang="en-US" sz="2400" baseline="-25000" dirty="0"/>
                </a:p>
              </p:txBody>
            </p:sp>
          </mc:Choice>
          <mc:Fallback xmlns="">
            <p:sp>
              <p:nvSpPr>
                <p:cNvPr id="17" name="Rectangle 16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204220" y="4349682"/>
                  <a:ext cx="460382" cy="453137"/>
                </a:xfrm>
                <a:prstGeom prst="rect">
                  <a:avLst/>
                </a:prstGeom>
                <a:blipFill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8" name="TextBox 17"/>
                <p:cNvSpPr txBox="1"/>
                <p:nvPr/>
              </p:nvSpPr>
              <p:spPr>
                <a:xfrm>
                  <a:off x="4593027" y="5274415"/>
                  <a:ext cx="559769" cy="45313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i="1" dirty="0">
                            <a:latin typeface="Cambria Math" panose="02040503050406030204" pitchFamily="18" charset="0"/>
                          </a:rPr>
                          <m:t>𝑅</m:t>
                        </m:r>
                        <m:r>
                          <a:rPr lang="en-US" sz="2400" i="1" baseline="-25000" dirty="0">
                            <a:latin typeface="Cambria Math" panose="02040503050406030204" pitchFamily="18" charset="0"/>
                          </a:rPr>
                          <m:t>1</m:t>
                        </m:r>
                      </m:oMath>
                    </m:oMathPara>
                  </a14:m>
                  <a:endParaRPr lang="en-US" sz="2400" baseline="-25000" dirty="0"/>
                </a:p>
              </p:txBody>
            </p:sp>
          </mc:Choice>
          <mc:Fallback xmlns="">
            <p:sp>
              <p:nvSpPr>
                <p:cNvPr id="18" name="TextBox 17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593027" y="5274415"/>
                  <a:ext cx="559769" cy="453137"/>
                </a:xfrm>
                <a:prstGeom prst="rect">
                  <a:avLst/>
                </a:prstGeom>
                <a:blipFill>
                  <a:blip r:embed="rId8"/>
                  <a:stretch>
                    <a:fillRect l="-2222" b="-2703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9" name="TextBox 18"/>
                <p:cNvSpPr txBox="1"/>
                <p:nvPr/>
              </p:nvSpPr>
              <p:spPr>
                <a:xfrm>
                  <a:off x="5006266" y="5274415"/>
                  <a:ext cx="559769" cy="45313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i="1" dirty="0">
                            <a:latin typeface="Cambria Math" panose="02040503050406030204" pitchFamily="18" charset="0"/>
                          </a:rPr>
                          <m:t>𝑅</m:t>
                        </m:r>
                        <m:r>
                          <a:rPr lang="en-US" sz="2400" i="1" baseline="-25000" dirty="0">
                            <a:latin typeface="Cambria Math" panose="02040503050406030204" pitchFamily="18" charset="0"/>
                          </a:rPr>
                          <m:t>2</m:t>
                        </m:r>
                      </m:oMath>
                    </m:oMathPara>
                  </a14:m>
                  <a:endParaRPr lang="en-US" sz="2400" baseline="-25000" dirty="0"/>
                </a:p>
              </p:txBody>
            </p:sp>
          </mc:Choice>
          <mc:Fallback xmlns="">
            <p:sp>
              <p:nvSpPr>
                <p:cNvPr id="19" name="TextBox 18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006266" y="5274415"/>
                  <a:ext cx="559769" cy="453137"/>
                </a:xfrm>
                <a:prstGeom prst="rect">
                  <a:avLst/>
                </a:prstGeom>
                <a:blipFill>
                  <a:blip r:embed="rId9"/>
                  <a:stretch>
                    <a:fillRect l="-2222" b="-2703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33" name="Straight Arrow Connector 32"/>
            <p:cNvCxnSpPr>
              <a:stCxn id="17" idx="0"/>
              <a:endCxn id="7" idx="2"/>
            </p:cNvCxnSpPr>
            <p:nvPr/>
          </p:nvCxnSpPr>
          <p:spPr bwMode="auto">
            <a:xfrm flipV="1">
              <a:off x="5434411" y="3816469"/>
              <a:ext cx="681468" cy="533213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36" name="Straight Arrow Connector 35"/>
            <p:cNvCxnSpPr>
              <a:stCxn id="64" idx="0"/>
              <a:endCxn id="7" idx="2"/>
            </p:cNvCxnSpPr>
            <p:nvPr/>
          </p:nvCxnSpPr>
          <p:spPr bwMode="auto">
            <a:xfrm flipH="1" flipV="1">
              <a:off x="6115880" y="3816468"/>
              <a:ext cx="822811" cy="1457946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39" name="Straight Arrow Connector 38"/>
            <p:cNvCxnSpPr>
              <a:stCxn id="19" idx="0"/>
              <a:endCxn id="17" idx="2"/>
            </p:cNvCxnSpPr>
            <p:nvPr/>
          </p:nvCxnSpPr>
          <p:spPr bwMode="auto">
            <a:xfrm flipV="1">
              <a:off x="5286151" y="4802818"/>
              <a:ext cx="148261" cy="471596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42" name="Straight Arrow Connector 41"/>
            <p:cNvCxnSpPr>
              <a:stCxn id="18" idx="0"/>
              <a:endCxn id="17" idx="2"/>
            </p:cNvCxnSpPr>
            <p:nvPr/>
          </p:nvCxnSpPr>
          <p:spPr bwMode="auto">
            <a:xfrm flipV="1">
              <a:off x="4872911" y="4802818"/>
              <a:ext cx="561500" cy="471596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4" name="TextBox 63"/>
                <p:cNvSpPr txBox="1"/>
                <p:nvPr/>
              </p:nvSpPr>
              <p:spPr>
                <a:xfrm>
                  <a:off x="6728729" y="5274415"/>
                  <a:ext cx="419922" cy="45313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i="1" dirty="0">
                            <a:latin typeface="Cambria Math" panose="02040503050406030204" pitchFamily="18" charset="0"/>
                          </a:rPr>
                          <m:t>𝑆</m:t>
                        </m:r>
                      </m:oMath>
                    </m:oMathPara>
                  </a14:m>
                  <a:endParaRPr lang="en-US" sz="2400" baseline="-25000" dirty="0"/>
                </a:p>
              </p:txBody>
            </p:sp>
          </mc:Choice>
          <mc:Fallback xmlns="">
            <p:sp>
              <p:nvSpPr>
                <p:cNvPr id="64" name="TextBox 6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728729" y="5274415"/>
                  <a:ext cx="419922" cy="453137"/>
                </a:xfrm>
                <a:prstGeom prst="rect">
                  <a:avLst/>
                </a:prstGeom>
                <a:blipFill>
                  <a:blip r:embed="rId10"/>
                  <a:stretch>
                    <a:fillRect l="-2857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9" name="TextBox 88"/>
                <p:cNvSpPr txBox="1"/>
                <p:nvPr/>
              </p:nvSpPr>
              <p:spPr>
                <a:xfrm>
                  <a:off x="5818933" y="5274415"/>
                  <a:ext cx="568232" cy="45313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i="1" dirty="0">
                            <a:latin typeface="Cambria Math" panose="02040503050406030204" pitchFamily="18" charset="0"/>
                          </a:rPr>
                          <m:t>𝑅</m:t>
                        </m:r>
                        <m:r>
                          <a:rPr lang="en-US" sz="2400" i="1" baseline="-25000" dirty="0" err="1">
                            <a:latin typeface="Cambria Math" panose="02040503050406030204" pitchFamily="18" charset="0"/>
                          </a:rPr>
                          <m:t>𝑛</m:t>
                        </m:r>
                      </m:oMath>
                    </m:oMathPara>
                  </a14:m>
                  <a:endParaRPr lang="en-US" sz="2400" baseline="-25000" dirty="0"/>
                </a:p>
              </p:txBody>
            </p:sp>
          </mc:Choice>
          <mc:Fallback xmlns="">
            <p:sp>
              <p:nvSpPr>
                <p:cNvPr id="89" name="TextBox 88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818933" y="5274415"/>
                  <a:ext cx="568232" cy="453137"/>
                </a:xfrm>
                <a:prstGeom prst="rect">
                  <a:avLst/>
                </a:prstGeom>
                <a:blipFill>
                  <a:blip r:embed="rId11"/>
                  <a:stretch>
                    <a:fillRect l="-2174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0" name="TextBox 89"/>
                <p:cNvSpPr txBox="1"/>
                <p:nvPr/>
              </p:nvSpPr>
              <p:spPr>
                <a:xfrm>
                  <a:off x="5525373" y="5282954"/>
                  <a:ext cx="513282" cy="4616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i="1" dirty="0">
                            <a:latin typeface="Cambria Math" panose="02040503050406030204" pitchFamily="18" charset="0"/>
                          </a:rPr>
                          <m:t>…</m:t>
                        </m:r>
                      </m:oMath>
                    </m:oMathPara>
                  </a14:m>
                  <a:endParaRPr lang="en-US" sz="2400" dirty="0"/>
                </a:p>
              </p:txBody>
            </p:sp>
          </mc:Choice>
          <mc:Fallback xmlns="">
            <p:sp>
              <p:nvSpPr>
                <p:cNvPr id="90" name="TextBox 8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525373" y="5282954"/>
                  <a:ext cx="513282" cy="461665"/>
                </a:xfrm>
                <a:prstGeom prst="rect">
                  <a:avLst/>
                </a:prstGeom>
                <a:blipFill>
                  <a:blip r:embed="rId1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92" name="Straight Arrow Connector 91"/>
            <p:cNvCxnSpPr>
              <a:stCxn id="89" idx="0"/>
              <a:endCxn id="17" idx="2"/>
            </p:cNvCxnSpPr>
            <p:nvPr/>
          </p:nvCxnSpPr>
          <p:spPr bwMode="auto">
            <a:xfrm flipH="1" flipV="1">
              <a:off x="5434411" y="4802818"/>
              <a:ext cx="668638" cy="471596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</p:grpSp>
    </p:spTree>
    <p:extLst>
      <p:ext uri="{BB962C8B-B14F-4D97-AF65-F5344CB8AC3E}">
        <p14:creationId xmlns:p14="http://schemas.microsoft.com/office/powerpoint/2010/main" val="40672185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Horizontal Join Reduction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Content Placeholder 3"/>
              <p:cNvSpPr>
                <a:spLocks noGrp="1"/>
              </p:cNvSpPr>
              <p:nvPr>
                <p:ph sz="quarter" idx="13"/>
              </p:nvPr>
            </p:nvSpPr>
            <p:spPr/>
            <p:txBody>
              <a:bodyPr>
                <a:noAutofit/>
              </a:bodyPr>
              <a:lstStyle/>
              <a:p>
                <a:pPr marL="0" indent="0">
                  <a:buNone/>
                </a:pPr>
                <a:r>
                  <a:rPr lang="en-GB" dirty="0">
                    <a:cs typeface="Georgia"/>
                  </a:rPr>
                  <a:t>Recall that joins distribute over unions:</a:t>
                </a:r>
              </a:p>
              <a:p>
                <a:pPr marL="360000" lvl="1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i="1" dirty="0" smtClean="0">
                          <a:latin typeface="Cambria Math" panose="02040503050406030204" pitchFamily="18" charset="0"/>
                          <a:cs typeface="Georgia"/>
                        </a:rPr>
                        <m:t>(</m:t>
                      </m:r>
                      <m:r>
                        <a:rPr lang="en-GB" i="1" dirty="0" smtClean="0">
                          <a:latin typeface="Cambria Math" panose="02040503050406030204" pitchFamily="18" charset="0"/>
                          <a:cs typeface="Georgia"/>
                        </a:rPr>
                        <m:t>𝑅</m:t>
                      </m:r>
                      <m:r>
                        <a:rPr lang="en-GB" i="1" baseline="-25000" dirty="0">
                          <a:latin typeface="Cambria Math" panose="02040503050406030204" pitchFamily="18" charset="0"/>
                          <a:cs typeface="Georgia"/>
                        </a:rPr>
                        <m:t>1</m:t>
                      </m:r>
                      <m:r>
                        <a:rPr lang="en-GB" i="1" dirty="0">
                          <a:latin typeface="Cambria Math" panose="02040503050406030204" pitchFamily="18" charset="0"/>
                          <a:cs typeface="Georgia"/>
                        </a:rPr>
                        <m:t> ∪ </m:t>
                      </m:r>
                      <m:r>
                        <a:rPr lang="en-GB" i="1" dirty="0">
                          <a:latin typeface="Cambria Math" panose="02040503050406030204" pitchFamily="18" charset="0"/>
                          <a:cs typeface="Georgia"/>
                        </a:rPr>
                        <m:t>𝑅</m:t>
                      </m:r>
                      <m:r>
                        <a:rPr lang="en-GB" i="1" baseline="-25000" dirty="0">
                          <a:latin typeface="Cambria Math" panose="02040503050406030204" pitchFamily="18" charset="0"/>
                          <a:cs typeface="Georgia"/>
                        </a:rPr>
                        <m:t>2</m:t>
                      </m:r>
                      <m:r>
                        <a:rPr lang="en-GB" i="1" dirty="0">
                          <a:latin typeface="Cambria Math" panose="02040503050406030204" pitchFamily="18" charset="0"/>
                          <a:cs typeface="Georgia"/>
                        </a:rPr>
                        <m:t>) ⨝ </m:t>
                      </m:r>
                      <m:r>
                        <a:rPr lang="en-GB" i="1" dirty="0">
                          <a:latin typeface="Cambria Math" panose="02040503050406030204" pitchFamily="18" charset="0"/>
                          <a:cs typeface="Georgia"/>
                        </a:rPr>
                        <m:t>𝑆</m:t>
                      </m:r>
                      <m:r>
                        <a:rPr lang="en-GB" i="1" dirty="0">
                          <a:latin typeface="Cambria Math" panose="02040503050406030204" pitchFamily="18" charset="0"/>
                          <a:cs typeface="Georgia"/>
                        </a:rPr>
                        <m:t> ≡ (</m:t>
                      </m:r>
                      <m:r>
                        <a:rPr lang="en-US" i="1" dirty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cs typeface="Georgia"/>
                        </a:rPr>
                        <m:t>𝑅</m:t>
                      </m:r>
                      <m:r>
                        <a:rPr lang="en-US" i="1" baseline="-25000" dirty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cs typeface="Georgia"/>
                        </a:rPr>
                        <m:t>1</m:t>
                      </m:r>
                      <m:r>
                        <a:rPr lang="en-US" i="1" dirty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cs typeface="Georgia"/>
                        </a:rPr>
                        <m:t> </m:t>
                      </m:r>
                      <m:r>
                        <a:rPr lang="en-GB" i="1" dirty="0">
                          <a:latin typeface="Cambria Math" panose="02040503050406030204" pitchFamily="18" charset="0"/>
                          <a:cs typeface="Georgia"/>
                        </a:rPr>
                        <m:t>⨝</m:t>
                      </m:r>
                      <m:r>
                        <a:rPr lang="en-US" i="1" dirty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cs typeface="Georgia"/>
                        </a:rPr>
                        <m:t> </m:t>
                      </m:r>
                      <m:r>
                        <a:rPr lang="en-US" i="1" dirty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cs typeface="Georgia"/>
                        </a:rPr>
                        <m:t>𝑆</m:t>
                      </m:r>
                      <m:r>
                        <a:rPr lang="en-US" i="1" dirty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cs typeface="Georgia"/>
                        </a:rPr>
                        <m:t>) ∪ (</m:t>
                      </m:r>
                      <m:r>
                        <a:rPr lang="en-US" i="1" dirty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cs typeface="Georgia"/>
                        </a:rPr>
                        <m:t>𝑅</m:t>
                      </m:r>
                      <m:r>
                        <a:rPr lang="en-US" i="1" baseline="-25000" dirty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cs typeface="Georgia"/>
                        </a:rPr>
                        <m:t>2</m:t>
                      </m:r>
                      <m:r>
                        <a:rPr lang="en-US" i="1" dirty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cs typeface="Georgia"/>
                        </a:rPr>
                        <m:t> </m:t>
                      </m:r>
                      <m:r>
                        <a:rPr lang="en-GB" i="1" dirty="0">
                          <a:latin typeface="Cambria Math" panose="02040503050406030204" pitchFamily="18" charset="0"/>
                          <a:cs typeface="Georgia"/>
                        </a:rPr>
                        <m:t>⨝</m:t>
                      </m:r>
                      <m:r>
                        <a:rPr lang="en-US" i="1" dirty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cs typeface="Georgia"/>
                        </a:rPr>
                        <m:t> </m:t>
                      </m:r>
                      <m:r>
                        <a:rPr lang="en-US" i="1" dirty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cs typeface="Georgia"/>
                        </a:rPr>
                        <m:t>𝑆</m:t>
                      </m:r>
                      <m:r>
                        <a:rPr lang="en-US" i="1" dirty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cs typeface="Georgia"/>
                        </a:rPr>
                        <m:t>)</m:t>
                      </m:r>
                    </m:oMath>
                  </m:oMathPara>
                </a14:m>
                <a:endParaRPr lang="en-US" dirty="0">
                  <a:solidFill>
                    <a:prstClr val="black"/>
                  </a:solidFill>
                  <a:latin typeface="Georgia"/>
                  <a:cs typeface="Georgia"/>
                </a:endParaRPr>
              </a:p>
              <a:p>
                <a:pPr marL="0" indent="0">
                  <a:buNone/>
                </a:pPr>
                <a:r>
                  <a:rPr lang="en-GB" dirty="0">
                    <a:cs typeface="Georgia"/>
                  </a:rPr>
                  <a:t>Given fragments </a:t>
                </a:r>
                <a:r>
                  <a:rPr lang="en-GB" dirty="0" err="1">
                    <a:cs typeface="Georgia"/>
                  </a:rPr>
                  <a:t>R</a:t>
                </a:r>
                <a:r>
                  <a:rPr lang="en-GB" baseline="-25000" dirty="0" err="1">
                    <a:cs typeface="Georgia"/>
                  </a:rPr>
                  <a:t>i</a:t>
                </a:r>
                <a:r>
                  <a:rPr lang="en-GB" dirty="0">
                    <a:cs typeface="Georgia"/>
                  </a:rPr>
                  <a:t> and </a:t>
                </a:r>
                <a:r>
                  <a:rPr lang="en-GB" dirty="0" err="1">
                    <a:cs typeface="Georgia"/>
                  </a:rPr>
                  <a:t>R</a:t>
                </a:r>
                <a:r>
                  <a:rPr lang="en-GB" baseline="-25000" dirty="0" err="1">
                    <a:cs typeface="Georgia"/>
                  </a:rPr>
                  <a:t>j</a:t>
                </a:r>
                <a:r>
                  <a:rPr lang="en-GB" dirty="0">
                    <a:cs typeface="Georgia"/>
                  </a:rPr>
                  <a:t> defined with predicates p</a:t>
                </a:r>
                <a:r>
                  <a:rPr lang="en-GB" baseline="-25000" dirty="0">
                    <a:cs typeface="Georgia"/>
                  </a:rPr>
                  <a:t>i</a:t>
                </a:r>
                <a:r>
                  <a:rPr lang="en-GB" dirty="0">
                    <a:cs typeface="Georgia"/>
                  </a:rPr>
                  <a:t> and </a:t>
                </a:r>
                <a:r>
                  <a:rPr lang="en-GB" dirty="0" err="1">
                    <a:cs typeface="Georgia"/>
                  </a:rPr>
                  <a:t>p</a:t>
                </a:r>
                <a:r>
                  <a:rPr lang="en-GB" baseline="-25000" dirty="0" err="1">
                    <a:cs typeface="Georgia"/>
                  </a:rPr>
                  <a:t>j</a:t>
                </a:r>
                <a:r>
                  <a:rPr lang="en-GB" dirty="0">
                    <a:cs typeface="Georgia"/>
                  </a:rPr>
                  <a:t> :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GB" i="1" dirty="0" smtClean="0">
                        <a:latin typeface="Cambria Math" panose="02040503050406030204" pitchFamily="18" charset="0"/>
                        <a:cs typeface="Georgia"/>
                      </a:rPr>
                      <m:t>𝑅</m:t>
                    </m:r>
                    <m:r>
                      <a:rPr lang="en-GB" i="1" baseline="-25000" dirty="0" err="1">
                        <a:latin typeface="Cambria Math" panose="02040503050406030204" pitchFamily="18" charset="0"/>
                        <a:cs typeface="Georgia"/>
                      </a:rPr>
                      <m:t>𝑖</m:t>
                    </m:r>
                    <m:r>
                      <a:rPr lang="en-GB" i="1" dirty="0">
                        <a:latin typeface="Cambria Math" panose="02040503050406030204" pitchFamily="18" charset="0"/>
                        <a:cs typeface="Georgia"/>
                      </a:rPr>
                      <m:t> ⨝ </m:t>
                    </m:r>
                    <m:r>
                      <a:rPr lang="en-GB" i="1" dirty="0" err="1">
                        <a:latin typeface="Cambria Math" panose="02040503050406030204" pitchFamily="18" charset="0"/>
                        <a:cs typeface="Georgia"/>
                      </a:rPr>
                      <m:t>𝑅</m:t>
                    </m:r>
                    <m:r>
                      <a:rPr lang="en-GB" i="1" baseline="-25000" dirty="0" err="1">
                        <a:latin typeface="Cambria Math" panose="02040503050406030204" pitchFamily="18" charset="0"/>
                        <a:cs typeface="Georgia"/>
                      </a:rPr>
                      <m:t>𝑗</m:t>
                    </m:r>
                    <m:r>
                      <a:rPr lang="en-GB" i="1" dirty="0">
                        <a:latin typeface="Cambria Math" panose="02040503050406030204" pitchFamily="18" charset="0"/>
                        <a:cs typeface="Georgia"/>
                      </a:rPr>
                      <m:t> =</m:t>
                    </m:r>
                    <m:r>
                      <a:rPr lang="en-US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∅ </m:t>
                    </m:r>
                  </m:oMath>
                </a14:m>
                <a:r>
                  <a:rPr lang="en-GB" dirty="0">
                    <a:cs typeface="Georgia"/>
                  </a:rPr>
                  <a:t>if </a:t>
                </a:r>
                <a14:m>
                  <m:oMath xmlns:m="http://schemas.openxmlformats.org/officeDocument/2006/math">
                    <m:r>
                      <a:rPr lang="en-GB" i="1" dirty="0" smtClean="0">
                        <a:latin typeface="Cambria Math" panose="02040503050406030204" pitchFamily="18" charset="0"/>
                        <a:cs typeface="Georgia"/>
                      </a:rPr>
                      <m:t>∀</m:t>
                    </m:r>
                    <m:r>
                      <a:rPr lang="en-GB" i="1" dirty="0" err="1">
                        <a:latin typeface="Cambria Math" panose="02040503050406030204" pitchFamily="18" charset="0"/>
                        <a:cs typeface="Georgia"/>
                      </a:rPr>
                      <m:t>𝑥</m:t>
                    </m:r>
                    <m:r>
                      <a:rPr lang="en-GB" i="1" dirty="0" err="1">
                        <a:latin typeface="Cambria Math" panose="02040503050406030204" pitchFamily="18" charset="0"/>
                        <a:cs typeface="Georgia"/>
                      </a:rPr>
                      <m:t>∈</m:t>
                    </m:r>
                    <m:sSub>
                      <m:sSubPr>
                        <m:ctrlPr>
                          <a:rPr lang="en-GB" b="0" i="1" dirty="0" smtClean="0">
                            <a:latin typeface="Cambria Math" panose="02040503050406030204" pitchFamily="18" charset="0"/>
                            <a:cs typeface="Georgia"/>
                          </a:rPr>
                        </m:ctrlPr>
                      </m:sSubPr>
                      <m:e>
                        <m:r>
                          <a:rPr lang="en-GB" i="1" dirty="0" err="1">
                            <a:latin typeface="Cambria Math" panose="02040503050406030204" pitchFamily="18" charset="0"/>
                            <a:cs typeface="Georgia"/>
                          </a:rPr>
                          <m:t>𝑅</m:t>
                        </m:r>
                      </m:e>
                      <m:sub>
                        <m:r>
                          <a:rPr lang="en-GB" b="0" i="1" dirty="0" smtClean="0">
                            <a:latin typeface="Cambria Math" panose="02040503050406030204" pitchFamily="18" charset="0"/>
                            <a:cs typeface="Georgia"/>
                          </a:rPr>
                          <m:t>𝑖</m:t>
                        </m:r>
                      </m:sub>
                    </m:sSub>
                    <m:r>
                      <a:rPr lang="en-GB" i="1" dirty="0">
                        <a:latin typeface="Cambria Math" panose="02040503050406030204" pitchFamily="18" charset="0"/>
                        <a:cs typeface="Georgia"/>
                      </a:rPr>
                      <m:t>, ∀</m:t>
                    </m:r>
                    <m:r>
                      <a:rPr lang="en-GB" i="1" dirty="0" err="1">
                        <a:latin typeface="Cambria Math" panose="02040503050406030204" pitchFamily="18" charset="0"/>
                        <a:cs typeface="Georgia"/>
                      </a:rPr>
                      <m:t>𝑦</m:t>
                    </m:r>
                    <m:r>
                      <a:rPr lang="en-GB" i="1" dirty="0" err="1">
                        <a:latin typeface="Cambria Math" panose="02040503050406030204" pitchFamily="18" charset="0"/>
                        <a:cs typeface="Georgia"/>
                      </a:rPr>
                      <m:t>∈</m:t>
                    </m:r>
                    <m:sSub>
                      <m:sSubPr>
                        <m:ctrlPr>
                          <a:rPr lang="en-GB" b="0" i="1" dirty="0" smtClean="0">
                            <a:latin typeface="Cambria Math" panose="02040503050406030204" pitchFamily="18" charset="0"/>
                            <a:cs typeface="Georgia"/>
                          </a:rPr>
                        </m:ctrlPr>
                      </m:sSubPr>
                      <m:e>
                        <m:r>
                          <a:rPr lang="en-GB" i="1" dirty="0" err="1">
                            <a:latin typeface="Cambria Math" panose="02040503050406030204" pitchFamily="18" charset="0"/>
                            <a:cs typeface="Georgia"/>
                          </a:rPr>
                          <m:t>𝑅</m:t>
                        </m:r>
                      </m:e>
                      <m:sub>
                        <m:r>
                          <a:rPr lang="en-GB" b="0" i="1" dirty="0" smtClean="0">
                            <a:latin typeface="Cambria Math" panose="02040503050406030204" pitchFamily="18" charset="0"/>
                            <a:cs typeface="Georgia"/>
                          </a:rPr>
                          <m:t>𝑗</m:t>
                        </m:r>
                      </m:sub>
                    </m:sSub>
                    <m:r>
                      <a:rPr lang="en-GB" i="1" dirty="0">
                        <a:latin typeface="Cambria Math" panose="02040503050406030204" pitchFamily="18" charset="0"/>
                        <a:cs typeface="Georgia"/>
                      </a:rPr>
                      <m:t> ¬(</m:t>
                    </m:r>
                    <m:sSub>
                      <m:sSubPr>
                        <m:ctrlPr>
                          <a:rPr lang="en-GB" b="0" i="1" dirty="0" smtClean="0">
                            <a:latin typeface="Cambria Math" panose="02040503050406030204" pitchFamily="18" charset="0"/>
                            <a:cs typeface="Georgia"/>
                          </a:rPr>
                        </m:ctrlPr>
                      </m:sSubPr>
                      <m:e>
                        <m:r>
                          <a:rPr lang="en-GB" i="1" dirty="0">
                            <a:latin typeface="Cambria Math" panose="02040503050406030204" pitchFamily="18" charset="0"/>
                            <a:cs typeface="Georgia"/>
                          </a:rPr>
                          <m:t>𝑝</m:t>
                        </m:r>
                      </m:e>
                      <m:sub>
                        <m:r>
                          <a:rPr lang="en-GB" i="1" dirty="0">
                            <a:latin typeface="Cambria Math" panose="02040503050406030204" pitchFamily="18" charset="0"/>
                            <a:cs typeface="Georgia"/>
                          </a:rPr>
                          <m:t>𝑖</m:t>
                        </m:r>
                      </m:sub>
                    </m:sSub>
                    <m:r>
                      <a:rPr lang="en-GB" i="1" dirty="0">
                        <a:latin typeface="Cambria Math" panose="02040503050406030204" pitchFamily="18" charset="0"/>
                        <a:cs typeface="Georgia"/>
                      </a:rPr>
                      <m:t>(</m:t>
                    </m:r>
                    <m:r>
                      <a:rPr lang="en-GB" i="1" dirty="0">
                        <a:latin typeface="Cambria Math" panose="02040503050406030204" pitchFamily="18" charset="0"/>
                        <a:cs typeface="Georgia"/>
                      </a:rPr>
                      <m:t>𝑥</m:t>
                    </m:r>
                    <m:r>
                      <a:rPr lang="en-GB" i="1" dirty="0">
                        <a:latin typeface="Cambria Math" panose="02040503050406030204" pitchFamily="18" charset="0"/>
                        <a:cs typeface="Georgia"/>
                      </a:rPr>
                      <m:t>)∧</m:t>
                    </m:r>
                    <m:r>
                      <a:rPr lang="en-GB" i="1" dirty="0" err="1">
                        <a:latin typeface="Cambria Math" panose="02040503050406030204" pitchFamily="18" charset="0"/>
                        <a:cs typeface="Georgia"/>
                      </a:rPr>
                      <m:t>𝑝</m:t>
                    </m:r>
                    <m:r>
                      <a:rPr lang="en-GB" i="1" baseline="-25000" dirty="0" err="1">
                        <a:latin typeface="Cambria Math" panose="02040503050406030204" pitchFamily="18" charset="0"/>
                        <a:cs typeface="Georgia"/>
                      </a:rPr>
                      <m:t>𝑗</m:t>
                    </m:r>
                    <m:r>
                      <a:rPr lang="en-GB" i="1" dirty="0">
                        <a:latin typeface="Cambria Math" panose="02040503050406030204" pitchFamily="18" charset="0"/>
                        <a:cs typeface="Georgia"/>
                      </a:rPr>
                      <m:t>(</m:t>
                    </m:r>
                    <m:r>
                      <a:rPr lang="en-GB" i="1" dirty="0">
                        <a:latin typeface="Cambria Math" panose="02040503050406030204" pitchFamily="18" charset="0"/>
                        <a:cs typeface="Georgia"/>
                      </a:rPr>
                      <m:t>𝑦</m:t>
                    </m:r>
                    <m:r>
                      <a:rPr lang="en-GB" i="1" dirty="0">
                        <a:latin typeface="Cambria Math" panose="02040503050406030204" pitchFamily="18" charset="0"/>
                        <a:cs typeface="Georgia"/>
                      </a:rPr>
                      <m:t>))</m:t>
                    </m:r>
                  </m:oMath>
                </a14:m>
                <a:endParaRPr lang="en-GB" dirty="0">
                  <a:cs typeface="Georgia"/>
                </a:endParaRPr>
              </a:p>
              <a:p>
                <a:endParaRPr lang="en-US" dirty="0">
                  <a:latin typeface="Georgia"/>
                  <a:cs typeface="Georgia"/>
                </a:endParaRPr>
              </a:p>
              <a:p>
                <a:pPr marL="360000" lvl="1" indent="0">
                  <a:buNone/>
                </a:pPr>
                <a:r>
                  <a:rPr lang="en-US" dirty="0">
                    <a:solidFill>
                      <a:prstClr val="black"/>
                    </a:solidFill>
                    <a:latin typeface="Georgia"/>
                    <a:cs typeface="Georgia"/>
                  </a:rPr>
                  <a:t>	</a:t>
                </a:r>
              </a:p>
            </p:txBody>
          </p:sp>
        </mc:Choice>
        <mc:Fallback xmlns="">
          <p:sp>
            <p:nvSpPr>
              <p:cNvPr id="4" name="Content Placeholder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blipFill>
                <a:blip r:embed="rId2"/>
                <a:stretch>
                  <a:fillRect l="-695" t="-2632" b="-1228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FA278B15-590E-8440-9C6E-6AFD2423747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E203A40B-F533-7549-A475-1022F6317466}"/>
              </a:ext>
            </a:extLst>
          </p:cNvPr>
          <p:cNvGrpSpPr/>
          <p:nvPr/>
        </p:nvGrpSpPr>
        <p:grpSpPr>
          <a:xfrm>
            <a:off x="2647725" y="3357563"/>
            <a:ext cx="1434994" cy="2716241"/>
            <a:chOff x="2647725" y="3357563"/>
            <a:chExt cx="1434994" cy="2716241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" name="Rectangle 5"/>
                <p:cNvSpPr/>
                <p:nvPr/>
              </p:nvSpPr>
              <p:spPr>
                <a:xfrm>
                  <a:off x="3078326" y="3357563"/>
                  <a:ext cx="569387" cy="453137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400" i="1" dirty="0">
                            <a:latin typeface="Cambria Math" panose="02040503050406030204" pitchFamily="18" charset="0"/>
                            <a:cs typeface="Georgia"/>
                          </a:rPr>
                          <m:t>⨝</m:t>
                        </m:r>
                      </m:oMath>
                    </m:oMathPara>
                  </a14:m>
                  <a:endParaRPr lang="en-US" sz="2400" baseline="-25000" dirty="0"/>
                </a:p>
              </p:txBody>
            </p:sp>
          </mc:Choice>
          <mc:Fallback xmlns="">
            <p:sp>
              <p:nvSpPr>
                <p:cNvPr id="6" name="Rectangle 5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078326" y="3357563"/>
                  <a:ext cx="569387" cy="453137"/>
                </a:xfrm>
                <a:prstGeom prst="rect">
                  <a:avLst/>
                </a:prstGeom>
                <a:blipFill>
                  <a:blip r:embed="rId3"/>
                  <a:stretch>
                    <a:fillRect l="-2174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9" name="TextBox 8"/>
            <p:cNvSpPr txBox="1"/>
            <p:nvPr/>
          </p:nvSpPr>
          <p:spPr>
            <a:xfrm>
              <a:off x="2954893" y="5704472"/>
              <a:ext cx="81625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/>
                <a:t>query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5" name="TextBox 14"/>
                <p:cNvSpPr txBox="1"/>
                <p:nvPr/>
              </p:nvSpPr>
              <p:spPr>
                <a:xfrm>
                  <a:off x="2647725" y="5271469"/>
                  <a:ext cx="454996" cy="45313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i="1" dirty="0">
                            <a:latin typeface="Cambria Math" panose="02040503050406030204" pitchFamily="18" charset="0"/>
                          </a:rPr>
                          <m:t>𝑅</m:t>
                        </m:r>
                      </m:oMath>
                    </m:oMathPara>
                  </a14:m>
                  <a:endParaRPr lang="en-US" sz="2400" baseline="-25000" dirty="0"/>
                </a:p>
              </p:txBody>
            </p:sp>
          </mc:Choice>
          <mc:Fallback xmlns="">
            <p:sp>
              <p:nvSpPr>
                <p:cNvPr id="15" name="TextBox 1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647725" y="5271469"/>
                  <a:ext cx="454996" cy="453137"/>
                </a:xfrm>
                <a:prstGeom prst="rect">
                  <a:avLst/>
                </a:prstGeom>
                <a:blipFill>
                  <a:blip r:embed="rId4"/>
                  <a:stretch>
                    <a:fillRect l="-2703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6" name="TextBox 15"/>
                <p:cNvSpPr txBox="1"/>
                <p:nvPr/>
              </p:nvSpPr>
              <p:spPr>
                <a:xfrm>
                  <a:off x="3662797" y="5272942"/>
                  <a:ext cx="419922" cy="45313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i="1" dirty="0">
                            <a:latin typeface="Cambria Math" panose="02040503050406030204" pitchFamily="18" charset="0"/>
                          </a:rPr>
                          <m:t>𝑆</m:t>
                        </m:r>
                      </m:oMath>
                    </m:oMathPara>
                  </a14:m>
                  <a:endParaRPr lang="en-US" sz="2400" baseline="-25000" dirty="0"/>
                </a:p>
              </p:txBody>
            </p:sp>
          </mc:Choice>
          <mc:Fallback xmlns="">
            <p:sp>
              <p:nvSpPr>
                <p:cNvPr id="16" name="TextBox 1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662797" y="5272942"/>
                  <a:ext cx="419922" cy="453137"/>
                </a:xfrm>
                <a:prstGeom prst="rect">
                  <a:avLst/>
                </a:prstGeom>
                <a:blipFill>
                  <a:blip r:embed="rId5"/>
                  <a:stretch>
                    <a:fillRect l="-2941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25" name="Straight Arrow Connector 24"/>
            <p:cNvCxnSpPr>
              <a:stCxn id="15" idx="0"/>
              <a:endCxn id="6" idx="2"/>
            </p:cNvCxnSpPr>
            <p:nvPr/>
          </p:nvCxnSpPr>
          <p:spPr bwMode="auto">
            <a:xfrm flipV="1">
              <a:off x="2875223" y="3810700"/>
              <a:ext cx="487796" cy="1460769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28" name="Straight Arrow Connector 27"/>
            <p:cNvCxnSpPr>
              <a:stCxn id="16" idx="0"/>
              <a:endCxn id="6" idx="2"/>
            </p:cNvCxnSpPr>
            <p:nvPr/>
          </p:nvCxnSpPr>
          <p:spPr bwMode="auto">
            <a:xfrm flipH="1" flipV="1">
              <a:off x="3363020" y="3810699"/>
              <a:ext cx="509739" cy="1462242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5BE83C1C-4BAB-F24E-9F28-91C239C6064A}"/>
              </a:ext>
            </a:extLst>
          </p:cNvPr>
          <p:cNvGrpSpPr/>
          <p:nvPr/>
        </p:nvGrpSpPr>
        <p:grpSpPr>
          <a:xfrm>
            <a:off x="7689803" y="3369101"/>
            <a:ext cx="1818516" cy="2702427"/>
            <a:chOff x="7689803" y="3369101"/>
            <a:chExt cx="1818516" cy="2702427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" name="Rectangle 7"/>
                <p:cNvSpPr/>
                <p:nvPr/>
              </p:nvSpPr>
              <p:spPr>
                <a:xfrm>
                  <a:off x="8381087" y="3369101"/>
                  <a:ext cx="460382" cy="453137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400" i="1" dirty="0">
                            <a:latin typeface="Cambria Math" panose="02040503050406030204" pitchFamily="18" charset="0"/>
                            <a:cs typeface="Georgia"/>
                          </a:rPr>
                          <m:t>∪</m:t>
                        </m:r>
                      </m:oMath>
                    </m:oMathPara>
                  </a14:m>
                  <a:endParaRPr lang="en-US" sz="2400" baseline="-25000" dirty="0"/>
                </a:p>
              </p:txBody>
            </p:sp>
          </mc:Choice>
          <mc:Fallback xmlns="">
            <p:sp>
              <p:nvSpPr>
                <p:cNvPr id="8" name="Rectangle 7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381087" y="3369101"/>
                  <a:ext cx="460382" cy="453137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1" name="TextBox 10"/>
            <p:cNvSpPr txBox="1"/>
            <p:nvPr/>
          </p:nvSpPr>
          <p:spPr>
            <a:xfrm>
              <a:off x="7714237" y="5702196"/>
              <a:ext cx="179408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/>
                <a:t>reduced query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2" name="Rectangle 71"/>
                <p:cNvSpPr/>
                <p:nvPr/>
              </p:nvSpPr>
              <p:spPr>
                <a:xfrm>
                  <a:off x="7900112" y="4349682"/>
                  <a:ext cx="569387" cy="453137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400" i="1" dirty="0">
                            <a:latin typeface="Cambria Math" panose="02040503050406030204" pitchFamily="18" charset="0"/>
                            <a:cs typeface="Georgia"/>
                          </a:rPr>
                          <m:t>⨝</m:t>
                        </m:r>
                      </m:oMath>
                    </m:oMathPara>
                  </a14:m>
                  <a:endParaRPr lang="en-US" sz="2400" baseline="-25000" dirty="0"/>
                </a:p>
              </p:txBody>
            </p:sp>
          </mc:Choice>
          <mc:Fallback xmlns="">
            <p:sp>
              <p:nvSpPr>
                <p:cNvPr id="72" name="Rectangle 71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900112" y="4349682"/>
                  <a:ext cx="569387" cy="453137"/>
                </a:xfrm>
                <a:prstGeom prst="rect">
                  <a:avLst/>
                </a:prstGeom>
                <a:blipFill>
                  <a:blip r:embed="rId7"/>
                  <a:stretch>
                    <a:fillRect l="-2222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3" name="TextBox 72"/>
                <p:cNvSpPr txBox="1"/>
                <p:nvPr/>
              </p:nvSpPr>
              <p:spPr>
                <a:xfrm>
                  <a:off x="7689803" y="5274415"/>
                  <a:ext cx="559769" cy="45313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i="1" dirty="0">
                            <a:latin typeface="Cambria Math" panose="02040503050406030204" pitchFamily="18" charset="0"/>
                          </a:rPr>
                          <m:t>𝑅</m:t>
                        </m:r>
                        <m:r>
                          <a:rPr lang="en-US" sz="2400" i="1" baseline="-25000" dirty="0">
                            <a:latin typeface="Cambria Math" panose="02040503050406030204" pitchFamily="18" charset="0"/>
                          </a:rPr>
                          <m:t>3</m:t>
                        </m:r>
                      </m:oMath>
                    </m:oMathPara>
                  </a14:m>
                  <a:endParaRPr lang="en-US" sz="2400" baseline="-25000" dirty="0"/>
                </a:p>
              </p:txBody>
            </p:sp>
          </mc:Choice>
          <mc:Fallback xmlns="">
            <p:sp>
              <p:nvSpPr>
                <p:cNvPr id="73" name="TextBox 7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689803" y="5274415"/>
                  <a:ext cx="559769" cy="453137"/>
                </a:xfrm>
                <a:prstGeom prst="rect">
                  <a:avLst/>
                </a:prstGeom>
                <a:blipFill>
                  <a:blip r:embed="rId8"/>
                  <a:stretch>
                    <a:fillRect l="-2222" b="-2703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4" name="TextBox 73"/>
                <p:cNvSpPr txBox="1"/>
                <p:nvPr/>
              </p:nvSpPr>
              <p:spPr>
                <a:xfrm>
                  <a:off x="8172965" y="5274415"/>
                  <a:ext cx="419922" cy="45313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i="1" dirty="0">
                            <a:latin typeface="Cambria Math" panose="02040503050406030204" pitchFamily="18" charset="0"/>
                          </a:rPr>
                          <m:t>𝑆</m:t>
                        </m:r>
                      </m:oMath>
                    </m:oMathPara>
                  </a14:m>
                  <a:endParaRPr lang="en-US" sz="2400" baseline="-25000" dirty="0"/>
                </a:p>
              </p:txBody>
            </p:sp>
          </mc:Choice>
          <mc:Fallback xmlns="">
            <p:sp>
              <p:nvSpPr>
                <p:cNvPr id="74" name="TextBox 7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172965" y="5274415"/>
                  <a:ext cx="419922" cy="453137"/>
                </a:xfrm>
                <a:prstGeom prst="rect">
                  <a:avLst/>
                </a:prstGeom>
                <a:blipFill>
                  <a:blip r:embed="rId9"/>
                  <a:stretch>
                    <a:fillRect l="-2941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75" name="Straight Arrow Connector 74"/>
            <p:cNvCxnSpPr>
              <a:stCxn id="74" idx="0"/>
              <a:endCxn id="72" idx="2"/>
            </p:cNvCxnSpPr>
            <p:nvPr/>
          </p:nvCxnSpPr>
          <p:spPr bwMode="auto">
            <a:xfrm flipH="1" flipV="1">
              <a:off x="8184806" y="4802818"/>
              <a:ext cx="198121" cy="471596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76" name="Straight Arrow Connector 75"/>
            <p:cNvCxnSpPr>
              <a:stCxn id="73" idx="0"/>
              <a:endCxn id="72" idx="2"/>
            </p:cNvCxnSpPr>
            <p:nvPr/>
          </p:nvCxnSpPr>
          <p:spPr bwMode="auto">
            <a:xfrm flipV="1">
              <a:off x="7969687" y="4802818"/>
              <a:ext cx="215118" cy="471596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7" name="Rectangle 76"/>
                <p:cNvSpPr/>
                <p:nvPr/>
              </p:nvSpPr>
              <p:spPr>
                <a:xfrm>
                  <a:off x="8796521" y="4349682"/>
                  <a:ext cx="569387" cy="453137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400" i="1" dirty="0">
                            <a:latin typeface="Cambria Math" panose="02040503050406030204" pitchFamily="18" charset="0"/>
                            <a:cs typeface="Georgia"/>
                          </a:rPr>
                          <m:t>⨝</m:t>
                        </m:r>
                      </m:oMath>
                    </m:oMathPara>
                  </a14:m>
                  <a:endParaRPr lang="en-US" sz="2400" baseline="-25000" dirty="0"/>
                </a:p>
              </p:txBody>
            </p:sp>
          </mc:Choice>
          <mc:Fallback xmlns="">
            <p:sp>
              <p:nvSpPr>
                <p:cNvPr id="77" name="Rectangle 76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796521" y="4349682"/>
                  <a:ext cx="569387" cy="453137"/>
                </a:xfrm>
                <a:prstGeom prst="rect">
                  <a:avLst/>
                </a:prstGeom>
                <a:blipFill>
                  <a:blip r:embed="rId10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8" name="TextBox 77"/>
                <p:cNvSpPr txBox="1"/>
                <p:nvPr/>
              </p:nvSpPr>
              <p:spPr>
                <a:xfrm>
                  <a:off x="8586212" y="5274415"/>
                  <a:ext cx="559769" cy="45313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i="1" dirty="0">
                            <a:latin typeface="Cambria Math" panose="02040503050406030204" pitchFamily="18" charset="0"/>
                          </a:rPr>
                          <m:t>𝑅</m:t>
                        </m:r>
                        <m:r>
                          <a:rPr lang="en-US" sz="2400" i="1" baseline="-25000" dirty="0">
                            <a:latin typeface="Cambria Math" panose="02040503050406030204" pitchFamily="18" charset="0"/>
                          </a:rPr>
                          <m:t>5</m:t>
                        </m:r>
                      </m:oMath>
                    </m:oMathPara>
                  </a14:m>
                  <a:endParaRPr lang="en-US" sz="2400" baseline="-25000" dirty="0"/>
                </a:p>
              </p:txBody>
            </p:sp>
          </mc:Choice>
          <mc:Fallback xmlns="">
            <p:sp>
              <p:nvSpPr>
                <p:cNvPr id="78" name="TextBox 77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586212" y="5274415"/>
                  <a:ext cx="559769" cy="453137"/>
                </a:xfrm>
                <a:prstGeom prst="rect">
                  <a:avLst/>
                </a:prstGeom>
                <a:blipFill>
                  <a:blip r:embed="rId11"/>
                  <a:stretch>
                    <a:fillRect b="-2703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9" name="TextBox 78"/>
                <p:cNvSpPr txBox="1"/>
                <p:nvPr/>
              </p:nvSpPr>
              <p:spPr>
                <a:xfrm>
                  <a:off x="9069374" y="5274415"/>
                  <a:ext cx="419922" cy="45313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i="1" dirty="0">
                            <a:latin typeface="Cambria Math" panose="02040503050406030204" pitchFamily="18" charset="0"/>
                          </a:rPr>
                          <m:t>𝑆</m:t>
                        </m:r>
                      </m:oMath>
                    </m:oMathPara>
                  </a14:m>
                  <a:endParaRPr lang="en-US" sz="2400" baseline="-25000" dirty="0"/>
                </a:p>
              </p:txBody>
            </p:sp>
          </mc:Choice>
          <mc:Fallback xmlns="">
            <p:sp>
              <p:nvSpPr>
                <p:cNvPr id="79" name="TextBox 78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069374" y="5274415"/>
                  <a:ext cx="419922" cy="453137"/>
                </a:xfrm>
                <a:prstGeom prst="rect">
                  <a:avLst/>
                </a:prstGeom>
                <a:blipFill>
                  <a:blip r:embed="rId12"/>
                  <a:stretch>
                    <a:fillRect l="-2941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80" name="Straight Arrow Connector 79"/>
            <p:cNvCxnSpPr>
              <a:stCxn id="79" idx="0"/>
              <a:endCxn id="77" idx="2"/>
            </p:cNvCxnSpPr>
            <p:nvPr/>
          </p:nvCxnSpPr>
          <p:spPr bwMode="auto">
            <a:xfrm flipH="1" flipV="1">
              <a:off x="9081215" y="4802818"/>
              <a:ext cx="198121" cy="471596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81" name="Straight Arrow Connector 80"/>
            <p:cNvCxnSpPr>
              <a:stCxn id="78" idx="0"/>
              <a:endCxn id="77" idx="2"/>
            </p:cNvCxnSpPr>
            <p:nvPr/>
          </p:nvCxnSpPr>
          <p:spPr bwMode="auto">
            <a:xfrm flipV="1">
              <a:off x="8866096" y="4802818"/>
              <a:ext cx="215118" cy="471596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82" name="Straight Arrow Connector 81"/>
            <p:cNvCxnSpPr>
              <a:stCxn id="72" idx="0"/>
              <a:endCxn id="8" idx="2"/>
            </p:cNvCxnSpPr>
            <p:nvPr/>
          </p:nvCxnSpPr>
          <p:spPr bwMode="auto">
            <a:xfrm flipV="1">
              <a:off x="8184806" y="3822237"/>
              <a:ext cx="426473" cy="527444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85" name="Straight Arrow Connector 84"/>
            <p:cNvCxnSpPr>
              <a:stCxn id="77" idx="0"/>
              <a:endCxn id="8" idx="2"/>
            </p:cNvCxnSpPr>
            <p:nvPr/>
          </p:nvCxnSpPr>
          <p:spPr bwMode="auto">
            <a:xfrm flipH="1" flipV="1">
              <a:off x="8611278" y="3822237"/>
              <a:ext cx="469936" cy="527444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A202CCF8-AF24-1140-93DC-62CC12188585}"/>
              </a:ext>
            </a:extLst>
          </p:cNvPr>
          <p:cNvGrpSpPr/>
          <p:nvPr/>
        </p:nvGrpSpPr>
        <p:grpSpPr>
          <a:xfrm>
            <a:off x="4593027" y="3363332"/>
            <a:ext cx="2555624" cy="2708196"/>
            <a:chOff x="4593027" y="3363332"/>
            <a:chExt cx="2555624" cy="2708196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" name="Rectangle 6"/>
                <p:cNvSpPr/>
                <p:nvPr/>
              </p:nvSpPr>
              <p:spPr>
                <a:xfrm>
                  <a:off x="5831186" y="3363332"/>
                  <a:ext cx="569387" cy="453137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400" i="1" dirty="0">
                            <a:latin typeface="Cambria Math" panose="02040503050406030204" pitchFamily="18" charset="0"/>
                            <a:cs typeface="Georgia"/>
                          </a:rPr>
                          <m:t>⨝</m:t>
                        </m:r>
                      </m:oMath>
                    </m:oMathPara>
                  </a14:m>
                  <a:endParaRPr lang="en-US" sz="2400" baseline="-25000" dirty="0"/>
                </a:p>
              </p:txBody>
            </p:sp>
          </mc:Choice>
          <mc:Fallback xmlns="">
            <p:sp>
              <p:nvSpPr>
                <p:cNvPr id="7" name="Rectangle 6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831186" y="3363332"/>
                  <a:ext cx="569387" cy="453137"/>
                </a:xfrm>
                <a:prstGeom prst="rect">
                  <a:avLst/>
                </a:prstGeom>
                <a:blipFill>
                  <a:blip r:embed="rId13"/>
                  <a:stretch>
                    <a:fillRect l="-2174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0" name="TextBox 9"/>
            <p:cNvSpPr txBox="1"/>
            <p:nvPr/>
          </p:nvSpPr>
          <p:spPr>
            <a:xfrm>
              <a:off x="5180365" y="5702196"/>
              <a:ext cx="187102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 err="1"/>
                <a:t>localised</a:t>
              </a:r>
              <a:r>
                <a:rPr lang="en-US" dirty="0"/>
                <a:t> query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7" name="Rectangle 16"/>
                <p:cNvSpPr/>
                <p:nvPr/>
              </p:nvSpPr>
              <p:spPr>
                <a:xfrm>
                  <a:off x="5204220" y="4349682"/>
                  <a:ext cx="460382" cy="453137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400" i="1" dirty="0">
                            <a:latin typeface="Cambria Math" panose="02040503050406030204" pitchFamily="18" charset="0"/>
                            <a:cs typeface="Georgia"/>
                          </a:rPr>
                          <m:t>∪</m:t>
                        </m:r>
                      </m:oMath>
                    </m:oMathPara>
                  </a14:m>
                  <a:endParaRPr lang="en-US" sz="2400" baseline="-25000" dirty="0"/>
                </a:p>
              </p:txBody>
            </p:sp>
          </mc:Choice>
          <mc:Fallback xmlns="">
            <p:sp>
              <p:nvSpPr>
                <p:cNvPr id="17" name="Rectangle 16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204220" y="4349682"/>
                  <a:ext cx="460382" cy="453137"/>
                </a:xfrm>
                <a:prstGeom prst="rect">
                  <a:avLst/>
                </a:prstGeom>
                <a:blipFill>
                  <a:blip r:embed="rId1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8" name="TextBox 17"/>
                <p:cNvSpPr txBox="1"/>
                <p:nvPr/>
              </p:nvSpPr>
              <p:spPr>
                <a:xfrm>
                  <a:off x="4593027" y="5274415"/>
                  <a:ext cx="559769" cy="45313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i="1" dirty="0">
                            <a:latin typeface="Cambria Math" panose="02040503050406030204" pitchFamily="18" charset="0"/>
                          </a:rPr>
                          <m:t>𝑅</m:t>
                        </m:r>
                        <m:r>
                          <a:rPr lang="en-US" sz="2400" i="1" baseline="-25000" dirty="0">
                            <a:latin typeface="Cambria Math" panose="02040503050406030204" pitchFamily="18" charset="0"/>
                          </a:rPr>
                          <m:t>1</m:t>
                        </m:r>
                      </m:oMath>
                    </m:oMathPara>
                  </a14:m>
                  <a:endParaRPr lang="en-US" sz="2400" baseline="-25000" dirty="0"/>
                </a:p>
              </p:txBody>
            </p:sp>
          </mc:Choice>
          <mc:Fallback xmlns="">
            <p:sp>
              <p:nvSpPr>
                <p:cNvPr id="18" name="TextBox 17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593027" y="5274415"/>
                  <a:ext cx="559769" cy="453137"/>
                </a:xfrm>
                <a:prstGeom prst="rect">
                  <a:avLst/>
                </a:prstGeom>
                <a:blipFill>
                  <a:blip r:embed="rId15"/>
                  <a:stretch>
                    <a:fillRect l="-2222" b="-2703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9" name="TextBox 18"/>
                <p:cNvSpPr txBox="1"/>
                <p:nvPr/>
              </p:nvSpPr>
              <p:spPr>
                <a:xfrm>
                  <a:off x="5006266" y="5274415"/>
                  <a:ext cx="559769" cy="45313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i="1" dirty="0">
                            <a:latin typeface="Cambria Math" panose="02040503050406030204" pitchFamily="18" charset="0"/>
                          </a:rPr>
                          <m:t>𝑅</m:t>
                        </m:r>
                        <m:r>
                          <a:rPr lang="en-US" sz="2400" i="1" baseline="-25000" dirty="0">
                            <a:latin typeface="Cambria Math" panose="02040503050406030204" pitchFamily="18" charset="0"/>
                          </a:rPr>
                          <m:t>2</m:t>
                        </m:r>
                      </m:oMath>
                    </m:oMathPara>
                  </a14:m>
                  <a:endParaRPr lang="en-US" sz="2400" baseline="-25000" dirty="0"/>
                </a:p>
              </p:txBody>
            </p:sp>
          </mc:Choice>
          <mc:Fallback xmlns="">
            <p:sp>
              <p:nvSpPr>
                <p:cNvPr id="19" name="TextBox 18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006266" y="5274415"/>
                  <a:ext cx="559769" cy="453137"/>
                </a:xfrm>
                <a:prstGeom prst="rect">
                  <a:avLst/>
                </a:prstGeom>
                <a:blipFill>
                  <a:blip r:embed="rId16"/>
                  <a:stretch>
                    <a:fillRect l="-2222" b="-2703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33" name="Straight Arrow Connector 32"/>
            <p:cNvCxnSpPr>
              <a:stCxn id="17" idx="0"/>
              <a:endCxn id="7" idx="2"/>
            </p:cNvCxnSpPr>
            <p:nvPr/>
          </p:nvCxnSpPr>
          <p:spPr bwMode="auto">
            <a:xfrm flipV="1">
              <a:off x="5434411" y="3816469"/>
              <a:ext cx="681468" cy="533213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36" name="Straight Arrow Connector 35"/>
            <p:cNvCxnSpPr>
              <a:stCxn id="64" idx="0"/>
              <a:endCxn id="7" idx="2"/>
            </p:cNvCxnSpPr>
            <p:nvPr/>
          </p:nvCxnSpPr>
          <p:spPr bwMode="auto">
            <a:xfrm flipH="1" flipV="1">
              <a:off x="6115880" y="3816468"/>
              <a:ext cx="822811" cy="1457946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39" name="Straight Arrow Connector 38"/>
            <p:cNvCxnSpPr>
              <a:stCxn id="19" idx="0"/>
              <a:endCxn id="17" idx="2"/>
            </p:cNvCxnSpPr>
            <p:nvPr/>
          </p:nvCxnSpPr>
          <p:spPr bwMode="auto">
            <a:xfrm flipV="1">
              <a:off x="5286151" y="4802818"/>
              <a:ext cx="148261" cy="471596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42" name="Straight Arrow Connector 41"/>
            <p:cNvCxnSpPr>
              <a:stCxn id="18" idx="0"/>
              <a:endCxn id="17" idx="2"/>
            </p:cNvCxnSpPr>
            <p:nvPr/>
          </p:nvCxnSpPr>
          <p:spPr bwMode="auto">
            <a:xfrm flipV="1">
              <a:off x="4872911" y="4802818"/>
              <a:ext cx="561500" cy="471596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4" name="TextBox 63"/>
                <p:cNvSpPr txBox="1"/>
                <p:nvPr/>
              </p:nvSpPr>
              <p:spPr>
                <a:xfrm>
                  <a:off x="6728729" y="5274415"/>
                  <a:ext cx="419922" cy="45313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i="1" dirty="0">
                            <a:latin typeface="Cambria Math" panose="02040503050406030204" pitchFamily="18" charset="0"/>
                          </a:rPr>
                          <m:t>𝑆</m:t>
                        </m:r>
                      </m:oMath>
                    </m:oMathPara>
                  </a14:m>
                  <a:endParaRPr lang="en-US" sz="2400" baseline="-25000" dirty="0"/>
                </a:p>
              </p:txBody>
            </p:sp>
          </mc:Choice>
          <mc:Fallback xmlns="">
            <p:sp>
              <p:nvSpPr>
                <p:cNvPr id="64" name="TextBox 6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728729" y="5274415"/>
                  <a:ext cx="419922" cy="453137"/>
                </a:xfrm>
                <a:prstGeom prst="rect">
                  <a:avLst/>
                </a:prstGeom>
                <a:blipFill>
                  <a:blip r:embed="rId17"/>
                  <a:stretch>
                    <a:fillRect l="-2857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9" name="TextBox 88"/>
                <p:cNvSpPr txBox="1"/>
                <p:nvPr/>
              </p:nvSpPr>
              <p:spPr>
                <a:xfrm>
                  <a:off x="5818933" y="5274415"/>
                  <a:ext cx="568232" cy="45313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i="1" dirty="0">
                            <a:latin typeface="Cambria Math" panose="02040503050406030204" pitchFamily="18" charset="0"/>
                          </a:rPr>
                          <m:t>𝑅</m:t>
                        </m:r>
                        <m:r>
                          <a:rPr lang="en-US" sz="2400" i="1" baseline="-25000" dirty="0" err="1">
                            <a:latin typeface="Cambria Math" panose="02040503050406030204" pitchFamily="18" charset="0"/>
                          </a:rPr>
                          <m:t>𝑛</m:t>
                        </m:r>
                      </m:oMath>
                    </m:oMathPara>
                  </a14:m>
                  <a:endParaRPr lang="en-US" sz="2400" baseline="-25000" dirty="0"/>
                </a:p>
              </p:txBody>
            </p:sp>
          </mc:Choice>
          <mc:Fallback xmlns="">
            <p:sp>
              <p:nvSpPr>
                <p:cNvPr id="89" name="TextBox 88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818933" y="5274415"/>
                  <a:ext cx="568232" cy="453137"/>
                </a:xfrm>
                <a:prstGeom prst="rect">
                  <a:avLst/>
                </a:prstGeom>
                <a:blipFill>
                  <a:blip r:embed="rId18"/>
                  <a:stretch>
                    <a:fillRect l="-2174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0" name="TextBox 89"/>
                <p:cNvSpPr txBox="1"/>
                <p:nvPr/>
              </p:nvSpPr>
              <p:spPr>
                <a:xfrm>
                  <a:off x="5525373" y="5282954"/>
                  <a:ext cx="513282" cy="4616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i="1" dirty="0">
                            <a:latin typeface="Cambria Math" panose="02040503050406030204" pitchFamily="18" charset="0"/>
                          </a:rPr>
                          <m:t>…</m:t>
                        </m:r>
                      </m:oMath>
                    </m:oMathPara>
                  </a14:m>
                  <a:endParaRPr lang="en-US" sz="2400" dirty="0"/>
                </a:p>
              </p:txBody>
            </p:sp>
          </mc:Choice>
          <mc:Fallback xmlns="">
            <p:sp>
              <p:nvSpPr>
                <p:cNvPr id="90" name="TextBox 8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525373" y="5282954"/>
                  <a:ext cx="513282" cy="461665"/>
                </a:xfrm>
                <a:prstGeom prst="rect">
                  <a:avLst/>
                </a:prstGeom>
                <a:blipFill>
                  <a:blip r:embed="rId19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92" name="Straight Arrow Connector 91"/>
            <p:cNvCxnSpPr>
              <a:stCxn id="89" idx="0"/>
              <a:endCxn id="17" idx="2"/>
            </p:cNvCxnSpPr>
            <p:nvPr/>
          </p:nvCxnSpPr>
          <p:spPr bwMode="auto">
            <a:xfrm flipH="1" flipV="1">
              <a:off x="5434411" y="4802818"/>
              <a:ext cx="668638" cy="471596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</p:grpSp>
    </p:spTree>
    <p:extLst>
      <p:ext uri="{BB962C8B-B14F-4D97-AF65-F5344CB8AC3E}">
        <p14:creationId xmlns:p14="http://schemas.microsoft.com/office/powerpoint/2010/main" val="373405374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Reduction for Vertical Fragmentation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Content Placeholder 3"/>
              <p:cNvSpPr>
                <a:spLocks noGrp="1"/>
              </p:cNvSpPr>
              <p:nvPr>
                <p:ph sz="quarter" idx="13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en-US" dirty="0"/>
                  <a:t>Given a relation R fragmented as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𝐹</m:t>
                    </m:r>
                    <m:r>
                      <a:rPr lang="en-US" i="1" baseline="-25000" dirty="0">
                        <a:latin typeface="Cambria Math" panose="02040503050406030204" pitchFamily="18" charset="0"/>
                      </a:rPr>
                      <m:t>𝑅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={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𝑅</m:t>
                    </m:r>
                    <m:r>
                      <a:rPr lang="en-US" i="1" baseline="-25000" dirty="0">
                        <a:latin typeface="Cambria Math" panose="02040503050406030204" pitchFamily="18" charset="0"/>
                      </a:rPr>
                      <m:t>1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, 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𝑅</m:t>
                    </m:r>
                    <m:r>
                      <a:rPr lang="en-US" i="1" baseline="-25000" dirty="0">
                        <a:latin typeface="Cambria Math" panose="02040503050406030204" pitchFamily="18" charset="0"/>
                      </a:rPr>
                      <m:t>2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, …, </m:t>
                    </m:r>
                    <m:r>
                      <a:rPr lang="en-US" i="1" dirty="0" err="1">
                        <a:latin typeface="Cambria Math" panose="02040503050406030204" pitchFamily="18" charset="0"/>
                      </a:rPr>
                      <m:t>𝑅</m:t>
                    </m:r>
                    <m:r>
                      <a:rPr lang="en-US" i="1" baseline="-25000" dirty="0" err="1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}</m:t>
                    </m:r>
                  </m:oMath>
                </a14:m>
                <a:endParaRPr lang="en-US" dirty="0"/>
              </a:p>
              <a:p>
                <a:pPr marL="0" indent="0">
                  <a:buNone/>
                </a:pPr>
                <a:r>
                  <a:rPr lang="en-US" dirty="0" err="1"/>
                  <a:t>Localisation</a:t>
                </a:r>
                <a:r>
                  <a:rPr lang="en-US" dirty="0"/>
                  <a:t> program is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𝑅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 = 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𝑅</m:t>
                    </m:r>
                    <m:r>
                      <a:rPr lang="en-US" i="1" baseline="-25000" dirty="0">
                        <a:latin typeface="Cambria Math" panose="02040503050406030204" pitchFamily="18" charset="0"/>
                      </a:rPr>
                      <m:t>1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GB" i="1" dirty="0">
                        <a:latin typeface="Cambria Math" panose="02040503050406030204" pitchFamily="18" charset="0"/>
                        <a:cs typeface="Georgia"/>
                      </a:rPr>
                      <m:t>⨝ </m:t>
                    </m:r>
                    <m:r>
                      <a:rPr lang="en-GB" i="1" dirty="0">
                        <a:latin typeface="Cambria Math" panose="02040503050406030204" pitchFamily="18" charset="0"/>
                        <a:cs typeface="Georgia"/>
                      </a:rPr>
                      <m:t>𝑅</m:t>
                    </m:r>
                    <m:r>
                      <a:rPr lang="en-GB" i="1" baseline="-25000" dirty="0">
                        <a:latin typeface="Cambria Math" panose="02040503050406030204" pitchFamily="18" charset="0"/>
                        <a:cs typeface="Georgia"/>
                      </a:rPr>
                      <m:t>2</m:t>
                    </m:r>
                    <m:r>
                      <a:rPr lang="en-GB" i="1" dirty="0">
                        <a:latin typeface="Cambria Math" panose="02040503050406030204" pitchFamily="18" charset="0"/>
                        <a:cs typeface="Georgia"/>
                      </a:rPr>
                      <m:t> ⨝ … ⨝ </m:t>
                    </m:r>
                    <m:r>
                      <a:rPr lang="en-GB" i="1" dirty="0" err="1">
                        <a:latin typeface="Cambria Math" panose="02040503050406030204" pitchFamily="18" charset="0"/>
                        <a:cs typeface="Georgia"/>
                      </a:rPr>
                      <m:t>𝑅</m:t>
                    </m:r>
                    <m:r>
                      <a:rPr lang="en-GB" i="1" baseline="-25000" dirty="0" err="1">
                        <a:latin typeface="Cambria Math" panose="02040503050406030204" pitchFamily="18" charset="0"/>
                        <a:cs typeface="Georgia"/>
                      </a:rPr>
                      <m:t>𝑛</m:t>
                    </m:r>
                  </m:oMath>
                </a14:m>
                <a:endParaRPr lang="en-US" baseline="-25000" dirty="0"/>
              </a:p>
              <a:p>
                <a:endParaRPr lang="en-US" dirty="0"/>
              </a:p>
              <a:p>
                <a:pPr marL="0" indent="0">
                  <a:buNone/>
                </a:pPr>
                <a:r>
                  <a:rPr lang="en-US" dirty="0"/>
                  <a:t>Reduce by identifying useless intermediate relations</a:t>
                </a:r>
              </a:p>
              <a:p>
                <a:pPr marL="0" indent="0">
                  <a:buNone/>
                </a:pPr>
                <a:r>
                  <a:rPr lang="en-US" dirty="0"/>
                  <a:t>One case to consider:</a:t>
                </a:r>
              </a:p>
              <a:p>
                <a:pPr lvl="1"/>
                <a:r>
                  <a:rPr lang="en-US" dirty="0"/>
                  <a:t>reduction with projection</a:t>
                </a:r>
              </a:p>
            </p:txBody>
          </p:sp>
        </mc:Choice>
        <mc:Fallback xmlns="">
          <p:sp>
            <p:nvSpPr>
              <p:cNvPr id="4" name="Content Placeholder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2242" t="-85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644CCD1-34A9-FC42-A365-105D1090B51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045675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Vertical Projection Reduction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Content Placeholder 4"/>
              <p:cNvSpPr>
                <a:spLocks noGrp="1"/>
              </p:cNvSpPr>
              <p:nvPr>
                <p:ph sz="quarter" idx="13"/>
              </p:nvPr>
            </p:nvSpPr>
            <p:spPr/>
            <p:txBody>
              <a:bodyPr>
                <a:noAutofit/>
              </a:bodyPr>
              <a:lstStyle/>
              <a:p>
                <a:pPr marL="0" indent="0">
                  <a:buNone/>
                </a:pPr>
                <a:r>
                  <a:rPr lang="en-US" dirty="0"/>
                  <a:t>Given a relation R with attributes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𝐴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={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i="1" baseline="-25000" dirty="0">
                        <a:latin typeface="Cambria Math" panose="02040503050406030204" pitchFamily="18" charset="0"/>
                      </a:rPr>
                      <m:t>1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, 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i="1" baseline="-25000" dirty="0">
                        <a:latin typeface="Cambria Math" panose="02040503050406030204" pitchFamily="18" charset="0"/>
                      </a:rPr>
                      <m:t>2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, …, </m:t>
                    </m:r>
                    <m:sSub>
                      <m:sSubPr>
                        <m:ctrlPr>
                          <a:rPr lang="en-GB" b="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  <m:r>
                      <a:rPr lang="en-US" i="1" dirty="0">
                        <a:latin typeface="Cambria Math" panose="02040503050406030204" pitchFamily="18" charset="0"/>
                      </a:rPr>
                      <m:t>}</m:t>
                    </m:r>
                  </m:oMath>
                </a14:m>
                <a:r>
                  <a:rPr lang="en-US" dirty="0"/>
                  <a:t> </a:t>
                </a:r>
                <a:br>
                  <a:rPr lang="en-US" dirty="0"/>
                </a:br>
                <a:r>
                  <a:rPr lang="en-US" dirty="0"/>
                  <a:t>vertically fragmented as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𝑅</m:t>
                    </m:r>
                    <m:r>
                      <a:rPr lang="en-US" i="1" baseline="-25000" dirty="0" err="1">
                        <a:latin typeface="Cambria Math" panose="02040503050406030204" pitchFamily="18" charset="0"/>
                      </a:rPr>
                      <m:t>𝑖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i="1" dirty="0">
                        <a:latin typeface="Cambria Math" panose="02040503050406030204" pitchFamily="18" charset="0"/>
                        <a:cs typeface="Georgia"/>
                      </a:rPr>
                      <m:t>𝜋</m:t>
                    </m:r>
                    <m:sSub>
                      <m:sSubPr>
                        <m:ctrlPr>
                          <a:rPr lang="en-GB" b="0" i="1" baseline="-25000" dirty="0" smtClean="0">
                            <a:latin typeface="Cambria Math" panose="02040503050406030204" pitchFamily="18" charset="0"/>
                            <a:cs typeface="Georgia"/>
                          </a:rPr>
                        </m:ctrlPr>
                      </m:sSubPr>
                      <m:e>
                        <m:r>
                          <a:rPr lang="en-GB" i="1" baseline="-25000" dirty="0">
                            <a:latin typeface="Cambria Math" panose="02040503050406030204" pitchFamily="18" charset="0"/>
                            <a:cs typeface="Georgia"/>
                          </a:rPr>
                          <m:t>𝐴</m:t>
                        </m:r>
                      </m:e>
                      <m:sub>
                        <m:r>
                          <a:rPr lang="en-GB" i="1" baseline="-25000" dirty="0">
                            <a:latin typeface="Cambria Math" panose="02040503050406030204" pitchFamily="18" charset="0"/>
                            <a:cs typeface="Georgia"/>
                          </a:rPr>
                          <m:t>𝑖</m:t>
                        </m:r>
                      </m:sub>
                    </m:sSub>
                    <m:r>
                      <a:rPr lang="en-GB" i="1" dirty="0">
                        <a:latin typeface="Cambria Math" panose="02040503050406030204" pitchFamily="18" charset="0"/>
                        <a:cs typeface="Georgia"/>
                      </a:rPr>
                      <m:t>(</m:t>
                    </m:r>
                    <m:r>
                      <a:rPr lang="en-GB" i="1" dirty="0">
                        <a:latin typeface="Cambria Math" panose="02040503050406030204" pitchFamily="18" charset="0"/>
                        <a:cs typeface="Georgia"/>
                      </a:rPr>
                      <m:t>𝑅</m:t>
                    </m:r>
                    <m:r>
                      <a:rPr lang="en-GB" i="1" dirty="0">
                        <a:latin typeface="Cambria Math" panose="02040503050406030204" pitchFamily="18" charset="0"/>
                        <a:cs typeface="Georgia"/>
                      </a:rPr>
                      <m:t>) </m:t>
                    </m:r>
                  </m:oMath>
                </a14:m>
                <a:r>
                  <a:rPr lang="en-GB" dirty="0">
                    <a:cs typeface="Georgia"/>
                  </a:rPr>
                  <a:t>where </a:t>
                </a:r>
                <a14:m>
                  <m:oMath xmlns:m="http://schemas.openxmlformats.org/officeDocument/2006/math">
                    <m:r>
                      <a:rPr lang="en-GB" i="1" dirty="0" smtClean="0">
                        <a:latin typeface="Cambria Math" panose="02040503050406030204" pitchFamily="18" charset="0"/>
                        <a:cs typeface="Georgia"/>
                      </a:rPr>
                      <m:t>𝐴</m:t>
                    </m:r>
                    <m:r>
                      <a:rPr lang="en-GB" i="1" baseline="-25000" dirty="0">
                        <a:latin typeface="Cambria Math" panose="02040503050406030204" pitchFamily="18" charset="0"/>
                        <a:cs typeface="Georgia"/>
                      </a:rPr>
                      <m:t>𝑖</m:t>
                    </m:r>
                    <m:r>
                      <a:rPr lang="en-GB" i="1" dirty="0">
                        <a:latin typeface="Cambria Math" panose="02040503050406030204" pitchFamily="18" charset="0"/>
                        <a:cs typeface="Georgia"/>
                      </a:rPr>
                      <m:t> ⊆ </m:t>
                    </m:r>
                    <m:r>
                      <a:rPr lang="en-GB" i="1" dirty="0">
                        <a:latin typeface="Cambria Math" panose="02040503050406030204" pitchFamily="18" charset="0"/>
                        <a:cs typeface="Georgia"/>
                      </a:rPr>
                      <m:t>𝐴</m:t>
                    </m:r>
                  </m:oMath>
                </a14:m>
                <a:endParaRPr lang="en-GB" dirty="0">
                  <a:cs typeface="Georgia"/>
                </a:endParaRP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GB" b="0" i="1" dirty="0" smtClean="0">
                            <a:latin typeface="Cambria Math" panose="02040503050406030204" pitchFamily="18" charset="0"/>
                            <a:cs typeface="Georgia"/>
                          </a:rPr>
                        </m:ctrlPr>
                      </m:sSubPr>
                      <m:e>
                        <m:r>
                          <a:rPr lang="en-GB" i="1" dirty="0" smtClean="0">
                            <a:latin typeface="Cambria Math" panose="02040503050406030204" pitchFamily="18" charset="0"/>
                            <a:cs typeface="Georgia"/>
                          </a:rPr>
                          <m:t>𝜋</m:t>
                        </m:r>
                      </m:e>
                      <m:sub>
                        <m:r>
                          <a:rPr lang="en-GB" b="0" i="1" dirty="0" smtClean="0">
                            <a:latin typeface="Cambria Math" panose="02040503050406030204" pitchFamily="18" charset="0"/>
                            <a:cs typeface="Georgia"/>
                          </a:rPr>
                          <m:t>𝐷</m:t>
                        </m:r>
                        <m:r>
                          <a:rPr lang="en-GB" b="0" i="1" dirty="0" smtClean="0">
                            <a:latin typeface="Cambria Math" panose="02040503050406030204" pitchFamily="18" charset="0"/>
                            <a:cs typeface="Georgia"/>
                          </a:rPr>
                          <m:t>,</m:t>
                        </m:r>
                        <m:r>
                          <a:rPr lang="en-GB" b="0" i="1" dirty="0" smtClean="0">
                            <a:latin typeface="Cambria Math" panose="02040503050406030204" pitchFamily="18" charset="0"/>
                            <a:cs typeface="Georgia"/>
                          </a:rPr>
                          <m:t>𝐾</m:t>
                        </m:r>
                      </m:sub>
                    </m:sSub>
                    <m:r>
                      <a:rPr lang="en-GB" i="1" dirty="0">
                        <a:latin typeface="Cambria Math" panose="02040503050406030204" pitchFamily="18" charset="0"/>
                        <a:cs typeface="Georgia"/>
                      </a:rPr>
                      <m:t>(</m:t>
                    </m:r>
                    <m:r>
                      <a:rPr lang="en-GB" i="1" dirty="0" err="1">
                        <a:latin typeface="Cambria Math" panose="02040503050406030204" pitchFamily="18" charset="0"/>
                        <a:cs typeface="Georgia"/>
                      </a:rPr>
                      <m:t>𝑅</m:t>
                    </m:r>
                    <m:r>
                      <a:rPr lang="en-GB" i="1" baseline="-25000" dirty="0" err="1">
                        <a:latin typeface="Cambria Math" panose="02040503050406030204" pitchFamily="18" charset="0"/>
                        <a:cs typeface="Georgia"/>
                      </a:rPr>
                      <m:t>𝑖</m:t>
                    </m:r>
                    <m:r>
                      <a:rPr lang="en-GB" i="1" dirty="0">
                        <a:latin typeface="Cambria Math" panose="02040503050406030204" pitchFamily="18" charset="0"/>
                        <a:cs typeface="Georgia"/>
                      </a:rPr>
                      <m:t>)</m:t>
                    </m:r>
                  </m:oMath>
                </a14:m>
                <a:r>
                  <a:rPr lang="en-GB" dirty="0">
                    <a:cs typeface="Georgia"/>
                  </a:rPr>
                  <a:t> is useless if </a:t>
                </a:r>
                <a14:m>
                  <m:oMath xmlns:m="http://schemas.openxmlformats.org/officeDocument/2006/math">
                    <m:r>
                      <a:rPr lang="en-GB" i="1" dirty="0" smtClean="0">
                        <a:latin typeface="Cambria Math" panose="02040503050406030204" pitchFamily="18" charset="0"/>
                        <a:cs typeface="Georgia"/>
                      </a:rPr>
                      <m:t>𝐷</m:t>
                    </m:r>
                    <m:r>
                      <a:rPr lang="en-US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⊈</m:t>
                    </m:r>
                    <m:sSub>
                      <m:sSubPr>
                        <m:ctrlPr>
                          <a:rPr lang="en-GB" b="0" i="1" dirty="0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 dirty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b>
                        <m:r>
                          <a:rPr lang="en-US" i="1" dirty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endParaRPr lang="en-US" baseline="-25000" dirty="0"/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US" i="1" dirty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𝐷</m:t>
                    </m:r>
                  </m:oMath>
                </a14:m>
                <a:r>
                  <a:rPr lang="en-US" dirty="0">
                    <a:solidFill>
                      <a:prstClr val="black"/>
                    </a:solidFill>
                  </a:rPr>
                  <a:t> is set of projection attributes</a:t>
                </a:r>
              </a:p>
            </p:txBody>
          </p:sp>
        </mc:Choice>
        <mc:Fallback xmlns="">
          <p:sp>
            <p:nvSpPr>
              <p:cNvPr id="5" name="Content Placeholder 4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blipFill>
                <a:blip r:embed="rId2"/>
                <a:stretch>
                  <a:fillRect l="-695" t="-2632" b="-1578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9D833C69-7639-F649-A20B-D195ECC78B6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4385033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Vertical Projection Reduction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Content Placeholder 4"/>
              <p:cNvSpPr>
                <a:spLocks noGrp="1"/>
              </p:cNvSpPr>
              <p:nvPr>
                <p:ph sz="quarter" idx="13"/>
              </p:nvPr>
            </p:nvSpPr>
            <p:spPr/>
            <p:txBody>
              <a:bodyPr>
                <a:noAutofit/>
              </a:bodyPr>
              <a:lstStyle/>
              <a:p>
                <a:pPr marL="0" indent="0">
                  <a:buNone/>
                </a:pPr>
                <a:r>
                  <a:rPr lang="en-US" dirty="0"/>
                  <a:t>Given a relation R with attributes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𝐴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={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i="1" baseline="-25000" dirty="0">
                        <a:latin typeface="Cambria Math" panose="02040503050406030204" pitchFamily="18" charset="0"/>
                      </a:rPr>
                      <m:t>1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, 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i="1" baseline="-25000" dirty="0">
                        <a:latin typeface="Cambria Math" panose="02040503050406030204" pitchFamily="18" charset="0"/>
                      </a:rPr>
                      <m:t>2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, …, </m:t>
                    </m:r>
                    <m:sSub>
                      <m:sSubPr>
                        <m:ctrlPr>
                          <a:rPr lang="en-GB" b="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  <m:r>
                      <a:rPr lang="en-US" i="1" dirty="0">
                        <a:latin typeface="Cambria Math" panose="02040503050406030204" pitchFamily="18" charset="0"/>
                      </a:rPr>
                      <m:t>}</m:t>
                    </m:r>
                  </m:oMath>
                </a14:m>
                <a:r>
                  <a:rPr lang="en-US" dirty="0"/>
                  <a:t> </a:t>
                </a:r>
                <a:br>
                  <a:rPr lang="en-US" dirty="0"/>
                </a:br>
                <a:r>
                  <a:rPr lang="en-US" dirty="0"/>
                  <a:t>vertically fragmented as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𝑅</m:t>
                    </m:r>
                    <m:r>
                      <a:rPr lang="en-US" i="1" baseline="-25000" dirty="0" err="1">
                        <a:latin typeface="Cambria Math" panose="02040503050406030204" pitchFamily="18" charset="0"/>
                      </a:rPr>
                      <m:t>𝑖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i="1" dirty="0">
                        <a:latin typeface="Cambria Math" panose="02040503050406030204" pitchFamily="18" charset="0"/>
                        <a:cs typeface="Georgia"/>
                      </a:rPr>
                      <m:t>𝜋</m:t>
                    </m:r>
                    <m:sSub>
                      <m:sSubPr>
                        <m:ctrlPr>
                          <a:rPr lang="en-GB" b="0" i="1" baseline="-25000" dirty="0" smtClean="0">
                            <a:latin typeface="Cambria Math" panose="02040503050406030204" pitchFamily="18" charset="0"/>
                            <a:cs typeface="Georgia"/>
                          </a:rPr>
                        </m:ctrlPr>
                      </m:sSubPr>
                      <m:e>
                        <m:r>
                          <a:rPr lang="en-GB" i="1" baseline="-25000" dirty="0">
                            <a:latin typeface="Cambria Math" panose="02040503050406030204" pitchFamily="18" charset="0"/>
                            <a:cs typeface="Georgia"/>
                          </a:rPr>
                          <m:t>𝐴</m:t>
                        </m:r>
                      </m:e>
                      <m:sub>
                        <m:r>
                          <a:rPr lang="en-GB" i="1" baseline="-25000" dirty="0">
                            <a:latin typeface="Cambria Math" panose="02040503050406030204" pitchFamily="18" charset="0"/>
                            <a:cs typeface="Georgia"/>
                          </a:rPr>
                          <m:t>𝑖</m:t>
                        </m:r>
                      </m:sub>
                    </m:sSub>
                    <m:r>
                      <a:rPr lang="en-GB" i="1" dirty="0">
                        <a:latin typeface="Cambria Math" panose="02040503050406030204" pitchFamily="18" charset="0"/>
                        <a:cs typeface="Georgia"/>
                      </a:rPr>
                      <m:t>(</m:t>
                    </m:r>
                    <m:r>
                      <a:rPr lang="en-GB" i="1" dirty="0">
                        <a:latin typeface="Cambria Math" panose="02040503050406030204" pitchFamily="18" charset="0"/>
                        <a:cs typeface="Georgia"/>
                      </a:rPr>
                      <m:t>𝑅</m:t>
                    </m:r>
                    <m:r>
                      <a:rPr lang="en-GB" i="1" dirty="0">
                        <a:latin typeface="Cambria Math" panose="02040503050406030204" pitchFamily="18" charset="0"/>
                        <a:cs typeface="Georgia"/>
                      </a:rPr>
                      <m:t>) </m:t>
                    </m:r>
                  </m:oMath>
                </a14:m>
                <a:r>
                  <a:rPr lang="en-GB" dirty="0">
                    <a:cs typeface="Georgia"/>
                  </a:rPr>
                  <a:t>where </a:t>
                </a:r>
                <a14:m>
                  <m:oMath xmlns:m="http://schemas.openxmlformats.org/officeDocument/2006/math">
                    <m:r>
                      <a:rPr lang="en-GB" i="1" dirty="0" smtClean="0">
                        <a:latin typeface="Cambria Math" panose="02040503050406030204" pitchFamily="18" charset="0"/>
                        <a:cs typeface="Georgia"/>
                      </a:rPr>
                      <m:t>𝐴</m:t>
                    </m:r>
                    <m:r>
                      <a:rPr lang="en-GB" i="1" baseline="-25000" dirty="0">
                        <a:latin typeface="Cambria Math" panose="02040503050406030204" pitchFamily="18" charset="0"/>
                        <a:cs typeface="Georgia"/>
                      </a:rPr>
                      <m:t>𝑖</m:t>
                    </m:r>
                    <m:r>
                      <a:rPr lang="en-GB" i="1" dirty="0">
                        <a:latin typeface="Cambria Math" panose="02040503050406030204" pitchFamily="18" charset="0"/>
                        <a:cs typeface="Georgia"/>
                      </a:rPr>
                      <m:t> ⊆ </m:t>
                    </m:r>
                    <m:r>
                      <a:rPr lang="en-GB" i="1" dirty="0">
                        <a:latin typeface="Cambria Math" panose="02040503050406030204" pitchFamily="18" charset="0"/>
                        <a:cs typeface="Georgia"/>
                      </a:rPr>
                      <m:t>𝐴</m:t>
                    </m:r>
                  </m:oMath>
                </a14:m>
                <a:endParaRPr lang="en-GB" dirty="0">
                  <a:cs typeface="Georgia"/>
                </a:endParaRP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GB" b="0" i="1" dirty="0" smtClean="0">
                            <a:latin typeface="Cambria Math" panose="02040503050406030204" pitchFamily="18" charset="0"/>
                            <a:cs typeface="Georgia"/>
                          </a:rPr>
                        </m:ctrlPr>
                      </m:sSubPr>
                      <m:e>
                        <m:r>
                          <a:rPr lang="en-GB" i="1" dirty="0" smtClean="0">
                            <a:latin typeface="Cambria Math" panose="02040503050406030204" pitchFamily="18" charset="0"/>
                            <a:cs typeface="Georgia"/>
                          </a:rPr>
                          <m:t>𝜋</m:t>
                        </m:r>
                      </m:e>
                      <m:sub>
                        <m:r>
                          <a:rPr lang="en-GB" b="0" i="1" dirty="0" smtClean="0">
                            <a:latin typeface="Cambria Math" panose="02040503050406030204" pitchFamily="18" charset="0"/>
                            <a:cs typeface="Georgia"/>
                          </a:rPr>
                          <m:t>𝐷</m:t>
                        </m:r>
                        <m:r>
                          <a:rPr lang="en-GB" b="0" i="1" dirty="0" smtClean="0">
                            <a:latin typeface="Cambria Math" panose="02040503050406030204" pitchFamily="18" charset="0"/>
                            <a:cs typeface="Georgia"/>
                          </a:rPr>
                          <m:t>,</m:t>
                        </m:r>
                        <m:r>
                          <a:rPr lang="en-GB" b="0" i="1" dirty="0" smtClean="0">
                            <a:latin typeface="Cambria Math" panose="02040503050406030204" pitchFamily="18" charset="0"/>
                            <a:cs typeface="Georgia"/>
                          </a:rPr>
                          <m:t>𝐾</m:t>
                        </m:r>
                      </m:sub>
                    </m:sSub>
                    <m:r>
                      <a:rPr lang="en-GB" i="1" dirty="0">
                        <a:latin typeface="Cambria Math" panose="02040503050406030204" pitchFamily="18" charset="0"/>
                        <a:cs typeface="Georgia"/>
                      </a:rPr>
                      <m:t>(</m:t>
                    </m:r>
                    <m:r>
                      <a:rPr lang="en-GB" i="1" dirty="0" err="1">
                        <a:latin typeface="Cambria Math" panose="02040503050406030204" pitchFamily="18" charset="0"/>
                        <a:cs typeface="Georgia"/>
                      </a:rPr>
                      <m:t>𝑅</m:t>
                    </m:r>
                    <m:r>
                      <a:rPr lang="en-GB" i="1" baseline="-25000" dirty="0" err="1">
                        <a:latin typeface="Cambria Math" panose="02040503050406030204" pitchFamily="18" charset="0"/>
                        <a:cs typeface="Georgia"/>
                      </a:rPr>
                      <m:t>𝑖</m:t>
                    </m:r>
                    <m:r>
                      <a:rPr lang="en-GB" i="1" dirty="0">
                        <a:latin typeface="Cambria Math" panose="02040503050406030204" pitchFamily="18" charset="0"/>
                        <a:cs typeface="Georgia"/>
                      </a:rPr>
                      <m:t>)</m:t>
                    </m:r>
                  </m:oMath>
                </a14:m>
                <a:r>
                  <a:rPr lang="en-GB" dirty="0">
                    <a:cs typeface="Georgia"/>
                  </a:rPr>
                  <a:t> is useless if </a:t>
                </a:r>
                <a14:m>
                  <m:oMath xmlns:m="http://schemas.openxmlformats.org/officeDocument/2006/math">
                    <m:r>
                      <a:rPr lang="en-GB" i="1" dirty="0" smtClean="0">
                        <a:latin typeface="Cambria Math" panose="02040503050406030204" pitchFamily="18" charset="0"/>
                        <a:cs typeface="Georgia"/>
                      </a:rPr>
                      <m:t>𝐷</m:t>
                    </m:r>
                    <m:r>
                      <a:rPr lang="en-US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⊈</m:t>
                    </m:r>
                    <m:sSub>
                      <m:sSubPr>
                        <m:ctrlPr>
                          <a:rPr lang="en-GB" b="0" i="1" dirty="0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 dirty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b>
                        <m:r>
                          <a:rPr lang="en-US" i="1" dirty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endParaRPr lang="en-US" baseline="-25000" dirty="0"/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US" i="1" dirty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𝐷</m:t>
                    </m:r>
                  </m:oMath>
                </a14:m>
                <a:r>
                  <a:rPr lang="en-US" dirty="0">
                    <a:solidFill>
                      <a:prstClr val="black"/>
                    </a:solidFill>
                  </a:rPr>
                  <a:t> is set of projection attributes</a:t>
                </a:r>
              </a:p>
            </p:txBody>
          </p:sp>
        </mc:Choice>
        <mc:Fallback xmlns="">
          <p:sp>
            <p:nvSpPr>
              <p:cNvPr id="5" name="Content Placeholder 4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blipFill>
                <a:blip r:embed="rId2"/>
                <a:stretch>
                  <a:fillRect l="-695" t="-2632" b="-1578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9D833C69-7639-F649-A20B-D195ECC78B6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B1D35952-DF42-944F-B85F-A21F3DE13EFD}"/>
              </a:ext>
            </a:extLst>
          </p:cNvPr>
          <p:cNvGrpSpPr/>
          <p:nvPr/>
        </p:nvGrpSpPr>
        <p:grpSpPr>
          <a:xfrm>
            <a:off x="2936866" y="3357701"/>
            <a:ext cx="826829" cy="2716242"/>
            <a:chOff x="2936866" y="3357701"/>
            <a:chExt cx="826829" cy="2716242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" name="Rectangle 7"/>
                <p:cNvSpPr/>
                <p:nvPr/>
              </p:nvSpPr>
              <p:spPr>
                <a:xfrm>
                  <a:off x="2936866" y="3357701"/>
                  <a:ext cx="826829" cy="477888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GB" sz="2400" i="1" dirty="0">
                                <a:latin typeface="Cambria Math" panose="02040503050406030204" pitchFamily="18" charset="0"/>
                                <a:cs typeface="Georgia"/>
                              </a:rPr>
                            </m:ctrlPr>
                          </m:sSubPr>
                          <m:e>
                            <m:r>
                              <a:rPr lang="en-GB" sz="2400" i="1" dirty="0">
                                <a:latin typeface="Cambria Math" panose="02040503050406030204" pitchFamily="18" charset="0"/>
                                <a:cs typeface="Georgia"/>
                              </a:rPr>
                              <m:t>𝜋</m:t>
                            </m:r>
                          </m:e>
                          <m:sub>
                            <m:r>
                              <a:rPr lang="en-GB" sz="2400" i="1" dirty="0">
                                <a:latin typeface="Cambria Math" panose="02040503050406030204" pitchFamily="18" charset="0"/>
                                <a:cs typeface="Georgia"/>
                              </a:rPr>
                              <m:t>𝐷</m:t>
                            </m:r>
                            <m:r>
                              <a:rPr lang="en-GB" sz="2400" i="1" dirty="0">
                                <a:latin typeface="Cambria Math" panose="02040503050406030204" pitchFamily="18" charset="0"/>
                                <a:cs typeface="Georgia"/>
                              </a:rPr>
                              <m:t>,</m:t>
                            </m:r>
                            <m:r>
                              <a:rPr lang="en-GB" sz="2400" i="1" dirty="0">
                                <a:latin typeface="Cambria Math" panose="02040503050406030204" pitchFamily="18" charset="0"/>
                                <a:cs typeface="Georgia"/>
                              </a:rPr>
                              <m:t>𝐾</m:t>
                            </m:r>
                          </m:sub>
                        </m:sSub>
                      </m:oMath>
                    </m:oMathPara>
                  </a14:m>
                  <a:endParaRPr lang="en-US" sz="2400" baseline="-25000" dirty="0"/>
                </a:p>
              </p:txBody>
            </p:sp>
          </mc:Choice>
          <mc:Fallback xmlns="">
            <p:sp>
              <p:nvSpPr>
                <p:cNvPr id="8" name="Rectangle 7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936866" y="3357701"/>
                  <a:ext cx="826829" cy="477888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" name="TextBox 11"/>
                <p:cNvSpPr txBox="1"/>
                <p:nvPr/>
              </p:nvSpPr>
              <p:spPr>
                <a:xfrm>
                  <a:off x="3122780" y="5273081"/>
                  <a:ext cx="454996" cy="45313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i="1" dirty="0">
                            <a:latin typeface="Cambria Math" panose="02040503050406030204" pitchFamily="18" charset="0"/>
                          </a:rPr>
                          <m:t>𝑅</m:t>
                        </m:r>
                      </m:oMath>
                    </m:oMathPara>
                  </a14:m>
                  <a:endParaRPr lang="en-US" sz="2400" baseline="-25000" dirty="0"/>
                </a:p>
              </p:txBody>
            </p:sp>
          </mc:Choice>
          <mc:Fallback xmlns="">
            <p:sp>
              <p:nvSpPr>
                <p:cNvPr id="12" name="TextBox 1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122780" y="5273081"/>
                  <a:ext cx="454996" cy="453137"/>
                </a:xfrm>
                <a:prstGeom prst="rect">
                  <a:avLst/>
                </a:prstGeom>
                <a:blipFill>
                  <a:blip r:embed="rId4"/>
                  <a:stretch>
                    <a:fillRect l="-2703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17" name="Straight Arrow Connector 16"/>
            <p:cNvCxnSpPr>
              <a:stCxn id="12" idx="0"/>
              <a:endCxn id="8" idx="2"/>
            </p:cNvCxnSpPr>
            <p:nvPr/>
          </p:nvCxnSpPr>
          <p:spPr bwMode="auto">
            <a:xfrm flipV="1">
              <a:off x="3350278" y="3835590"/>
              <a:ext cx="2" cy="1437491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23" name="TextBox 22"/>
            <p:cNvSpPr txBox="1"/>
            <p:nvPr/>
          </p:nvSpPr>
          <p:spPr>
            <a:xfrm>
              <a:off x="2942153" y="5704611"/>
              <a:ext cx="81625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/>
                <a:t>query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40099225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Vertical Projection Reduction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Content Placeholder 4"/>
              <p:cNvSpPr>
                <a:spLocks noGrp="1"/>
              </p:cNvSpPr>
              <p:nvPr>
                <p:ph sz="quarter" idx="13"/>
              </p:nvPr>
            </p:nvSpPr>
            <p:spPr/>
            <p:txBody>
              <a:bodyPr>
                <a:noAutofit/>
              </a:bodyPr>
              <a:lstStyle/>
              <a:p>
                <a:pPr marL="0" indent="0">
                  <a:buNone/>
                </a:pPr>
                <a:r>
                  <a:rPr lang="en-US" dirty="0"/>
                  <a:t>Given a relation R with attributes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𝐴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={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i="1" baseline="-25000" dirty="0">
                        <a:latin typeface="Cambria Math" panose="02040503050406030204" pitchFamily="18" charset="0"/>
                      </a:rPr>
                      <m:t>1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, 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i="1" baseline="-25000" dirty="0">
                        <a:latin typeface="Cambria Math" panose="02040503050406030204" pitchFamily="18" charset="0"/>
                      </a:rPr>
                      <m:t>2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, …, </m:t>
                    </m:r>
                    <m:sSub>
                      <m:sSubPr>
                        <m:ctrlPr>
                          <a:rPr lang="en-GB" b="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  <m:r>
                      <a:rPr lang="en-US" i="1" dirty="0">
                        <a:latin typeface="Cambria Math" panose="02040503050406030204" pitchFamily="18" charset="0"/>
                      </a:rPr>
                      <m:t>}</m:t>
                    </m:r>
                  </m:oMath>
                </a14:m>
                <a:r>
                  <a:rPr lang="en-US" dirty="0"/>
                  <a:t> </a:t>
                </a:r>
                <a:br>
                  <a:rPr lang="en-US" dirty="0"/>
                </a:br>
                <a:r>
                  <a:rPr lang="en-US" dirty="0"/>
                  <a:t>vertically fragmented as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𝑅</m:t>
                    </m:r>
                    <m:r>
                      <a:rPr lang="en-US" i="1" baseline="-25000" dirty="0" err="1">
                        <a:latin typeface="Cambria Math" panose="02040503050406030204" pitchFamily="18" charset="0"/>
                      </a:rPr>
                      <m:t>𝑖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i="1" dirty="0">
                        <a:latin typeface="Cambria Math" panose="02040503050406030204" pitchFamily="18" charset="0"/>
                        <a:cs typeface="Georgia"/>
                      </a:rPr>
                      <m:t>𝜋</m:t>
                    </m:r>
                    <m:sSub>
                      <m:sSubPr>
                        <m:ctrlPr>
                          <a:rPr lang="en-GB" b="0" i="1" baseline="-25000" dirty="0" smtClean="0">
                            <a:latin typeface="Cambria Math" panose="02040503050406030204" pitchFamily="18" charset="0"/>
                            <a:cs typeface="Georgia"/>
                          </a:rPr>
                        </m:ctrlPr>
                      </m:sSubPr>
                      <m:e>
                        <m:r>
                          <a:rPr lang="en-GB" i="1" baseline="-25000" dirty="0">
                            <a:latin typeface="Cambria Math" panose="02040503050406030204" pitchFamily="18" charset="0"/>
                            <a:cs typeface="Georgia"/>
                          </a:rPr>
                          <m:t>𝐴</m:t>
                        </m:r>
                      </m:e>
                      <m:sub>
                        <m:r>
                          <a:rPr lang="en-GB" i="1" baseline="-25000" dirty="0">
                            <a:latin typeface="Cambria Math" panose="02040503050406030204" pitchFamily="18" charset="0"/>
                            <a:cs typeface="Georgia"/>
                          </a:rPr>
                          <m:t>𝑖</m:t>
                        </m:r>
                      </m:sub>
                    </m:sSub>
                    <m:r>
                      <a:rPr lang="en-GB" i="1" dirty="0">
                        <a:latin typeface="Cambria Math" panose="02040503050406030204" pitchFamily="18" charset="0"/>
                        <a:cs typeface="Georgia"/>
                      </a:rPr>
                      <m:t>(</m:t>
                    </m:r>
                    <m:r>
                      <a:rPr lang="en-GB" i="1" dirty="0">
                        <a:latin typeface="Cambria Math" panose="02040503050406030204" pitchFamily="18" charset="0"/>
                        <a:cs typeface="Georgia"/>
                      </a:rPr>
                      <m:t>𝑅</m:t>
                    </m:r>
                    <m:r>
                      <a:rPr lang="en-GB" i="1" dirty="0">
                        <a:latin typeface="Cambria Math" panose="02040503050406030204" pitchFamily="18" charset="0"/>
                        <a:cs typeface="Georgia"/>
                      </a:rPr>
                      <m:t>) </m:t>
                    </m:r>
                  </m:oMath>
                </a14:m>
                <a:r>
                  <a:rPr lang="en-GB" dirty="0">
                    <a:cs typeface="Georgia"/>
                  </a:rPr>
                  <a:t>where </a:t>
                </a:r>
                <a14:m>
                  <m:oMath xmlns:m="http://schemas.openxmlformats.org/officeDocument/2006/math">
                    <m:r>
                      <a:rPr lang="en-GB" i="1" dirty="0" smtClean="0">
                        <a:latin typeface="Cambria Math" panose="02040503050406030204" pitchFamily="18" charset="0"/>
                        <a:cs typeface="Georgia"/>
                      </a:rPr>
                      <m:t>𝐴</m:t>
                    </m:r>
                    <m:r>
                      <a:rPr lang="en-GB" i="1" baseline="-25000" dirty="0">
                        <a:latin typeface="Cambria Math" panose="02040503050406030204" pitchFamily="18" charset="0"/>
                        <a:cs typeface="Georgia"/>
                      </a:rPr>
                      <m:t>𝑖</m:t>
                    </m:r>
                    <m:r>
                      <a:rPr lang="en-GB" i="1" dirty="0">
                        <a:latin typeface="Cambria Math" panose="02040503050406030204" pitchFamily="18" charset="0"/>
                        <a:cs typeface="Georgia"/>
                      </a:rPr>
                      <m:t> ⊆ </m:t>
                    </m:r>
                    <m:r>
                      <a:rPr lang="en-GB" i="1" dirty="0">
                        <a:latin typeface="Cambria Math" panose="02040503050406030204" pitchFamily="18" charset="0"/>
                        <a:cs typeface="Georgia"/>
                      </a:rPr>
                      <m:t>𝐴</m:t>
                    </m:r>
                  </m:oMath>
                </a14:m>
                <a:endParaRPr lang="en-GB" dirty="0">
                  <a:cs typeface="Georgia"/>
                </a:endParaRP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GB" b="0" i="1" dirty="0" smtClean="0">
                            <a:latin typeface="Cambria Math" panose="02040503050406030204" pitchFamily="18" charset="0"/>
                            <a:cs typeface="Georgia"/>
                          </a:rPr>
                        </m:ctrlPr>
                      </m:sSubPr>
                      <m:e>
                        <m:r>
                          <a:rPr lang="en-GB" i="1" dirty="0" smtClean="0">
                            <a:latin typeface="Cambria Math" panose="02040503050406030204" pitchFamily="18" charset="0"/>
                            <a:cs typeface="Georgia"/>
                          </a:rPr>
                          <m:t>𝜋</m:t>
                        </m:r>
                      </m:e>
                      <m:sub>
                        <m:r>
                          <a:rPr lang="en-GB" b="0" i="1" dirty="0" smtClean="0">
                            <a:latin typeface="Cambria Math" panose="02040503050406030204" pitchFamily="18" charset="0"/>
                            <a:cs typeface="Georgia"/>
                          </a:rPr>
                          <m:t>𝐷</m:t>
                        </m:r>
                        <m:r>
                          <a:rPr lang="en-GB" b="0" i="1" dirty="0" smtClean="0">
                            <a:latin typeface="Cambria Math" panose="02040503050406030204" pitchFamily="18" charset="0"/>
                            <a:cs typeface="Georgia"/>
                          </a:rPr>
                          <m:t>,</m:t>
                        </m:r>
                        <m:r>
                          <a:rPr lang="en-GB" b="0" i="1" dirty="0" smtClean="0">
                            <a:latin typeface="Cambria Math" panose="02040503050406030204" pitchFamily="18" charset="0"/>
                            <a:cs typeface="Georgia"/>
                          </a:rPr>
                          <m:t>𝐾</m:t>
                        </m:r>
                      </m:sub>
                    </m:sSub>
                    <m:r>
                      <a:rPr lang="en-GB" i="1" dirty="0">
                        <a:latin typeface="Cambria Math" panose="02040503050406030204" pitchFamily="18" charset="0"/>
                        <a:cs typeface="Georgia"/>
                      </a:rPr>
                      <m:t>(</m:t>
                    </m:r>
                    <m:r>
                      <a:rPr lang="en-GB" i="1" dirty="0" err="1">
                        <a:latin typeface="Cambria Math" panose="02040503050406030204" pitchFamily="18" charset="0"/>
                        <a:cs typeface="Georgia"/>
                      </a:rPr>
                      <m:t>𝑅</m:t>
                    </m:r>
                    <m:r>
                      <a:rPr lang="en-GB" i="1" baseline="-25000" dirty="0" err="1">
                        <a:latin typeface="Cambria Math" panose="02040503050406030204" pitchFamily="18" charset="0"/>
                        <a:cs typeface="Georgia"/>
                      </a:rPr>
                      <m:t>𝑖</m:t>
                    </m:r>
                    <m:r>
                      <a:rPr lang="en-GB" i="1" dirty="0">
                        <a:latin typeface="Cambria Math" panose="02040503050406030204" pitchFamily="18" charset="0"/>
                        <a:cs typeface="Georgia"/>
                      </a:rPr>
                      <m:t>)</m:t>
                    </m:r>
                  </m:oMath>
                </a14:m>
                <a:r>
                  <a:rPr lang="en-GB" dirty="0">
                    <a:cs typeface="Georgia"/>
                  </a:rPr>
                  <a:t> is useless if </a:t>
                </a:r>
                <a14:m>
                  <m:oMath xmlns:m="http://schemas.openxmlformats.org/officeDocument/2006/math">
                    <m:r>
                      <a:rPr lang="en-GB" i="1" dirty="0" smtClean="0">
                        <a:latin typeface="Cambria Math" panose="02040503050406030204" pitchFamily="18" charset="0"/>
                        <a:cs typeface="Georgia"/>
                      </a:rPr>
                      <m:t>𝐷</m:t>
                    </m:r>
                    <m:r>
                      <a:rPr lang="en-US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⊈</m:t>
                    </m:r>
                    <m:sSub>
                      <m:sSubPr>
                        <m:ctrlPr>
                          <a:rPr lang="en-GB" b="0" i="1" dirty="0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 dirty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b>
                        <m:r>
                          <a:rPr lang="en-US" i="1" dirty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endParaRPr lang="en-US" baseline="-25000" dirty="0"/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US" i="1" dirty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𝐷</m:t>
                    </m:r>
                  </m:oMath>
                </a14:m>
                <a:r>
                  <a:rPr lang="en-US" dirty="0">
                    <a:solidFill>
                      <a:prstClr val="black"/>
                    </a:solidFill>
                  </a:rPr>
                  <a:t> is set of projection attributes</a:t>
                </a:r>
              </a:p>
            </p:txBody>
          </p:sp>
        </mc:Choice>
        <mc:Fallback xmlns="">
          <p:sp>
            <p:nvSpPr>
              <p:cNvPr id="5" name="Content Placeholder 4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blipFill>
                <a:blip r:embed="rId2"/>
                <a:stretch>
                  <a:fillRect l="-695" t="-2632" b="-1578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9D833C69-7639-F649-A20B-D195ECC78B6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B1D35952-DF42-944F-B85F-A21F3DE13EFD}"/>
              </a:ext>
            </a:extLst>
          </p:cNvPr>
          <p:cNvGrpSpPr/>
          <p:nvPr/>
        </p:nvGrpSpPr>
        <p:grpSpPr>
          <a:xfrm>
            <a:off x="2936866" y="3357701"/>
            <a:ext cx="826829" cy="2716242"/>
            <a:chOff x="2936866" y="3357701"/>
            <a:chExt cx="826829" cy="2716242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" name="Rectangle 7"/>
                <p:cNvSpPr/>
                <p:nvPr/>
              </p:nvSpPr>
              <p:spPr>
                <a:xfrm>
                  <a:off x="2936866" y="3357701"/>
                  <a:ext cx="826829" cy="477888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GB" sz="2400" i="1" dirty="0">
                                <a:latin typeface="Cambria Math" panose="02040503050406030204" pitchFamily="18" charset="0"/>
                                <a:cs typeface="Georgia"/>
                              </a:rPr>
                            </m:ctrlPr>
                          </m:sSubPr>
                          <m:e>
                            <m:r>
                              <a:rPr lang="en-GB" sz="2400" i="1" dirty="0">
                                <a:latin typeface="Cambria Math" panose="02040503050406030204" pitchFamily="18" charset="0"/>
                                <a:cs typeface="Georgia"/>
                              </a:rPr>
                              <m:t>𝜋</m:t>
                            </m:r>
                          </m:e>
                          <m:sub>
                            <m:r>
                              <a:rPr lang="en-GB" sz="2400" i="1" dirty="0">
                                <a:latin typeface="Cambria Math" panose="02040503050406030204" pitchFamily="18" charset="0"/>
                                <a:cs typeface="Georgia"/>
                              </a:rPr>
                              <m:t>𝐷</m:t>
                            </m:r>
                            <m:r>
                              <a:rPr lang="en-GB" sz="2400" i="1" dirty="0">
                                <a:latin typeface="Cambria Math" panose="02040503050406030204" pitchFamily="18" charset="0"/>
                                <a:cs typeface="Georgia"/>
                              </a:rPr>
                              <m:t>,</m:t>
                            </m:r>
                            <m:r>
                              <a:rPr lang="en-GB" sz="2400" i="1" dirty="0">
                                <a:latin typeface="Cambria Math" panose="02040503050406030204" pitchFamily="18" charset="0"/>
                                <a:cs typeface="Georgia"/>
                              </a:rPr>
                              <m:t>𝐾</m:t>
                            </m:r>
                          </m:sub>
                        </m:sSub>
                      </m:oMath>
                    </m:oMathPara>
                  </a14:m>
                  <a:endParaRPr lang="en-US" sz="2400" baseline="-25000" dirty="0"/>
                </a:p>
              </p:txBody>
            </p:sp>
          </mc:Choice>
          <mc:Fallback xmlns="">
            <p:sp>
              <p:nvSpPr>
                <p:cNvPr id="8" name="Rectangle 7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936866" y="3357701"/>
                  <a:ext cx="826829" cy="477888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" name="TextBox 11"/>
                <p:cNvSpPr txBox="1"/>
                <p:nvPr/>
              </p:nvSpPr>
              <p:spPr>
                <a:xfrm>
                  <a:off x="3122780" y="5273081"/>
                  <a:ext cx="454996" cy="45313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i="1" dirty="0">
                            <a:latin typeface="Cambria Math" panose="02040503050406030204" pitchFamily="18" charset="0"/>
                          </a:rPr>
                          <m:t>𝑅</m:t>
                        </m:r>
                      </m:oMath>
                    </m:oMathPara>
                  </a14:m>
                  <a:endParaRPr lang="en-US" sz="2400" baseline="-25000" dirty="0"/>
                </a:p>
              </p:txBody>
            </p:sp>
          </mc:Choice>
          <mc:Fallback xmlns="">
            <p:sp>
              <p:nvSpPr>
                <p:cNvPr id="12" name="TextBox 1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122780" y="5273081"/>
                  <a:ext cx="454996" cy="453137"/>
                </a:xfrm>
                <a:prstGeom prst="rect">
                  <a:avLst/>
                </a:prstGeom>
                <a:blipFill>
                  <a:blip r:embed="rId4"/>
                  <a:stretch>
                    <a:fillRect l="-2703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17" name="Straight Arrow Connector 16"/>
            <p:cNvCxnSpPr>
              <a:stCxn id="12" idx="0"/>
              <a:endCxn id="8" idx="2"/>
            </p:cNvCxnSpPr>
            <p:nvPr/>
          </p:nvCxnSpPr>
          <p:spPr bwMode="auto">
            <a:xfrm flipV="1">
              <a:off x="3350278" y="3835590"/>
              <a:ext cx="2" cy="1437491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23" name="TextBox 22"/>
            <p:cNvSpPr txBox="1"/>
            <p:nvPr/>
          </p:nvSpPr>
          <p:spPr>
            <a:xfrm>
              <a:off x="2942153" y="5704611"/>
              <a:ext cx="81625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/>
                <a:t>query</a:t>
              </a: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D906D36D-B0BE-CD4E-A78F-A94A2B262B98}"/>
              </a:ext>
            </a:extLst>
          </p:cNvPr>
          <p:cNvGrpSpPr/>
          <p:nvPr/>
        </p:nvGrpSpPr>
        <p:grpSpPr>
          <a:xfrm>
            <a:off x="4641763" y="3363470"/>
            <a:ext cx="2617922" cy="2708197"/>
            <a:chOff x="4641763" y="3363470"/>
            <a:chExt cx="2617922" cy="2708197"/>
          </a:xfrm>
        </p:grpSpPr>
        <p:sp>
          <p:nvSpPr>
            <p:cNvPr id="7" name="Rectangle 6"/>
            <p:cNvSpPr/>
            <p:nvPr/>
          </p:nvSpPr>
          <p:spPr>
            <a:xfrm>
              <a:off x="5844168" y="4349821"/>
              <a:ext cx="503664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GB" sz="2400" dirty="0">
                  <a:cs typeface="Georgia"/>
                </a:rPr>
                <a:t>⨝</a:t>
              </a:r>
              <a:endParaRPr lang="en-US" sz="2400" dirty="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" name="TextBox 8"/>
                <p:cNvSpPr txBox="1"/>
                <p:nvPr/>
              </p:nvSpPr>
              <p:spPr>
                <a:xfrm>
                  <a:off x="4641763" y="5244551"/>
                  <a:ext cx="559769" cy="45313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i="1" dirty="0">
                            <a:latin typeface="Cambria Math" panose="02040503050406030204" pitchFamily="18" charset="0"/>
                          </a:rPr>
                          <m:t>𝑅</m:t>
                        </m:r>
                        <m:r>
                          <a:rPr lang="en-US" sz="2400" i="1" baseline="-25000" dirty="0">
                            <a:latin typeface="Cambria Math" panose="02040503050406030204" pitchFamily="18" charset="0"/>
                          </a:rPr>
                          <m:t>1</m:t>
                        </m:r>
                      </m:oMath>
                    </m:oMathPara>
                  </a14:m>
                  <a:endParaRPr lang="en-US" sz="2400" baseline="-25000" dirty="0"/>
                </a:p>
              </p:txBody>
            </p:sp>
          </mc:Choice>
          <mc:Fallback xmlns="">
            <p:sp>
              <p:nvSpPr>
                <p:cNvPr id="9" name="TextBox 8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641763" y="5244551"/>
                  <a:ext cx="559769" cy="453137"/>
                </a:xfrm>
                <a:prstGeom prst="rect">
                  <a:avLst/>
                </a:prstGeom>
                <a:blipFill>
                  <a:blip r:embed="rId5"/>
                  <a:stretch>
                    <a:fillRect l="-2222" b="-5405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" name="TextBox 10"/>
                <p:cNvSpPr txBox="1"/>
                <p:nvPr/>
              </p:nvSpPr>
              <p:spPr>
                <a:xfrm>
                  <a:off x="6691453" y="5244551"/>
                  <a:ext cx="568232" cy="45313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i="1" dirty="0">
                            <a:latin typeface="Cambria Math" panose="02040503050406030204" pitchFamily="18" charset="0"/>
                          </a:rPr>
                          <m:t>𝑅</m:t>
                        </m:r>
                        <m:r>
                          <a:rPr lang="en-US" sz="2400" i="1" baseline="-25000" dirty="0" err="1">
                            <a:latin typeface="Cambria Math" panose="02040503050406030204" pitchFamily="18" charset="0"/>
                          </a:rPr>
                          <m:t>𝑛</m:t>
                        </m:r>
                      </m:oMath>
                    </m:oMathPara>
                  </a14:m>
                  <a:endParaRPr lang="en-US" sz="2400" baseline="-25000" dirty="0"/>
                </a:p>
              </p:txBody>
            </p:sp>
          </mc:Choice>
          <mc:Fallback xmlns="">
            <p:sp>
              <p:nvSpPr>
                <p:cNvPr id="11" name="TextBox 10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691453" y="5244551"/>
                  <a:ext cx="568232" cy="453137"/>
                </a:xfrm>
                <a:prstGeom prst="rect">
                  <a:avLst/>
                </a:prstGeom>
                <a:blipFill>
                  <a:blip r:embed="rId6"/>
                  <a:stretch>
                    <a:fillRect l="-2222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3" name="Rectangle 12"/>
                <p:cNvSpPr/>
                <p:nvPr/>
              </p:nvSpPr>
              <p:spPr>
                <a:xfrm>
                  <a:off x="5689725" y="3363470"/>
                  <a:ext cx="826829" cy="477888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GB" sz="2400" i="1" dirty="0">
                                <a:latin typeface="Cambria Math" panose="02040503050406030204" pitchFamily="18" charset="0"/>
                                <a:cs typeface="Georgia"/>
                              </a:rPr>
                            </m:ctrlPr>
                          </m:sSubPr>
                          <m:e>
                            <m:r>
                              <a:rPr lang="en-GB" sz="2400" i="1" dirty="0">
                                <a:latin typeface="Cambria Math" panose="02040503050406030204" pitchFamily="18" charset="0"/>
                                <a:cs typeface="Georgia"/>
                              </a:rPr>
                              <m:t>𝜋</m:t>
                            </m:r>
                          </m:e>
                          <m:sub>
                            <m:r>
                              <a:rPr lang="en-GB" sz="2400" i="1" dirty="0">
                                <a:latin typeface="Cambria Math" panose="02040503050406030204" pitchFamily="18" charset="0"/>
                                <a:cs typeface="Georgia"/>
                              </a:rPr>
                              <m:t>𝐷</m:t>
                            </m:r>
                            <m:r>
                              <a:rPr lang="en-GB" sz="2400" i="1" dirty="0">
                                <a:latin typeface="Cambria Math" panose="02040503050406030204" pitchFamily="18" charset="0"/>
                                <a:cs typeface="Georgia"/>
                              </a:rPr>
                              <m:t>,</m:t>
                            </m:r>
                            <m:r>
                              <a:rPr lang="en-GB" sz="2400" i="1" dirty="0">
                                <a:latin typeface="Cambria Math" panose="02040503050406030204" pitchFamily="18" charset="0"/>
                                <a:cs typeface="Georgia"/>
                              </a:rPr>
                              <m:t>𝐾</m:t>
                            </m:r>
                          </m:sub>
                        </m:sSub>
                      </m:oMath>
                    </m:oMathPara>
                  </a14:m>
                  <a:endParaRPr lang="en-US" sz="2400" baseline="-25000" dirty="0"/>
                </a:p>
              </p:txBody>
            </p:sp>
          </mc:Choice>
          <mc:Fallback xmlns="">
            <p:sp>
              <p:nvSpPr>
                <p:cNvPr id="13" name="Rectangle 12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689725" y="3363470"/>
                  <a:ext cx="826829" cy="477888"/>
                </a:xfrm>
                <a:prstGeom prst="rect">
                  <a:avLst/>
                </a:prstGeom>
                <a:blipFill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5" name="TextBox 14"/>
                <p:cNvSpPr txBox="1"/>
                <p:nvPr/>
              </p:nvSpPr>
              <p:spPr>
                <a:xfrm>
                  <a:off x="5326554" y="5244551"/>
                  <a:ext cx="559769" cy="45313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i="1" dirty="0">
                            <a:latin typeface="Cambria Math" panose="02040503050406030204" pitchFamily="18" charset="0"/>
                          </a:rPr>
                          <m:t>𝑅</m:t>
                        </m:r>
                        <m:r>
                          <a:rPr lang="en-US" sz="2400" i="1" baseline="-25000" dirty="0">
                            <a:latin typeface="Cambria Math" panose="02040503050406030204" pitchFamily="18" charset="0"/>
                          </a:rPr>
                          <m:t>2</m:t>
                        </m:r>
                      </m:oMath>
                    </m:oMathPara>
                  </a14:m>
                  <a:endParaRPr lang="en-US" sz="2400" baseline="-25000" dirty="0"/>
                </a:p>
              </p:txBody>
            </p:sp>
          </mc:Choice>
          <mc:Fallback xmlns="">
            <p:sp>
              <p:nvSpPr>
                <p:cNvPr id="15" name="TextBox 1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326554" y="5244551"/>
                  <a:ext cx="559769" cy="453137"/>
                </a:xfrm>
                <a:prstGeom prst="rect">
                  <a:avLst/>
                </a:prstGeom>
                <a:blipFill>
                  <a:blip r:embed="rId8"/>
                  <a:stretch>
                    <a:fillRect l="-2222" b="-5405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6" name="TextBox 15"/>
            <p:cNvSpPr txBox="1"/>
            <p:nvPr/>
          </p:nvSpPr>
          <p:spPr>
            <a:xfrm>
              <a:off x="6038993" y="5246754"/>
              <a:ext cx="478016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/>
                <a:t>...</a:t>
              </a:r>
            </a:p>
          </p:txBody>
        </p:sp>
        <p:cxnSp>
          <p:nvCxnSpPr>
            <p:cNvPr id="18" name="Straight Arrow Connector 17"/>
            <p:cNvCxnSpPr>
              <a:stCxn id="7" idx="0"/>
              <a:endCxn id="13" idx="2"/>
            </p:cNvCxnSpPr>
            <p:nvPr/>
          </p:nvCxnSpPr>
          <p:spPr bwMode="auto">
            <a:xfrm flipV="1">
              <a:off x="6096001" y="3841358"/>
              <a:ext cx="7139" cy="508462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19" name="Straight Arrow Connector 18"/>
            <p:cNvCxnSpPr>
              <a:stCxn id="15" idx="0"/>
              <a:endCxn id="7" idx="2"/>
            </p:cNvCxnSpPr>
            <p:nvPr/>
          </p:nvCxnSpPr>
          <p:spPr bwMode="auto">
            <a:xfrm flipV="1">
              <a:off x="5606438" y="4811486"/>
              <a:ext cx="489562" cy="433065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20" name="Straight Arrow Connector 19"/>
            <p:cNvCxnSpPr>
              <a:stCxn id="9" idx="0"/>
              <a:endCxn id="7" idx="2"/>
            </p:cNvCxnSpPr>
            <p:nvPr/>
          </p:nvCxnSpPr>
          <p:spPr bwMode="auto">
            <a:xfrm flipV="1">
              <a:off x="4921648" y="4811486"/>
              <a:ext cx="1174353" cy="433065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21" name="Straight Arrow Connector 20"/>
            <p:cNvCxnSpPr>
              <a:stCxn id="11" idx="0"/>
              <a:endCxn id="7" idx="2"/>
            </p:cNvCxnSpPr>
            <p:nvPr/>
          </p:nvCxnSpPr>
          <p:spPr bwMode="auto">
            <a:xfrm flipH="1" flipV="1">
              <a:off x="6096001" y="4811486"/>
              <a:ext cx="879569" cy="433065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24" name="TextBox 23"/>
            <p:cNvSpPr txBox="1"/>
            <p:nvPr/>
          </p:nvSpPr>
          <p:spPr>
            <a:xfrm>
              <a:off x="5167625" y="5702335"/>
              <a:ext cx="187102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 err="1"/>
                <a:t>localised</a:t>
              </a:r>
              <a:r>
                <a:rPr lang="en-US" dirty="0"/>
                <a:t> query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70408366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Vertical Projection Reduction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Content Placeholder 4"/>
              <p:cNvSpPr>
                <a:spLocks noGrp="1"/>
              </p:cNvSpPr>
              <p:nvPr>
                <p:ph sz="quarter" idx="13"/>
              </p:nvPr>
            </p:nvSpPr>
            <p:spPr/>
            <p:txBody>
              <a:bodyPr>
                <a:noAutofit/>
              </a:bodyPr>
              <a:lstStyle/>
              <a:p>
                <a:pPr marL="0" indent="0">
                  <a:buNone/>
                </a:pPr>
                <a:r>
                  <a:rPr lang="en-US" dirty="0"/>
                  <a:t>Given a relation R with attributes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𝐴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={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i="1" baseline="-25000" dirty="0">
                        <a:latin typeface="Cambria Math" panose="02040503050406030204" pitchFamily="18" charset="0"/>
                      </a:rPr>
                      <m:t>1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, 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i="1" baseline="-25000" dirty="0">
                        <a:latin typeface="Cambria Math" panose="02040503050406030204" pitchFamily="18" charset="0"/>
                      </a:rPr>
                      <m:t>2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, …, </m:t>
                    </m:r>
                    <m:sSub>
                      <m:sSubPr>
                        <m:ctrlPr>
                          <a:rPr lang="en-GB" b="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  <m:r>
                      <a:rPr lang="en-US" i="1" dirty="0">
                        <a:latin typeface="Cambria Math" panose="02040503050406030204" pitchFamily="18" charset="0"/>
                      </a:rPr>
                      <m:t>}</m:t>
                    </m:r>
                  </m:oMath>
                </a14:m>
                <a:r>
                  <a:rPr lang="en-US" dirty="0"/>
                  <a:t> </a:t>
                </a:r>
                <a:br>
                  <a:rPr lang="en-US" dirty="0"/>
                </a:br>
                <a:r>
                  <a:rPr lang="en-US" dirty="0"/>
                  <a:t>vertically fragmented as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𝑅</m:t>
                    </m:r>
                    <m:r>
                      <a:rPr lang="en-US" i="1" baseline="-25000" dirty="0" err="1">
                        <a:latin typeface="Cambria Math" panose="02040503050406030204" pitchFamily="18" charset="0"/>
                      </a:rPr>
                      <m:t>𝑖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i="1" dirty="0">
                        <a:latin typeface="Cambria Math" panose="02040503050406030204" pitchFamily="18" charset="0"/>
                        <a:cs typeface="Georgia"/>
                      </a:rPr>
                      <m:t>𝜋</m:t>
                    </m:r>
                    <m:sSub>
                      <m:sSubPr>
                        <m:ctrlPr>
                          <a:rPr lang="en-GB" b="0" i="1" baseline="-25000" dirty="0" smtClean="0">
                            <a:latin typeface="Cambria Math" panose="02040503050406030204" pitchFamily="18" charset="0"/>
                            <a:cs typeface="Georgia"/>
                          </a:rPr>
                        </m:ctrlPr>
                      </m:sSubPr>
                      <m:e>
                        <m:r>
                          <a:rPr lang="en-GB" i="1" baseline="-25000" dirty="0">
                            <a:latin typeface="Cambria Math" panose="02040503050406030204" pitchFamily="18" charset="0"/>
                            <a:cs typeface="Georgia"/>
                          </a:rPr>
                          <m:t>𝐴</m:t>
                        </m:r>
                      </m:e>
                      <m:sub>
                        <m:r>
                          <a:rPr lang="en-GB" i="1" baseline="-25000" dirty="0">
                            <a:latin typeface="Cambria Math" panose="02040503050406030204" pitchFamily="18" charset="0"/>
                            <a:cs typeface="Georgia"/>
                          </a:rPr>
                          <m:t>𝑖</m:t>
                        </m:r>
                      </m:sub>
                    </m:sSub>
                    <m:r>
                      <a:rPr lang="en-GB" i="1" dirty="0">
                        <a:latin typeface="Cambria Math" panose="02040503050406030204" pitchFamily="18" charset="0"/>
                        <a:cs typeface="Georgia"/>
                      </a:rPr>
                      <m:t>(</m:t>
                    </m:r>
                    <m:r>
                      <a:rPr lang="en-GB" i="1" dirty="0">
                        <a:latin typeface="Cambria Math" panose="02040503050406030204" pitchFamily="18" charset="0"/>
                        <a:cs typeface="Georgia"/>
                      </a:rPr>
                      <m:t>𝑅</m:t>
                    </m:r>
                    <m:r>
                      <a:rPr lang="en-GB" i="1" dirty="0">
                        <a:latin typeface="Cambria Math" panose="02040503050406030204" pitchFamily="18" charset="0"/>
                        <a:cs typeface="Georgia"/>
                      </a:rPr>
                      <m:t>) </m:t>
                    </m:r>
                  </m:oMath>
                </a14:m>
                <a:r>
                  <a:rPr lang="en-GB" dirty="0">
                    <a:cs typeface="Georgia"/>
                  </a:rPr>
                  <a:t>where </a:t>
                </a:r>
                <a14:m>
                  <m:oMath xmlns:m="http://schemas.openxmlformats.org/officeDocument/2006/math">
                    <m:r>
                      <a:rPr lang="en-GB" i="1" dirty="0" smtClean="0">
                        <a:latin typeface="Cambria Math" panose="02040503050406030204" pitchFamily="18" charset="0"/>
                        <a:cs typeface="Georgia"/>
                      </a:rPr>
                      <m:t>𝐴</m:t>
                    </m:r>
                    <m:r>
                      <a:rPr lang="en-GB" i="1" baseline="-25000" dirty="0">
                        <a:latin typeface="Cambria Math" panose="02040503050406030204" pitchFamily="18" charset="0"/>
                        <a:cs typeface="Georgia"/>
                      </a:rPr>
                      <m:t>𝑖</m:t>
                    </m:r>
                    <m:r>
                      <a:rPr lang="en-GB" i="1" dirty="0">
                        <a:latin typeface="Cambria Math" panose="02040503050406030204" pitchFamily="18" charset="0"/>
                        <a:cs typeface="Georgia"/>
                      </a:rPr>
                      <m:t> ⊆ </m:t>
                    </m:r>
                    <m:r>
                      <a:rPr lang="en-GB" i="1" dirty="0">
                        <a:latin typeface="Cambria Math" panose="02040503050406030204" pitchFamily="18" charset="0"/>
                        <a:cs typeface="Georgia"/>
                      </a:rPr>
                      <m:t>𝐴</m:t>
                    </m:r>
                  </m:oMath>
                </a14:m>
                <a:endParaRPr lang="en-GB" dirty="0">
                  <a:cs typeface="Georgia"/>
                </a:endParaRP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GB" b="0" i="1" dirty="0" smtClean="0">
                            <a:latin typeface="Cambria Math" panose="02040503050406030204" pitchFamily="18" charset="0"/>
                            <a:cs typeface="Georgia"/>
                          </a:rPr>
                        </m:ctrlPr>
                      </m:sSubPr>
                      <m:e>
                        <m:r>
                          <a:rPr lang="en-GB" i="1" dirty="0" smtClean="0">
                            <a:latin typeface="Cambria Math" panose="02040503050406030204" pitchFamily="18" charset="0"/>
                            <a:cs typeface="Georgia"/>
                          </a:rPr>
                          <m:t>𝜋</m:t>
                        </m:r>
                      </m:e>
                      <m:sub>
                        <m:r>
                          <a:rPr lang="en-GB" b="0" i="1" dirty="0" smtClean="0">
                            <a:latin typeface="Cambria Math" panose="02040503050406030204" pitchFamily="18" charset="0"/>
                            <a:cs typeface="Georgia"/>
                          </a:rPr>
                          <m:t>𝐷</m:t>
                        </m:r>
                        <m:r>
                          <a:rPr lang="en-GB" b="0" i="1" dirty="0" smtClean="0">
                            <a:latin typeface="Cambria Math" panose="02040503050406030204" pitchFamily="18" charset="0"/>
                            <a:cs typeface="Georgia"/>
                          </a:rPr>
                          <m:t>,</m:t>
                        </m:r>
                        <m:r>
                          <a:rPr lang="en-GB" b="0" i="1" dirty="0" smtClean="0">
                            <a:latin typeface="Cambria Math" panose="02040503050406030204" pitchFamily="18" charset="0"/>
                            <a:cs typeface="Georgia"/>
                          </a:rPr>
                          <m:t>𝐾</m:t>
                        </m:r>
                      </m:sub>
                    </m:sSub>
                    <m:r>
                      <a:rPr lang="en-GB" i="1" dirty="0">
                        <a:latin typeface="Cambria Math" panose="02040503050406030204" pitchFamily="18" charset="0"/>
                        <a:cs typeface="Georgia"/>
                      </a:rPr>
                      <m:t>(</m:t>
                    </m:r>
                    <m:r>
                      <a:rPr lang="en-GB" i="1" dirty="0" err="1">
                        <a:latin typeface="Cambria Math" panose="02040503050406030204" pitchFamily="18" charset="0"/>
                        <a:cs typeface="Georgia"/>
                      </a:rPr>
                      <m:t>𝑅</m:t>
                    </m:r>
                    <m:r>
                      <a:rPr lang="en-GB" i="1" baseline="-25000" dirty="0" err="1">
                        <a:latin typeface="Cambria Math" panose="02040503050406030204" pitchFamily="18" charset="0"/>
                        <a:cs typeface="Georgia"/>
                      </a:rPr>
                      <m:t>𝑖</m:t>
                    </m:r>
                    <m:r>
                      <a:rPr lang="en-GB" i="1" dirty="0">
                        <a:latin typeface="Cambria Math" panose="02040503050406030204" pitchFamily="18" charset="0"/>
                        <a:cs typeface="Georgia"/>
                      </a:rPr>
                      <m:t>)</m:t>
                    </m:r>
                  </m:oMath>
                </a14:m>
                <a:r>
                  <a:rPr lang="en-GB" dirty="0">
                    <a:cs typeface="Georgia"/>
                  </a:rPr>
                  <a:t> is useless if </a:t>
                </a:r>
                <a14:m>
                  <m:oMath xmlns:m="http://schemas.openxmlformats.org/officeDocument/2006/math">
                    <m:r>
                      <a:rPr lang="en-GB" i="1" dirty="0" smtClean="0">
                        <a:latin typeface="Cambria Math" panose="02040503050406030204" pitchFamily="18" charset="0"/>
                        <a:cs typeface="Georgia"/>
                      </a:rPr>
                      <m:t>𝐷</m:t>
                    </m:r>
                    <m:r>
                      <a:rPr lang="en-US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⊈</m:t>
                    </m:r>
                    <m:sSub>
                      <m:sSubPr>
                        <m:ctrlPr>
                          <a:rPr lang="en-GB" b="0" i="1" dirty="0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 dirty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b>
                        <m:r>
                          <a:rPr lang="en-US" i="1" dirty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endParaRPr lang="en-US" baseline="-25000" dirty="0"/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US" i="1" dirty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𝐷</m:t>
                    </m:r>
                  </m:oMath>
                </a14:m>
                <a:r>
                  <a:rPr lang="en-US" dirty="0">
                    <a:solidFill>
                      <a:prstClr val="black"/>
                    </a:solidFill>
                  </a:rPr>
                  <a:t> is set of projection attributes</a:t>
                </a:r>
              </a:p>
            </p:txBody>
          </p:sp>
        </mc:Choice>
        <mc:Fallback xmlns="">
          <p:sp>
            <p:nvSpPr>
              <p:cNvPr id="5" name="Content Placeholder 4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blipFill>
                <a:blip r:embed="rId2"/>
                <a:stretch>
                  <a:fillRect l="-695" t="-2632" b="-1578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9D833C69-7639-F649-A20B-D195ECC78B6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B1D35952-DF42-944F-B85F-A21F3DE13EFD}"/>
              </a:ext>
            </a:extLst>
          </p:cNvPr>
          <p:cNvGrpSpPr/>
          <p:nvPr/>
        </p:nvGrpSpPr>
        <p:grpSpPr>
          <a:xfrm>
            <a:off x="2936866" y="3357701"/>
            <a:ext cx="826829" cy="2716242"/>
            <a:chOff x="2936866" y="3357701"/>
            <a:chExt cx="826829" cy="2716242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" name="Rectangle 7"/>
                <p:cNvSpPr/>
                <p:nvPr/>
              </p:nvSpPr>
              <p:spPr>
                <a:xfrm>
                  <a:off x="2936866" y="3357701"/>
                  <a:ext cx="826829" cy="477888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GB" sz="2400" i="1" dirty="0">
                                <a:latin typeface="Cambria Math" panose="02040503050406030204" pitchFamily="18" charset="0"/>
                                <a:cs typeface="Georgia"/>
                              </a:rPr>
                            </m:ctrlPr>
                          </m:sSubPr>
                          <m:e>
                            <m:r>
                              <a:rPr lang="en-GB" sz="2400" i="1" dirty="0">
                                <a:latin typeface="Cambria Math" panose="02040503050406030204" pitchFamily="18" charset="0"/>
                                <a:cs typeface="Georgia"/>
                              </a:rPr>
                              <m:t>𝜋</m:t>
                            </m:r>
                          </m:e>
                          <m:sub>
                            <m:r>
                              <a:rPr lang="en-GB" sz="2400" i="1" dirty="0">
                                <a:latin typeface="Cambria Math" panose="02040503050406030204" pitchFamily="18" charset="0"/>
                                <a:cs typeface="Georgia"/>
                              </a:rPr>
                              <m:t>𝐷</m:t>
                            </m:r>
                            <m:r>
                              <a:rPr lang="en-GB" sz="2400" i="1" dirty="0">
                                <a:latin typeface="Cambria Math" panose="02040503050406030204" pitchFamily="18" charset="0"/>
                                <a:cs typeface="Georgia"/>
                              </a:rPr>
                              <m:t>,</m:t>
                            </m:r>
                            <m:r>
                              <a:rPr lang="en-GB" sz="2400" i="1" dirty="0">
                                <a:latin typeface="Cambria Math" panose="02040503050406030204" pitchFamily="18" charset="0"/>
                                <a:cs typeface="Georgia"/>
                              </a:rPr>
                              <m:t>𝐾</m:t>
                            </m:r>
                          </m:sub>
                        </m:sSub>
                      </m:oMath>
                    </m:oMathPara>
                  </a14:m>
                  <a:endParaRPr lang="en-US" sz="2400" baseline="-25000" dirty="0"/>
                </a:p>
              </p:txBody>
            </p:sp>
          </mc:Choice>
          <mc:Fallback xmlns="">
            <p:sp>
              <p:nvSpPr>
                <p:cNvPr id="8" name="Rectangle 7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936866" y="3357701"/>
                  <a:ext cx="826829" cy="477888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" name="TextBox 11"/>
                <p:cNvSpPr txBox="1"/>
                <p:nvPr/>
              </p:nvSpPr>
              <p:spPr>
                <a:xfrm>
                  <a:off x="3122780" y="5273081"/>
                  <a:ext cx="454996" cy="45313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i="1" dirty="0">
                            <a:latin typeface="Cambria Math" panose="02040503050406030204" pitchFamily="18" charset="0"/>
                          </a:rPr>
                          <m:t>𝑅</m:t>
                        </m:r>
                      </m:oMath>
                    </m:oMathPara>
                  </a14:m>
                  <a:endParaRPr lang="en-US" sz="2400" baseline="-25000" dirty="0"/>
                </a:p>
              </p:txBody>
            </p:sp>
          </mc:Choice>
          <mc:Fallback xmlns="">
            <p:sp>
              <p:nvSpPr>
                <p:cNvPr id="12" name="TextBox 1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122780" y="5273081"/>
                  <a:ext cx="454996" cy="453137"/>
                </a:xfrm>
                <a:prstGeom prst="rect">
                  <a:avLst/>
                </a:prstGeom>
                <a:blipFill>
                  <a:blip r:embed="rId4"/>
                  <a:stretch>
                    <a:fillRect l="-2703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17" name="Straight Arrow Connector 16"/>
            <p:cNvCxnSpPr>
              <a:stCxn id="12" idx="0"/>
              <a:endCxn id="8" idx="2"/>
            </p:cNvCxnSpPr>
            <p:nvPr/>
          </p:nvCxnSpPr>
          <p:spPr bwMode="auto">
            <a:xfrm flipV="1">
              <a:off x="3350278" y="3835590"/>
              <a:ext cx="2" cy="1437491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23" name="TextBox 22"/>
            <p:cNvSpPr txBox="1"/>
            <p:nvPr/>
          </p:nvSpPr>
          <p:spPr>
            <a:xfrm>
              <a:off x="2942153" y="5704611"/>
              <a:ext cx="81625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/>
                <a:t>query</a:t>
              </a: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D906D36D-B0BE-CD4E-A78F-A94A2B262B98}"/>
              </a:ext>
            </a:extLst>
          </p:cNvPr>
          <p:cNvGrpSpPr/>
          <p:nvPr/>
        </p:nvGrpSpPr>
        <p:grpSpPr>
          <a:xfrm>
            <a:off x="4641763" y="3363470"/>
            <a:ext cx="2617922" cy="2708197"/>
            <a:chOff x="4641763" y="3363470"/>
            <a:chExt cx="2617922" cy="2708197"/>
          </a:xfrm>
        </p:grpSpPr>
        <p:sp>
          <p:nvSpPr>
            <p:cNvPr id="7" name="Rectangle 6"/>
            <p:cNvSpPr/>
            <p:nvPr/>
          </p:nvSpPr>
          <p:spPr>
            <a:xfrm>
              <a:off x="5844168" y="4349821"/>
              <a:ext cx="503664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GB" sz="2400" dirty="0">
                  <a:cs typeface="Georgia"/>
                </a:rPr>
                <a:t>⨝</a:t>
              </a:r>
              <a:endParaRPr lang="en-US" sz="2400" dirty="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" name="TextBox 8"/>
                <p:cNvSpPr txBox="1"/>
                <p:nvPr/>
              </p:nvSpPr>
              <p:spPr>
                <a:xfrm>
                  <a:off x="4641763" y="5244551"/>
                  <a:ext cx="559769" cy="45313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i="1" dirty="0">
                            <a:latin typeface="Cambria Math" panose="02040503050406030204" pitchFamily="18" charset="0"/>
                          </a:rPr>
                          <m:t>𝑅</m:t>
                        </m:r>
                        <m:r>
                          <a:rPr lang="en-US" sz="2400" i="1" baseline="-25000" dirty="0">
                            <a:latin typeface="Cambria Math" panose="02040503050406030204" pitchFamily="18" charset="0"/>
                          </a:rPr>
                          <m:t>1</m:t>
                        </m:r>
                      </m:oMath>
                    </m:oMathPara>
                  </a14:m>
                  <a:endParaRPr lang="en-US" sz="2400" baseline="-25000" dirty="0"/>
                </a:p>
              </p:txBody>
            </p:sp>
          </mc:Choice>
          <mc:Fallback xmlns="">
            <p:sp>
              <p:nvSpPr>
                <p:cNvPr id="9" name="TextBox 8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641763" y="5244551"/>
                  <a:ext cx="559769" cy="453137"/>
                </a:xfrm>
                <a:prstGeom prst="rect">
                  <a:avLst/>
                </a:prstGeom>
                <a:blipFill>
                  <a:blip r:embed="rId5"/>
                  <a:stretch>
                    <a:fillRect l="-2222" b="-5405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" name="TextBox 10"/>
                <p:cNvSpPr txBox="1"/>
                <p:nvPr/>
              </p:nvSpPr>
              <p:spPr>
                <a:xfrm>
                  <a:off x="6691453" y="5244551"/>
                  <a:ext cx="568232" cy="45313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i="1" dirty="0">
                            <a:latin typeface="Cambria Math" panose="02040503050406030204" pitchFamily="18" charset="0"/>
                          </a:rPr>
                          <m:t>𝑅</m:t>
                        </m:r>
                        <m:r>
                          <a:rPr lang="en-US" sz="2400" i="1" baseline="-25000" dirty="0" err="1">
                            <a:latin typeface="Cambria Math" panose="02040503050406030204" pitchFamily="18" charset="0"/>
                          </a:rPr>
                          <m:t>𝑛</m:t>
                        </m:r>
                      </m:oMath>
                    </m:oMathPara>
                  </a14:m>
                  <a:endParaRPr lang="en-US" sz="2400" baseline="-25000" dirty="0"/>
                </a:p>
              </p:txBody>
            </p:sp>
          </mc:Choice>
          <mc:Fallback xmlns="">
            <p:sp>
              <p:nvSpPr>
                <p:cNvPr id="11" name="TextBox 10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691453" y="5244551"/>
                  <a:ext cx="568232" cy="453137"/>
                </a:xfrm>
                <a:prstGeom prst="rect">
                  <a:avLst/>
                </a:prstGeom>
                <a:blipFill>
                  <a:blip r:embed="rId6"/>
                  <a:stretch>
                    <a:fillRect l="-2222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3" name="Rectangle 12"/>
                <p:cNvSpPr/>
                <p:nvPr/>
              </p:nvSpPr>
              <p:spPr>
                <a:xfrm>
                  <a:off x="5689725" y="3363470"/>
                  <a:ext cx="826829" cy="477888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GB" sz="2400" i="1" dirty="0">
                                <a:latin typeface="Cambria Math" panose="02040503050406030204" pitchFamily="18" charset="0"/>
                                <a:cs typeface="Georgia"/>
                              </a:rPr>
                            </m:ctrlPr>
                          </m:sSubPr>
                          <m:e>
                            <m:r>
                              <a:rPr lang="en-GB" sz="2400" i="1" dirty="0">
                                <a:latin typeface="Cambria Math" panose="02040503050406030204" pitchFamily="18" charset="0"/>
                                <a:cs typeface="Georgia"/>
                              </a:rPr>
                              <m:t>𝜋</m:t>
                            </m:r>
                          </m:e>
                          <m:sub>
                            <m:r>
                              <a:rPr lang="en-GB" sz="2400" i="1" dirty="0">
                                <a:latin typeface="Cambria Math" panose="02040503050406030204" pitchFamily="18" charset="0"/>
                                <a:cs typeface="Georgia"/>
                              </a:rPr>
                              <m:t>𝐷</m:t>
                            </m:r>
                            <m:r>
                              <a:rPr lang="en-GB" sz="2400" i="1" dirty="0">
                                <a:latin typeface="Cambria Math" panose="02040503050406030204" pitchFamily="18" charset="0"/>
                                <a:cs typeface="Georgia"/>
                              </a:rPr>
                              <m:t>,</m:t>
                            </m:r>
                            <m:r>
                              <a:rPr lang="en-GB" sz="2400" i="1" dirty="0">
                                <a:latin typeface="Cambria Math" panose="02040503050406030204" pitchFamily="18" charset="0"/>
                                <a:cs typeface="Georgia"/>
                              </a:rPr>
                              <m:t>𝐾</m:t>
                            </m:r>
                          </m:sub>
                        </m:sSub>
                      </m:oMath>
                    </m:oMathPara>
                  </a14:m>
                  <a:endParaRPr lang="en-US" sz="2400" baseline="-25000" dirty="0"/>
                </a:p>
              </p:txBody>
            </p:sp>
          </mc:Choice>
          <mc:Fallback xmlns="">
            <p:sp>
              <p:nvSpPr>
                <p:cNvPr id="13" name="Rectangle 12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689725" y="3363470"/>
                  <a:ext cx="826829" cy="477888"/>
                </a:xfrm>
                <a:prstGeom prst="rect">
                  <a:avLst/>
                </a:prstGeom>
                <a:blipFill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5" name="TextBox 14"/>
                <p:cNvSpPr txBox="1"/>
                <p:nvPr/>
              </p:nvSpPr>
              <p:spPr>
                <a:xfrm>
                  <a:off x="5326554" y="5244551"/>
                  <a:ext cx="559769" cy="45313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i="1" dirty="0">
                            <a:latin typeface="Cambria Math" panose="02040503050406030204" pitchFamily="18" charset="0"/>
                          </a:rPr>
                          <m:t>𝑅</m:t>
                        </m:r>
                        <m:r>
                          <a:rPr lang="en-US" sz="2400" i="1" baseline="-25000" dirty="0">
                            <a:latin typeface="Cambria Math" panose="02040503050406030204" pitchFamily="18" charset="0"/>
                          </a:rPr>
                          <m:t>2</m:t>
                        </m:r>
                      </m:oMath>
                    </m:oMathPara>
                  </a14:m>
                  <a:endParaRPr lang="en-US" sz="2400" baseline="-25000" dirty="0"/>
                </a:p>
              </p:txBody>
            </p:sp>
          </mc:Choice>
          <mc:Fallback xmlns="">
            <p:sp>
              <p:nvSpPr>
                <p:cNvPr id="15" name="TextBox 1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326554" y="5244551"/>
                  <a:ext cx="559769" cy="453137"/>
                </a:xfrm>
                <a:prstGeom prst="rect">
                  <a:avLst/>
                </a:prstGeom>
                <a:blipFill>
                  <a:blip r:embed="rId8"/>
                  <a:stretch>
                    <a:fillRect l="-2222" b="-5405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6" name="TextBox 15"/>
            <p:cNvSpPr txBox="1"/>
            <p:nvPr/>
          </p:nvSpPr>
          <p:spPr>
            <a:xfrm>
              <a:off x="6038993" y="5246754"/>
              <a:ext cx="478016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/>
                <a:t>...</a:t>
              </a:r>
            </a:p>
          </p:txBody>
        </p:sp>
        <p:cxnSp>
          <p:nvCxnSpPr>
            <p:cNvPr id="18" name="Straight Arrow Connector 17"/>
            <p:cNvCxnSpPr>
              <a:stCxn id="7" idx="0"/>
              <a:endCxn id="13" idx="2"/>
            </p:cNvCxnSpPr>
            <p:nvPr/>
          </p:nvCxnSpPr>
          <p:spPr bwMode="auto">
            <a:xfrm flipV="1">
              <a:off x="6096001" y="3841358"/>
              <a:ext cx="7139" cy="508462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19" name="Straight Arrow Connector 18"/>
            <p:cNvCxnSpPr>
              <a:stCxn id="15" idx="0"/>
              <a:endCxn id="7" idx="2"/>
            </p:cNvCxnSpPr>
            <p:nvPr/>
          </p:nvCxnSpPr>
          <p:spPr bwMode="auto">
            <a:xfrm flipV="1">
              <a:off x="5606438" y="4811486"/>
              <a:ext cx="489562" cy="433065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20" name="Straight Arrow Connector 19"/>
            <p:cNvCxnSpPr>
              <a:stCxn id="9" idx="0"/>
              <a:endCxn id="7" idx="2"/>
            </p:cNvCxnSpPr>
            <p:nvPr/>
          </p:nvCxnSpPr>
          <p:spPr bwMode="auto">
            <a:xfrm flipV="1">
              <a:off x="4921648" y="4811486"/>
              <a:ext cx="1174353" cy="433065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21" name="Straight Arrow Connector 20"/>
            <p:cNvCxnSpPr>
              <a:stCxn id="11" idx="0"/>
              <a:endCxn id="7" idx="2"/>
            </p:cNvCxnSpPr>
            <p:nvPr/>
          </p:nvCxnSpPr>
          <p:spPr bwMode="auto">
            <a:xfrm flipH="1" flipV="1">
              <a:off x="6096001" y="4811486"/>
              <a:ext cx="879569" cy="433065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24" name="TextBox 23"/>
            <p:cNvSpPr txBox="1"/>
            <p:nvPr/>
          </p:nvSpPr>
          <p:spPr>
            <a:xfrm>
              <a:off x="5167625" y="5702335"/>
              <a:ext cx="187102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 err="1"/>
                <a:t>localised</a:t>
              </a:r>
              <a:r>
                <a:rPr lang="en-US" dirty="0"/>
                <a:t> query</a:t>
              </a: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452E217F-85E8-9B49-8E06-06422C85C628}"/>
              </a:ext>
            </a:extLst>
          </p:cNvPr>
          <p:cNvGrpSpPr/>
          <p:nvPr/>
        </p:nvGrpSpPr>
        <p:grpSpPr>
          <a:xfrm>
            <a:off x="7701497" y="3369239"/>
            <a:ext cx="1794082" cy="2702428"/>
            <a:chOff x="7701497" y="3369239"/>
            <a:chExt cx="1794082" cy="2702428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" name="TextBox 9"/>
                <p:cNvSpPr txBox="1"/>
                <p:nvPr/>
              </p:nvSpPr>
              <p:spPr>
                <a:xfrm>
                  <a:off x="8318654" y="5244551"/>
                  <a:ext cx="559769" cy="45313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i="1" dirty="0">
                            <a:latin typeface="Cambria Math" panose="02040503050406030204" pitchFamily="18" charset="0"/>
                          </a:rPr>
                          <m:t>𝑅</m:t>
                        </m:r>
                        <m:r>
                          <a:rPr lang="en-US" sz="2400" i="1" baseline="-25000" dirty="0">
                            <a:latin typeface="Cambria Math" panose="02040503050406030204" pitchFamily="18" charset="0"/>
                          </a:rPr>
                          <m:t>2</m:t>
                        </m:r>
                      </m:oMath>
                    </m:oMathPara>
                  </a14:m>
                  <a:endParaRPr lang="en-US" sz="2400" baseline="-25000" dirty="0"/>
                </a:p>
              </p:txBody>
            </p:sp>
          </mc:Choice>
          <mc:Fallback xmlns="">
            <p:sp>
              <p:nvSpPr>
                <p:cNvPr id="10" name="TextBox 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318654" y="5244551"/>
                  <a:ext cx="559769" cy="453137"/>
                </a:xfrm>
                <a:prstGeom prst="rect">
                  <a:avLst/>
                </a:prstGeom>
                <a:blipFill>
                  <a:blip r:embed="rId9"/>
                  <a:stretch>
                    <a:fillRect l="-2273" b="-5405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4" name="Rectangle 13"/>
                <p:cNvSpPr/>
                <p:nvPr/>
              </p:nvSpPr>
              <p:spPr>
                <a:xfrm>
                  <a:off x="8185125" y="3369239"/>
                  <a:ext cx="826829" cy="477888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GB" sz="2400" i="1" dirty="0">
                                <a:latin typeface="Cambria Math" panose="02040503050406030204" pitchFamily="18" charset="0"/>
                                <a:cs typeface="Georgia"/>
                              </a:rPr>
                            </m:ctrlPr>
                          </m:sSubPr>
                          <m:e>
                            <m:r>
                              <a:rPr lang="en-GB" sz="2400" i="1" dirty="0">
                                <a:latin typeface="Cambria Math" panose="02040503050406030204" pitchFamily="18" charset="0"/>
                                <a:cs typeface="Georgia"/>
                              </a:rPr>
                              <m:t>𝜋</m:t>
                            </m:r>
                          </m:e>
                          <m:sub>
                            <m:r>
                              <a:rPr lang="en-GB" sz="2400" i="1" dirty="0">
                                <a:latin typeface="Cambria Math" panose="02040503050406030204" pitchFamily="18" charset="0"/>
                                <a:cs typeface="Georgia"/>
                              </a:rPr>
                              <m:t>𝐷</m:t>
                            </m:r>
                            <m:r>
                              <a:rPr lang="en-GB" sz="2400" i="1" dirty="0">
                                <a:latin typeface="Cambria Math" panose="02040503050406030204" pitchFamily="18" charset="0"/>
                                <a:cs typeface="Georgia"/>
                              </a:rPr>
                              <m:t>,</m:t>
                            </m:r>
                            <m:r>
                              <a:rPr lang="en-GB" sz="2400" i="1" dirty="0">
                                <a:latin typeface="Cambria Math" panose="02040503050406030204" pitchFamily="18" charset="0"/>
                                <a:cs typeface="Georgia"/>
                              </a:rPr>
                              <m:t>𝐾</m:t>
                            </m:r>
                          </m:sub>
                        </m:sSub>
                      </m:oMath>
                    </m:oMathPara>
                  </a14:m>
                  <a:endParaRPr lang="en-US" sz="2400" baseline="-25000" dirty="0"/>
                </a:p>
              </p:txBody>
            </p:sp>
          </mc:Choice>
          <mc:Fallback xmlns="">
            <p:sp>
              <p:nvSpPr>
                <p:cNvPr id="14" name="Rectangle 13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185125" y="3369239"/>
                  <a:ext cx="826829" cy="477888"/>
                </a:xfrm>
                <a:prstGeom prst="rect">
                  <a:avLst/>
                </a:prstGeom>
                <a:blipFill>
                  <a:blip r:embed="rId10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22" name="Straight Arrow Connector 21"/>
            <p:cNvCxnSpPr>
              <a:stCxn id="10" idx="0"/>
              <a:endCxn id="14" idx="2"/>
            </p:cNvCxnSpPr>
            <p:nvPr/>
          </p:nvCxnSpPr>
          <p:spPr bwMode="auto">
            <a:xfrm flipV="1">
              <a:off x="8598539" y="3847128"/>
              <a:ext cx="1" cy="1397423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25" name="TextBox 24"/>
            <p:cNvSpPr txBox="1"/>
            <p:nvPr/>
          </p:nvSpPr>
          <p:spPr>
            <a:xfrm>
              <a:off x="7701497" y="5702335"/>
              <a:ext cx="179408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/>
                <a:t>reduced query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953059833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Distributed Joins</a:t>
            </a:r>
          </a:p>
        </p:txBody>
      </p:sp>
    </p:spTree>
    <p:extLst>
      <p:ext uri="{BB962C8B-B14F-4D97-AF65-F5344CB8AC3E}">
        <p14:creationId xmlns:p14="http://schemas.microsoft.com/office/powerpoint/2010/main" val="790950843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Distributed Join Problem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Content Placeholder 4"/>
              <p:cNvSpPr>
                <a:spLocks noGrp="1"/>
              </p:cNvSpPr>
              <p:nvPr>
                <p:ph sz="quarter" idx="13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en-US" dirty="0"/>
                  <a:t>We have two relations,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𝑅</m:t>
                    </m:r>
                  </m:oMath>
                </a14:m>
                <a:r>
                  <a:rPr lang="en-US" dirty="0"/>
                  <a:t> and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𝑆</m:t>
                    </m:r>
                  </m:oMath>
                </a14:m>
                <a:r>
                  <a:rPr lang="en-US" dirty="0"/>
                  <a:t>, each stored at a different site</a:t>
                </a:r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r>
                  <a:rPr lang="en-US" dirty="0"/>
                  <a:t>Where do we perform the join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𝑅</m:t>
                    </m:r>
                    <m:r>
                      <a:rPr lang="en-GB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Georgia"/>
                      </a:rPr>
                      <m:t>⋈</m:t>
                    </m:r>
                    <m:r>
                      <a:rPr lang="en-GB" i="1" dirty="0">
                        <a:latin typeface="Cambria Math" panose="02040503050406030204" pitchFamily="18" charset="0"/>
                        <a:cs typeface="Georgia"/>
                      </a:rPr>
                      <m:t>𝑆</m:t>
                    </m:r>
                  </m:oMath>
                </a14:m>
                <a:r>
                  <a:rPr lang="en-GB" dirty="0">
                    <a:cs typeface="Georgia"/>
                  </a:rPr>
                  <a:t>?</a:t>
                </a:r>
                <a:endParaRPr lang="en-US" dirty="0"/>
              </a:p>
            </p:txBody>
          </p:sp>
        </mc:Choice>
        <mc:Fallback xmlns="">
          <p:sp>
            <p:nvSpPr>
              <p:cNvPr id="5" name="Content Placeholder 4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2242" t="-179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07EF2477-8ACF-A743-82EF-615CD0CCD72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Rectangle 6"/>
          <p:cNvSpPr/>
          <p:nvPr/>
        </p:nvSpPr>
        <p:spPr bwMode="auto">
          <a:xfrm>
            <a:off x="3273779" y="4484511"/>
            <a:ext cx="1411111" cy="1411111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4680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Site 1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5554796" y="4955471"/>
                <a:ext cx="1082411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dirty="0">
                          <a:latin typeface="Cambria Math" panose="02040503050406030204" pitchFamily="18" charset="0"/>
                        </a:rPr>
                        <m:t>𝑅</m:t>
                      </m:r>
                      <m:r>
                        <a:rPr lang="en-GB" sz="2400" i="1" dirty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Georgia"/>
                        </a:rPr>
                        <m:t>⋈</m:t>
                      </m:r>
                      <m:r>
                        <a:rPr lang="en-GB" sz="2400" i="1" dirty="0">
                          <a:latin typeface="Cambria Math" panose="02040503050406030204" pitchFamily="18" charset="0"/>
                          <a:cs typeface="Georgia"/>
                        </a:rPr>
                        <m:t>𝑆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54796" y="4955471"/>
                <a:ext cx="1082411" cy="46166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Rectangle 7"/>
          <p:cNvSpPr/>
          <p:nvPr/>
        </p:nvSpPr>
        <p:spPr bwMode="auto">
          <a:xfrm>
            <a:off x="7507112" y="4484511"/>
            <a:ext cx="1411111" cy="1411111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4680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Site 2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3700845" y="4950355"/>
                <a:ext cx="487056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2400" i="1" dirty="0">
                          <a:latin typeface="Cambria Math" panose="02040503050406030204" pitchFamily="18" charset="0"/>
                        </a:rPr>
                        <m:t>𝑅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00845" y="4950355"/>
                <a:ext cx="487056" cy="46166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7991225" y="4950355"/>
                <a:ext cx="451982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dirty="0">
                          <a:latin typeface="Cambria Math" panose="02040503050406030204" pitchFamily="18" charset="0"/>
                        </a:rPr>
                        <m:t>𝑆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91225" y="4950355"/>
                <a:ext cx="451982" cy="46166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386788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DDBMS Principles</a:t>
            </a:r>
          </a:p>
        </p:txBody>
      </p:sp>
    </p:spTree>
    <p:extLst>
      <p:ext uri="{BB962C8B-B14F-4D97-AF65-F5344CB8AC3E}">
        <p14:creationId xmlns:p14="http://schemas.microsoft.com/office/powerpoint/2010/main" val="1833525192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 bwMode="auto">
          <a:xfrm>
            <a:off x="7507112" y="4484511"/>
            <a:ext cx="1411111" cy="1411111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4680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Site 2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Distributed Join Problem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We can move one relation to the other site and perform the join there</a:t>
            </a:r>
          </a:p>
          <a:p>
            <a:pPr lvl="1"/>
            <a:r>
              <a:rPr lang="en-GB" dirty="0"/>
              <a:t>CPU cost of performing the join is the same regardless of site</a:t>
            </a:r>
          </a:p>
          <a:p>
            <a:pPr lvl="1"/>
            <a:r>
              <a:rPr lang="en-GB" dirty="0"/>
              <a:t>Communications cost depends on the size of the relation being moved</a:t>
            </a:r>
            <a:endParaRPr lang="en-US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08C6D190-C1F4-8D4A-AC4F-C94ED3742EC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Rectangle 6"/>
          <p:cNvSpPr/>
          <p:nvPr/>
        </p:nvSpPr>
        <p:spPr bwMode="auto">
          <a:xfrm>
            <a:off x="3273779" y="4484511"/>
            <a:ext cx="1411111" cy="1411111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4680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Site 1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7946012" y="4799906"/>
                <a:ext cx="537327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i="1" dirty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Georgia"/>
                        </a:rPr>
                        <m:t>⋈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46012" y="4799906"/>
                <a:ext cx="537327" cy="461665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3785511" y="5269563"/>
                <a:ext cx="487056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dirty="0">
                          <a:latin typeface="Cambria Math" panose="02040503050406030204" pitchFamily="18" charset="0"/>
                        </a:rPr>
                        <m:t>𝑅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85511" y="5269563"/>
                <a:ext cx="487056" cy="46166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8487329" y="5269563"/>
                <a:ext cx="451982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dirty="0">
                          <a:latin typeface="Cambria Math" panose="02040503050406030204" pitchFamily="18" charset="0"/>
                        </a:rPr>
                        <m:t>𝑆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87329" y="5269563"/>
                <a:ext cx="451982" cy="46166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" name="Straight Arrow Connector 5"/>
          <p:cNvCxnSpPr>
            <a:stCxn id="12" idx="0"/>
            <a:endCxn id="10" idx="3"/>
          </p:cNvCxnSpPr>
          <p:nvPr/>
        </p:nvCxnSpPr>
        <p:spPr bwMode="auto">
          <a:xfrm flipH="1" flipV="1">
            <a:off x="8483338" y="5030738"/>
            <a:ext cx="229982" cy="23882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3" name="Straight Arrow Connector 12"/>
          <p:cNvCxnSpPr>
            <a:stCxn id="11" idx="3"/>
            <a:endCxn id="10" idx="1"/>
          </p:cNvCxnSpPr>
          <p:nvPr/>
        </p:nvCxnSpPr>
        <p:spPr bwMode="auto">
          <a:xfrm flipV="1">
            <a:off x="4272567" y="5030739"/>
            <a:ext cx="3673444" cy="469657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174241606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 bwMode="auto">
          <a:xfrm>
            <a:off x="7507112" y="4484511"/>
            <a:ext cx="1411111" cy="1411111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4680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Site 2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Distributed Join Problem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Content Placeholder 4"/>
              <p:cNvSpPr>
                <a:spLocks noGrp="1"/>
              </p:cNvSpPr>
              <p:nvPr>
                <p:ph sz="quarter" idx="13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i="1" dirty="0" smtClean="0">
                          <a:latin typeface="Cambria Math" panose="02040503050406030204" pitchFamily="18" charset="0"/>
                        </a:rPr>
                        <m:t>𝐶𝑜𝑠𝑡</m:t>
                      </m:r>
                      <m:r>
                        <a:rPr lang="en-GB" i="1" baseline="-25000" dirty="0" err="1">
                          <a:latin typeface="Cambria Math" panose="02040503050406030204" pitchFamily="18" charset="0"/>
                        </a:rPr>
                        <m:t>𝐶𝑂𝑀</m:t>
                      </m:r>
                      <m:r>
                        <a:rPr lang="en-GB" i="1" dirty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i="1" dirty="0">
                          <a:latin typeface="Cambria Math" panose="02040503050406030204" pitchFamily="18" charset="0"/>
                        </a:rPr>
                        <m:t>𝑠𝑖𝑧𝑒</m:t>
                      </m:r>
                      <m:r>
                        <a:rPr lang="en-GB" i="1" dirty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GB" i="1" dirty="0">
                          <a:latin typeface="Cambria Math" panose="02040503050406030204" pitchFamily="18" charset="0"/>
                        </a:rPr>
                        <m:t>𝑅</m:t>
                      </m:r>
                      <m:r>
                        <a:rPr lang="en-GB" i="1" dirty="0">
                          <a:latin typeface="Cambria Math" panose="02040503050406030204" pitchFamily="18" charset="0"/>
                        </a:rPr>
                        <m:t>)=</m:t>
                      </m:r>
                      <m:r>
                        <a:rPr lang="en-GB" i="1" dirty="0">
                          <a:latin typeface="Cambria Math" panose="02040503050406030204" pitchFamily="18" charset="0"/>
                        </a:rPr>
                        <m:t>𝑐𝑎𝑟𝑑𝑖𝑛𝑎𝑙𝑖𝑡𝑦</m:t>
                      </m:r>
                      <m:r>
                        <a:rPr lang="en-GB" i="1" dirty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GB" i="1" dirty="0">
                          <a:latin typeface="Cambria Math" panose="02040503050406030204" pitchFamily="18" charset="0"/>
                        </a:rPr>
                        <m:t>𝑅</m:t>
                      </m:r>
                      <m:r>
                        <a:rPr lang="en-GB" i="1" dirty="0">
                          <a:latin typeface="Cambria Math" panose="02040503050406030204" pitchFamily="18" charset="0"/>
                        </a:rPr>
                        <m:t>) ∗ </m:t>
                      </m:r>
                      <m:r>
                        <a:rPr lang="en-GB" i="1" dirty="0">
                          <a:latin typeface="Cambria Math" panose="02040503050406030204" pitchFamily="18" charset="0"/>
                        </a:rPr>
                        <m:t>𝑙𝑒𝑛𝑔𝑡h</m:t>
                      </m:r>
                      <m:r>
                        <a:rPr lang="en-GB" i="1" dirty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GB" i="1" dirty="0">
                          <a:latin typeface="Cambria Math" panose="02040503050406030204" pitchFamily="18" charset="0"/>
                        </a:rPr>
                        <m:t>𝑅</m:t>
                      </m:r>
                      <m:r>
                        <a:rPr lang="en-GB" i="1" dirty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GB" dirty="0"/>
              </a:p>
              <a:p>
                <a:pPr marL="0" indent="0">
                  <a:buNone/>
                </a:pPr>
                <a:r>
                  <a:rPr lang="en-GB" dirty="0"/>
                  <a:t>if </a:t>
                </a:r>
                <a14:m>
                  <m:oMath xmlns:m="http://schemas.openxmlformats.org/officeDocument/2006/math">
                    <m:r>
                      <a:rPr lang="en-GB" i="1" dirty="0" smtClean="0">
                        <a:latin typeface="Cambria Math" panose="02040503050406030204" pitchFamily="18" charset="0"/>
                      </a:rPr>
                      <m:t>𝑠𝑖𝑧𝑒</m:t>
                    </m:r>
                    <m:r>
                      <a:rPr lang="en-GB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GB" i="1" dirty="0" smtClean="0">
                        <a:latin typeface="Cambria Math" panose="02040503050406030204" pitchFamily="18" charset="0"/>
                      </a:rPr>
                      <m:t>𝑅</m:t>
                    </m:r>
                    <m:r>
                      <a:rPr lang="en-GB" i="1" dirty="0" smtClean="0">
                        <a:latin typeface="Cambria Math" panose="02040503050406030204" pitchFamily="18" charset="0"/>
                      </a:rPr>
                      <m:t>)&lt;</m:t>
                    </m:r>
                    <m:r>
                      <a:rPr lang="en-GB" i="1" dirty="0" smtClean="0">
                        <a:latin typeface="Cambria Math" panose="02040503050406030204" pitchFamily="18" charset="0"/>
                      </a:rPr>
                      <m:t>𝑠𝑖𝑧𝑒</m:t>
                    </m:r>
                    <m:r>
                      <a:rPr lang="en-GB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GB" i="1" dirty="0" smtClean="0">
                        <a:latin typeface="Cambria Math" panose="02040503050406030204" pitchFamily="18" charset="0"/>
                      </a:rPr>
                      <m:t>𝑆</m:t>
                    </m:r>
                    <m:r>
                      <a:rPr lang="en-GB" i="1" dirty="0" smtClean="0">
                        <a:latin typeface="Cambria Math" panose="02040503050406030204" pitchFamily="18" charset="0"/>
                      </a:rPr>
                      <m:t>) </m:t>
                    </m:r>
                  </m:oMath>
                </a14:m>
                <a:r>
                  <a:rPr lang="en-GB" dirty="0"/>
                  <a:t>	then move </a:t>
                </a:r>
                <a14:m>
                  <m:oMath xmlns:m="http://schemas.openxmlformats.org/officeDocument/2006/math">
                    <m:r>
                      <a:rPr lang="en-GB" i="1" dirty="0" smtClean="0">
                        <a:latin typeface="Cambria Math" panose="02040503050406030204" pitchFamily="18" charset="0"/>
                      </a:rPr>
                      <m:t>𝑅</m:t>
                    </m:r>
                  </m:oMath>
                </a14:m>
                <a:r>
                  <a:rPr lang="en-GB" dirty="0"/>
                  <a:t> to site 2, </a:t>
                </a:r>
                <a:br>
                  <a:rPr lang="en-GB" dirty="0"/>
                </a:br>
                <a:r>
                  <a:rPr lang="en-GB" dirty="0"/>
                  <a:t>			otherwise move </a:t>
                </a:r>
                <a14:m>
                  <m:oMath xmlns:m="http://schemas.openxmlformats.org/officeDocument/2006/math">
                    <m:r>
                      <a:rPr lang="en-GB" i="1" dirty="0" smtClean="0">
                        <a:latin typeface="Cambria Math" panose="02040503050406030204" pitchFamily="18" charset="0"/>
                      </a:rPr>
                      <m:t>𝑆</m:t>
                    </m:r>
                  </m:oMath>
                </a14:m>
                <a:r>
                  <a:rPr lang="en-GB" dirty="0"/>
                  <a:t> to site 1</a:t>
                </a:r>
                <a:endParaRPr lang="en-US" dirty="0"/>
              </a:p>
            </p:txBody>
          </p:sp>
        </mc:Choice>
        <mc:Fallback xmlns="">
          <p:sp>
            <p:nvSpPr>
              <p:cNvPr id="5" name="Content Placeholder 4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224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D027164-E116-5948-9C01-782D289EF83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Rectangle 6"/>
          <p:cNvSpPr/>
          <p:nvPr/>
        </p:nvSpPr>
        <p:spPr bwMode="auto">
          <a:xfrm>
            <a:off x="3273779" y="4484511"/>
            <a:ext cx="1411111" cy="1411111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4680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Site 1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7946012" y="4799906"/>
                <a:ext cx="537327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i="1" dirty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Georgia"/>
                        </a:rPr>
                        <m:t>⋈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46012" y="4799906"/>
                <a:ext cx="537327" cy="46166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3785511" y="5269563"/>
                <a:ext cx="487056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dirty="0">
                          <a:latin typeface="Cambria Math" panose="02040503050406030204" pitchFamily="18" charset="0"/>
                        </a:rPr>
                        <m:t>𝑅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85511" y="5269563"/>
                <a:ext cx="487056" cy="46166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8487329" y="5269563"/>
                <a:ext cx="451982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dirty="0">
                          <a:latin typeface="Cambria Math" panose="02040503050406030204" pitchFamily="18" charset="0"/>
                        </a:rPr>
                        <m:t>𝑆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87329" y="5269563"/>
                <a:ext cx="451982" cy="461665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" name="Straight Arrow Connector 5"/>
          <p:cNvCxnSpPr>
            <a:stCxn id="12" idx="0"/>
            <a:endCxn id="10" idx="3"/>
          </p:cNvCxnSpPr>
          <p:nvPr/>
        </p:nvCxnSpPr>
        <p:spPr bwMode="auto">
          <a:xfrm flipH="1" flipV="1">
            <a:off x="8483338" y="5030738"/>
            <a:ext cx="229982" cy="23882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3" name="Straight Arrow Connector 12"/>
          <p:cNvCxnSpPr>
            <a:stCxn id="11" idx="3"/>
            <a:endCxn id="10" idx="1"/>
          </p:cNvCxnSpPr>
          <p:nvPr/>
        </p:nvCxnSpPr>
        <p:spPr bwMode="auto">
          <a:xfrm flipV="1">
            <a:off x="4272567" y="5030739"/>
            <a:ext cx="3673444" cy="469657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787445458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Semijoin</a:t>
            </a:r>
            <a:r>
              <a:rPr lang="en-US" dirty="0"/>
              <a:t> Reduction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We </a:t>
            </a:r>
            <a:r>
              <a:rPr lang="en-GB" dirty="0"/>
              <a:t>can further reduce the communications cost by only moving that part of a relation that will be used in the join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Use a </a:t>
            </a:r>
            <a:r>
              <a:rPr lang="en-GB" dirty="0" err="1"/>
              <a:t>semijoin</a:t>
            </a:r>
            <a:r>
              <a:rPr lang="en-GB" dirty="0"/>
              <a:t>...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FB772B6-A1D5-DE48-AA03-37743648E5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Rectangle 6"/>
          <p:cNvSpPr/>
          <p:nvPr/>
        </p:nvSpPr>
        <p:spPr bwMode="auto">
          <a:xfrm>
            <a:off x="3273779" y="4484511"/>
            <a:ext cx="1411111" cy="1411111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4680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Site 1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5554796" y="4955471"/>
                <a:ext cx="1082411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dirty="0">
                          <a:latin typeface="Cambria Math" panose="02040503050406030204" pitchFamily="18" charset="0"/>
                        </a:rPr>
                        <m:t>𝑅</m:t>
                      </m:r>
                      <m:r>
                        <a:rPr lang="en-GB" sz="2400" i="1" dirty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Georgia"/>
                        </a:rPr>
                        <m:t>⋈</m:t>
                      </m:r>
                      <m:r>
                        <a:rPr lang="en-GB" sz="2400" i="1" dirty="0">
                          <a:latin typeface="Cambria Math" panose="02040503050406030204" pitchFamily="18" charset="0"/>
                          <a:cs typeface="Georgia"/>
                        </a:rPr>
                        <m:t>𝑆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54796" y="4955471"/>
                <a:ext cx="1082411" cy="461665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Rectangle 7"/>
          <p:cNvSpPr/>
          <p:nvPr/>
        </p:nvSpPr>
        <p:spPr bwMode="auto">
          <a:xfrm>
            <a:off x="7507112" y="4484511"/>
            <a:ext cx="1411111" cy="1411111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4680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Site 2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3700845" y="4950355"/>
                <a:ext cx="487056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dirty="0">
                          <a:latin typeface="Cambria Math" panose="02040503050406030204" pitchFamily="18" charset="0"/>
                        </a:rPr>
                        <m:t>𝑅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00845" y="4950355"/>
                <a:ext cx="487056" cy="46166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7991225" y="4950355"/>
                <a:ext cx="451982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dirty="0">
                          <a:latin typeface="Cambria Math" panose="02040503050406030204" pitchFamily="18" charset="0"/>
                        </a:rPr>
                        <m:t>𝑆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91225" y="4950355"/>
                <a:ext cx="451982" cy="46166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89378268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Semijoins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Content Placeholder 3"/>
              <p:cNvSpPr>
                <a:spLocks noGrp="1"/>
              </p:cNvSpPr>
              <p:nvPr>
                <p:ph sz="quarter" idx="13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en-US" dirty="0"/>
                  <a:t>Recall that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𝑅</m:t>
                    </m:r>
                    <m:sSub>
                      <m:sSubPr>
                        <m:ctrlPr>
                          <a:rPr lang="en-GB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Georgia"/>
                          </a:rPr>
                        </m:ctrlPr>
                      </m:sSubPr>
                      <m:e>
                        <m:r>
                          <a:rPr lang="en-GB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Georgia"/>
                          </a:rPr>
                          <m:t>⋉</m:t>
                        </m:r>
                      </m:e>
                      <m:sub>
                        <m:r>
                          <a:rPr lang="en-GB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Georgia"/>
                          </a:rPr>
                          <m:t>𝑝</m:t>
                        </m:r>
                      </m:sub>
                    </m:sSub>
                    <m:r>
                      <a:rPr lang="en-US" i="1" dirty="0">
                        <a:latin typeface="Cambria Math" panose="02040503050406030204" pitchFamily="18" charset="0"/>
                      </a:rPr>
                      <m:t>𝑆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 ≡ </m:t>
                    </m:r>
                    <m:r>
                      <a:rPr lang="en-GB" i="1" dirty="0">
                        <a:latin typeface="Cambria Math" panose="02040503050406030204" pitchFamily="18" charset="0"/>
                        <a:cs typeface="Georgia"/>
                      </a:rPr>
                      <m:t>𝜋</m:t>
                    </m:r>
                    <m:r>
                      <a:rPr lang="en-GB" i="1" baseline="-25000" dirty="0">
                        <a:latin typeface="Cambria Math" panose="02040503050406030204" pitchFamily="18" charset="0"/>
                        <a:cs typeface="Georgia"/>
                      </a:rPr>
                      <m:t>𝑅</m:t>
                    </m:r>
                    <m:r>
                      <a:rPr lang="en-GB" i="1" dirty="0">
                        <a:latin typeface="Cambria Math" panose="02040503050406030204" pitchFamily="18" charset="0"/>
                        <a:cs typeface="Georgia"/>
                      </a:rPr>
                      <m:t>(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𝑅</m:t>
                    </m:r>
                    <m:sSub>
                      <m:sSubPr>
                        <m:ctrlPr>
                          <a:rPr lang="en-GB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⋈</m:t>
                        </m:r>
                      </m:e>
                      <m:sub>
                        <m:r>
                          <a:rPr lang="en-GB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𝑝</m:t>
                        </m:r>
                      </m:sub>
                    </m:sSub>
                    <m:r>
                      <a:rPr lang="en-GB" i="1" dirty="0">
                        <a:latin typeface="Cambria Math" panose="02040503050406030204" pitchFamily="18" charset="0"/>
                        <a:cs typeface="Georgia"/>
                      </a:rPr>
                      <m:t>𝑆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dirty="0"/>
              </a:p>
              <a:p>
                <a:pPr marL="360000" lvl="1" indent="0">
                  <a:buNone/>
                </a:pPr>
                <a:r>
                  <a:rPr lang="en-US" dirty="0"/>
                  <a:t>where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𝑝</m:t>
                    </m:r>
                  </m:oMath>
                </a14:m>
                <a:r>
                  <a:rPr lang="en-US" dirty="0"/>
                  <a:t> is a predicate defined over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𝑅</m:t>
                    </m:r>
                  </m:oMath>
                </a14:m>
                <a:r>
                  <a:rPr lang="en-US" dirty="0"/>
                  <a:t> and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𝑆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endParaRPr lang="en-US" dirty="0"/>
              </a:p>
              <a:p>
                <a:pPr marL="360000" lvl="1" indent="0">
                  <a:buNone/>
                </a:pPr>
                <a14:m>
                  <m:oMath xmlns:m="http://schemas.openxmlformats.org/officeDocument/2006/math">
                    <m:r>
                      <a:rPr lang="en-GB" i="1" dirty="0" smtClean="0">
                        <a:latin typeface="Cambria Math" panose="02040503050406030204" pitchFamily="18" charset="0"/>
                        <a:cs typeface="Georgia"/>
                      </a:rPr>
                      <m:t>𝜋</m:t>
                    </m:r>
                    <m:r>
                      <a:rPr lang="en-GB" i="1" baseline="-25000" dirty="0">
                        <a:latin typeface="Cambria Math" panose="02040503050406030204" pitchFamily="18" charset="0"/>
                        <a:cs typeface="Georgia"/>
                      </a:rPr>
                      <m:t>𝑅</m:t>
                    </m:r>
                  </m:oMath>
                </a14:m>
                <a:r>
                  <a:rPr lang="en-GB" dirty="0">
                    <a:cs typeface="Georgia"/>
                  </a:rPr>
                  <a:t> projects out only those attributes from </a:t>
                </a:r>
                <a14:m>
                  <m:oMath xmlns:m="http://schemas.openxmlformats.org/officeDocument/2006/math">
                    <m:r>
                      <a:rPr lang="en-GB" i="1" dirty="0" smtClean="0">
                        <a:latin typeface="Cambria Math" panose="02040503050406030204" pitchFamily="18" charset="0"/>
                        <a:cs typeface="Georgia"/>
                      </a:rPr>
                      <m:t>𝑅</m:t>
                    </m:r>
                  </m:oMath>
                </a14:m>
                <a:endParaRPr lang="en-GB" dirty="0">
                  <a:cs typeface="Georgia"/>
                </a:endParaRPr>
              </a:p>
              <a:p>
                <a:endParaRPr lang="en-US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i="1" dirty="0">
                          <a:latin typeface="Cambria Math" panose="02040503050406030204" pitchFamily="18" charset="0"/>
                        </a:rPr>
                        <m:t>𝑠𝑖𝑧𝑒</m:t>
                      </m:r>
                      <m:r>
                        <a:rPr lang="en-US" i="1" dirty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i="1" dirty="0">
                          <a:latin typeface="Cambria Math" panose="02040503050406030204" pitchFamily="18" charset="0"/>
                        </a:rPr>
                        <m:t>𝑅</m:t>
                      </m:r>
                      <m:sSub>
                        <m:sSubPr>
                          <m:ctrlPr>
                            <a:rPr lang="en-GB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Georgia"/>
                            </a:rPr>
                          </m:ctrlPr>
                        </m:sSubPr>
                        <m:e>
                          <m:r>
                            <a:rPr lang="en-GB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Georgia"/>
                            </a:rPr>
                            <m:t>⋉</m:t>
                          </m:r>
                        </m:e>
                        <m:sub>
                          <m:r>
                            <a:rPr lang="en-GB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Georgia"/>
                            </a:rPr>
                            <m:t>𝑝</m:t>
                          </m:r>
                        </m:sub>
                      </m:sSub>
                      <m:r>
                        <a:rPr lang="en-US" i="1" dirty="0">
                          <a:latin typeface="Cambria Math" panose="02040503050406030204" pitchFamily="18" charset="0"/>
                        </a:rPr>
                        <m:t>𝑆</m:t>
                      </m:r>
                      <m:r>
                        <a:rPr lang="en-US" i="1" dirty="0">
                          <a:latin typeface="Cambria Math" panose="02040503050406030204" pitchFamily="18" charset="0"/>
                        </a:rPr>
                        <m:t>)&lt;</m:t>
                      </m:r>
                      <m:r>
                        <a:rPr lang="en-US" i="1" dirty="0">
                          <a:latin typeface="Cambria Math" panose="02040503050406030204" pitchFamily="18" charset="0"/>
                        </a:rPr>
                        <m:t>𝑠𝑖𝑧𝑒</m:t>
                      </m:r>
                      <m:r>
                        <a:rPr lang="en-US" i="1" dirty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i="1" dirty="0">
                          <a:latin typeface="Cambria Math" panose="02040503050406030204" pitchFamily="18" charset="0"/>
                        </a:rPr>
                        <m:t>𝑅</m:t>
                      </m:r>
                      <m:sSub>
                        <m:sSubPr>
                          <m:ctrlPr>
                            <a:rPr lang="en-GB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⋈</m:t>
                          </m:r>
                        </m:e>
                        <m:sub>
                          <m:r>
                            <a:rPr lang="en-GB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𝑝</m:t>
                          </m:r>
                        </m:sub>
                      </m:sSub>
                      <m:r>
                        <a:rPr lang="en-GB" i="1" dirty="0">
                          <a:latin typeface="Cambria Math" panose="02040503050406030204" pitchFamily="18" charset="0"/>
                          <a:cs typeface="Georgia"/>
                        </a:rPr>
                        <m:t>𝑆</m:t>
                      </m:r>
                      <m:r>
                        <a:rPr lang="en-GB" i="1" dirty="0">
                          <a:latin typeface="Cambria Math" panose="02040503050406030204" pitchFamily="18" charset="0"/>
                          <a:cs typeface="Georgia"/>
                        </a:rPr>
                        <m:t>)</m:t>
                      </m:r>
                    </m:oMath>
                  </m:oMathPara>
                </a14:m>
                <a:endParaRPr lang="en-US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i="1" dirty="0">
                          <a:latin typeface="Cambria Math" panose="02040503050406030204" pitchFamily="18" charset="0"/>
                        </a:rPr>
                        <m:t>𝑅</m:t>
                      </m:r>
                      <m:sSub>
                        <m:sSubPr>
                          <m:ctrlPr>
                            <a:rPr lang="en-GB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Georgia"/>
                            </a:rPr>
                          </m:ctrlPr>
                        </m:sSubPr>
                        <m:e>
                          <m:r>
                            <a:rPr lang="en-GB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⋈</m:t>
                          </m:r>
                        </m:e>
                        <m:sub>
                          <m:r>
                            <a:rPr lang="en-GB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Georgia"/>
                            </a:rPr>
                            <m:t>𝑝</m:t>
                          </m:r>
                        </m:sub>
                      </m:sSub>
                      <m:r>
                        <a:rPr lang="en-US" i="1" dirty="0">
                          <a:latin typeface="Cambria Math" panose="02040503050406030204" pitchFamily="18" charset="0"/>
                        </a:rPr>
                        <m:t>𝑆</m:t>
                      </m:r>
                      <m:r>
                        <a:rPr lang="en-US" i="1" dirty="0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≡</m:t>
                      </m:r>
                      <m:r>
                        <a:rPr lang="en-US" i="1" dirty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cs typeface="Georgia"/>
                        </a:rPr>
                        <m:t>(</m:t>
                      </m:r>
                      <m:r>
                        <a:rPr lang="en-US" i="1" dirty="0">
                          <a:latin typeface="Cambria Math" panose="02040503050406030204" pitchFamily="18" charset="0"/>
                        </a:rPr>
                        <m:t>𝑅</m:t>
                      </m:r>
                      <m:sSub>
                        <m:sSubPr>
                          <m:ctrlPr>
                            <a:rPr lang="en-GB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Georgia"/>
                            </a:rPr>
                          </m:ctrlPr>
                        </m:sSubPr>
                        <m:e>
                          <m:r>
                            <a:rPr lang="en-GB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Georgia"/>
                            </a:rPr>
                            <m:t>⋉</m:t>
                          </m:r>
                        </m:e>
                        <m:sub>
                          <m:r>
                            <a:rPr lang="en-GB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Georgia"/>
                            </a:rPr>
                            <m:t>𝑝</m:t>
                          </m:r>
                        </m:sub>
                      </m:sSub>
                      <m:r>
                        <a:rPr lang="en-US" i="1" dirty="0">
                          <a:latin typeface="Cambria Math" panose="02040503050406030204" pitchFamily="18" charset="0"/>
                        </a:rPr>
                        <m:t>𝑆</m:t>
                      </m:r>
                      <m:r>
                        <a:rPr lang="en-US" i="1" dirty="0">
                          <a:latin typeface="Cambria Math" panose="02040503050406030204" pitchFamily="18" charset="0"/>
                        </a:rPr>
                        <m:t>)</m:t>
                      </m:r>
                      <m:sSub>
                        <m:sSubPr>
                          <m:ctrlPr>
                            <a:rPr lang="en-GB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⋈</m:t>
                          </m:r>
                        </m:e>
                        <m:sub>
                          <m:r>
                            <a:rPr lang="en-GB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𝑝</m:t>
                          </m:r>
                        </m:sub>
                      </m:sSub>
                      <m:r>
                        <a:rPr lang="en-GB" i="1" dirty="0">
                          <a:latin typeface="Cambria Math" panose="02040503050406030204" pitchFamily="18" charset="0"/>
                          <a:cs typeface="Georgia"/>
                        </a:rPr>
                        <m:t>𝑆</m:t>
                      </m:r>
                    </m:oMath>
                    <m:oMath xmlns:m="http://schemas.openxmlformats.org/officeDocument/2006/math">
                      <m:r>
                        <a:rPr lang="en-US" i="1" dirty="0">
                          <a:latin typeface="Cambria Math" panose="02040503050406030204" pitchFamily="18" charset="0"/>
                        </a:rPr>
                        <m:t>𝑅</m:t>
                      </m:r>
                      <m:sSub>
                        <m:sSubPr>
                          <m:ctrlPr>
                            <a:rPr lang="en-GB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Georgia"/>
                            </a:rPr>
                          </m:ctrlPr>
                        </m:sSubPr>
                        <m:e>
                          <m:r>
                            <a:rPr lang="en-GB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⋈</m:t>
                          </m:r>
                        </m:e>
                        <m:sub>
                          <m:r>
                            <a:rPr lang="en-GB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Georgia"/>
                            </a:rPr>
                            <m:t>𝑝</m:t>
                          </m:r>
                        </m:sub>
                      </m:sSub>
                      <m:r>
                        <a:rPr lang="en-US" i="1" dirty="0">
                          <a:latin typeface="Cambria Math" panose="02040503050406030204" pitchFamily="18" charset="0"/>
                        </a:rPr>
                        <m:t>𝑆</m:t>
                      </m:r>
                      <m:r>
                        <a:rPr lang="en-US" i="1" dirty="0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≡</m:t>
                      </m:r>
                      <m:r>
                        <a:rPr lang="en-US" i="1" dirty="0">
                          <a:latin typeface="Cambria Math" panose="02040503050406030204" pitchFamily="18" charset="0"/>
                        </a:rPr>
                        <m:t>𝑅</m:t>
                      </m:r>
                      <m:sSub>
                        <m:sSubPr>
                          <m:ctrlPr>
                            <a:rPr lang="en-GB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⋈</m:t>
                          </m:r>
                        </m:e>
                        <m:sub>
                          <m:r>
                            <a:rPr lang="en-GB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𝑝</m:t>
                          </m:r>
                        </m:sub>
                      </m:sSub>
                      <m:r>
                        <a:rPr lang="en-US" i="1" dirty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i="1" dirty="0">
                          <a:latin typeface="Cambria Math" panose="02040503050406030204" pitchFamily="18" charset="0"/>
                        </a:rPr>
                        <m:t>𝑅</m:t>
                      </m:r>
                      <m:sSub>
                        <m:sSubPr>
                          <m:ctrlPr>
                            <a:rPr lang="en-GB" b="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⋊</m:t>
                          </m:r>
                        </m:e>
                        <m:sub>
                          <m:r>
                            <a:rPr lang="en-GB" b="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𝑝</m:t>
                          </m:r>
                        </m:sub>
                      </m:sSub>
                      <m:r>
                        <a:rPr lang="en-US" i="1" dirty="0">
                          <a:latin typeface="Cambria Math" panose="02040503050406030204" pitchFamily="18" charset="0"/>
                        </a:rPr>
                        <m:t>𝑆</m:t>
                      </m:r>
                      <m:r>
                        <a:rPr lang="en-US" i="1" dirty="0">
                          <a:latin typeface="Cambria Math" panose="02040503050406030204" pitchFamily="18" charset="0"/>
                        </a:rPr>
                        <m:t>)</m:t>
                      </m:r>
                    </m:oMath>
                    <m:oMath xmlns:m="http://schemas.openxmlformats.org/officeDocument/2006/math">
                      <m:r>
                        <a:rPr lang="en-US" i="1" dirty="0">
                          <a:latin typeface="Cambria Math" panose="02040503050406030204" pitchFamily="18" charset="0"/>
                        </a:rPr>
                        <m:t>𝑅</m:t>
                      </m:r>
                      <m:sSub>
                        <m:sSubPr>
                          <m:ctrlPr>
                            <a:rPr lang="en-GB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Georgia"/>
                            </a:rPr>
                          </m:ctrlPr>
                        </m:sSubPr>
                        <m:e>
                          <m:r>
                            <a:rPr lang="en-GB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⋈</m:t>
                          </m:r>
                        </m:e>
                        <m:sub>
                          <m:r>
                            <a:rPr lang="en-GB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Georgia"/>
                            </a:rPr>
                            <m:t>𝑝</m:t>
                          </m:r>
                        </m:sub>
                      </m:sSub>
                      <m:r>
                        <a:rPr lang="en-US" i="1" dirty="0">
                          <a:latin typeface="Cambria Math" panose="02040503050406030204" pitchFamily="18" charset="0"/>
                        </a:rPr>
                        <m:t>𝑆</m:t>
                      </m:r>
                      <m:r>
                        <a:rPr lang="en-US" i="1" dirty="0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≡</m:t>
                      </m:r>
                      <m:r>
                        <a:rPr lang="en-US" i="1" dirty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cs typeface="Georgia"/>
                        </a:rPr>
                        <m:t>(</m:t>
                      </m:r>
                      <m:r>
                        <a:rPr lang="en-US" i="1" dirty="0">
                          <a:latin typeface="Cambria Math" panose="02040503050406030204" pitchFamily="18" charset="0"/>
                        </a:rPr>
                        <m:t>𝑅</m:t>
                      </m:r>
                      <m:sSub>
                        <m:sSubPr>
                          <m:ctrlPr>
                            <a:rPr lang="en-GB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Georgia"/>
                            </a:rPr>
                          </m:ctrlPr>
                        </m:sSubPr>
                        <m:e>
                          <m:r>
                            <a:rPr lang="en-GB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Georgia"/>
                            </a:rPr>
                            <m:t>⋉</m:t>
                          </m:r>
                        </m:e>
                        <m:sub>
                          <m:r>
                            <a:rPr lang="en-GB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Georgia"/>
                            </a:rPr>
                            <m:t>𝑝</m:t>
                          </m:r>
                        </m:sub>
                      </m:sSub>
                      <m:r>
                        <a:rPr lang="en-US" i="1" dirty="0">
                          <a:latin typeface="Cambria Math" panose="02040503050406030204" pitchFamily="18" charset="0"/>
                        </a:rPr>
                        <m:t>𝑆</m:t>
                      </m:r>
                      <m:r>
                        <a:rPr lang="en-US" i="1" dirty="0">
                          <a:latin typeface="Cambria Math" panose="02040503050406030204" pitchFamily="18" charset="0"/>
                        </a:rPr>
                        <m:t>)</m:t>
                      </m:r>
                      <m:sSub>
                        <m:sSubPr>
                          <m:ctrlPr>
                            <a:rPr lang="en-GB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⋈</m:t>
                          </m:r>
                        </m:e>
                        <m:sub>
                          <m:r>
                            <a:rPr lang="en-GB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𝑝</m:t>
                          </m:r>
                        </m:sub>
                      </m:sSub>
                      <m:r>
                        <a:rPr lang="en-US" i="1" dirty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i="1" dirty="0">
                          <a:latin typeface="Cambria Math" panose="02040503050406030204" pitchFamily="18" charset="0"/>
                        </a:rPr>
                        <m:t>𝑅</m:t>
                      </m:r>
                      <m:sSub>
                        <m:sSubPr>
                          <m:ctrlPr>
                            <a:rPr lang="en-GB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⋊</m:t>
                          </m:r>
                        </m:e>
                        <m:sub>
                          <m:r>
                            <a:rPr lang="en-GB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𝑝</m:t>
                          </m:r>
                        </m:sub>
                      </m:sSub>
                      <m:r>
                        <a:rPr lang="en-US" i="1" dirty="0">
                          <a:latin typeface="Cambria Math" panose="02040503050406030204" pitchFamily="18" charset="0"/>
                        </a:rPr>
                        <m:t>𝑆</m:t>
                      </m:r>
                      <m:r>
                        <a:rPr lang="en-US" i="1" dirty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dirty="0"/>
              </a:p>
              <a:p>
                <a:pPr marL="0" indent="0">
                  <a:buNone/>
                </a:pPr>
                <a:endParaRPr lang="en-US" dirty="0"/>
              </a:p>
            </p:txBody>
          </p:sp>
        </mc:Choice>
        <mc:Fallback xmlns="">
          <p:sp>
            <p:nvSpPr>
              <p:cNvPr id="4" name="Content Placeholder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blipFill>
                <a:blip r:embed="rId2"/>
                <a:stretch>
                  <a:fillRect l="-694" t="-11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AB0DF7D-62A3-7542-B921-622B50C7310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9712478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Semijoin</a:t>
            </a:r>
            <a:r>
              <a:rPr lang="en-US" dirty="0"/>
              <a:t> Reduction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Content Placeholder 4"/>
              <p:cNvSpPr>
                <a:spLocks noGrp="1"/>
              </p:cNvSpPr>
              <p:nvPr>
                <p:ph sz="quarter" idx="13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i="1" dirty="0" smtClean="0">
                          <a:latin typeface="Cambria Math" panose="02040503050406030204" pitchFamily="18" charset="0"/>
                        </a:rPr>
                        <m:t>𝑅</m:t>
                      </m:r>
                      <m:sSub>
                        <m:sSubPr>
                          <m:ctrlPr>
                            <a:rPr lang="en-GB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Georgia"/>
                            </a:rPr>
                          </m:ctrlPr>
                        </m:sSubPr>
                        <m:e>
                          <m:r>
                            <a:rPr lang="en-GB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Georgia"/>
                            </a:rPr>
                            <m:t>⋉</m:t>
                          </m:r>
                        </m:e>
                        <m:sub>
                          <m:r>
                            <a:rPr lang="en-GB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Georgia"/>
                            </a:rPr>
                            <m:t>𝑝</m:t>
                          </m:r>
                        </m:sub>
                      </m:sSub>
                      <m:r>
                        <a:rPr lang="en-US" i="1" dirty="0">
                          <a:latin typeface="Cambria Math" panose="02040503050406030204" pitchFamily="18" charset="0"/>
                        </a:rPr>
                        <m:t>𝑆</m:t>
                      </m:r>
                      <m:r>
                        <a:rPr lang="en-US" i="1" dirty="0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≡</m:t>
                      </m:r>
                      <m:r>
                        <a:rPr lang="en-US" i="1" dirty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i="1" dirty="0">
                          <a:latin typeface="Cambria Math" panose="02040503050406030204" pitchFamily="18" charset="0"/>
                          <a:cs typeface="Georgia"/>
                        </a:rPr>
                        <m:t>𝜋</m:t>
                      </m:r>
                      <m:r>
                        <a:rPr lang="en-GB" i="1" baseline="-25000" dirty="0">
                          <a:latin typeface="Cambria Math" panose="02040503050406030204" pitchFamily="18" charset="0"/>
                          <a:cs typeface="Georgia"/>
                        </a:rPr>
                        <m:t>𝑅</m:t>
                      </m:r>
                      <m:r>
                        <a:rPr lang="en-GB" i="1" dirty="0">
                          <a:latin typeface="Cambria Math" panose="02040503050406030204" pitchFamily="18" charset="0"/>
                          <a:cs typeface="Georgia"/>
                        </a:rPr>
                        <m:t>(</m:t>
                      </m:r>
                      <m:r>
                        <a:rPr lang="en-US" i="1" dirty="0">
                          <a:latin typeface="Cambria Math" panose="02040503050406030204" pitchFamily="18" charset="0"/>
                        </a:rPr>
                        <m:t>𝑅</m:t>
                      </m:r>
                      <m:sSub>
                        <m:sSubPr>
                          <m:ctrlPr>
                            <a:rPr lang="en-GB" b="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⋈</m:t>
                          </m:r>
                        </m:e>
                        <m:sub>
                          <m:r>
                            <a:rPr lang="en-GB" b="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𝑝</m:t>
                          </m:r>
                        </m:sub>
                      </m:sSub>
                      <m:r>
                        <a:rPr lang="en-GB" i="1" dirty="0">
                          <a:latin typeface="Cambria Math" panose="02040503050406030204" pitchFamily="18" charset="0"/>
                          <a:cs typeface="Georgia"/>
                        </a:rPr>
                        <m:t>𝑆</m:t>
                      </m:r>
                      <m:r>
                        <a:rPr lang="en-US" i="1" dirty="0">
                          <a:latin typeface="Cambria Math" panose="02040503050406030204" pitchFamily="18" charset="0"/>
                        </a:rPr>
                        <m:t>)</m:t>
                      </m:r>
                    </m:oMath>
                    <m:oMath xmlns:m="http://schemas.openxmlformats.org/officeDocument/2006/math">
                      <m:r>
                        <a:rPr lang="en-US" i="1" dirty="0">
                          <a:latin typeface="Cambria Math" panose="02040503050406030204" pitchFamily="18" charset="0"/>
                        </a:rPr>
                        <m:t>𝑅</m:t>
                      </m:r>
                      <m:sSub>
                        <m:sSubPr>
                          <m:ctrlPr>
                            <a:rPr lang="en-GB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Georgia"/>
                            </a:rPr>
                          </m:ctrlPr>
                        </m:sSubPr>
                        <m:e>
                          <m:r>
                            <a:rPr lang="en-GB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Georgia"/>
                            </a:rPr>
                            <m:t>⋉</m:t>
                          </m:r>
                        </m:e>
                        <m:sub>
                          <m:r>
                            <a:rPr lang="en-GB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Georgia"/>
                            </a:rPr>
                            <m:t>𝑝</m:t>
                          </m:r>
                        </m:sub>
                      </m:sSub>
                      <m:r>
                        <a:rPr lang="en-US" i="1" dirty="0">
                          <a:latin typeface="Cambria Math" panose="02040503050406030204" pitchFamily="18" charset="0"/>
                        </a:rPr>
                        <m:t>𝑆</m:t>
                      </m:r>
                      <m:r>
                        <a:rPr lang="en-US" i="1" dirty="0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≡</m:t>
                      </m:r>
                      <m:r>
                        <a:rPr lang="en-US" i="1" dirty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i="1" dirty="0">
                          <a:latin typeface="Cambria Math" panose="02040503050406030204" pitchFamily="18" charset="0"/>
                          <a:cs typeface="Georgia"/>
                        </a:rPr>
                        <m:t>𝜋</m:t>
                      </m:r>
                      <m:r>
                        <a:rPr lang="en-GB" i="1" baseline="-25000" dirty="0">
                          <a:latin typeface="Cambria Math" panose="02040503050406030204" pitchFamily="18" charset="0"/>
                          <a:cs typeface="Georgia"/>
                        </a:rPr>
                        <m:t>𝑅</m:t>
                      </m:r>
                      <m:r>
                        <a:rPr lang="en-GB" i="1" dirty="0">
                          <a:latin typeface="Cambria Math" panose="02040503050406030204" pitchFamily="18" charset="0"/>
                          <a:cs typeface="Georgia"/>
                        </a:rPr>
                        <m:t>(</m:t>
                      </m:r>
                      <m:r>
                        <a:rPr lang="en-US" i="1" dirty="0">
                          <a:latin typeface="Cambria Math" panose="02040503050406030204" pitchFamily="18" charset="0"/>
                        </a:rPr>
                        <m:t>𝑅</m:t>
                      </m:r>
                      <m:sSub>
                        <m:sSubPr>
                          <m:ctrlPr>
                            <a:rPr lang="en-GB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⋈</m:t>
                          </m:r>
                        </m:e>
                        <m:sub>
                          <m:r>
                            <a:rPr lang="en-GB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𝑝</m:t>
                          </m:r>
                        </m:sub>
                      </m:sSub>
                      <m:r>
                        <a:rPr lang="en-GB" i="1" dirty="0">
                          <a:latin typeface="Cambria Math" panose="02040503050406030204" pitchFamily="18" charset="0"/>
                          <a:cs typeface="Georgia"/>
                        </a:rPr>
                        <m:t>𝜋</m:t>
                      </m:r>
                      <m:r>
                        <a:rPr lang="en-GB" i="1" baseline="-25000" dirty="0">
                          <a:latin typeface="Cambria Math" panose="02040503050406030204" pitchFamily="18" charset="0"/>
                          <a:cs typeface="Georgia"/>
                        </a:rPr>
                        <m:t>𝑝</m:t>
                      </m:r>
                      <m:r>
                        <a:rPr lang="en-GB" i="1" dirty="0">
                          <a:latin typeface="Cambria Math" panose="02040503050406030204" pitchFamily="18" charset="0"/>
                          <a:cs typeface="Georgia"/>
                        </a:rPr>
                        <m:t>(</m:t>
                      </m:r>
                      <m:r>
                        <a:rPr lang="en-GB" i="1" dirty="0">
                          <a:latin typeface="Cambria Math" panose="02040503050406030204" pitchFamily="18" charset="0"/>
                          <a:cs typeface="Georgia"/>
                        </a:rPr>
                        <m:t>𝑆</m:t>
                      </m:r>
                      <m:r>
                        <a:rPr lang="en-GB" i="1" dirty="0">
                          <a:latin typeface="Cambria Math" panose="02040503050406030204" pitchFamily="18" charset="0"/>
                          <a:cs typeface="Georgia"/>
                        </a:rPr>
                        <m:t>))</m:t>
                      </m:r>
                    </m:oMath>
                  </m:oMathPara>
                </a14:m>
                <a:endParaRPr lang="en-US" dirty="0"/>
              </a:p>
              <a:p>
                <a:pPr marL="360000" lvl="1" indent="0">
                  <a:buNone/>
                </a:pPr>
                <a:r>
                  <a:rPr lang="en-US" dirty="0"/>
                  <a:t>where </a:t>
                </a:r>
                <a14:m>
                  <m:oMath xmlns:m="http://schemas.openxmlformats.org/officeDocument/2006/math">
                    <m:r>
                      <a:rPr lang="en-GB" i="1" dirty="0" smtClean="0">
                        <a:latin typeface="Cambria Math" panose="02040503050406030204" pitchFamily="18" charset="0"/>
                        <a:cs typeface="Georgia"/>
                      </a:rPr>
                      <m:t>𝜋</m:t>
                    </m:r>
                    <m:r>
                      <a:rPr lang="en-GB" i="1" baseline="-25000" dirty="0">
                        <a:latin typeface="Cambria Math" panose="02040503050406030204" pitchFamily="18" charset="0"/>
                        <a:cs typeface="Georgia"/>
                      </a:rPr>
                      <m:t>𝑝</m:t>
                    </m:r>
                    <m:r>
                      <a:rPr lang="en-GB" i="1" dirty="0">
                        <a:latin typeface="Cambria Math" panose="02040503050406030204" pitchFamily="18" charset="0"/>
                        <a:cs typeface="Georgia"/>
                      </a:rPr>
                      <m:t>(</m:t>
                    </m:r>
                    <m:r>
                      <a:rPr lang="en-GB" i="1" dirty="0">
                        <a:latin typeface="Cambria Math" panose="02040503050406030204" pitchFamily="18" charset="0"/>
                        <a:cs typeface="Georgia"/>
                      </a:rPr>
                      <m:t>𝑆</m:t>
                    </m:r>
                    <m:r>
                      <a:rPr lang="en-GB" i="1" dirty="0">
                        <a:latin typeface="Cambria Math" panose="02040503050406030204" pitchFamily="18" charset="0"/>
                        <a:cs typeface="Georgia"/>
                      </a:rPr>
                      <m:t>)</m:t>
                    </m:r>
                  </m:oMath>
                </a14:m>
                <a:r>
                  <a:rPr lang="en-GB" dirty="0">
                    <a:cs typeface="Georgia"/>
                  </a:rPr>
                  <a:t> projects out from </a:t>
                </a:r>
                <a14:m>
                  <m:oMath xmlns:m="http://schemas.openxmlformats.org/officeDocument/2006/math">
                    <m:r>
                      <a:rPr lang="en-GB" i="1" dirty="0" smtClean="0">
                        <a:latin typeface="Cambria Math" panose="02040503050406030204" pitchFamily="18" charset="0"/>
                        <a:cs typeface="Georgia"/>
                      </a:rPr>
                      <m:t>𝑆</m:t>
                    </m:r>
                    <m:r>
                      <a:rPr lang="en-GB" i="1" dirty="0" smtClean="0">
                        <a:latin typeface="Cambria Math" panose="02040503050406030204" pitchFamily="18" charset="0"/>
                        <a:cs typeface="Georgia"/>
                      </a:rPr>
                      <m:t> </m:t>
                    </m:r>
                  </m:oMath>
                </a14:m>
                <a:r>
                  <a:rPr lang="en-GB" dirty="0">
                    <a:cs typeface="Georgia"/>
                  </a:rPr>
                  <a:t>only the attributes used in predicate </a:t>
                </a:r>
                <a14:m>
                  <m:oMath xmlns:m="http://schemas.openxmlformats.org/officeDocument/2006/math">
                    <m:r>
                      <a:rPr lang="en-GB" i="1" dirty="0" smtClean="0">
                        <a:latin typeface="Cambria Math" panose="02040503050406030204" pitchFamily="18" charset="0"/>
                        <a:cs typeface="Georgia"/>
                      </a:rPr>
                      <m:t>𝑝</m:t>
                    </m:r>
                  </m:oMath>
                </a14:m>
                <a:endParaRPr lang="en-US" dirty="0"/>
              </a:p>
              <a:p>
                <a:pPr marL="0" indent="0">
                  <a:buNone/>
                </a:pPr>
                <a:endParaRPr lang="en-US" dirty="0"/>
              </a:p>
            </p:txBody>
          </p:sp>
        </mc:Choice>
        <mc:Fallback xmlns="">
          <p:sp>
            <p:nvSpPr>
              <p:cNvPr id="5" name="Content Placeholder 4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19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CA0EEC28-3A07-A34B-8088-7B35874DD35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Rectangle 6"/>
          <p:cNvSpPr/>
          <p:nvPr/>
        </p:nvSpPr>
        <p:spPr bwMode="auto">
          <a:xfrm>
            <a:off x="3273779" y="4484511"/>
            <a:ext cx="1411111" cy="1411111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4680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Site 1</a:t>
            </a:r>
          </a:p>
        </p:txBody>
      </p:sp>
      <p:sp>
        <p:nvSpPr>
          <p:cNvPr id="8" name="Rectangle 7"/>
          <p:cNvSpPr/>
          <p:nvPr/>
        </p:nvSpPr>
        <p:spPr bwMode="auto">
          <a:xfrm>
            <a:off x="7507112" y="4484511"/>
            <a:ext cx="1411111" cy="1411111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4680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Site 2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3700845" y="4950355"/>
                <a:ext cx="487056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dirty="0">
                          <a:latin typeface="Cambria Math" panose="02040503050406030204" pitchFamily="18" charset="0"/>
                        </a:rPr>
                        <m:t>𝑅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00845" y="4950355"/>
                <a:ext cx="487056" cy="46166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7991225" y="4950355"/>
                <a:ext cx="451982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dirty="0">
                          <a:latin typeface="Cambria Math" panose="02040503050406030204" pitchFamily="18" charset="0"/>
                        </a:rPr>
                        <m:t>𝑆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91225" y="4950355"/>
                <a:ext cx="451982" cy="46166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5733613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Semijoin</a:t>
            </a:r>
            <a:r>
              <a:rPr lang="en-US" dirty="0"/>
              <a:t> Reduction, step 1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Content Placeholder 4"/>
              <p:cNvSpPr>
                <a:spLocks noGrp="1"/>
              </p:cNvSpPr>
              <p:nvPr>
                <p:ph sz="quarter" idx="13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en-US" dirty="0"/>
                  <a:t>Site 2 sends </a:t>
                </a:r>
                <a14:m>
                  <m:oMath xmlns:m="http://schemas.openxmlformats.org/officeDocument/2006/math">
                    <m:r>
                      <a:rPr lang="en-GB" i="1" dirty="0" smtClean="0">
                        <a:latin typeface="Cambria Math" panose="02040503050406030204" pitchFamily="18" charset="0"/>
                        <a:cs typeface="Georgia"/>
                      </a:rPr>
                      <m:t>𝜋</m:t>
                    </m:r>
                    <m:r>
                      <a:rPr lang="en-GB" i="1" baseline="-25000" dirty="0">
                        <a:latin typeface="Cambria Math" panose="02040503050406030204" pitchFamily="18" charset="0"/>
                        <a:cs typeface="Georgia"/>
                      </a:rPr>
                      <m:t>𝑝</m:t>
                    </m:r>
                    <m:r>
                      <a:rPr lang="en-GB" i="1" dirty="0">
                        <a:latin typeface="Cambria Math" panose="02040503050406030204" pitchFamily="18" charset="0"/>
                        <a:cs typeface="Georgia"/>
                      </a:rPr>
                      <m:t>(</m:t>
                    </m:r>
                    <m:r>
                      <a:rPr lang="en-GB" i="1" dirty="0">
                        <a:latin typeface="Cambria Math" panose="02040503050406030204" pitchFamily="18" charset="0"/>
                        <a:cs typeface="Georgia"/>
                      </a:rPr>
                      <m:t>𝑆</m:t>
                    </m:r>
                    <m:r>
                      <a:rPr lang="en-GB" i="1" dirty="0">
                        <a:latin typeface="Cambria Math" panose="02040503050406030204" pitchFamily="18" charset="0"/>
                        <a:cs typeface="Georgia"/>
                      </a:rPr>
                      <m:t>)</m:t>
                    </m:r>
                  </m:oMath>
                </a14:m>
                <a:r>
                  <a:rPr lang="en-GB" dirty="0">
                    <a:cs typeface="Georgia"/>
                  </a:rPr>
                  <a:t> to site 1</a:t>
                </a:r>
                <a:endParaRPr lang="en-US" dirty="0"/>
              </a:p>
              <a:p>
                <a:pPr marL="0" indent="0">
                  <a:buNone/>
                </a:pPr>
                <a:endParaRPr lang="en-US" dirty="0"/>
              </a:p>
            </p:txBody>
          </p:sp>
        </mc:Choice>
        <mc:Fallback xmlns="">
          <p:sp>
            <p:nvSpPr>
              <p:cNvPr id="5" name="Content Placeholder 4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2242" t="-179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686D7121-DDEE-F94F-8BE9-775420F0BB3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Rectangle 6"/>
          <p:cNvSpPr/>
          <p:nvPr/>
        </p:nvSpPr>
        <p:spPr bwMode="auto">
          <a:xfrm>
            <a:off x="3273779" y="4484511"/>
            <a:ext cx="1411111" cy="1411111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4680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Site 1</a:t>
            </a:r>
          </a:p>
        </p:txBody>
      </p:sp>
      <p:sp>
        <p:nvSpPr>
          <p:cNvPr id="8" name="Rectangle 7"/>
          <p:cNvSpPr/>
          <p:nvPr/>
        </p:nvSpPr>
        <p:spPr bwMode="auto">
          <a:xfrm>
            <a:off x="7507112" y="4484511"/>
            <a:ext cx="1411111" cy="1411111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4680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Site 2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3700845" y="4950355"/>
                <a:ext cx="487056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dirty="0">
                          <a:latin typeface="Cambria Math" panose="02040503050406030204" pitchFamily="18" charset="0"/>
                        </a:rPr>
                        <m:t>𝑅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00845" y="4950355"/>
                <a:ext cx="487056" cy="46166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7991225" y="4950355"/>
                <a:ext cx="451982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dirty="0">
                          <a:latin typeface="Cambria Math" panose="02040503050406030204" pitchFamily="18" charset="0"/>
                        </a:rPr>
                        <m:t>𝑆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91225" y="4950355"/>
                <a:ext cx="451982" cy="46166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3" name="Straight Arrow Connector 12"/>
          <p:cNvCxnSpPr>
            <a:stCxn id="8" idx="1"/>
            <a:endCxn id="7" idx="3"/>
          </p:cNvCxnSpPr>
          <p:nvPr/>
        </p:nvCxnSpPr>
        <p:spPr bwMode="auto">
          <a:xfrm flipH="1">
            <a:off x="4684889" y="5190066"/>
            <a:ext cx="2822222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/>
              <p:cNvSpPr/>
              <p:nvPr/>
            </p:nvSpPr>
            <p:spPr>
              <a:xfrm>
                <a:off x="5694641" y="4765688"/>
                <a:ext cx="802719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i="1" dirty="0">
                          <a:latin typeface="Cambria Math" panose="02040503050406030204" pitchFamily="18" charset="0"/>
                          <a:cs typeface="Georgia"/>
                        </a:rPr>
                        <m:t>𝜋</m:t>
                      </m:r>
                      <m:r>
                        <a:rPr lang="en-GB" i="1" baseline="-25000" dirty="0">
                          <a:latin typeface="Cambria Math" panose="02040503050406030204" pitchFamily="18" charset="0"/>
                          <a:cs typeface="Georgia"/>
                        </a:rPr>
                        <m:t>𝑝</m:t>
                      </m:r>
                      <m:r>
                        <a:rPr lang="en-GB" i="1" dirty="0">
                          <a:latin typeface="Cambria Math" panose="02040503050406030204" pitchFamily="18" charset="0"/>
                          <a:cs typeface="Georgia"/>
                        </a:rPr>
                        <m:t>(</m:t>
                      </m:r>
                      <m:r>
                        <a:rPr lang="en-GB" i="1" dirty="0">
                          <a:latin typeface="Cambria Math" panose="02040503050406030204" pitchFamily="18" charset="0"/>
                          <a:cs typeface="Georgia"/>
                        </a:rPr>
                        <m:t>𝑆</m:t>
                      </m:r>
                      <m:r>
                        <a:rPr lang="en-GB" i="1" dirty="0">
                          <a:latin typeface="Cambria Math" panose="02040503050406030204" pitchFamily="18" charset="0"/>
                          <a:cs typeface="Georgia"/>
                        </a:rPr>
                        <m:t>)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9" name="Rectangle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94641" y="4765688"/>
                <a:ext cx="802719" cy="369332"/>
              </a:xfrm>
              <a:prstGeom prst="rect">
                <a:avLst/>
              </a:prstGeom>
              <a:blipFill>
                <a:blip r:embed="rId5"/>
                <a:stretch>
                  <a:fillRect b="-1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04209282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Semijoin</a:t>
            </a:r>
            <a:r>
              <a:rPr lang="en-US" dirty="0"/>
              <a:t> Reduction, step 2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Content Placeholder 4"/>
              <p:cNvSpPr>
                <a:spLocks noGrp="1"/>
              </p:cNvSpPr>
              <p:nvPr>
                <p:ph sz="quarter" idx="13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en-GB" dirty="0"/>
                  <a:t>Site </a:t>
                </a:r>
                <a:r>
                  <a:rPr lang="en-GB" dirty="0">
                    <a:cs typeface="Georgia"/>
                  </a:rPr>
                  <a:t>1 calculates </a:t>
                </a:r>
                <a14:m>
                  <m:oMath xmlns:m="http://schemas.openxmlformats.org/officeDocument/2006/math">
                    <m:r>
                      <a:rPr lang="en-US" i="1" dirty="0">
                        <a:latin typeface="Cambria Math" panose="02040503050406030204" pitchFamily="18" charset="0"/>
                      </a:rPr>
                      <m:t>𝑅</m:t>
                    </m:r>
                    <m:sSub>
                      <m:sSubPr>
                        <m:ctrlPr>
                          <a:rPr lang="en-GB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⋉</m:t>
                        </m:r>
                      </m:e>
                      <m:sub>
                        <m:r>
                          <a:rPr lang="en-GB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𝑝</m:t>
                        </m:r>
                      </m:sub>
                    </m:sSub>
                    <m:r>
                      <a:rPr lang="en-GB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𝑆</m:t>
                    </m:r>
                    <m:r>
                      <a:rPr lang="en-US" i="1" dirty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≡</m:t>
                    </m:r>
                    <m:r>
                      <a:rPr lang="en-GB" i="1" dirty="0">
                        <a:latin typeface="Cambria Math" panose="02040503050406030204" pitchFamily="18" charset="0"/>
                        <a:cs typeface="Georgia"/>
                      </a:rPr>
                      <m:t>𝜋</m:t>
                    </m:r>
                    <m:r>
                      <a:rPr lang="en-GB" i="1" baseline="-25000" dirty="0">
                        <a:latin typeface="Cambria Math" panose="02040503050406030204" pitchFamily="18" charset="0"/>
                        <a:cs typeface="Georgia"/>
                      </a:rPr>
                      <m:t>𝑅</m:t>
                    </m:r>
                    <m:r>
                      <a:rPr lang="en-GB" i="1" dirty="0">
                        <a:latin typeface="Cambria Math" panose="02040503050406030204" pitchFamily="18" charset="0"/>
                        <a:cs typeface="Georgia"/>
                      </a:rPr>
                      <m:t>(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𝑅</m:t>
                    </m:r>
                    <m:sSub>
                      <m:sSubPr>
                        <m:ctrlPr>
                          <a:rPr lang="en-GB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⋈</m:t>
                        </m:r>
                      </m:e>
                      <m:sub>
                        <m:r>
                          <a:rPr lang="en-GB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𝑝</m:t>
                        </m:r>
                      </m:sub>
                    </m:sSub>
                    <m:r>
                      <a:rPr lang="en-GB" i="1" dirty="0">
                        <a:latin typeface="Cambria Math" panose="02040503050406030204" pitchFamily="18" charset="0"/>
                        <a:cs typeface="Georgia"/>
                      </a:rPr>
                      <m:t>𝜋</m:t>
                    </m:r>
                    <m:r>
                      <a:rPr lang="en-GB" i="1" baseline="-25000" dirty="0">
                        <a:latin typeface="Cambria Math" panose="02040503050406030204" pitchFamily="18" charset="0"/>
                        <a:cs typeface="Georgia"/>
                      </a:rPr>
                      <m:t>𝑝</m:t>
                    </m:r>
                    <m:r>
                      <a:rPr lang="en-GB" i="1" dirty="0">
                        <a:latin typeface="Cambria Math" panose="02040503050406030204" pitchFamily="18" charset="0"/>
                        <a:cs typeface="Georgia"/>
                      </a:rPr>
                      <m:t>(</m:t>
                    </m:r>
                    <m:r>
                      <a:rPr lang="en-GB" i="1" dirty="0">
                        <a:latin typeface="Cambria Math" panose="02040503050406030204" pitchFamily="18" charset="0"/>
                        <a:cs typeface="Georgia"/>
                      </a:rPr>
                      <m:t>𝑆</m:t>
                    </m:r>
                    <m:r>
                      <a:rPr lang="en-GB" i="1" dirty="0">
                        <a:latin typeface="Cambria Math" panose="02040503050406030204" pitchFamily="18" charset="0"/>
                        <a:cs typeface="Georgia"/>
                      </a:rPr>
                      <m:t>))</m:t>
                    </m:r>
                  </m:oMath>
                </a14:m>
                <a:endParaRPr lang="en-US" dirty="0"/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endParaRPr lang="en-US" dirty="0"/>
              </a:p>
            </p:txBody>
          </p:sp>
        </mc:Choice>
        <mc:Fallback xmlns="">
          <p:sp>
            <p:nvSpPr>
              <p:cNvPr id="5" name="Content Placeholder 4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2242" t="-179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8530BD56-579B-8542-976F-9B20D214D42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Rectangle 6"/>
          <p:cNvSpPr/>
          <p:nvPr/>
        </p:nvSpPr>
        <p:spPr bwMode="auto">
          <a:xfrm>
            <a:off x="3273779" y="4484511"/>
            <a:ext cx="1411111" cy="1411111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4680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Site 1</a:t>
            </a:r>
          </a:p>
        </p:txBody>
      </p:sp>
      <p:sp>
        <p:nvSpPr>
          <p:cNvPr id="8" name="Rectangle 7"/>
          <p:cNvSpPr/>
          <p:nvPr/>
        </p:nvSpPr>
        <p:spPr bwMode="auto">
          <a:xfrm>
            <a:off x="7507112" y="4484511"/>
            <a:ext cx="1411111" cy="1411111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4680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Site 2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3729067" y="4795134"/>
                <a:ext cx="487056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dirty="0">
                          <a:latin typeface="Cambria Math" panose="02040503050406030204" pitchFamily="18" charset="0"/>
                        </a:rPr>
                        <m:t>𝑅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29067" y="4795134"/>
                <a:ext cx="487056" cy="461665"/>
              </a:xfrm>
              <a:prstGeom prst="rect">
                <a:avLst/>
              </a:prstGeom>
              <a:blipFill>
                <a:blip r:embed="rId3"/>
                <a:stretch>
                  <a:fillRect l="-256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7991225" y="4950355"/>
                <a:ext cx="451982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dirty="0">
                          <a:latin typeface="Cambria Math" panose="02040503050406030204" pitchFamily="18" charset="0"/>
                        </a:rPr>
                        <m:t>𝑆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91225" y="4950355"/>
                <a:ext cx="451982" cy="46166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/>
              <p:cNvSpPr/>
              <p:nvPr/>
            </p:nvSpPr>
            <p:spPr>
              <a:xfrm>
                <a:off x="3390364" y="5292484"/>
                <a:ext cx="1182439" cy="49019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dirty="0">
                          <a:latin typeface="Cambria Math" panose="02040503050406030204" pitchFamily="18" charset="0"/>
                        </a:rPr>
                        <m:t>𝑅</m:t>
                      </m:r>
                      <m:sSub>
                        <m:sSubPr>
                          <m:ctrlPr>
                            <a:rPr lang="en-GB" sz="2400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⋉</m:t>
                          </m:r>
                        </m:e>
                        <m:sub>
                          <m:r>
                            <a:rPr lang="en-GB" sz="2400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𝑝</m:t>
                          </m:r>
                        </m:sub>
                      </m:sSub>
                      <m:r>
                        <a:rPr lang="en-US" sz="2400" i="1" dirty="0">
                          <a:latin typeface="Cambria Math" panose="02040503050406030204" pitchFamily="18" charset="0"/>
                        </a:rPr>
                        <m:t>𝑆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90364" y="5292484"/>
                <a:ext cx="1182439" cy="490199"/>
              </a:xfrm>
              <a:prstGeom prst="rect">
                <a:avLst/>
              </a:prstGeom>
              <a:blipFill>
                <a:blip r:embed="rId5"/>
                <a:stretch>
                  <a:fillRect b="-512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47980767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Semijoin</a:t>
            </a:r>
            <a:r>
              <a:rPr lang="en-US" dirty="0"/>
              <a:t> Reduction, step 3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Content Placeholder 4"/>
              <p:cNvSpPr>
                <a:spLocks noGrp="1"/>
              </p:cNvSpPr>
              <p:nvPr>
                <p:ph sz="quarter" idx="13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en-GB" dirty="0"/>
                  <a:t>Site </a:t>
                </a:r>
                <a:r>
                  <a:rPr lang="en-GB" dirty="0">
                    <a:cs typeface="Georgia"/>
                  </a:rPr>
                  <a:t>1 sends </a:t>
                </a:r>
                <a14:m>
                  <m:oMath xmlns:m="http://schemas.openxmlformats.org/officeDocument/2006/math">
                    <m:r>
                      <a:rPr lang="en-US" i="1" dirty="0">
                        <a:latin typeface="Cambria Math" panose="02040503050406030204" pitchFamily="18" charset="0"/>
                      </a:rPr>
                      <m:t>𝑅</m:t>
                    </m:r>
                    <m:sSub>
                      <m:sSubPr>
                        <m:ctrlPr>
                          <a:rPr lang="en-GB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⋉</m:t>
                        </m:r>
                      </m:e>
                      <m:sub>
                        <m:r>
                          <a:rPr lang="en-GB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𝑝</m:t>
                        </m:r>
                      </m:sub>
                    </m:sSub>
                    <m:r>
                      <a:rPr lang="en-US" i="1" dirty="0">
                        <a:latin typeface="Cambria Math" panose="02040503050406030204" pitchFamily="18" charset="0"/>
                      </a:rPr>
                      <m:t>𝑆</m:t>
                    </m:r>
                  </m:oMath>
                </a14:m>
                <a:r>
                  <a:rPr lang="en-US" dirty="0"/>
                  <a:t> to site 2</a:t>
                </a:r>
              </a:p>
              <a:p>
                <a:pPr marL="0" indent="0">
                  <a:buNone/>
                </a:pPr>
                <a:endParaRPr lang="en-US" dirty="0"/>
              </a:p>
            </p:txBody>
          </p:sp>
        </mc:Choice>
        <mc:Fallback xmlns="">
          <p:sp>
            <p:nvSpPr>
              <p:cNvPr id="5" name="Content Placeholder 4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2242" t="-179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1F0E674C-F2D8-5D41-8CFF-9E55A929D7D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Rectangle 6"/>
          <p:cNvSpPr/>
          <p:nvPr/>
        </p:nvSpPr>
        <p:spPr bwMode="auto">
          <a:xfrm>
            <a:off x="3273779" y="4484511"/>
            <a:ext cx="1411111" cy="1411111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4680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Site 1</a:t>
            </a:r>
          </a:p>
        </p:txBody>
      </p:sp>
      <p:sp>
        <p:nvSpPr>
          <p:cNvPr id="8" name="Rectangle 7"/>
          <p:cNvSpPr/>
          <p:nvPr/>
        </p:nvSpPr>
        <p:spPr bwMode="auto">
          <a:xfrm>
            <a:off x="7507112" y="4484511"/>
            <a:ext cx="1411111" cy="1411111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4680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Site 2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3729067" y="4795134"/>
                <a:ext cx="487056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dirty="0">
                          <a:latin typeface="Cambria Math" panose="02040503050406030204" pitchFamily="18" charset="0"/>
                        </a:rPr>
                        <m:t>𝑅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29067" y="4795134"/>
                <a:ext cx="487056" cy="461665"/>
              </a:xfrm>
              <a:prstGeom prst="rect">
                <a:avLst/>
              </a:prstGeom>
              <a:blipFill>
                <a:blip r:embed="rId3"/>
                <a:stretch>
                  <a:fillRect l="-256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7991225" y="4950355"/>
                <a:ext cx="451982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dirty="0">
                          <a:latin typeface="Cambria Math" panose="02040503050406030204" pitchFamily="18" charset="0"/>
                        </a:rPr>
                        <m:t>𝑆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91225" y="4950355"/>
                <a:ext cx="451982" cy="46166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/>
              <p:cNvSpPr/>
              <p:nvPr/>
            </p:nvSpPr>
            <p:spPr>
              <a:xfrm>
                <a:off x="3390364" y="5292484"/>
                <a:ext cx="1182439" cy="49019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dirty="0">
                          <a:latin typeface="Cambria Math" panose="02040503050406030204" pitchFamily="18" charset="0"/>
                        </a:rPr>
                        <m:t>𝑅</m:t>
                      </m:r>
                      <m:sSub>
                        <m:sSubPr>
                          <m:ctrlPr>
                            <a:rPr lang="en-GB" sz="2400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⋉</m:t>
                          </m:r>
                        </m:e>
                        <m:sub>
                          <m:r>
                            <a:rPr lang="en-GB" sz="2400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𝑝</m:t>
                          </m:r>
                        </m:sub>
                      </m:sSub>
                      <m:r>
                        <a:rPr lang="en-US" sz="2400" i="1" dirty="0">
                          <a:latin typeface="Cambria Math" panose="02040503050406030204" pitchFamily="18" charset="0"/>
                        </a:rPr>
                        <m:t>𝑆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90364" y="5292484"/>
                <a:ext cx="1182439" cy="490199"/>
              </a:xfrm>
              <a:prstGeom prst="rect">
                <a:avLst/>
              </a:prstGeom>
              <a:blipFill>
                <a:blip r:embed="rId5"/>
                <a:stretch>
                  <a:fillRect b="-512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0" name="Straight Arrow Connector 9"/>
          <p:cNvCxnSpPr>
            <a:stCxn id="7" idx="3"/>
            <a:endCxn id="8" idx="1"/>
          </p:cNvCxnSpPr>
          <p:nvPr/>
        </p:nvCxnSpPr>
        <p:spPr bwMode="auto">
          <a:xfrm>
            <a:off x="4684889" y="5190066"/>
            <a:ext cx="2822222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Rectangle 13"/>
              <p:cNvSpPr/>
              <p:nvPr/>
            </p:nvSpPr>
            <p:spPr>
              <a:xfrm>
                <a:off x="5629176" y="4751577"/>
                <a:ext cx="933653" cy="39074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dirty="0">
                          <a:latin typeface="Cambria Math" panose="02040503050406030204" pitchFamily="18" charset="0"/>
                        </a:rPr>
                        <m:t>𝑅</m:t>
                      </m:r>
                      <m:sSub>
                        <m:sSubPr>
                          <m:ctrlPr>
                            <a:rPr lang="en-GB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⋉</m:t>
                          </m:r>
                        </m:e>
                        <m:sub>
                          <m:r>
                            <a:rPr lang="en-GB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𝑝</m:t>
                          </m:r>
                        </m:sub>
                      </m:sSub>
                      <m:r>
                        <a:rPr lang="en-US" i="1" dirty="0">
                          <a:latin typeface="Cambria Math" panose="02040503050406030204" pitchFamily="18" charset="0"/>
                        </a:rPr>
                        <m:t>𝑆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4" name="Rectangle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29176" y="4751577"/>
                <a:ext cx="933653" cy="390748"/>
              </a:xfrm>
              <a:prstGeom prst="rect">
                <a:avLst/>
              </a:prstGeom>
              <a:blipFill>
                <a:blip r:embed="rId6"/>
                <a:stretch>
                  <a:fillRect b="-312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11697095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Semijoin</a:t>
            </a:r>
            <a:r>
              <a:rPr lang="en-US" dirty="0"/>
              <a:t> Reduction, step 4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Content Placeholder 4"/>
              <p:cNvSpPr>
                <a:spLocks noGrp="1"/>
              </p:cNvSpPr>
              <p:nvPr>
                <p:ph sz="quarter" idx="13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en-GB" dirty="0"/>
                  <a:t>Site </a:t>
                </a:r>
                <a:r>
                  <a:rPr lang="en-GB" dirty="0">
                    <a:cs typeface="Georgia"/>
                  </a:rPr>
                  <a:t>2 calculates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𝑅</m:t>
                    </m:r>
                    <m:sSub>
                      <m:sSubPr>
                        <m:ctrlPr>
                          <a:rPr lang="en-GB" b="0" i="1" dirty="0" smtClean="0">
                            <a:latin typeface="Cambria Math" panose="02040503050406030204" pitchFamily="18" charset="0"/>
                            <a:cs typeface="Georgia"/>
                          </a:rPr>
                        </m:ctrlPr>
                      </m:sSubPr>
                      <m:e>
                        <m:r>
                          <a:rPr lang="en-GB" b="0" i="1" dirty="0" smtClean="0">
                            <a:latin typeface="Cambria Math" panose="02040503050406030204" pitchFamily="18" charset="0"/>
                            <a:cs typeface="Georgia"/>
                          </a:rPr>
                          <m:t>⋈</m:t>
                        </m:r>
                      </m:e>
                      <m:sub>
                        <m:r>
                          <a:rPr lang="en-GB" b="0" i="1" dirty="0" smtClean="0">
                            <a:latin typeface="Cambria Math" panose="02040503050406030204" pitchFamily="18" charset="0"/>
                            <a:cs typeface="Georgia"/>
                          </a:rPr>
                          <m:t>𝑝</m:t>
                        </m:r>
                      </m:sub>
                    </m:sSub>
                    <m:r>
                      <a:rPr lang="en-GB" i="1" dirty="0">
                        <a:latin typeface="Cambria Math" panose="02040503050406030204" pitchFamily="18" charset="0"/>
                        <a:cs typeface="Georgia"/>
                      </a:rPr>
                      <m:t>𝑆</m:t>
                    </m:r>
                    <m:r>
                      <a:rPr lang="en-GB" i="1" dirty="0">
                        <a:latin typeface="Cambria Math" panose="02040503050406030204" pitchFamily="18" charset="0"/>
                        <a:cs typeface="Georgia"/>
                      </a:rPr>
                      <m:t> ≡ </m:t>
                    </m:r>
                    <m:d>
                      <m:dPr>
                        <m:ctrlPr>
                          <a:rPr lang="en-US" i="1" dirty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𝑅</m:t>
                        </m:r>
                        <m:sSub>
                          <m:sSubPr>
                            <m:ctrlPr>
                              <a:rPr lang="en-GB" i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⋉</m:t>
                            </m:r>
                          </m:e>
                          <m:sub>
                            <m:r>
                              <a:rPr lang="en-GB" i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𝑝</m:t>
                            </m:r>
                          </m:sub>
                        </m:sSub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𝑆</m:t>
                        </m:r>
                      </m:e>
                    </m:d>
                    <m:sSub>
                      <m:sSubPr>
                        <m:ctrlPr>
                          <a:rPr lang="en-GB" b="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b="0" i="1" dirty="0" smtClean="0">
                            <a:latin typeface="Cambria Math" panose="02040503050406030204" pitchFamily="18" charset="0"/>
                          </a:rPr>
                          <m:t>⋈</m:t>
                        </m:r>
                      </m:e>
                      <m:sub>
                        <m:r>
                          <a:rPr lang="en-GB" b="0" i="1" dirty="0" smtClean="0">
                            <a:latin typeface="Cambria Math" panose="02040503050406030204" pitchFamily="18" charset="0"/>
                          </a:rPr>
                          <m:t>𝑝</m:t>
                        </m:r>
                      </m:sub>
                    </m:sSub>
                    <m:r>
                      <a:rPr lang="en-GB" i="1" dirty="0">
                        <a:latin typeface="Cambria Math" panose="02040503050406030204" pitchFamily="18" charset="0"/>
                        <a:cs typeface="Georgia"/>
                      </a:rPr>
                      <m:t>𝑆</m:t>
                    </m:r>
                    <m:r>
                      <a:rPr lang="en-GB" i="1" dirty="0">
                        <a:latin typeface="Cambria Math" panose="02040503050406030204" pitchFamily="18" charset="0"/>
                        <a:cs typeface="Georgia"/>
                      </a:rPr>
                      <m:t> </m:t>
                    </m:r>
                  </m:oMath>
                </a14:m>
                <a:endParaRPr lang="en-US" dirty="0"/>
              </a:p>
              <a:p>
                <a:pPr marL="0" indent="0">
                  <a:buNone/>
                </a:pPr>
                <a:endParaRPr lang="en-US" dirty="0"/>
              </a:p>
            </p:txBody>
          </p:sp>
        </mc:Choice>
        <mc:Fallback xmlns="">
          <p:sp>
            <p:nvSpPr>
              <p:cNvPr id="5" name="Content Placeholder 4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2242" t="-59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7A4C23DC-CAD2-B14F-A530-A0593F4156C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Rectangle 6"/>
          <p:cNvSpPr/>
          <p:nvPr/>
        </p:nvSpPr>
        <p:spPr bwMode="auto">
          <a:xfrm>
            <a:off x="3273779" y="4484511"/>
            <a:ext cx="1411111" cy="1411111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4680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Site 1</a:t>
            </a:r>
          </a:p>
        </p:txBody>
      </p:sp>
      <p:sp>
        <p:nvSpPr>
          <p:cNvPr id="8" name="Rectangle 7"/>
          <p:cNvSpPr/>
          <p:nvPr/>
        </p:nvSpPr>
        <p:spPr bwMode="auto">
          <a:xfrm>
            <a:off x="7507112" y="4484511"/>
            <a:ext cx="1411111" cy="1411111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4680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Site 2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3729067" y="4795134"/>
                <a:ext cx="487056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dirty="0">
                          <a:latin typeface="Cambria Math" panose="02040503050406030204" pitchFamily="18" charset="0"/>
                        </a:rPr>
                        <m:t>𝑅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29067" y="4795134"/>
                <a:ext cx="487056" cy="461665"/>
              </a:xfrm>
              <a:prstGeom prst="rect">
                <a:avLst/>
              </a:prstGeom>
              <a:blipFill>
                <a:blip r:embed="rId3"/>
                <a:stretch>
                  <a:fillRect l="-256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7991225" y="4795134"/>
                <a:ext cx="451982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dirty="0">
                          <a:latin typeface="Cambria Math" panose="02040503050406030204" pitchFamily="18" charset="0"/>
                        </a:rPr>
                        <m:t>𝑆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91225" y="4795134"/>
                <a:ext cx="451982" cy="46166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/>
              <p:cNvSpPr/>
              <p:nvPr/>
            </p:nvSpPr>
            <p:spPr>
              <a:xfrm>
                <a:off x="3390364" y="5292484"/>
                <a:ext cx="1182439" cy="49019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dirty="0">
                          <a:latin typeface="Cambria Math" panose="02040503050406030204" pitchFamily="18" charset="0"/>
                        </a:rPr>
                        <m:t>𝑅</m:t>
                      </m:r>
                      <m:sSub>
                        <m:sSubPr>
                          <m:ctrlPr>
                            <a:rPr lang="en-GB" sz="2400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⋉</m:t>
                          </m:r>
                        </m:e>
                        <m:sub>
                          <m:r>
                            <a:rPr lang="en-GB" sz="2400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𝑝</m:t>
                          </m:r>
                        </m:sub>
                      </m:sSub>
                      <m:r>
                        <a:rPr lang="en-US" sz="2400" i="1" dirty="0">
                          <a:latin typeface="Cambria Math" panose="02040503050406030204" pitchFamily="18" charset="0"/>
                        </a:rPr>
                        <m:t>𝑆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90364" y="5292484"/>
                <a:ext cx="1182439" cy="490199"/>
              </a:xfrm>
              <a:prstGeom prst="rect">
                <a:avLst/>
              </a:prstGeom>
              <a:blipFill>
                <a:blip r:embed="rId5"/>
                <a:stretch>
                  <a:fillRect b="-512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7593170" y="5292484"/>
                <a:ext cx="1238994" cy="4901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dirty="0">
                          <a:latin typeface="Cambria Math" panose="02040503050406030204" pitchFamily="18" charset="0"/>
                        </a:rPr>
                        <m:t>𝑅</m:t>
                      </m:r>
                      <m:sSub>
                        <m:sSubPr>
                          <m:ctrlPr>
                            <a:rPr lang="en-GB" sz="2400" i="1" dirty="0">
                              <a:latin typeface="Cambria Math" panose="02040503050406030204" pitchFamily="18" charset="0"/>
                              <a:cs typeface="Georgia"/>
                            </a:rPr>
                          </m:ctrlPr>
                        </m:sSubPr>
                        <m:e>
                          <m:r>
                            <a:rPr lang="en-GB" sz="2400" i="1" dirty="0">
                              <a:latin typeface="Cambria Math" panose="02040503050406030204" pitchFamily="18" charset="0"/>
                              <a:cs typeface="Georgia"/>
                            </a:rPr>
                            <m:t>⋈</m:t>
                          </m:r>
                        </m:e>
                        <m:sub>
                          <m:r>
                            <a:rPr lang="en-GB" sz="2400" i="1" dirty="0">
                              <a:latin typeface="Cambria Math" panose="02040503050406030204" pitchFamily="18" charset="0"/>
                              <a:cs typeface="Georgia"/>
                            </a:rPr>
                            <m:t>𝑝</m:t>
                          </m:r>
                        </m:sub>
                      </m:sSub>
                      <m:r>
                        <a:rPr lang="en-GB" sz="2400" i="1" dirty="0">
                          <a:latin typeface="Cambria Math" panose="02040503050406030204" pitchFamily="18" charset="0"/>
                          <a:cs typeface="Georgia"/>
                        </a:rPr>
                        <m:t>𝑆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93170" y="5292484"/>
                <a:ext cx="1238994" cy="490199"/>
              </a:xfrm>
              <a:prstGeom prst="rect">
                <a:avLst/>
              </a:prstGeom>
              <a:blipFill>
                <a:blip r:embed="rId6"/>
                <a:stretch>
                  <a:fillRect b="-512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81191552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Semijoin</a:t>
            </a:r>
            <a:r>
              <a:rPr lang="en-US" dirty="0"/>
              <a:t> Reduction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Content Placeholder 4"/>
              <p:cNvSpPr>
                <a:spLocks noGrp="1"/>
              </p:cNvSpPr>
              <p:nvPr>
                <p:ph sz="quarter" idx="13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i="1" dirty="0" smtClean="0">
                          <a:latin typeface="Cambria Math" panose="02040503050406030204" pitchFamily="18" charset="0"/>
                        </a:rPr>
                        <m:t>𝐶𝑜𝑠𝑡</m:t>
                      </m:r>
                      <m:r>
                        <a:rPr lang="en-GB" i="1" baseline="-25000" dirty="0" err="1">
                          <a:latin typeface="Cambria Math" panose="02040503050406030204" pitchFamily="18" charset="0"/>
                        </a:rPr>
                        <m:t>𝐶𝑂𝑀</m:t>
                      </m:r>
                      <m:r>
                        <a:rPr lang="en-GB" i="1" dirty="0">
                          <a:latin typeface="Cambria Math" panose="02040503050406030204" pitchFamily="18" charset="0"/>
                        </a:rPr>
                        <m:t> = </m:t>
                      </m:r>
                      <m:r>
                        <a:rPr lang="en-GB" i="1" dirty="0">
                          <a:latin typeface="Cambria Math" panose="02040503050406030204" pitchFamily="18" charset="0"/>
                        </a:rPr>
                        <m:t>𝑠𝑖𝑧𝑒</m:t>
                      </m:r>
                      <m:r>
                        <a:rPr lang="en-GB" i="1" dirty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GB" i="1" dirty="0">
                          <a:latin typeface="Cambria Math" panose="02040503050406030204" pitchFamily="18" charset="0"/>
                          <a:cs typeface="Georgia"/>
                        </a:rPr>
                        <m:t>𝜋</m:t>
                      </m:r>
                      <m:r>
                        <a:rPr lang="en-GB" i="1" baseline="-25000" dirty="0">
                          <a:latin typeface="Cambria Math" panose="02040503050406030204" pitchFamily="18" charset="0"/>
                          <a:cs typeface="Georgia"/>
                        </a:rPr>
                        <m:t>𝑝</m:t>
                      </m:r>
                      <m:r>
                        <a:rPr lang="en-GB" i="1" dirty="0">
                          <a:latin typeface="Cambria Math" panose="02040503050406030204" pitchFamily="18" charset="0"/>
                          <a:cs typeface="Georgia"/>
                        </a:rPr>
                        <m:t>(</m:t>
                      </m:r>
                      <m:r>
                        <a:rPr lang="en-GB" i="1" dirty="0">
                          <a:latin typeface="Cambria Math" panose="02040503050406030204" pitchFamily="18" charset="0"/>
                          <a:cs typeface="Georgia"/>
                        </a:rPr>
                        <m:t>𝑆</m:t>
                      </m:r>
                      <m:r>
                        <a:rPr lang="en-GB" i="1" dirty="0">
                          <a:latin typeface="Cambria Math" panose="02040503050406030204" pitchFamily="18" charset="0"/>
                          <a:cs typeface="Georgia"/>
                        </a:rPr>
                        <m:t>))+</m:t>
                      </m:r>
                      <m:r>
                        <a:rPr lang="en-GB" i="1" dirty="0">
                          <a:latin typeface="Cambria Math" panose="02040503050406030204" pitchFamily="18" charset="0"/>
                        </a:rPr>
                        <m:t>𝑠𝑖𝑧𝑒</m:t>
                      </m:r>
                      <m:r>
                        <a:rPr lang="en-GB" i="1" dirty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i="1" dirty="0">
                          <a:latin typeface="Cambria Math" panose="02040503050406030204" pitchFamily="18" charset="0"/>
                        </a:rPr>
                        <m:t>𝑅</m:t>
                      </m:r>
                      <m:sSub>
                        <m:sSubPr>
                          <m:ctrlPr>
                            <a:rPr lang="en-GB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⋉</m:t>
                          </m:r>
                        </m:e>
                        <m:sub>
                          <m:r>
                            <a:rPr lang="en-GB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𝑝</m:t>
                          </m:r>
                        </m:sub>
                      </m:sSub>
                      <m:r>
                        <a:rPr lang="en-US" i="1" dirty="0">
                          <a:latin typeface="Cambria Math" panose="02040503050406030204" pitchFamily="18" charset="0"/>
                        </a:rPr>
                        <m:t>𝑆</m:t>
                      </m:r>
                      <m:r>
                        <a:rPr lang="en-GB" i="1" dirty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GB" dirty="0"/>
              </a:p>
              <a:p>
                <a:pPr marL="0" indent="0">
                  <a:buNone/>
                </a:pPr>
                <a:endParaRPr lang="en-GB" dirty="0"/>
              </a:p>
              <a:p>
                <a:pPr marL="0" indent="0">
                  <a:buNone/>
                </a:pPr>
                <a:r>
                  <a:rPr lang="en-GB" dirty="0"/>
                  <a:t>This approach is better if </a:t>
                </a:r>
                <a14:m>
                  <m:oMath xmlns:m="http://schemas.openxmlformats.org/officeDocument/2006/math">
                    <m:r>
                      <a:rPr lang="en-GB" i="1" dirty="0" smtClean="0">
                        <a:latin typeface="Cambria Math" panose="02040503050406030204" pitchFamily="18" charset="0"/>
                      </a:rPr>
                      <m:t>𝑠𝑖𝑧𝑒</m:t>
                    </m:r>
                    <m:r>
                      <a:rPr lang="en-GB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GB" i="1" dirty="0">
                        <a:latin typeface="Cambria Math" panose="02040503050406030204" pitchFamily="18" charset="0"/>
                        <a:cs typeface="Georgia"/>
                      </a:rPr>
                      <m:t>𝜋</m:t>
                    </m:r>
                    <m:r>
                      <a:rPr lang="en-GB" i="1" baseline="-25000" dirty="0">
                        <a:latin typeface="Cambria Math" panose="02040503050406030204" pitchFamily="18" charset="0"/>
                        <a:cs typeface="Georgia"/>
                      </a:rPr>
                      <m:t>𝑝</m:t>
                    </m:r>
                    <m:r>
                      <a:rPr lang="en-GB" i="1" dirty="0">
                        <a:latin typeface="Cambria Math" panose="02040503050406030204" pitchFamily="18" charset="0"/>
                        <a:cs typeface="Georgia"/>
                      </a:rPr>
                      <m:t>(</m:t>
                    </m:r>
                    <m:r>
                      <a:rPr lang="en-GB" i="1" dirty="0">
                        <a:latin typeface="Cambria Math" panose="02040503050406030204" pitchFamily="18" charset="0"/>
                        <a:cs typeface="Georgia"/>
                      </a:rPr>
                      <m:t>𝑆</m:t>
                    </m:r>
                    <m:r>
                      <a:rPr lang="en-GB" i="1" dirty="0">
                        <a:latin typeface="Cambria Math" panose="02040503050406030204" pitchFamily="18" charset="0"/>
                        <a:cs typeface="Georgia"/>
                      </a:rPr>
                      <m:t>))+</m:t>
                    </m:r>
                    <m:r>
                      <a:rPr lang="en-GB" i="1" dirty="0">
                        <a:latin typeface="Cambria Math" panose="02040503050406030204" pitchFamily="18" charset="0"/>
                      </a:rPr>
                      <m:t>𝑠𝑖𝑧𝑒</m:t>
                    </m:r>
                    <m:r>
                      <a:rPr lang="en-GB" i="1" dirty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𝑅</m:t>
                    </m:r>
                    <m:sSub>
                      <m:sSubPr>
                        <m:ctrlPr>
                          <a:rPr lang="en-GB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⋉</m:t>
                        </m:r>
                      </m:e>
                      <m:sub>
                        <m:r>
                          <a:rPr lang="en-GB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𝑝</m:t>
                        </m:r>
                      </m:sub>
                    </m:sSub>
                    <m:r>
                      <a:rPr lang="en-US" i="1" dirty="0">
                        <a:latin typeface="Cambria Math" panose="02040503050406030204" pitchFamily="18" charset="0"/>
                      </a:rPr>
                      <m:t>𝑆</m:t>
                    </m:r>
                    <m:r>
                      <a:rPr lang="en-GB" i="1" dirty="0">
                        <a:latin typeface="Cambria Math" panose="02040503050406030204" pitchFamily="18" charset="0"/>
                      </a:rPr>
                      <m:t>)&lt;</m:t>
                    </m:r>
                    <m:r>
                      <a:rPr lang="en-GB" i="1" dirty="0">
                        <a:latin typeface="Cambria Math" panose="02040503050406030204" pitchFamily="18" charset="0"/>
                      </a:rPr>
                      <m:t>𝑠𝑖𝑧𝑒</m:t>
                    </m:r>
                    <m:r>
                      <a:rPr lang="en-GB" i="1" dirty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GB" i="1" dirty="0">
                        <a:latin typeface="Cambria Math" panose="02040503050406030204" pitchFamily="18" charset="0"/>
                      </a:rPr>
                      <m:t>𝑅</m:t>
                    </m:r>
                    <m:r>
                      <a:rPr lang="en-GB" i="1" dirty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GB" dirty="0"/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endParaRPr lang="en-US" dirty="0"/>
              </a:p>
            </p:txBody>
          </p:sp>
        </mc:Choice>
        <mc:Fallback xmlns="">
          <p:sp>
            <p:nvSpPr>
              <p:cNvPr id="5" name="Content Placeholder 4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2242" r="-44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01ABBD4B-74DA-9846-B253-EC559FBDDD8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94E143E-1922-F845-A22F-ED9CD70BFF12}"/>
              </a:ext>
            </a:extLst>
          </p:cNvPr>
          <p:cNvSpPr/>
          <p:nvPr/>
        </p:nvSpPr>
        <p:spPr bwMode="auto">
          <a:xfrm>
            <a:off x="3273779" y="4484511"/>
            <a:ext cx="1411111" cy="1411111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4680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Site 1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2706206-7C19-8A49-8164-EB2D2DEFF26F}"/>
              </a:ext>
            </a:extLst>
          </p:cNvPr>
          <p:cNvSpPr/>
          <p:nvPr/>
        </p:nvSpPr>
        <p:spPr bwMode="auto">
          <a:xfrm>
            <a:off x="7507112" y="4484511"/>
            <a:ext cx="1411111" cy="1411111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4680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Site 2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FF5E243C-6E21-8842-B593-E9096FC9EF79}"/>
                  </a:ext>
                </a:extLst>
              </p:cNvPr>
              <p:cNvSpPr txBox="1"/>
              <p:nvPr/>
            </p:nvSpPr>
            <p:spPr>
              <a:xfrm>
                <a:off x="3729067" y="4795134"/>
                <a:ext cx="487056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dirty="0">
                          <a:latin typeface="Cambria Math" panose="02040503050406030204" pitchFamily="18" charset="0"/>
                        </a:rPr>
                        <m:t>𝑅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FF5E243C-6E21-8842-B593-E9096FC9EF7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29067" y="4795134"/>
                <a:ext cx="487056" cy="461665"/>
              </a:xfrm>
              <a:prstGeom prst="rect">
                <a:avLst/>
              </a:prstGeom>
              <a:blipFill>
                <a:blip r:embed="rId4"/>
                <a:stretch>
                  <a:fillRect l="-256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DA02117C-48F1-654F-A4CC-24EAF4FCBD75}"/>
                  </a:ext>
                </a:extLst>
              </p:cNvPr>
              <p:cNvSpPr txBox="1"/>
              <p:nvPr/>
            </p:nvSpPr>
            <p:spPr>
              <a:xfrm>
                <a:off x="7991225" y="4795134"/>
                <a:ext cx="451982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dirty="0">
                          <a:latin typeface="Cambria Math" panose="02040503050406030204" pitchFamily="18" charset="0"/>
                        </a:rPr>
                        <m:t>𝑆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DA02117C-48F1-654F-A4CC-24EAF4FCBD7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91225" y="4795134"/>
                <a:ext cx="451982" cy="46166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69704DA8-1307-7946-899B-C4939A1E8135}"/>
                  </a:ext>
                </a:extLst>
              </p:cNvPr>
              <p:cNvSpPr/>
              <p:nvPr/>
            </p:nvSpPr>
            <p:spPr>
              <a:xfrm>
                <a:off x="3390364" y="5292484"/>
                <a:ext cx="1182439" cy="49019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dirty="0">
                          <a:latin typeface="Cambria Math" panose="02040503050406030204" pitchFamily="18" charset="0"/>
                        </a:rPr>
                        <m:t>𝑅</m:t>
                      </m:r>
                      <m:sSub>
                        <m:sSubPr>
                          <m:ctrlPr>
                            <a:rPr lang="en-GB" sz="2400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⋉</m:t>
                          </m:r>
                        </m:e>
                        <m:sub>
                          <m:r>
                            <a:rPr lang="en-GB" sz="2400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𝑝</m:t>
                          </m:r>
                        </m:sub>
                      </m:sSub>
                      <m:r>
                        <a:rPr lang="en-US" sz="2400" i="1" dirty="0">
                          <a:latin typeface="Cambria Math" panose="02040503050406030204" pitchFamily="18" charset="0"/>
                        </a:rPr>
                        <m:t>𝑆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69704DA8-1307-7946-899B-C4939A1E813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90364" y="5292484"/>
                <a:ext cx="1182439" cy="490199"/>
              </a:xfrm>
              <a:prstGeom prst="rect">
                <a:avLst/>
              </a:prstGeom>
              <a:blipFill>
                <a:blip r:embed="rId6"/>
                <a:stretch>
                  <a:fillRect b="-512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A8D99A35-BC92-7745-A127-8E030813E70C}"/>
                  </a:ext>
                </a:extLst>
              </p:cNvPr>
              <p:cNvSpPr txBox="1"/>
              <p:nvPr/>
            </p:nvSpPr>
            <p:spPr>
              <a:xfrm>
                <a:off x="7593170" y="5292484"/>
                <a:ext cx="1238994" cy="4901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dirty="0">
                          <a:latin typeface="Cambria Math" panose="02040503050406030204" pitchFamily="18" charset="0"/>
                        </a:rPr>
                        <m:t>𝑅</m:t>
                      </m:r>
                      <m:sSub>
                        <m:sSubPr>
                          <m:ctrlPr>
                            <a:rPr lang="en-GB" sz="2400" i="1" dirty="0">
                              <a:latin typeface="Cambria Math" panose="02040503050406030204" pitchFamily="18" charset="0"/>
                              <a:cs typeface="Georgia"/>
                            </a:rPr>
                          </m:ctrlPr>
                        </m:sSubPr>
                        <m:e>
                          <m:r>
                            <a:rPr lang="en-GB" sz="2400" i="1" dirty="0">
                              <a:latin typeface="Cambria Math" panose="02040503050406030204" pitchFamily="18" charset="0"/>
                              <a:cs typeface="Georgia"/>
                            </a:rPr>
                            <m:t>⋈</m:t>
                          </m:r>
                        </m:e>
                        <m:sub>
                          <m:r>
                            <a:rPr lang="en-GB" sz="2400" i="1" dirty="0">
                              <a:latin typeface="Cambria Math" panose="02040503050406030204" pitchFamily="18" charset="0"/>
                              <a:cs typeface="Georgia"/>
                            </a:rPr>
                            <m:t>𝑝</m:t>
                          </m:r>
                        </m:sub>
                      </m:sSub>
                      <m:r>
                        <a:rPr lang="en-GB" sz="2400" i="1" dirty="0">
                          <a:latin typeface="Cambria Math" panose="02040503050406030204" pitchFamily="18" charset="0"/>
                          <a:cs typeface="Georgia"/>
                        </a:rPr>
                        <m:t>𝑆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A8D99A35-BC92-7745-A127-8E030813E70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93170" y="5292484"/>
                <a:ext cx="1238994" cy="490199"/>
              </a:xfrm>
              <a:prstGeom prst="rect">
                <a:avLst/>
              </a:prstGeom>
              <a:blipFill>
                <a:blip r:embed="rId7"/>
                <a:stretch>
                  <a:fillRect b="-512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560063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Local autonomy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The sites in a distributed database system should be autonomous or independent of each other</a:t>
            </a:r>
          </a:p>
          <a:p>
            <a:pPr marL="0" indent="0">
              <a:buNone/>
            </a:pPr>
            <a:endParaRPr lang="en-US" i="1" dirty="0"/>
          </a:p>
          <a:p>
            <a:pPr marL="0" indent="0">
              <a:buNone/>
            </a:pPr>
            <a:r>
              <a:rPr lang="en-US" i="1" dirty="0"/>
              <a:t>Each site should provide its own security, locking, logging, integrity, and recovery. Local operations use and affect only local resources and do not depend on other sites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A6736A6-FEFB-0C49-B8E9-74514C11C50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6850305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Concurrency Control</a:t>
            </a:r>
          </a:p>
        </p:txBody>
      </p:sp>
    </p:spTree>
    <p:extLst>
      <p:ext uri="{BB962C8B-B14F-4D97-AF65-F5344CB8AC3E}">
        <p14:creationId xmlns:p14="http://schemas.microsoft.com/office/powerpoint/2010/main" val="3074594184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Distributed Transactions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lnSpc>
                <a:spcPct val="90000"/>
              </a:lnSpc>
              <a:buNone/>
            </a:pPr>
            <a:r>
              <a:rPr lang="en-GB" dirty="0"/>
              <a:t>Transaction processing may be spread across several sites in the distributed database</a:t>
            </a:r>
          </a:p>
          <a:p>
            <a:pPr lvl="1">
              <a:lnSpc>
                <a:spcPct val="90000"/>
              </a:lnSpc>
            </a:pPr>
            <a:r>
              <a:rPr lang="en-GB" dirty="0"/>
              <a:t>The site from which the transaction originated is known as the </a:t>
            </a:r>
            <a:r>
              <a:rPr lang="en-GB" i="1" dirty="0"/>
              <a:t>coordinator</a:t>
            </a:r>
            <a:r>
              <a:rPr lang="en-GB" dirty="0"/>
              <a:t> </a:t>
            </a:r>
          </a:p>
          <a:p>
            <a:pPr lvl="1">
              <a:lnSpc>
                <a:spcPct val="90000"/>
              </a:lnSpc>
            </a:pPr>
            <a:r>
              <a:rPr lang="en-GB" dirty="0"/>
              <a:t>The sites on which the transaction is executed are known as the </a:t>
            </a:r>
            <a:r>
              <a:rPr lang="en-GB" i="1" dirty="0"/>
              <a:t>participants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01462083-1240-3B41-AB43-2A5B5659D38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Rectangle 6"/>
          <p:cNvSpPr/>
          <p:nvPr/>
        </p:nvSpPr>
        <p:spPr bwMode="auto">
          <a:xfrm>
            <a:off x="5813954" y="4810478"/>
            <a:ext cx="564445" cy="564445"/>
          </a:xfrm>
          <a:prstGeom prst="rect">
            <a:avLst/>
          </a:prstGeom>
          <a:solidFill>
            <a:srgbClr val="FFFFFF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4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C</a:t>
            </a:r>
          </a:p>
        </p:txBody>
      </p:sp>
      <p:sp>
        <p:nvSpPr>
          <p:cNvPr id="8" name="Rectangle 7"/>
          <p:cNvSpPr/>
          <p:nvPr/>
        </p:nvSpPr>
        <p:spPr bwMode="auto">
          <a:xfrm>
            <a:off x="7487532" y="4076700"/>
            <a:ext cx="553156" cy="564445"/>
          </a:xfrm>
          <a:prstGeom prst="rect">
            <a:avLst/>
          </a:prstGeom>
          <a:solidFill>
            <a:srgbClr val="FFFFFF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4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P</a:t>
            </a:r>
          </a:p>
        </p:txBody>
      </p:sp>
      <p:sp>
        <p:nvSpPr>
          <p:cNvPr id="9" name="Rectangle 8"/>
          <p:cNvSpPr/>
          <p:nvPr/>
        </p:nvSpPr>
        <p:spPr bwMode="auto">
          <a:xfrm>
            <a:off x="7487532" y="4810478"/>
            <a:ext cx="553156" cy="564445"/>
          </a:xfrm>
          <a:prstGeom prst="rect">
            <a:avLst/>
          </a:prstGeom>
          <a:solidFill>
            <a:srgbClr val="FFFFFF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4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P</a:t>
            </a:r>
          </a:p>
        </p:txBody>
      </p:sp>
      <p:sp>
        <p:nvSpPr>
          <p:cNvPr id="10" name="Rectangle 9"/>
          <p:cNvSpPr/>
          <p:nvPr/>
        </p:nvSpPr>
        <p:spPr bwMode="auto">
          <a:xfrm>
            <a:off x="7487532" y="5595584"/>
            <a:ext cx="553156" cy="564445"/>
          </a:xfrm>
          <a:prstGeom prst="rect">
            <a:avLst/>
          </a:prstGeom>
          <a:solidFill>
            <a:srgbClr val="FFFFFF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4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P</a:t>
            </a:r>
          </a:p>
        </p:txBody>
      </p:sp>
      <p:cxnSp>
        <p:nvCxnSpPr>
          <p:cNvPr id="12" name="Straight Arrow Connector 11"/>
          <p:cNvCxnSpPr>
            <a:stCxn id="23" idx="3"/>
            <a:endCxn id="7" idx="1"/>
          </p:cNvCxnSpPr>
          <p:nvPr/>
        </p:nvCxnSpPr>
        <p:spPr bwMode="auto">
          <a:xfrm>
            <a:off x="5078981" y="5092700"/>
            <a:ext cx="734972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3" name="Straight Arrow Connector 12"/>
          <p:cNvCxnSpPr>
            <a:stCxn id="7" idx="3"/>
            <a:endCxn id="8" idx="1"/>
          </p:cNvCxnSpPr>
          <p:nvPr/>
        </p:nvCxnSpPr>
        <p:spPr bwMode="auto">
          <a:xfrm flipV="1">
            <a:off x="6378398" y="4358922"/>
            <a:ext cx="1109134" cy="733778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6" name="Straight Arrow Connector 15"/>
          <p:cNvCxnSpPr>
            <a:stCxn id="7" idx="3"/>
            <a:endCxn id="9" idx="1"/>
          </p:cNvCxnSpPr>
          <p:nvPr/>
        </p:nvCxnSpPr>
        <p:spPr bwMode="auto">
          <a:xfrm>
            <a:off x="6378398" y="5092700"/>
            <a:ext cx="1109134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9" name="Straight Arrow Connector 18"/>
          <p:cNvCxnSpPr>
            <a:stCxn id="7" idx="3"/>
            <a:endCxn id="10" idx="1"/>
          </p:cNvCxnSpPr>
          <p:nvPr/>
        </p:nvCxnSpPr>
        <p:spPr bwMode="auto">
          <a:xfrm>
            <a:off x="6378398" y="5092700"/>
            <a:ext cx="1109134" cy="785106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3" name="TextBox 22"/>
          <p:cNvSpPr txBox="1"/>
          <p:nvPr/>
        </p:nvSpPr>
        <p:spPr>
          <a:xfrm>
            <a:off x="3640767" y="4908034"/>
            <a:ext cx="14382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Lucida Sans" panose="020B0602030504020204" pitchFamily="34" charset="77"/>
              </a:rPr>
              <a:t>transaction</a:t>
            </a:r>
          </a:p>
        </p:txBody>
      </p:sp>
    </p:spTree>
    <p:extLst>
      <p:ext uri="{BB962C8B-B14F-4D97-AF65-F5344CB8AC3E}">
        <p14:creationId xmlns:p14="http://schemas.microsoft.com/office/powerpoint/2010/main" val="871551870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Distribution and ACID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Non-distributed databases aim to maintain isolation</a:t>
            </a:r>
          </a:p>
          <a:p>
            <a:pPr lvl="1"/>
            <a:r>
              <a:rPr lang="en-GB" dirty="0"/>
              <a:t>Isolation: A transaction should not make updates externally visible until committed</a:t>
            </a:r>
            <a:endParaRPr lang="en-US" dirty="0"/>
          </a:p>
          <a:p>
            <a:pPr>
              <a:lnSpc>
                <a:spcPct val="90000"/>
              </a:lnSpc>
              <a:spcAft>
                <a:spcPts val="840"/>
              </a:spcAft>
            </a:pPr>
            <a:endParaRPr lang="en-GB" dirty="0"/>
          </a:p>
          <a:p>
            <a:pPr marL="0" indent="0">
              <a:lnSpc>
                <a:spcPct val="90000"/>
              </a:lnSpc>
              <a:spcAft>
                <a:spcPts val="840"/>
              </a:spcAft>
              <a:buNone/>
            </a:pPr>
            <a:r>
              <a:rPr lang="en-GB" dirty="0"/>
              <a:t>Distributed databases commonly use two-phase locking (2PL) to preserve isolation</a:t>
            </a:r>
          </a:p>
          <a:p>
            <a:pPr lvl="1">
              <a:lnSpc>
                <a:spcPct val="90000"/>
              </a:lnSpc>
              <a:spcAft>
                <a:spcPts val="840"/>
              </a:spcAft>
            </a:pPr>
            <a:r>
              <a:rPr lang="en-GB" dirty="0"/>
              <a:t>2PL ensures </a:t>
            </a:r>
            <a:r>
              <a:rPr lang="en-GB" dirty="0" err="1"/>
              <a:t>serialisability</a:t>
            </a:r>
            <a:r>
              <a:rPr lang="en-GB" dirty="0"/>
              <a:t>, the highest isolation level</a:t>
            </a:r>
          </a:p>
          <a:p>
            <a:pPr marL="0" indent="0">
              <a:lnSpc>
                <a:spcPct val="90000"/>
              </a:lnSpc>
              <a:spcAft>
                <a:spcPts val="840"/>
              </a:spcAft>
              <a:buNone/>
            </a:pPr>
            <a:endParaRPr lang="en-US" dirty="0"/>
          </a:p>
          <a:p>
            <a:pPr lvl="1">
              <a:lnSpc>
                <a:spcPct val="90000"/>
              </a:lnSpc>
              <a:spcAft>
                <a:spcPts val="840"/>
              </a:spcAft>
            </a:pPr>
            <a:endParaRPr lang="en-GB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A212C95-5CF2-4742-BBDF-70E6023244E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3298964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Two-Phase Locking</a:t>
            </a:r>
            <a:endParaRPr lang="en-US"/>
          </a:p>
        </p:txBody>
      </p:sp>
      <p:sp>
        <p:nvSpPr>
          <p:cNvPr id="204803" name="Rectangle 3"/>
          <p:cNvSpPr>
            <a:spLocks noGrp="1" noChangeArrowheads="1"/>
          </p:cNvSpPr>
          <p:nvPr>
            <p:ph sz="quarter" idx="13"/>
          </p:nvPr>
        </p:nvSpPr>
        <p:spPr>
          <a:xfrm>
            <a:off x="623888" y="1773238"/>
            <a:ext cx="10944225" cy="158141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/>
              <a:t>Two phases:</a:t>
            </a:r>
          </a:p>
          <a:p>
            <a:pPr lvl="1"/>
            <a:r>
              <a:rPr lang="en-GB" dirty="0"/>
              <a:t>Growing phase: obtain locks, access data items</a:t>
            </a:r>
          </a:p>
          <a:p>
            <a:pPr lvl="1"/>
            <a:r>
              <a:rPr lang="en-GB" dirty="0"/>
              <a:t>Shrinking phase: release locks</a:t>
            </a:r>
          </a:p>
          <a:p>
            <a:pPr marL="0" indent="0">
              <a:buNone/>
            </a:pPr>
            <a:r>
              <a:rPr lang="en-GB" dirty="0"/>
              <a:t>Guarantees </a:t>
            </a:r>
            <a:r>
              <a:rPr lang="en-GB" dirty="0" err="1"/>
              <a:t>serialisable</a:t>
            </a:r>
            <a:r>
              <a:rPr lang="en-GB" dirty="0"/>
              <a:t> transactions</a:t>
            </a:r>
          </a:p>
        </p:txBody>
      </p:sp>
      <p:sp>
        <p:nvSpPr>
          <p:cNvPr id="50" name="Slide Number Placeholder 49"/>
          <p:cNvSpPr>
            <a:spLocks noGrp="1"/>
          </p:cNvSpPr>
          <p:nvPr>
            <p:ph type="sldNum" sz="quarter" idx="4294967295"/>
          </p:nvPr>
        </p:nvSpPr>
        <p:spPr>
          <a:xfrm>
            <a:off x="11760200" y="6381750"/>
            <a:ext cx="431800" cy="287338"/>
          </a:xfrm>
        </p:spPr>
        <p:txBody>
          <a:bodyPr/>
          <a:lstStyle/>
          <a:p>
            <a:fld id="{03AC6681-E0FD-2C4C-B392-04A572FD2AAE}" type="slidenum">
              <a:rPr lang="en-US" smtClean="0"/>
              <a:pPr/>
              <a:t>63</a:t>
            </a:fld>
            <a:endParaRPr lang="en-US"/>
          </a:p>
        </p:txBody>
      </p:sp>
      <p:cxnSp>
        <p:nvCxnSpPr>
          <p:cNvPr id="4" name="Straight Arrow Connector 3"/>
          <p:cNvCxnSpPr/>
          <p:nvPr/>
        </p:nvCxnSpPr>
        <p:spPr bwMode="auto">
          <a:xfrm flipV="1">
            <a:off x="3538189" y="3674913"/>
            <a:ext cx="0" cy="181200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cxnSp>
        <p:nvCxnSpPr>
          <p:cNvPr id="7" name="Straight Arrow Connector 6"/>
          <p:cNvCxnSpPr/>
          <p:nvPr/>
        </p:nvCxnSpPr>
        <p:spPr bwMode="auto">
          <a:xfrm>
            <a:off x="3538189" y="5486916"/>
            <a:ext cx="5773132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cxnSp>
        <p:nvCxnSpPr>
          <p:cNvPr id="9" name="Straight Arrow Connector 8"/>
          <p:cNvCxnSpPr/>
          <p:nvPr/>
        </p:nvCxnSpPr>
        <p:spPr bwMode="auto">
          <a:xfrm flipV="1">
            <a:off x="4474719" y="5114913"/>
            <a:ext cx="0" cy="36000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2" name="Straight Arrow Connector 11"/>
          <p:cNvCxnSpPr/>
          <p:nvPr/>
        </p:nvCxnSpPr>
        <p:spPr bwMode="auto">
          <a:xfrm flipV="1">
            <a:off x="4833936" y="4754913"/>
            <a:ext cx="0" cy="36000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3" name="Straight Arrow Connector 12"/>
          <p:cNvCxnSpPr/>
          <p:nvPr/>
        </p:nvCxnSpPr>
        <p:spPr bwMode="auto">
          <a:xfrm flipV="1">
            <a:off x="5198516" y="4394913"/>
            <a:ext cx="0" cy="36000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4" name="Straight Arrow Connector 13"/>
          <p:cNvCxnSpPr/>
          <p:nvPr/>
        </p:nvCxnSpPr>
        <p:spPr bwMode="auto">
          <a:xfrm flipV="1">
            <a:off x="5552370" y="4034913"/>
            <a:ext cx="0" cy="36000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5" name="Straight Arrow Connector 14"/>
          <p:cNvCxnSpPr/>
          <p:nvPr/>
        </p:nvCxnSpPr>
        <p:spPr bwMode="auto">
          <a:xfrm flipV="1">
            <a:off x="5910584" y="3674913"/>
            <a:ext cx="0" cy="36000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7" name="Straight Arrow Connector 16"/>
          <p:cNvCxnSpPr/>
          <p:nvPr/>
        </p:nvCxnSpPr>
        <p:spPr bwMode="auto">
          <a:xfrm>
            <a:off x="6270803" y="3674913"/>
            <a:ext cx="0" cy="36000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9" name="Straight Arrow Connector 18"/>
          <p:cNvCxnSpPr/>
          <p:nvPr/>
        </p:nvCxnSpPr>
        <p:spPr bwMode="auto">
          <a:xfrm>
            <a:off x="6628011" y="4034913"/>
            <a:ext cx="0" cy="36000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1" name="Straight Arrow Connector 20"/>
          <p:cNvCxnSpPr/>
          <p:nvPr/>
        </p:nvCxnSpPr>
        <p:spPr bwMode="auto">
          <a:xfrm>
            <a:off x="7347452" y="4754913"/>
            <a:ext cx="0" cy="36000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2" name="Straight Arrow Connector 21"/>
          <p:cNvCxnSpPr/>
          <p:nvPr/>
        </p:nvCxnSpPr>
        <p:spPr bwMode="auto">
          <a:xfrm>
            <a:off x="7706669" y="5114913"/>
            <a:ext cx="0" cy="36000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3" name="Straight Connector 22"/>
          <p:cNvCxnSpPr/>
          <p:nvPr/>
        </p:nvCxnSpPr>
        <p:spPr bwMode="auto">
          <a:xfrm>
            <a:off x="6270804" y="3674914"/>
            <a:ext cx="0" cy="1812003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sp>
        <p:nvSpPr>
          <p:cNvPr id="24" name="TextBox 23"/>
          <p:cNvSpPr txBox="1"/>
          <p:nvPr/>
        </p:nvSpPr>
        <p:spPr>
          <a:xfrm>
            <a:off x="2760513" y="3581132"/>
            <a:ext cx="83067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Lucida Sans" panose="020B0602030504020204" pitchFamily="34" charset="77"/>
              </a:rPr>
              <a:t>#locks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8715786" y="5114913"/>
            <a:ext cx="62709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Lucida Sans" panose="020B0602030504020204" pitchFamily="34" charset="77"/>
              </a:rPr>
              <a:t>time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3799309" y="5153664"/>
            <a:ext cx="6254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latin typeface="Lucida Sans" panose="020B0602030504020204" pitchFamily="34" charset="77"/>
              </a:rPr>
              <a:t>BEGIN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7706670" y="5153664"/>
            <a:ext cx="49725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latin typeface="Lucida Sans" panose="020B0602030504020204" pitchFamily="34" charset="77"/>
              </a:rPr>
              <a:t>END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5557734" y="4965164"/>
            <a:ext cx="6662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dirty="0">
                <a:latin typeface="Lucida Sans" panose="020B0602030504020204" pitchFamily="34" charset="77"/>
              </a:rPr>
              <a:t>LOCK </a:t>
            </a:r>
            <a:br>
              <a:rPr lang="en-US" sz="1200" dirty="0">
                <a:latin typeface="Lucida Sans" panose="020B0602030504020204" pitchFamily="34" charset="77"/>
              </a:rPr>
            </a:br>
            <a:r>
              <a:rPr lang="en-US" sz="1200" dirty="0">
                <a:latin typeface="Lucida Sans" panose="020B0602030504020204" pitchFamily="34" charset="77"/>
              </a:rPr>
              <a:t>POINT</a:t>
            </a:r>
          </a:p>
        </p:txBody>
      </p:sp>
      <p:cxnSp>
        <p:nvCxnSpPr>
          <p:cNvPr id="28" name="Straight Connector 27"/>
          <p:cNvCxnSpPr/>
          <p:nvPr/>
        </p:nvCxnSpPr>
        <p:spPr bwMode="auto">
          <a:xfrm>
            <a:off x="4474720" y="5114913"/>
            <a:ext cx="359217" cy="0"/>
          </a:xfrm>
          <a:prstGeom prst="line">
            <a:avLst/>
          </a:prstGeom>
          <a:solidFill>
            <a:schemeClr val="accent1"/>
          </a:solidFill>
          <a:ln w="63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3" name="Straight Connector 32"/>
          <p:cNvCxnSpPr/>
          <p:nvPr/>
        </p:nvCxnSpPr>
        <p:spPr bwMode="auto">
          <a:xfrm>
            <a:off x="4833937" y="4754913"/>
            <a:ext cx="359217" cy="0"/>
          </a:xfrm>
          <a:prstGeom prst="line">
            <a:avLst/>
          </a:prstGeom>
          <a:solidFill>
            <a:schemeClr val="accent1"/>
          </a:solidFill>
          <a:ln w="63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4" name="Straight Connector 33"/>
          <p:cNvCxnSpPr/>
          <p:nvPr/>
        </p:nvCxnSpPr>
        <p:spPr bwMode="auto">
          <a:xfrm>
            <a:off x="5198517" y="4394913"/>
            <a:ext cx="359217" cy="0"/>
          </a:xfrm>
          <a:prstGeom prst="line">
            <a:avLst/>
          </a:prstGeom>
          <a:solidFill>
            <a:schemeClr val="accent1"/>
          </a:solidFill>
          <a:ln w="63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5" name="Straight Connector 34"/>
          <p:cNvCxnSpPr/>
          <p:nvPr/>
        </p:nvCxnSpPr>
        <p:spPr bwMode="auto">
          <a:xfrm>
            <a:off x="5552371" y="4034913"/>
            <a:ext cx="359217" cy="0"/>
          </a:xfrm>
          <a:prstGeom prst="line">
            <a:avLst/>
          </a:prstGeom>
          <a:solidFill>
            <a:schemeClr val="accent1"/>
          </a:solidFill>
          <a:ln w="63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6" name="Straight Connector 35"/>
          <p:cNvCxnSpPr/>
          <p:nvPr/>
        </p:nvCxnSpPr>
        <p:spPr bwMode="auto">
          <a:xfrm>
            <a:off x="5910585" y="3674913"/>
            <a:ext cx="359217" cy="0"/>
          </a:xfrm>
          <a:prstGeom prst="line">
            <a:avLst/>
          </a:prstGeom>
          <a:solidFill>
            <a:schemeClr val="accent1"/>
          </a:solidFill>
          <a:ln w="63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7" name="Straight Connector 36"/>
          <p:cNvCxnSpPr/>
          <p:nvPr/>
        </p:nvCxnSpPr>
        <p:spPr bwMode="auto">
          <a:xfrm>
            <a:off x="6269802" y="4034913"/>
            <a:ext cx="359217" cy="0"/>
          </a:xfrm>
          <a:prstGeom prst="line">
            <a:avLst/>
          </a:prstGeom>
          <a:solidFill>
            <a:schemeClr val="accent1"/>
          </a:solidFill>
          <a:ln w="63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8" name="Straight Connector 37"/>
          <p:cNvCxnSpPr/>
          <p:nvPr/>
        </p:nvCxnSpPr>
        <p:spPr bwMode="auto">
          <a:xfrm>
            <a:off x="7347453" y="5117755"/>
            <a:ext cx="359217" cy="0"/>
          </a:xfrm>
          <a:prstGeom prst="line">
            <a:avLst/>
          </a:prstGeom>
          <a:solidFill>
            <a:schemeClr val="accent1"/>
          </a:solidFill>
          <a:ln w="63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9" name="Straight Connector 38"/>
          <p:cNvCxnSpPr/>
          <p:nvPr/>
        </p:nvCxnSpPr>
        <p:spPr bwMode="auto">
          <a:xfrm>
            <a:off x="6988236" y="4754913"/>
            <a:ext cx="359217" cy="0"/>
          </a:xfrm>
          <a:prstGeom prst="line">
            <a:avLst/>
          </a:prstGeom>
          <a:solidFill>
            <a:schemeClr val="accent1"/>
          </a:solidFill>
          <a:ln w="63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0" name="Straight Connector 39"/>
          <p:cNvCxnSpPr/>
          <p:nvPr/>
        </p:nvCxnSpPr>
        <p:spPr bwMode="auto">
          <a:xfrm>
            <a:off x="6629019" y="4394913"/>
            <a:ext cx="359217" cy="0"/>
          </a:xfrm>
          <a:prstGeom prst="line">
            <a:avLst/>
          </a:prstGeom>
          <a:solidFill>
            <a:schemeClr val="accent1"/>
          </a:solidFill>
          <a:ln w="63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3" name="Straight Arrow Connector 42"/>
          <p:cNvCxnSpPr/>
          <p:nvPr/>
        </p:nvCxnSpPr>
        <p:spPr bwMode="auto">
          <a:xfrm>
            <a:off x="6985011" y="4394913"/>
            <a:ext cx="0" cy="36000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44" name="Left Brace 43"/>
          <p:cNvSpPr/>
          <p:nvPr/>
        </p:nvSpPr>
        <p:spPr bwMode="auto">
          <a:xfrm rot="16200000">
            <a:off x="5012632" y="5054819"/>
            <a:ext cx="360041" cy="1435865"/>
          </a:xfrm>
          <a:prstGeom prst="leftBrace">
            <a:avLst>
              <a:gd name="adj1" fmla="val 36839"/>
              <a:gd name="adj2" fmla="val 50000"/>
            </a:avLst>
          </a:prstGeom>
          <a:noFill/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anose="020B0602030504020204" pitchFamily="34" charset="77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4564409" y="5920085"/>
            <a:ext cx="125648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latin typeface="Lucida Sans" panose="020B0602030504020204" pitchFamily="34" charset="77"/>
                <a:cs typeface="Georgia"/>
              </a:rPr>
              <a:t>growing phase</a:t>
            </a:r>
          </a:p>
        </p:txBody>
      </p:sp>
      <p:sp>
        <p:nvSpPr>
          <p:cNvPr id="47" name="Left Brace 46"/>
          <p:cNvSpPr/>
          <p:nvPr/>
        </p:nvSpPr>
        <p:spPr bwMode="auto">
          <a:xfrm rot="16200000">
            <a:off x="6794406" y="5040506"/>
            <a:ext cx="387662" cy="1436868"/>
          </a:xfrm>
          <a:prstGeom prst="leftBrace">
            <a:avLst>
              <a:gd name="adj1" fmla="val 36839"/>
              <a:gd name="adj2" fmla="val 50000"/>
            </a:avLst>
          </a:prstGeom>
          <a:noFill/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anose="020B0602030504020204" pitchFamily="34" charset="77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6356768" y="5920084"/>
            <a:ext cx="125648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latin typeface="Lucida Sans" panose="020B0602030504020204" pitchFamily="34" charset="77"/>
                <a:cs typeface="Georgia"/>
              </a:rPr>
              <a:t>shrinking phase</a:t>
            </a:r>
          </a:p>
        </p:txBody>
      </p:sp>
    </p:spTree>
    <p:extLst>
      <p:ext uri="{BB962C8B-B14F-4D97-AF65-F5344CB8AC3E}">
        <p14:creationId xmlns:p14="http://schemas.microsoft.com/office/powerpoint/2010/main" val="3426347850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Distribution and Two-Phase Locking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64</a:t>
            </a:fld>
            <a:endParaRPr lang="en-US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In a non-distributed database, locking is controlled by </a:t>
            </a:r>
            <a:r>
              <a:rPr lang="en-US" i="1" dirty="0"/>
              <a:t>a lock manager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Two main approaches to implementing two-phase locking in a distributed database:</a:t>
            </a:r>
          </a:p>
          <a:p>
            <a:pPr lvl="1"/>
            <a:r>
              <a:rPr lang="en-US" dirty="0" err="1"/>
              <a:t>Centralised</a:t>
            </a:r>
            <a:r>
              <a:rPr lang="en-US" dirty="0"/>
              <a:t> 2PL (C2PL)</a:t>
            </a:r>
            <a:br>
              <a:rPr lang="en-US" dirty="0"/>
            </a:br>
            <a:r>
              <a:rPr lang="en-US" dirty="0"/>
              <a:t>Responsibility for lock management lies with a single site</a:t>
            </a:r>
          </a:p>
          <a:p>
            <a:pPr lvl="1"/>
            <a:r>
              <a:rPr lang="en-US" dirty="0"/>
              <a:t>Distributed 2PL (D2PL)</a:t>
            </a:r>
            <a:br>
              <a:rPr lang="en-US" dirty="0"/>
            </a:br>
            <a:r>
              <a:rPr lang="en-US" dirty="0"/>
              <a:t>Each site has its own lock manager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DA26E58-048B-DB46-A367-BFA775CF5CE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0559821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Centralised</a:t>
            </a:r>
            <a:r>
              <a:rPr lang="en-US" dirty="0"/>
              <a:t> Two-Phase Locking (C2PL)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Coordinating site runs </a:t>
            </a:r>
            <a:r>
              <a:rPr lang="en-US" i="1" dirty="0"/>
              <a:t>transaction manager </a:t>
            </a:r>
            <a:r>
              <a:rPr lang="en-US" dirty="0"/>
              <a:t>TM</a:t>
            </a:r>
          </a:p>
          <a:p>
            <a:pPr marL="0" indent="0">
              <a:buNone/>
            </a:pPr>
            <a:r>
              <a:rPr lang="en-US" dirty="0"/>
              <a:t>Participant sites run </a:t>
            </a:r>
            <a:r>
              <a:rPr lang="en-US" i="1" dirty="0"/>
              <a:t>data processors</a:t>
            </a:r>
            <a:r>
              <a:rPr lang="en-US" dirty="0"/>
              <a:t> DP</a:t>
            </a:r>
          </a:p>
          <a:p>
            <a:pPr marL="0" indent="0">
              <a:buNone/>
            </a:pPr>
            <a:r>
              <a:rPr lang="en-US" dirty="0"/>
              <a:t>Lock manager LM runs on central site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72A95F59-093F-C54D-A04E-79E3FF5889E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Rectangle 6"/>
          <p:cNvSpPr/>
          <p:nvPr/>
        </p:nvSpPr>
        <p:spPr bwMode="auto">
          <a:xfrm>
            <a:off x="6761738" y="1789239"/>
            <a:ext cx="720080" cy="344361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DP</a:t>
            </a:r>
          </a:p>
        </p:txBody>
      </p:sp>
      <p:cxnSp>
        <p:nvCxnSpPr>
          <p:cNvPr id="8" name="Straight Connector 7"/>
          <p:cNvCxnSpPr>
            <a:stCxn id="7" idx="2"/>
          </p:cNvCxnSpPr>
          <p:nvPr/>
        </p:nvCxnSpPr>
        <p:spPr bwMode="auto">
          <a:xfrm>
            <a:off x="7121778" y="2133600"/>
            <a:ext cx="0" cy="4145089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9" name="Rectangle 8"/>
          <p:cNvSpPr/>
          <p:nvPr/>
        </p:nvSpPr>
        <p:spPr bwMode="auto">
          <a:xfrm>
            <a:off x="8517363" y="1789239"/>
            <a:ext cx="720080" cy="344361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TM</a:t>
            </a:r>
          </a:p>
        </p:txBody>
      </p:sp>
      <p:cxnSp>
        <p:nvCxnSpPr>
          <p:cNvPr id="10" name="Straight Connector 9"/>
          <p:cNvCxnSpPr>
            <a:stCxn id="9" idx="2"/>
          </p:cNvCxnSpPr>
          <p:nvPr/>
        </p:nvCxnSpPr>
        <p:spPr bwMode="auto">
          <a:xfrm>
            <a:off x="8877403" y="2133600"/>
            <a:ext cx="0" cy="4145089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1" name="Rectangle 10"/>
          <p:cNvSpPr/>
          <p:nvPr/>
        </p:nvSpPr>
        <p:spPr bwMode="auto">
          <a:xfrm>
            <a:off x="10269963" y="1789239"/>
            <a:ext cx="720080" cy="344361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LM</a:t>
            </a:r>
          </a:p>
        </p:txBody>
      </p:sp>
      <p:cxnSp>
        <p:nvCxnSpPr>
          <p:cNvPr id="12" name="Straight Connector 11"/>
          <p:cNvCxnSpPr>
            <a:stCxn id="11" idx="2"/>
          </p:cNvCxnSpPr>
          <p:nvPr/>
        </p:nvCxnSpPr>
        <p:spPr bwMode="auto">
          <a:xfrm>
            <a:off x="10630003" y="2133600"/>
            <a:ext cx="0" cy="4145089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</p:spTree>
    <p:extLst>
      <p:ext uri="{BB962C8B-B14F-4D97-AF65-F5344CB8AC3E}">
        <p14:creationId xmlns:p14="http://schemas.microsoft.com/office/powerpoint/2010/main" val="471570903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Centralised</a:t>
            </a:r>
            <a:r>
              <a:rPr lang="en-US" dirty="0"/>
              <a:t> Two-Phase Locking (C2PL)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Coordinating site runs </a:t>
            </a:r>
            <a:r>
              <a:rPr lang="en-US" i="1" dirty="0"/>
              <a:t>transaction manager </a:t>
            </a:r>
            <a:r>
              <a:rPr lang="en-US" dirty="0"/>
              <a:t>TM</a:t>
            </a:r>
          </a:p>
          <a:p>
            <a:pPr marL="0" indent="0">
              <a:buNone/>
            </a:pPr>
            <a:r>
              <a:rPr lang="en-US" dirty="0"/>
              <a:t>Participant sites run </a:t>
            </a:r>
            <a:r>
              <a:rPr lang="en-US" i="1" dirty="0"/>
              <a:t>data processors</a:t>
            </a:r>
            <a:r>
              <a:rPr lang="en-US" dirty="0"/>
              <a:t> DP</a:t>
            </a:r>
          </a:p>
          <a:p>
            <a:pPr marL="0" indent="0">
              <a:buNone/>
            </a:pPr>
            <a:r>
              <a:rPr lang="en-US" dirty="0"/>
              <a:t>Lock manager LM runs on central site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TM requests locks from LM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72A95F59-093F-C54D-A04E-79E3FF5889E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Rectangle 6"/>
          <p:cNvSpPr/>
          <p:nvPr/>
        </p:nvSpPr>
        <p:spPr bwMode="auto">
          <a:xfrm>
            <a:off x="6761738" y="1789239"/>
            <a:ext cx="720080" cy="344361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DP</a:t>
            </a:r>
          </a:p>
        </p:txBody>
      </p:sp>
      <p:cxnSp>
        <p:nvCxnSpPr>
          <p:cNvPr id="8" name="Straight Connector 7"/>
          <p:cNvCxnSpPr>
            <a:stCxn id="7" idx="2"/>
          </p:cNvCxnSpPr>
          <p:nvPr/>
        </p:nvCxnSpPr>
        <p:spPr bwMode="auto">
          <a:xfrm>
            <a:off x="7121778" y="2133600"/>
            <a:ext cx="0" cy="4145089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9" name="Rectangle 8"/>
          <p:cNvSpPr/>
          <p:nvPr/>
        </p:nvSpPr>
        <p:spPr bwMode="auto">
          <a:xfrm>
            <a:off x="8517363" y="1789239"/>
            <a:ext cx="720080" cy="344361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TM</a:t>
            </a:r>
          </a:p>
        </p:txBody>
      </p:sp>
      <p:cxnSp>
        <p:nvCxnSpPr>
          <p:cNvPr id="10" name="Straight Connector 9"/>
          <p:cNvCxnSpPr>
            <a:stCxn id="9" idx="2"/>
          </p:cNvCxnSpPr>
          <p:nvPr/>
        </p:nvCxnSpPr>
        <p:spPr bwMode="auto">
          <a:xfrm>
            <a:off x="8877403" y="2133600"/>
            <a:ext cx="0" cy="4145089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1" name="Rectangle 10"/>
          <p:cNvSpPr/>
          <p:nvPr/>
        </p:nvSpPr>
        <p:spPr bwMode="auto">
          <a:xfrm>
            <a:off x="10269963" y="1789239"/>
            <a:ext cx="720080" cy="344361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LM</a:t>
            </a:r>
          </a:p>
        </p:txBody>
      </p:sp>
      <p:cxnSp>
        <p:nvCxnSpPr>
          <p:cNvPr id="12" name="Straight Connector 11"/>
          <p:cNvCxnSpPr>
            <a:stCxn id="11" idx="2"/>
          </p:cNvCxnSpPr>
          <p:nvPr/>
        </p:nvCxnSpPr>
        <p:spPr bwMode="auto">
          <a:xfrm>
            <a:off x="10630003" y="2133600"/>
            <a:ext cx="0" cy="4145089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6" name="Straight Arrow Connector 15"/>
          <p:cNvCxnSpPr/>
          <p:nvPr/>
        </p:nvCxnSpPr>
        <p:spPr bwMode="auto">
          <a:xfrm>
            <a:off x="8877403" y="2599384"/>
            <a:ext cx="1752600" cy="288032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5" name="TextBox 24"/>
          <p:cNvSpPr txBox="1"/>
          <p:nvPr/>
        </p:nvSpPr>
        <p:spPr>
          <a:xfrm>
            <a:off x="9059732" y="2244163"/>
            <a:ext cx="141096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</a:rPr>
              <a:t>lock request</a:t>
            </a:r>
          </a:p>
        </p:txBody>
      </p:sp>
    </p:spTree>
    <p:extLst>
      <p:ext uri="{BB962C8B-B14F-4D97-AF65-F5344CB8AC3E}">
        <p14:creationId xmlns:p14="http://schemas.microsoft.com/office/powerpoint/2010/main" val="2416868057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Centralised</a:t>
            </a:r>
            <a:r>
              <a:rPr lang="en-US" dirty="0"/>
              <a:t> Two-Phase Locking (C2PL)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Coordinating site runs </a:t>
            </a:r>
            <a:r>
              <a:rPr lang="en-US" i="1" dirty="0"/>
              <a:t>transaction manager </a:t>
            </a:r>
            <a:r>
              <a:rPr lang="en-US" dirty="0"/>
              <a:t>TM</a:t>
            </a:r>
          </a:p>
          <a:p>
            <a:pPr marL="0" indent="0">
              <a:buNone/>
            </a:pPr>
            <a:r>
              <a:rPr lang="en-US" dirty="0"/>
              <a:t>Participant sites run </a:t>
            </a:r>
            <a:r>
              <a:rPr lang="en-US" i="1" dirty="0"/>
              <a:t>data processors</a:t>
            </a:r>
            <a:r>
              <a:rPr lang="en-US" dirty="0"/>
              <a:t> DP</a:t>
            </a:r>
          </a:p>
          <a:p>
            <a:pPr marL="0" indent="0">
              <a:buNone/>
            </a:pPr>
            <a:r>
              <a:rPr lang="en-US" dirty="0"/>
              <a:t>Lock manager LM runs on central site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TM requests locks from LM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If granted, TM submits operations to processors DP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72A95F59-093F-C54D-A04E-79E3FF5889E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Rectangle 6"/>
          <p:cNvSpPr/>
          <p:nvPr/>
        </p:nvSpPr>
        <p:spPr bwMode="auto">
          <a:xfrm>
            <a:off x="6761738" y="1789239"/>
            <a:ext cx="720080" cy="344361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DP</a:t>
            </a:r>
          </a:p>
        </p:txBody>
      </p:sp>
      <p:cxnSp>
        <p:nvCxnSpPr>
          <p:cNvPr id="8" name="Straight Connector 7"/>
          <p:cNvCxnSpPr>
            <a:stCxn id="7" idx="2"/>
          </p:cNvCxnSpPr>
          <p:nvPr/>
        </p:nvCxnSpPr>
        <p:spPr bwMode="auto">
          <a:xfrm>
            <a:off x="7121778" y="2133600"/>
            <a:ext cx="0" cy="4145089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9" name="Rectangle 8"/>
          <p:cNvSpPr/>
          <p:nvPr/>
        </p:nvSpPr>
        <p:spPr bwMode="auto">
          <a:xfrm>
            <a:off x="8517363" y="1789239"/>
            <a:ext cx="720080" cy="344361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TM</a:t>
            </a:r>
          </a:p>
        </p:txBody>
      </p:sp>
      <p:cxnSp>
        <p:nvCxnSpPr>
          <p:cNvPr id="10" name="Straight Connector 9"/>
          <p:cNvCxnSpPr>
            <a:stCxn id="9" idx="2"/>
          </p:cNvCxnSpPr>
          <p:nvPr/>
        </p:nvCxnSpPr>
        <p:spPr bwMode="auto">
          <a:xfrm>
            <a:off x="8877403" y="2133600"/>
            <a:ext cx="0" cy="4145089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1" name="Rectangle 10"/>
          <p:cNvSpPr/>
          <p:nvPr/>
        </p:nvSpPr>
        <p:spPr bwMode="auto">
          <a:xfrm>
            <a:off x="10269963" y="1789239"/>
            <a:ext cx="720080" cy="344361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LM</a:t>
            </a:r>
          </a:p>
        </p:txBody>
      </p:sp>
      <p:cxnSp>
        <p:nvCxnSpPr>
          <p:cNvPr id="12" name="Straight Connector 11"/>
          <p:cNvCxnSpPr>
            <a:stCxn id="11" idx="2"/>
          </p:cNvCxnSpPr>
          <p:nvPr/>
        </p:nvCxnSpPr>
        <p:spPr bwMode="auto">
          <a:xfrm>
            <a:off x="10630003" y="2133600"/>
            <a:ext cx="0" cy="4145089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6" name="Straight Arrow Connector 15"/>
          <p:cNvCxnSpPr/>
          <p:nvPr/>
        </p:nvCxnSpPr>
        <p:spPr bwMode="auto">
          <a:xfrm>
            <a:off x="8877403" y="2599384"/>
            <a:ext cx="1752600" cy="288032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5" name="TextBox 24"/>
          <p:cNvSpPr txBox="1"/>
          <p:nvPr/>
        </p:nvSpPr>
        <p:spPr>
          <a:xfrm>
            <a:off x="9059732" y="2244163"/>
            <a:ext cx="141096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</a:rPr>
              <a:t>lock request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9047712" y="3450582"/>
            <a:ext cx="143500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</a:rPr>
              <a:t>lock granted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7441482" y="3532482"/>
            <a:ext cx="114165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</a:rPr>
              <a:t>operation</a:t>
            </a:r>
          </a:p>
        </p:txBody>
      </p:sp>
      <p:cxnSp>
        <p:nvCxnSpPr>
          <p:cNvPr id="32" name="Straight Arrow Connector 31"/>
          <p:cNvCxnSpPr/>
          <p:nvPr/>
        </p:nvCxnSpPr>
        <p:spPr bwMode="auto">
          <a:xfrm flipH="1">
            <a:off x="8877403" y="3193155"/>
            <a:ext cx="1752600" cy="304699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4" name="Straight Arrow Connector 33"/>
          <p:cNvCxnSpPr/>
          <p:nvPr/>
        </p:nvCxnSpPr>
        <p:spPr bwMode="auto">
          <a:xfrm flipH="1">
            <a:off x="7119511" y="3802603"/>
            <a:ext cx="1752600" cy="304699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1217291414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Centralised</a:t>
            </a:r>
            <a:r>
              <a:rPr lang="en-US" dirty="0"/>
              <a:t> Two-Phase Locking (C2PL)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Coordinating site runs </a:t>
            </a:r>
            <a:r>
              <a:rPr lang="en-US" i="1" dirty="0"/>
              <a:t>transaction manager </a:t>
            </a:r>
            <a:r>
              <a:rPr lang="en-US" dirty="0"/>
              <a:t>TM</a:t>
            </a:r>
          </a:p>
          <a:p>
            <a:pPr marL="0" indent="0">
              <a:buNone/>
            </a:pPr>
            <a:r>
              <a:rPr lang="en-US" dirty="0"/>
              <a:t>Participant sites run </a:t>
            </a:r>
            <a:r>
              <a:rPr lang="en-US" i="1" dirty="0"/>
              <a:t>data processors</a:t>
            </a:r>
            <a:r>
              <a:rPr lang="en-US" dirty="0"/>
              <a:t> DP</a:t>
            </a:r>
          </a:p>
          <a:p>
            <a:pPr marL="0" indent="0">
              <a:buNone/>
            </a:pPr>
            <a:r>
              <a:rPr lang="en-US" dirty="0"/>
              <a:t>Lock manager LM runs on central site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TM requests locks from LM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If granted, TM submits operations to processors DP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When DPs finish, TM sends message to LM to release locks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72A95F59-093F-C54D-A04E-79E3FF5889E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Rectangle 6"/>
          <p:cNvSpPr/>
          <p:nvPr/>
        </p:nvSpPr>
        <p:spPr bwMode="auto">
          <a:xfrm>
            <a:off x="6761738" y="1789239"/>
            <a:ext cx="720080" cy="344361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DP</a:t>
            </a:r>
          </a:p>
        </p:txBody>
      </p:sp>
      <p:cxnSp>
        <p:nvCxnSpPr>
          <p:cNvPr id="8" name="Straight Connector 7"/>
          <p:cNvCxnSpPr>
            <a:stCxn id="7" idx="2"/>
          </p:cNvCxnSpPr>
          <p:nvPr/>
        </p:nvCxnSpPr>
        <p:spPr bwMode="auto">
          <a:xfrm>
            <a:off x="7121778" y="2133600"/>
            <a:ext cx="0" cy="4145089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9" name="Rectangle 8"/>
          <p:cNvSpPr/>
          <p:nvPr/>
        </p:nvSpPr>
        <p:spPr bwMode="auto">
          <a:xfrm>
            <a:off x="8517363" y="1789239"/>
            <a:ext cx="720080" cy="344361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TM</a:t>
            </a:r>
          </a:p>
        </p:txBody>
      </p:sp>
      <p:cxnSp>
        <p:nvCxnSpPr>
          <p:cNvPr id="10" name="Straight Connector 9"/>
          <p:cNvCxnSpPr>
            <a:stCxn id="9" idx="2"/>
          </p:cNvCxnSpPr>
          <p:nvPr/>
        </p:nvCxnSpPr>
        <p:spPr bwMode="auto">
          <a:xfrm>
            <a:off x="8877403" y="2133600"/>
            <a:ext cx="0" cy="4145089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1" name="Rectangle 10"/>
          <p:cNvSpPr/>
          <p:nvPr/>
        </p:nvSpPr>
        <p:spPr bwMode="auto">
          <a:xfrm>
            <a:off x="10269963" y="1789239"/>
            <a:ext cx="720080" cy="344361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LM</a:t>
            </a:r>
          </a:p>
        </p:txBody>
      </p:sp>
      <p:cxnSp>
        <p:nvCxnSpPr>
          <p:cNvPr id="12" name="Straight Connector 11"/>
          <p:cNvCxnSpPr>
            <a:stCxn id="11" idx="2"/>
          </p:cNvCxnSpPr>
          <p:nvPr/>
        </p:nvCxnSpPr>
        <p:spPr bwMode="auto">
          <a:xfrm>
            <a:off x="10630003" y="2133600"/>
            <a:ext cx="0" cy="4145089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6" name="Straight Arrow Connector 15"/>
          <p:cNvCxnSpPr/>
          <p:nvPr/>
        </p:nvCxnSpPr>
        <p:spPr bwMode="auto">
          <a:xfrm>
            <a:off x="8877403" y="2599384"/>
            <a:ext cx="1752600" cy="288032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5" name="TextBox 24"/>
          <p:cNvSpPr txBox="1"/>
          <p:nvPr/>
        </p:nvSpPr>
        <p:spPr>
          <a:xfrm>
            <a:off x="9059732" y="2244163"/>
            <a:ext cx="141096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</a:rPr>
              <a:t>lock request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9047712" y="3450582"/>
            <a:ext cx="143500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</a:rPr>
              <a:t>lock granted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9025823" y="5184707"/>
            <a:ext cx="146867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</a:rPr>
              <a:t>release locks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7441482" y="3532482"/>
            <a:ext cx="114165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</a:rPr>
              <a:t>operation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7090088" y="4589399"/>
            <a:ext cx="184537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</a:rPr>
              <a:t>end of operation</a:t>
            </a:r>
          </a:p>
        </p:txBody>
      </p:sp>
      <p:cxnSp>
        <p:nvCxnSpPr>
          <p:cNvPr id="32" name="Straight Arrow Connector 31"/>
          <p:cNvCxnSpPr/>
          <p:nvPr/>
        </p:nvCxnSpPr>
        <p:spPr bwMode="auto">
          <a:xfrm flipH="1">
            <a:off x="8877403" y="3193155"/>
            <a:ext cx="1752600" cy="304699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4" name="Straight Arrow Connector 33"/>
          <p:cNvCxnSpPr/>
          <p:nvPr/>
        </p:nvCxnSpPr>
        <p:spPr bwMode="auto">
          <a:xfrm flipH="1">
            <a:off x="7119511" y="3802603"/>
            <a:ext cx="1752600" cy="304699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6" name="Straight Arrow Connector 35"/>
          <p:cNvCxnSpPr/>
          <p:nvPr/>
        </p:nvCxnSpPr>
        <p:spPr bwMode="auto">
          <a:xfrm>
            <a:off x="7098406" y="4395333"/>
            <a:ext cx="1752600" cy="288032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7" name="Straight Arrow Connector 36"/>
          <p:cNvCxnSpPr/>
          <p:nvPr/>
        </p:nvCxnSpPr>
        <p:spPr bwMode="auto">
          <a:xfrm>
            <a:off x="8877403" y="4977897"/>
            <a:ext cx="1752600" cy="288032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3038208128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Centralised</a:t>
            </a:r>
            <a:r>
              <a:rPr lang="en-US" dirty="0"/>
              <a:t> Two-Phase Locking (C2PL)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LM is a single point of failure </a:t>
            </a:r>
          </a:p>
          <a:p>
            <a:pPr lvl="1"/>
            <a:r>
              <a:rPr lang="en-US" dirty="0"/>
              <a:t>less reliable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LM is a bottleneck</a:t>
            </a:r>
          </a:p>
          <a:p>
            <a:pPr lvl="1"/>
            <a:r>
              <a:rPr lang="en-US" dirty="0"/>
              <a:t>affects transaction throughput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74329E7B-9D78-9047-8099-847435FC6C4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1" name="Rectangle 20"/>
          <p:cNvSpPr/>
          <p:nvPr/>
        </p:nvSpPr>
        <p:spPr bwMode="auto">
          <a:xfrm>
            <a:off x="6752110" y="1793890"/>
            <a:ext cx="720080" cy="344361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DP</a:t>
            </a:r>
          </a:p>
        </p:txBody>
      </p:sp>
      <p:cxnSp>
        <p:nvCxnSpPr>
          <p:cNvPr id="30" name="Straight Connector 29"/>
          <p:cNvCxnSpPr>
            <a:stCxn id="21" idx="2"/>
          </p:cNvCxnSpPr>
          <p:nvPr/>
        </p:nvCxnSpPr>
        <p:spPr bwMode="auto">
          <a:xfrm>
            <a:off x="7112150" y="2138251"/>
            <a:ext cx="0" cy="4145089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31" name="Rectangle 30"/>
          <p:cNvSpPr/>
          <p:nvPr/>
        </p:nvSpPr>
        <p:spPr bwMode="auto">
          <a:xfrm>
            <a:off x="8507735" y="1793890"/>
            <a:ext cx="720080" cy="344361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TM</a:t>
            </a:r>
          </a:p>
        </p:txBody>
      </p:sp>
      <p:cxnSp>
        <p:nvCxnSpPr>
          <p:cNvPr id="32" name="Straight Connector 31"/>
          <p:cNvCxnSpPr>
            <a:stCxn id="31" idx="2"/>
          </p:cNvCxnSpPr>
          <p:nvPr/>
        </p:nvCxnSpPr>
        <p:spPr bwMode="auto">
          <a:xfrm>
            <a:off x="8867775" y="2138251"/>
            <a:ext cx="0" cy="4145089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33" name="Rectangle 32"/>
          <p:cNvSpPr/>
          <p:nvPr/>
        </p:nvSpPr>
        <p:spPr bwMode="auto">
          <a:xfrm>
            <a:off x="10260335" y="1793890"/>
            <a:ext cx="720080" cy="344361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LM</a:t>
            </a:r>
          </a:p>
        </p:txBody>
      </p:sp>
      <p:cxnSp>
        <p:nvCxnSpPr>
          <p:cNvPr id="34" name="Straight Connector 33"/>
          <p:cNvCxnSpPr>
            <a:stCxn id="33" idx="2"/>
          </p:cNvCxnSpPr>
          <p:nvPr/>
        </p:nvCxnSpPr>
        <p:spPr bwMode="auto">
          <a:xfrm>
            <a:off x="10620375" y="2138251"/>
            <a:ext cx="0" cy="4145089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5" name="Straight Arrow Connector 34"/>
          <p:cNvCxnSpPr/>
          <p:nvPr/>
        </p:nvCxnSpPr>
        <p:spPr bwMode="auto">
          <a:xfrm>
            <a:off x="8867775" y="2604035"/>
            <a:ext cx="1752600" cy="288032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36" name="TextBox 35"/>
          <p:cNvSpPr txBox="1"/>
          <p:nvPr/>
        </p:nvSpPr>
        <p:spPr>
          <a:xfrm>
            <a:off x="9050104" y="2248814"/>
            <a:ext cx="141096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</a:rPr>
              <a:t>lock request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9038084" y="3455233"/>
            <a:ext cx="143500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</a:rPr>
              <a:t>lock granted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9016195" y="5189358"/>
            <a:ext cx="146867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</a:rPr>
              <a:t>release locks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7431854" y="3537133"/>
            <a:ext cx="114165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</a:rPr>
              <a:t>operation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7080460" y="4594050"/>
            <a:ext cx="184537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</a:rPr>
              <a:t>end of operation</a:t>
            </a:r>
          </a:p>
        </p:txBody>
      </p:sp>
      <p:cxnSp>
        <p:nvCxnSpPr>
          <p:cNvPr id="41" name="Straight Arrow Connector 40"/>
          <p:cNvCxnSpPr/>
          <p:nvPr/>
        </p:nvCxnSpPr>
        <p:spPr bwMode="auto">
          <a:xfrm flipH="1">
            <a:off x="8867775" y="3197806"/>
            <a:ext cx="1752600" cy="304699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2" name="Straight Arrow Connector 41"/>
          <p:cNvCxnSpPr/>
          <p:nvPr/>
        </p:nvCxnSpPr>
        <p:spPr bwMode="auto">
          <a:xfrm flipH="1">
            <a:off x="7109883" y="3807254"/>
            <a:ext cx="1752600" cy="304699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3" name="Straight Arrow Connector 42"/>
          <p:cNvCxnSpPr/>
          <p:nvPr/>
        </p:nvCxnSpPr>
        <p:spPr bwMode="auto">
          <a:xfrm>
            <a:off x="7088778" y="4399984"/>
            <a:ext cx="1752600" cy="288032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4" name="Straight Arrow Connector 43"/>
          <p:cNvCxnSpPr/>
          <p:nvPr/>
        </p:nvCxnSpPr>
        <p:spPr bwMode="auto">
          <a:xfrm>
            <a:off x="8867775" y="4982548"/>
            <a:ext cx="1752600" cy="288032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13706573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No reliance on a central site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A distributed database system should not rely on a central site, which may be a single point of failure or a bottleneck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i="1" dirty="0"/>
              <a:t>Each site of a distributed database system provides its own security, locking, logging, integrity, and recovery, and handles its own data dictionary. No central site must be involved in every distributed transaction. </a:t>
            </a:r>
          </a:p>
          <a:p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CB7438B-3B2F-7340-B782-B4927F4E1C4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4871482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Distributed Two-Phase Locking (D2PL)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Coordinating site C runs TM</a:t>
            </a:r>
          </a:p>
          <a:p>
            <a:pPr marL="0" indent="0">
              <a:buNone/>
            </a:pPr>
            <a:r>
              <a:rPr lang="en-US" dirty="0"/>
              <a:t>Each participant runs both an LM  and a DP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76F824B-AFF0-6241-9012-C48308B6517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Rectangle 6"/>
          <p:cNvSpPr/>
          <p:nvPr/>
        </p:nvSpPr>
        <p:spPr bwMode="auto">
          <a:xfrm>
            <a:off x="6761738" y="1789239"/>
            <a:ext cx="720080" cy="344361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DP</a:t>
            </a:r>
          </a:p>
        </p:txBody>
      </p:sp>
      <p:cxnSp>
        <p:nvCxnSpPr>
          <p:cNvPr id="8" name="Straight Connector 7"/>
          <p:cNvCxnSpPr>
            <a:stCxn id="7" idx="2"/>
          </p:cNvCxnSpPr>
          <p:nvPr/>
        </p:nvCxnSpPr>
        <p:spPr bwMode="auto">
          <a:xfrm>
            <a:off x="7121778" y="2133600"/>
            <a:ext cx="0" cy="4145089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9" name="Rectangle 8"/>
          <p:cNvSpPr/>
          <p:nvPr/>
        </p:nvSpPr>
        <p:spPr bwMode="auto">
          <a:xfrm>
            <a:off x="8517363" y="1789239"/>
            <a:ext cx="720080" cy="344361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LM</a:t>
            </a:r>
          </a:p>
        </p:txBody>
      </p:sp>
      <p:cxnSp>
        <p:nvCxnSpPr>
          <p:cNvPr id="10" name="Straight Connector 9"/>
          <p:cNvCxnSpPr>
            <a:stCxn id="9" idx="2"/>
          </p:cNvCxnSpPr>
          <p:nvPr/>
        </p:nvCxnSpPr>
        <p:spPr bwMode="auto">
          <a:xfrm>
            <a:off x="8877403" y="2133600"/>
            <a:ext cx="0" cy="4145089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1" name="Rectangle 10"/>
          <p:cNvSpPr/>
          <p:nvPr/>
        </p:nvSpPr>
        <p:spPr bwMode="auto">
          <a:xfrm>
            <a:off x="10269963" y="1789239"/>
            <a:ext cx="720080" cy="344361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TM</a:t>
            </a:r>
          </a:p>
        </p:txBody>
      </p:sp>
      <p:cxnSp>
        <p:nvCxnSpPr>
          <p:cNvPr id="12" name="Straight Connector 11"/>
          <p:cNvCxnSpPr>
            <a:stCxn id="11" idx="2"/>
          </p:cNvCxnSpPr>
          <p:nvPr/>
        </p:nvCxnSpPr>
        <p:spPr bwMode="auto">
          <a:xfrm>
            <a:off x="10630003" y="2133600"/>
            <a:ext cx="0" cy="4145089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</p:spTree>
    <p:extLst>
      <p:ext uri="{BB962C8B-B14F-4D97-AF65-F5344CB8AC3E}">
        <p14:creationId xmlns:p14="http://schemas.microsoft.com/office/powerpoint/2010/main" val="2835274915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Distributed Two-Phase Locking (D2PL)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Coordinating site C runs TM</a:t>
            </a:r>
          </a:p>
          <a:p>
            <a:pPr marL="0" indent="0">
              <a:buNone/>
            </a:pPr>
            <a:r>
              <a:rPr lang="en-US" dirty="0"/>
              <a:t>Each participant runs both an LM  and a DP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TM sends operations and lock requests to each LM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76F824B-AFF0-6241-9012-C48308B6517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Rectangle 6"/>
          <p:cNvSpPr/>
          <p:nvPr/>
        </p:nvSpPr>
        <p:spPr bwMode="auto">
          <a:xfrm>
            <a:off x="6761738" y="1789239"/>
            <a:ext cx="720080" cy="344361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DP</a:t>
            </a:r>
          </a:p>
        </p:txBody>
      </p:sp>
      <p:cxnSp>
        <p:nvCxnSpPr>
          <p:cNvPr id="8" name="Straight Connector 7"/>
          <p:cNvCxnSpPr>
            <a:stCxn id="7" idx="2"/>
          </p:cNvCxnSpPr>
          <p:nvPr/>
        </p:nvCxnSpPr>
        <p:spPr bwMode="auto">
          <a:xfrm>
            <a:off x="7121778" y="2133600"/>
            <a:ext cx="0" cy="4145089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9" name="Rectangle 8"/>
          <p:cNvSpPr/>
          <p:nvPr/>
        </p:nvSpPr>
        <p:spPr bwMode="auto">
          <a:xfrm>
            <a:off x="8517363" y="1789239"/>
            <a:ext cx="720080" cy="344361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LM</a:t>
            </a:r>
          </a:p>
        </p:txBody>
      </p:sp>
      <p:cxnSp>
        <p:nvCxnSpPr>
          <p:cNvPr id="10" name="Straight Connector 9"/>
          <p:cNvCxnSpPr>
            <a:stCxn id="9" idx="2"/>
          </p:cNvCxnSpPr>
          <p:nvPr/>
        </p:nvCxnSpPr>
        <p:spPr bwMode="auto">
          <a:xfrm>
            <a:off x="8877403" y="2133600"/>
            <a:ext cx="0" cy="4145089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1" name="Rectangle 10"/>
          <p:cNvSpPr/>
          <p:nvPr/>
        </p:nvSpPr>
        <p:spPr bwMode="auto">
          <a:xfrm>
            <a:off x="10269963" y="1789239"/>
            <a:ext cx="720080" cy="344361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TM</a:t>
            </a:r>
          </a:p>
        </p:txBody>
      </p:sp>
      <p:cxnSp>
        <p:nvCxnSpPr>
          <p:cNvPr id="12" name="Straight Connector 11"/>
          <p:cNvCxnSpPr>
            <a:stCxn id="11" idx="2"/>
          </p:cNvCxnSpPr>
          <p:nvPr/>
        </p:nvCxnSpPr>
        <p:spPr bwMode="auto">
          <a:xfrm>
            <a:off x="10630003" y="2133600"/>
            <a:ext cx="0" cy="4145089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4" name="Straight Arrow Connector 13"/>
          <p:cNvCxnSpPr/>
          <p:nvPr/>
        </p:nvCxnSpPr>
        <p:spPr bwMode="auto">
          <a:xfrm flipH="1">
            <a:off x="8851007" y="2582718"/>
            <a:ext cx="1778997" cy="304699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8" name="TextBox 17"/>
          <p:cNvSpPr txBox="1"/>
          <p:nvPr/>
        </p:nvSpPr>
        <p:spPr>
          <a:xfrm>
            <a:off x="9059734" y="2103054"/>
            <a:ext cx="141096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</a:rPr>
              <a:t>operation +</a:t>
            </a:r>
            <a:br>
              <a:rPr lang="en-US" sz="1600" dirty="0">
                <a:latin typeface="Lucida Sans" panose="020B0602030504020204" pitchFamily="34" charset="77"/>
              </a:rPr>
            </a:br>
            <a:r>
              <a:rPr lang="en-US" sz="1600" dirty="0">
                <a:latin typeface="Lucida Sans" panose="020B0602030504020204" pitchFamily="34" charset="77"/>
              </a:rPr>
              <a:t>lock request</a:t>
            </a:r>
          </a:p>
        </p:txBody>
      </p:sp>
    </p:spTree>
    <p:extLst>
      <p:ext uri="{BB962C8B-B14F-4D97-AF65-F5344CB8AC3E}">
        <p14:creationId xmlns:p14="http://schemas.microsoft.com/office/powerpoint/2010/main" val="1934897896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Distributed Two-Phase Locking (D2PL)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Coordinating site C runs TM</a:t>
            </a:r>
          </a:p>
          <a:p>
            <a:pPr marL="0" indent="0">
              <a:buNone/>
            </a:pPr>
            <a:r>
              <a:rPr lang="en-US" dirty="0"/>
              <a:t>Each participant runs both an LM  and a DP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TM sends operations and lock requests to each LM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If lock can be granted, LM forwards operation to local DP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76F824B-AFF0-6241-9012-C48308B6517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Rectangle 6"/>
          <p:cNvSpPr/>
          <p:nvPr/>
        </p:nvSpPr>
        <p:spPr bwMode="auto">
          <a:xfrm>
            <a:off x="6761738" y="1789239"/>
            <a:ext cx="720080" cy="344361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DP</a:t>
            </a:r>
          </a:p>
        </p:txBody>
      </p:sp>
      <p:cxnSp>
        <p:nvCxnSpPr>
          <p:cNvPr id="8" name="Straight Connector 7"/>
          <p:cNvCxnSpPr>
            <a:stCxn id="7" idx="2"/>
          </p:cNvCxnSpPr>
          <p:nvPr/>
        </p:nvCxnSpPr>
        <p:spPr bwMode="auto">
          <a:xfrm>
            <a:off x="7121778" y="2133600"/>
            <a:ext cx="0" cy="4145089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9" name="Rectangle 8"/>
          <p:cNvSpPr/>
          <p:nvPr/>
        </p:nvSpPr>
        <p:spPr bwMode="auto">
          <a:xfrm>
            <a:off x="8517363" y="1789239"/>
            <a:ext cx="720080" cy="344361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LM</a:t>
            </a:r>
          </a:p>
        </p:txBody>
      </p:sp>
      <p:cxnSp>
        <p:nvCxnSpPr>
          <p:cNvPr id="10" name="Straight Connector 9"/>
          <p:cNvCxnSpPr>
            <a:stCxn id="9" idx="2"/>
          </p:cNvCxnSpPr>
          <p:nvPr/>
        </p:nvCxnSpPr>
        <p:spPr bwMode="auto">
          <a:xfrm>
            <a:off x="8877403" y="2133600"/>
            <a:ext cx="0" cy="4145089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1" name="Rectangle 10"/>
          <p:cNvSpPr/>
          <p:nvPr/>
        </p:nvSpPr>
        <p:spPr bwMode="auto">
          <a:xfrm>
            <a:off x="10269963" y="1789239"/>
            <a:ext cx="720080" cy="344361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TM</a:t>
            </a:r>
          </a:p>
        </p:txBody>
      </p:sp>
      <p:cxnSp>
        <p:nvCxnSpPr>
          <p:cNvPr id="12" name="Straight Connector 11"/>
          <p:cNvCxnSpPr>
            <a:stCxn id="11" idx="2"/>
          </p:cNvCxnSpPr>
          <p:nvPr/>
        </p:nvCxnSpPr>
        <p:spPr bwMode="auto">
          <a:xfrm>
            <a:off x="10630003" y="2133600"/>
            <a:ext cx="0" cy="4145089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4" name="Straight Arrow Connector 13"/>
          <p:cNvCxnSpPr/>
          <p:nvPr/>
        </p:nvCxnSpPr>
        <p:spPr bwMode="auto">
          <a:xfrm flipH="1">
            <a:off x="8851007" y="2582718"/>
            <a:ext cx="1778997" cy="304699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8" name="TextBox 17"/>
          <p:cNvSpPr txBox="1"/>
          <p:nvPr/>
        </p:nvSpPr>
        <p:spPr>
          <a:xfrm>
            <a:off x="9059734" y="2103054"/>
            <a:ext cx="141096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</a:rPr>
              <a:t>operation +</a:t>
            </a:r>
            <a:br>
              <a:rPr lang="en-US" sz="1600" dirty="0">
                <a:latin typeface="Lucida Sans" panose="020B0602030504020204" pitchFamily="34" charset="77"/>
              </a:rPr>
            </a:br>
            <a:r>
              <a:rPr lang="en-US" sz="1600" dirty="0">
                <a:latin typeface="Lucida Sans" panose="020B0602030504020204" pitchFamily="34" charset="77"/>
              </a:rPr>
              <a:t>lock request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441482" y="2911598"/>
            <a:ext cx="114165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</a:rPr>
              <a:t>operation</a:t>
            </a:r>
          </a:p>
        </p:txBody>
      </p:sp>
      <p:cxnSp>
        <p:nvCxnSpPr>
          <p:cNvPr id="25" name="Straight Arrow Connector 24"/>
          <p:cNvCxnSpPr/>
          <p:nvPr/>
        </p:nvCxnSpPr>
        <p:spPr bwMode="auto">
          <a:xfrm flipH="1">
            <a:off x="7109838" y="3192166"/>
            <a:ext cx="1778997" cy="304699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3272941889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Distributed Two-Phase Locking (D2PL)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Coordinating site C runs TM</a:t>
            </a:r>
          </a:p>
          <a:p>
            <a:pPr marL="0" indent="0">
              <a:buNone/>
            </a:pPr>
            <a:r>
              <a:rPr lang="en-US" dirty="0"/>
              <a:t>Each participant runs both an LM  and a DP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TM sends operations and lock requests to each LM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If lock can be granted, LM forwards operation to local DP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DP sends “end of operation” to TM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76F824B-AFF0-6241-9012-C48308B6517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Rectangle 6"/>
          <p:cNvSpPr/>
          <p:nvPr/>
        </p:nvSpPr>
        <p:spPr bwMode="auto">
          <a:xfrm>
            <a:off x="6761738" y="1789239"/>
            <a:ext cx="720080" cy="344361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DP</a:t>
            </a:r>
          </a:p>
        </p:txBody>
      </p:sp>
      <p:cxnSp>
        <p:nvCxnSpPr>
          <p:cNvPr id="8" name="Straight Connector 7"/>
          <p:cNvCxnSpPr>
            <a:stCxn id="7" idx="2"/>
          </p:cNvCxnSpPr>
          <p:nvPr/>
        </p:nvCxnSpPr>
        <p:spPr bwMode="auto">
          <a:xfrm>
            <a:off x="7121778" y="2133600"/>
            <a:ext cx="0" cy="4145089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9" name="Rectangle 8"/>
          <p:cNvSpPr/>
          <p:nvPr/>
        </p:nvSpPr>
        <p:spPr bwMode="auto">
          <a:xfrm>
            <a:off x="8517363" y="1789239"/>
            <a:ext cx="720080" cy="344361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LM</a:t>
            </a:r>
          </a:p>
        </p:txBody>
      </p:sp>
      <p:cxnSp>
        <p:nvCxnSpPr>
          <p:cNvPr id="10" name="Straight Connector 9"/>
          <p:cNvCxnSpPr>
            <a:stCxn id="9" idx="2"/>
          </p:cNvCxnSpPr>
          <p:nvPr/>
        </p:nvCxnSpPr>
        <p:spPr bwMode="auto">
          <a:xfrm>
            <a:off x="8877403" y="2133600"/>
            <a:ext cx="0" cy="4145089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1" name="Rectangle 10"/>
          <p:cNvSpPr/>
          <p:nvPr/>
        </p:nvSpPr>
        <p:spPr bwMode="auto">
          <a:xfrm>
            <a:off x="10269963" y="1789239"/>
            <a:ext cx="720080" cy="344361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TM</a:t>
            </a:r>
          </a:p>
        </p:txBody>
      </p:sp>
      <p:cxnSp>
        <p:nvCxnSpPr>
          <p:cNvPr id="12" name="Straight Connector 11"/>
          <p:cNvCxnSpPr>
            <a:stCxn id="11" idx="2"/>
          </p:cNvCxnSpPr>
          <p:nvPr/>
        </p:nvCxnSpPr>
        <p:spPr bwMode="auto">
          <a:xfrm>
            <a:off x="10630003" y="2133600"/>
            <a:ext cx="0" cy="4145089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4" name="Straight Arrow Connector 13"/>
          <p:cNvCxnSpPr/>
          <p:nvPr/>
        </p:nvCxnSpPr>
        <p:spPr bwMode="auto">
          <a:xfrm flipH="1">
            <a:off x="8851007" y="2582718"/>
            <a:ext cx="1778997" cy="304699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8" name="TextBox 17"/>
          <p:cNvSpPr txBox="1"/>
          <p:nvPr/>
        </p:nvSpPr>
        <p:spPr>
          <a:xfrm>
            <a:off x="9059734" y="2103054"/>
            <a:ext cx="141096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</a:rPr>
              <a:t>operation +</a:t>
            </a:r>
            <a:br>
              <a:rPr lang="en-US" sz="1600" dirty="0">
                <a:latin typeface="Lucida Sans" panose="020B0602030504020204" pitchFamily="34" charset="77"/>
              </a:rPr>
            </a:br>
            <a:r>
              <a:rPr lang="en-US" sz="1600" dirty="0">
                <a:latin typeface="Lucida Sans" panose="020B0602030504020204" pitchFamily="34" charset="77"/>
              </a:rPr>
              <a:t>lock request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441482" y="2911598"/>
            <a:ext cx="114165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</a:rPr>
              <a:t>operation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7090088" y="4059684"/>
            <a:ext cx="184537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</a:rPr>
              <a:t>end of operation</a:t>
            </a:r>
          </a:p>
        </p:txBody>
      </p:sp>
      <p:cxnSp>
        <p:nvCxnSpPr>
          <p:cNvPr id="25" name="Straight Arrow Connector 24"/>
          <p:cNvCxnSpPr/>
          <p:nvPr/>
        </p:nvCxnSpPr>
        <p:spPr bwMode="auto">
          <a:xfrm flipH="1">
            <a:off x="7109838" y="3192166"/>
            <a:ext cx="1778997" cy="304699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7" name="Straight Arrow Connector 26"/>
          <p:cNvCxnSpPr/>
          <p:nvPr/>
        </p:nvCxnSpPr>
        <p:spPr bwMode="auto">
          <a:xfrm>
            <a:off x="7109837" y="3801563"/>
            <a:ext cx="3520166" cy="57606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242315262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Distributed Two-Phase Locking (D2PL)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Coordinating site C runs TM</a:t>
            </a:r>
          </a:p>
          <a:p>
            <a:pPr marL="0" indent="0">
              <a:buNone/>
            </a:pPr>
            <a:r>
              <a:rPr lang="en-US" dirty="0"/>
              <a:t>Each participant runs both an LM  and a DP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TM sends operations and lock requests to each LM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If lock can be granted, LM forwards operation to local DP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DP sends “end of operation” to TM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TM sends message to LM to release locks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76F824B-AFF0-6241-9012-C48308B6517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Rectangle 6"/>
          <p:cNvSpPr/>
          <p:nvPr/>
        </p:nvSpPr>
        <p:spPr bwMode="auto">
          <a:xfrm>
            <a:off x="6761738" y="1789239"/>
            <a:ext cx="720080" cy="344361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DP</a:t>
            </a:r>
          </a:p>
        </p:txBody>
      </p:sp>
      <p:cxnSp>
        <p:nvCxnSpPr>
          <p:cNvPr id="8" name="Straight Connector 7"/>
          <p:cNvCxnSpPr>
            <a:stCxn id="7" idx="2"/>
          </p:cNvCxnSpPr>
          <p:nvPr/>
        </p:nvCxnSpPr>
        <p:spPr bwMode="auto">
          <a:xfrm>
            <a:off x="7121778" y="2133600"/>
            <a:ext cx="0" cy="4145089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9" name="Rectangle 8"/>
          <p:cNvSpPr/>
          <p:nvPr/>
        </p:nvSpPr>
        <p:spPr bwMode="auto">
          <a:xfrm>
            <a:off x="8517363" y="1789239"/>
            <a:ext cx="720080" cy="344361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LM</a:t>
            </a:r>
          </a:p>
        </p:txBody>
      </p:sp>
      <p:cxnSp>
        <p:nvCxnSpPr>
          <p:cNvPr id="10" name="Straight Connector 9"/>
          <p:cNvCxnSpPr>
            <a:stCxn id="9" idx="2"/>
          </p:cNvCxnSpPr>
          <p:nvPr/>
        </p:nvCxnSpPr>
        <p:spPr bwMode="auto">
          <a:xfrm>
            <a:off x="8877403" y="2133600"/>
            <a:ext cx="0" cy="4145089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1" name="Rectangle 10"/>
          <p:cNvSpPr/>
          <p:nvPr/>
        </p:nvSpPr>
        <p:spPr bwMode="auto">
          <a:xfrm>
            <a:off x="10269963" y="1789239"/>
            <a:ext cx="720080" cy="344361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TM</a:t>
            </a:r>
          </a:p>
        </p:txBody>
      </p:sp>
      <p:cxnSp>
        <p:nvCxnSpPr>
          <p:cNvPr id="12" name="Straight Connector 11"/>
          <p:cNvCxnSpPr>
            <a:stCxn id="11" idx="2"/>
          </p:cNvCxnSpPr>
          <p:nvPr/>
        </p:nvCxnSpPr>
        <p:spPr bwMode="auto">
          <a:xfrm>
            <a:off x="10630003" y="2133600"/>
            <a:ext cx="0" cy="4145089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4" name="Straight Arrow Connector 13"/>
          <p:cNvCxnSpPr/>
          <p:nvPr/>
        </p:nvCxnSpPr>
        <p:spPr bwMode="auto">
          <a:xfrm flipH="1">
            <a:off x="8851007" y="2582718"/>
            <a:ext cx="1778997" cy="304699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8" name="TextBox 17"/>
          <p:cNvSpPr txBox="1"/>
          <p:nvPr/>
        </p:nvSpPr>
        <p:spPr>
          <a:xfrm>
            <a:off x="9059734" y="2103054"/>
            <a:ext cx="141096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</a:rPr>
              <a:t>operation +</a:t>
            </a:r>
            <a:br>
              <a:rPr lang="en-US" sz="1600" dirty="0">
                <a:latin typeface="Lucida Sans" panose="020B0602030504020204" pitchFamily="34" charset="77"/>
              </a:rPr>
            </a:br>
            <a:r>
              <a:rPr lang="en-US" sz="1600" dirty="0">
                <a:latin typeface="Lucida Sans" panose="020B0602030504020204" pitchFamily="34" charset="77"/>
              </a:rPr>
              <a:t>lock request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9040899" y="4965427"/>
            <a:ext cx="146867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</a:rPr>
              <a:t>release locks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441482" y="2911598"/>
            <a:ext cx="114165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</a:rPr>
              <a:t>operation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7090088" y="4059684"/>
            <a:ext cx="184537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</a:rPr>
              <a:t>end of operation</a:t>
            </a:r>
          </a:p>
        </p:txBody>
      </p:sp>
      <p:cxnSp>
        <p:nvCxnSpPr>
          <p:cNvPr id="25" name="Straight Arrow Connector 24"/>
          <p:cNvCxnSpPr/>
          <p:nvPr/>
        </p:nvCxnSpPr>
        <p:spPr bwMode="auto">
          <a:xfrm flipH="1">
            <a:off x="7109838" y="3192166"/>
            <a:ext cx="1778997" cy="304699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7" name="Straight Arrow Connector 26"/>
          <p:cNvCxnSpPr/>
          <p:nvPr/>
        </p:nvCxnSpPr>
        <p:spPr bwMode="auto">
          <a:xfrm>
            <a:off x="7109837" y="3801563"/>
            <a:ext cx="3520166" cy="57606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1" name="Straight Arrow Connector 30"/>
          <p:cNvCxnSpPr/>
          <p:nvPr/>
        </p:nvCxnSpPr>
        <p:spPr bwMode="auto">
          <a:xfrm flipH="1">
            <a:off x="8851007" y="4682377"/>
            <a:ext cx="1778997" cy="304699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3135626643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Distributed Two-Phase Locking (D2PL)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Variant: </a:t>
            </a:r>
          </a:p>
          <a:p>
            <a:pPr marL="0" indent="0">
              <a:buNone/>
            </a:pPr>
            <a:r>
              <a:rPr lang="en-US" dirty="0"/>
              <a:t>DPs may send “end of operation” to their own LM</a:t>
            </a:r>
          </a:p>
          <a:p>
            <a:pPr marL="0" indent="0">
              <a:buNone/>
            </a:pPr>
            <a:r>
              <a:rPr lang="en-US" dirty="0"/>
              <a:t>LM releases lock and informs TM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EEEDE935-DD7E-B646-BC61-84C36C6470D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Rectangle 6"/>
          <p:cNvSpPr/>
          <p:nvPr/>
        </p:nvSpPr>
        <p:spPr bwMode="auto">
          <a:xfrm>
            <a:off x="6751799" y="1789239"/>
            <a:ext cx="720080" cy="344361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DP</a:t>
            </a:r>
          </a:p>
        </p:txBody>
      </p:sp>
      <p:cxnSp>
        <p:nvCxnSpPr>
          <p:cNvPr id="8" name="Straight Connector 7"/>
          <p:cNvCxnSpPr>
            <a:stCxn id="7" idx="2"/>
          </p:cNvCxnSpPr>
          <p:nvPr/>
        </p:nvCxnSpPr>
        <p:spPr bwMode="auto">
          <a:xfrm>
            <a:off x="7111839" y="2133600"/>
            <a:ext cx="0" cy="4145089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9" name="Rectangle 8"/>
          <p:cNvSpPr/>
          <p:nvPr/>
        </p:nvSpPr>
        <p:spPr bwMode="auto">
          <a:xfrm>
            <a:off x="8507424" y="1789239"/>
            <a:ext cx="720080" cy="344361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LM</a:t>
            </a:r>
          </a:p>
        </p:txBody>
      </p:sp>
      <p:cxnSp>
        <p:nvCxnSpPr>
          <p:cNvPr id="10" name="Straight Connector 9"/>
          <p:cNvCxnSpPr>
            <a:stCxn id="9" idx="2"/>
          </p:cNvCxnSpPr>
          <p:nvPr/>
        </p:nvCxnSpPr>
        <p:spPr bwMode="auto">
          <a:xfrm>
            <a:off x="8867464" y="2133600"/>
            <a:ext cx="0" cy="4145089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1" name="Rectangle 10"/>
          <p:cNvSpPr/>
          <p:nvPr/>
        </p:nvSpPr>
        <p:spPr bwMode="auto">
          <a:xfrm>
            <a:off x="10260024" y="1789239"/>
            <a:ext cx="720080" cy="344361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TM</a:t>
            </a:r>
          </a:p>
        </p:txBody>
      </p:sp>
      <p:cxnSp>
        <p:nvCxnSpPr>
          <p:cNvPr id="12" name="Straight Connector 11"/>
          <p:cNvCxnSpPr>
            <a:stCxn id="11" idx="2"/>
          </p:cNvCxnSpPr>
          <p:nvPr/>
        </p:nvCxnSpPr>
        <p:spPr bwMode="auto">
          <a:xfrm>
            <a:off x="10620064" y="2133600"/>
            <a:ext cx="0" cy="4145089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4" name="Straight Arrow Connector 13"/>
          <p:cNvCxnSpPr/>
          <p:nvPr/>
        </p:nvCxnSpPr>
        <p:spPr bwMode="auto">
          <a:xfrm flipH="1">
            <a:off x="8841068" y="2582718"/>
            <a:ext cx="1778997" cy="304699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8" name="TextBox 17"/>
          <p:cNvSpPr txBox="1"/>
          <p:nvPr/>
        </p:nvSpPr>
        <p:spPr>
          <a:xfrm>
            <a:off x="9049795" y="2103054"/>
            <a:ext cx="141096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</a:rPr>
              <a:t>operation +</a:t>
            </a:r>
            <a:br>
              <a:rPr lang="en-US" sz="1600" dirty="0">
                <a:latin typeface="Lucida Sans" panose="020B0602030504020204" pitchFamily="34" charset="77"/>
              </a:rPr>
            </a:br>
            <a:r>
              <a:rPr lang="en-US" sz="1600" dirty="0">
                <a:latin typeface="Lucida Sans" panose="020B0602030504020204" pitchFamily="34" charset="77"/>
              </a:rPr>
              <a:t>lock request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8832749" y="4678094"/>
            <a:ext cx="184537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</a:rPr>
              <a:t>end of operation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431543" y="2911598"/>
            <a:ext cx="114165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</a:rPr>
              <a:t>operation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7080149" y="4059685"/>
            <a:ext cx="184537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</a:rPr>
              <a:t>end of operation</a:t>
            </a:r>
          </a:p>
          <a:p>
            <a:pPr algn="ctr"/>
            <a:r>
              <a:rPr lang="en-US" sz="1600" dirty="0">
                <a:latin typeface="Lucida Sans" panose="020B0602030504020204" pitchFamily="34" charset="77"/>
              </a:rPr>
              <a:t>+ release locks</a:t>
            </a:r>
          </a:p>
        </p:txBody>
      </p:sp>
      <p:cxnSp>
        <p:nvCxnSpPr>
          <p:cNvPr id="25" name="Straight Arrow Connector 24"/>
          <p:cNvCxnSpPr/>
          <p:nvPr/>
        </p:nvCxnSpPr>
        <p:spPr bwMode="auto">
          <a:xfrm flipH="1">
            <a:off x="7099899" y="3192166"/>
            <a:ext cx="1778997" cy="304699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9" name="Straight Arrow Connector 18"/>
          <p:cNvCxnSpPr/>
          <p:nvPr/>
        </p:nvCxnSpPr>
        <p:spPr bwMode="auto">
          <a:xfrm>
            <a:off x="7114864" y="3784896"/>
            <a:ext cx="1752600" cy="288032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3" name="Straight Arrow Connector 22"/>
          <p:cNvCxnSpPr/>
          <p:nvPr/>
        </p:nvCxnSpPr>
        <p:spPr bwMode="auto">
          <a:xfrm>
            <a:off x="8867464" y="4371234"/>
            <a:ext cx="1752600" cy="288032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2884898785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8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Deadlock</a:t>
            </a:r>
            <a:endParaRPr lang="en-US"/>
          </a:p>
        </p:txBody>
      </p:sp>
      <p:sp>
        <p:nvSpPr>
          <p:cNvPr id="208899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Deadlock exists when two or more transactions are waiting for each other to release a lock on an item</a:t>
            </a:r>
            <a:endParaRPr lang="en-US" dirty="0"/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Three conditions must be satisfied for deadlock to occur:</a:t>
            </a:r>
          </a:p>
          <a:p>
            <a:pPr lvl="1"/>
            <a:r>
              <a:rPr lang="en-GB" dirty="0"/>
              <a:t>Concurrency: two transactions claim exclusive control of one resource</a:t>
            </a:r>
          </a:p>
          <a:p>
            <a:pPr lvl="1"/>
            <a:r>
              <a:rPr lang="en-GB" dirty="0"/>
              <a:t>Hold: one transaction continues to hold exclusively controlled resources until its need is satisfied</a:t>
            </a:r>
          </a:p>
          <a:p>
            <a:pPr lvl="1"/>
            <a:r>
              <a:rPr lang="en-GB" dirty="0"/>
              <a:t>Wait: transactions wait in queues for additional resources while holding resources already allocated</a:t>
            </a:r>
            <a:endParaRPr lang="en-US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B3A94565-071D-CB44-8002-BBB4DA566D9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7516518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0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Wait-For Graph</a:t>
            </a:r>
            <a:endParaRPr lang="en-US" dirty="0"/>
          </a:p>
        </p:txBody>
      </p:sp>
      <p:sp>
        <p:nvSpPr>
          <p:cNvPr id="216067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Representation of interactions between transactions</a:t>
            </a:r>
          </a:p>
          <a:p>
            <a:pPr marL="0" indent="0">
              <a:buNone/>
            </a:pPr>
            <a:r>
              <a:rPr lang="en-GB" dirty="0"/>
              <a:t>Directed graph containing:</a:t>
            </a:r>
          </a:p>
          <a:p>
            <a:pPr lvl="1"/>
            <a:r>
              <a:rPr lang="en-GB" dirty="0"/>
              <a:t>A vertex for each transaction that is currently executing</a:t>
            </a:r>
          </a:p>
          <a:p>
            <a:pPr lvl="1"/>
            <a:r>
              <a:rPr lang="en-GB" dirty="0"/>
              <a:t>An edge from T1 to T2 if T1 is waiting to lock an item that is currently locked by T2</a:t>
            </a:r>
          </a:p>
          <a:p>
            <a:pPr marL="0" indent="0">
              <a:buNone/>
            </a:pPr>
            <a:r>
              <a:rPr lang="en-GB" dirty="0"/>
              <a:t>Deadlock exists </a:t>
            </a:r>
            <a:r>
              <a:rPr lang="en-GB" dirty="0" err="1"/>
              <a:t>iff</a:t>
            </a:r>
            <a:r>
              <a:rPr lang="en-GB" dirty="0"/>
              <a:t> the WFG contains a cycle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0204868-CE9A-0C45-9FD9-F5D97282F3A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16068" name="Oval 4"/>
          <p:cNvSpPr>
            <a:spLocks noChangeArrowheads="1"/>
          </p:cNvSpPr>
          <p:nvPr/>
        </p:nvSpPr>
        <p:spPr bwMode="auto">
          <a:xfrm>
            <a:off x="8237538" y="2413000"/>
            <a:ext cx="431800" cy="431800"/>
          </a:xfrm>
          <a:prstGeom prst="ellipse">
            <a:avLst/>
          </a:prstGeom>
          <a:solidFill>
            <a:schemeClr val="bg1"/>
          </a:solidFill>
          <a:ln w="19050" cmpd="sng">
            <a:solidFill>
              <a:schemeClr val="tx1">
                <a:lumMod val="50000"/>
              </a:schemeClr>
            </a:solidFill>
            <a:headEnd/>
            <a:tailEnd/>
          </a:ln>
          <a:effectLst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GB" dirty="0"/>
              <a:t>T1</a:t>
            </a:r>
            <a:endParaRPr lang="en-US" dirty="0"/>
          </a:p>
        </p:txBody>
      </p:sp>
      <p:sp>
        <p:nvSpPr>
          <p:cNvPr id="216069" name="Oval 5"/>
          <p:cNvSpPr>
            <a:spLocks noChangeArrowheads="1"/>
          </p:cNvSpPr>
          <p:nvPr/>
        </p:nvSpPr>
        <p:spPr bwMode="auto">
          <a:xfrm>
            <a:off x="7373938" y="3706633"/>
            <a:ext cx="431800" cy="431800"/>
          </a:xfrm>
          <a:prstGeom prst="ellipse">
            <a:avLst/>
          </a:prstGeom>
          <a:solidFill>
            <a:schemeClr val="bg1"/>
          </a:solidFill>
          <a:ln w="19050" cmpd="sng">
            <a:solidFill>
              <a:schemeClr val="tx1">
                <a:lumMod val="50000"/>
              </a:schemeClr>
            </a:solidFill>
            <a:headEnd/>
            <a:tailEnd/>
          </a:ln>
          <a:effectLst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GB" dirty="0"/>
              <a:t>T3</a:t>
            </a:r>
            <a:endParaRPr lang="en-US" dirty="0"/>
          </a:p>
        </p:txBody>
      </p:sp>
      <p:sp>
        <p:nvSpPr>
          <p:cNvPr id="216070" name="Oval 6"/>
          <p:cNvSpPr>
            <a:spLocks noChangeArrowheads="1"/>
          </p:cNvSpPr>
          <p:nvPr/>
        </p:nvSpPr>
        <p:spPr bwMode="auto">
          <a:xfrm>
            <a:off x="9101138" y="3706633"/>
            <a:ext cx="431800" cy="431800"/>
          </a:xfrm>
          <a:prstGeom prst="ellipse">
            <a:avLst/>
          </a:prstGeom>
          <a:solidFill>
            <a:schemeClr val="bg1"/>
          </a:solidFill>
          <a:ln w="19050" cmpd="sng">
            <a:solidFill>
              <a:schemeClr val="tx1">
                <a:lumMod val="50000"/>
              </a:schemeClr>
            </a:solidFill>
            <a:headEnd/>
            <a:tailEnd/>
          </a:ln>
          <a:effectLst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GB" dirty="0"/>
              <a:t>T2</a:t>
            </a:r>
            <a:endParaRPr lang="en-US" dirty="0"/>
          </a:p>
        </p:txBody>
      </p:sp>
      <p:cxnSp>
        <p:nvCxnSpPr>
          <p:cNvPr id="216076" name="AutoShape 12"/>
          <p:cNvCxnSpPr>
            <a:cxnSpLocks noChangeShapeType="1"/>
            <a:stCxn id="216068" idx="5"/>
            <a:endCxn id="216070" idx="1"/>
          </p:cNvCxnSpPr>
          <p:nvPr/>
        </p:nvCxnSpPr>
        <p:spPr bwMode="auto">
          <a:xfrm>
            <a:off x="8606102" y="2781565"/>
            <a:ext cx="558272" cy="988305"/>
          </a:xfrm>
          <a:prstGeom prst="straightConnector1">
            <a:avLst/>
          </a:prstGeom>
          <a:noFill/>
          <a:ln w="19050" cmpd="sng">
            <a:solidFill>
              <a:srgbClr val="191F22"/>
            </a:solidFill>
            <a:round/>
            <a:headEnd type="none"/>
            <a:tailEnd type="arrow" w="lg" len="lg"/>
          </a:ln>
          <a:effectLst/>
        </p:spPr>
      </p:cxnSp>
      <p:cxnSp>
        <p:nvCxnSpPr>
          <p:cNvPr id="216077" name="AutoShape 13"/>
          <p:cNvCxnSpPr>
            <a:cxnSpLocks noChangeShapeType="1"/>
            <a:stCxn id="216070" idx="2"/>
            <a:endCxn id="216069" idx="6"/>
          </p:cNvCxnSpPr>
          <p:nvPr/>
        </p:nvCxnSpPr>
        <p:spPr bwMode="auto">
          <a:xfrm flipH="1">
            <a:off x="7805738" y="3922533"/>
            <a:ext cx="1295400" cy="0"/>
          </a:xfrm>
          <a:prstGeom prst="straightConnector1">
            <a:avLst/>
          </a:prstGeom>
          <a:noFill/>
          <a:ln w="19050" cmpd="sng">
            <a:solidFill>
              <a:srgbClr val="191F22"/>
            </a:solidFill>
            <a:round/>
            <a:headEnd type="none"/>
            <a:tailEnd type="arrow" w="lg" len="lg"/>
          </a:ln>
          <a:effectLst/>
        </p:spPr>
      </p:cxnSp>
      <p:cxnSp>
        <p:nvCxnSpPr>
          <p:cNvPr id="216078" name="AutoShape 14"/>
          <p:cNvCxnSpPr>
            <a:cxnSpLocks noChangeShapeType="1"/>
            <a:stCxn id="216069" idx="7"/>
            <a:endCxn id="216068" idx="3"/>
          </p:cNvCxnSpPr>
          <p:nvPr/>
        </p:nvCxnSpPr>
        <p:spPr bwMode="auto">
          <a:xfrm flipV="1">
            <a:off x="7742502" y="2781565"/>
            <a:ext cx="558272" cy="988305"/>
          </a:xfrm>
          <a:prstGeom prst="straightConnector1">
            <a:avLst/>
          </a:prstGeom>
          <a:noFill/>
          <a:ln w="19050" cmpd="sng">
            <a:solidFill>
              <a:srgbClr val="191F22"/>
            </a:solidFill>
            <a:round/>
            <a:headEnd type="none"/>
            <a:tailEnd type="arrow" w="lg" len="lg"/>
          </a:ln>
          <a:effectLst/>
        </p:spPr>
      </p:cxnSp>
    </p:spTree>
    <p:extLst>
      <p:ext uri="{BB962C8B-B14F-4D97-AF65-F5344CB8AC3E}">
        <p14:creationId xmlns:p14="http://schemas.microsoft.com/office/powerpoint/2010/main" val="610715408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Distributed Deadlock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78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Two types of Wait-For Graph</a:t>
            </a:r>
          </a:p>
          <a:p>
            <a:pPr lvl="1"/>
            <a:r>
              <a:rPr lang="en-US" dirty="0"/>
              <a:t>Local WFG</a:t>
            </a:r>
            <a:br>
              <a:rPr lang="en-US" dirty="0"/>
            </a:br>
            <a:r>
              <a:rPr lang="en-US" dirty="0"/>
              <a:t>(one per site, only considers transactions on that site)</a:t>
            </a:r>
          </a:p>
          <a:p>
            <a:pPr lvl="1"/>
            <a:r>
              <a:rPr lang="en-US" dirty="0"/>
              <a:t>Global WFG </a:t>
            </a:r>
            <a:br>
              <a:rPr lang="en-US" dirty="0"/>
            </a:br>
            <a:r>
              <a:rPr lang="en-US" dirty="0"/>
              <a:t>(union of all LWFGs)</a:t>
            </a:r>
          </a:p>
          <a:p>
            <a:pPr marL="0" indent="0">
              <a:buNone/>
            </a:pPr>
            <a:r>
              <a:rPr lang="en-US" dirty="0"/>
              <a:t>Deadlock may occur </a:t>
            </a:r>
          </a:p>
          <a:p>
            <a:pPr lvl="1"/>
            <a:r>
              <a:rPr lang="en-US" dirty="0"/>
              <a:t>on a single site </a:t>
            </a:r>
            <a:br>
              <a:rPr lang="en-US" dirty="0"/>
            </a:br>
            <a:r>
              <a:rPr lang="en-US" dirty="0"/>
              <a:t>(within its LWFG)</a:t>
            </a:r>
          </a:p>
          <a:p>
            <a:pPr lvl="1"/>
            <a:r>
              <a:rPr lang="en-US" dirty="0"/>
              <a:t>between sites </a:t>
            </a:r>
            <a:br>
              <a:rPr lang="en-US" dirty="0"/>
            </a:br>
            <a:r>
              <a:rPr lang="en-US" dirty="0"/>
              <a:t>(within the GWFG)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80FAF00-E216-0B4F-B883-2F141431CA8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3548825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Distributed Deadlock Example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Consider the wait-for relationship T1</a:t>
            </a:r>
            <a:r>
              <a:rPr lang="en-US" dirty="0">
                <a:latin typeface="Wingdings"/>
                <a:ea typeface="Wingdings"/>
                <a:cs typeface="Wingdings"/>
                <a:sym typeface="Wingdings"/>
              </a:rPr>
              <a:t>→</a:t>
            </a:r>
            <a:r>
              <a:rPr lang="en-US" dirty="0"/>
              <a:t>T2→T3→T4→T1 </a:t>
            </a:r>
            <a:br>
              <a:rPr lang="en-US" dirty="0"/>
            </a:br>
            <a:r>
              <a:rPr lang="en-US" dirty="0"/>
              <a:t>with T1, T2 on site 1 and T3, T4 on site 2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12157E8A-4A8F-674C-A5AA-9B1A5C0E154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36" name="Group 35"/>
          <p:cNvGrpSpPr/>
          <p:nvPr/>
        </p:nvGrpSpPr>
        <p:grpSpPr>
          <a:xfrm>
            <a:off x="3206388" y="3357287"/>
            <a:ext cx="1440000" cy="2880000"/>
            <a:chOff x="974588" y="3749400"/>
            <a:chExt cx="1440000" cy="2880000"/>
          </a:xfrm>
        </p:grpSpPr>
        <p:sp>
          <p:nvSpPr>
            <p:cNvPr id="12" name="Rectangle 11"/>
            <p:cNvSpPr/>
            <p:nvPr/>
          </p:nvSpPr>
          <p:spPr bwMode="auto">
            <a:xfrm>
              <a:off x="974588" y="3749400"/>
              <a:ext cx="1440000" cy="2880000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4680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6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Site 1</a:t>
              </a:r>
            </a:p>
          </p:txBody>
        </p:sp>
        <p:sp>
          <p:nvSpPr>
            <p:cNvPr id="6" name="Oval 4"/>
            <p:cNvSpPr>
              <a:spLocks noChangeArrowheads="1"/>
            </p:cNvSpPr>
            <p:nvPr/>
          </p:nvSpPr>
          <p:spPr bwMode="auto">
            <a:xfrm>
              <a:off x="1472588" y="4234900"/>
              <a:ext cx="431800" cy="431800"/>
            </a:xfrm>
            <a:prstGeom prst="ellipse">
              <a:avLst/>
            </a:prstGeom>
            <a:solidFill>
              <a:schemeClr val="bg1"/>
            </a:solidFill>
            <a:ln w="19050" cmpd="sng">
              <a:solidFill>
                <a:schemeClr val="tx1">
                  <a:lumMod val="50000"/>
                </a:schemeClr>
              </a:solidFill>
              <a:headEnd/>
              <a:tailEnd/>
            </a:ln>
            <a:effectLst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wrap="none" anchor="ctr">
              <a:prstTxWarp prst="textNoShape">
                <a:avLst/>
              </a:prstTxWarp>
            </a:bodyPr>
            <a:lstStyle/>
            <a:p>
              <a:pPr algn="ctr"/>
              <a:r>
                <a:rPr lang="en-GB" dirty="0"/>
                <a:t>T1</a:t>
              </a:r>
              <a:endParaRPr lang="en-US" dirty="0"/>
            </a:p>
          </p:txBody>
        </p:sp>
        <p:sp>
          <p:nvSpPr>
            <p:cNvPr id="8" name="Oval 6"/>
            <p:cNvSpPr>
              <a:spLocks noChangeArrowheads="1"/>
            </p:cNvSpPr>
            <p:nvPr/>
          </p:nvSpPr>
          <p:spPr bwMode="auto">
            <a:xfrm>
              <a:off x="1472588" y="5756000"/>
              <a:ext cx="431800" cy="431800"/>
            </a:xfrm>
            <a:prstGeom prst="ellipse">
              <a:avLst/>
            </a:prstGeom>
            <a:solidFill>
              <a:schemeClr val="bg1"/>
            </a:solidFill>
            <a:ln w="19050" cmpd="sng">
              <a:solidFill>
                <a:schemeClr val="tx1">
                  <a:lumMod val="50000"/>
                </a:schemeClr>
              </a:solidFill>
              <a:headEnd/>
              <a:tailEnd/>
            </a:ln>
            <a:effectLst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wrap="none" anchor="ctr">
              <a:prstTxWarp prst="textNoShape">
                <a:avLst/>
              </a:prstTxWarp>
            </a:bodyPr>
            <a:lstStyle/>
            <a:p>
              <a:pPr algn="ctr"/>
              <a:r>
                <a:rPr lang="en-GB" dirty="0"/>
                <a:t>T2</a:t>
              </a:r>
              <a:endParaRPr lang="en-US" dirty="0"/>
            </a:p>
          </p:txBody>
        </p:sp>
        <p:cxnSp>
          <p:nvCxnSpPr>
            <p:cNvPr id="9" name="AutoShape 12"/>
            <p:cNvCxnSpPr>
              <a:cxnSpLocks noChangeShapeType="1"/>
              <a:stCxn id="6" idx="4"/>
              <a:endCxn id="8" idx="0"/>
            </p:cNvCxnSpPr>
            <p:nvPr/>
          </p:nvCxnSpPr>
          <p:spPr bwMode="auto">
            <a:xfrm>
              <a:off x="1688488" y="4666700"/>
              <a:ext cx="0" cy="1089300"/>
            </a:xfrm>
            <a:prstGeom prst="straightConnector1">
              <a:avLst/>
            </a:prstGeom>
            <a:noFill/>
            <a:ln w="19050" cmpd="sng">
              <a:solidFill>
                <a:srgbClr val="191F22"/>
              </a:solidFill>
              <a:round/>
              <a:headEnd type="none"/>
              <a:tailEnd type="arrow" w="lg" len="lg"/>
            </a:ln>
            <a:effectLst/>
          </p:spPr>
        </p:cxnSp>
      </p:grpSp>
      <p:grpSp>
        <p:nvGrpSpPr>
          <p:cNvPr id="35" name="Group 34"/>
          <p:cNvGrpSpPr/>
          <p:nvPr/>
        </p:nvGrpSpPr>
        <p:grpSpPr>
          <a:xfrm>
            <a:off x="7539288" y="3357287"/>
            <a:ext cx="1440000" cy="2880000"/>
            <a:chOff x="5204400" y="3749400"/>
            <a:chExt cx="1440000" cy="2880000"/>
          </a:xfrm>
        </p:grpSpPr>
        <p:sp>
          <p:nvSpPr>
            <p:cNvPr id="13" name="Rectangle 12"/>
            <p:cNvSpPr/>
            <p:nvPr/>
          </p:nvSpPr>
          <p:spPr bwMode="auto">
            <a:xfrm>
              <a:off x="5204400" y="3749400"/>
              <a:ext cx="1440000" cy="2880000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4680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6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Site 2</a:t>
              </a:r>
            </a:p>
          </p:txBody>
        </p:sp>
        <p:sp>
          <p:nvSpPr>
            <p:cNvPr id="7" name="Oval 5"/>
            <p:cNvSpPr>
              <a:spLocks noChangeArrowheads="1"/>
            </p:cNvSpPr>
            <p:nvPr/>
          </p:nvSpPr>
          <p:spPr bwMode="auto">
            <a:xfrm>
              <a:off x="5708500" y="5756000"/>
              <a:ext cx="431800" cy="431800"/>
            </a:xfrm>
            <a:prstGeom prst="ellipse">
              <a:avLst/>
            </a:prstGeom>
            <a:solidFill>
              <a:schemeClr val="bg1"/>
            </a:solidFill>
            <a:ln w="19050" cmpd="sng">
              <a:solidFill>
                <a:schemeClr val="tx1">
                  <a:lumMod val="50000"/>
                </a:schemeClr>
              </a:solidFill>
              <a:headEnd/>
              <a:tailEnd/>
            </a:ln>
            <a:effectLst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wrap="none" anchor="ctr">
              <a:prstTxWarp prst="textNoShape">
                <a:avLst/>
              </a:prstTxWarp>
            </a:bodyPr>
            <a:lstStyle/>
            <a:p>
              <a:pPr algn="ctr"/>
              <a:r>
                <a:rPr lang="en-GB" dirty="0"/>
                <a:t>T3</a:t>
              </a:r>
              <a:endParaRPr lang="en-US" dirty="0"/>
            </a:p>
          </p:txBody>
        </p:sp>
        <p:cxnSp>
          <p:nvCxnSpPr>
            <p:cNvPr id="10" name="AutoShape 13"/>
            <p:cNvCxnSpPr>
              <a:cxnSpLocks noChangeShapeType="1"/>
              <a:stCxn id="7" idx="0"/>
              <a:endCxn id="22" idx="4"/>
            </p:cNvCxnSpPr>
            <p:nvPr/>
          </p:nvCxnSpPr>
          <p:spPr bwMode="auto">
            <a:xfrm flipV="1">
              <a:off x="5924400" y="4666700"/>
              <a:ext cx="0" cy="1089300"/>
            </a:xfrm>
            <a:prstGeom prst="straightConnector1">
              <a:avLst/>
            </a:prstGeom>
            <a:noFill/>
            <a:ln w="19050" cmpd="sng">
              <a:solidFill>
                <a:srgbClr val="191F22"/>
              </a:solidFill>
              <a:round/>
              <a:headEnd type="none"/>
              <a:tailEnd type="arrow" w="lg" len="lg"/>
            </a:ln>
            <a:effectLst/>
          </p:spPr>
        </p:cxnSp>
        <p:sp>
          <p:nvSpPr>
            <p:cNvPr id="22" name="Oval 5"/>
            <p:cNvSpPr>
              <a:spLocks noChangeArrowheads="1"/>
            </p:cNvSpPr>
            <p:nvPr/>
          </p:nvSpPr>
          <p:spPr bwMode="auto">
            <a:xfrm>
              <a:off x="5708500" y="4234900"/>
              <a:ext cx="431800" cy="431800"/>
            </a:xfrm>
            <a:prstGeom prst="ellipse">
              <a:avLst/>
            </a:prstGeom>
            <a:solidFill>
              <a:schemeClr val="bg1"/>
            </a:solidFill>
            <a:ln w="19050" cmpd="sng">
              <a:solidFill>
                <a:schemeClr val="tx1">
                  <a:lumMod val="50000"/>
                </a:schemeClr>
              </a:solidFill>
              <a:headEnd/>
              <a:tailEnd/>
            </a:ln>
            <a:effectLst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wrap="none" anchor="ctr">
              <a:prstTxWarp prst="textNoShape">
                <a:avLst/>
              </a:prstTxWarp>
            </a:bodyPr>
            <a:lstStyle/>
            <a:p>
              <a:pPr algn="ctr"/>
              <a:r>
                <a:rPr lang="en-GB" dirty="0"/>
                <a:t>T4</a:t>
              </a:r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23616149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Continuous operation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A distributed database system should never require downtime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i="1" dirty="0"/>
              <a:t>A distributed database system should provide on-line backup and recovery, and a full and incremental archiving facility. The backup and recovery should be fast enough to be performed online without noticeable detrimental affect on the entire system performance. </a:t>
            </a:r>
          </a:p>
          <a:p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FE90AE3-E10C-664E-B9B3-C03250A5978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4524660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Distributed Deadlock Example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Consider the wait-for relationship T1</a:t>
            </a:r>
            <a:r>
              <a:rPr lang="en-US" dirty="0">
                <a:latin typeface="Wingdings"/>
                <a:ea typeface="Wingdings"/>
                <a:cs typeface="Wingdings"/>
                <a:sym typeface="Wingdings"/>
              </a:rPr>
              <a:t>→</a:t>
            </a:r>
            <a:r>
              <a:rPr lang="en-US" dirty="0"/>
              <a:t>T2→T3→T4→T1 </a:t>
            </a:r>
            <a:br>
              <a:rPr lang="en-US" dirty="0"/>
            </a:br>
            <a:r>
              <a:rPr lang="en-US" dirty="0"/>
              <a:t>with T1, T2 on site 1 and T3, T4 on site 2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12157E8A-4A8F-674C-A5AA-9B1A5C0E154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36" name="Group 35"/>
          <p:cNvGrpSpPr/>
          <p:nvPr/>
        </p:nvGrpSpPr>
        <p:grpSpPr>
          <a:xfrm>
            <a:off x="3206388" y="3357287"/>
            <a:ext cx="1440000" cy="2880000"/>
            <a:chOff x="974588" y="3749400"/>
            <a:chExt cx="1440000" cy="2880000"/>
          </a:xfrm>
        </p:grpSpPr>
        <p:sp>
          <p:nvSpPr>
            <p:cNvPr id="12" name="Rectangle 11"/>
            <p:cNvSpPr/>
            <p:nvPr/>
          </p:nvSpPr>
          <p:spPr bwMode="auto">
            <a:xfrm>
              <a:off x="974588" y="3749400"/>
              <a:ext cx="1440000" cy="2880000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4680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6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Site 1</a:t>
              </a:r>
            </a:p>
          </p:txBody>
        </p:sp>
        <p:sp>
          <p:nvSpPr>
            <p:cNvPr id="6" name="Oval 4"/>
            <p:cNvSpPr>
              <a:spLocks noChangeArrowheads="1"/>
            </p:cNvSpPr>
            <p:nvPr/>
          </p:nvSpPr>
          <p:spPr bwMode="auto">
            <a:xfrm>
              <a:off x="1472588" y="4234900"/>
              <a:ext cx="431800" cy="431800"/>
            </a:xfrm>
            <a:prstGeom prst="ellipse">
              <a:avLst/>
            </a:prstGeom>
            <a:solidFill>
              <a:schemeClr val="bg1"/>
            </a:solidFill>
            <a:ln w="19050" cmpd="sng">
              <a:solidFill>
                <a:schemeClr val="tx1">
                  <a:lumMod val="50000"/>
                </a:schemeClr>
              </a:solidFill>
              <a:headEnd/>
              <a:tailEnd/>
            </a:ln>
            <a:effectLst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wrap="none" anchor="ctr">
              <a:prstTxWarp prst="textNoShape">
                <a:avLst/>
              </a:prstTxWarp>
            </a:bodyPr>
            <a:lstStyle/>
            <a:p>
              <a:pPr algn="ctr"/>
              <a:r>
                <a:rPr lang="en-GB" dirty="0"/>
                <a:t>T1</a:t>
              </a:r>
              <a:endParaRPr lang="en-US" dirty="0"/>
            </a:p>
          </p:txBody>
        </p:sp>
        <p:sp>
          <p:nvSpPr>
            <p:cNvPr id="8" name="Oval 6"/>
            <p:cNvSpPr>
              <a:spLocks noChangeArrowheads="1"/>
            </p:cNvSpPr>
            <p:nvPr/>
          </p:nvSpPr>
          <p:spPr bwMode="auto">
            <a:xfrm>
              <a:off x="1472588" y="5756000"/>
              <a:ext cx="431800" cy="431800"/>
            </a:xfrm>
            <a:prstGeom prst="ellipse">
              <a:avLst/>
            </a:prstGeom>
            <a:solidFill>
              <a:schemeClr val="bg1"/>
            </a:solidFill>
            <a:ln w="19050" cmpd="sng">
              <a:solidFill>
                <a:schemeClr val="tx1">
                  <a:lumMod val="50000"/>
                </a:schemeClr>
              </a:solidFill>
              <a:headEnd/>
              <a:tailEnd/>
            </a:ln>
            <a:effectLst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wrap="none" anchor="ctr">
              <a:prstTxWarp prst="textNoShape">
                <a:avLst/>
              </a:prstTxWarp>
            </a:bodyPr>
            <a:lstStyle/>
            <a:p>
              <a:pPr algn="ctr"/>
              <a:r>
                <a:rPr lang="en-GB" dirty="0"/>
                <a:t>T2</a:t>
              </a:r>
              <a:endParaRPr lang="en-US" dirty="0"/>
            </a:p>
          </p:txBody>
        </p:sp>
        <p:cxnSp>
          <p:nvCxnSpPr>
            <p:cNvPr id="9" name="AutoShape 12"/>
            <p:cNvCxnSpPr>
              <a:cxnSpLocks noChangeShapeType="1"/>
              <a:stCxn id="6" idx="4"/>
              <a:endCxn id="8" idx="0"/>
            </p:cNvCxnSpPr>
            <p:nvPr/>
          </p:nvCxnSpPr>
          <p:spPr bwMode="auto">
            <a:xfrm>
              <a:off x="1688488" y="4666700"/>
              <a:ext cx="0" cy="1089300"/>
            </a:xfrm>
            <a:prstGeom prst="straightConnector1">
              <a:avLst/>
            </a:prstGeom>
            <a:noFill/>
            <a:ln w="19050" cmpd="sng">
              <a:solidFill>
                <a:srgbClr val="191F22"/>
              </a:solidFill>
              <a:round/>
              <a:headEnd type="none"/>
              <a:tailEnd type="arrow" w="lg" len="lg"/>
            </a:ln>
            <a:effectLst/>
          </p:spPr>
        </p:cxnSp>
      </p:grpSp>
      <p:grpSp>
        <p:nvGrpSpPr>
          <p:cNvPr id="35" name="Group 34"/>
          <p:cNvGrpSpPr/>
          <p:nvPr/>
        </p:nvGrpSpPr>
        <p:grpSpPr>
          <a:xfrm>
            <a:off x="7539288" y="3357287"/>
            <a:ext cx="1440000" cy="2880000"/>
            <a:chOff x="5204400" y="3749400"/>
            <a:chExt cx="1440000" cy="2880000"/>
          </a:xfrm>
        </p:grpSpPr>
        <p:sp>
          <p:nvSpPr>
            <p:cNvPr id="13" name="Rectangle 12"/>
            <p:cNvSpPr/>
            <p:nvPr/>
          </p:nvSpPr>
          <p:spPr bwMode="auto">
            <a:xfrm>
              <a:off x="5204400" y="3749400"/>
              <a:ext cx="1440000" cy="2880000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4680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6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Site 2</a:t>
              </a:r>
            </a:p>
          </p:txBody>
        </p:sp>
        <p:sp>
          <p:nvSpPr>
            <p:cNvPr id="7" name="Oval 5"/>
            <p:cNvSpPr>
              <a:spLocks noChangeArrowheads="1"/>
            </p:cNvSpPr>
            <p:nvPr/>
          </p:nvSpPr>
          <p:spPr bwMode="auto">
            <a:xfrm>
              <a:off x="5708500" y="5756000"/>
              <a:ext cx="431800" cy="431800"/>
            </a:xfrm>
            <a:prstGeom prst="ellipse">
              <a:avLst/>
            </a:prstGeom>
            <a:solidFill>
              <a:schemeClr val="bg1"/>
            </a:solidFill>
            <a:ln w="19050" cmpd="sng">
              <a:solidFill>
                <a:schemeClr val="tx1">
                  <a:lumMod val="50000"/>
                </a:schemeClr>
              </a:solidFill>
              <a:headEnd/>
              <a:tailEnd/>
            </a:ln>
            <a:effectLst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wrap="none" anchor="ctr">
              <a:prstTxWarp prst="textNoShape">
                <a:avLst/>
              </a:prstTxWarp>
            </a:bodyPr>
            <a:lstStyle/>
            <a:p>
              <a:pPr algn="ctr"/>
              <a:r>
                <a:rPr lang="en-GB" dirty="0"/>
                <a:t>T3</a:t>
              </a:r>
              <a:endParaRPr lang="en-US" dirty="0"/>
            </a:p>
          </p:txBody>
        </p:sp>
        <p:cxnSp>
          <p:nvCxnSpPr>
            <p:cNvPr id="10" name="AutoShape 13"/>
            <p:cNvCxnSpPr>
              <a:cxnSpLocks noChangeShapeType="1"/>
              <a:stCxn id="7" idx="0"/>
              <a:endCxn id="22" idx="4"/>
            </p:cNvCxnSpPr>
            <p:nvPr/>
          </p:nvCxnSpPr>
          <p:spPr bwMode="auto">
            <a:xfrm flipV="1">
              <a:off x="5924400" y="4666700"/>
              <a:ext cx="0" cy="1089300"/>
            </a:xfrm>
            <a:prstGeom prst="straightConnector1">
              <a:avLst/>
            </a:prstGeom>
            <a:noFill/>
            <a:ln w="19050" cmpd="sng">
              <a:solidFill>
                <a:srgbClr val="191F22"/>
              </a:solidFill>
              <a:round/>
              <a:headEnd type="none"/>
              <a:tailEnd type="arrow" w="lg" len="lg"/>
            </a:ln>
            <a:effectLst/>
          </p:spPr>
        </p:cxnSp>
        <p:sp>
          <p:nvSpPr>
            <p:cNvPr id="22" name="Oval 5"/>
            <p:cNvSpPr>
              <a:spLocks noChangeArrowheads="1"/>
            </p:cNvSpPr>
            <p:nvPr/>
          </p:nvSpPr>
          <p:spPr bwMode="auto">
            <a:xfrm>
              <a:off x="5708500" y="4234900"/>
              <a:ext cx="431800" cy="431800"/>
            </a:xfrm>
            <a:prstGeom prst="ellipse">
              <a:avLst/>
            </a:prstGeom>
            <a:solidFill>
              <a:schemeClr val="bg1"/>
            </a:solidFill>
            <a:ln w="19050" cmpd="sng">
              <a:solidFill>
                <a:schemeClr val="tx1">
                  <a:lumMod val="50000"/>
                </a:schemeClr>
              </a:solidFill>
              <a:headEnd/>
              <a:tailEnd/>
            </a:ln>
            <a:effectLst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wrap="none" anchor="ctr">
              <a:prstTxWarp prst="textNoShape">
                <a:avLst/>
              </a:prstTxWarp>
            </a:bodyPr>
            <a:lstStyle/>
            <a:p>
              <a:pPr algn="ctr"/>
              <a:r>
                <a:rPr lang="en-GB" dirty="0"/>
                <a:t>T4</a:t>
              </a:r>
              <a:endParaRPr lang="en-US" dirty="0"/>
            </a:p>
          </p:txBody>
        </p:sp>
      </p:grpSp>
      <p:cxnSp>
        <p:nvCxnSpPr>
          <p:cNvPr id="37" name="AutoShape 13"/>
          <p:cNvCxnSpPr>
            <a:cxnSpLocks noChangeShapeType="1"/>
            <a:stCxn id="22" idx="2"/>
            <a:endCxn id="6" idx="6"/>
          </p:cNvCxnSpPr>
          <p:nvPr/>
        </p:nvCxnSpPr>
        <p:spPr bwMode="auto">
          <a:xfrm flipH="1">
            <a:off x="4136188" y="4058687"/>
            <a:ext cx="3907200" cy="0"/>
          </a:xfrm>
          <a:prstGeom prst="straightConnector1">
            <a:avLst/>
          </a:prstGeom>
          <a:noFill/>
          <a:ln w="19050" cmpd="sng">
            <a:solidFill>
              <a:srgbClr val="191F22"/>
            </a:solidFill>
            <a:prstDash val="dash"/>
            <a:round/>
            <a:headEnd type="none"/>
            <a:tailEnd type="arrow" w="lg" len="lg"/>
          </a:ln>
          <a:effectLst/>
        </p:spPr>
      </p:cxnSp>
      <p:cxnSp>
        <p:nvCxnSpPr>
          <p:cNvPr id="38" name="AutoShape 13"/>
          <p:cNvCxnSpPr>
            <a:cxnSpLocks noChangeShapeType="1"/>
            <a:stCxn id="8" idx="6"/>
          </p:cNvCxnSpPr>
          <p:nvPr/>
        </p:nvCxnSpPr>
        <p:spPr bwMode="auto">
          <a:xfrm>
            <a:off x="4136188" y="5579787"/>
            <a:ext cx="3907200" cy="0"/>
          </a:xfrm>
          <a:prstGeom prst="straightConnector1">
            <a:avLst/>
          </a:prstGeom>
          <a:noFill/>
          <a:ln w="19050" cmpd="sng">
            <a:solidFill>
              <a:srgbClr val="191F22"/>
            </a:solidFill>
            <a:prstDash val="dash"/>
            <a:round/>
            <a:headEnd type="none"/>
            <a:tailEnd type="arrow" w="lg" len="lg"/>
          </a:ln>
          <a:effectLst/>
        </p:spPr>
      </p:cxnSp>
    </p:spTree>
    <p:extLst>
      <p:ext uri="{BB962C8B-B14F-4D97-AF65-F5344CB8AC3E}">
        <p14:creationId xmlns:p14="http://schemas.microsoft.com/office/powerpoint/2010/main" val="1390936316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Managing Distributed Deadlock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Three main approaches: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Prevention</a:t>
            </a:r>
          </a:p>
          <a:p>
            <a:pPr lvl="1"/>
            <a:r>
              <a:rPr lang="en-US" dirty="0"/>
              <a:t>pre-declaration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Avoidance</a:t>
            </a:r>
          </a:p>
          <a:p>
            <a:pPr lvl="1"/>
            <a:r>
              <a:rPr lang="en-US" dirty="0"/>
              <a:t>resource ordering</a:t>
            </a:r>
          </a:p>
          <a:p>
            <a:pPr lvl="1"/>
            <a:r>
              <a:rPr lang="en-US" dirty="0"/>
              <a:t>transaction </a:t>
            </a:r>
            <a:r>
              <a:rPr lang="en-US" dirty="0" err="1"/>
              <a:t>prioritisation</a:t>
            </a:r>
            <a:endParaRPr lang="en-US" dirty="0"/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Detection and Resolution</a:t>
            </a:r>
          </a:p>
          <a:p>
            <a:pPr lvl="1"/>
            <a:endParaRPr lang="en-US" dirty="0"/>
          </a:p>
          <a:p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0FA0882-E458-5E42-B092-C4BA3347F6A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2043951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Prevention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Guarantees that deadlocks cannot occur in the first place</a:t>
            </a:r>
          </a:p>
          <a:p>
            <a:pPr marL="457200" indent="-457200">
              <a:buFont typeface="+mj-lt"/>
              <a:buAutoNum type="arabicPeriod"/>
            </a:pPr>
            <a:endParaRPr lang="en-US" dirty="0"/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Transaction pre-declares all data items that it will access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TM checks that locking data items will not cause deadlock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Proceed (to lock) only if all data items are available (unlocked)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Con: 	difficult to know in advance which data items will be </a:t>
            </a:r>
            <a:br>
              <a:rPr lang="en-US" dirty="0"/>
            </a:br>
            <a:r>
              <a:rPr lang="en-US" dirty="0"/>
              <a:t>	accessed by a transaction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9CB4EFB-BEFB-3946-9E45-E48C2129141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1887668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Avoidance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Two main sub-approaches: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Resource ordering</a:t>
            </a:r>
          </a:p>
          <a:p>
            <a:pPr lvl="1"/>
            <a:r>
              <a:rPr lang="en-US" dirty="0"/>
              <a:t>Concurrency controlled such that deadlocks won’t happen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Transaction </a:t>
            </a:r>
            <a:r>
              <a:rPr lang="en-US" dirty="0" err="1"/>
              <a:t>prioritisation</a:t>
            </a:r>
            <a:endParaRPr lang="en-US" dirty="0"/>
          </a:p>
          <a:p>
            <a:pPr lvl="1"/>
            <a:r>
              <a:rPr lang="en-US" dirty="0"/>
              <a:t>Potential deadlocks detected and avoided</a:t>
            </a:r>
          </a:p>
          <a:p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72374A6-C366-524E-861D-EF129E6078A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1865983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Resource Ordering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All resources (data items) are ordered</a:t>
            </a:r>
          </a:p>
          <a:p>
            <a:pPr marL="0" indent="0">
              <a:buNone/>
            </a:pPr>
            <a:r>
              <a:rPr lang="en-US" dirty="0"/>
              <a:t>Transactions always access resources in this order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Example:</a:t>
            </a:r>
          </a:p>
          <a:p>
            <a:pPr lvl="1"/>
            <a:r>
              <a:rPr lang="en-US" dirty="0"/>
              <a:t>Data item A comes before item B</a:t>
            </a:r>
          </a:p>
          <a:p>
            <a:pPr lvl="1"/>
            <a:r>
              <a:rPr lang="en-US" dirty="0"/>
              <a:t>Both transactions need to </a:t>
            </a:r>
            <a:r>
              <a:rPr lang="en-US"/>
              <a:t>get locks on A and B</a:t>
            </a:r>
            <a:endParaRPr lang="en-US" dirty="0"/>
          </a:p>
          <a:p>
            <a:pPr lvl="1"/>
            <a:r>
              <a:rPr lang="en-US" dirty="0"/>
              <a:t>All transactions must get a lock on A before trying for a lock on B</a:t>
            </a:r>
          </a:p>
          <a:p>
            <a:pPr lvl="1"/>
            <a:r>
              <a:rPr lang="en-US" dirty="0"/>
              <a:t>No transaction will ever be left with a lock on B and waiting for a lock on A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9CB9F36-B23E-804D-9604-6C5CF350077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6962739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Transaction </a:t>
            </a:r>
            <a:r>
              <a:rPr lang="en-US" dirty="0" err="1"/>
              <a:t>Prioritisation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Each transaction has a timestamp that corresponds to the time it was started: </a:t>
            </a:r>
            <a:r>
              <a:rPr lang="en-US" dirty="0" err="1"/>
              <a:t>ts</a:t>
            </a:r>
            <a:r>
              <a:rPr lang="en-US" dirty="0"/>
              <a:t>(T)</a:t>
            </a:r>
          </a:p>
          <a:p>
            <a:pPr lvl="1"/>
            <a:r>
              <a:rPr lang="en-US" dirty="0"/>
              <a:t>Transactions can be </a:t>
            </a:r>
            <a:r>
              <a:rPr lang="en-US" dirty="0" err="1"/>
              <a:t>prioritised</a:t>
            </a:r>
            <a:r>
              <a:rPr lang="en-US" dirty="0"/>
              <a:t> using these timestamps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When a lock request is denied, use priorities to choose a transaction to abort</a:t>
            </a:r>
          </a:p>
          <a:p>
            <a:pPr lvl="1"/>
            <a:r>
              <a:rPr lang="en-US" dirty="0"/>
              <a:t>WAIT-DIE and WOUND-WAIT rules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DD4330E-52A2-5A49-AD3F-01181EBF5E6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1094502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WAIT-DIE and WOUND-WAIT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T</a:t>
            </a:r>
            <a:r>
              <a:rPr lang="en-US" baseline="-25000" dirty="0"/>
              <a:t>i</a:t>
            </a:r>
            <a:r>
              <a:rPr lang="en-US" dirty="0"/>
              <a:t> requests a lock on a data item that is already locked by </a:t>
            </a:r>
            <a:r>
              <a:rPr lang="en-US" dirty="0" err="1"/>
              <a:t>T</a:t>
            </a:r>
            <a:r>
              <a:rPr lang="en-US" baseline="-25000" dirty="0" err="1"/>
              <a:t>j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The WAIT-DIE rule: </a:t>
            </a:r>
          </a:p>
          <a:p>
            <a:pPr marL="360000" lvl="1" indent="0">
              <a:buNone/>
            </a:pPr>
            <a:r>
              <a:rPr lang="en-US" dirty="0"/>
              <a:t>if </a:t>
            </a:r>
            <a:r>
              <a:rPr lang="en-US" dirty="0" err="1"/>
              <a:t>ts</a:t>
            </a:r>
            <a:r>
              <a:rPr lang="en-US" dirty="0"/>
              <a:t>(T</a:t>
            </a:r>
            <a:r>
              <a:rPr lang="en-US" baseline="-25000" dirty="0"/>
              <a:t>i</a:t>
            </a:r>
            <a:r>
              <a:rPr lang="en-US" dirty="0"/>
              <a:t>) &lt; </a:t>
            </a:r>
            <a:r>
              <a:rPr lang="en-US" dirty="0" err="1"/>
              <a:t>ts</a:t>
            </a:r>
            <a:r>
              <a:rPr lang="en-US" dirty="0"/>
              <a:t>(</a:t>
            </a:r>
            <a:r>
              <a:rPr lang="en-US" dirty="0" err="1"/>
              <a:t>T</a:t>
            </a:r>
            <a:r>
              <a:rPr lang="en-US" baseline="-25000" dirty="0" err="1"/>
              <a:t>j</a:t>
            </a:r>
            <a:r>
              <a:rPr lang="en-US" dirty="0"/>
              <a:t>) </a:t>
            </a:r>
            <a:br>
              <a:rPr lang="en-US"/>
            </a:br>
            <a:r>
              <a:rPr lang="en-US" dirty="0"/>
              <a:t>	then T</a:t>
            </a:r>
            <a:r>
              <a:rPr lang="en-US" baseline="-25000" dirty="0"/>
              <a:t>i</a:t>
            </a:r>
            <a:r>
              <a:rPr lang="en-US" dirty="0"/>
              <a:t> waits </a:t>
            </a:r>
            <a:br>
              <a:rPr lang="en-US" dirty="0"/>
            </a:br>
            <a:r>
              <a:rPr lang="en-US" dirty="0"/>
              <a:t>	else T</a:t>
            </a:r>
            <a:r>
              <a:rPr lang="en-US" baseline="-25000" dirty="0"/>
              <a:t>i</a:t>
            </a:r>
            <a:r>
              <a:rPr lang="en-US" dirty="0"/>
              <a:t> dies (aborts and restarts with same timestamp)</a:t>
            </a:r>
          </a:p>
          <a:p>
            <a:pPr marL="0" indent="0">
              <a:buNone/>
            </a:pPr>
            <a:r>
              <a:rPr lang="en-US" dirty="0"/>
              <a:t>The WOUND-WAIT rule: </a:t>
            </a:r>
          </a:p>
          <a:p>
            <a:pPr marL="360000" lvl="1" indent="0">
              <a:buNone/>
            </a:pPr>
            <a:r>
              <a:rPr lang="en-US" dirty="0"/>
              <a:t>if </a:t>
            </a:r>
            <a:r>
              <a:rPr lang="en-US" dirty="0" err="1"/>
              <a:t>ts</a:t>
            </a:r>
            <a:r>
              <a:rPr lang="en-US" dirty="0"/>
              <a:t>(T</a:t>
            </a:r>
            <a:r>
              <a:rPr lang="en-US" baseline="-25000" dirty="0"/>
              <a:t>i</a:t>
            </a:r>
            <a:r>
              <a:rPr lang="en-US" dirty="0"/>
              <a:t>) &lt; </a:t>
            </a:r>
            <a:r>
              <a:rPr lang="en-US" dirty="0" err="1"/>
              <a:t>ts</a:t>
            </a:r>
            <a:r>
              <a:rPr lang="en-US" dirty="0"/>
              <a:t>(</a:t>
            </a:r>
            <a:r>
              <a:rPr lang="en-US" dirty="0" err="1"/>
              <a:t>T</a:t>
            </a:r>
            <a:r>
              <a:rPr lang="en-US" baseline="-25000" dirty="0" err="1"/>
              <a:t>j</a:t>
            </a:r>
            <a:r>
              <a:rPr lang="en-US" dirty="0"/>
              <a:t>) </a:t>
            </a:r>
            <a:br>
              <a:rPr lang="en-US" dirty="0"/>
            </a:br>
            <a:r>
              <a:rPr lang="en-US" dirty="0"/>
              <a:t>	then </a:t>
            </a:r>
            <a:r>
              <a:rPr lang="en-US" dirty="0" err="1"/>
              <a:t>T</a:t>
            </a:r>
            <a:r>
              <a:rPr lang="en-US" baseline="-25000" dirty="0" err="1"/>
              <a:t>j</a:t>
            </a:r>
            <a:r>
              <a:rPr lang="en-US" dirty="0"/>
              <a:t> is wounded (aborts and restarts with same timestamp) </a:t>
            </a:r>
            <a:br>
              <a:rPr lang="en-US" dirty="0"/>
            </a:br>
            <a:r>
              <a:rPr lang="en-US" dirty="0"/>
              <a:t>	else T</a:t>
            </a:r>
            <a:r>
              <a:rPr lang="en-US" baseline="-25000" dirty="0"/>
              <a:t>i</a:t>
            </a:r>
            <a:r>
              <a:rPr lang="en-US" dirty="0"/>
              <a:t> waits </a:t>
            </a:r>
          </a:p>
          <a:p>
            <a:pPr marL="360000" lvl="1" indent="0">
              <a:buNone/>
            </a:pPr>
            <a:r>
              <a:rPr lang="en-US" dirty="0"/>
              <a:t>note: WOUND-WAIT pre-empts active transactions</a:t>
            </a:r>
          </a:p>
          <a:p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D78DF52-5632-1045-B0CE-1093982A15A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039190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Detection and Resolution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 dirty="0"/>
              <a:t>Study the GWFG for cycles (detection)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Break cycles by aborting transactions (resolution)</a:t>
            </a:r>
          </a:p>
          <a:p>
            <a:pPr marL="0" indent="0">
              <a:buNone/>
            </a:pPr>
            <a:r>
              <a:rPr lang="en-US" dirty="0"/>
              <a:t>Selecting minimum total cost sets of transactions to abort is NP-complete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Three main approaches to deadlock detection:</a:t>
            </a:r>
          </a:p>
          <a:p>
            <a:pPr lvl="1"/>
            <a:r>
              <a:rPr lang="en-US" dirty="0" err="1"/>
              <a:t>centralised</a:t>
            </a:r>
            <a:endParaRPr lang="en-US" dirty="0"/>
          </a:p>
          <a:p>
            <a:pPr lvl="1"/>
            <a:r>
              <a:rPr lang="en-US" dirty="0"/>
              <a:t>hierarchical</a:t>
            </a:r>
          </a:p>
          <a:p>
            <a:pPr lvl="1"/>
            <a:r>
              <a:rPr lang="en-US" dirty="0"/>
              <a:t>distributed</a:t>
            </a:r>
          </a:p>
          <a:p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CF3AED6-99B9-D048-B6E9-E23650B3626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2190735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Centralised</a:t>
            </a:r>
            <a:r>
              <a:rPr lang="en-US" dirty="0"/>
              <a:t> Deadlock Detection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One site is designated as the deadlock detector (DD) for the system</a:t>
            </a:r>
          </a:p>
          <a:p>
            <a:pPr marL="0" indent="0">
              <a:buNone/>
            </a:pPr>
            <a:r>
              <a:rPr lang="en-US" dirty="0"/>
              <a:t>Each site sends its LWFG (or changes to its LWFG) to the DD at intervals</a:t>
            </a:r>
          </a:p>
          <a:p>
            <a:pPr marL="0" indent="0">
              <a:buNone/>
            </a:pPr>
            <a:r>
              <a:rPr lang="en-US" dirty="0"/>
              <a:t>DD constructs the GWFG and looks for cycles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99B4787-F420-DF41-B145-FD60C0B1D99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1161286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Hierarchical Deadlock Detection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/>
              <a:t>Each site has a DD, which looks in the site’s LWFG for cycles</a:t>
            </a:r>
          </a:p>
          <a:p>
            <a:pPr marL="0" indent="0">
              <a:buNone/>
            </a:pPr>
            <a:r>
              <a:rPr lang="en-US" dirty="0"/>
              <a:t>Each site sends its LWFG to the DD at the next level, which merges the LWFGs sent to it and looks for cycles</a:t>
            </a:r>
          </a:p>
          <a:p>
            <a:pPr marL="0" indent="0">
              <a:buNone/>
            </a:pPr>
            <a:r>
              <a:rPr lang="en-US" dirty="0"/>
              <a:t>These DDs send the merged WFGs to the next level, </a:t>
            </a:r>
            <a:r>
              <a:rPr lang="en-US" dirty="0" err="1"/>
              <a:t>etc</a:t>
            </a:r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3DBB09E6-9D15-2446-932A-82950C870D3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Oval 4"/>
          <p:cNvSpPr>
            <a:spLocks noChangeArrowheads="1"/>
          </p:cNvSpPr>
          <p:nvPr/>
        </p:nvSpPr>
        <p:spPr bwMode="auto">
          <a:xfrm>
            <a:off x="3906042" y="4986817"/>
            <a:ext cx="266801" cy="266801"/>
          </a:xfrm>
          <a:prstGeom prst="ellipse">
            <a:avLst/>
          </a:prstGeom>
          <a:solidFill>
            <a:schemeClr val="bg1"/>
          </a:solidFill>
          <a:ln w="19050" cmpd="sng">
            <a:solidFill>
              <a:schemeClr val="tx1">
                <a:lumMod val="50000"/>
              </a:schemeClr>
            </a:solidFill>
            <a:headEnd/>
            <a:tailEnd/>
          </a:ln>
          <a:effectLst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anchor="ctr">
            <a:prstTxWarp prst="textNoShape">
              <a:avLst/>
            </a:prstTxWarp>
          </a:bodyPr>
          <a:lstStyle/>
          <a:p>
            <a:pPr algn="ctr"/>
            <a:endParaRPr lang="en-US" dirty="0"/>
          </a:p>
        </p:txBody>
      </p:sp>
      <p:sp>
        <p:nvSpPr>
          <p:cNvPr id="8" name="Oval 4"/>
          <p:cNvSpPr>
            <a:spLocks noChangeArrowheads="1"/>
          </p:cNvSpPr>
          <p:nvPr/>
        </p:nvSpPr>
        <p:spPr bwMode="auto">
          <a:xfrm>
            <a:off x="5240047" y="4986817"/>
            <a:ext cx="266801" cy="266801"/>
          </a:xfrm>
          <a:prstGeom prst="ellipse">
            <a:avLst/>
          </a:prstGeom>
          <a:solidFill>
            <a:schemeClr val="bg1"/>
          </a:solidFill>
          <a:ln w="19050" cmpd="sng">
            <a:solidFill>
              <a:schemeClr val="tx1">
                <a:lumMod val="50000"/>
              </a:schemeClr>
            </a:solidFill>
            <a:headEnd/>
            <a:tailEnd/>
          </a:ln>
          <a:effectLst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anchor="ctr">
            <a:prstTxWarp prst="textNoShape">
              <a:avLst/>
            </a:prstTxWarp>
          </a:bodyPr>
          <a:lstStyle/>
          <a:p>
            <a:pPr algn="ctr"/>
            <a:endParaRPr lang="en-US" dirty="0"/>
          </a:p>
        </p:txBody>
      </p:sp>
      <p:sp>
        <p:nvSpPr>
          <p:cNvPr id="9" name="Oval 4"/>
          <p:cNvSpPr>
            <a:spLocks noChangeArrowheads="1"/>
          </p:cNvSpPr>
          <p:nvPr/>
        </p:nvSpPr>
        <p:spPr bwMode="auto">
          <a:xfrm>
            <a:off x="6584500" y="4986817"/>
            <a:ext cx="266801" cy="266801"/>
          </a:xfrm>
          <a:prstGeom prst="ellipse">
            <a:avLst/>
          </a:prstGeom>
          <a:solidFill>
            <a:schemeClr val="bg1"/>
          </a:solidFill>
          <a:ln w="19050" cmpd="sng">
            <a:solidFill>
              <a:schemeClr val="tx1">
                <a:lumMod val="50000"/>
              </a:schemeClr>
            </a:solidFill>
            <a:headEnd/>
            <a:tailEnd/>
          </a:ln>
          <a:effectLst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anchor="ctr">
            <a:prstTxWarp prst="textNoShape">
              <a:avLst/>
            </a:prstTxWarp>
          </a:bodyPr>
          <a:lstStyle/>
          <a:p>
            <a:pPr algn="ctr"/>
            <a:endParaRPr lang="en-US" dirty="0"/>
          </a:p>
        </p:txBody>
      </p:sp>
      <p:sp>
        <p:nvSpPr>
          <p:cNvPr id="10" name="Oval 4"/>
          <p:cNvSpPr>
            <a:spLocks noChangeArrowheads="1"/>
          </p:cNvSpPr>
          <p:nvPr/>
        </p:nvSpPr>
        <p:spPr bwMode="auto">
          <a:xfrm>
            <a:off x="7918505" y="4986817"/>
            <a:ext cx="266801" cy="266801"/>
          </a:xfrm>
          <a:prstGeom prst="ellipse">
            <a:avLst/>
          </a:prstGeom>
          <a:solidFill>
            <a:schemeClr val="bg1"/>
          </a:solidFill>
          <a:ln w="19050" cmpd="sng">
            <a:solidFill>
              <a:schemeClr val="tx1">
                <a:lumMod val="50000"/>
              </a:schemeClr>
            </a:solidFill>
            <a:headEnd/>
            <a:tailEnd/>
          </a:ln>
          <a:effectLst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anchor="ctr">
            <a:prstTxWarp prst="textNoShape">
              <a:avLst/>
            </a:prstTxWarp>
          </a:bodyPr>
          <a:lstStyle/>
          <a:p>
            <a:pPr algn="ctr"/>
            <a:endParaRPr lang="en-US" dirty="0"/>
          </a:p>
        </p:txBody>
      </p:sp>
      <p:sp>
        <p:nvSpPr>
          <p:cNvPr id="11" name="Oval 4"/>
          <p:cNvSpPr>
            <a:spLocks noChangeArrowheads="1"/>
          </p:cNvSpPr>
          <p:nvPr/>
        </p:nvSpPr>
        <p:spPr bwMode="auto">
          <a:xfrm>
            <a:off x="4597037" y="4164313"/>
            <a:ext cx="266801" cy="266801"/>
          </a:xfrm>
          <a:prstGeom prst="ellipse">
            <a:avLst/>
          </a:prstGeom>
          <a:solidFill>
            <a:schemeClr val="bg1"/>
          </a:solidFill>
          <a:ln w="19050" cmpd="sng">
            <a:solidFill>
              <a:schemeClr val="tx1">
                <a:lumMod val="50000"/>
              </a:schemeClr>
            </a:solidFill>
            <a:headEnd/>
            <a:tailEnd/>
          </a:ln>
          <a:effectLst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anchor="ctr">
            <a:prstTxWarp prst="textNoShape">
              <a:avLst/>
            </a:prstTxWarp>
          </a:bodyPr>
          <a:lstStyle/>
          <a:p>
            <a:pPr algn="ctr"/>
            <a:endParaRPr lang="en-US" dirty="0"/>
          </a:p>
        </p:txBody>
      </p:sp>
      <p:sp>
        <p:nvSpPr>
          <p:cNvPr id="12" name="Oval 4"/>
          <p:cNvSpPr>
            <a:spLocks noChangeArrowheads="1"/>
          </p:cNvSpPr>
          <p:nvPr/>
        </p:nvSpPr>
        <p:spPr bwMode="auto">
          <a:xfrm>
            <a:off x="7275495" y="4164313"/>
            <a:ext cx="266801" cy="266801"/>
          </a:xfrm>
          <a:prstGeom prst="ellipse">
            <a:avLst/>
          </a:prstGeom>
          <a:solidFill>
            <a:schemeClr val="bg1"/>
          </a:solidFill>
          <a:ln w="19050" cmpd="sng">
            <a:solidFill>
              <a:schemeClr val="tx1">
                <a:lumMod val="50000"/>
              </a:schemeClr>
            </a:solidFill>
            <a:headEnd/>
            <a:tailEnd/>
          </a:ln>
          <a:effectLst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anchor="ctr">
            <a:prstTxWarp prst="textNoShape">
              <a:avLst/>
            </a:prstTxWarp>
          </a:bodyPr>
          <a:lstStyle/>
          <a:p>
            <a:pPr algn="ctr"/>
            <a:endParaRPr lang="en-US" dirty="0"/>
          </a:p>
        </p:txBody>
      </p:sp>
      <p:sp>
        <p:nvSpPr>
          <p:cNvPr id="13" name="Oval 4"/>
          <p:cNvSpPr>
            <a:spLocks noChangeArrowheads="1"/>
          </p:cNvSpPr>
          <p:nvPr/>
        </p:nvSpPr>
        <p:spPr bwMode="auto">
          <a:xfrm>
            <a:off x="5939710" y="3357701"/>
            <a:ext cx="266801" cy="266801"/>
          </a:xfrm>
          <a:prstGeom prst="ellipse">
            <a:avLst/>
          </a:prstGeom>
          <a:solidFill>
            <a:schemeClr val="bg1"/>
          </a:solidFill>
          <a:ln w="19050" cmpd="sng">
            <a:solidFill>
              <a:schemeClr val="tx1">
                <a:lumMod val="50000"/>
              </a:schemeClr>
            </a:solidFill>
            <a:headEnd/>
            <a:tailEnd/>
          </a:ln>
          <a:effectLst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anchor="ctr">
            <a:prstTxWarp prst="textNoShape">
              <a:avLst/>
            </a:prstTxWarp>
          </a:bodyPr>
          <a:lstStyle/>
          <a:p>
            <a:pPr algn="ctr"/>
            <a:endParaRPr lang="en-US" dirty="0"/>
          </a:p>
        </p:txBody>
      </p:sp>
      <p:cxnSp>
        <p:nvCxnSpPr>
          <p:cNvPr id="14" name="AutoShape 12"/>
          <p:cNvCxnSpPr>
            <a:cxnSpLocks noChangeShapeType="1"/>
            <a:stCxn id="7" idx="7"/>
            <a:endCxn id="11" idx="3"/>
          </p:cNvCxnSpPr>
          <p:nvPr/>
        </p:nvCxnSpPr>
        <p:spPr bwMode="auto">
          <a:xfrm flipV="1">
            <a:off x="4133770" y="4392042"/>
            <a:ext cx="502338" cy="633847"/>
          </a:xfrm>
          <a:prstGeom prst="straightConnector1">
            <a:avLst/>
          </a:prstGeom>
          <a:noFill/>
          <a:ln w="19050" cmpd="sng">
            <a:solidFill>
              <a:srgbClr val="191F22"/>
            </a:solidFill>
            <a:round/>
            <a:headEnd type="none"/>
            <a:tailEnd type="arrow" w="lg" len="lg"/>
          </a:ln>
          <a:effectLst/>
        </p:spPr>
      </p:cxnSp>
      <p:cxnSp>
        <p:nvCxnSpPr>
          <p:cNvPr id="17" name="AutoShape 12"/>
          <p:cNvCxnSpPr>
            <a:cxnSpLocks noChangeShapeType="1"/>
            <a:stCxn id="8" idx="1"/>
            <a:endCxn id="11" idx="5"/>
          </p:cNvCxnSpPr>
          <p:nvPr/>
        </p:nvCxnSpPr>
        <p:spPr bwMode="auto">
          <a:xfrm flipH="1" flipV="1">
            <a:off x="4824766" y="4392042"/>
            <a:ext cx="454353" cy="633847"/>
          </a:xfrm>
          <a:prstGeom prst="straightConnector1">
            <a:avLst/>
          </a:prstGeom>
          <a:noFill/>
          <a:ln w="19050" cmpd="sng">
            <a:solidFill>
              <a:srgbClr val="191F22"/>
            </a:solidFill>
            <a:round/>
            <a:headEnd type="none"/>
            <a:tailEnd type="arrow" w="lg" len="lg"/>
          </a:ln>
          <a:effectLst/>
        </p:spPr>
      </p:cxnSp>
      <p:cxnSp>
        <p:nvCxnSpPr>
          <p:cNvPr id="20" name="AutoShape 12"/>
          <p:cNvCxnSpPr>
            <a:cxnSpLocks noChangeShapeType="1"/>
            <a:stCxn id="10" idx="1"/>
            <a:endCxn id="12" idx="5"/>
          </p:cNvCxnSpPr>
          <p:nvPr/>
        </p:nvCxnSpPr>
        <p:spPr bwMode="auto">
          <a:xfrm flipH="1" flipV="1">
            <a:off x="7503224" y="4392042"/>
            <a:ext cx="454353" cy="633847"/>
          </a:xfrm>
          <a:prstGeom prst="straightConnector1">
            <a:avLst/>
          </a:prstGeom>
          <a:noFill/>
          <a:ln w="19050" cmpd="sng">
            <a:solidFill>
              <a:srgbClr val="191F22"/>
            </a:solidFill>
            <a:round/>
            <a:headEnd type="none"/>
            <a:tailEnd type="arrow" w="lg" len="lg"/>
          </a:ln>
          <a:effectLst/>
        </p:spPr>
      </p:cxnSp>
      <p:cxnSp>
        <p:nvCxnSpPr>
          <p:cNvPr id="23" name="AutoShape 12"/>
          <p:cNvCxnSpPr>
            <a:cxnSpLocks noChangeShapeType="1"/>
            <a:stCxn id="9" idx="7"/>
            <a:endCxn id="12" idx="3"/>
          </p:cNvCxnSpPr>
          <p:nvPr/>
        </p:nvCxnSpPr>
        <p:spPr bwMode="auto">
          <a:xfrm flipV="1">
            <a:off x="6812228" y="4392042"/>
            <a:ext cx="502338" cy="633847"/>
          </a:xfrm>
          <a:prstGeom prst="straightConnector1">
            <a:avLst/>
          </a:prstGeom>
          <a:noFill/>
          <a:ln w="19050" cmpd="sng">
            <a:solidFill>
              <a:srgbClr val="191F22"/>
            </a:solidFill>
            <a:round/>
            <a:headEnd type="none"/>
            <a:tailEnd type="arrow" w="lg" len="lg"/>
          </a:ln>
          <a:effectLst/>
        </p:spPr>
      </p:cxnSp>
      <p:cxnSp>
        <p:nvCxnSpPr>
          <p:cNvPr id="26" name="AutoShape 12"/>
          <p:cNvCxnSpPr>
            <a:cxnSpLocks noChangeShapeType="1"/>
            <a:stCxn id="12" idx="1"/>
            <a:endCxn id="13" idx="5"/>
          </p:cNvCxnSpPr>
          <p:nvPr/>
        </p:nvCxnSpPr>
        <p:spPr bwMode="auto">
          <a:xfrm flipH="1" flipV="1">
            <a:off x="6167438" y="3585430"/>
            <a:ext cx="1147128" cy="617955"/>
          </a:xfrm>
          <a:prstGeom prst="straightConnector1">
            <a:avLst/>
          </a:prstGeom>
          <a:noFill/>
          <a:ln w="19050" cmpd="sng">
            <a:solidFill>
              <a:srgbClr val="191F22"/>
            </a:solidFill>
            <a:round/>
            <a:headEnd type="none"/>
            <a:tailEnd type="arrow" w="lg" len="lg"/>
          </a:ln>
          <a:effectLst/>
        </p:spPr>
      </p:cxnSp>
      <p:cxnSp>
        <p:nvCxnSpPr>
          <p:cNvPr id="29" name="AutoShape 12"/>
          <p:cNvCxnSpPr>
            <a:cxnSpLocks noChangeShapeType="1"/>
            <a:stCxn id="11" idx="7"/>
            <a:endCxn id="13" idx="3"/>
          </p:cNvCxnSpPr>
          <p:nvPr/>
        </p:nvCxnSpPr>
        <p:spPr bwMode="auto">
          <a:xfrm flipV="1">
            <a:off x="4824765" y="3585430"/>
            <a:ext cx="1154016" cy="617955"/>
          </a:xfrm>
          <a:prstGeom prst="straightConnector1">
            <a:avLst/>
          </a:prstGeom>
          <a:noFill/>
          <a:ln w="19050" cmpd="sng">
            <a:solidFill>
              <a:srgbClr val="191F22"/>
            </a:solidFill>
            <a:round/>
            <a:headEnd type="none"/>
            <a:tailEnd type="arrow" w="lg" len="lg"/>
          </a:ln>
          <a:effectLst/>
        </p:spPr>
      </p:cxnSp>
      <p:sp>
        <p:nvSpPr>
          <p:cNvPr id="32" name="TextBox 31"/>
          <p:cNvSpPr txBox="1"/>
          <p:nvPr/>
        </p:nvSpPr>
        <p:spPr>
          <a:xfrm>
            <a:off x="3642253" y="5419581"/>
            <a:ext cx="8034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site 1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4974937" y="5431035"/>
            <a:ext cx="8034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site 2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6320453" y="5431035"/>
            <a:ext cx="8034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site 3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7653137" y="5419581"/>
            <a:ext cx="8034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site 4</a:t>
            </a:r>
          </a:p>
        </p:txBody>
      </p:sp>
      <p:sp>
        <p:nvSpPr>
          <p:cNvPr id="36" name="Left Brace 35"/>
          <p:cNvSpPr/>
          <p:nvPr/>
        </p:nvSpPr>
        <p:spPr bwMode="auto">
          <a:xfrm>
            <a:off x="3237098" y="3357562"/>
            <a:ext cx="326743" cy="1896055"/>
          </a:xfrm>
          <a:prstGeom prst="leftBrace">
            <a:avLst>
              <a:gd name="adj1" fmla="val 36839"/>
              <a:gd name="adj2" fmla="val 50000"/>
            </a:avLst>
          </a:prstGeom>
          <a:noFill/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1852548" y="3880219"/>
            <a:ext cx="123142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deadlock</a:t>
            </a:r>
          </a:p>
          <a:p>
            <a:pPr algn="ctr"/>
            <a:r>
              <a:rPr lang="en-US" dirty="0"/>
              <a:t>detectors</a:t>
            </a:r>
          </a:p>
        </p:txBody>
      </p:sp>
    </p:spTree>
    <p:extLst>
      <p:ext uri="{BB962C8B-B14F-4D97-AF65-F5344CB8AC3E}">
        <p14:creationId xmlns:p14="http://schemas.microsoft.com/office/powerpoint/2010/main" val="410619849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Location independence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Applications should not know, or even be aware of, where the data are physically stored; applications should behave as if all data were stored locally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i="1" dirty="0"/>
              <a:t>Location independence allows applications and data to be migrated easily from one site to another without modifications.</a:t>
            </a:r>
          </a:p>
          <a:p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181393B-529D-9142-AA65-2A36E911412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9218361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Distributed Deadlock Detection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Responsibility for detecting deadlocks is delegated to sites</a:t>
            </a:r>
          </a:p>
          <a:p>
            <a:pPr marL="0" indent="0">
              <a:buNone/>
            </a:pPr>
            <a:r>
              <a:rPr lang="en-US" dirty="0"/>
              <a:t>LWFGs are modified to show relationships between local transactions and remote transactions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BDE70795-295E-A94E-B70F-B79DD8037C7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Rectangle 6"/>
          <p:cNvSpPr/>
          <p:nvPr/>
        </p:nvSpPr>
        <p:spPr bwMode="auto">
          <a:xfrm>
            <a:off x="3191962" y="3357287"/>
            <a:ext cx="2160267" cy="2880000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4680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Site 1</a:t>
            </a:r>
          </a:p>
        </p:txBody>
      </p:sp>
      <p:sp>
        <p:nvSpPr>
          <p:cNvPr id="8" name="Oval 4"/>
          <p:cNvSpPr>
            <a:spLocks noChangeArrowheads="1"/>
          </p:cNvSpPr>
          <p:nvPr/>
        </p:nvSpPr>
        <p:spPr bwMode="auto">
          <a:xfrm>
            <a:off x="3689962" y="3842787"/>
            <a:ext cx="431800" cy="431800"/>
          </a:xfrm>
          <a:prstGeom prst="ellipse">
            <a:avLst/>
          </a:prstGeom>
          <a:solidFill>
            <a:schemeClr val="bg1"/>
          </a:solidFill>
          <a:ln w="19050" cmpd="sng">
            <a:solidFill>
              <a:schemeClr val="tx1">
                <a:lumMod val="50000"/>
              </a:schemeClr>
            </a:solidFill>
            <a:headEnd/>
            <a:tailEnd/>
          </a:ln>
          <a:effectLst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GB" dirty="0">
                <a:latin typeface="Lucida Sans" panose="020B0602030504020204" pitchFamily="34" charset="77"/>
              </a:rPr>
              <a:t>T1</a:t>
            </a:r>
            <a:endParaRPr lang="en-US" dirty="0">
              <a:latin typeface="Lucida Sans" panose="020B0602030504020204" pitchFamily="34" charset="77"/>
            </a:endParaRPr>
          </a:p>
        </p:txBody>
      </p:sp>
      <p:sp>
        <p:nvSpPr>
          <p:cNvPr id="9" name="Oval 6"/>
          <p:cNvSpPr>
            <a:spLocks noChangeArrowheads="1"/>
          </p:cNvSpPr>
          <p:nvPr/>
        </p:nvSpPr>
        <p:spPr bwMode="auto">
          <a:xfrm>
            <a:off x="3689962" y="5363887"/>
            <a:ext cx="431800" cy="431800"/>
          </a:xfrm>
          <a:prstGeom prst="ellipse">
            <a:avLst/>
          </a:prstGeom>
          <a:solidFill>
            <a:schemeClr val="bg1"/>
          </a:solidFill>
          <a:ln w="19050" cmpd="sng">
            <a:solidFill>
              <a:schemeClr val="tx1">
                <a:lumMod val="50000"/>
              </a:schemeClr>
            </a:solidFill>
            <a:headEnd/>
            <a:tailEnd/>
          </a:ln>
          <a:effectLst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GB" dirty="0">
                <a:latin typeface="Lucida Sans" panose="020B0602030504020204" pitchFamily="34" charset="77"/>
              </a:rPr>
              <a:t>T2</a:t>
            </a:r>
            <a:endParaRPr lang="en-US" dirty="0">
              <a:latin typeface="Lucida Sans" panose="020B0602030504020204" pitchFamily="34" charset="77"/>
            </a:endParaRPr>
          </a:p>
        </p:txBody>
      </p:sp>
      <p:cxnSp>
        <p:nvCxnSpPr>
          <p:cNvPr id="10" name="AutoShape 12"/>
          <p:cNvCxnSpPr>
            <a:cxnSpLocks noChangeShapeType="1"/>
            <a:stCxn id="8" idx="4"/>
            <a:endCxn id="9" idx="0"/>
          </p:cNvCxnSpPr>
          <p:nvPr/>
        </p:nvCxnSpPr>
        <p:spPr bwMode="auto">
          <a:xfrm>
            <a:off x="3905862" y="4274587"/>
            <a:ext cx="0" cy="1089300"/>
          </a:xfrm>
          <a:prstGeom prst="straightConnector1">
            <a:avLst/>
          </a:prstGeom>
          <a:noFill/>
          <a:ln w="19050" cmpd="sng">
            <a:solidFill>
              <a:srgbClr val="191F22"/>
            </a:solidFill>
            <a:round/>
            <a:headEnd type="none"/>
            <a:tailEnd type="arrow" w="lg" len="lg"/>
          </a:ln>
          <a:effectLst/>
        </p:spPr>
      </p:cxnSp>
      <p:sp>
        <p:nvSpPr>
          <p:cNvPr id="12" name="Rectangle 11"/>
          <p:cNvSpPr/>
          <p:nvPr/>
        </p:nvSpPr>
        <p:spPr bwMode="auto">
          <a:xfrm>
            <a:off x="6827586" y="3357287"/>
            <a:ext cx="2137277" cy="2880000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4680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Site 2</a:t>
            </a:r>
          </a:p>
        </p:txBody>
      </p:sp>
      <p:sp>
        <p:nvSpPr>
          <p:cNvPr id="13" name="Oval 5"/>
          <p:cNvSpPr>
            <a:spLocks noChangeArrowheads="1"/>
          </p:cNvSpPr>
          <p:nvPr/>
        </p:nvSpPr>
        <p:spPr bwMode="auto">
          <a:xfrm>
            <a:off x="8028962" y="5363887"/>
            <a:ext cx="431800" cy="431800"/>
          </a:xfrm>
          <a:prstGeom prst="ellipse">
            <a:avLst/>
          </a:prstGeom>
          <a:solidFill>
            <a:schemeClr val="bg1"/>
          </a:solidFill>
          <a:ln w="19050" cmpd="sng">
            <a:solidFill>
              <a:schemeClr val="tx1">
                <a:lumMod val="50000"/>
              </a:schemeClr>
            </a:solidFill>
            <a:headEnd/>
            <a:tailEnd/>
          </a:ln>
          <a:effectLst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GB" dirty="0">
                <a:latin typeface="Lucida Sans" panose="020B0602030504020204" pitchFamily="34" charset="77"/>
              </a:rPr>
              <a:t>T3</a:t>
            </a:r>
            <a:endParaRPr lang="en-US" dirty="0">
              <a:latin typeface="Lucida Sans" panose="020B0602030504020204" pitchFamily="34" charset="77"/>
            </a:endParaRPr>
          </a:p>
        </p:txBody>
      </p:sp>
      <p:cxnSp>
        <p:nvCxnSpPr>
          <p:cNvPr id="14" name="AutoShape 13"/>
          <p:cNvCxnSpPr>
            <a:cxnSpLocks noChangeShapeType="1"/>
            <a:stCxn id="13" idx="0"/>
            <a:endCxn id="15" idx="4"/>
          </p:cNvCxnSpPr>
          <p:nvPr/>
        </p:nvCxnSpPr>
        <p:spPr bwMode="auto">
          <a:xfrm flipV="1">
            <a:off x="8244862" y="4274587"/>
            <a:ext cx="0" cy="1089300"/>
          </a:xfrm>
          <a:prstGeom prst="straightConnector1">
            <a:avLst/>
          </a:prstGeom>
          <a:noFill/>
          <a:ln w="19050" cmpd="sng">
            <a:solidFill>
              <a:srgbClr val="191F22"/>
            </a:solidFill>
            <a:round/>
            <a:headEnd type="none"/>
            <a:tailEnd type="arrow" w="lg" len="lg"/>
          </a:ln>
          <a:effectLst/>
        </p:spPr>
      </p:cxnSp>
      <p:sp>
        <p:nvSpPr>
          <p:cNvPr id="15" name="Oval 5"/>
          <p:cNvSpPr>
            <a:spLocks noChangeArrowheads="1"/>
          </p:cNvSpPr>
          <p:nvPr/>
        </p:nvSpPr>
        <p:spPr bwMode="auto">
          <a:xfrm>
            <a:off x="8028962" y="3842787"/>
            <a:ext cx="431800" cy="431800"/>
          </a:xfrm>
          <a:prstGeom prst="ellipse">
            <a:avLst/>
          </a:prstGeom>
          <a:solidFill>
            <a:schemeClr val="bg1"/>
          </a:solidFill>
          <a:ln w="19050" cmpd="sng">
            <a:solidFill>
              <a:schemeClr val="tx1">
                <a:lumMod val="50000"/>
              </a:schemeClr>
            </a:solidFill>
            <a:headEnd/>
            <a:tailEnd/>
          </a:ln>
          <a:effectLst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GB" dirty="0">
                <a:latin typeface="Lucida Sans" panose="020B0602030504020204" pitchFamily="34" charset="77"/>
              </a:rPr>
              <a:t>T4</a:t>
            </a:r>
            <a:endParaRPr lang="en-US" dirty="0">
              <a:latin typeface="Lucida Sans" panose="020B0602030504020204" pitchFamily="34" charset="77"/>
            </a:endParaRPr>
          </a:p>
        </p:txBody>
      </p:sp>
      <p:cxnSp>
        <p:nvCxnSpPr>
          <p:cNvPr id="16" name="AutoShape 13"/>
          <p:cNvCxnSpPr>
            <a:cxnSpLocks noChangeShapeType="1"/>
            <a:stCxn id="18" idx="1"/>
            <a:endCxn id="8" idx="5"/>
          </p:cNvCxnSpPr>
          <p:nvPr/>
        </p:nvCxnSpPr>
        <p:spPr bwMode="auto">
          <a:xfrm flipH="1" flipV="1">
            <a:off x="4058526" y="4211352"/>
            <a:ext cx="435018" cy="439325"/>
          </a:xfrm>
          <a:prstGeom prst="straightConnector1">
            <a:avLst/>
          </a:prstGeom>
          <a:noFill/>
          <a:ln w="19050" cmpd="sng">
            <a:solidFill>
              <a:srgbClr val="191F22"/>
            </a:solidFill>
            <a:prstDash val="dash"/>
            <a:round/>
            <a:headEnd type="none"/>
            <a:tailEnd type="arrow" w="lg" len="lg"/>
          </a:ln>
          <a:effectLst/>
        </p:spPr>
      </p:cxnSp>
      <p:cxnSp>
        <p:nvCxnSpPr>
          <p:cNvPr id="17" name="AutoShape 13"/>
          <p:cNvCxnSpPr>
            <a:cxnSpLocks noChangeShapeType="1"/>
            <a:stCxn id="9" idx="7"/>
            <a:endCxn id="18" idx="3"/>
          </p:cNvCxnSpPr>
          <p:nvPr/>
        </p:nvCxnSpPr>
        <p:spPr bwMode="auto">
          <a:xfrm flipV="1">
            <a:off x="4058526" y="4956005"/>
            <a:ext cx="435018" cy="471119"/>
          </a:xfrm>
          <a:prstGeom prst="straightConnector1">
            <a:avLst/>
          </a:prstGeom>
          <a:noFill/>
          <a:ln w="19050" cmpd="sng">
            <a:solidFill>
              <a:srgbClr val="191F22"/>
            </a:solidFill>
            <a:prstDash val="dash"/>
            <a:round/>
            <a:headEnd type="none"/>
            <a:tailEnd type="arrow" w="lg" len="lg"/>
          </a:ln>
          <a:effectLst/>
        </p:spPr>
      </p:cxnSp>
      <p:sp>
        <p:nvSpPr>
          <p:cNvPr id="18" name="Oval 4"/>
          <p:cNvSpPr>
            <a:spLocks noChangeArrowheads="1"/>
          </p:cNvSpPr>
          <p:nvPr/>
        </p:nvSpPr>
        <p:spPr bwMode="auto">
          <a:xfrm>
            <a:off x="4430308" y="4587440"/>
            <a:ext cx="431800" cy="431800"/>
          </a:xfrm>
          <a:prstGeom prst="ellipse">
            <a:avLst/>
          </a:prstGeom>
          <a:solidFill>
            <a:schemeClr val="bg1"/>
          </a:solidFill>
          <a:ln w="19050" cmpd="sng">
            <a:solidFill>
              <a:schemeClr val="tx1">
                <a:lumMod val="50000"/>
              </a:schemeClr>
            </a:solidFill>
            <a:headEnd/>
            <a:tailEnd/>
          </a:ln>
          <a:effectLst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anchor="ctr">
            <a:prstTxWarp prst="textNoShape">
              <a:avLst/>
            </a:prstTxWarp>
          </a:bodyPr>
          <a:lstStyle/>
          <a:p>
            <a:pPr algn="ctr"/>
            <a:endParaRPr lang="en-US" dirty="0">
              <a:latin typeface="Lucida Sans" panose="020B0602030504020204" pitchFamily="34" charset="77"/>
            </a:endParaRPr>
          </a:p>
        </p:txBody>
      </p:sp>
      <p:sp>
        <p:nvSpPr>
          <p:cNvPr id="19" name="Oval 4"/>
          <p:cNvSpPr>
            <a:spLocks noChangeArrowheads="1"/>
          </p:cNvSpPr>
          <p:nvPr/>
        </p:nvSpPr>
        <p:spPr bwMode="auto">
          <a:xfrm>
            <a:off x="7251178" y="4587440"/>
            <a:ext cx="431800" cy="431800"/>
          </a:xfrm>
          <a:prstGeom prst="ellipse">
            <a:avLst/>
          </a:prstGeom>
          <a:solidFill>
            <a:schemeClr val="bg1"/>
          </a:solidFill>
          <a:ln w="19050" cmpd="sng">
            <a:solidFill>
              <a:schemeClr val="tx1">
                <a:lumMod val="50000"/>
              </a:schemeClr>
            </a:solidFill>
            <a:headEnd/>
            <a:tailEnd/>
          </a:ln>
          <a:effectLst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anchor="ctr">
            <a:prstTxWarp prst="textNoShape">
              <a:avLst/>
            </a:prstTxWarp>
          </a:bodyPr>
          <a:lstStyle/>
          <a:p>
            <a:pPr algn="ctr"/>
            <a:endParaRPr lang="en-US" dirty="0">
              <a:latin typeface="Lucida Sans" panose="020B0602030504020204" pitchFamily="34" charset="77"/>
            </a:endParaRPr>
          </a:p>
        </p:txBody>
      </p:sp>
      <p:cxnSp>
        <p:nvCxnSpPr>
          <p:cNvPr id="22" name="AutoShape 13"/>
          <p:cNvCxnSpPr>
            <a:cxnSpLocks noChangeShapeType="1"/>
            <a:stCxn id="15" idx="3"/>
            <a:endCxn id="19" idx="7"/>
          </p:cNvCxnSpPr>
          <p:nvPr/>
        </p:nvCxnSpPr>
        <p:spPr bwMode="auto">
          <a:xfrm flipH="1">
            <a:off x="7619742" y="4211352"/>
            <a:ext cx="472456" cy="439325"/>
          </a:xfrm>
          <a:prstGeom prst="straightConnector1">
            <a:avLst/>
          </a:prstGeom>
          <a:noFill/>
          <a:ln w="19050" cmpd="sng">
            <a:solidFill>
              <a:srgbClr val="191F22"/>
            </a:solidFill>
            <a:prstDash val="dash"/>
            <a:round/>
            <a:headEnd type="none"/>
            <a:tailEnd type="arrow" w="lg" len="lg"/>
          </a:ln>
          <a:effectLst/>
        </p:spPr>
      </p:cxnSp>
      <p:cxnSp>
        <p:nvCxnSpPr>
          <p:cNvPr id="23" name="AutoShape 13"/>
          <p:cNvCxnSpPr>
            <a:cxnSpLocks noChangeShapeType="1"/>
            <a:stCxn id="19" idx="5"/>
            <a:endCxn id="13" idx="1"/>
          </p:cNvCxnSpPr>
          <p:nvPr/>
        </p:nvCxnSpPr>
        <p:spPr bwMode="auto">
          <a:xfrm>
            <a:off x="7619742" y="4956005"/>
            <a:ext cx="472456" cy="471119"/>
          </a:xfrm>
          <a:prstGeom prst="straightConnector1">
            <a:avLst/>
          </a:prstGeom>
          <a:noFill/>
          <a:ln w="19050" cmpd="sng">
            <a:solidFill>
              <a:srgbClr val="191F22"/>
            </a:solidFill>
            <a:prstDash val="dash"/>
            <a:round/>
            <a:headEnd type="none"/>
            <a:tailEnd type="arrow" w="lg" len="lg"/>
          </a:ln>
          <a:effectLst/>
        </p:spPr>
      </p:cxnSp>
    </p:spTree>
    <p:extLst>
      <p:ext uri="{BB962C8B-B14F-4D97-AF65-F5344CB8AC3E}">
        <p14:creationId xmlns:p14="http://schemas.microsoft.com/office/powerpoint/2010/main" val="1801845562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Distributed Deadlock Detection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LWFG contains a cycle not involving external edges</a:t>
            </a:r>
          </a:p>
          <a:p>
            <a:pPr lvl="1"/>
            <a:r>
              <a:rPr lang="en-US" dirty="0"/>
              <a:t>Local deadlock, resolve locally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LWFG contains a cycle involving external edges</a:t>
            </a:r>
          </a:p>
          <a:p>
            <a:pPr lvl="1"/>
            <a:r>
              <a:rPr lang="en-US" dirty="0"/>
              <a:t>Potential deadlock – communicate to other sites</a:t>
            </a:r>
          </a:p>
          <a:p>
            <a:pPr lvl="1"/>
            <a:r>
              <a:rPr lang="en-US" dirty="0"/>
              <a:t>Sites must then agree on a victim transaction to abort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17A0FA5-E89E-2640-91B0-B52D39B467C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3197198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Reliability</a:t>
            </a:r>
          </a:p>
        </p:txBody>
      </p:sp>
    </p:spTree>
    <p:extLst>
      <p:ext uri="{BB962C8B-B14F-4D97-AF65-F5344CB8AC3E}">
        <p14:creationId xmlns:p14="http://schemas.microsoft.com/office/powerpoint/2010/main" val="887470470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Distribution and ACID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Non-distributed databases aim to maintain atomicity and durability of transactions</a:t>
            </a:r>
          </a:p>
          <a:p>
            <a:pPr lvl="1">
              <a:lnSpc>
                <a:spcPct val="90000"/>
              </a:lnSpc>
              <a:spcAft>
                <a:spcPts val="840"/>
              </a:spcAft>
            </a:pPr>
            <a:r>
              <a:rPr lang="en-US" dirty="0"/>
              <a:t>Atomicity: </a:t>
            </a:r>
            <a:r>
              <a:rPr lang="en-GB" dirty="0"/>
              <a:t>A transaction is either performed completely or not at all</a:t>
            </a:r>
          </a:p>
          <a:p>
            <a:pPr lvl="1">
              <a:lnSpc>
                <a:spcPct val="90000"/>
              </a:lnSpc>
              <a:spcAft>
                <a:spcPts val="840"/>
              </a:spcAft>
            </a:pPr>
            <a:r>
              <a:rPr lang="en-GB" dirty="0"/>
              <a:t>Durability: Once a transaction has been committed, changes should not be lost because of failure</a:t>
            </a:r>
          </a:p>
          <a:p>
            <a:pPr>
              <a:lnSpc>
                <a:spcPct val="90000"/>
              </a:lnSpc>
              <a:spcAft>
                <a:spcPts val="840"/>
              </a:spcAft>
            </a:pPr>
            <a:endParaRPr lang="en-GB" dirty="0"/>
          </a:p>
          <a:p>
            <a:pPr marL="0" indent="0">
              <a:lnSpc>
                <a:spcPct val="90000"/>
              </a:lnSpc>
              <a:spcAft>
                <a:spcPts val="840"/>
              </a:spcAft>
              <a:buNone/>
            </a:pPr>
            <a:r>
              <a:rPr lang="en-GB" dirty="0"/>
              <a:t>As with parallel databases, distributed databases use the two-phase commit protocol (2PC) to preserve atomicity</a:t>
            </a:r>
          </a:p>
          <a:p>
            <a:pPr lvl="1">
              <a:lnSpc>
                <a:spcPct val="90000"/>
              </a:lnSpc>
              <a:spcAft>
                <a:spcPts val="840"/>
              </a:spcAft>
            </a:pPr>
            <a:r>
              <a:rPr lang="en-GB" dirty="0"/>
              <a:t>Increased cost of communication may require a variant approach</a:t>
            </a:r>
          </a:p>
          <a:p>
            <a:pPr marL="0" indent="0">
              <a:lnSpc>
                <a:spcPct val="90000"/>
              </a:lnSpc>
              <a:spcAft>
                <a:spcPts val="840"/>
              </a:spcAft>
              <a:buNone/>
            </a:pPr>
            <a:endParaRPr lang="en-US" dirty="0"/>
          </a:p>
          <a:p>
            <a:pPr lvl="1">
              <a:lnSpc>
                <a:spcPct val="90000"/>
              </a:lnSpc>
              <a:spcAft>
                <a:spcPts val="840"/>
              </a:spcAft>
            </a:pPr>
            <a:endParaRPr lang="en-GB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5E20B91-3455-5C43-8F36-116ED15B1C6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5903086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Centralised 2PC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Communication only between the coordinator and the participants</a:t>
            </a:r>
          </a:p>
          <a:p>
            <a:pPr lvl="1"/>
            <a:r>
              <a:rPr lang="en-US" dirty="0"/>
              <a:t>No inter-participant communication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49B003D4-30CA-A344-B713-ECC4DE0C14D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0177599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Centralised 2PC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Communication only between the coordinator and the participants</a:t>
            </a:r>
          </a:p>
          <a:p>
            <a:pPr lvl="1"/>
            <a:r>
              <a:rPr lang="en-US" dirty="0"/>
              <a:t>No inter-participant communication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49B003D4-30CA-A344-B713-ECC4DE0C14D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Rectangle 7"/>
          <p:cNvSpPr/>
          <p:nvPr/>
        </p:nvSpPr>
        <p:spPr bwMode="auto">
          <a:xfrm>
            <a:off x="3035660" y="4490972"/>
            <a:ext cx="360040" cy="344361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1660365266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Centralised 2PC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Communication only between the coordinator and the participants</a:t>
            </a:r>
          </a:p>
          <a:p>
            <a:pPr lvl="1"/>
            <a:r>
              <a:rPr lang="en-US" dirty="0"/>
              <a:t>No inter-participant communication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49B003D4-30CA-A344-B713-ECC4DE0C14D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Rectangle 7"/>
          <p:cNvSpPr/>
          <p:nvPr/>
        </p:nvSpPr>
        <p:spPr bwMode="auto">
          <a:xfrm>
            <a:off x="3035660" y="4490972"/>
            <a:ext cx="360040" cy="344361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C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600257E5-4508-814F-A9AD-81FE299D3130}"/>
              </a:ext>
            </a:extLst>
          </p:cNvPr>
          <p:cNvGrpSpPr/>
          <p:nvPr/>
        </p:nvGrpSpPr>
        <p:grpSpPr>
          <a:xfrm>
            <a:off x="3395700" y="3368001"/>
            <a:ext cx="1440160" cy="2331428"/>
            <a:chOff x="3395700" y="3368001"/>
            <a:chExt cx="1440160" cy="2331428"/>
          </a:xfrm>
        </p:grpSpPr>
        <p:sp>
          <p:nvSpPr>
            <p:cNvPr id="9" name="Rectangle 8"/>
            <p:cNvSpPr/>
            <p:nvPr/>
          </p:nvSpPr>
          <p:spPr bwMode="auto">
            <a:xfrm>
              <a:off x="4475820" y="4490972"/>
              <a:ext cx="360040" cy="344361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P3</a:t>
              </a:r>
            </a:p>
          </p:txBody>
        </p:sp>
        <p:sp>
          <p:nvSpPr>
            <p:cNvPr id="10" name="Rectangle 9"/>
            <p:cNvSpPr/>
            <p:nvPr/>
          </p:nvSpPr>
          <p:spPr bwMode="auto">
            <a:xfrm>
              <a:off x="4475820" y="3626876"/>
              <a:ext cx="360040" cy="344361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P1</a:t>
              </a:r>
            </a:p>
          </p:txBody>
        </p:sp>
        <p:sp>
          <p:nvSpPr>
            <p:cNvPr id="11" name="Rectangle 10"/>
            <p:cNvSpPr/>
            <p:nvPr/>
          </p:nvSpPr>
          <p:spPr bwMode="auto">
            <a:xfrm>
              <a:off x="4475820" y="4058924"/>
              <a:ext cx="360040" cy="344361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P2</a:t>
              </a:r>
            </a:p>
          </p:txBody>
        </p:sp>
        <p:sp>
          <p:nvSpPr>
            <p:cNvPr id="12" name="Rectangle 11"/>
            <p:cNvSpPr/>
            <p:nvPr/>
          </p:nvSpPr>
          <p:spPr bwMode="auto">
            <a:xfrm>
              <a:off x="4475820" y="4923020"/>
              <a:ext cx="360040" cy="344361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P4</a:t>
              </a:r>
            </a:p>
          </p:txBody>
        </p:sp>
        <p:sp>
          <p:nvSpPr>
            <p:cNvPr id="13" name="Rectangle 12"/>
            <p:cNvSpPr/>
            <p:nvPr/>
          </p:nvSpPr>
          <p:spPr bwMode="auto">
            <a:xfrm>
              <a:off x="4475820" y="5355068"/>
              <a:ext cx="360040" cy="344361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P5</a:t>
              </a:r>
            </a:p>
          </p:txBody>
        </p:sp>
        <p:cxnSp>
          <p:nvCxnSpPr>
            <p:cNvPr id="25" name="Straight Arrow Connector 24"/>
            <p:cNvCxnSpPr>
              <a:stCxn id="8" idx="3"/>
              <a:endCxn id="10" idx="1"/>
            </p:cNvCxnSpPr>
            <p:nvPr/>
          </p:nvCxnSpPr>
          <p:spPr bwMode="auto">
            <a:xfrm flipV="1">
              <a:off x="3395700" y="3799056"/>
              <a:ext cx="1080120" cy="864096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26" name="Straight Arrow Connector 25"/>
            <p:cNvCxnSpPr>
              <a:stCxn id="8" idx="3"/>
              <a:endCxn id="11" idx="1"/>
            </p:cNvCxnSpPr>
            <p:nvPr/>
          </p:nvCxnSpPr>
          <p:spPr bwMode="auto">
            <a:xfrm flipV="1">
              <a:off x="3395700" y="4231104"/>
              <a:ext cx="1080120" cy="432048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27" name="Straight Arrow Connector 26"/>
            <p:cNvCxnSpPr>
              <a:stCxn id="8" idx="3"/>
              <a:endCxn id="9" idx="1"/>
            </p:cNvCxnSpPr>
            <p:nvPr/>
          </p:nvCxnSpPr>
          <p:spPr bwMode="auto">
            <a:xfrm>
              <a:off x="3395700" y="4663152"/>
              <a:ext cx="1080120" cy="0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28" name="Straight Arrow Connector 27"/>
            <p:cNvCxnSpPr>
              <a:stCxn id="8" idx="3"/>
              <a:endCxn id="12" idx="1"/>
            </p:cNvCxnSpPr>
            <p:nvPr/>
          </p:nvCxnSpPr>
          <p:spPr bwMode="auto">
            <a:xfrm>
              <a:off x="3395700" y="4663152"/>
              <a:ext cx="1080120" cy="432048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29" name="Straight Arrow Connector 28"/>
            <p:cNvCxnSpPr>
              <a:stCxn id="8" idx="3"/>
              <a:endCxn id="13" idx="1"/>
            </p:cNvCxnSpPr>
            <p:nvPr/>
          </p:nvCxnSpPr>
          <p:spPr bwMode="auto">
            <a:xfrm>
              <a:off x="3395700" y="4663152"/>
              <a:ext cx="1080120" cy="864096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88" name="TextBox 87"/>
            <p:cNvSpPr txBox="1"/>
            <p:nvPr/>
          </p:nvSpPr>
          <p:spPr>
            <a:xfrm>
              <a:off x="3474920" y="3368001"/>
              <a:ext cx="902812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 dirty="0">
                  <a:latin typeface="Lucida Sans" panose="020B0602030504020204" pitchFamily="34" charset="77"/>
                  <a:cs typeface="Georgia"/>
                </a:rPr>
                <a:t>prepare T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89400537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Centralised 2PC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Communication only between the coordinator and the participants</a:t>
            </a:r>
          </a:p>
          <a:p>
            <a:pPr lvl="1"/>
            <a:r>
              <a:rPr lang="en-US" dirty="0"/>
              <a:t>No inter-participant communication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49B003D4-30CA-A344-B713-ECC4DE0C14D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Rectangle 7"/>
          <p:cNvSpPr/>
          <p:nvPr/>
        </p:nvSpPr>
        <p:spPr bwMode="auto">
          <a:xfrm>
            <a:off x="3035660" y="4490972"/>
            <a:ext cx="360040" cy="344361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C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600257E5-4508-814F-A9AD-81FE299D3130}"/>
              </a:ext>
            </a:extLst>
          </p:cNvPr>
          <p:cNvGrpSpPr/>
          <p:nvPr/>
        </p:nvGrpSpPr>
        <p:grpSpPr>
          <a:xfrm>
            <a:off x="3395700" y="3368001"/>
            <a:ext cx="1440160" cy="2331428"/>
            <a:chOff x="3395700" y="3368001"/>
            <a:chExt cx="1440160" cy="2331428"/>
          </a:xfrm>
        </p:grpSpPr>
        <p:sp>
          <p:nvSpPr>
            <p:cNvPr id="9" name="Rectangle 8"/>
            <p:cNvSpPr/>
            <p:nvPr/>
          </p:nvSpPr>
          <p:spPr bwMode="auto">
            <a:xfrm>
              <a:off x="4475820" y="4490972"/>
              <a:ext cx="360040" cy="344361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P3</a:t>
              </a:r>
            </a:p>
          </p:txBody>
        </p:sp>
        <p:sp>
          <p:nvSpPr>
            <p:cNvPr id="10" name="Rectangle 9"/>
            <p:cNvSpPr/>
            <p:nvPr/>
          </p:nvSpPr>
          <p:spPr bwMode="auto">
            <a:xfrm>
              <a:off x="4475820" y="3626876"/>
              <a:ext cx="360040" cy="344361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P1</a:t>
              </a:r>
            </a:p>
          </p:txBody>
        </p:sp>
        <p:sp>
          <p:nvSpPr>
            <p:cNvPr id="11" name="Rectangle 10"/>
            <p:cNvSpPr/>
            <p:nvPr/>
          </p:nvSpPr>
          <p:spPr bwMode="auto">
            <a:xfrm>
              <a:off x="4475820" y="4058924"/>
              <a:ext cx="360040" cy="344361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P2</a:t>
              </a:r>
            </a:p>
          </p:txBody>
        </p:sp>
        <p:sp>
          <p:nvSpPr>
            <p:cNvPr id="12" name="Rectangle 11"/>
            <p:cNvSpPr/>
            <p:nvPr/>
          </p:nvSpPr>
          <p:spPr bwMode="auto">
            <a:xfrm>
              <a:off x="4475820" y="4923020"/>
              <a:ext cx="360040" cy="344361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P4</a:t>
              </a:r>
            </a:p>
          </p:txBody>
        </p:sp>
        <p:sp>
          <p:nvSpPr>
            <p:cNvPr id="13" name="Rectangle 12"/>
            <p:cNvSpPr/>
            <p:nvPr/>
          </p:nvSpPr>
          <p:spPr bwMode="auto">
            <a:xfrm>
              <a:off x="4475820" y="5355068"/>
              <a:ext cx="360040" cy="344361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P5</a:t>
              </a:r>
            </a:p>
          </p:txBody>
        </p:sp>
        <p:cxnSp>
          <p:nvCxnSpPr>
            <p:cNvPr id="25" name="Straight Arrow Connector 24"/>
            <p:cNvCxnSpPr>
              <a:stCxn id="8" idx="3"/>
              <a:endCxn id="10" idx="1"/>
            </p:cNvCxnSpPr>
            <p:nvPr/>
          </p:nvCxnSpPr>
          <p:spPr bwMode="auto">
            <a:xfrm flipV="1">
              <a:off x="3395700" y="3799056"/>
              <a:ext cx="1080120" cy="864096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26" name="Straight Arrow Connector 25"/>
            <p:cNvCxnSpPr>
              <a:stCxn id="8" idx="3"/>
              <a:endCxn id="11" idx="1"/>
            </p:cNvCxnSpPr>
            <p:nvPr/>
          </p:nvCxnSpPr>
          <p:spPr bwMode="auto">
            <a:xfrm flipV="1">
              <a:off x="3395700" y="4231104"/>
              <a:ext cx="1080120" cy="432048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27" name="Straight Arrow Connector 26"/>
            <p:cNvCxnSpPr>
              <a:stCxn id="8" idx="3"/>
              <a:endCxn id="9" idx="1"/>
            </p:cNvCxnSpPr>
            <p:nvPr/>
          </p:nvCxnSpPr>
          <p:spPr bwMode="auto">
            <a:xfrm>
              <a:off x="3395700" y="4663152"/>
              <a:ext cx="1080120" cy="0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28" name="Straight Arrow Connector 27"/>
            <p:cNvCxnSpPr>
              <a:stCxn id="8" idx="3"/>
              <a:endCxn id="12" idx="1"/>
            </p:cNvCxnSpPr>
            <p:nvPr/>
          </p:nvCxnSpPr>
          <p:spPr bwMode="auto">
            <a:xfrm>
              <a:off x="3395700" y="4663152"/>
              <a:ext cx="1080120" cy="432048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29" name="Straight Arrow Connector 28"/>
            <p:cNvCxnSpPr>
              <a:stCxn id="8" idx="3"/>
              <a:endCxn id="13" idx="1"/>
            </p:cNvCxnSpPr>
            <p:nvPr/>
          </p:nvCxnSpPr>
          <p:spPr bwMode="auto">
            <a:xfrm>
              <a:off x="3395700" y="4663152"/>
              <a:ext cx="1080120" cy="864096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88" name="TextBox 87"/>
            <p:cNvSpPr txBox="1"/>
            <p:nvPr/>
          </p:nvSpPr>
          <p:spPr>
            <a:xfrm>
              <a:off x="3474920" y="3368001"/>
              <a:ext cx="902812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 dirty="0">
                  <a:latin typeface="Lucida Sans" panose="020B0602030504020204" pitchFamily="34" charset="77"/>
                  <a:cs typeface="Georgia"/>
                </a:rPr>
                <a:t>prepare T</a:t>
              </a: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54EED198-321F-BA42-8FBC-015D9833DC5F}"/>
              </a:ext>
            </a:extLst>
          </p:cNvPr>
          <p:cNvGrpSpPr/>
          <p:nvPr/>
        </p:nvGrpSpPr>
        <p:grpSpPr>
          <a:xfrm>
            <a:off x="4760708" y="3295993"/>
            <a:ext cx="1515312" cy="2231255"/>
            <a:chOff x="4760708" y="3295993"/>
            <a:chExt cx="1515312" cy="2231255"/>
          </a:xfrm>
        </p:grpSpPr>
        <p:sp>
          <p:nvSpPr>
            <p:cNvPr id="14" name="Rectangle 13"/>
            <p:cNvSpPr/>
            <p:nvPr/>
          </p:nvSpPr>
          <p:spPr bwMode="auto">
            <a:xfrm>
              <a:off x="5915980" y="4490972"/>
              <a:ext cx="360040" cy="344361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C</a:t>
              </a:r>
            </a:p>
          </p:txBody>
        </p:sp>
        <p:cxnSp>
          <p:nvCxnSpPr>
            <p:cNvPr id="30" name="Straight Arrow Connector 29"/>
            <p:cNvCxnSpPr>
              <a:stCxn id="10" idx="3"/>
              <a:endCxn id="14" idx="1"/>
            </p:cNvCxnSpPr>
            <p:nvPr/>
          </p:nvCxnSpPr>
          <p:spPr bwMode="auto">
            <a:xfrm>
              <a:off x="4835860" y="3799056"/>
              <a:ext cx="1080120" cy="864096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31" name="Straight Arrow Connector 30"/>
            <p:cNvCxnSpPr>
              <a:stCxn id="11" idx="3"/>
              <a:endCxn id="14" idx="1"/>
            </p:cNvCxnSpPr>
            <p:nvPr/>
          </p:nvCxnSpPr>
          <p:spPr bwMode="auto">
            <a:xfrm>
              <a:off x="4835860" y="4231104"/>
              <a:ext cx="1080120" cy="432048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32" name="Straight Arrow Connector 31"/>
            <p:cNvCxnSpPr>
              <a:stCxn id="9" idx="3"/>
              <a:endCxn id="14" idx="1"/>
            </p:cNvCxnSpPr>
            <p:nvPr/>
          </p:nvCxnSpPr>
          <p:spPr bwMode="auto">
            <a:xfrm>
              <a:off x="4835860" y="4663152"/>
              <a:ext cx="1080120" cy="0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33" name="Straight Arrow Connector 32"/>
            <p:cNvCxnSpPr>
              <a:stCxn id="12" idx="3"/>
              <a:endCxn id="14" idx="1"/>
            </p:cNvCxnSpPr>
            <p:nvPr/>
          </p:nvCxnSpPr>
          <p:spPr bwMode="auto">
            <a:xfrm flipV="1">
              <a:off x="4835860" y="4663152"/>
              <a:ext cx="1080120" cy="432048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34" name="Straight Arrow Connector 33"/>
            <p:cNvCxnSpPr>
              <a:stCxn id="13" idx="3"/>
              <a:endCxn id="14" idx="1"/>
            </p:cNvCxnSpPr>
            <p:nvPr/>
          </p:nvCxnSpPr>
          <p:spPr bwMode="auto">
            <a:xfrm flipV="1">
              <a:off x="4835860" y="4663152"/>
              <a:ext cx="1080120" cy="864096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89" name="TextBox 88"/>
            <p:cNvSpPr txBox="1"/>
            <p:nvPr/>
          </p:nvSpPr>
          <p:spPr>
            <a:xfrm>
              <a:off x="4760708" y="3295993"/>
              <a:ext cx="1261885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 dirty="0">
                  <a:latin typeface="Lucida Sans" panose="020B0602030504020204" pitchFamily="34" charset="77"/>
                  <a:cs typeface="Georgia"/>
                </a:rPr>
                <a:t>vote-commit T</a:t>
              </a:r>
            </a:p>
            <a:p>
              <a:pPr algn="ctr"/>
              <a:r>
                <a:rPr lang="en-US" sz="1200" dirty="0">
                  <a:latin typeface="Lucida Sans" panose="020B0602030504020204" pitchFamily="34" charset="77"/>
                  <a:cs typeface="Georgia"/>
                </a:rPr>
                <a:t>vote-abort T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263355901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Centralised 2PC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Communication only between the coordinator and the participants</a:t>
            </a:r>
          </a:p>
          <a:p>
            <a:pPr lvl="1"/>
            <a:r>
              <a:rPr lang="en-US" dirty="0"/>
              <a:t>No inter-participant communication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49B003D4-30CA-A344-B713-ECC4DE0C14D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Rectangle 7"/>
          <p:cNvSpPr/>
          <p:nvPr/>
        </p:nvSpPr>
        <p:spPr bwMode="auto">
          <a:xfrm>
            <a:off x="3035660" y="4490972"/>
            <a:ext cx="360040" cy="344361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C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600257E5-4508-814F-A9AD-81FE299D3130}"/>
              </a:ext>
            </a:extLst>
          </p:cNvPr>
          <p:cNvGrpSpPr/>
          <p:nvPr/>
        </p:nvGrpSpPr>
        <p:grpSpPr>
          <a:xfrm>
            <a:off x="3395700" y="3368001"/>
            <a:ext cx="1440160" cy="2331428"/>
            <a:chOff x="3395700" y="3368001"/>
            <a:chExt cx="1440160" cy="2331428"/>
          </a:xfrm>
        </p:grpSpPr>
        <p:sp>
          <p:nvSpPr>
            <p:cNvPr id="9" name="Rectangle 8"/>
            <p:cNvSpPr/>
            <p:nvPr/>
          </p:nvSpPr>
          <p:spPr bwMode="auto">
            <a:xfrm>
              <a:off x="4475820" y="4490972"/>
              <a:ext cx="360040" cy="344361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P3</a:t>
              </a:r>
            </a:p>
          </p:txBody>
        </p:sp>
        <p:sp>
          <p:nvSpPr>
            <p:cNvPr id="10" name="Rectangle 9"/>
            <p:cNvSpPr/>
            <p:nvPr/>
          </p:nvSpPr>
          <p:spPr bwMode="auto">
            <a:xfrm>
              <a:off x="4475820" y="3626876"/>
              <a:ext cx="360040" cy="344361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P1</a:t>
              </a:r>
            </a:p>
          </p:txBody>
        </p:sp>
        <p:sp>
          <p:nvSpPr>
            <p:cNvPr id="11" name="Rectangle 10"/>
            <p:cNvSpPr/>
            <p:nvPr/>
          </p:nvSpPr>
          <p:spPr bwMode="auto">
            <a:xfrm>
              <a:off x="4475820" y="4058924"/>
              <a:ext cx="360040" cy="344361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P2</a:t>
              </a:r>
            </a:p>
          </p:txBody>
        </p:sp>
        <p:sp>
          <p:nvSpPr>
            <p:cNvPr id="12" name="Rectangle 11"/>
            <p:cNvSpPr/>
            <p:nvPr/>
          </p:nvSpPr>
          <p:spPr bwMode="auto">
            <a:xfrm>
              <a:off x="4475820" y="4923020"/>
              <a:ext cx="360040" cy="344361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P4</a:t>
              </a:r>
            </a:p>
          </p:txBody>
        </p:sp>
        <p:sp>
          <p:nvSpPr>
            <p:cNvPr id="13" name="Rectangle 12"/>
            <p:cNvSpPr/>
            <p:nvPr/>
          </p:nvSpPr>
          <p:spPr bwMode="auto">
            <a:xfrm>
              <a:off x="4475820" y="5355068"/>
              <a:ext cx="360040" cy="344361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P5</a:t>
              </a:r>
            </a:p>
          </p:txBody>
        </p:sp>
        <p:cxnSp>
          <p:nvCxnSpPr>
            <p:cNvPr id="25" name="Straight Arrow Connector 24"/>
            <p:cNvCxnSpPr>
              <a:stCxn id="8" idx="3"/>
              <a:endCxn id="10" idx="1"/>
            </p:cNvCxnSpPr>
            <p:nvPr/>
          </p:nvCxnSpPr>
          <p:spPr bwMode="auto">
            <a:xfrm flipV="1">
              <a:off x="3395700" y="3799056"/>
              <a:ext cx="1080120" cy="864096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26" name="Straight Arrow Connector 25"/>
            <p:cNvCxnSpPr>
              <a:stCxn id="8" idx="3"/>
              <a:endCxn id="11" idx="1"/>
            </p:cNvCxnSpPr>
            <p:nvPr/>
          </p:nvCxnSpPr>
          <p:spPr bwMode="auto">
            <a:xfrm flipV="1">
              <a:off x="3395700" y="4231104"/>
              <a:ext cx="1080120" cy="432048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27" name="Straight Arrow Connector 26"/>
            <p:cNvCxnSpPr>
              <a:stCxn id="8" idx="3"/>
              <a:endCxn id="9" idx="1"/>
            </p:cNvCxnSpPr>
            <p:nvPr/>
          </p:nvCxnSpPr>
          <p:spPr bwMode="auto">
            <a:xfrm>
              <a:off x="3395700" y="4663152"/>
              <a:ext cx="1080120" cy="0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28" name="Straight Arrow Connector 27"/>
            <p:cNvCxnSpPr>
              <a:stCxn id="8" idx="3"/>
              <a:endCxn id="12" idx="1"/>
            </p:cNvCxnSpPr>
            <p:nvPr/>
          </p:nvCxnSpPr>
          <p:spPr bwMode="auto">
            <a:xfrm>
              <a:off x="3395700" y="4663152"/>
              <a:ext cx="1080120" cy="432048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29" name="Straight Arrow Connector 28"/>
            <p:cNvCxnSpPr>
              <a:stCxn id="8" idx="3"/>
              <a:endCxn id="13" idx="1"/>
            </p:cNvCxnSpPr>
            <p:nvPr/>
          </p:nvCxnSpPr>
          <p:spPr bwMode="auto">
            <a:xfrm>
              <a:off x="3395700" y="4663152"/>
              <a:ext cx="1080120" cy="864096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88" name="TextBox 87"/>
            <p:cNvSpPr txBox="1"/>
            <p:nvPr/>
          </p:nvSpPr>
          <p:spPr>
            <a:xfrm>
              <a:off x="3474920" y="3368001"/>
              <a:ext cx="902812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 dirty="0">
                  <a:latin typeface="Lucida Sans" panose="020B0602030504020204" pitchFamily="34" charset="77"/>
                  <a:cs typeface="Georgia"/>
                </a:rPr>
                <a:t>prepare T</a:t>
              </a: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54EED198-321F-BA42-8FBC-015D9833DC5F}"/>
              </a:ext>
            </a:extLst>
          </p:cNvPr>
          <p:cNvGrpSpPr/>
          <p:nvPr/>
        </p:nvGrpSpPr>
        <p:grpSpPr>
          <a:xfrm>
            <a:off x="4760708" y="3295993"/>
            <a:ext cx="1515312" cy="2231255"/>
            <a:chOff x="4760708" y="3295993"/>
            <a:chExt cx="1515312" cy="2231255"/>
          </a:xfrm>
        </p:grpSpPr>
        <p:sp>
          <p:nvSpPr>
            <p:cNvPr id="14" name="Rectangle 13"/>
            <p:cNvSpPr/>
            <p:nvPr/>
          </p:nvSpPr>
          <p:spPr bwMode="auto">
            <a:xfrm>
              <a:off x="5915980" y="4490972"/>
              <a:ext cx="360040" cy="344361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C</a:t>
              </a:r>
            </a:p>
          </p:txBody>
        </p:sp>
        <p:cxnSp>
          <p:nvCxnSpPr>
            <p:cNvPr id="30" name="Straight Arrow Connector 29"/>
            <p:cNvCxnSpPr>
              <a:stCxn id="10" idx="3"/>
              <a:endCxn id="14" idx="1"/>
            </p:cNvCxnSpPr>
            <p:nvPr/>
          </p:nvCxnSpPr>
          <p:spPr bwMode="auto">
            <a:xfrm>
              <a:off x="4835860" y="3799056"/>
              <a:ext cx="1080120" cy="864096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31" name="Straight Arrow Connector 30"/>
            <p:cNvCxnSpPr>
              <a:stCxn id="11" idx="3"/>
              <a:endCxn id="14" idx="1"/>
            </p:cNvCxnSpPr>
            <p:nvPr/>
          </p:nvCxnSpPr>
          <p:spPr bwMode="auto">
            <a:xfrm>
              <a:off x="4835860" y="4231104"/>
              <a:ext cx="1080120" cy="432048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32" name="Straight Arrow Connector 31"/>
            <p:cNvCxnSpPr>
              <a:stCxn id="9" idx="3"/>
              <a:endCxn id="14" idx="1"/>
            </p:cNvCxnSpPr>
            <p:nvPr/>
          </p:nvCxnSpPr>
          <p:spPr bwMode="auto">
            <a:xfrm>
              <a:off x="4835860" y="4663152"/>
              <a:ext cx="1080120" cy="0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33" name="Straight Arrow Connector 32"/>
            <p:cNvCxnSpPr>
              <a:stCxn id="12" idx="3"/>
              <a:endCxn id="14" idx="1"/>
            </p:cNvCxnSpPr>
            <p:nvPr/>
          </p:nvCxnSpPr>
          <p:spPr bwMode="auto">
            <a:xfrm flipV="1">
              <a:off x="4835860" y="4663152"/>
              <a:ext cx="1080120" cy="432048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34" name="Straight Arrow Connector 33"/>
            <p:cNvCxnSpPr>
              <a:stCxn id="13" idx="3"/>
              <a:endCxn id="14" idx="1"/>
            </p:cNvCxnSpPr>
            <p:nvPr/>
          </p:nvCxnSpPr>
          <p:spPr bwMode="auto">
            <a:xfrm flipV="1">
              <a:off x="4835860" y="4663152"/>
              <a:ext cx="1080120" cy="864096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89" name="TextBox 88"/>
            <p:cNvSpPr txBox="1"/>
            <p:nvPr/>
          </p:nvSpPr>
          <p:spPr>
            <a:xfrm>
              <a:off x="4760708" y="3295993"/>
              <a:ext cx="1261885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 dirty="0">
                  <a:latin typeface="Lucida Sans" panose="020B0602030504020204" pitchFamily="34" charset="77"/>
                  <a:cs typeface="Georgia"/>
                </a:rPr>
                <a:t>vote-commit T</a:t>
              </a:r>
            </a:p>
            <a:p>
              <a:pPr algn="ctr"/>
              <a:r>
                <a:rPr lang="en-US" sz="1200" dirty="0">
                  <a:latin typeface="Lucida Sans" panose="020B0602030504020204" pitchFamily="34" charset="77"/>
                  <a:cs typeface="Georgia"/>
                </a:rPr>
                <a:t>vote-abort T</a:t>
              </a: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809A1258-2BBD-2B47-8915-5EB7CDF47C6F}"/>
              </a:ext>
            </a:extLst>
          </p:cNvPr>
          <p:cNvGrpSpPr/>
          <p:nvPr/>
        </p:nvGrpSpPr>
        <p:grpSpPr>
          <a:xfrm>
            <a:off x="3395699" y="5672256"/>
            <a:ext cx="2520281" cy="565032"/>
            <a:chOff x="3395699" y="5672256"/>
            <a:chExt cx="2520281" cy="565032"/>
          </a:xfrm>
        </p:grpSpPr>
        <p:sp>
          <p:nvSpPr>
            <p:cNvPr id="92" name="Left Brace 91"/>
            <p:cNvSpPr/>
            <p:nvPr/>
          </p:nvSpPr>
          <p:spPr bwMode="auto">
            <a:xfrm rot="16200000">
              <a:off x="4475820" y="4592135"/>
              <a:ext cx="360040" cy="2520281"/>
            </a:xfrm>
            <a:prstGeom prst="leftBrace">
              <a:avLst>
                <a:gd name="adj1" fmla="val 36839"/>
                <a:gd name="adj2" fmla="val 50000"/>
              </a:avLst>
            </a:prstGeom>
            <a:noFill/>
            <a:ln w="1270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200">
                <a:latin typeface="Lucida Sans" panose="020B0602030504020204" pitchFamily="34" charset="77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95" name="TextBox 94"/>
            <p:cNvSpPr txBox="1"/>
            <p:nvPr/>
          </p:nvSpPr>
          <p:spPr>
            <a:xfrm>
              <a:off x="4074779" y="5960289"/>
              <a:ext cx="1143262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 dirty="0">
                  <a:latin typeface="Lucida Sans" panose="020B0602030504020204" pitchFamily="34" charset="77"/>
                  <a:cs typeface="Georgia"/>
                </a:rPr>
                <a:t>voting phase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418084365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Centralised 2PC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Communication only between the coordinator and the participants</a:t>
            </a:r>
          </a:p>
          <a:p>
            <a:pPr lvl="1"/>
            <a:r>
              <a:rPr lang="en-US" dirty="0"/>
              <a:t>No inter-participant communication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49B003D4-30CA-A344-B713-ECC4DE0C14D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Rectangle 7"/>
          <p:cNvSpPr/>
          <p:nvPr/>
        </p:nvSpPr>
        <p:spPr bwMode="auto">
          <a:xfrm>
            <a:off x="3035660" y="4490972"/>
            <a:ext cx="360040" cy="344361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C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600257E5-4508-814F-A9AD-81FE299D3130}"/>
              </a:ext>
            </a:extLst>
          </p:cNvPr>
          <p:cNvGrpSpPr/>
          <p:nvPr/>
        </p:nvGrpSpPr>
        <p:grpSpPr>
          <a:xfrm>
            <a:off x="3395700" y="3368001"/>
            <a:ext cx="1440160" cy="2331428"/>
            <a:chOff x="3395700" y="3368001"/>
            <a:chExt cx="1440160" cy="2331428"/>
          </a:xfrm>
        </p:grpSpPr>
        <p:sp>
          <p:nvSpPr>
            <p:cNvPr id="9" name="Rectangle 8"/>
            <p:cNvSpPr/>
            <p:nvPr/>
          </p:nvSpPr>
          <p:spPr bwMode="auto">
            <a:xfrm>
              <a:off x="4475820" y="4490972"/>
              <a:ext cx="360040" cy="344361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P3</a:t>
              </a:r>
            </a:p>
          </p:txBody>
        </p:sp>
        <p:sp>
          <p:nvSpPr>
            <p:cNvPr id="10" name="Rectangle 9"/>
            <p:cNvSpPr/>
            <p:nvPr/>
          </p:nvSpPr>
          <p:spPr bwMode="auto">
            <a:xfrm>
              <a:off x="4475820" y="3626876"/>
              <a:ext cx="360040" cy="344361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P1</a:t>
              </a:r>
            </a:p>
          </p:txBody>
        </p:sp>
        <p:sp>
          <p:nvSpPr>
            <p:cNvPr id="11" name="Rectangle 10"/>
            <p:cNvSpPr/>
            <p:nvPr/>
          </p:nvSpPr>
          <p:spPr bwMode="auto">
            <a:xfrm>
              <a:off x="4475820" y="4058924"/>
              <a:ext cx="360040" cy="344361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P2</a:t>
              </a:r>
            </a:p>
          </p:txBody>
        </p:sp>
        <p:sp>
          <p:nvSpPr>
            <p:cNvPr id="12" name="Rectangle 11"/>
            <p:cNvSpPr/>
            <p:nvPr/>
          </p:nvSpPr>
          <p:spPr bwMode="auto">
            <a:xfrm>
              <a:off x="4475820" y="4923020"/>
              <a:ext cx="360040" cy="344361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P4</a:t>
              </a:r>
            </a:p>
          </p:txBody>
        </p:sp>
        <p:sp>
          <p:nvSpPr>
            <p:cNvPr id="13" name="Rectangle 12"/>
            <p:cNvSpPr/>
            <p:nvPr/>
          </p:nvSpPr>
          <p:spPr bwMode="auto">
            <a:xfrm>
              <a:off x="4475820" y="5355068"/>
              <a:ext cx="360040" cy="344361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P5</a:t>
              </a:r>
            </a:p>
          </p:txBody>
        </p:sp>
        <p:cxnSp>
          <p:nvCxnSpPr>
            <p:cNvPr id="25" name="Straight Arrow Connector 24"/>
            <p:cNvCxnSpPr>
              <a:stCxn id="8" idx="3"/>
              <a:endCxn id="10" idx="1"/>
            </p:cNvCxnSpPr>
            <p:nvPr/>
          </p:nvCxnSpPr>
          <p:spPr bwMode="auto">
            <a:xfrm flipV="1">
              <a:off x="3395700" y="3799056"/>
              <a:ext cx="1080120" cy="864096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26" name="Straight Arrow Connector 25"/>
            <p:cNvCxnSpPr>
              <a:stCxn id="8" idx="3"/>
              <a:endCxn id="11" idx="1"/>
            </p:cNvCxnSpPr>
            <p:nvPr/>
          </p:nvCxnSpPr>
          <p:spPr bwMode="auto">
            <a:xfrm flipV="1">
              <a:off x="3395700" y="4231104"/>
              <a:ext cx="1080120" cy="432048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27" name="Straight Arrow Connector 26"/>
            <p:cNvCxnSpPr>
              <a:stCxn id="8" idx="3"/>
              <a:endCxn id="9" idx="1"/>
            </p:cNvCxnSpPr>
            <p:nvPr/>
          </p:nvCxnSpPr>
          <p:spPr bwMode="auto">
            <a:xfrm>
              <a:off x="3395700" y="4663152"/>
              <a:ext cx="1080120" cy="0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28" name="Straight Arrow Connector 27"/>
            <p:cNvCxnSpPr>
              <a:stCxn id="8" idx="3"/>
              <a:endCxn id="12" idx="1"/>
            </p:cNvCxnSpPr>
            <p:nvPr/>
          </p:nvCxnSpPr>
          <p:spPr bwMode="auto">
            <a:xfrm>
              <a:off x="3395700" y="4663152"/>
              <a:ext cx="1080120" cy="432048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29" name="Straight Arrow Connector 28"/>
            <p:cNvCxnSpPr>
              <a:stCxn id="8" idx="3"/>
              <a:endCxn id="13" idx="1"/>
            </p:cNvCxnSpPr>
            <p:nvPr/>
          </p:nvCxnSpPr>
          <p:spPr bwMode="auto">
            <a:xfrm>
              <a:off x="3395700" y="4663152"/>
              <a:ext cx="1080120" cy="864096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88" name="TextBox 87"/>
            <p:cNvSpPr txBox="1"/>
            <p:nvPr/>
          </p:nvSpPr>
          <p:spPr>
            <a:xfrm>
              <a:off x="3474920" y="3368001"/>
              <a:ext cx="902812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 dirty="0">
                  <a:latin typeface="Lucida Sans" panose="020B0602030504020204" pitchFamily="34" charset="77"/>
                  <a:cs typeface="Georgia"/>
                </a:rPr>
                <a:t>prepare T</a:t>
              </a: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54EED198-321F-BA42-8FBC-015D9833DC5F}"/>
              </a:ext>
            </a:extLst>
          </p:cNvPr>
          <p:cNvGrpSpPr/>
          <p:nvPr/>
        </p:nvGrpSpPr>
        <p:grpSpPr>
          <a:xfrm>
            <a:off x="4760708" y="3295993"/>
            <a:ext cx="1515312" cy="2231255"/>
            <a:chOff x="4760708" y="3295993"/>
            <a:chExt cx="1515312" cy="2231255"/>
          </a:xfrm>
        </p:grpSpPr>
        <p:sp>
          <p:nvSpPr>
            <p:cNvPr id="14" name="Rectangle 13"/>
            <p:cNvSpPr/>
            <p:nvPr/>
          </p:nvSpPr>
          <p:spPr bwMode="auto">
            <a:xfrm>
              <a:off x="5915980" y="4490972"/>
              <a:ext cx="360040" cy="344361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C</a:t>
              </a:r>
            </a:p>
          </p:txBody>
        </p:sp>
        <p:cxnSp>
          <p:nvCxnSpPr>
            <p:cNvPr id="30" name="Straight Arrow Connector 29"/>
            <p:cNvCxnSpPr>
              <a:stCxn id="10" idx="3"/>
              <a:endCxn id="14" idx="1"/>
            </p:cNvCxnSpPr>
            <p:nvPr/>
          </p:nvCxnSpPr>
          <p:spPr bwMode="auto">
            <a:xfrm>
              <a:off x="4835860" y="3799056"/>
              <a:ext cx="1080120" cy="864096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31" name="Straight Arrow Connector 30"/>
            <p:cNvCxnSpPr>
              <a:stCxn id="11" idx="3"/>
              <a:endCxn id="14" idx="1"/>
            </p:cNvCxnSpPr>
            <p:nvPr/>
          </p:nvCxnSpPr>
          <p:spPr bwMode="auto">
            <a:xfrm>
              <a:off x="4835860" y="4231104"/>
              <a:ext cx="1080120" cy="432048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32" name="Straight Arrow Connector 31"/>
            <p:cNvCxnSpPr>
              <a:stCxn id="9" idx="3"/>
              <a:endCxn id="14" idx="1"/>
            </p:cNvCxnSpPr>
            <p:nvPr/>
          </p:nvCxnSpPr>
          <p:spPr bwMode="auto">
            <a:xfrm>
              <a:off x="4835860" y="4663152"/>
              <a:ext cx="1080120" cy="0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33" name="Straight Arrow Connector 32"/>
            <p:cNvCxnSpPr>
              <a:stCxn id="12" idx="3"/>
              <a:endCxn id="14" idx="1"/>
            </p:cNvCxnSpPr>
            <p:nvPr/>
          </p:nvCxnSpPr>
          <p:spPr bwMode="auto">
            <a:xfrm flipV="1">
              <a:off x="4835860" y="4663152"/>
              <a:ext cx="1080120" cy="432048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34" name="Straight Arrow Connector 33"/>
            <p:cNvCxnSpPr>
              <a:stCxn id="13" idx="3"/>
              <a:endCxn id="14" idx="1"/>
            </p:cNvCxnSpPr>
            <p:nvPr/>
          </p:nvCxnSpPr>
          <p:spPr bwMode="auto">
            <a:xfrm flipV="1">
              <a:off x="4835860" y="4663152"/>
              <a:ext cx="1080120" cy="864096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89" name="TextBox 88"/>
            <p:cNvSpPr txBox="1"/>
            <p:nvPr/>
          </p:nvSpPr>
          <p:spPr>
            <a:xfrm>
              <a:off x="4760708" y="3295993"/>
              <a:ext cx="1261885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 dirty="0">
                  <a:latin typeface="Lucida Sans" panose="020B0602030504020204" pitchFamily="34" charset="77"/>
                  <a:cs typeface="Georgia"/>
                </a:rPr>
                <a:t>vote-commit T</a:t>
              </a:r>
            </a:p>
            <a:p>
              <a:pPr algn="ctr"/>
              <a:r>
                <a:rPr lang="en-US" sz="1200" dirty="0">
                  <a:latin typeface="Lucida Sans" panose="020B0602030504020204" pitchFamily="34" charset="77"/>
                  <a:cs typeface="Georgia"/>
                </a:rPr>
                <a:t>vote-abort T</a:t>
              </a: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861219A6-6646-0C4B-A911-3F41D12A12A3}"/>
              </a:ext>
            </a:extLst>
          </p:cNvPr>
          <p:cNvGrpSpPr/>
          <p:nvPr/>
        </p:nvGrpSpPr>
        <p:grpSpPr>
          <a:xfrm>
            <a:off x="6276020" y="3266376"/>
            <a:ext cx="1440160" cy="2433053"/>
            <a:chOff x="6276020" y="3266376"/>
            <a:chExt cx="1440160" cy="2433053"/>
          </a:xfrm>
        </p:grpSpPr>
        <p:sp>
          <p:nvSpPr>
            <p:cNvPr id="15" name="Rectangle 14"/>
            <p:cNvSpPr/>
            <p:nvPr/>
          </p:nvSpPr>
          <p:spPr bwMode="auto">
            <a:xfrm>
              <a:off x="7356140" y="3626876"/>
              <a:ext cx="360040" cy="344361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P1</a:t>
              </a:r>
            </a:p>
          </p:txBody>
        </p:sp>
        <p:sp>
          <p:nvSpPr>
            <p:cNvPr id="18" name="Rectangle 17"/>
            <p:cNvSpPr/>
            <p:nvPr/>
          </p:nvSpPr>
          <p:spPr bwMode="auto">
            <a:xfrm>
              <a:off x="7356140" y="4058924"/>
              <a:ext cx="360040" cy="344361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P2</a:t>
              </a:r>
            </a:p>
          </p:txBody>
        </p:sp>
        <p:sp>
          <p:nvSpPr>
            <p:cNvPr id="19" name="Rectangle 18"/>
            <p:cNvSpPr/>
            <p:nvPr/>
          </p:nvSpPr>
          <p:spPr bwMode="auto">
            <a:xfrm>
              <a:off x="7356140" y="5355068"/>
              <a:ext cx="360040" cy="344361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P5</a:t>
              </a:r>
            </a:p>
          </p:txBody>
        </p:sp>
        <p:sp>
          <p:nvSpPr>
            <p:cNvPr id="20" name="Rectangle 19"/>
            <p:cNvSpPr/>
            <p:nvPr/>
          </p:nvSpPr>
          <p:spPr bwMode="auto">
            <a:xfrm>
              <a:off x="7356140" y="4923020"/>
              <a:ext cx="360040" cy="344361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P4</a:t>
              </a:r>
            </a:p>
          </p:txBody>
        </p:sp>
        <p:sp>
          <p:nvSpPr>
            <p:cNvPr id="21" name="Rectangle 20"/>
            <p:cNvSpPr/>
            <p:nvPr/>
          </p:nvSpPr>
          <p:spPr bwMode="auto">
            <a:xfrm>
              <a:off x="7356140" y="4490972"/>
              <a:ext cx="360040" cy="344361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P3</a:t>
              </a:r>
            </a:p>
          </p:txBody>
        </p:sp>
        <p:cxnSp>
          <p:nvCxnSpPr>
            <p:cNvPr id="54" name="Straight Arrow Connector 53"/>
            <p:cNvCxnSpPr>
              <a:stCxn id="14" idx="3"/>
              <a:endCxn id="15" idx="1"/>
            </p:cNvCxnSpPr>
            <p:nvPr/>
          </p:nvCxnSpPr>
          <p:spPr bwMode="auto">
            <a:xfrm flipV="1">
              <a:off x="6276020" y="3799056"/>
              <a:ext cx="1080120" cy="864096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55" name="Straight Arrow Connector 54"/>
            <p:cNvCxnSpPr>
              <a:stCxn id="14" idx="3"/>
              <a:endCxn id="18" idx="1"/>
            </p:cNvCxnSpPr>
            <p:nvPr/>
          </p:nvCxnSpPr>
          <p:spPr bwMode="auto">
            <a:xfrm flipV="1">
              <a:off x="6276020" y="4231104"/>
              <a:ext cx="1080120" cy="432048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56" name="Straight Arrow Connector 55"/>
            <p:cNvCxnSpPr>
              <a:stCxn id="14" idx="3"/>
              <a:endCxn id="21" idx="1"/>
            </p:cNvCxnSpPr>
            <p:nvPr/>
          </p:nvCxnSpPr>
          <p:spPr bwMode="auto">
            <a:xfrm>
              <a:off x="6276020" y="4663152"/>
              <a:ext cx="1080120" cy="0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57" name="Straight Arrow Connector 56"/>
            <p:cNvCxnSpPr>
              <a:stCxn id="14" idx="3"/>
              <a:endCxn id="20" idx="1"/>
            </p:cNvCxnSpPr>
            <p:nvPr/>
          </p:nvCxnSpPr>
          <p:spPr bwMode="auto">
            <a:xfrm>
              <a:off x="6276020" y="4663152"/>
              <a:ext cx="1080120" cy="432048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58" name="Straight Arrow Connector 57"/>
            <p:cNvCxnSpPr>
              <a:stCxn id="14" idx="3"/>
              <a:endCxn id="19" idx="1"/>
            </p:cNvCxnSpPr>
            <p:nvPr/>
          </p:nvCxnSpPr>
          <p:spPr bwMode="auto">
            <a:xfrm>
              <a:off x="6276020" y="4663152"/>
              <a:ext cx="1080120" cy="864096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90" name="TextBox 89"/>
            <p:cNvSpPr txBox="1"/>
            <p:nvPr/>
          </p:nvSpPr>
          <p:spPr>
            <a:xfrm>
              <a:off x="6280593" y="3266376"/>
              <a:ext cx="89479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 dirty="0">
                  <a:latin typeface="Lucida Sans" panose="020B0602030504020204" pitchFamily="34" charset="77"/>
                  <a:cs typeface="Georgia"/>
                </a:rPr>
                <a:t>commit T</a:t>
              </a:r>
            </a:p>
            <a:p>
              <a:pPr algn="ctr"/>
              <a:r>
                <a:rPr lang="en-US" sz="1200" dirty="0">
                  <a:latin typeface="Lucida Sans" panose="020B0602030504020204" pitchFamily="34" charset="77"/>
                  <a:cs typeface="Georgia"/>
                </a:rPr>
                <a:t>abort T</a:t>
              </a: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809A1258-2BBD-2B47-8915-5EB7CDF47C6F}"/>
              </a:ext>
            </a:extLst>
          </p:cNvPr>
          <p:cNvGrpSpPr/>
          <p:nvPr/>
        </p:nvGrpSpPr>
        <p:grpSpPr>
          <a:xfrm>
            <a:off x="3395699" y="5672256"/>
            <a:ext cx="2520281" cy="565032"/>
            <a:chOff x="3395699" y="5672256"/>
            <a:chExt cx="2520281" cy="565032"/>
          </a:xfrm>
        </p:grpSpPr>
        <p:sp>
          <p:nvSpPr>
            <p:cNvPr id="92" name="Left Brace 91"/>
            <p:cNvSpPr/>
            <p:nvPr/>
          </p:nvSpPr>
          <p:spPr bwMode="auto">
            <a:xfrm rot="16200000">
              <a:off x="4475820" y="4592135"/>
              <a:ext cx="360040" cy="2520281"/>
            </a:xfrm>
            <a:prstGeom prst="leftBrace">
              <a:avLst>
                <a:gd name="adj1" fmla="val 36839"/>
                <a:gd name="adj2" fmla="val 50000"/>
              </a:avLst>
            </a:prstGeom>
            <a:noFill/>
            <a:ln w="1270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200">
                <a:latin typeface="Lucida Sans" panose="020B0602030504020204" pitchFamily="34" charset="77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95" name="TextBox 94"/>
            <p:cNvSpPr txBox="1"/>
            <p:nvPr/>
          </p:nvSpPr>
          <p:spPr>
            <a:xfrm>
              <a:off x="4074779" y="5960289"/>
              <a:ext cx="1143262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 dirty="0">
                  <a:latin typeface="Lucida Sans" panose="020B0602030504020204" pitchFamily="34" charset="77"/>
                  <a:cs typeface="Georgia"/>
                </a:rPr>
                <a:t>voting phase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313717351"/>
      </p:ext>
    </p:extLst>
  </p:cSld>
  <p:clrMapOvr>
    <a:masterClrMapping/>
  </p:clrMapOvr>
</p:sld>
</file>

<file path=ppt/theme/theme1.xml><?xml version="1.0" encoding="utf-8"?>
<a:theme xmlns:a="http://schemas.openxmlformats.org/drawingml/2006/main" name="Plain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5" id="{8C0AE0F5-5C9D-804E-A1F9-328D2D05B14F}" vid="{7A264B55-6C1A-9F4D-8B6D-0D2C150E150A}"/>
    </a:ext>
  </a:extLst>
</a:theme>
</file>

<file path=ppt/theme/theme2.xml><?xml version="1.0" encoding="utf-8"?>
<a:theme xmlns:a="http://schemas.openxmlformats.org/drawingml/2006/main" name="Marine 1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5" id="{8C0AE0F5-5C9D-804E-A1F9-328D2D05B14F}" vid="{65988994-BCF6-F246-AF96-9CE26F146B8E}"/>
    </a:ext>
  </a:extLst>
</a:theme>
</file>

<file path=ppt/theme/theme3.xml><?xml version="1.0" encoding="utf-8"?>
<a:theme xmlns:a="http://schemas.openxmlformats.org/drawingml/2006/main" name="Marine 3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5" id="{8C0AE0F5-5C9D-804E-A1F9-328D2D05B14F}" vid="{BC515F01-6DDA-7347-BB2E-1F3EE4EAA6D8}"/>
    </a:ext>
  </a:extLst>
</a:theme>
</file>

<file path=ppt/theme/theme4.xml><?xml version="1.0" encoding="utf-8"?>
<a:theme xmlns:a="http://schemas.openxmlformats.org/drawingml/2006/main" name="Marine 5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5" id="{8C0AE0F5-5C9D-804E-A1F9-328D2D05B14F}" vid="{3BAB4818-154D-1940-A16D-03ED699A1E5B}"/>
    </a:ext>
  </a:extLst>
</a:theme>
</file>

<file path=ppt/theme/theme5.xml><?xml version="1.0" encoding="utf-8"?>
<a:theme xmlns:a="http://schemas.openxmlformats.org/drawingml/2006/main" name="Marine 6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5" id="{8C0AE0F5-5C9D-804E-A1F9-328D2D05B14F}" vid="{A2E53205-1EFF-F74C-A4DF-1B050D404FD3}"/>
    </a:ext>
  </a:extLst>
</a:theme>
</file>

<file path=ppt/theme/theme6.xml><?xml version="1.0" encoding="utf-8"?>
<a:theme xmlns:a="http://schemas.openxmlformats.org/drawingml/2006/main" name="Horizon 3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5" id="{8C0AE0F5-5C9D-804E-A1F9-328D2D05B14F}" vid="{35C319F3-13E9-7245-A435-146488255DE4}"/>
    </a:ext>
  </a:extLst>
</a:theme>
</file>

<file path=ppt/theme/theme7.xml><?xml version="1.0" encoding="utf-8"?>
<a:theme xmlns:a="http://schemas.openxmlformats.org/drawingml/2006/main" name="Horizon 4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5" id="{8C0AE0F5-5C9D-804E-A1F9-328D2D05B14F}" vid="{D49072BF-FBA9-9B49-A266-A41AD9B8B23C}"/>
    </a:ext>
  </a:extLst>
</a:theme>
</file>

<file path=ppt/theme/theme8.xml><?xml version="1.0" encoding="utf-8"?>
<a:theme xmlns:a="http://schemas.openxmlformats.org/drawingml/2006/main" name="Horizon 5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5" id="{8C0AE0F5-5C9D-804E-A1F9-328D2D05B14F}" vid="{3502F0B1-DCE2-C24B-8C3D-C54094A3E00C}"/>
    </a:ext>
  </a:extLst>
</a:theme>
</file>

<file path=ppt/theme/theme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Plain</Template>
  <TotalTime>9</TotalTime>
  <Words>6660</Words>
  <Application>Microsoft Office PowerPoint</Application>
  <PresentationFormat>Widescreen</PresentationFormat>
  <Paragraphs>1195</Paragraphs>
  <Slides>142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8</vt:i4>
      </vt:variant>
      <vt:variant>
        <vt:lpstr>Slide Titles</vt:lpstr>
      </vt:variant>
      <vt:variant>
        <vt:i4>142</vt:i4>
      </vt:variant>
    </vt:vector>
  </HeadingPairs>
  <TitlesOfParts>
    <vt:vector size="156" baseType="lpstr">
      <vt:lpstr>Arial</vt:lpstr>
      <vt:lpstr>Wingdings</vt:lpstr>
      <vt:lpstr>Lucida Sans</vt:lpstr>
      <vt:lpstr>Cambria Math</vt:lpstr>
      <vt:lpstr>Calibri</vt:lpstr>
      <vt:lpstr>Georgia</vt:lpstr>
      <vt:lpstr>Plain</vt:lpstr>
      <vt:lpstr>Marine 1</vt:lpstr>
      <vt:lpstr>Marine 3</vt:lpstr>
      <vt:lpstr>Marine 5</vt:lpstr>
      <vt:lpstr>Marine 6</vt:lpstr>
      <vt:lpstr>Horizon 3</vt:lpstr>
      <vt:lpstr>Horizon 4</vt:lpstr>
      <vt:lpstr>Horizon 5</vt:lpstr>
      <vt:lpstr>PowerPoint Presentation</vt:lpstr>
      <vt:lpstr>Distributed Databases</vt:lpstr>
      <vt:lpstr>Overview</vt:lpstr>
      <vt:lpstr>What is a distributed database?</vt:lpstr>
      <vt:lpstr>DDBMS Principles</vt:lpstr>
      <vt:lpstr>Local autonomy</vt:lpstr>
      <vt:lpstr>No reliance on a central site</vt:lpstr>
      <vt:lpstr>Continuous operation</vt:lpstr>
      <vt:lpstr>Location independence</vt:lpstr>
      <vt:lpstr>Fragmentation independence</vt:lpstr>
      <vt:lpstr>Replication independence</vt:lpstr>
      <vt:lpstr>Distributed query processing</vt:lpstr>
      <vt:lpstr>Distributed transaction management</vt:lpstr>
      <vt:lpstr>Hardware independence</vt:lpstr>
      <vt:lpstr>Operating system independence</vt:lpstr>
      <vt:lpstr>Network independence</vt:lpstr>
      <vt:lpstr>DBMS independence</vt:lpstr>
      <vt:lpstr>Distributed Databases vs. Parallel Databases</vt:lpstr>
      <vt:lpstr>Distributed Databases vs. Parallel Databases</vt:lpstr>
      <vt:lpstr>Fragmentation</vt:lpstr>
      <vt:lpstr>Why Fragment?</vt:lpstr>
      <vt:lpstr>Fragmentation Approaches</vt:lpstr>
      <vt:lpstr>Decomposition</vt:lpstr>
      <vt:lpstr>Completeness</vt:lpstr>
      <vt:lpstr>Reconstruction</vt:lpstr>
      <vt:lpstr>Disjointness</vt:lpstr>
      <vt:lpstr>Horizontal Fragmentation</vt:lpstr>
      <vt:lpstr>Primary Horizontal Fragmentation</vt:lpstr>
      <vt:lpstr>Derived Horizontal Fragmentation</vt:lpstr>
      <vt:lpstr>Vertical Fragmentation</vt:lpstr>
      <vt:lpstr>Hybrid Fragmentation</vt:lpstr>
      <vt:lpstr>Query Processing</vt:lpstr>
      <vt:lpstr>Localisation</vt:lpstr>
      <vt:lpstr>Reduction for Horizontal Fragmentation</vt:lpstr>
      <vt:lpstr>Horizontal Selection Reduction</vt:lpstr>
      <vt:lpstr>Horizontal Selection Reduction</vt:lpstr>
      <vt:lpstr>Horizontal Selection Reduction</vt:lpstr>
      <vt:lpstr>Horizontal Selection Reduction</vt:lpstr>
      <vt:lpstr>Horizontal Join Reduction</vt:lpstr>
      <vt:lpstr>Horizontal Join Reduction</vt:lpstr>
      <vt:lpstr>Horizontal Join Reduction</vt:lpstr>
      <vt:lpstr>Horizontal Join Reduction</vt:lpstr>
      <vt:lpstr>Reduction for Vertical Fragmentation</vt:lpstr>
      <vt:lpstr>Vertical Projection Reduction</vt:lpstr>
      <vt:lpstr>Vertical Projection Reduction</vt:lpstr>
      <vt:lpstr>Vertical Projection Reduction</vt:lpstr>
      <vt:lpstr>Vertical Projection Reduction</vt:lpstr>
      <vt:lpstr>Distributed Joins</vt:lpstr>
      <vt:lpstr>The Distributed Join Problem</vt:lpstr>
      <vt:lpstr>The Distributed Join Problem</vt:lpstr>
      <vt:lpstr>The Distributed Join Problem</vt:lpstr>
      <vt:lpstr>Semijoin Reduction</vt:lpstr>
      <vt:lpstr>Semijoins</vt:lpstr>
      <vt:lpstr>Semijoin Reduction</vt:lpstr>
      <vt:lpstr>Semijoin Reduction, step 1</vt:lpstr>
      <vt:lpstr>Semijoin Reduction, step 2</vt:lpstr>
      <vt:lpstr>Semijoin Reduction, step 3</vt:lpstr>
      <vt:lpstr>Semijoin Reduction, step 4</vt:lpstr>
      <vt:lpstr>Semijoin Reduction</vt:lpstr>
      <vt:lpstr>Concurrency Control</vt:lpstr>
      <vt:lpstr>Distributed Transactions</vt:lpstr>
      <vt:lpstr>Distribution and ACID</vt:lpstr>
      <vt:lpstr>Two-Phase Locking</vt:lpstr>
      <vt:lpstr>Distribution and Two-Phase Locking</vt:lpstr>
      <vt:lpstr>Centralised Two-Phase Locking (C2PL)</vt:lpstr>
      <vt:lpstr>Centralised Two-Phase Locking (C2PL)</vt:lpstr>
      <vt:lpstr>Centralised Two-Phase Locking (C2PL)</vt:lpstr>
      <vt:lpstr>Centralised Two-Phase Locking (C2PL)</vt:lpstr>
      <vt:lpstr>Centralised Two-Phase Locking (C2PL)</vt:lpstr>
      <vt:lpstr>Distributed Two-Phase Locking (D2PL)</vt:lpstr>
      <vt:lpstr>Distributed Two-Phase Locking (D2PL)</vt:lpstr>
      <vt:lpstr>Distributed Two-Phase Locking (D2PL)</vt:lpstr>
      <vt:lpstr>Distributed Two-Phase Locking (D2PL)</vt:lpstr>
      <vt:lpstr>Distributed Two-Phase Locking (D2PL)</vt:lpstr>
      <vt:lpstr>Distributed Two-Phase Locking (D2PL)</vt:lpstr>
      <vt:lpstr>Deadlock</vt:lpstr>
      <vt:lpstr>Wait-For Graph</vt:lpstr>
      <vt:lpstr>Distributed Deadlock</vt:lpstr>
      <vt:lpstr>Distributed Deadlock Example</vt:lpstr>
      <vt:lpstr>Distributed Deadlock Example</vt:lpstr>
      <vt:lpstr>Managing Distributed Deadlock</vt:lpstr>
      <vt:lpstr>Prevention</vt:lpstr>
      <vt:lpstr>Avoidance</vt:lpstr>
      <vt:lpstr>Resource Ordering</vt:lpstr>
      <vt:lpstr>Transaction Prioritisation</vt:lpstr>
      <vt:lpstr>WAIT-DIE and WOUND-WAIT</vt:lpstr>
      <vt:lpstr>Detection and Resolution</vt:lpstr>
      <vt:lpstr>Centralised Deadlock Detection</vt:lpstr>
      <vt:lpstr>Hierarchical Deadlock Detection</vt:lpstr>
      <vt:lpstr>Distributed Deadlock Detection</vt:lpstr>
      <vt:lpstr>Distributed Deadlock Detection</vt:lpstr>
      <vt:lpstr>Reliability</vt:lpstr>
      <vt:lpstr>Distribution and ACID</vt:lpstr>
      <vt:lpstr>Centralised 2PC</vt:lpstr>
      <vt:lpstr>Centralised 2PC</vt:lpstr>
      <vt:lpstr>Centralised 2PC</vt:lpstr>
      <vt:lpstr>Centralised 2PC</vt:lpstr>
      <vt:lpstr>Centralised 2PC</vt:lpstr>
      <vt:lpstr>Centralised 2PC</vt:lpstr>
      <vt:lpstr>Centralised 2PC</vt:lpstr>
      <vt:lpstr>Centralised 2PC</vt:lpstr>
      <vt:lpstr>Linear 2PC</vt:lpstr>
      <vt:lpstr>Linear 2PC</vt:lpstr>
      <vt:lpstr>Linear 2PC</vt:lpstr>
      <vt:lpstr>Linear 2PC</vt:lpstr>
      <vt:lpstr>Linear 2PC</vt:lpstr>
      <vt:lpstr>Linear 2PC</vt:lpstr>
      <vt:lpstr>Distributed 2PC</vt:lpstr>
      <vt:lpstr>Distributed 2PC</vt:lpstr>
      <vt:lpstr>Distributed 2PC</vt:lpstr>
      <vt:lpstr>Distributed 2PC</vt:lpstr>
      <vt:lpstr>Comparison</vt:lpstr>
      <vt:lpstr>Replication</vt:lpstr>
      <vt:lpstr>Replication</vt:lpstr>
      <vt:lpstr>Replication</vt:lpstr>
      <vt:lpstr>Consistency</vt:lpstr>
      <vt:lpstr>Consistency</vt:lpstr>
      <vt:lpstr>Consistency</vt:lpstr>
      <vt:lpstr>Updates</vt:lpstr>
      <vt:lpstr>Update Propagation</vt:lpstr>
      <vt:lpstr>Eager Update Propagation</vt:lpstr>
      <vt:lpstr>Lazy Update Propagation</vt:lpstr>
      <vt:lpstr>Update Propagation</vt:lpstr>
      <vt:lpstr>Eager Centralised (Single Master) Limited Transparency</vt:lpstr>
      <vt:lpstr>Eager Centralised (Single Master) Full Transparency</vt:lpstr>
      <vt:lpstr>Eager Centralised (Single Master) - Reads</vt:lpstr>
      <vt:lpstr>Eager Centralised (Single Master) - Writes</vt:lpstr>
      <vt:lpstr>Eager Centralised (Primary Copy) Full Transparency</vt:lpstr>
      <vt:lpstr>Eager Distributed</vt:lpstr>
      <vt:lpstr>Lazy Centralised (Single Master) Limited Transparency</vt:lpstr>
      <vt:lpstr>Lazy Centralised (Single Master) Full Transparency</vt:lpstr>
      <vt:lpstr>Problem 1: Set up</vt:lpstr>
      <vt:lpstr>Problem 1: Execution trace</vt:lpstr>
      <vt:lpstr>Problem 1</vt:lpstr>
      <vt:lpstr>Problem 2: Set up</vt:lpstr>
      <vt:lpstr>Problem 2: Execution trace</vt:lpstr>
      <vt:lpstr>Problem 2</vt:lpstr>
      <vt:lpstr>Lazy Distributed</vt:lpstr>
      <vt:lpstr>The CAP Theorem</vt:lpstr>
      <vt:lpstr>The CAP Theorem</vt:lpstr>
      <vt:lpstr>The CAP Theorem</vt:lpstr>
      <vt:lpstr>Next Lecture: Data Warehousing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Nicholas Gibbins</dc:creator>
  <cp:lastModifiedBy>Nicholas Gibbins</cp:lastModifiedBy>
  <cp:revision>2</cp:revision>
  <dcterms:created xsi:type="dcterms:W3CDTF">2022-03-22T17:49:51Z</dcterms:created>
  <dcterms:modified xsi:type="dcterms:W3CDTF">2022-04-25T15:01:19Z</dcterms:modified>
</cp:coreProperties>
</file>