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5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6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7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16"/>
  </p:notesMasterIdLst>
  <p:sldIdLst>
    <p:sldId id="714" r:id="rId9"/>
    <p:sldId id="661" r:id="rId10"/>
    <p:sldId id="682" r:id="rId11"/>
    <p:sldId id="712" r:id="rId12"/>
    <p:sldId id="713" r:id="rId13"/>
    <p:sldId id="684" r:id="rId14"/>
    <p:sldId id="68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719"/>
    <p:restoredTop sz="94709"/>
  </p:normalViewPr>
  <p:slideViewPr>
    <p:cSldViewPr snapToGrid="0" snapToObjects="1" showGuides="1">
      <p:cViewPr varScale="1">
        <p:scale>
          <a:sx n="100" d="100"/>
          <a:sy n="100" d="100"/>
        </p:scale>
        <p:origin x="168" y="6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10" Type="http://schemas.openxmlformats.org/officeDocument/2006/relationships/slide" Target="slides/slide2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2F7EBF-0CEC-A84C-B5A6-6B8FE4217AEF}" type="slidenum">
              <a:rPr lang="en-US"/>
              <a:pPr/>
              <a:t>2</a:t>
            </a:fld>
            <a:endParaRPr lang="en-US"/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764885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2A735C-6A6F-3B41-AE21-9DD4DA5CCCF9}" type="slidenum">
              <a:rPr lang="en-US"/>
              <a:pPr/>
              <a:t>3</a:t>
            </a:fld>
            <a:endParaRPr lang="en-US"/>
          </a:p>
        </p:txBody>
      </p:sp>
      <p:sp>
        <p:nvSpPr>
          <p:cNvPr id="135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860510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612E915-58AE-5F43-96C4-14EAA17E90A1}" type="slidenum">
              <a:rPr lang="en-US"/>
              <a:pPr/>
              <a:t>6</a:t>
            </a:fld>
            <a:endParaRPr lang="en-US"/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778531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F0ABE86-D6C3-FC4D-9770-4EEE4A31B700}" type="slidenum">
              <a:rPr lang="en-US"/>
              <a:pPr/>
              <a:t>7</a:t>
            </a:fld>
            <a:endParaRPr lang="en-US"/>
          </a:p>
        </p:txBody>
      </p:sp>
      <p:sp>
        <p:nvSpPr>
          <p:cNvPr id="151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450537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1438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50766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C8B6604A-86A9-074D-901A-A51AF4652A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8BDAF3D-6C7B-9548-BAB8-0765051D77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93A65594-303E-7642-9CB3-09C6E19588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B91455C-D067-6D41-8B42-135DE1BBBB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7FE51D9-41F8-F34A-B0C1-DAF02849A9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6AE1C61-DEC1-3045-9348-AA510989F3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1C00406-8E4B-894C-8D20-4A9F22E4BD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3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3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3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3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3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3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3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16/02/2022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9" name="University Logo" descr="Logo&#10;&#10;Description automatically generated with medium confidence">
            <a:extLst>
              <a:ext uri="{FF2B5EF4-FFF2-40B4-BE49-F238E27FC236}">
                <a16:creationId xmlns:a16="http://schemas.microsoft.com/office/drawing/2014/main" id="{85F1001B-B16B-E74E-90FF-B036DA16ADEF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78" y="-279125"/>
            <a:ext cx="2880322" cy="161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F8164AF-429E-8B44-8926-15F5B2F349A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3C93DE68-05CE-2849-95E7-E5250A523A9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035FA973-C0ED-CC4A-860A-332DE8FA6E6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E358BAB-3CE0-B441-80F2-75A919C00A3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6C5CB4D6-7FF7-E74F-A293-FD6DF4731B9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4B38F7A9-0726-AB4E-82A2-387311FBB25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2308ADD2-B9A1-D943-9ECD-0824C50664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501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The Protégé Ontology Editor</a:t>
            </a:r>
          </a:p>
        </p:txBody>
      </p:sp>
      <p:sp>
        <p:nvSpPr>
          <p:cNvPr id="2" name="Subtitle 1">
            <a:extLst>
              <a:ext uri="{FF2B5EF4-FFF2-40B4-BE49-F238E27FC236}">
                <a16:creationId xmlns:a16="http://schemas.microsoft.com/office/drawing/2014/main" id="{60B3E11B-4E5B-2F49-8557-7758A18A3A2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COMP6215 Semantic Web Technologies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7EDF93-2A98-E943-856E-85EB7505E3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Dr Nicholas Gibbins – </a:t>
            </a:r>
            <a:r>
              <a:rPr lang="en-US" dirty="0" err="1"/>
              <a:t>nmg@ecs.soton.ac.uk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08232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Protégé</a:t>
            </a:r>
          </a:p>
        </p:txBody>
      </p:sp>
      <p:sp>
        <p:nvSpPr>
          <p:cNvPr id="134146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ea typeface="Georgia" charset="0"/>
                <a:cs typeface="Georgia" charset="0"/>
              </a:rPr>
              <a:t>Download Protégé Desktop 5.5.0 from http://</a:t>
            </a:r>
            <a:r>
              <a:rPr lang="en-GB" dirty="0" err="1">
                <a:ea typeface="Georgia" charset="0"/>
                <a:cs typeface="Georgia" charset="0"/>
              </a:rPr>
              <a:t>protege.stanford.edu</a:t>
            </a:r>
            <a:r>
              <a:rPr lang="en-GB" dirty="0">
                <a:ea typeface="Georgia" charset="0"/>
                <a:cs typeface="Georgia" charset="0"/>
              </a:rPr>
              <a:t>/</a:t>
            </a:r>
          </a:p>
          <a:p>
            <a:pPr marL="0" indent="0">
              <a:buNone/>
            </a:pPr>
            <a:r>
              <a:rPr lang="en-GB" dirty="0"/>
              <a:t>Integrates reasoning into the ontology design process</a:t>
            </a:r>
          </a:p>
          <a:p>
            <a:pPr lvl="1"/>
            <a:r>
              <a:rPr lang="en-GB" dirty="0"/>
              <a:t>Check your ontology for consistency, subsumption, etc</a:t>
            </a:r>
          </a:p>
          <a:p>
            <a:pPr lvl="1"/>
            <a:r>
              <a:rPr lang="en-GB" dirty="0"/>
              <a:t>Available DL reasoners:</a:t>
            </a:r>
          </a:p>
          <a:p>
            <a:pPr lvl="2"/>
            <a:r>
              <a:rPr lang="en-GB" dirty="0" err="1"/>
              <a:t>HermiT</a:t>
            </a:r>
            <a:r>
              <a:rPr lang="en-GB" dirty="0"/>
              <a:t> – http://</a:t>
            </a:r>
            <a:r>
              <a:rPr lang="en-GB" dirty="0" err="1"/>
              <a:t>www.hermit-reasoner.com</a:t>
            </a:r>
            <a:r>
              <a:rPr lang="en-GB" dirty="0"/>
              <a:t>/</a:t>
            </a:r>
          </a:p>
          <a:p>
            <a:pPr lvl="2"/>
            <a:r>
              <a:rPr lang="en-GB" dirty="0"/>
              <a:t>Pellet – http://</a:t>
            </a:r>
            <a:r>
              <a:rPr lang="en-GB" dirty="0" err="1"/>
              <a:t>pellet.owldl.com</a:t>
            </a:r>
            <a:r>
              <a:rPr lang="en-GB" dirty="0"/>
              <a:t>/</a:t>
            </a:r>
          </a:p>
          <a:p>
            <a:pPr lvl="2"/>
            <a:r>
              <a:rPr lang="en-GB" dirty="0" err="1"/>
              <a:t>FaCT</a:t>
            </a:r>
            <a:r>
              <a:rPr lang="en-GB" dirty="0"/>
              <a:t>++ – http://</a:t>
            </a:r>
            <a:r>
              <a:rPr lang="en-GB" dirty="0" err="1"/>
              <a:t>owl.man.ac.uk</a:t>
            </a:r>
            <a:r>
              <a:rPr lang="en-GB" dirty="0"/>
              <a:t>/</a:t>
            </a:r>
            <a:r>
              <a:rPr lang="en-GB" dirty="0" err="1"/>
              <a:t>factplusplus</a:t>
            </a:r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EEE8278-7A89-9C46-9DEB-43D862B538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5115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1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Manchester DL syntax</a:t>
            </a:r>
          </a:p>
        </p:txBody>
      </p:sp>
      <p:sp>
        <p:nvSpPr>
          <p:cNvPr id="130050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DL syntax we’ve used so far is a ‘traditional’ syntax for logical expressions</a:t>
            </a:r>
          </a:p>
          <a:p>
            <a:pPr lvl="1"/>
            <a:r>
              <a:rPr lang="en-US" dirty="0"/>
              <a:t>Not well understood by non-logicians</a:t>
            </a:r>
          </a:p>
          <a:p>
            <a:pPr lvl="1"/>
            <a:r>
              <a:rPr lang="en-US" dirty="0"/>
              <a:t>Not easy to type (lots of special symbols)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The Manchester DL syntax is a more user-friendly syntax for use in tools</a:t>
            </a:r>
          </a:p>
          <a:p>
            <a:pPr lvl="1"/>
            <a:r>
              <a:rPr lang="en-US" dirty="0"/>
              <a:t>Used extensively in Protégé</a:t>
            </a:r>
          </a:p>
          <a:p>
            <a:pPr lvl="1"/>
            <a:r>
              <a:rPr lang="en-US" dirty="0"/>
              <a:t>http://www.w3.org/TR/owl2-manchester-syntax/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5C93EC-4E4A-8E47-89F1-DCDD42F394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0205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117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Manchester Syntax Summary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Content Placeholder 3"/>
              <p:cNvGraphicFramePr>
                <a:graphicFrameLocks noGrp="1"/>
              </p:cNvGraphicFramePr>
              <p:nvPr>
                <p:ph sz="quarter" idx="13"/>
              </p:nvPr>
            </p:nvGraphicFramePr>
            <p:xfrm>
              <a:off x="2209800" y="1773238"/>
              <a:ext cx="7772400" cy="4820920"/>
            </p:xfrm>
            <a:graphic>
              <a:graphicData uri="http://schemas.openxmlformats.org/drawingml/2006/table">
                <a:tbl>
                  <a:tblPr firstRow="1" bandRow="1">
                    <a:tableStyleId>{1E171933-4619-4E11-9A3F-F7608DF75F80}</a:tableStyleId>
                  </a:tblPr>
                  <a:tblGrid>
                    <a:gridCol w="388620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88620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Traditional DL Syntax</a:t>
                          </a:r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Manchester</a:t>
                          </a:r>
                          <a:r>
                            <a:rPr lang="en-US" baseline="0" dirty="0"/>
                            <a:t> Syntax</a:t>
                          </a:r>
                          <a:endParaRPr lang="en-US" dirty="0"/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⊓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C and D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⊔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C or D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¬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not C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∃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some C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∀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only C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≥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min </a:t>
                          </a:r>
                          <a:r>
                            <a:rPr lang="en-US" dirty="0" err="1"/>
                            <a:t>n</a:t>
                          </a:r>
                          <a:endParaRPr lang="en-US" dirty="0"/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≤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max </a:t>
                          </a:r>
                          <a:r>
                            <a:rPr lang="en-US" dirty="0" err="1"/>
                            <a:t>n</a:t>
                          </a:r>
                          <a:endParaRPr lang="en-US" dirty="0"/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exactly </a:t>
                          </a:r>
                          <a:r>
                            <a:rPr lang="en-US" dirty="0" err="1"/>
                            <a:t>n</a:t>
                          </a:r>
                          <a:endParaRPr lang="en-US" dirty="0"/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∃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.{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value </a:t>
                          </a:r>
                          <a:r>
                            <a:rPr lang="en-US" dirty="0" err="1"/>
                            <a:t>x</a:t>
                          </a:r>
                          <a:endParaRPr lang="en-US" dirty="0"/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≥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min </a:t>
                          </a:r>
                          <a:r>
                            <a:rPr lang="en-US" dirty="0" err="1"/>
                            <a:t>n</a:t>
                          </a:r>
                          <a:r>
                            <a:rPr lang="en-US" dirty="0"/>
                            <a:t> C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1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Reflexive</a:t>
                          </a:r>
                          <a:r>
                            <a:rPr lang="en-US" baseline="0" dirty="0"/>
                            <a:t> property</a:t>
                          </a:r>
                          <a:endParaRPr lang="en-US" dirty="0"/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Self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1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 err="1"/>
                            <a:t>Datatype</a:t>
                          </a:r>
                          <a:r>
                            <a:rPr lang="en-US" dirty="0"/>
                            <a:t> restrictions</a:t>
                          </a:r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err="1"/>
                            <a:t>int</a:t>
                          </a:r>
                          <a:r>
                            <a:rPr lang="en-US" dirty="0"/>
                            <a:t>[&gt;=2,</a:t>
                          </a:r>
                          <a:r>
                            <a:rPr lang="en-US" baseline="0" dirty="0"/>
                            <a:t> &lt;=15]</a:t>
                          </a:r>
                          <a:endParaRPr lang="en-US" dirty="0"/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1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Content Placeholder 3"/>
              <p:cNvGraphicFramePr>
                <a:graphicFrameLocks noGrp="1"/>
              </p:cNvGraphicFramePr>
              <p:nvPr>
                <p:ph sz="quarter" idx="13"/>
                <p:extLst>
                  <p:ext uri="{D42A27DB-BD31-4B8C-83A1-F6EECF244321}">
                    <p14:modId xmlns:p14="http://schemas.microsoft.com/office/powerpoint/2010/main" val="2598167838"/>
                  </p:ext>
                </p:extLst>
              </p:nvPr>
            </p:nvGraphicFramePr>
            <p:xfrm>
              <a:off x="2209800" y="1773238"/>
              <a:ext cx="7772400" cy="4820920"/>
            </p:xfrm>
            <a:graphic>
              <a:graphicData uri="http://schemas.openxmlformats.org/drawingml/2006/table">
                <a:tbl>
                  <a:tblPr firstRow="1" bandRow="1">
                    <a:tableStyleId>{1E171933-4619-4E11-9A3F-F7608DF75F80}</a:tableStyleId>
                  </a:tblPr>
                  <a:tblGrid>
                    <a:gridCol w="388620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88620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Traditional DL Syntax</a:t>
                          </a:r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Manchester</a:t>
                          </a:r>
                          <a:r>
                            <a:rPr lang="en-US" baseline="0" dirty="0"/>
                            <a:t> Syntax</a:t>
                          </a:r>
                          <a:endParaRPr lang="en-US" dirty="0"/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9392" marR="119392">
                        <a:blipFill>
                          <a:blip r:embed="rId2"/>
                          <a:stretch>
                            <a:fillRect l="-327" t="-103333" r="-100327" b="-109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C and D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9392" marR="119392">
                        <a:blipFill>
                          <a:blip r:embed="rId2"/>
                          <a:stretch>
                            <a:fillRect l="-327" t="-210345" r="-100327" b="-10344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C or D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9392" marR="119392">
                        <a:blipFill>
                          <a:blip r:embed="rId2"/>
                          <a:stretch>
                            <a:fillRect l="-327" t="-310345" r="-100327" b="-9344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not C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9392" marR="119392">
                        <a:blipFill>
                          <a:blip r:embed="rId2"/>
                          <a:stretch>
                            <a:fillRect l="-327" t="-396667" r="-100327" b="-80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some C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9392" marR="119392">
                        <a:blipFill>
                          <a:blip r:embed="rId2"/>
                          <a:stretch>
                            <a:fillRect l="-327" t="-513793" r="-100327" b="-73103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only C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9392" marR="119392">
                        <a:blipFill>
                          <a:blip r:embed="rId2"/>
                          <a:stretch>
                            <a:fillRect l="-327" t="-613793" r="-100327" b="-63103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min </a:t>
                          </a:r>
                          <a:r>
                            <a:rPr lang="en-US" dirty="0" err="1"/>
                            <a:t>n</a:t>
                          </a:r>
                          <a:endParaRPr lang="en-US" dirty="0"/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9392" marR="119392">
                        <a:blipFill>
                          <a:blip r:embed="rId2"/>
                          <a:stretch>
                            <a:fillRect l="-327" t="-713793" r="-100327" b="-53103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max </a:t>
                          </a:r>
                          <a:r>
                            <a:rPr lang="en-US" dirty="0" err="1"/>
                            <a:t>n</a:t>
                          </a:r>
                          <a:endParaRPr lang="en-US" dirty="0"/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9392" marR="119392">
                        <a:blipFill>
                          <a:blip r:embed="rId2"/>
                          <a:stretch>
                            <a:fillRect l="-327" t="-786667" r="-100327" b="-41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exactly </a:t>
                          </a:r>
                          <a:r>
                            <a:rPr lang="en-US" dirty="0" err="1"/>
                            <a:t>n</a:t>
                          </a:r>
                          <a:endParaRPr lang="en-US" dirty="0"/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9392" marR="119392">
                        <a:blipFill>
                          <a:blip r:embed="rId2"/>
                          <a:stretch>
                            <a:fillRect l="-327" t="-917241" r="-100327" b="-3275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value </a:t>
                          </a:r>
                          <a:r>
                            <a:rPr lang="en-US" dirty="0" err="1"/>
                            <a:t>x</a:t>
                          </a:r>
                          <a:endParaRPr lang="en-US" dirty="0"/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9392" marR="119392">
                        <a:blipFill>
                          <a:blip r:embed="rId2"/>
                          <a:stretch>
                            <a:fillRect l="-327" t="-1017241" r="-100327" b="-2275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min </a:t>
                          </a:r>
                          <a:r>
                            <a:rPr lang="en-US" dirty="0" err="1"/>
                            <a:t>n</a:t>
                          </a:r>
                          <a:r>
                            <a:rPr lang="en-US" dirty="0"/>
                            <a:t> C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1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Reflexive</a:t>
                          </a:r>
                          <a:r>
                            <a:rPr lang="en-US" baseline="0" dirty="0"/>
                            <a:t> property</a:t>
                          </a:r>
                          <a:endParaRPr lang="en-US" dirty="0"/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Self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1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 err="1"/>
                            <a:t>Datatype</a:t>
                          </a:r>
                          <a:r>
                            <a:rPr lang="en-US" dirty="0"/>
                            <a:t> restrictions</a:t>
                          </a:r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err="1"/>
                            <a:t>int</a:t>
                          </a:r>
                          <a:r>
                            <a:rPr lang="en-US" dirty="0"/>
                            <a:t>[&gt;=2,</a:t>
                          </a:r>
                          <a:r>
                            <a:rPr lang="en-US" baseline="0" dirty="0"/>
                            <a:t> &lt;=15]</a:t>
                          </a:r>
                          <a:endParaRPr lang="en-US" dirty="0"/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12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0221981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ESSENTIAL READING!</a:t>
            </a:r>
          </a:p>
        </p:txBody>
      </p:sp>
      <p:sp>
        <p:nvSpPr>
          <p:cNvPr id="138242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ea typeface="Georgia" charset="0"/>
                <a:cs typeface="Georgia" charset="0"/>
              </a:rPr>
              <a:t>Horridge et al (2011) A Practical Guide to Building OWL Ontologies using Protégé 4 and CO-ODE Tools</a:t>
            </a:r>
          </a:p>
          <a:p>
            <a:pPr marL="0" indent="0">
              <a:buNone/>
            </a:pPr>
            <a:endParaRPr lang="en-GB" dirty="0">
              <a:ea typeface="Georgia" charset="0"/>
              <a:cs typeface="Georgia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314BFD-F624-D64F-8FE8-58DAAF381CB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r>
              <a:rPr lang="en-GB" dirty="0">
                <a:ea typeface="Georgia" charset="0"/>
                <a:cs typeface="Georgia" charset="0"/>
              </a:rPr>
              <a:t>http://</a:t>
            </a:r>
            <a:r>
              <a:rPr lang="en-GB" dirty="0" err="1">
                <a:ea typeface="Georgia" charset="0"/>
                <a:cs typeface="Georgia" charset="0"/>
              </a:rPr>
              <a:t>owl.cs.manchester.ac.uk</a:t>
            </a:r>
            <a:r>
              <a:rPr lang="en-GB" dirty="0">
                <a:ea typeface="Georgia" charset="0"/>
                <a:cs typeface="Georgia" charset="0"/>
              </a:rPr>
              <a:t>/publications/talks-and-tutorials/</a:t>
            </a:r>
            <a:r>
              <a:rPr lang="en-GB" dirty="0" err="1">
                <a:ea typeface="Georgia" charset="0"/>
                <a:cs typeface="Georgia" charset="0"/>
              </a:rPr>
              <a:t>protg</a:t>
            </a:r>
            <a:r>
              <a:rPr lang="en-GB" dirty="0">
                <a:ea typeface="Georgia" charset="0"/>
                <a:cs typeface="Georgia" charset="0"/>
              </a:rPr>
              <a:t>-owl-tutorial/</a:t>
            </a:r>
          </a:p>
        </p:txBody>
      </p:sp>
      <p:pic>
        <p:nvPicPr>
          <p:cNvPr id="6" name="Picture 5" descr="Text, letter&#10;&#10;Description automatically generated">
            <a:extLst>
              <a:ext uri="{FF2B5EF4-FFF2-40B4-BE49-F238E27FC236}">
                <a16:creationId xmlns:a16="http://schemas.microsoft.com/office/drawing/2014/main" id="{B23C08CA-7C9E-D94B-987E-6EEC2DA729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8079">
            <a:off x="7062242" y="942194"/>
            <a:ext cx="3516859" cy="4973611"/>
          </a:xfrm>
          <a:prstGeom prst="rect">
            <a:avLst/>
          </a:prstGeom>
          <a:effectLst>
            <a:outerShdw blurRad="353129" dir="2700000" sx="103799" sy="103799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019243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Example ontology: OWL Pizzas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0E0AB6-2FBB-9846-B2F0-C5A2A5711D9B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GB" dirty="0">
                <a:ea typeface="Georgia" charset="0"/>
                <a:cs typeface="Georgia" charset="0"/>
              </a:rPr>
              <a:t>Build an ontology for describing pizzas and their ingredients</a:t>
            </a:r>
          </a:p>
          <a:p>
            <a:r>
              <a:rPr lang="en-GB" dirty="0">
                <a:ea typeface="Georgia" charset="0"/>
                <a:cs typeface="Georgia" charset="0"/>
              </a:rPr>
              <a:t>Must be able to determine whether pizzas are:</a:t>
            </a:r>
          </a:p>
          <a:p>
            <a:pPr lvl="1"/>
            <a:r>
              <a:rPr lang="en-GB" dirty="0">
                <a:ea typeface="Georgia" charset="0"/>
                <a:cs typeface="Georgia" charset="0"/>
              </a:rPr>
              <a:t>Vegetarian</a:t>
            </a:r>
          </a:p>
          <a:p>
            <a:pPr lvl="1"/>
            <a:r>
              <a:rPr lang="en-GB" dirty="0">
                <a:ea typeface="Georgia" charset="0"/>
                <a:cs typeface="Georgia" charset="0"/>
              </a:rPr>
              <a:t>Vegan</a:t>
            </a:r>
          </a:p>
          <a:p>
            <a:pPr lvl="1"/>
            <a:r>
              <a:rPr lang="en-GB" dirty="0">
                <a:ea typeface="Georgia" charset="0"/>
                <a:cs typeface="Georgia" charset="0"/>
              </a:rPr>
              <a:t>Spicy</a:t>
            </a:r>
          </a:p>
          <a:p>
            <a:pPr lvl="1"/>
            <a:r>
              <a:rPr lang="en-GB" dirty="0">
                <a:ea typeface="Georgia" charset="0"/>
                <a:cs typeface="Georgia" charset="0"/>
              </a:rPr>
              <a:t>Contain allergens (nuts, dairy)</a:t>
            </a:r>
          </a:p>
          <a:p>
            <a:pPr lvl="1"/>
            <a:r>
              <a:rPr lang="en-GB" dirty="0">
                <a:ea typeface="Georgia" charset="0"/>
                <a:cs typeface="Georgia" charset="0"/>
              </a:rPr>
              <a:t>Low-calorie</a:t>
            </a:r>
          </a:p>
        </p:txBody>
      </p:sp>
      <p:sp>
        <p:nvSpPr>
          <p:cNvPr id="150531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>
              <a:ea typeface="Georgia" charset="0"/>
              <a:cs typeface="Georgia" charset="0"/>
            </a:endParaRPr>
          </a:p>
        </p:txBody>
      </p:sp>
      <p:pic>
        <p:nvPicPr>
          <p:cNvPr id="15053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02024" y="1981200"/>
            <a:ext cx="3810000" cy="386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33396818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7A264B55-6C1A-9F4D-8B6D-0D2C150E150A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65988994-BCF6-F246-AF96-9CE26F146B8E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BC515F01-6DDA-7347-BB2E-1F3EE4EAA6D8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BAB4818-154D-1940-A16D-03ED699A1E5B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A2E53205-1EFF-F74C-A4DF-1B050D404FD3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5C319F3-13E9-7245-A435-146488255DE4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D49072BF-FBA9-9B49-A266-A41AD9B8B23C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502F0B1-DCE2-C24B-8C3D-C54094A3E00C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2</TotalTime>
  <Words>316</Words>
  <Application>Microsoft Macintosh PowerPoint</Application>
  <PresentationFormat>Widescreen</PresentationFormat>
  <Paragraphs>61</Paragraphs>
  <Slides>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7</vt:i4>
      </vt:variant>
    </vt:vector>
  </HeadingPairs>
  <TitlesOfParts>
    <vt:vector size="19" baseType="lpstr">
      <vt:lpstr>Arial</vt:lpstr>
      <vt:lpstr>Calibri</vt:lpstr>
      <vt:lpstr>Cambria Math</vt:lpstr>
      <vt:lpstr>Lucida Sans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The Protégé Ontology Editor</vt:lpstr>
      <vt:lpstr>Protégé</vt:lpstr>
      <vt:lpstr>Manchester DL syntax</vt:lpstr>
      <vt:lpstr>Manchester Syntax Summary</vt:lpstr>
      <vt:lpstr>ESSENTIAL READING!</vt:lpstr>
      <vt:lpstr>Example ontology: OWL Pizzas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Nicholas Gibbins</dc:creator>
  <cp:lastModifiedBy>Nicholas Gibbins</cp:lastModifiedBy>
  <cp:revision>1</cp:revision>
  <dcterms:created xsi:type="dcterms:W3CDTF">2022-02-16T15:06:08Z</dcterms:created>
  <dcterms:modified xsi:type="dcterms:W3CDTF">2022-02-16T15:08:31Z</dcterms:modified>
</cp:coreProperties>
</file>