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98"/>
  </p:notesMasterIdLst>
  <p:sldIdLst>
    <p:sldId id="260" r:id="rId9"/>
    <p:sldId id="257" r:id="rId10"/>
    <p:sldId id="266" r:id="rId11"/>
    <p:sldId id="337" r:id="rId12"/>
    <p:sldId id="338" r:id="rId13"/>
    <p:sldId id="339" r:id="rId14"/>
    <p:sldId id="340" r:id="rId15"/>
    <p:sldId id="272" r:id="rId16"/>
    <p:sldId id="27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274" r:id="rId26"/>
    <p:sldId id="280" r:id="rId27"/>
    <p:sldId id="275" r:id="rId28"/>
    <p:sldId id="288" r:id="rId29"/>
    <p:sldId id="279" r:id="rId30"/>
    <p:sldId id="308" r:id="rId31"/>
    <p:sldId id="352" r:id="rId32"/>
    <p:sldId id="353" r:id="rId33"/>
    <p:sldId id="354" r:id="rId34"/>
    <p:sldId id="355" r:id="rId35"/>
    <p:sldId id="281" r:id="rId36"/>
    <p:sldId id="289" r:id="rId37"/>
    <p:sldId id="283" r:id="rId38"/>
    <p:sldId id="309" r:id="rId39"/>
    <p:sldId id="327" r:id="rId40"/>
    <p:sldId id="356" r:id="rId41"/>
    <p:sldId id="357" r:id="rId42"/>
    <p:sldId id="284" r:id="rId43"/>
    <p:sldId id="285" r:id="rId44"/>
    <p:sldId id="328" r:id="rId45"/>
    <p:sldId id="358" r:id="rId46"/>
    <p:sldId id="359" r:id="rId47"/>
    <p:sldId id="360" r:id="rId48"/>
    <p:sldId id="329" r:id="rId49"/>
    <p:sldId id="361" r:id="rId50"/>
    <p:sldId id="362" r:id="rId51"/>
    <p:sldId id="286" r:id="rId52"/>
    <p:sldId id="287" r:id="rId53"/>
    <p:sldId id="330" r:id="rId54"/>
    <p:sldId id="363" r:id="rId55"/>
    <p:sldId id="364" r:id="rId56"/>
    <p:sldId id="365" r:id="rId57"/>
    <p:sldId id="333" r:id="rId58"/>
    <p:sldId id="298" r:id="rId59"/>
    <p:sldId id="331" r:id="rId60"/>
    <p:sldId id="366" r:id="rId61"/>
    <p:sldId id="367" r:id="rId62"/>
    <p:sldId id="316" r:id="rId63"/>
    <p:sldId id="332" r:id="rId64"/>
    <p:sldId id="368" r:id="rId65"/>
    <p:sldId id="369" r:id="rId66"/>
    <p:sldId id="370" r:id="rId67"/>
    <p:sldId id="290" r:id="rId68"/>
    <p:sldId id="291" r:id="rId69"/>
    <p:sldId id="292" r:id="rId70"/>
    <p:sldId id="293" r:id="rId71"/>
    <p:sldId id="294" r:id="rId72"/>
    <p:sldId id="296" r:id="rId73"/>
    <p:sldId id="335" r:id="rId74"/>
    <p:sldId id="336" r:id="rId75"/>
    <p:sldId id="371" r:id="rId76"/>
    <p:sldId id="372" r:id="rId77"/>
    <p:sldId id="297" r:id="rId78"/>
    <p:sldId id="341" r:id="rId79"/>
    <p:sldId id="373" r:id="rId80"/>
    <p:sldId id="374" r:id="rId81"/>
    <p:sldId id="375" r:id="rId82"/>
    <p:sldId id="299" r:id="rId83"/>
    <p:sldId id="378" r:id="rId84"/>
    <p:sldId id="342" r:id="rId85"/>
    <p:sldId id="376" r:id="rId86"/>
    <p:sldId id="300" r:id="rId87"/>
    <p:sldId id="343" r:id="rId88"/>
    <p:sldId id="379" r:id="rId89"/>
    <p:sldId id="380" r:id="rId90"/>
    <p:sldId id="301" r:id="rId91"/>
    <p:sldId id="302" r:id="rId92"/>
    <p:sldId id="303" r:id="rId93"/>
    <p:sldId id="304" r:id="rId94"/>
    <p:sldId id="305" r:id="rId95"/>
    <p:sldId id="306" r:id="rId96"/>
    <p:sldId id="322" r:id="rId9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08"/>
    <p:restoredTop sz="94709"/>
  </p:normalViewPr>
  <p:slideViewPr>
    <p:cSldViewPr snapToGrid="0" snapToObjects="1" showGuides="1">
      <p:cViewPr varScale="1">
        <p:scale>
          <a:sx n="124" d="100"/>
          <a:sy n="124" d="100"/>
        </p:scale>
        <p:origin x="4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94" Type="http://schemas.openxmlformats.org/officeDocument/2006/relationships/slide" Target="slides/slide86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06/03/2022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8AB2-E81D-0E4A-BC9B-31BFF23253F1}" type="slidenum">
              <a:rPr lang="en-US"/>
              <a:pPr/>
              <a:t>3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1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457106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053376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29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274785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backwards </a:t>
            </a:r>
            <a:r>
              <a:rPr lang="mr-IN" dirty="0"/>
              <a:t>–</a:t>
            </a:r>
            <a:r>
              <a:rPr lang="en-US" dirty="0"/>
              <a:t> from new to 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5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64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111808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forwards</a:t>
            </a:r>
            <a:r>
              <a:rPr lang="en-US" baseline="0" dirty="0"/>
              <a:t> = old to new</a:t>
            </a:r>
          </a:p>
          <a:p>
            <a:r>
              <a:rPr lang="en-US" baseline="0" dirty="0"/>
              <a:t>	we want the most recent change to persist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90E8-D60C-0D47-AF26-210128E6F821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36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86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307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9673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53207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481766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96804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12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806882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13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011672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3995192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8895-2B5B-F149-96CA-38B62132C594}" type="slidenum">
              <a:rPr lang="en-US"/>
              <a:pPr/>
              <a:t>15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Example:</a:t>
            </a:r>
          </a:p>
          <a:p>
            <a:endParaRPr lang="en-GB"/>
          </a:p>
          <a:p>
            <a:r>
              <a:rPr lang="en-GB"/>
              <a:t>Take initial values of X=20, Y=50</a:t>
            </a:r>
          </a:p>
          <a:p>
            <a:r>
              <a:rPr lang="en-GB"/>
              <a:t>N=10</a:t>
            </a:r>
          </a:p>
          <a:p>
            <a:r>
              <a:rPr lang="en-GB"/>
              <a:t>M=5</a:t>
            </a:r>
          </a:p>
        </p:txBody>
      </p:sp>
    </p:spTree>
    <p:extLst>
      <p:ext uri="{BB962C8B-B14F-4D97-AF65-F5344CB8AC3E}">
        <p14:creationId xmlns:p14="http://schemas.microsoft.com/office/powerpoint/2010/main" val="61517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723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1273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0499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529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386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21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366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425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00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110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A770561-D5A6-7543-AA22-87D587AFA8A6}"/>
              </a:ext>
            </a:extLst>
          </p:cNvPr>
          <p:cNvCxnSpPr>
            <a:cxnSpLocks/>
          </p:cNvCxnSpPr>
          <p:nvPr/>
        </p:nvCxnSpPr>
        <p:spPr>
          <a:xfrm>
            <a:off x="4365171" y="43529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034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2851D3-4750-BC4C-99CE-40C58E7274AF}"/>
              </a:ext>
            </a:extLst>
          </p:cNvPr>
          <p:cNvCxnSpPr>
            <a:cxnSpLocks/>
          </p:cNvCxnSpPr>
          <p:nvPr/>
        </p:nvCxnSpPr>
        <p:spPr>
          <a:xfrm flipH="1">
            <a:off x="4365171" y="173400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710C7C-0656-654C-B7F3-1821F503FF3B}"/>
              </a:ext>
            </a:extLst>
          </p:cNvPr>
          <p:cNvCxnSpPr>
            <a:cxnSpLocks/>
          </p:cNvCxnSpPr>
          <p:nvPr/>
        </p:nvCxnSpPr>
        <p:spPr>
          <a:xfrm flipH="1">
            <a:off x="3118757" y="1740581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60E3FB-E0B2-004F-991E-A365DC056B4B}"/>
              </a:ext>
            </a:extLst>
          </p:cNvPr>
          <p:cNvCxnSpPr>
            <a:cxnSpLocks/>
          </p:cNvCxnSpPr>
          <p:nvPr/>
        </p:nvCxnSpPr>
        <p:spPr>
          <a:xfrm flipH="1">
            <a:off x="5027712" y="3040290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F6CB76-1833-AC47-9DCE-58DE312EFE48}"/>
              </a:ext>
            </a:extLst>
          </p:cNvPr>
          <p:cNvCxnSpPr>
            <a:cxnSpLocks/>
          </p:cNvCxnSpPr>
          <p:nvPr/>
        </p:nvCxnSpPr>
        <p:spPr>
          <a:xfrm flipH="1">
            <a:off x="3766457" y="3038023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1A2773-5321-BD45-9ED1-91F2231DE7DF}"/>
              </a:ext>
            </a:extLst>
          </p:cNvPr>
          <p:cNvCxnSpPr>
            <a:cxnSpLocks/>
          </p:cNvCxnSpPr>
          <p:nvPr/>
        </p:nvCxnSpPr>
        <p:spPr>
          <a:xfrm>
            <a:off x="3766457" y="39338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F358701-A491-CB4A-A2BD-F87687681AED}"/>
              </a:ext>
            </a:extLst>
          </p:cNvPr>
          <p:cNvCxnSpPr>
            <a:cxnSpLocks/>
          </p:cNvCxnSpPr>
          <p:nvPr/>
        </p:nvCxnSpPr>
        <p:spPr>
          <a:xfrm>
            <a:off x="3118757" y="2622097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A770561-D5A6-7543-AA22-87D587AFA8A6}"/>
              </a:ext>
            </a:extLst>
          </p:cNvPr>
          <p:cNvCxnSpPr>
            <a:cxnSpLocks/>
          </p:cNvCxnSpPr>
          <p:nvPr/>
        </p:nvCxnSpPr>
        <p:spPr>
          <a:xfrm>
            <a:off x="4365171" y="4352925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BA0B6FC-0120-DD41-9CDE-84DDE11F7B25}"/>
              </a:ext>
            </a:extLst>
          </p:cNvPr>
          <p:cNvCxnSpPr>
            <a:cxnSpLocks/>
          </p:cNvCxnSpPr>
          <p:nvPr/>
        </p:nvCxnSpPr>
        <p:spPr>
          <a:xfrm>
            <a:off x="5027712" y="4788354"/>
            <a:ext cx="85848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553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</p:spTree>
    <p:extLst>
      <p:ext uri="{BB962C8B-B14F-4D97-AF65-F5344CB8AC3E}">
        <p14:creationId xmlns:p14="http://schemas.microsoft.com/office/powerpoint/2010/main" val="2331402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approach to recovering from a system crash relies on a persistent record of changes made during a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Append-only files used by log manager to record events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Three main approaches to logging:</a:t>
            </a:r>
          </a:p>
          <a:p>
            <a:pPr lvl="1"/>
            <a:r>
              <a:rPr lang="en-US" dirty="0"/>
              <a:t>Undo Logging</a:t>
            </a:r>
          </a:p>
          <a:p>
            <a:pPr lvl="1"/>
            <a:r>
              <a:rPr lang="en-US" dirty="0"/>
              <a:t>Redo Logging</a:t>
            </a:r>
          </a:p>
          <a:p>
            <a:pPr lvl="1"/>
            <a:r>
              <a:rPr lang="en-US" dirty="0"/>
              <a:t>Undo/Redo Logging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CE91C8-EFB3-0B4A-92BF-FBEC29AE0D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1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Logging and </a:t>
            </a:r>
            <a:r>
              <a:rPr lang="en-US" dirty="0"/>
              <a:t>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79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Records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started execution</a:t>
            </a:r>
          </a:p>
          <a:p>
            <a:pPr marL="0" indent="0">
              <a:buNone/>
            </a:pPr>
            <a:r>
              <a:rPr lang="en-US" b="1" dirty="0"/>
              <a:t>&lt;commit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completed successfully and will make no further changes to database items</a:t>
            </a:r>
          </a:p>
          <a:p>
            <a:pPr marL="0" indent="0">
              <a:buNone/>
            </a:pPr>
            <a:r>
              <a:rPr lang="en-US" b="1" dirty="0"/>
              <a:t>&lt;abort </a:t>
            </a:r>
            <a:r>
              <a:rPr lang="en-US" b="1" i="1" dirty="0"/>
              <a:t>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could not complete successfully. No changes made by T will be copied to disk.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A3805-1119-5246-B551-5C467C7A3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29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</p:spTree>
    <p:extLst>
      <p:ext uri="{BB962C8B-B14F-4D97-AF65-F5344CB8AC3E}">
        <p14:creationId xmlns:p14="http://schemas.microsoft.com/office/powerpoint/2010/main" val="4181792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Repair a database following a system crash by undoing the effects of transactions that were incomplete at the time of the crash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new record type to record changes:</a:t>
            </a:r>
          </a:p>
          <a:p>
            <a:pPr marL="0" indent="0">
              <a:buNone/>
            </a:pPr>
            <a:r>
              <a:rPr lang="en-US" b="1" dirty="0"/>
              <a:t>&lt;T, X, old&gt;</a:t>
            </a:r>
            <a:br>
              <a:rPr lang="en-US" b="1" dirty="0"/>
            </a:br>
            <a:r>
              <a:rPr lang="en-US" dirty="0"/>
              <a:t>Transaction T has changed database item X from its old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2ED5F-1401-B140-93DC-8B3291092E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83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</p:spTree>
    <p:extLst>
      <p:ext uri="{BB962C8B-B14F-4D97-AF65-F5344CB8AC3E}">
        <p14:creationId xmlns:p14="http://schemas.microsoft.com/office/powerpoint/2010/main" val="4550018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</p:spTree>
    <p:extLst>
      <p:ext uri="{BB962C8B-B14F-4D97-AF65-F5344CB8AC3E}">
        <p14:creationId xmlns:p14="http://schemas.microsoft.com/office/powerpoint/2010/main" val="2259704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1070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688816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398441" y="5958875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6852164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8150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6B26FB-EFB3-194B-8565-965254A972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494" y="5958875"/>
            <a:ext cx="11701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>
                <a:latin typeface="Lucida Sans" panose="020B0602030504020204" pitchFamily="34" charset="77"/>
              </a:rPr>
              <a:t>&lt;start T4&gt;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 bwMode="auto">
          <a:xfrm>
            <a:off x="8040688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688816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</p:cNvCxnSpPr>
          <p:nvPr/>
        </p:nvCxnSpPr>
        <p:spPr bwMode="auto">
          <a:xfrm>
            <a:off x="5303838" y="3069108"/>
            <a:ext cx="0" cy="27363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>
            <a:off x="4151313" y="3068638"/>
            <a:ext cx="0" cy="273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900615" y="5960289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517017" y="5960289"/>
            <a:ext cx="150041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&lt;commit T4&gt;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398441" y="5958875"/>
            <a:ext cx="8784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&lt;T4 ...&gt;</a:t>
            </a:r>
          </a:p>
        </p:txBody>
      </p:sp>
      <p:cxnSp>
        <p:nvCxnSpPr>
          <p:cNvPr id="64" name="Straight Arrow Connector 63"/>
          <p:cNvCxnSpPr>
            <a:cxnSpLocks/>
          </p:cNvCxnSpPr>
          <p:nvPr/>
        </p:nvCxnSpPr>
        <p:spPr bwMode="auto">
          <a:xfrm>
            <a:off x="4151313" y="3069108"/>
            <a:ext cx="38893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lg" len="lg"/>
            <a:tailEnd type="arrow" w="lg" len="lg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3670960" y="2897864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/>
              <a:t>T4</a:t>
            </a:r>
          </a:p>
        </p:txBody>
      </p:sp>
      <p:sp>
        <p:nvSpPr>
          <p:cNvPr id="66" name="Oval 65"/>
          <p:cNvSpPr/>
          <p:nvPr/>
        </p:nvSpPr>
        <p:spPr bwMode="auto">
          <a:xfrm>
            <a:off x="5267838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6852164" y="303114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5006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U1: If transaction T modifies database item X, then a log record of the form &lt;T, X, old&gt; must be written to disk </a:t>
            </a:r>
            <a:r>
              <a:rPr lang="en-US" b="1" dirty="0"/>
              <a:t>before</a:t>
            </a:r>
            <a:r>
              <a:rPr lang="en-US" dirty="0"/>
              <a:t> the new value of X is output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output to disk (but then as soon as possible)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98E06-3944-9349-A360-CFD5E2901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65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1"/>
            <a:ext cx="10944225" cy="59769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Durability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>
              <a:lnSpc>
                <a:spcPct val="90000"/>
              </a:lnSpc>
              <a:spcAft>
                <a:spcPts val="840"/>
              </a:spcAft>
              <a:buNone/>
            </a:pPr>
            <a:endParaRPr lang="en-GB" dirty="0"/>
          </a:p>
          <a:p>
            <a:pPr marL="0" indent="0" algn="ctr">
              <a:lnSpc>
                <a:spcPct val="90000"/>
              </a:lnSpc>
              <a:spcAft>
                <a:spcPts val="840"/>
              </a:spcAft>
              <a:buNone/>
            </a:pPr>
            <a:r>
              <a:rPr lang="en-GB" dirty="0"/>
              <a:t>Once a database is changed and committed, </a:t>
            </a:r>
            <a:br>
              <a:rPr lang="en-GB" dirty="0"/>
            </a:br>
            <a:r>
              <a:rPr lang="en-GB" dirty="0"/>
              <a:t>changes should not be lost because of failure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14B47-7869-D44F-9BA7-4E57BC9E2C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96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&lt;T, X, old&gt;, scanning backwards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&lt;commit T&gt; has been seen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change the value of X in the database back to old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T (that was not aborted)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T&gt;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CCF721-BDD3-344F-B26B-0D985BB4AC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3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2027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799598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</p:spTree>
    <p:extLst>
      <p:ext uri="{BB962C8B-B14F-4D97-AF65-F5344CB8AC3E}">
        <p14:creationId xmlns:p14="http://schemas.microsoft.com/office/powerpoint/2010/main" val="2564512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71E221-A836-3649-B29E-7219C33BA8C0}"/>
              </a:ext>
            </a:extLst>
          </p:cNvPr>
          <p:cNvCxnSpPr>
            <a:cxnSpLocks/>
          </p:cNvCxnSpPr>
          <p:nvPr/>
        </p:nvCxnSpPr>
        <p:spPr bwMode="auto">
          <a:xfrm flipH="1">
            <a:off x="623888" y="5228239"/>
            <a:ext cx="8199886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62574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C322B6E-BA70-ED44-998D-57E8553453FD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4C7136A-9170-E946-9F8B-EE225D1649C9}"/>
              </a:ext>
            </a:extLst>
          </p:cNvPr>
          <p:cNvSpPr txBox="1"/>
          <p:nvPr/>
        </p:nvSpPr>
        <p:spPr>
          <a:xfrm>
            <a:off x="8197000" y="5927867"/>
            <a:ext cx="12535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&lt;abort T8&gt;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71E221-A836-3649-B29E-7219C33BA8C0}"/>
              </a:ext>
            </a:extLst>
          </p:cNvPr>
          <p:cNvCxnSpPr>
            <a:cxnSpLocks/>
          </p:cNvCxnSpPr>
          <p:nvPr/>
        </p:nvCxnSpPr>
        <p:spPr bwMode="auto">
          <a:xfrm flipH="1">
            <a:off x="623888" y="5228239"/>
            <a:ext cx="8199886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B73D4D6C-DDCA-CD48-B161-F8B7B5B86A2C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6ACD8F9-AB50-8048-A0BC-260C3696A2B5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5861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Logging with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Disadvantage of this approach: we must scan the entire log</a:t>
            </a:r>
          </a:p>
          <a:p>
            <a:pPr marL="0" indent="0">
              <a:buNone/>
            </a:pPr>
            <a:r>
              <a:rPr lang="en-US" dirty="0"/>
              <a:t>Introduce a periodic checkpoint in the log</a:t>
            </a:r>
          </a:p>
          <a:p>
            <a:pPr lvl="1"/>
            <a:r>
              <a:rPr lang="en-US" dirty="0"/>
              <a:t>Before checkpoint, all transactions have committed or aborted</a:t>
            </a:r>
          </a:p>
          <a:p>
            <a:pPr lvl="1"/>
            <a:r>
              <a:rPr lang="en-US" dirty="0"/>
              <a:t>Only need search backwards through the log to the most recent checkpoint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The database has been </a:t>
            </a:r>
            <a:r>
              <a:rPr lang="en-US" dirty="0" err="1"/>
              <a:t>checkpointed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F7FD1E-627F-CA45-ADBF-E24E1A5766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131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Stop accepting new transactions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all active transactions commit/abort and write &lt;commit T&gt;/&lt;abort T&gt; to the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</a:t>
            </a:r>
            <a:r>
              <a:rPr lang="en-US" dirty="0" err="1"/>
              <a:t>ckpt</a:t>
            </a:r>
            <a:r>
              <a:rPr lang="en-US" dirty="0"/>
              <a:t>&gt; to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Resume accepting transactions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E9B9B-5131-1645-BFB7-74CFF166F6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556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452617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088051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C61C1D61-285D-A446-9D7C-B4CFE42CD6D1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4B38C07-2D41-5B46-BAD0-132D12E49F94}"/>
              </a:ext>
            </a:extLst>
          </p:cNvPr>
          <p:cNvSpPr txBox="1"/>
          <p:nvPr/>
        </p:nvSpPr>
        <p:spPr>
          <a:xfrm>
            <a:off x="2414808" y="6251185"/>
            <a:ext cx="67967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 and write to log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9C9BCA-5CA5-C948-9ED4-8608F1C6BB24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0208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Copy the disk block containing database item X into a buffer frame</a:t>
            </a:r>
          </a:p>
        </p:txBody>
      </p:sp>
      <p:cxnSp>
        <p:nvCxnSpPr>
          <p:cNvPr id="37" name="Straight Arrow Connector 36"/>
          <p:cNvCxnSpPr>
            <a:cxnSpLocks/>
            <a:stCxn id="9" idx="1"/>
            <a:endCxn id="23" idx="3"/>
          </p:cNvCxnSpPr>
          <p:nvPr/>
        </p:nvCxnSpPr>
        <p:spPr bwMode="auto">
          <a:xfrm flipH="1"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095692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C61C1D61-285D-A446-9D7C-B4CFE42CD6D1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2111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4C5646-D00B-E546-88A1-9F9B02D3CA22}"/>
              </a:ext>
            </a:extLst>
          </p:cNvPr>
          <p:cNvSpPr txBox="1"/>
          <p:nvPr/>
        </p:nvSpPr>
        <p:spPr>
          <a:xfrm>
            <a:off x="2473052" y="5912295"/>
            <a:ext cx="36115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stop accepting new transactions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9AF281E-91E5-DC4A-BBA7-579EC593F51D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84618" y="5811012"/>
            <a:ext cx="181118" cy="23978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4B38C07-2D41-5B46-BAD0-132D12E49F94}"/>
              </a:ext>
            </a:extLst>
          </p:cNvPr>
          <p:cNvSpPr txBox="1"/>
          <p:nvPr/>
        </p:nvSpPr>
        <p:spPr>
          <a:xfrm>
            <a:off x="2414808" y="6251185"/>
            <a:ext cx="67967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 and write to log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9C9BCA-5CA5-C948-9ED4-8608F1C6BB24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55517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357319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E10BAF4-1768-6843-B452-104D6AD2BD57}"/>
              </a:ext>
            </a:extLst>
          </p:cNvPr>
          <p:cNvCxnSpPr>
            <a:cxnSpLocks/>
          </p:cNvCxnSpPr>
          <p:nvPr/>
        </p:nvCxnSpPr>
        <p:spPr bwMode="auto">
          <a:xfrm flipH="1">
            <a:off x="7755722" y="5228239"/>
            <a:ext cx="1068053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03536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2755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755722" y="4147246"/>
            <a:ext cx="107712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7300495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905712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AD082F7-0898-CB49-B15F-729299C8707B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AE2D408-CC97-F741-BD19-A61CDCF56E55}"/>
              </a:ext>
            </a:extLst>
          </p:cNvPr>
          <p:cNvSpPr txBox="1"/>
          <p:nvPr/>
        </p:nvSpPr>
        <p:spPr>
          <a:xfrm>
            <a:off x="7364016" y="5915712"/>
            <a:ext cx="7774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5EE8A5-F838-C746-A687-B88887977E0A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E10BAF4-1768-6843-B452-104D6AD2BD57}"/>
              </a:ext>
            </a:extLst>
          </p:cNvPr>
          <p:cNvCxnSpPr>
            <a:cxnSpLocks/>
          </p:cNvCxnSpPr>
          <p:nvPr/>
        </p:nvCxnSpPr>
        <p:spPr bwMode="auto">
          <a:xfrm flipH="1">
            <a:off x="7755722" y="5228239"/>
            <a:ext cx="1068053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Oval 61">
            <a:extLst>
              <a:ext uri="{FF2B5EF4-FFF2-40B4-BE49-F238E27FC236}">
                <a16:creationId xmlns:a16="http://schemas.microsoft.com/office/drawing/2014/main" id="{CBE3E17A-95F1-DC4C-BEBF-B97E2E957570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917F60E-7B64-254B-8680-3CA90D87B364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646CAB-4259-674B-8168-65595E577BB1}"/>
              </a:ext>
            </a:extLst>
          </p:cNvPr>
          <p:cNvSpPr/>
          <p:nvPr/>
        </p:nvSpPr>
        <p:spPr bwMode="auto">
          <a:xfrm>
            <a:off x="7869975" y="408622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27101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Need to stop transaction processing while </a:t>
            </a:r>
            <a:r>
              <a:rPr lang="en-US" dirty="0" err="1"/>
              <a:t>checkpointing</a:t>
            </a:r>
            <a:endParaRPr lang="en-US" dirty="0"/>
          </a:p>
          <a:p>
            <a:pPr lvl="1"/>
            <a:r>
              <a:rPr lang="en-US" dirty="0"/>
              <a:t>System may appear to stall</a:t>
            </a:r>
          </a:p>
          <a:p>
            <a:pPr lvl="1"/>
            <a:r>
              <a:rPr lang="en-US" dirty="0"/>
              <a:t>Allow new transactions to enter the system during the checkpoint.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log record types: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  <a:br>
              <a:rPr lang="en-US" dirty="0"/>
            </a:br>
            <a:r>
              <a:rPr lang="en-US" dirty="0"/>
              <a:t>Checkpoint starts. T1...</a:t>
            </a:r>
            <a:r>
              <a:rPr lang="en-US" dirty="0" err="1"/>
              <a:t>Tn</a:t>
            </a:r>
            <a:r>
              <a:rPr lang="en-US" dirty="0"/>
              <a:t> are active transactions that have not yet committed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Checkpoint ends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E3319-4169-1746-A125-67357319D6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302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</a:t>
            </a:r>
            <a:r>
              <a:rPr lang="en-US" dirty="0" err="1"/>
              <a:t>Checkpointing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Wait until T1..Tn have all committed or aborted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 that new transactions may be started during step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BC2A6-B705-0748-8AE4-E0F2FD8DAC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97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4041244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523840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701A981D-973E-4547-88BB-1AA577E95A37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0597EBF-18A1-4A45-91F6-B4AFFFC7E4C6}"/>
              </a:ext>
            </a:extLst>
          </p:cNvPr>
          <p:cNvSpPr txBox="1"/>
          <p:nvPr/>
        </p:nvSpPr>
        <p:spPr>
          <a:xfrm>
            <a:off x="4534535" y="6260833"/>
            <a:ext cx="49500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9767648-BCBE-4140-B232-07056983411B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09294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701A981D-973E-4547-88BB-1AA577E95A37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0597EBF-18A1-4A45-91F6-B4AFFFC7E4C6}"/>
              </a:ext>
            </a:extLst>
          </p:cNvPr>
          <p:cNvSpPr txBox="1"/>
          <p:nvPr/>
        </p:nvSpPr>
        <p:spPr>
          <a:xfrm>
            <a:off x="4534535" y="6260833"/>
            <a:ext cx="495007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wait for active transactions to commit/abort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9767648-BCBE-4140-B232-07056983411B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9333" y="5532120"/>
            <a:ext cx="0" cy="7220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Nonquiescent</a:t>
            </a:r>
            <a:r>
              <a:rPr lang="en-US" dirty="0"/>
              <a:t> Checkpointing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975725" y="4871939"/>
            <a:ext cx="12969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8506139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301675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2F95A6D-D56A-6A4A-8CD0-70F8E0138FB1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55178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Read a database item X into a local variable. If the block containing X is not already in a buffer frame, first input(X)</a:t>
            </a:r>
          </a:p>
        </p:txBody>
      </p:sp>
      <p:cxnSp>
        <p:nvCxnSpPr>
          <p:cNvPr id="37" name="Straight Arrow Connector 36"/>
          <p:cNvCxnSpPr>
            <a:cxnSpLocks/>
            <a:stCxn id="23" idx="1"/>
            <a:endCxn id="20" idx="3"/>
          </p:cNvCxnSpPr>
          <p:nvPr/>
        </p:nvCxnSpPr>
        <p:spPr bwMode="auto">
          <a:xfrm flipH="1"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5CDE2A-FBFF-F24D-830F-6F929330181B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822096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6E5C0C-52E1-6B4A-B2AC-90F03C6C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1AFD9F8-B73B-1646-817D-BD39613946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cases for recovery depending on latest checkpoint log record:</a:t>
            </a:r>
          </a:p>
          <a:p>
            <a:pPr lvl="1"/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</a:p>
          <a:p>
            <a:pPr lvl="1"/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9E374D-0D18-ED41-A670-74605DD73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5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All incomplete transactions began after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  <a:p>
            <a:pPr lvl="1"/>
            <a:r>
              <a:rPr lang="en-US" dirty="0"/>
              <a:t>Disregard the log before the previous &lt;start </a:t>
            </a:r>
            <a:r>
              <a:rPr lang="en-US" dirty="0" err="1"/>
              <a:t>ckpt</a:t>
            </a:r>
            <a:r>
              <a:rPr lang="en-US" dirty="0"/>
              <a:t> (...)&gt;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9C20E7-F1D4-3145-8BE4-1C5737FCE1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260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30506248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6270128" y="5228239"/>
            <a:ext cx="2553648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4794594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01DF84-5A19-064B-9B8B-CA555485D05F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0622F25-9DDD-F943-BCB0-E2E9BB7782E1}"/>
              </a:ext>
            </a:extLst>
          </p:cNvPr>
          <p:cNvSpPr txBox="1"/>
          <p:nvPr/>
        </p:nvSpPr>
        <p:spPr>
          <a:xfrm>
            <a:off x="7233855" y="5917824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2847615" y="5912295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D8489415-C248-CE46-A9E7-D1B7BA783F9A}"/>
              </a:ext>
            </a:extLst>
          </p:cNvPr>
          <p:cNvCxnSpPr>
            <a:cxnSpLocks/>
            <a:stCxn id="57" idx="3"/>
          </p:cNvCxnSpPr>
          <p:nvPr/>
        </p:nvCxnSpPr>
        <p:spPr bwMode="auto">
          <a:xfrm flipV="1">
            <a:off x="6045606" y="5805487"/>
            <a:ext cx="224522" cy="24530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54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6270128" y="5228239"/>
            <a:ext cx="2553648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11223229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(T1...Tn)&gt; </a:t>
            </a:r>
            <a:r>
              <a:rPr lang="en-US" dirty="0"/>
              <a:t>appears latest</a:t>
            </a:r>
          </a:p>
          <a:p>
            <a:pPr lvl="1"/>
            <a:r>
              <a:rPr lang="en-US" dirty="0"/>
              <a:t>System crash occurred during checkpoint</a:t>
            </a:r>
          </a:p>
          <a:p>
            <a:pPr lvl="1"/>
            <a:r>
              <a:rPr lang="en-US" dirty="0"/>
              <a:t>Incomplete transactions are those encountered after the </a:t>
            </a:r>
            <a:br>
              <a:rPr lang="en-US" dirty="0"/>
            </a:br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(...)&gt; and those of T1...</a:t>
            </a:r>
            <a:r>
              <a:rPr lang="en-US" dirty="0" err="1"/>
              <a:t>Tn</a:t>
            </a:r>
            <a:r>
              <a:rPr lang="en-US" dirty="0"/>
              <a:t> that were not committed before the crash</a:t>
            </a:r>
          </a:p>
          <a:p>
            <a:pPr lvl="1"/>
            <a:r>
              <a:rPr lang="en-US" dirty="0"/>
              <a:t>Disregard the log before the start of the earliest incomplete transaction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E5132-0BE3-BD4E-B0BE-5DD586E664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524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</p:spTree>
    <p:extLst>
      <p:ext uri="{BB962C8B-B14F-4D97-AF65-F5344CB8AC3E}">
        <p14:creationId xmlns:p14="http://schemas.microsoft.com/office/powerpoint/2010/main" val="12562876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57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468802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58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0682" y="5228239"/>
            <a:ext cx="3373094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926000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7D4991C-A4E8-D54F-A5BF-B303392A3B53}"/>
              </a:ext>
            </a:extLst>
          </p:cNvPr>
          <p:cNvSpPr/>
          <p:nvPr/>
        </p:nvSpPr>
        <p:spPr bwMode="auto">
          <a:xfrm>
            <a:off x="6262943" y="1781175"/>
            <a:ext cx="2586788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7FE69-C924-AD4A-A113-70986B670800}"/>
              </a:ext>
            </a:extLst>
          </p:cNvPr>
          <p:cNvSpPr txBox="1"/>
          <p:nvPr/>
        </p:nvSpPr>
        <p:spPr>
          <a:xfrm>
            <a:off x="4670314" y="5972070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Undo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59</a:t>
            </a:fld>
            <a:endParaRPr lang="en-US" dirty="0"/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endCxn id="70" idx="3"/>
          </p:cNvCxnSpPr>
          <p:nvPr/>
        </p:nvCxnSpPr>
        <p:spPr bwMode="auto">
          <a:xfrm>
            <a:off x="5450682" y="3786541"/>
            <a:ext cx="3399049" cy="67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502879" y="375393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F1273A-047B-A349-8D1B-D734221D8E73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5A8A2BE-0378-E341-9419-23C40B97F2BB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8B4CCAE-D49F-0649-A531-146303171EEF}"/>
              </a:ext>
            </a:extLst>
          </p:cNvPr>
          <p:cNvCxnSpPr>
            <a:cxnSpLocks/>
          </p:cNvCxnSpPr>
          <p:nvPr/>
        </p:nvCxnSpPr>
        <p:spPr bwMode="auto">
          <a:xfrm flipH="1">
            <a:off x="5450682" y="5228239"/>
            <a:ext cx="3373094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0D2E33D3-6A6B-CE49-A55C-3067C200893D}"/>
              </a:ext>
            </a:extLst>
          </p:cNvPr>
          <p:cNvSpPr/>
          <p:nvPr/>
        </p:nvSpPr>
        <p:spPr bwMode="auto">
          <a:xfrm>
            <a:off x="8453565" y="443309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528FBFF-5BB5-D741-B122-FF9DF4E2B02F}"/>
              </a:ext>
            </a:extLst>
          </p:cNvPr>
          <p:cNvSpPr/>
          <p:nvPr/>
        </p:nvSpPr>
        <p:spPr bwMode="auto">
          <a:xfrm>
            <a:off x="8026094" y="443595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220BA92-302A-454C-A3B2-4880123B23EF}"/>
              </a:ext>
            </a:extLst>
          </p:cNvPr>
          <p:cNvCxnSpPr>
            <a:cxnSpLocks/>
          </p:cNvCxnSpPr>
          <p:nvPr/>
        </p:nvCxnSpPr>
        <p:spPr bwMode="auto">
          <a:xfrm>
            <a:off x="8652076" y="4871939"/>
            <a:ext cx="18077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A3D04FD6-5F01-D045-8D25-91C8E97FFBE6}"/>
              </a:ext>
            </a:extLst>
          </p:cNvPr>
          <p:cNvSpPr txBox="1"/>
          <p:nvPr/>
        </p:nvSpPr>
        <p:spPr>
          <a:xfrm>
            <a:off x="8217332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8C98E1C-6E1C-B945-A195-4485F249EB77}"/>
              </a:ext>
            </a:extLst>
          </p:cNvPr>
          <p:cNvCxnSpPr>
            <a:cxnSpLocks/>
          </p:cNvCxnSpPr>
          <p:nvPr/>
        </p:nvCxnSpPr>
        <p:spPr bwMode="auto">
          <a:xfrm>
            <a:off x="5450682" y="3786541"/>
            <a:ext cx="0" cy="20171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A8707807-B806-E24C-AC91-32BD9A6EFF6C}"/>
              </a:ext>
            </a:extLst>
          </p:cNvPr>
          <p:cNvSpPr/>
          <p:nvPr/>
        </p:nvSpPr>
        <p:spPr bwMode="auto">
          <a:xfrm>
            <a:off x="6466879" y="371793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582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/>
              <a:t>Write the value of local variable into database item X in a buffer frame</a:t>
            </a:r>
          </a:p>
        </p:txBody>
      </p:sp>
      <p:cxnSp>
        <p:nvCxnSpPr>
          <p:cNvPr id="37" name="Straight Arrow Connector 36"/>
          <p:cNvCxnSpPr>
            <a:cxnSpLocks/>
            <a:stCxn id="20" idx="3"/>
            <a:endCxn id="23" idx="1"/>
          </p:cNvCxnSpPr>
          <p:nvPr/>
        </p:nvCxnSpPr>
        <p:spPr bwMode="auto">
          <a:xfrm>
            <a:off x="3755050" y="3363064"/>
            <a:ext cx="21609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B063B0-26B4-D644-8D62-C69315EE15BF}"/>
              </a:ext>
            </a:extLst>
          </p:cNvPr>
          <p:cNvSpPr/>
          <p:nvPr/>
        </p:nvSpPr>
        <p:spPr bwMode="auto">
          <a:xfrm>
            <a:off x="3395050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170198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523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Undo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U2: If a transaction T commits, then its &lt;commit T&gt; log record must be written to disk only </a:t>
            </a:r>
            <a:r>
              <a:rPr lang="en-US" b="1" dirty="0"/>
              <a:t>after</a:t>
            </a:r>
            <a:r>
              <a:rPr lang="en-US" dirty="0"/>
              <a:t> all database items changed by T have been written to disk (but then as soon as possible)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Potentially causes more disk i/o operations</a:t>
            </a:r>
          </a:p>
          <a:p>
            <a:r>
              <a:rPr lang="en-US" dirty="0"/>
              <a:t>Can we let changes reside in buffer memory for longer?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FCA54C-C7C8-2E4E-A9AF-68B6209818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047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Ignore incomplete transactions, repeat changes made by committed transactions</a:t>
            </a:r>
          </a:p>
          <a:p>
            <a:pPr marL="0" indent="0">
              <a:buNone/>
            </a:pPr>
            <a:r>
              <a:rPr lang="en-US" dirty="0"/>
              <a:t>Write &lt;commit T&gt; log record to disk </a:t>
            </a:r>
            <a:r>
              <a:rPr lang="en-US" b="1" dirty="0"/>
              <a:t>before</a:t>
            </a:r>
            <a:r>
              <a:rPr lang="en-US" dirty="0"/>
              <a:t> changed values are written to disk</a:t>
            </a:r>
          </a:p>
          <a:p>
            <a:pPr lvl="1"/>
            <a:r>
              <a:rPr lang="en-US" dirty="0"/>
              <a:t>If no &lt;commit T</a:t>
            </a:r>
            <a:r>
              <a:rPr lang="en-US"/>
              <a:t>&gt; record </a:t>
            </a:r>
            <a:r>
              <a:rPr lang="en-US" dirty="0"/>
              <a:t>has been written, no changes by T have been written to disk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&lt;T, X, new&gt;</a:t>
            </a:r>
            <a:br>
              <a:rPr lang="en-US" b="1" dirty="0"/>
            </a:br>
            <a:r>
              <a:rPr lang="en-US" dirty="0"/>
              <a:t>Transaction T has changed database item X to a new value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B8FC20-695B-AA46-B51B-E4CDB380DB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058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Redo Logging Rule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R1: Before modifying a database item X on disk, all log records related to the modification (&lt;T, X, new&gt;, &lt;commit T&gt;) must be written to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1943D-4A78-5648-9502-1B7F920F4D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90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20352888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identify the committed transactions</a:t>
            </a:r>
          </a:p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log entry &lt;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, </a:t>
            </a:r>
            <a:r>
              <a:rPr lang="en-US" i="1" dirty="0">
                <a:latin typeface="Lucida Console" panose="020B0609040504020204" pitchFamily="49" charset="0"/>
              </a:rPr>
              <a:t>new</a:t>
            </a:r>
            <a:r>
              <a:rPr lang="en-US" dirty="0">
                <a:latin typeface="Lucida Console" panose="020B0609040504020204" pitchFamily="49" charset="0"/>
              </a:rPr>
              <a:t>&gt;, scanning forwards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</a:t>
            </a:r>
            <a:r>
              <a:rPr lang="en-US" b="1" dirty="0">
                <a:latin typeface="Lucida Console" panose="020B0609040504020204" pitchFamily="49" charset="0"/>
              </a:rPr>
              <a:t>if</a:t>
            </a:r>
            <a:r>
              <a:rPr lang="en-US" dirty="0">
                <a:latin typeface="Lucida Console" panose="020B0609040504020204" pitchFamily="49" charset="0"/>
              </a:rPr>
              <a:t> 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is not committed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		do nothing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	write value new for </a:t>
            </a:r>
            <a:r>
              <a:rPr lang="en-US" i="1" dirty="0">
                <a:latin typeface="Lucida Console" panose="020B0609040504020204" pitchFamily="49" charset="0"/>
              </a:rPr>
              <a:t>X</a:t>
            </a:r>
            <a:r>
              <a:rPr lang="en-US" dirty="0">
                <a:latin typeface="Lucida Console" panose="020B0609040504020204" pitchFamily="49" charset="0"/>
              </a:rPr>
              <a:t> to the database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incomplete transaction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 {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write &lt;abort </a:t>
            </a:r>
            <a:r>
              <a:rPr lang="en-US" i="1" dirty="0">
                <a:latin typeface="Lucida Console" panose="020B0609040504020204" pitchFamily="49" charset="0"/>
              </a:rPr>
              <a:t>T</a:t>
            </a:r>
            <a:r>
              <a:rPr lang="en-US" dirty="0">
                <a:latin typeface="Lucida Console" panose="020B0609040504020204" pitchFamily="49" charset="0"/>
              </a:rPr>
              <a:t>&gt; to log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}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01122-62EB-5948-9FBA-96BB6B66A8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630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8459730" y="6029321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446166" y="6040294"/>
            <a:ext cx="109203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arrow" w="med" len="med"/>
            <a:tailEnd type="non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538204" y="5866490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backwards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32682" y="5877873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forwards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97303212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737610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89D63C4-749F-014F-A88A-FB933A02E72C}"/>
              </a:ext>
            </a:extLst>
          </p:cNvPr>
          <p:cNvCxnSpPr>
            <a:cxnSpLocks/>
          </p:cNvCxnSpPr>
          <p:nvPr/>
        </p:nvCxnSpPr>
        <p:spPr bwMode="auto">
          <a:xfrm>
            <a:off x="623888" y="5229225"/>
            <a:ext cx="820896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4710923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1ABB50F-78AB-0B4A-B64C-8211365D7A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C86CC85-989B-7B46-9B8B-E5F3166EE457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89D63C4-749F-014F-A88A-FB933A02E72C}"/>
              </a:ext>
            </a:extLst>
          </p:cNvPr>
          <p:cNvCxnSpPr>
            <a:cxnSpLocks/>
          </p:cNvCxnSpPr>
          <p:nvPr/>
        </p:nvCxnSpPr>
        <p:spPr bwMode="auto">
          <a:xfrm>
            <a:off x="623888" y="5229225"/>
            <a:ext cx="820896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21CB740F-B2B4-2940-A1E4-63C86F7167D1}"/>
              </a:ext>
            </a:extLst>
          </p:cNvPr>
          <p:cNvSpPr/>
          <p:nvPr/>
        </p:nvSpPr>
        <p:spPr bwMode="auto">
          <a:xfrm>
            <a:off x="4226928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763E7E6-DF21-594A-B4AB-0FA92CD074FF}"/>
              </a:ext>
            </a:extLst>
          </p:cNvPr>
          <p:cNvSpPr/>
          <p:nvPr/>
        </p:nvSpPr>
        <p:spPr bwMode="auto">
          <a:xfrm>
            <a:off x="2170421" y="19155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C4214FD-20A8-3245-A135-0D8752BB0994}"/>
              </a:ext>
            </a:extLst>
          </p:cNvPr>
          <p:cNvSpPr/>
          <p:nvPr/>
        </p:nvSpPr>
        <p:spPr bwMode="auto">
          <a:xfrm>
            <a:off x="3048897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594E81F-3832-AD42-8388-CC13C2E2607D}"/>
              </a:ext>
            </a:extLst>
          </p:cNvPr>
          <p:cNvSpPr/>
          <p:nvPr/>
        </p:nvSpPr>
        <p:spPr bwMode="auto">
          <a:xfrm>
            <a:off x="4622491" y="227394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2A9BEBA-2FAC-E44C-BAA7-4A75DA02AF9D}"/>
              </a:ext>
            </a:extLst>
          </p:cNvPr>
          <p:cNvSpPr/>
          <p:nvPr/>
        </p:nvSpPr>
        <p:spPr bwMode="auto">
          <a:xfrm>
            <a:off x="5520866" y="227647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8501A6B-3EE6-3246-A70E-5E360AE489FA}"/>
              </a:ext>
            </a:extLst>
          </p:cNvPr>
          <p:cNvSpPr/>
          <p:nvPr/>
        </p:nvSpPr>
        <p:spPr bwMode="auto">
          <a:xfrm>
            <a:off x="3731165" y="2636738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97B8C0E-2A1A-8745-A96C-483BF90D94D1}"/>
              </a:ext>
            </a:extLst>
          </p:cNvPr>
          <p:cNvSpPr/>
          <p:nvPr/>
        </p:nvSpPr>
        <p:spPr bwMode="auto">
          <a:xfrm>
            <a:off x="4803521" y="263509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8B31245-B0A1-9944-9258-4C552488C9E9}"/>
              </a:ext>
            </a:extLst>
          </p:cNvPr>
          <p:cNvSpPr/>
          <p:nvPr/>
        </p:nvSpPr>
        <p:spPr bwMode="auto">
          <a:xfrm>
            <a:off x="4079313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8A57331-BA3A-F547-8FBE-0F66AF4A3EFB}"/>
              </a:ext>
            </a:extLst>
          </p:cNvPr>
          <p:cNvSpPr/>
          <p:nvPr/>
        </p:nvSpPr>
        <p:spPr bwMode="auto">
          <a:xfrm>
            <a:off x="5210517" y="299309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D02D104-77B6-154F-A29B-DF4487E4710E}"/>
              </a:ext>
            </a:extLst>
          </p:cNvPr>
          <p:cNvSpPr/>
          <p:nvPr/>
        </p:nvSpPr>
        <p:spPr bwMode="auto">
          <a:xfrm>
            <a:off x="7145239" y="4075246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F0A21A6-F289-C14C-9AE3-4F6FDA56D485}"/>
              </a:ext>
            </a:extLst>
          </p:cNvPr>
          <p:cNvSpPr/>
          <p:nvPr/>
        </p:nvSpPr>
        <p:spPr bwMode="auto">
          <a:xfrm>
            <a:off x="5007242" y="3354985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F565D7F1-C814-F345-87E2-3C005FDD4FB4}"/>
              </a:ext>
            </a:extLst>
          </p:cNvPr>
          <p:cNvSpPr/>
          <p:nvPr/>
        </p:nvSpPr>
        <p:spPr bwMode="auto">
          <a:xfrm>
            <a:off x="6167438" y="37094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3330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n 17">
            <a:extLst>
              <a:ext uri="{FF2B5EF4-FFF2-40B4-BE49-F238E27FC236}">
                <a16:creationId xmlns:a16="http://schemas.microsoft.com/office/drawing/2014/main" id="{EAC4F01E-C6D2-B94F-99D7-B657CC2829B6}"/>
              </a:ext>
            </a:extLst>
          </p:cNvPr>
          <p:cNvSpPr/>
          <p:nvPr/>
        </p:nvSpPr>
        <p:spPr bwMode="auto">
          <a:xfrm>
            <a:off x="7715332" y="2463064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output(X)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0A818D-0C4B-F747-809C-EF09D9DAF9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395050" y="31775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38854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90563" y="4460303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3028" y="446199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buffer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5943" y="4460303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16000" y="2461466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16000" y="282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16000" y="3543064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10000" y="502898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Copy the block containing X from buffer frame to disk</a:t>
            </a:r>
          </a:p>
        </p:txBody>
      </p:sp>
      <p:cxnSp>
        <p:nvCxnSpPr>
          <p:cNvPr id="37" name="Straight Arrow Connector 36"/>
          <p:cNvCxnSpPr>
            <a:cxnSpLocks/>
            <a:stCxn id="23" idx="3"/>
            <a:endCxn id="9" idx="1"/>
          </p:cNvCxnSpPr>
          <p:nvPr/>
        </p:nvCxnSpPr>
        <p:spPr bwMode="auto">
          <a:xfrm>
            <a:off x="6275999" y="3363064"/>
            <a:ext cx="216285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FECE353D-1987-B64B-B373-690CDE13CABB}"/>
              </a:ext>
            </a:extLst>
          </p:cNvPr>
          <p:cNvSpPr/>
          <p:nvPr/>
        </p:nvSpPr>
        <p:spPr bwMode="auto">
          <a:xfrm>
            <a:off x="5916000" y="3903063"/>
            <a:ext cx="360000" cy="36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B25BA-C1B7-E64D-8D1B-2FF0EC316F0F}"/>
              </a:ext>
            </a:extLst>
          </p:cNvPr>
          <p:cNvSpPr/>
          <p:nvPr/>
        </p:nvSpPr>
        <p:spPr bwMode="auto">
          <a:xfrm>
            <a:off x="5915999" y="3183064"/>
            <a:ext cx="360000" cy="360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  <a:r>
              <a:rPr lang="en-US" sz="20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</a:t>
            </a:r>
            <a:endParaRPr lang="en-US" sz="20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75150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&lt;start </a:t>
            </a:r>
            <a:r>
              <a:rPr lang="en-US" dirty="0" err="1"/>
              <a:t>ckpt</a:t>
            </a:r>
            <a:r>
              <a:rPr lang="en-US" dirty="0"/>
              <a:t> (T1..Tn)&gt;, where T1...</a:t>
            </a:r>
            <a:r>
              <a:rPr lang="en-US" dirty="0" err="1"/>
              <a:t>Tn</a:t>
            </a:r>
            <a:r>
              <a:rPr lang="en-US" dirty="0"/>
              <a:t> are uncommitted,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database items that have been written to buffers but not yet to disk, by transactions that have already committed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log record &lt;end </a:t>
            </a:r>
            <a:r>
              <a:rPr lang="en-US" dirty="0" err="1"/>
              <a:t>ckpt</a:t>
            </a:r>
            <a:r>
              <a:rPr lang="en-US" dirty="0"/>
              <a:t>&gt;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B4E7BC-C6D5-444E-82B8-7204E3EE9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309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71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68884424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72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</p:spTree>
    <p:extLst>
      <p:ext uri="{BB962C8B-B14F-4D97-AF65-F5344CB8AC3E}">
        <p14:creationId xmlns:p14="http://schemas.microsoft.com/office/powerpoint/2010/main" val="18910093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73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5487B34-273F-D245-90DC-7E8FE3E1DE34}"/>
              </a:ext>
            </a:extLst>
          </p:cNvPr>
          <p:cNvCxnSpPr/>
          <p:nvPr/>
        </p:nvCxnSpPr>
        <p:spPr bwMode="auto">
          <a:xfrm flipV="1">
            <a:off x="7010618" y="5813812"/>
            <a:ext cx="0" cy="479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46AA15E-290B-DA4B-A3A9-3D378F497596}"/>
              </a:ext>
            </a:extLst>
          </p:cNvPr>
          <p:cNvSpPr txBox="1"/>
          <p:nvPr/>
        </p:nvSpPr>
        <p:spPr>
          <a:xfrm>
            <a:off x="5581004" y="6296342"/>
            <a:ext cx="2199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write T1, T2 to disk</a:t>
            </a:r>
          </a:p>
        </p:txBody>
      </p:sp>
    </p:spTree>
    <p:extLst>
      <p:ext uri="{BB962C8B-B14F-4D97-AF65-F5344CB8AC3E}">
        <p14:creationId xmlns:p14="http://schemas.microsoft.com/office/powerpoint/2010/main" val="477049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74</a:t>
            </a:fld>
            <a:endParaRPr lang="en-US" dirty="0"/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>
            <a:off x="9767888" y="5228239"/>
            <a:ext cx="108108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1871663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324008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211540" y="5079827"/>
            <a:ext cx="478016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T10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989833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0040474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0463392" y="5186810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93677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9120700" y="4833832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5487B34-273F-D245-90DC-7E8FE3E1DE34}"/>
              </a:ext>
            </a:extLst>
          </p:cNvPr>
          <p:cNvCxnSpPr/>
          <p:nvPr/>
        </p:nvCxnSpPr>
        <p:spPr bwMode="auto">
          <a:xfrm flipV="1">
            <a:off x="7010618" y="5813812"/>
            <a:ext cx="0" cy="479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bevel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46AA15E-290B-DA4B-A3A9-3D378F497596}"/>
              </a:ext>
            </a:extLst>
          </p:cNvPr>
          <p:cNvSpPr txBox="1"/>
          <p:nvPr/>
        </p:nvSpPr>
        <p:spPr>
          <a:xfrm>
            <a:off x="5581004" y="6296342"/>
            <a:ext cx="2199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write T1, T2 to disk</a:t>
            </a:r>
          </a:p>
        </p:txBody>
      </p:sp>
    </p:spTree>
    <p:extLst>
      <p:ext uri="{BB962C8B-B14F-4D97-AF65-F5344CB8AC3E}">
        <p14:creationId xmlns:p14="http://schemas.microsoft.com/office/powerpoint/2010/main" val="33949471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&lt;end </a:t>
            </a:r>
            <a:r>
              <a:rPr lang="en-US" b="1" dirty="0" err="1"/>
              <a:t>ckpt</a:t>
            </a:r>
            <a:r>
              <a:rPr lang="en-US" b="1" dirty="0"/>
              <a:t>&gt;</a:t>
            </a:r>
          </a:p>
          <a:p>
            <a:pPr lvl="1"/>
            <a:r>
              <a:rPr lang="en-US" dirty="0"/>
              <a:t>Every value written by transactions that committed before the corresponding &lt;start </a:t>
            </a:r>
            <a:r>
              <a:rPr lang="en-US" dirty="0" err="1"/>
              <a:t>ckpt</a:t>
            </a:r>
            <a:r>
              <a:rPr lang="en-US" dirty="0"/>
              <a:t> ()&gt; has been written to disk – ignore</a:t>
            </a:r>
          </a:p>
          <a:p>
            <a:pPr lvl="1"/>
            <a:r>
              <a:rPr lang="en-US" dirty="0"/>
              <a:t>Any transaction named in the checkpoint start, or which has started since, may have changes that have not been written to disk (even if the transaction has committed)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10077-4A7D-134E-9687-F172C66D49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1131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76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7378180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77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9D31FE-3C6C-5F4B-999D-12E414C2C442}"/>
              </a:ext>
            </a:extLst>
          </p:cNvPr>
          <p:cNvCxnSpPr>
            <a:cxnSpLocks/>
          </p:cNvCxnSpPr>
          <p:nvPr/>
        </p:nvCxnSpPr>
        <p:spPr bwMode="auto">
          <a:xfrm>
            <a:off x="2852948" y="2725415"/>
            <a:ext cx="0" cy="30883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2852948" y="5229225"/>
            <a:ext cx="597990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388231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1492779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ECFF2-E5D9-5447-8E97-15A319BA551D}"/>
              </a:ext>
            </a:extLst>
          </p:cNvPr>
          <p:cNvCxnSpPr>
            <a:cxnSpLocks/>
          </p:cNvCxnSpPr>
          <p:nvPr/>
        </p:nvCxnSpPr>
        <p:spPr bwMode="auto">
          <a:xfrm>
            <a:off x="7755723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78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7531020" y="5872659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3575050" y="5875614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B9D31FE-3C6C-5F4B-999D-12E414C2C442}"/>
              </a:ext>
            </a:extLst>
          </p:cNvPr>
          <p:cNvCxnSpPr>
            <a:cxnSpLocks/>
          </p:cNvCxnSpPr>
          <p:nvPr/>
        </p:nvCxnSpPr>
        <p:spPr bwMode="auto">
          <a:xfrm>
            <a:off x="2852948" y="2725415"/>
            <a:ext cx="0" cy="30883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2852948" y="5229225"/>
            <a:ext cx="5979902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035820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</a:t>
            </a:r>
            <a:r>
              <a:rPr lang="en-US" dirty="0" err="1"/>
              <a:t>Checkpointed</a:t>
            </a:r>
            <a:r>
              <a:rPr lang="en-US" dirty="0"/>
              <a:t>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with </a:t>
            </a:r>
            <a:r>
              <a:rPr lang="en-US" dirty="0" err="1"/>
              <a:t>checkpointed</a:t>
            </a:r>
            <a:r>
              <a:rPr lang="en-US" dirty="0"/>
              <a:t> undo logging, two cases:</a:t>
            </a:r>
          </a:p>
          <a:p>
            <a:pPr marL="0" indent="0">
              <a:buNone/>
            </a:pPr>
            <a:r>
              <a:rPr lang="en-US" b="1" dirty="0"/>
              <a:t>&lt;start </a:t>
            </a:r>
            <a:r>
              <a:rPr lang="en-US" b="1" dirty="0" err="1"/>
              <a:t>ckpt</a:t>
            </a:r>
            <a:r>
              <a:rPr lang="en-US" b="1" dirty="0"/>
              <a:t> (T1...</a:t>
            </a:r>
            <a:r>
              <a:rPr lang="en-US" b="1" dirty="0" err="1"/>
              <a:t>Tn</a:t>
            </a:r>
            <a:r>
              <a:rPr lang="en-US" b="1" dirty="0"/>
              <a:t>)&gt;</a:t>
            </a:r>
          </a:p>
          <a:p>
            <a:pPr lvl="1"/>
            <a:r>
              <a:rPr lang="en-US" dirty="0"/>
              <a:t>Can’t tell whether committed transactions prior to this checkpoint had their changes written to disk</a:t>
            </a:r>
          </a:p>
          <a:p>
            <a:pPr lvl="1"/>
            <a:r>
              <a:rPr lang="en-US" dirty="0"/>
              <a:t>Search back to the previous &lt;end </a:t>
            </a:r>
            <a:r>
              <a:rPr lang="en-US" dirty="0" err="1"/>
              <a:t>ckpt</a:t>
            </a:r>
            <a:r>
              <a:rPr lang="en-US" dirty="0"/>
              <a:t>&gt;, find its corresponding &lt;start </a:t>
            </a:r>
            <a:r>
              <a:rPr lang="en-US" dirty="0" err="1"/>
              <a:t>ckpt</a:t>
            </a:r>
            <a:r>
              <a:rPr lang="en-US" dirty="0"/>
              <a:t> ()&gt; and treat as before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89920-80C1-6A45-88F0-F1CF70ABCE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0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Expanded Transaction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read(X)</a:t>
            </a:r>
          </a:p>
          <a:p>
            <a:pPr marL="0" indent="0">
              <a:buNone/>
            </a:pPr>
            <a:r>
              <a:rPr lang="en-GB" dirty="0"/>
              <a:t>X := X – 10</a:t>
            </a:r>
          </a:p>
          <a:p>
            <a:pPr marL="0" indent="0">
              <a:buNone/>
            </a:pPr>
            <a:r>
              <a:rPr lang="en-GB" dirty="0"/>
              <a:t>write(X)</a:t>
            </a:r>
          </a:p>
          <a:p>
            <a:pPr marL="0" indent="0">
              <a:buNone/>
            </a:pPr>
            <a:r>
              <a:rPr lang="en-GB" dirty="0"/>
              <a:t>read(Y)</a:t>
            </a:r>
          </a:p>
          <a:p>
            <a:pPr marL="0" indent="0">
              <a:buNone/>
            </a:pPr>
            <a:r>
              <a:rPr lang="en-GB" dirty="0"/>
              <a:t>Y := Y+10</a:t>
            </a:r>
          </a:p>
          <a:p>
            <a:pPr marL="0" indent="0">
              <a:buNone/>
            </a:pPr>
            <a:r>
              <a:rPr lang="en-GB" dirty="0"/>
              <a:t>write(Y)</a:t>
            </a:r>
          </a:p>
          <a:p>
            <a:pPr marL="0" indent="0">
              <a:buNone/>
            </a:pPr>
            <a:r>
              <a:rPr lang="en-GB" dirty="0"/>
              <a:t>output(X)</a:t>
            </a:r>
          </a:p>
          <a:p>
            <a:pPr marL="0" indent="0">
              <a:buNone/>
            </a:pPr>
            <a:r>
              <a:rPr lang="en-GB" dirty="0"/>
              <a:t>output(Y)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B64F2-3F27-DA4A-8FD0-B1DC1E2F2C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064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80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869201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81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740366-CDBF-834F-9303-FA95A5896E16}"/>
              </a:ext>
            </a:extLst>
          </p:cNvPr>
          <p:cNvCxnSpPr>
            <a:cxnSpLocks/>
          </p:cNvCxnSpPr>
          <p:nvPr/>
        </p:nvCxnSpPr>
        <p:spPr bwMode="auto">
          <a:xfrm>
            <a:off x="1055689" y="2000444"/>
            <a:ext cx="0" cy="38032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1055689" y="5229225"/>
            <a:ext cx="7777161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7101679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BDBCEF9-7FD6-4441-8886-8BD7E0ADEE89}"/>
              </a:ext>
            </a:extLst>
          </p:cNvPr>
          <p:cNvSpPr/>
          <p:nvPr/>
        </p:nvSpPr>
        <p:spPr bwMode="auto">
          <a:xfrm>
            <a:off x="2030033" y="1781175"/>
            <a:ext cx="951134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3B30E66-87B5-5D4E-94B2-DD29F5F056FC}"/>
              </a:ext>
            </a:extLst>
          </p:cNvPr>
          <p:cNvSpPr/>
          <p:nvPr/>
        </p:nvSpPr>
        <p:spPr bwMode="auto">
          <a:xfrm>
            <a:off x="6262943" y="1781175"/>
            <a:ext cx="2569907" cy="40243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AC74863-A876-7E4B-BFD4-6A5E611D6110}"/>
              </a:ext>
            </a:extLst>
          </p:cNvPr>
          <p:cNvCxnSpPr>
            <a:cxnSpLocks/>
          </p:cNvCxnSpPr>
          <p:nvPr/>
        </p:nvCxnSpPr>
        <p:spPr bwMode="auto">
          <a:xfrm>
            <a:off x="6270128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Checkpointed 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82</a:t>
            </a:fld>
            <a:endParaRPr lang="en-US" dirty="0"/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 bwMode="auto">
          <a:xfrm>
            <a:off x="8401050" y="4871939"/>
            <a:ext cx="4318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1" name="Straight Arrow Connector 10"/>
          <p:cNvCxnSpPr>
            <a:cxnSpLocks/>
          </p:cNvCxnSpPr>
          <p:nvPr/>
        </p:nvCxnSpPr>
        <p:spPr bwMode="auto">
          <a:xfrm>
            <a:off x="7896225" y="4503565"/>
            <a:ext cx="9366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none"/>
          </a:ln>
          <a:effectLst/>
        </p:spPr>
      </p:cxn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7031249" y="4147246"/>
            <a:ext cx="136980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>
            <a:off x="5450682" y="3786541"/>
            <a:ext cx="199345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cxnSpLocks/>
          </p:cNvCxnSpPr>
          <p:nvPr/>
        </p:nvCxnSpPr>
        <p:spPr bwMode="auto">
          <a:xfrm>
            <a:off x="4511675" y="3429000"/>
            <a:ext cx="194740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cxnSpLocks/>
          </p:cNvCxnSpPr>
          <p:nvPr/>
        </p:nvCxnSpPr>
        <p:spPr bwMode="auto">
          <a:xfrm>
            <a:off x="3644938" y="3070604"/>
            <a:ext cx="411078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cxnSpLocks/>
          </p:cNvCxnSpPr>
          <p:nvPr/>
        </p:nvCxnSpPr>
        <p:spPr bwMode="auto">
          <a:xfrm>
            <a:off x="2852948" y="2708275"/>
            <a:ext cx="397002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>
            <a:off x="1836398" y="2347674"/>
            <a:ext cx="43310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cxnSpLocks/>
          </p:cNvCxnSpPr>
          <p:nvPr/>
        </p:nvCxnSpPr>
        <p:spPr bwMode="auto">
          <a:xfrm>
            <a:off x="1055689" y="1988196"/>
            <a:ext cx="453717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bevel/>
            <a:headEnd type="diamond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623887" y="18427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T1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351951" y="2200827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430976" y="25685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157971" y="2921745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035936" y="3288660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983553" y="3644441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6576022" y="4013196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T7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44137" y="4362803"/>
            <a:ext cx="380232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T8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925814" y="4731332"/>
            <a:ext cx="38023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en-US" sz="1600" dirty="0"/>
              <a:t>T9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2206421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259775" y="195219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085971" y="230994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658491" y="231318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767165" y="267472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837962" y="266964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5313" y="3027611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0409" y="302762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556866" y="2314307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3242" y="3392573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202908" y="3745429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7181239" y="4111246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8484274" y="4464708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56803" y="4467565"/>
            <a:ext cx="72000" cy="72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418E2D8-1062-404A-97F7-425897CF1D15}"/>
              </a:ext>
            </a:extLst>
          </p:cNvPr>
          <p:cNvCxnSpPr>
            <a:cxnSpLocks/>
          </p:cNvCxnSpPr>
          <p:nvPr/>
        </p:nvCxnSpPr>
        <p:spPr bwMode="auto">
          <a:xfrm>
            <a:off x="623887" y="5805488"/>
            <a:ext cx="1094422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9EDA94D-7EAD-9F46-9237-80692264A7D0}"/>
              </a:ext>
            </a:extLst>
          </p:cNvPr>
          <p:cNvSpPr txBox="1"/>
          <p:nvPr/>
        </p:nvSpPr>
        <p:spPr>
          <a:xfrm>
            <a:off x="11071181" y="5912709"/>
            <a:ext cx="496931" cy="3231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1BEF72B-753A-A049-91DE-4E754879E00F}"/>
              </a:ext>
            </a:extLst>
          </p:cNvPr>
          <p:cNvSpPr txBox="1"/>
          <p:nvPr/>
        </p:nvSpPr>
        <p:spPr>
          <a:xfrm>
            <a:off x="2347179" y="6226747"/>
            <a:ext cx="12679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&lt;end </a:t>
            </a:r>
            <a:r>
              <a:rPr lang="en-US" dirty="0" err="1"/>
              <a:t>ckpt</a:t>
            </a:r>
            <a:r>
              <a:rPr lang="en-US" dirty="0"/>
              <a:t>&gt;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848D7F-BE35-024A-8D29-16010DF8DA6D}"/>
              </a:ext>
            </a:extLst>
          </p:cNvPr>
          <p:cNvSpPr txBox="1"/>
          <p:nvPr/>
        </p:nvSpPr>
        <p:spPr>
          <a:xfrm>
            <a:off x="4671132" y="5897892"/>
            <a:ext cx="319799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(T3, T4, T5, T6)&gt;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56BF848-71C8-9C4C-92DF-DA92021C4EEC}"/>
              </a:ext>
            </a:extLst>
          </p:cNvPr>
          <p:cNvCxnSpPr>
            <a:cxnSpLocks/>
          </p:cNvCxnSpPr>
          <p:nvPr/>
        </p:nvCxnSpPr>
        <p:spPr bwMode="auto">
          <a:xfrm>
            <a:off x="8832850" y="1773238"/>
            <a:ext cx="0" cy="40304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F5C8F3F5-9500-A740-8DE0-3E41B921FBCF}"/>
              </a:ext>
            </a:extLst>
          </p:cNvPr>
          <p:cNvSpPr/>
          <p:nvPr/>
        </p:nvSpPr>
        <p:spPr bwMode="auto">
          <a:xfrm>
            <a:off x="3728147" y="263847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C0F80D-1BA8-734D-A362-2567CB31C456}"/>
              </a:ext>
            </a:extLst>
          </p:cNvPr>
          <p:cNvSpPr/>
          <p:nvPr/>
        </p:nvSpPr>
        <p:spPr bwMode="auto">
          <a:xfrm>
            <a:off x="4808628" y="263364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46B538A-0F7E-F645-85D5-15653500D2BC}"/>
              </a:ext>
            </a:extLst>
          </p:cNvPr>
          <p:cNvSpPr/>
          <p:nvPr/>
        </p:nvSpPr>
        <p:spPr bwMode="auto">
          <a:xfrm>
            <a:off x="5214409" y="2994671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045B6B8-6EA1-1744-979D-17D8FD581A26}"/>
              </a:ext>
            </a:extLst>
          </p:cNvPr>
          <p:cNvSpPr/>
          <p:nvPr/>
        </p:nvSpPr>
        <p:spPr bwMode="auto">
          <a:xfrm>
            <a:off x="4082052" y="2992329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5894E20-E628-EC40-B2F7-238412C2F24C}"/>
              </a:ext>
            </a:extLst>
          </p:cNvPr>
          <p:cNvSpPr/>
          <p:nvPr/>
        </p:nvSpPr>
        <p:spPr bwMode="auto">
          <a:xfrm>
            <a:off x="5005151" y="335765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1A92F66-E69F-3F49-9ECE-471B6A9DF338}"/>
              </a:ext>
            </a:extLst>
          </p:cNvPr>
          <p:cNvSpPr/>
          <p:nvPr/>
        </p:nvSpPr>
        <p:spPr bwMode="auto">
          <a:xfrm>
            <a:off x="6167438" y="3723737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806B95D-F4B8-2648-9615-DC258C9BE9F5}"/>
              </a:ext>
            </a:extLst>
          </p:cNvPr>
          <p:cNvSpPr/>
          <p:nvPr/>
        </p:nvSpPr>
        <p:spPr bwMode="auto">
          <a:xfrm>
            <a:off x="7158341" y="4087704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ED170FF-283D-AC42-91A2-E3B3B0AEFE02}"/>
              </a:ext>
            </a:extLst>
          </p:cNvPr>
          <p:cNvSpPr txBox="1"/>
          <p:nvPr/>
        </p:nvSpPr>
        <p:spPr>
          <a:xfrm>
            <a:off x="870260" y="5887881"/>
            <a:ext cx="231954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/>
              <a:t>&lt;start </a:t>
            </a:r>
            <a:r>
              <a:rPr lang="en-US" dirty="0" err="1"/>
              <a:t>ckpt</a:t>
            </a:r>
            <a:r>
              <a:rPr lang="en-US" dirty="0"/>
              <a:t> (T1, T2)&gt;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B102348-8486-654C-BED0-089D41A94FA0}"/>
              </a:ext>
            </a:extLst>
          </p:cNvPr>
          <p:cNvCxnSpPr>
            <a:cxnSpLocks/>
          </p:cNvCxnSpPr>
          <p:nvPr/>
        </p:nvCxnSpPr>
        <p:spPr bwMode="auto">
          <a:xfrm>
            <a:off x="2030033" y="1769272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E949968-1B70-2048-9DE1-9968618D8498}"/>
              </a:ext>
            </a:extLst>
          </p:cNvPr>
          <p:cNvCxnSpPr>
            <a:cxnSpLocks/>
          </p:cNvCxnSpPr>
          <p:nvPr/>
        </p:nvCxnSpPr>
        <p:spPr bwMode="auto">
          <a:xfrm>
            <a:off x="2981167" y="1781175"/>
            <a:ext cx="0" cy="402431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740366-CDBF-834F-9303-FA95A5896E16}"/>
              </a:ext>
            </a:extLst>
          </p:cNvPr>
          <p:cNvCxnSpPr>
            <a:cxnSpLocks/>
          </p:cNvCxnSpPr>
          <p:nvPr/>
        </p:nvCxnSpPr>
        <p:spPr bwMode="auto">
          <a:xfrm>
            <a:off x="1055689" y="2000444"/>
            <a:ext cx="0" cy="380320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8AC353C-C93D-1542-B18E-9EE5B95923FC}"/>
              </a:ext>
            </a:extLst>
          </p:cNvPr>
          <p:cNvSpPr/>
          <p:nvPr/>
        </p:nvSpPr>
        <p:spPr bwMode="auto">
          <a:xfrm>
            <a:off x="5539243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043383D-DF2C-A94D-A58A-FEA822441A8E}"/>
              </a:ext>
            </a:extLst>
          </p:cNvPr>
          <p:cNvSpPr/>
          <p:nvPr/>
        </p:nvSpPr>
        <p:spPr bwMode="auto">
          <a:xfrm>
            <a:off x="4621744" y="226617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975951C-89DB-3C48-82BA-0AEB639D5D81}"/>
              </a:ext>
            </a:extLst>
          </p:cNvPr>
          <p:cNvSpPr/>
          <p:nvPr/>
        </p:nvSpPr>
        <p:spPr bwMode="auto">
          <a:xfrm>
            <a:off x="3041591" y="2273482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689D2BB-838F-B842-8ACB-6DD3E96C3A26}"/>
              </a:ext>
            </a:extLst>
          </p:cNvPr>
          <p:cNvSpPr/>
          <p:nvPr/>
        </p:nvSpPr>
        <p:spPr bwMode="auto">
          <a:xfrm>
            <a:off x="2187523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811BE30-11B6-1048-8101-69F8E16B5F22}"/>
              </a:ext>
            </a:extLst>
          </p:cNvPr>
          <p:cNvSpPr/>
          <p:nvPr/>
        </p:nvSpPr>
        <p:spPr bwMode="auto">
          <a:xfrm>
            <a:off x="4226052" y="1908963"/>
            <a:ext cx="144000" cy="144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784DAF-B613-8341-80C1-DEEC76386BC9}"/>
              </a:ext>
            </a:extLst>
          </p:cNvPr>
          <p:cNvCxnSpPr>
            <a:cxnSpLocks/>
          </p:cNvCxnSpPr>
          <p:nvPr/>
        </p:nvCxnSpPr>
        <p:spPr bwMode="auto">
          <a:xfrm>
            <a:off x="1055689" y="5229225"/>
            <a:ext cx="7777161" cy="0"/>
          </a:xfrm>
          <a:prstGeom prst="straightConnector1">
            <a:avLst/>
          </a:prstGeom>
          <a:solidFill>
            <a:schemeClr val="accent1"/>
          </a:solidFill>
          <a:ln w="76200" cap="flat" cmpd="tri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007486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</p:spTree>
    <p:extLst>
      <p:ext uri="{BB962C8B-B14F-4D97-AF65-F5344CB8AC3E}">
        <p14:creationId xmlns:p14="http://schemas.microsoft.com/office/powerpoint/2010/main" val="218951820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Aims to address issues with both undo and redo logging</a:t>
            </a:r>
          </a:p>
          <a:p>
            <a:pPr lvl="1"/>
            <a:r>
              <a:rPr lang="en-US" dirty="0"/>
              <a:t>Undo logging may increase number of disk i/o operations</a:t>
            </a:r>
          </a:p>
          <a:p>
            <a:pPr lvl="1"/>
            <a:r>
              <a:rPr lang="en-US" dirty="0"/>
              <a:t>Redo logging requires that all modified blocks be kept in buffers until the transaction commits and the logs flushed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Introduces a different record type to record changes:</a:t>
            </a:r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i="1" dirty="0"/>
              <a:t>T</a:t>
            </a:r>
            <a:r>
              <a:rPr lang="en-US" b="1" dirty="0"/>
              <a:t>, 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/>
              <a:t>old</a:t>
            </a:r>
            <a:r>
              <a:rPr lang="en-US" b="1" dirty="0"/>
              <a:t>, </a:t>
            </a:r>
            <a:r>
              <a:rPr lang="en-US" b="1" i="1" dirty="0"/>
              <a:t>new</a:t>
            </a:r>
            <a:r>
              <a:rPr lang="en-US" b="1" dirty="0"/>
              <a:t>&gt;</a:t>
            </a:r>
            <a:br>
              <a:rPr lang="en-US" b="1" dirty="0"/>
            </a:br>
            <a:r>
              <a:rPr lang="en-US" dirty="0"/>
              <a:t>Transaction T has changed database item X from an old to a new value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459556-D142-A64B-B966-E93EB33C40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4291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Undo/Redo Logging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UR1: Before transaction T modifies any database item X on disk, the update record &lt;T, X, old, new&gt; must be written to disk</a:t>
            </a:r>
          </a:p>
          <a:p>
            <a:pPr marL="0" indent="0">
              <a:buNone/>
            </a:pPr>
            <a:r>
              <a:rPr lang="en-US" dirty="0"/>
              <a:t>UR2: A &lt;commit T&gt; record must be flushed to disk as soon as it it written to the log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the &lt;commit T&gt; log record may come before or after any of the changes on disk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E45AA-BFEB-B348-9856-7EF393992F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9847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86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49"/>
            <a:ext cx="10944225" cy="597693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	&lt;start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read(X)		</a:t>
            </a:r>
            <a:r>
              <a:rPr lang="en-GB" b="1" dirty="0"/>
              <a:t>20</a:t>
            </a:r>
            <a:r>
              <a:rPr lang="en-GB" dirty="0"/>
              <a:t>		</a:t>
            </a:r>
            <a:r>
              <a:rPr lang="en-GB" b="1" dirty="0"/>
              <a:t>20</a:t>
            </a:r>
            <a:r>
              <a:rPr lang="en-GB" dirty="0"/>
              <a:t>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X := X – 10		</a:t>
            </a:r>
            <a:r>
              <a:rPr lang="en-GB" b="1" dirty="0"/>
              <a:t>10</a:t>
            </a:r>
            <a:r>
              <a:rPr lang="en-GB" dirty="0"/>
              <a:t>		20	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write(X)		10		</a:t>
            </a:r>
            <a:r>
              <a:rPr lang="en-GB" b="1" dirty="0"/>
              <a:t>10</a:t>
            </a:r>
            <a:r>
              <a:rPr lang="en-GB" dirty="0"/>
              <a:t>		20	50	&lt;T, X, 20, 10&gt;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read(Y)		10	</a:t>
            </a:r>
            <a:r>
              <a:rPr lang="en-GB" b="1" dirty="0"/>
              <a:t>50</a:t>
            </a:r>
            <a:r>
              <a:rPr lang="en-GB" dirty="0"/>
              <a:t>	10	</a:t>
            </a:r>
            <a:r>
              <a:rPr lang="en-GB" b="1" dirty="0"/>
              <a:t>50</a:t>
            </a:r>
            <a:r>
              <a:rPr lang="en-GB" dirty="0"/>
              <a:t>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Y := Y+10		10	</a:t>
            </a:r>
            <a:r>
              <a:rPr lang="en-GB" b="1" dirty="0"/>
              <a:t>60</a:t>
            </a:r>
            <a:r>
              <a:rPr lang="en-GB" dirty="0"/>
              <a:t>	10	50	20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write(Y)		10	60	10	</a:t>
            </a:r>
            <a:r>
              <a:rPr lang="en-GB" b="1" dirty="0"/>
              <a:t>60</a:t>
            </a:r>
            <a:r>
              <a:rPr lang="en-GB" dirty="0"/>
              <a:t>	20	50	&lt;T, Y, 50, 60&gt;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output(X)		10	60	10	60	</a:t>
            </a:r>
            <a:r>
              <a:rPr lang="en-GB" b="1" dirty="0"/>
              <a:t>10</a:t>
            </a:r>
            <a:r>
              <a:rPr lang="en-GB" dirty="0"/>
              <a:t>	50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			&lt;commit T&gt;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flush 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output(Y)		10	60	10	60	10	</a:t>
            </a:r>
            <a:r>
              <a:rPr lang="en-GB" b="1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1210816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Redo all committed transactions from oldest to newest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Undo all incomplete transactions from newest to oldest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B7E9-A4D8-A840-9206-F782B7DBC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9060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Checkpointing</a:t>
            </a:r>
            <a:r>
              <a:rPr lang="en-US" dirty="0"/>
              <a:t> with Undo/Redo 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Write &lt;start </a:t>
            </a:r>
            <a:r>
              <a:rPr lang="en-US" dirty="0" err="1"/>
              <a:t>ckpt</a:t>
            </a:r>
            <a:r>
              <a:rPr lang="en-US" dirty="0"/>
              <a:t> (T1...</a:t>
            </a:r>
            <a:r>
              <a:rPr lang="en-US" dirty="0" err="1"/>
              <a:t>Tn</a:t>
            </a:r>
            <a:r>
              <a:rPr lang="en-US" dirty="0"/>
              <a:t>)&gt; to log and flush log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to disk all dirty buffers (i.e. those with one or more changed database items, not just those from committed transactions)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Write &lt;end </a:t>
            </a:r>
            <a:r>
              <a:rPr lang="en-US" dirty="0" err="1"/>
              <a:t>ckpt</a:t>
            </a:r>
            <a:r>
              <a:rPr lang="en-US" dirty="0"/>
              <a:t>&gt; to log and flush log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4226F-D5F8-374A-99DF-E6E4C70906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364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447E-0D49-DF48-9FF7-18ACA4E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</a:t>
            </a:r>
            <a:br>
              <a:rPr lang="en-GB" dirty="0"/>
            </a:br>
            <a:r>
              <a:rPr lang="en-GB" dirty="0"/>
              <a:t>Parallel Databases</a:t>
            </a:r>
          </a:p>
        </p:txBody>
      </p:sp>
    </p:spTree>
    <p:extLst>
      <p:ext uri="{BB962C8B-B14F-4D97-AF65-F5344CB8AC3E}">
        <p14:creationId xmlns:p14="http://schemas.microsoft.com/office/powerpoint/2010/main" val="3684280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692150"/>
            <a:ext cx="10944225" cy="616585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b="1" dirty="0"/>
              <a:t>Action		X	Y	</a:t>
            </a:r>
            <a:r>
              <a:rPr lang="en-GB" b="1" dirty="0" err="1"/>
              <a:t>X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Y</a:t>
            </a:r>
            <a:r>
              <a:rPr lang="en-GB" b="1" baseline="-25000" dirty="0" err="1"/>
              <a:t>m</a:t>
            </a:r>
            <a:r>
              <a:rPr lang="en-GB" b="1" dirty="0"/>
              <a:t>	</a:t>
            </a:r>
            <a:r>
              <a:rPr lang="en-GB" b="1" dirty="0" err="1"/>
              <a:t>X</a:t>
            </a:r>
            <a:r>
              <a:rPr lang="en-GB" b="1" baseline="-25000" dirty="0" err="1"/>
              <a:t>d</a:t>
            </a:r>
            <a:r>
              <a:rPr lang="en-GB" b="1" dirty="0"/>
              <a:t>	Y</a:t>
            </a:r>
            <a:r>
              <a:rPr lang="en-GB" b="1" baseline="-25000" dirty="0"/>
              <a:t>d</a:t>
            </a:r>
            <a:r>
              <a:rPr lang="en-GB" b="1" dirty="0"/>
              <a:t>	Log</a:t>
            </a:r>
          </a:p>
          <a:p>
            <a:pPr marL="0" indent="0">
              <a:spcAft>
                <a:spcPts val="0"/>
              </a:spcAft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r>
              <a:rPr lang="en-GB" dirty="0"/>
              <a:t>						20	50</a:t>
            </a:r>
          </a:p>
          <a:p>
            <a:pPr marL="0" indent="0">
              <a:buNone/>
              <a:tabLst>
                <a:tab pos="1435100" algn="l"/>
                <a:tab pos="2065338" algn="l"/>
                <a:tab pos="2695575" algn="l"/>
                <a:tab pos="3316288" algn="l"/>
                <a:tab pos="3946525" algn="l"/>
                <a:tab pos="4576763" algn="l"/>
                <a:tab pos="5199063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25014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7</TotalTime>
  <Words>4223</Words>
  <Application>Microsoft Macintosh PowerPoint</Application>
  <PresentationFormat>Widescreen</PresentationFormat>
  <Paragraphs>911</Paragraphs>
  <Slides>89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89</vt:i4>
      </vt:variant>
    </vt:vector>
  </HeadingPairs>
  <TitlesOfParts>
    <vt:vector size="101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Logging and Recovery</vt:lpstr>
      <vt:lpstr>Durability</vt:lpstr>
      <vt:lpstr>input(X)</vt:lpstr>
      <vt:lpstr>read(X)</vt:lpstr>
      <vt:lpstr>write(X)</vt:lpstr>
      <vt:lpstr>output(X)</vt:lpstr>
      <vt:lpstr>Expanded Transaction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Logging</vt:lpstr>
      <vt:lpstr>Logging</vt:lpstr>
      <vt:lpstr>Log Records</vt:lpstr>
      <vt:lpstr>Undo Logging</vt:lpstr>
      <vt:lpstr>Undo Logging</vt:lpstr>
      <vt:lpstr>Undo Logging</vt:lpstr>
      <vt:lpstr>Undo Logging</vt:lpstr>
      <vt:lpstr>Undo Logging</vt:lpstr>
      <vt:lpstr>Undo Logging</vt:lpstr>
      <vt:lpstr>Undo Logging</vt:lpstr>
      <vt:lpstr>Undo Logging Rules</vt:lpstr>
      <vt:lpstr>PowerPoint Presentation</vt:lpstr>
      <vt:lpstr>Recovery with Undo Logging</vt:lpstr>
      <vt:lpstr>Recovery with Undo Logging</vt:lpstr>
      <vt:lpstr>Recovery with Undo Logging</vt:lpstr>
      <vt:lpstr>Recovery with Undo Logging</vt:lpstr>
      <vt:lpstr>Recovery with Undo Logging</vt:lpstr>
      <vt:lpstr>Undo Logging with Checkpointing</vt:lpstr>
      <vt:lpstr>Checkpointing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Nonquiescent Checkpointing</vt:lpstr>
      <vt:lpstr>Nonquiescent Checkpointing</vt:lpstr>
      <vt:lpstr>Nonquiescent Checkpointing</vt:lpstr>
      <vt:lpstr>Nonquiescent Checkpointing</vt:lpstr>
      <vt:lpstr>Nonquiescent Checkpointing</vt:lpstr>
      <vt:lpstr>Nonquiescent Checkpointing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Recovery with Checkpointed Undo Logging</vt:lpstr>
      <vt:lpstr>Redo Logging</vt:lpstr>
      <vt:lpstr>Issues with Undo Logging</vt:lpstr>
      <vt:lpstr>Redo Logging</vt:lpstr>
      <vt:lpstr>Redo Logging Rule</vt:lpstr>
      <vt:lpstr>PowerPoint Presentation</vt:lpstr>
      <vt:lpstr>Recovery with Redo Logging</vt:lpstr>
      <vt:lpstr>Recovery with Redo Logging</vt:lpstr>
      <vt:lpstr>Recovery with Redo Logging</vt:lpstr>
      <vt:lpstr>Recovery with Redo Logging</vt:lpstr>
      <vt:lpstr>Recovery with Redo Logging</vt:lpstr>
      <vt:lpstr>Checkpointing with Redo Logging</vt:lpstr>
      <vt:lpstr>Recovery with Redo Logging</vt:lpstr>
      <vt:lpstr>Recovery with Redo Logging</vt:lpstr>
      <vt:lpstr>Recovery with Redo Logging</vt:lpstr>
      <vt:lpstr>Recovery with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Recovery with Checkpointed Redo Logging</vt:lpstr>
      <vt:lpstr>Undo/Redo Logging</vt:lpstr>
      <vt:lpstr>Undo/Redo Logging</vt:lpstr>
      <vt:lpstr>Undo/Redo Logging Rules</vt:lpstr>
      <vt:lpstr>PowerPoint Presentation</vt:lpstr>
      <vt:lpstr>Recovery with Undo/Redo Logging</vt:lpstr>
      <vt:lpstr>Checkpointing with Undo/Redo Logging</vt:lpstr>
      <vt:lpstr>Next Lecture:  Parallel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2022-03-06T09:17:56Z</dcterms:created>
  <dcterms:modified xsi:type="dcterms:W3CDTF">2022-03-06T09:25:27Z</dcterms:modified>
</cp:coreProperties>
</file>