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145"/>
  </p:notesMasterIdLst>
  <p:sldIdLst>
    <p:sldId id="260" r:id="rId9"/>
    <p:sldId id="257" r:id="rId10"/>
    <p:sldId id="258" r:id="rId11"/>
    <p:sldId id="261" r:id="rId12"/>
    <p:sldId id="348" r:id="rId13"/>
    <p:sldId id="317" r:id="rId14"/>
    <p:sldId id="349" r:id="rId15"/>
    <p:sldId id="350" r:id="rId16"/>
    <p:sldId id="351" r:id="rId17"/>
    <p:sldId id="352" r:id="rId18"/>
    <p:sldId id="319" r:id="rId19"/>
    <p:sldId id="346" r:id="rId20"/>
    <p:sldId id="353" r:id="rId21"/>
    <p:sldId id="354" r:id="rId22"/>
    <p:sldId id="318" r:id="rId23"/>
    <p:sldId id="322" r:id="rId24"/>
    <p:sldId id="323" r:id="rId25"/>
    <p:sldId id="324" r:id="rId26"/>
    <p:sldId id="262" r:id="rId27"/>
    <p:sldId id="263" r:id="rId28"/>
    <p:sldId id="333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265" r:id="rId39"/>
    <p:sldId id="334" r:id="rId40"/>
    <p:sldId id="267" r:id="rId41"/>
    <p:sldId id="335" r:id="rId42"/>
    <p:sldId id="269" r:id="rId43"/>
    <p:sldId id="270" r:id="rId44"/>
    <p:sldId id="271" r:id="rId45"/>
    <p:sldId id="272" r:id="rId46"/>
    <p:sldId id="311" r:id="rId47"/>
    <p:sldId id="273" r:id="rId48"/>
    <p:sldId id="274" r:id="rId49"/>
    <p:sldId id="275" r:id="rId50"/>
    <p:sldId id="276" r:id="rId51"/>
    <p:sldId id="336" r:id="rId52"/>
    <p:sldId id="337" r:id="rId53"/>
    <p:sldId id="339" r:id="rId54"/>
    <p:sldId id="338" r:id="rId55"/>
    <p:sldId id="312" r:id="rId56"/>
    <p:sldId id="329" r:id="rId57"/>
    <p:sldId id="330" r:id="rId58"/>
    <p:sldId id="328" r:id="rId59"/>
    <p:sldId id="286" r:id="rId60"/>
    <p:sldId id="287" r:id="rId61"/>
    <p:sldId id="288" r:id="rId62"/>
    <p:sldId id="289" r:id="rId63"/>
    <p:sldId id="341" r:id="rId64"/>
    <p:sldId id="342" r:id="rId65"/>
    <p:sldId id="343" r:id="rId66"/>
    <p:sldId id="340" r:id="rId67"/>
    <p:sldId id="291" r:id="rId68"/>
    <p:sldId id="313" r:id="rId69"/>
    <p:sldId id="292" r:id="rId70"/>
    <p:sldId id="314" r:id="rId71"/>
    <p:sldId id="293" r:id="rId72"/>
    <p:sldId id="315" r:id="rId73"/>
    <p:sldId id="365" r:id="rId74"/>
    <p:sldId id="326" r:id="rId75"/>
    <p:sldId id="364" r:id="rId76"/>
    <p:sldId id="294" r:id="rId77"/>
    <p:sldId id="347" r:id="rId78"/>
    <p:sldId id="296" r:id="rId79"/>
    <p:sldId id="316" r:id="rId80"/>
    <p:sldId id="298" r:id="rId81"/>
    <p:sldId id="327" r:id="rId82"/>
    <p:sldId id="306" r:id="rId83"/>
    <p:sldId id="345" r:id="rId84"/>
    <p:sldId id="299" r:id="rId85"/>
    <p:sldId id="300" r:id="rId86"/>
    <p:sldId id="301" r:id="rId87"/>
    <p:sldId id="302" r:id="rId88"/>
    <p:sldId id="368" r:id="rId89"/>
    <p:sldId id="369" r:id="rId90"/>
    <p:sldId id="370" r:id="rId91"/>
    <p:sldId id="371" r:id="rId92"/>
    <p:sldId id="372" r:id="rId93"/>
    <p:sldId id="373" r:id="rId94"/>
    <p:sldId id="374" r:id="rId95"/>
    <p:sldId id="375" r:id="rId96"/>
    <p:sldId id="376" r:id="rId97"/>
    <p:sldId id="377" r:id="rId98"/>
    <p:sldId id="378" r:id="rId99"/>
    <p:sldId id="379" r:id="rId100"/>
    <p:sldId id="380" r:id="rId101"/>
    <p:sldId id="381" r:id="rId102"/>
    <p:sldId id="382" r:id="rId103"/>
    <p:sldId id="383" r:id="rId104"/>
    <p:sldId id="384" r:id="rId105"/>
    <p:sldId id="303" r:id="rId106"/>
    <p:sldId id="414" r:id="rId107"/>
    <p:sldId id="415" r:id="rId108"/>
    <p:sldId id="419" r:id="rId109"/>
    <p:sldId id="418" r:id="rId110"/>
    <p:sldId id="304" r:id="rId111"/>
    <p:sldId id="305" r:id="rId112"/>
    <p:sldId id="412" r:id="rId113"/>
    <p:sldId id="332" r:id="rId114"/>
    <p:sldId id="385" r:id="rId115"/>
    <p:sldId id="387" r:id="rId116"/>
    <p:sldId id="388" r:id="rId117"/>
    <p:sldId id="389" r:id="rId118"/>
    <p:sldId id="390" r:id="rId119"/>
    <p:sldId id="392" r:id="rId120"/>
    <p:sldId id="278" r:id="rId121"/>
    <p:sldId id="393" r:id="rId122"/>
    <p:sldId id="395" r:id="rId123"/>
    <p:sldId id="396" r:id="rId124"/>
    <p:sldId id="397" r:id="rId125"/>
    <p:sldId id="398" r:id="rId126"/>
    <p:sldId id="399" r:id="rId127"/>
    <p:sldId id="400" r:id="rId128"/>
    <p:sldId id="401" r:id="rId129"/>
    <p:sldId id="402" r:id="rId130"/>
    <p:sldId id="309" r:id="rId131"/>
    <p:sldId id="403" r:id="rId132"/>
    <p:sldId id="310" r:id="rId133"/>
    <p:sldId id="281" r:id="rId134"/>
    <p:sldId id="320" r:id="rId135"/>
    <p:sldId id="404" r:id="rId136"/>
    <p:sldId id="405" r:id="rId137"/>
    <p:sldId id="406" r:id="rId138"/>
    <p:sldId id="407" r:id="rId139"/>
    <p:sldId id="283" r:id="rId140"/>
    <p:sldId id="409" r:id="rId141"/>
    <p:sldId id="410" r:id="rId142"/>
    <p:sldId id="411" r:id="rId143"/>
    <p:sldId id="344" r:id="rId144"/>
  </p:sldIdLst>
  <p:sldSz cx="12192000" cy="6858000"/>
  <p:notesSz cx="6858000" cy="9144000"/>
  <p:embeddedFontLst>
    <p:embeddedFont>
      <p:font typeface="Calibri" panose="020F0502020204030204" pitchFamily="34" charset="0"/>
      <p:regular r:id="rId146"/>
      <p:bold r:id="rId147"/>
      <p:italic r:id="rId148"/>
      <p:boldItalic r:id="rId149"/>
    </p:embeddedFont>
    <p:embeddedFont>
      <p:font typeface="Georgia" panose="02040502050405020303" pitchFamily="18" charset="0"/>
      <p:regular r:id="rId150"/>
      <p:bold r:id="rId151"/>
      <p:italic r:id="rId152"/>
      <p:boldItalic r:id="rId153"/>
    </p:embeddedFont>
    <p:embeddedFont>
      <p:font typeface="Lucida Console" panose="020B0609040504020204" pitchFamily="49" charset="0"/>
      <p:regular r:id="rId154"/>
    </p:embeddedFont>
    <p:embeddedFont>
      <p:font typeface="Lucida Sans" panose="020B0602030504020204" pitchFamily="34" charset="77"/>
      <p:regular r:id="rId155"/>
      <p:bold r:id="rId156"/>
      <p:italic r:id="rId157"/>
      <p:boldItalic r:id="rId1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1ACEE-C88A-2644-9201-2719F1C3970B}" v="20" dt="2022-03-08T10:49:50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88"/>
    <p:restoredTop sz="94709"/>
  </p:normalViewPr>
  <p:slideViewPr>
    <p:cSldViewPr snapToGrid="0" snapToObjects="1" showGuides="1">
      <p:cViewPr>
        <p:scale>
          <a:sx n="98" d="100"/>
          <a:sy n="98" d="100"/>
        </p:scale>
        <p:origin x="288" y="7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59" Type="http://schemas.openxmlformats.org/officeDocument/2006/relationships/presProps" Target="presProps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149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7.xml"/><Relationship Id="rId160" Type="http://schemas.openxmlformats.org/officeDocument/2006/relationships/viewProps" Target="viewProps.xml"/><Relationship Id="rId22" Type="http://schemas.openxmlformats.org/officeDocument/2006/relationships/slide" Target="slides/slide14.xml"/><Relationship Id="rId43" Type="http://schemas.openxmlformats.org/officeDocument/2006/relationships/slide" Target="slides/slide35.xml"/><Relationship Id="rId64" Type="http://schemas.openxmlformats.org/officeDocument/2006/relationships/slide" Target="slides/slide56.xml"/><Relationship Id="rId118" Type="http://schemas.openxmlformats.org/officeDocument/2006/relationships/slide" Target="slides/slide110.xml"/><Relationship Id="rId139" Type="http://schemas.openxmlformats.org/officeDocument/2006/relationships/slide" Target="slides/slide131.xml"/><Relationship Id="rId85" Type="http://schemas.openxmlformats.org/officeDocument/2006/relationships/slide" Target="slides/slide77.xml"/><Relationship Id="rId150" Type="http://schemas.openxmlformats.org/officeDocument/2006/relationships/font" Target="fonts/font5.fntdata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notesMaster" Target="notesMasters/notesMaster1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font" Target="fonts/font6.fntdata"/><Relationship Id="rId156" Type="http://schemas.openxmlformats.org/officeDocument/2006/relationships/font" Target="fonts/font11.fntdata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16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font" Target="fonts/font12.fntdata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font" Target="fonts/font7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font" Target="fonts/font2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font" Target="fonts/font13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font" Target="fonts/font8.fntdata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font" Target="fonts/font3.fntdata"/><Relationship Id="rId16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54" Type="http://schemas.openxmlformats.org/officeDocument/2006/relationships/font" Target="fonts/font9.fntdata"/><Relationship Id="rId16" Type="http://schemas.openxmlformats.org/officeDocument/2006/relationships/slide" Target="slides/slide8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slide" Target="slides/slide136.xml"/><Relationship Id="rId90" Type="http://schemas.openxmlformats.org/officeDocument/2006/relationships/slide" Target="slides/slide82.xml"/><Relationship Id="rId27" Type="http://schemas.openxmlformats.org/officeDocument/2006/relationships/slide" Target="slides/slide19.xml"/><Relationship Id="rId48" Type="http://schemas.openxmlformats.org/officeDocument/2006/relationships/slide" Target="slides/slide40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34" Type="http://schemas.openxmlformats.org/officeDocument/2006/relationships/slide" Target="slides/slide126.xml"/><Relationship Id="rId80" Type="http://schemas.openxmlformats.org/officeDocument/2006/relationships/slide" Target="slides/slide72.xml"/><Relationship Id="rId155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7F81ACEE-C88A-2644-9201-2719F1C3970B}"/>
    <pc:docChg chg="undo custSel addSld delSld modSld sldOrd">
      <pc:chgData name="Nicholas Gibbins" userId="6a0e944c-4d97-467d-bb7a-7c3315791fe4" providerId="ADAL" clId="{7F81ACEE-C88A-2644-9201-2719F1C3970B}" dt="2022-03-08T10:50:32.563" v="819" actId="27636"/>
      <pc:docMkLst>
        <pc:docMk/>
      </pc:docMkLst>
      <pc:sldChg chg="modSp mod">
        <pc:chgData name="Nicholas Gibbins" userId="6a0e944c-4d97-467d-bb7a-7c3315791fe4" providerId="ADAL" clId="{7F81ACEE-C88A-2644-9201-2719F1C3970B}" dt="2022-03-08T10:23:43.259" v="2" actId="20577"/>
        <pc:sldMkLst>
          <pc:docMk/>
          <pc:sldMk cId="866706938" sldId="300"/>
        </pc:sldMkLst>
        <pc:spChg chg="mod">
          <ac:chgData name="Nicholas Gibbins" userId="6a0e944c-4d97-467d-bb7a-7c3315791fe4" providerId="ADAL" clId="{7F81ACEE-C88A-2644-9201-2719F1C3970B}" dt="2022-03-08T10:23:43.259" v="2" actId="20577"/>
          <ac:spMkLst>
            <pc:docMk/>
            <pc:sldMk cId="866706938" sldId="300"/>
            <ac:spMk id="222211" creationId="{00000000-0000-0000-0000-000000000000}"/>
          </ac:spMkLst>
        </pc:spChg>
      </pc:sldChg>
      <pc:sldChg chg="modSp mod">
        <pc:chgData name="Nicholas Gibbins" userId="6a0e944c-4d97-467d-bb7a-7c3315791fe4" providerId="ADAL" clId="{7F81ACEE-C88A-2644-9201-2719F1C3970B}" dt="2022-03-08T10:44:40.251" v="651" actId="20577"/>
        <pc:sldMkLst>
          <pc:docMk/>
          <pc:sldMk cId="571246896" sldId="302"/>
        </pc:sldMkLst>
        <pc:spChg chg="mod">
          <ac:chgData name="Nicholas Gibbins" userId="6a0e944c-4d97-467d-bb7a-7c3315791fe4" providerId="ADAL" clId="{7F81ACEE-C88A-2644-9201-2719F1C3970B}" dt="2022-03-08T10:44:40.251" v="651" actId="20577"/>
          <ac:spMkLst>
            <pc:docMk/>
            <pc:sldMk cId="571246896" sldId="302"/>
            <ac:spMk id="219139" creationId="{00000000-0000-0000-0000-000000000000}"/>
          </ac:spMkLst>
        </pc:spChg>
      </pc:sldChg>
      <pc:sldChg chg="modSp mod">
        <pc:chgData name="Nicholas Gibbins" userId="6a0e944c-4d97-467d-bb7a-7c3315791fe4" providerId="ADAL" clId="{7F81ACEE-C88A-2644-9201-2719F1C3970B}" dt="2022-03-08T10:44:32.666" v="650" actId="20577"/>
        <pc:sldMkLst>
          <pc:docMk/>
          <pc:sldMk cId="148164603" sldId="303"/>
        </pc:sldMkLst>
        <pc:spChg chg="mod">
          <ac:chgData name="Nicholas Gibbins" userId="6a0e944c-4d97-467d-bb7a-7c3315791fe4" providerId="ADAL" clId="{7F81ACEE-C88A-2644-9201-2719F1C3970B}" dt="2022-03-08T10:44:32.666" v="650" actId="20577"/>
          <ac:spMkLst>
            <pc:docMk/>
            <pc:sldMk cId="148164603" sldId="303"/>
            <ac:spMk id="220163" creationId="{00000000-0000-0000-0000-000000000000}"/>
          </ac:spMkLst>
        </pc:spChg>
      </pc:sldChg>
      <pc:sldChg chg="delSp modSp mod">
        <pc:chgData name="Nicholas Gibbins" userId="6a0e944c-4d97-467d-bb7a-7c3315791fe4" providerId="ADAL" clId="{7F81ACEE-C88A-2644-9201-2719F1C3970B}" dt="2022-03-08T10:50:32.563" v="819" actId="27636"/>
        <pc:sldMkLst>
          <pc:docMk/>
          <pc:sldMk cId="2868052821" sldId="305"/>
        </pc:sldMkLst>
        <pc:spChg chg="del">
          <ac:chgData name="Nicholas Gibbins" userId="6a0e944c-4d97-467d-bb7a-7c3315791fe4" providerId="ADAL" clId="{7F81ACEE-C88A-2644-9201-2719F1C3970B}" dt="2022-03-08T10:49:59.744" v="811" actId="478"/>
          <ac:spMkLst>
            <pc:docMk/>
            <pc:sldMk cId="2868052821" sldId="305"/>
            <ac:spMk id="2" creationId="{DF847E19-0C7D-294E-8D4E-9B133CE1AF8C}"/>
          </ac:spMkLst>
        </pc:spChg>
        <pc:spChg chg="mod">
          <ac:chgData name="Nicholas Gibbins" userId="6a0e944c-4d97-467d-bb7a-7c3315791fe4" providerId="ADAL" clId="{7F81ACEE-C88A-2644-9201-2719F1C3970B}" dt="2022-03-08T10:50:32.563" v="819" actId="27636"/>
          <ac:spMkLst>
            <pc:docMk/>
            <pc:sldMk cId="2868052821" sldId="305"/>
            <ac:spMk id="225283" creationId="{00000000-0000-0000-0000-000000000000}"/>
          </ac:spMkLst>
        </pc:spChg>
      </pc:sldChg>
      <pc:sldChg chg="modSp new del mod">
        <pc:chgData name="Nicholas Gibbins" userId="6a0e944c-4d97-467d-bb7a-7c3315791fe4" providerId="ADAL" clId="{7F81ACEE-C88A-2644-9201-2719F1C3970B}" dt="2022-03-08T10:31:22.456" v="36" actId="2696"/>
        <pc:sldMkLst>
          <pc:docMk/>
          <pc:sldMk cId="4291480043" sldId="413"/>
        </pc:sldMkLst>
        <pc:spChg chg="mod">
          <ac:chgData name="Nicholas Gibbins" userId="6a0e944c-4d97-467d-bb7a-7c3315791fe4" providerId="ADAL" clId="{7F81ACEE-C88A-2644-9201-2719F1C3970B}" dt="2022-03-08T10:30:02.215" v="14" actId="20577"/>
          <ac:spMkLst>
            <pc:docMk/>
            <pc:sldMk cId="4291480043" sldId="413"/>
            <ac:spMk id="2" creationId="{6DCAD49B-CDF8-A440-8C68-D13C24F3100A}"/>
          </ac:spMkLst>
        </pc:spChg>
      </pc:sldChg>
      <pc:sldChg chg="delSp modSp add mod">
        <pc:chgData name="Nicholas Gibbins" userId="6a0e944c-4d97-467d-bb7a-7c3315791fe4" providerId="ADAL" clId="{7F81ACEE-C88A-2644-9201-2719F1C3970B}" dt="2022-03-08T10:36:53.785" v="350" actId="20577"/>
        <pc:sldMkLst>
          <pc:docMk/>
          <pc:sldMk cId="98637350" sldId="414"/>
        </pc:sldMkLst>
        <pc:spChg chg="mod">
          <ac:chgData name="Nicholas Gibbins" userId="6a0e944c-4d97-467d-bb7a-7c3315791fe4" providerId="ADAL" clId="{7F81ACEE-C88A-2644-9201-2719F1C3970B}" dt="2022-03-08T10:30:31.884" v="31" actId="20577"/>
          <ac:spMkLst>
            <pc:docMk/>
            <pc:sldMk cId="98637350" sldId="414"/>
            <ac:spMk id="2" creationId="{00000000-0000-0000-0000-000000000000}"/>
          </ac:spMkLst>
        </pc:spChg>
        <pc:spChg chg="mod">
          <ac:chgData name="Nicholas Gibbins" userId="6a0e944c-4d97-467d-bb7a-7c3315791fe4" providerId="ADAL" clId="{7F81ACEE-C88A-2644-9201-2719F1C3970B}" dt="2022-03-08T10:36:53.785" v="350" actId="20577"/>
          <ac:spMkLst>
            <pc:docMk/>
            <pc:sldMk cId="98637350" sldId="414"/>
            <ac:spMk id="14" creationId="{00000000-0000-0000-0000-000000000000}"/>
          </ac:spMkLst>
        </pc:spChg>
        <pc:spChg chg="mod topLvl">
          <ac:chgData name="Nicholas Gibbins" userId="6a0e944c-4d97-467d-bb7a-7c3315791fe4" providerId="ADAL" clId="{7F81ACEE-C88A-2644-9201-2719F1C3970B}" dt="2022-03-08T10:33:59.087" v="59" actId="1076"/>
          <ac:spMkLst>
            <pc:docMk/>
            <pc:sldMk cId="98637350" sldId="414"/>
            <ac:spMk id="15" creationId="{00000000-0000-0000-0000-000000000000}"/>
          </ac:spMkLst>
        </pc:spChg>
        <pc:spChg chg="topLvl">
          <ac:chgData name="Nicholas Gibbins" userId="6a0e944c-4d97-467d-bb7a-7c3315791fe4" providerId="ADAL" clId="{7F81ACEE-C88A-2644-9201-2719F1C3970B}" dt="2022-03-08T10:31:36.146" v="38" actId="165"/>
          <ac:spMkLst>
            <pc:docMk/>
            <pc:sldMk cId="98637350" sldId="414"/>
            <ac:spMk id="20" creationId="{00000000-0000-0000-0000-000000000000}"/>
          </ac:spMkLst>
        </pc:spChg>
        <pc:spChg chg="mod topLvl">
          <ac:chgData name="Nicholas Gibbins" userId="6a0e944c-4d97-467d-bb7a-7c3315791fe4" providerId="ADAL" clId="{7F81ACEE-C88A-2644-9201-2719F1C3970B}" dt="2022-03-08T10:32:12.364" v="42" actId="1076"/>
          <ac:spMkLst>
            <pc:docMk/>
            <pc:sldMk cId="98637350" sldId="414"/>
            <ac:spMk id="21" creationId="{00000000-0000-0000-0000-000000000000}"/>
          </ac:spMkLst>
        </pc:spChg>
        <pc:spChg chg="mod topLvl">
          <ac:chgData name="Nicholas Gibbins" userId="6a0e944c-4d97-467d-bb7a-7c3315791fe4" providerId="ADAL" clId="{7F81ACEE-C88A-2644-9201-2719F1C3970B}" dt="2022-03-08T10:33:41.005" v="58" actId="1076"/>
          <ac:spMkLst>
            <pc:docMk/>
            <pc:sldMk cId="98637350" sldId="414"/>
            <ac:spMk id="32" creationId="{00000000-0000-0000-0000-000000000000}"/>
          </ac:spMkLst>
        </pc:spChg>
        <pc:spChg chg="del">
          <ac:chgData name="Nicholas Gibbins" userId="6a0e944c-4d97-467d-bb7a-7c3315791fe4" providerId="ADAL" clId="{7F81ACEE-C88A-2644-9201-2719F1C3970B}" dt="2022-03-08T10:31:00.709" v="32" actId="478"/>
          <ac:spMkLst>
            <pc:docMk/>
            <pc:sldMk cId="98637350" sldId="414"/>
            <ac:spMk id="34" creationId="{00000000-0000-0000-0000-000000000000}"/>
          </ac:spMkLst>
        </pc:spChg>
        <pc:spChg chg="del mod">
          <ac:chgData name="Nicholas Gibbins" userId="6a0e944c-4d97-467d-bb7a-7c3315791fe4" providerId="ADAL" clId="{7F81ACEE-C88A-2644-9201-2719F1C3970B}" dt="2022-03-08T10:31:09.550" v="34" actId="478"/>
          <ac:spMkLst>
            <pc:docMk/>
            <pc:sldMk cId="98637350" sldId="414"/>
            <ac:spMk id="38" creationId="{00000000-0000-0000-0000-000000000000}"/>
          </ac:spMkLst>
        </pc:spChg>
        <pc:spChg chg="topLvl">
          <ac:chgData name="Nicholas Gibbins" userId="6a0e944c-4d97-467d-bb7a-7c3315791fe4" providerId="ADAL" clId="{7F81ACEE-C88A-2644-9201-2719F1C3970B}" dt="2022-03-08T10:31:36.146" v="38" actId="165"/>
          <ac:spMkLst>
            <pc:docMk/>
            <pc:sldMk cId="98637350" sldId="414"/>
            <ac:spMk id="43" creationId="{00000000-0000-0000-0000-000000000000}"/>
          </ac:spMkLst>
        </pc:spChg>
        <pc:spChg chg="mod topLvl">
          <ac:chgData name="Nicholas Gibbins" userId="6a0e944c-4d97-467d-bb7a-7c3315791fe4" providerId="ADAL" clId="{7F81ACEE-C88A-2644-9201-2719F1C3970B}" dt="2022-03-08T10:32:03.258" v="41" actId="1076"/>
          <ac:spMkLst>
            <pc:docMk/>
            <pc:sldMk cId="98637350" sldId="414"/>
            <ac:spMk id="45" creationId="{00000000-0000-0000-0000-000000000000}"/>
          </ac:spMkLst>
        </pc:spChg>
        <pc:spChg chg="del">
          <ac:chgData name="Nicholas Gibbins" userId="6a0e944c-4d97-467d-bb7a-7c3315791fe4" providerId="ADAL" clId="{7F81ACEE-C88A-2644-9201-2719F1C3970B}" dt="2022-03-08T10:31:10.903" v="35" actId="478"/>
          <ac:spMkLst>
            <pc:docMk/>
            <pc:sldMk cId="98637350" sldId="414"/>
            <ac:spMk id="55" creationId="{00000000-0000-0000-0000-000000000000}"/>
          </ac:spMkLst>
        </pc:spChg>
        <pc:grpChg chg="del">
          <ac:chgData name="Nicholas Gibbins" userId="6a0e944c-4d97-467d-bb7a-7c3315791fe4" providerId="ADAL" clId="{7F81ACEE-C88A-2644-9201-2719F1C3970B}" dt="2022-03-08T10:31:36.146" v="38" actId="165"/>
          <ac:grpSpMkLst>
            <pc:docMk/>
            <pc:sldMk cId="98637350" sldId="414"/>
            <ac:grpSpMk id="8" creationId="{00000000-0000-0000-0000-000000000000}"/>
          </ac:grpSpMkLst>
        </pc:grpChg>
        <pc:grpChg chg="del">
          <ac:chgData name="Nicholas Gibbins" userId="6a0e944c-4d97-467d-bb7a-7c3315791fe4" providerId="ADAL" clId="{7F81ACEE-C88A-2644-9201-2719F1C3970B}" dt="2022-03-08T10:31:32.447" v="37" actId="165"/>
          <ac:grpSpMkLst>
            <pc:docMk/>
            <pc:sldMk cId="98637350" sldId="414"/>
            <ac:grpSpMk id="9" creationId="{00000000-0000-0000-0000-000000000000}"/>
          </ac:grpSpMkLst>
        </pc:grpChg>
        <pc:grpChg chg="del mod">
          <ac:chgData name="Nicholas Gibbins" userId="6a0e944c-4d97-467d-bb7a-7c3315791fe4" providerId="ADAL" clId="{7F81ACEE-C88A-2644-9201-2719F1C3970B}" dt="2022-03-08T10:32:18.546" v="43" actId="165"/>
          <ac:grpSpMkLst>
            <pc:docMk/>
            <pc:sldMk cId="98637350" sldId="414"/>
            <ac:grpSpMk id="18" creationId="{00000000-0000-0000-0000-000000000000}"/>
          </ac:grpSpMkLst>
        </pc:grpChg>
        <pc:grpChg chg="del">
          <ac:chgData name="Nicholas Gibbins" userId="6a0e944c-4d97-467d-bb7a-7c3315791fe4" providerId="ADAL" clId="{7F81ACEE-C88A-2644-9201-2719F1C3970B}" dt="2022-03-08T10:33:23.050" v="51" actId="165"/>
          <ac:grpSpMkLst>
            <pc:docMk/>
            <pc:sldMk cId="98637350" sldId="414"/>
            <ac:grpSpMk id="19" creationId="{00000000-0000-0000-0000-000000000000}"/>
          </ac:grpSpMkLst>
        </pc:grpChg>
        <pc:cxnChg chg="topLvl">
          <ac:chgData name="Nicholas Gibbins" userId="6a0e944c-4d97-467d-bb7a-7c3315791fe4" providerId="ADAL" clId="{7F81ACEE-C88A-2644-9201-2719F1C3970B}" dt="2022-03-08T10:31:36.146" v="38" actId="165"/>
          <ac:cxnSpMkLst>
            <pc:docMk/>
            <pc:sldMk cId="98637350" sldId="414"/>
            <ac:cxnSpMk id="11" creationId="{00000000-0000-0000-0000-000000000000}"/>
          </ac:cxnSpMkLst>
        </pc:cxnChg>
        <pc:cxnChg chg="mod topLvl">
          <ac:chgData name="Nicholas Gibbins" userId="6a0e944c-4d97-467d-bb7a-7c3315791fe4" providerId="ADAL" clId="{7F81ACEE-C88A-2644-9201-2719F1C3970B}" dt="2022-03-08T10:31:47.262" v="39" actId="14100"/>
          <ac:cxnSpMkLst>
            <pc:docMk/>
            <pc:sldMk cId="98637350" sldId="414"/>
            <ac:cxnSpMk id="12" creationId="{00000000-0000-0000-0000-000000000000}"/>
          </ac:cxnSpMkLst>
        </pc:cxnChg>
        <pc:cxnChg chg="topLvl">
          <ac:chgData name="Nicholas Gibbins" userId="6a0e944c-4d97-467d-bb7a-7c3315791fe4" providerId="ADAL" clId="{7F81ACEE-C88A-2644-9201-2719F1C3970B}" dt="2022-03-08T10:31:36.146" v="38" actId="165"/>
          <ac:cxnSpMkLst>
            <pc:docMk/>
            <pc:sldMk cId="98637350" sldId="414"/>
            <ac:cxnSpMk id="16" creationId="{00000000-0000-0000-0000-000000000000}"/>
          </ac:cxnSpMkLst>
        </pc:cxnChg>
        <pc:cxnChg chg="mod topLvl">
          <ac:chgData name="Nicholas Gibbins" userId="6a0e944c-4d97-467d-bb7a-7c3315791fe4" providerId="ADAL" clId="{7F81ACEE-C88A-2644-9201-2719F1C3970B}" dt="2022-03-08T10:32:03.258" v="41" actId="1076"/>
          <ac:cxnSpMkLst>
            <pc:docMk/>
            <pc:sldMk cId="98637350" sldId="414"/>
            <ac:cxnSpMk id="17" creationId="{00000000-0000-0000-0000-000000000000}"/>
          </ac:cxnSpMkLst>
        </pc:cxnChg>
        <pc:cxnChg chg="mod topLvl">
          <ac:chgData name="Nicholas Gibbins" userId="6a0e944c-4d97-467d-bb7a-7c3315791fe4" providerId="ADAL" clId="{7F81ACEE-C88A-2644-9201-2719F1C3970B}" dt="2022-03-08T10:34:02.872" v="60" actId="14100"/>
          <ac:cxnSpMkLst>
            <pc:docMk/>
            <pc:sldMk cId="98637350" sldId="414"/>
            <ac:cxnSpMk id="33" creationId="{00000000-0000-0000-0000-000000000000}"/>
          </ac:cxnSpMkLst>
        </pc:cxnChg>
        <pc:cxnChg chg="mod topLvl">
          <ac:chgData name="Nicholas Gibbins" userId="6a0e944c-4d97-467d-bb7a-7c3315791fe4" providerId="ADAL" clId="{7F81ACEE-C88A-2644-9201-2719F1C3970B}" dt="2022-03-08T10:34:27.626" v="65" actId="1076"/>
          <ac:cxnSpMkLst>
            <pc:docMk/>
            <pc:sldMk cId="98637350" sldId="414"/>
            <ac:cxnSpMk id="39" creationId="{00000000-0000-0000-0000-000000000000}"/>
          </ac:cxnSpMkLst>
        </pc:cxnChg>
      </pc:sldChg>
      <pc:sldChg chg="addSp delSp modSp new mod modClrScheme chgLayout">
        <pc:chgData name="Nicholas Gibbins" userId="6a0e944c-4d97-467d-bb7a-7c3315791fe4" providerId="ADAL" clId="{7F81ACEE-C88A-2644-9201-2719F1C3970B}" dt="2022-03-08T10:37:31.341" v="435" actId="20577"/>
        <pc:sldMkLst>
          <pc:docMk/>
          <pc:sldMk cId="466426287" sldId="415"/>
        </pc:sldMkLst>
        <pc:spChg chg="del mod ord">
          <ac:chgData name="Nicholas Gibbins" userId="6a0e944c-4d97-467d-bb7a-7c3315791fe4" providerId="ADAL" clId="{7F81ACEE-C88A-2644-9201-2719F1C3970B}" dt="2022-03-08T10:34:47.124" v="67" actId="700"/>
          <ac:spMkLst>
            <pc:docMk/>
            <pc:sldMk cId="466426287" sldId="415"/>
            <ac:spMk id="2" creationId="{B683AE25-AC80-0A4C-B84B-4890433B6A77}"/>
          </ac:spMkLst>
        </pc:spChg>
        <pc:spChg chg="del mod ord">
          <ac:chgData name="Nicholas Gibbins" userId="6a0e944c-4d97-467d-bb7a-7c3315791fe4" providerId="ADAL" clId="{7F81ACEE-C88A-2644-9201-2719F1C3970B}" dt="2022-03-08T10:34:47.124" v="67" actId="700"/>
          <ac:spMkLst>
            <pc:docMk/>
            <pc:sldMk cId="466426287" sldId="415"/>
            <ac:spMk id="3" creationId="{4104943F-2EA4-3943-8651-F8E4C41191CA}"/>
          </ac:spMkLst>
        </pc:spChg>
        <pc:spChg chg="add mod ord">
          <ac:chgData name="Nicholas Gibbins" userId="6a0e944c-4d97-467d-bb7a-7c3315791fe4" providerId="ADAL" clId="{7F81ACEE-C88A-2644-9201-2719F1C3970B}" dt="2022-03-08T10:34:53.387" v="77" actId="20577"/>
          <ac:spMkLst>
            <pc:docMk/>
            <pc:sldMk cId="466426287" sldId="415"/>
            <ac:spMk id="4" creationId="{35FBAD51-24EF-F94C-A00C-B67D89FC69AB}"/>
          </ac:spMkLst>
        </pc:spChg>
        <pc:spChg chg="add mod ord">
          <ac:chgData name="Nicholas Gibbins" userId="6a0e944c-4d97-467d-bb7a-7c3315791fe4" providerId="ADAL" clId="{7F81ACEE-C88A-2644-9201-2719F1C3970B}" dt="2022-03-08T10:37:31.341" v="435" actId="20577"/>
          <ac:spMkLst>
            <pc:docMk/>
            <pc:sldMk cId="466426287" sldId="415"/>
            <ac:spMk id="5" creationId="{FEF6806D-62D4-9C48-9A8F-723FC1F6720E}"/>
          </ac:spMkLst>
        </pc:spChg>
        <pc:spChg chg="add mod ord">
          <ac:chgData name="Nicholas Gibbins" userId="6a0e944c-4d97-467d-bb7a-7c3315791fe4" providerId="ADAL" clId="{7F81ACEE-C88A-2644-9201-2719F1C3970B}" dt="2022-03-08T10:34:47.124" v="67" actId="700"/>
          <ac:spMkLst>
            <pc:docMk/>
            <pc:sldMk cId="466426287" sldId="415"/>
            <ac:spMk id="6" creationId="{7E5D19D3-CF12-F44F-98EE-370107C53D6A}"/>
          </ac:spMkLst>
        </pc:spChg>
      </pc:sldChg>
      <pc:sldChg chg="modSp add del mod">
        <pc:chgData name="Nicholas Gibbins" userId="6a0e944c-4d97-467d-bb7a-7c3315791fe4" providerId="ADAL" clId="{7F81ACEE-C88A-2644-9201-2719F1C3970B}" dt="2022-03-08T10:46:36.017" v="657" actId="2696"/>
        <pc:sldMkLst>
          <pc:docMk/>
          <pc:sldMk cId="1748064830" sldId="416"/>
        </pc:sldMkLst>
        <pc:spChg chg="mod">
          <ac:chgData name="Nicholas Gibbins" userId="6a0e944c-4d97-467d-bb7a-7c3315791fe4" providerId="ADAL" clId="{7F81ACEE-C88A-2644-9201-2719F1C3970B}" dt="2022-03-08T10:40:50.948" v="598" actId="20577"/>
          <ac:spMkLst>
            <pc:docMk/>
            <pc:sldMk cId="1748064830" sldId="416"/>
            <ac:spMk id="219138" creationId="{00000000-0000-0000-0000-000000000000}"/>
          </ac:spMkLst>
        </pc:spChg>
        <pc:spChg chg="mod">
          <ac:chgData name="Nicholas Gibbins" userId="6a0e944c-4d97-467d-bb7a-7c3315791fe4" providerId="ADAL" clId="{7F81ACEE-C88A-2644-9201-2719F1C3970B}" dt="2022-03-08T10:40:23.145" v="586" actId="20577"/>
          <ac:spMkLst>
            <pc:docMk/>
            <pc:sldMk cId="1748064830" sldId="416"/>
            <ac:spMk id="219139" creationId="{00000000-0000-0000-0000-000000000000}"/>
          </ac:spMkLst>
        </pc:spChg>
      </pc:sldChg>
      <pc:sldChg chg="modSp add del mod ord">
        <pc:chgData name="Nicholas Gibbins" userId="6a0e944c-4d97-467d-bb7a-7c3315791fe4" providerId="ADAL" clId="{7F81ACEE-C88A-2644-9201-2719F1C3970B}" dt="2022-03-08T10:46:15.929" v="655" actId="2696"/>
        <pc:sldMkLst>
          <pc:docMk/>
          <pc:sldMk cId="3540080717" sldId="417"/>
        </pc:sldMkLst>
        <pc:spChg chg="mod">
          <ac:chgData name="Nicholas Gibbins" userId="6a0e944c-4d97-467d-bb7a-7c3315791fe4" providerId="ADAL" clId="{7F81ACEE-C88A-2644-9201-2719F1C3970B}" dt="2022-03-08T10:40:47.485" v="592" actId="20577"/>
          <ac:spMkLst>
            <pc:docMk/>
            <pc:sldMk cId="3540080717" sldId="417"/>
            <ac:spMk id="220162" creationId="{00000000-0000-0000-0000-000000000000}"/>
          </ac:spMkLst>
        </pc:spChg>
        <pc:spChg chg="mod">
          <ac:chgData name="Nicholas Gibbins" userId="6a0e944c-4d97-467d-bb7a-7c3315791fe4" providerId="ADAL" clId="{7F81ACEE-C88A-2644-9201-2719F1C3970B}" dt="2022-03-08T10:39:34.048" v="560" actId="113"/>
          <ac:spMkLst>
            <pc:docMk/>
            <pc:sldMk cId="3540080717" sldId="417"/>
            <ac:spMk id="220163" creationId="{00000000-0000-0000-0000-000000000000}"/>
          </ac:spMkLst>
        </pc:spChg>
      </pc:sldChg>
      <pc:sldChg chg="modSp add">
        <pc:chgData name="Nicholas Gibbins" userId="6a0e944c-4d97-467d-bb7a-7c3315791fe4" providerId="ADAL" clId="{7F81ACEE-C88A-2644-9201-2719F1C3970B}" dt="2022-03-08T10:46:28.148" v="656"/>
        <pc:sldMkLst>
          <pc:docMk/>
          <pc:sldMk cId="2578239772" sldId="418"/>
        </pc:sldMkLst>
        <pc:spChg chg="mod">
          <ac:chgData name="Nicholas Gibbins" userId="6a0e944c-4d97-467d-bb7a-7c3315791fe4" providerId="ADAL" clId="{7F81ACEE-C88A-2644-9201-2719F1C3970B}" dt="2022-03-08T10:46:28.148" v="656"/>
          <ac:spMkLst>
            <pc:docMk/>
            <pc:sldMk cId="2578239772" sldId="418"/>
            <ac:spMk id="219139" creationId="{00000000-0000-0000-0000-000000000000}"/>
          </ac:spMkLst>
        </pc:spChg>
      </pc:sldChg>
      <pc:sldChg chg="modSp add">
        <pc:chgData name="Nicholas Gibbins" userId="6a0e944c-4d97-467d-bb7a-7c3315791fe4" providerId="ADAL" clId="{7F81ACEE-C88A-2644-9201-2719F1C3970B}" dt="2022-03-08T10:46:00.101" v="654"/>
        <pc:sldMkLst>
          <pc:docMk/>
          <pc:sldMk cId="3772813849" sldId="419"/>
        </pc:sldMkLst>
        <pc:spChg chg="mod">
          <ac:chgData name="Nicholas Gibbins" userId="6a0e944c-4d97-467d-bb7a-7c3315791fe4" providerId="ADAL" clId="{7F81ACEE-C88A-2644-9201-2719F1C3970B}" dt="2022-03-08T10:46:00.101" v="654"/>
          <ac:spMkLst>
            <pc:docMk/>
            <pc:sldMk cId="3772813849" sldId="419"/>
            <ac:spMk id="220163" creationId="{00000000-0000-0000-0000-000000000000}"/>
          </ac:spMkLst>
        </pc:spChg>
      </pc:sldChg>
      <pc:sldChg chg="modSp add del mod">
        <pc:chgData name="Nicholas Gibbins" userId="6a0e944c-4d97-467d-bb7a-7c3315791fe4" providerId="ADAL" clId="{7F81ACEE-C88A-2644-9201-2719F1C3970B}" dt="2022-03-08T10:50:23.111" v="816" actId="2696"/>
        <pc:sldMkLst>
          <pc:docMk/>
          <pc:sldMk cId="2603724994" sldId="420"/>
        </pc:sldMkLst>
        <pc:spChg chg="mod">
          <ac:chgData name="Nicholas Gibbins" userId="6a0e944c-4d97-467d-bb7a-7c3315791fe4" providerId="ADAL" clId="{7F81ACEE-C88A-2644-9201-2719F1C3970B}" dt="2022-03-08T10:46:53.283" v="661" actId="27636"/>
          <ac:spMkLst>
            <pc:docMk/>
            <pc:sldMk cId="2603724994" sldId="420"/>
            <ac:spMk id="22528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AF999-B06A-7C42-9E33-F8A3CCB9A50D}" type="slidenum">
              <a:rPr lang="en-US"/>
              <a:pPr/>
              <a:t>3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4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Booking airline seats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CDEC9-3D43-E74C-B96C-A419AB11D7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62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Booking airline seats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CDEC9-3D43-E74C-B96C-A419AB11D7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74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0D667-77A0-FD4A-B1D7-6834C9D8ED5F}" type="slidenum">
              <a:rPr lang="en-US"/>
              <a:pPr/>
              <a:t>17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2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18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422816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7E125-B177-1849-A205-5CF9A3EE7CBE}" type="slidenum">
              <a:rPr lang="en-US"/>
              <a:pPr/>
              <a:t>19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12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3B1AD-FD36-6B4A-B4E1-BA6B4D07AAFF}" type="slidenum">
              <a:rPr lang="en-US"/>
              <a:pPr/>
              <a:t>20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3744416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21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3921946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22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1057973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23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2460435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24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72923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B4CD2-33CC-B24D-976B-221D9760ACA4}" type="slidenum">
              <a:rPr lang="en-US"/>
              <a:pPr/>
              <a:t>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03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25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1671492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26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3182045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27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2171984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28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592760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29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143768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30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1947319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06757-DF5C-FF49-B668-CDC4707C32C4}" type="slidenum">
              <a:rPr lang="en-US"/>
              <a:pPr/>
              <a:t>31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82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32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4106095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65D7C-16A4-1840-B373-DC74A7853E01}" type="slidenum">
              <a:rPr lang="en-US"/>
              <a:pPr/>
              <a:t>33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89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34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414281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B4CD2-33CC-B24D-976B-221D9760ACA4}" type="slidenum">
              <a:rPr lang="en-US"/>
              <a:pPr/>
              <a:t>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72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43187-31A7-6041-B6E2-D741CE27472B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22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E80ED-C910-A248-A5AE-FD92832B39D7}" type="slidenum">
              <a:rPr lang="en-US"/>
              <a:pPr/>
              <a:t>36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31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EB168-1D79-2C48-A2FE-0615805B79EE}" type="slidenum">
              <a:rPr lang="en-US"/>
              <a:pPr/>
              <a:t>37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46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1D229-7182-374D-89EE-1C5AA7B0CD60}" type="slidenum">
              <a:rPr lang="en-US"/>
              <a:pPr/>
              <a:t>38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778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CDEC9-3D43-E74C-B96C-A419AB11D7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289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F8AB2-E81D-0E4A-BC9B-31BFF23253F1}" type="slidenum">
              <a:rPr lang="en-US"/>
              <a:pPr/>
              <a:t>40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35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675EA-DEA0-FB43-9EDC-874E8EA1D643}" type="slidenum">
              <a:rPr lang="en-US"/>
              <a:pPr/>
              <a:t>41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37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2608B-4850-3147-AD16-249D7FCC9EAA}" type="slidenum">
              <a:rPr lang="en-US"/>
              <a:pPr/>
              <a:t>42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73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93FA3-6996-4549-935E-C118CECAD6F5}" type="slidenum">
              <a:rPr lang="en-US"/>
              <a:pPr/>
              <a:t>43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907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44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353980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Booking airline seats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CDEC9-3D43-E74C-B96C-A419AB11D7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9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45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18873036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46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4105400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47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26673992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36985-6FCA-A14C-9E66-5B77FC99DBA9}" type="slidenum">
              <a:rPr lang="en-US"/>
              <a:pPr/>
              <a:t>52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583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94B8A-A2F5-E047-B26C-9D9389658061}" type="slidenum">
              <a:rPr lang="en-US"/>
              <a:pPr/>
              <a:t>53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024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87222-D2C9-5A44-A8C0-A8F9C1C22B67}" type="slidenum">
              <a:rPr lang="en-US"/>
              <a:pPr/>
              <a:t>54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026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8C0F3-31B4-8C43-9067-267D3DF73C8C}" type="slidenum">
              <a:rPr lang="en-US"/>
              <a:pPr/>
              <a:t>55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573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56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6299304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57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29259174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8C0F3-31B4-8C43-9067-267D3DF73C8C}" type="slidenum">
              <a:rPr lang="en-US"/>
              <a:pPr/>
              <a:t>58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1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Booking airline seats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CDEC9-3D43-E74C-B96C-A419AB11D7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435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8895-2B5B-F149-96CA-38B62132C594}" type="slidenum">
              <a:rPr lang="en-US"/>
              <a:pPr/>
              <a:t>59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/>
              <a:t>Take initial values of X=20, Y=50</a:t>
            </a:r>
          </a:p>
          <a:p>
            <a:r>
              <a:rPr lang="en-GB"/>
              <a:t>N=10</a:t>
            </a:r>
          </a:p>
          <a:p>
            <a:r>
              <a:rPr lang="en-GB"/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38727978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DF771-2EBF-CF48-B898-155ED0C5729E}" type="slidenum">
              <a:rPr lang="en-US"/>
              <a:pPr/>
              <a:t>60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539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74745-2730-A545-905A-BE9C0972ACAB}" type="slidenum">
              <a:rPr lang="en-US"/>
              <a:pPr/>
              <a:t>62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0446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74745-2730-A545-905A-BE9C0972ACAB}" type="slidenum">
              <a:rPr lang="en-US"/>
              <a:pPr/>
              <a:t>63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694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F77A5-A844-2D46-887D-6C3F3CB9CA32}" type="slidenum">
              <a:rPr lang="en-US"/>
              <a:pPr/>
              <a:t>64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356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D3992-9DF6-8B4F-B0B2-5B55DE7FBA7E}" type="slidenum">
              <a:rPr lang="en-US"/>
              <a:pPr/>
              <a:t>69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1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F8C38-1701-AB4B-8052-BBC7D48B457F}" type="slidenum">
              <a:rPr lang="en-US"/>
              <a:pPr/>
              <a:t>71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266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6A54-614E-E74C-9F73-ED59DBE86645}" type="slidenum">
              <a:rPr lang="en-US"/>
              <a:pPr/>
              <a:t>72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968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9E45F-244A-384B-B9BB-973A7EFA29BB}" type="slidenum">
              <a:rPr lang="en-US"/>
              <a:pPr/>
              <a:t>73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230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1759D-31D8-1D45-854E-41DC763B0345}" type="slidenum">
              <a:rPr lang="en-US"/>
              <a:pPr/>
              <a:t>75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Booking airline seats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CDEC9-3D43-E74C-B96C-A419AB11D7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256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381CD-973B-0D4D-98B6-E84D3BCCD56F}" type="slidenum">
              <a:rPr lang="en-US"/>
              <a:pPr/>
              <a:t>77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91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75B39-2F36-6946-8335-22A18E214435}" type="slidenum">
              <a:rPr lang="en-US"/>
              <a:pPr/>
              <a:t>78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440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DB277-AC87-B343-83A4-374168D55A1E}" type="slidenum">
              <a:rPr lang="en-US"/>
              <a:pPr/>
              <a:t>79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778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46108-1A9D-4B49-9479-9B9DB68EEDD7}" type="slidenum">
              <a:rPr lang="en-US"/>
              <a:pPr/>
              <a:t>80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733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C2D66-BA73-1B4F-8358-AFF7AED5490B}" type="slidenum">
              <a:rPr lang="en-US"/>
              <a:pPr/>
              <a:t>98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057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C2D66-BA73-1B4F-8358-AFF7AED5490B}" type="slidenum">
              <a:rPr lang="en-US"/>
              <a:pPr/>
              <a:t>101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6859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46108-1A9D-4B49-9479-9B9DB68EEDD7}" type="slidenum">
              <a:rPr lang="en-US"/>
              <a:pPr/>
              <a:t>102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194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B9C39-FC3A-974D-AC17-264D240F9525}" type="slidenum">
              <a:rPr lang="en-US"/>
              <a:pPr/>
              <a:t>103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43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FC43A-55E3-C749-9186-F24FC7C2B78D}" type="slidenum">
              <a:rPr lang="en-US"/>
              <a:pPr/>
              <a:t>104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49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Booking airline seats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CDEC9-3D43-E74C-B96C-A419AB11D7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28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Booking airline seats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CDEC9-3D43-E74C-B96C-A419AB11D7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7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Booking airline seats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CDEC9-3D43-E74C-B96C-A419AB11D7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8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37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91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902137" y="1768444"/>
            <a:ext cx="2160000" cy="360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41588" y="1773238"/>
            <a:ext cx="2160000" cy="360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updates go wrong, part 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3D4CA-04EE-E441-9AEB-95BC0AEB61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>
            <a:cxnSpLocks/>
            <a:endCxn id="7" idx="0"/>
          </p:cNvCxnSpPr>
          <p:nvPr/>
        </p:nvCxnSpPr>
        <p:spPr bwMode="auto">
          <a:xfrm>
            <a:off x="2012709" y="1773238"/>
            <a:ext cx="0" cy="39716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71910" y="574490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1588" y="2278673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 1 finds</a:t>
            </a:r>
          </a:p>
          <a:p>
            <a:pPr algn="ctr"/>
            <a:r>
              <a:rPr lang="en-US" dirty="0"/>
              <a:t>seat 22a is empty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6159" y="3105834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 2 finds</a:t>
            </a:r>
          </a:p>
          <a:p>
            <a:pPr algn="ctr"/>
            <a:r>
              <a:rPr lang="en-US" dirty="0"/>
              <a:t>seat 22a is empty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2675" y="3821404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 1 books</a:t>
            </a:r>
          </a:p>
          <a:p>
            <a:pPr algn="ctr"/>
            <a:r>
              <a:rPr lang="en-US" dirty="0"/>
              <a:t>seat 22a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0235" y="4667518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 2 books</a:t>
            </a:r>
          </a:p>
          <a:p>
            <a:pPr algn="ctr"/>
            <a:r>
              <a:rPr lang="en-US" dirty="0"/>
              <a:t>seat 22a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2675" y="5429285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transaction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0235" y="5429285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transaction 2</a:t>
            </a:r>
          </a:p>
        </p:txBody>
      </p:sp>
    </p:spTree>
    <p:extLst>
      <p:ext uri="{BB962C8B-B14F-4D97-AF65-F5344CB8AC3E}">
        <p14:creationId xmlns:p14="http://schemas.microsoft.com/office/powerpoint/2010/main" val="19537992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FBAD51-24EF-F94C-A00C-B67D89FC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Dirty Read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6806D-62D4-9C48-9A8F-723FC1F672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the previous example, T2 has an inconsistent local value for X once T2 has been rolled back</a:t>
            </a:r>
          </a:p>
          <a:p>
            <a:r>
              <a:rPr lang="en-US" dirty="0"/>
              <a:t>We can address the dirty read by adding a commit bit commit(X) that indicates whether the most recent transaction to write to X has been committed</a:t>
            </a:r>
          </a:p>
          <a:p>
            <a:r>
              <a:rPr lang="en-US" dirty="0"/>
              <a:t>This will change the rules for reading and writing as follows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D19D3-CF12-F44F-98EE-370107C53D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2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Timestamp Ordering: read(X)</a:t>
            </a:r>
            <a:endParaRPr 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>
                <a:latin typeface="Lucida Console" panose="020B0609040504020204" pitchFamily="49" charset="0"/>
              </a:rPr>
              <a:t>if</a:t>
            </a:r>
            <a:r>
              <a:rPr lang="en-GB" dirty="0">
                <a:latin typeface="Lucida Console" panose="020B0609040504020204" pitchFamily="49" charset="0"/>
              </a:rPr>
              <a:t> TS(T) </a:t>
            </a:r>
            <a:r>
              <a:rPr lang="en-GB" b="1" dirty="0">
                <a:latin typeface="Lucida Console" panose="020B0609040504020204" pitchFamily="49" charset="0"/>
              </a:rPr>
              <a:t>≥ </a:t>
            </a:r>
            <a:r>
              <a:rPr lang="en-GB" dirty="0">
                <a:latin typeface="Lucida Console" panose="020B0609040504020204" pitchFamily="49" charset="0"/>
              </a:rPr>
              <a:t>write-TS(X)</a:t>
            </a:r>
          </a:p>
          <a:p>
            <a:pPr>
              <a:buNone/>
            </a:pPr>
            <a:r>
              <a:rPr lang="en-GB" b="1" dirty="0">
                <a:latin typeface="Lucida Console" panose="020B0609040504020204" pitchFamily="49" charset="0"/>
              </a:rPr>
              <a:t>then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</a:t>
            </a:r>
            <a:r>
              <a:rPr lang="en-GB" b="1" dirty="0">
                <a:latin typeface="Lucida Console" panose="020B0609040504020204" pitchFamily="49" charset="0"/>
              </a:rPr>
              <a:t>if</a:t>
            </a:r>
            <a:r>
              <a:rPr lang="en-GB" dirty="0">
                <a:latin typeface="Lucida Console" panose="020B0609040504020204" pitchFamily="49" charset="0"/>
              </a:rPr>
              <a:t> commit(X) is true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</a:t>
            </a:r>
            <a:r>
              <a:rPr lang="en-GB" b="1" dirty="0">
                <a:latin typeface="Lucida Console" panose="020B0609040504020204" pitchFamily="49" charset="0"/>
              </a:rPr>
              <a:t>then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	execute read(X)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	set read-TS(X) to max(TS(T), read-TS(X))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</a:t>
            </a:r>
            <a:r>
              <a:rPr lang="en-GB" b="1" dirty="0">
                <a:latin typeface="Lucida Console" panose="020B0609040504020204" pitchFamily="49" charset="0"/>
              </a:rPr>
              <a:t>else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	delay execution until commit(X) is true</a:t>
            </a:r>
            <a:endParaRPr lang="en-US" dirty="0">
              <a:latin typeface="Lucida Console" panose="020B0609040504020204" pitchFamily="49" charset="0"/>
            </a:endParaRPr>
          </a:p>
          <a:p>
            <a:pPr>
              <a:buFont typeface="Wingdings" pitchFamily="-106" charset="2"/>
              <a:buNone/>
            </a:pPr>
            <a:r>
              <a:rPr lang="en-GB" b="1" dirty="0">
                <a:latin typeface="Lucida Console" panose="020B0609040504020204" pitchFamily="49" charset="0"/>
              </a:rPr>
              <a:t>else</a:t>
            </a:r>
            <a:r>
              <a:rPr lang="en-GB" dirty="0">
                <a:latin typeface="Lucida Console" panose="020B0609040504020204" pitchFamily="49" charset="0"/>
              </a:rPr>
              <a:t>	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abort and rollback T</a:t>
            </a:r>
            <a:endParaRPr lang="en-GB" b="1" dirty="0">
              <a:latin typeface="Lucida Console" panose="020B0609040504020204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5E8AF3-1E4C-2049-A83F-5A24CDFAFE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38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Timestamp Ordering: write(X)</a:t>
            </a:r>
            <a:endParaRPr lang="en-US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latin typeface="Lucida Console" panose="020B0609040504020204" pitchFamily="49" charset="0"/>
              </a:rPr>
              <a:t>if</a:t>
            </a:r>
            <a:r>
              <a:rPr lang="en-GB" dirty="0">
                <a:latin typeface="Lucida Console" panose="020B0609040504020204" pitchFamily="49" charset="0"/>
              </a:rPr>
              <a:t> TS(T) </a:t>
            </a:r>
            <a:r>
              <a:rPr lang="en-GB" b="1" dirty="0">
                <a:latin typeface="Lucida Console" panose="020B0609040504020204" pitchFamily="49" charset="0"/>
              </a:rPr>
              <a:t>≥ </a:t>
            </a:r>
            <a:r>
              <a:rPr lang="en-GB" dirty="0">
                <a:latin typeface="Lucida Console" panose="020B0609040504020204" pitchFamily="49" charset="0"/>
              </a:rPr>
              <a:t>read-TS(X) and TS(T) </a:t>
            </a:r>
            <a:r>
              <a:rPr lang="en-GB" b="1" dirty="0">
                <a:latin typeface="Lucida Console" panose="020B0609040504020204" pitchFamily="49" charset="0"/>
              </a:rPr>
              <a:t>≥ </a:t>
            </a:r>
            <a:r>
              <a:rPr lang="en-GB" dirty="0">
                <a:latin typeface="Lucida Console" panose="020B0609040504020204" pitchFamily="49" charset="0"/>
              </a:rPr>
              <a:t>write-TS(X)</a:t>
            </a:r>
          </a:p>
          <a:p>
            <a:pPr>
              <a:buNone/>
            </a:pPr>
            <a:r>
              <a:rPr lang="en-GB" b="1" dirty="0">
                <a:latin typeface="Lucida Console" panose="020B0609040504020204" pitchFamily="49" charset="0"/>
              </a:rPr>
              <a:t>then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execute write(X)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set commit(X) to false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set write-TS(X) to TS(T)</a:t>
            </a:r>
            <a:endParaRPr lang="en-US" dirty="0">
              <a:latin typeface="Lucida Console" panose="020B0609040504020204" pitchFamily="49" charset="0"/>
            </a:endParaRPr>
          </a:p>
          <a:p>
            <a:pPr>
              <a:buFont typeface="Wingdings" pitchFamily="-106" charset="2"/>
              <a:buNone/>
            </a:pPr>
            <a:r>
              <a:rPr lang="en-GB" b="1" dirty="0">
                <a:latin typeface="Lucida Console" panose="020B0609040504020204" pitchFamily="49" charset="0"/>
              </a:rPr>
              <a:t>else</a:t>
            </a:r>
            <a:r>
              <a:rPr lang="en-GB" dirty="0">
                <a:latin typeface="Lucida Console" panose="020B0609040504020204" pitchFamily="49" charset="0"/>
              </a:rPr>
              <a:t>	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abort and rollback 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BD738-8F76-2149-A2A0-0C0A6F24A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397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Thomas’s Write Rule</a:t>
            </a: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Modification of Basic TO that rejects fewer write operations</a:t>
            </a:r>
          </a:p>
          <a:p>
            <a:r>
              <a:rPr lang="en-GB" dirty="0"/>
              <a:t>Weakens the checks for write (X) so that obsolete write operations are ignored</a:t>
            </a:r>
          </a:p>
          <a:p>
            <a:r>
              <a:rPr lang="en-GB" dirty="0"/>
              <a:t>Does not enforce </a:t>
            </a:r>
            <a:r>
              <a:rPr lang="en-GB" dirty="0" err="1"/>
              <a:t>serialisability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34E81E-AC7D-AC42-862A-DBD4B12A6D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0794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Thomas’s Write Rule</a:t>
            </a: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1773238"/>
            <a:ext cx="10944225" cy="4895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>
                <a:latin typeface="Lucida Console" panose="020B0609040504020204" pitchFamily="49" charset="0"/>
              </a:rPr>
              <a:t>if</a:t>
            </a:r>
            <a:r>
              <a:rPr lang="en-GB" dirty="0">
                <a:latin typeface="Lucida Console" panose="020B0609040504020204" pitchFamily="49" charset="0"/>
              </a:rPr>
              <a:t> TS(T) </a:t>
            </a:r>
            <a:r>
              <a:rPr lang="en-GB" b="1" dirty="0">
                <a:latin typeface="Lucida Console" panose="020B0609040504020204" pitchFamily="49" charset="0"/>
              </a:rPr>
              <a:t>≥ </a:t>
            </a:r>
            <a:r>
              <a:rPr lang="en-GB" dirty="0">
                <a:latin typeface="Lucida Console" panose="020B0609040504020204" pitchFamily="49" charset="0"/>
              </a:rPr>
              <a:t>read-TS(X) and TS(T) </a:t>
            </a:r>
            <a:r>
              <a:rPr lang="en-GB" b="1" dirty="0">
                <a:latin typeface="Lucida Console" panose="020B0609040504020204" pitchFamily="49" charset="0"/>
              </a:rPr>
              <a:t>≥ </a:t>
            </a:r>
            <a:r>
              <a:rPr lang="en-GB" dirty="0">
                <a:latin typeface="Lucida Console" panose="020B0609040504020204" pitchFamily="49" charset="0"/>
              </a:rPr>
              <a:t>write-TS(X)</a:t>
            </a:r>
          </a:p>
          <a:p>
            <a:pPr>
              <a:buNone/>
            </a:pPr>
            <a:r>
              <a:rPr lang="en-GB" b="1" dirty="0">
                <a:latin typeface="Lucida Console" panose="020B0609040504020204" pitchFamily="49" charset="0"/>
              </a:rPr>
              <a:t>then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execute write(X)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set commit(X) to false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set write-TS(X) to TS(T)</a:t>
            </a:r>
          </a:p>
          <a:p>
            <a:pPr>
              <a:buFont typeface="Wingdings" pitchFamily="-106" charset="2"/>
              <a:buNone/>
            </a:pPr>
            <a:r>
              <a:rPr lang="en-GB" b="1" dirty="0">
                <a:latin typeface="Lucida Console" panose="020B0609040504020204" pitchFamily="49" charset="0"/>
              </a:rPr>
              <a:t>else if </a:t>
            </a:r>
            <a:r>
              <a:rPr lang="en-GB" dirty="0">
                <a:latin typeface="Lucida Console" panose="020B0609040504020204" pitchFamily="49" charset="0"/>
              </a:rPr>
              <a:t>TS(T) </a:t>
            </a:r>
            <a:r>
              <a:rPr lang="en-GB" b="1" dirty="0">
                <a:latin typeface="Lucida Console" panose="020B0609040504020204" pitchFamily="49" charset="0"/>
              </a:rPr>
              <a:t>≥ </a:t>
            </a:r>
            <a:r>
              <a:rPr lang="en-GB" dirty="0">
                <a:latin typeface="Lucida Console" panose="020B0609040504020204" pitchFamily="49" charset="0"/>
              </a:rPr>
              <a:t>read-TS(X) and TS(T) &lt; write-TS(X)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</a:t>
            </a:r>
            <a:r>
              <a:rPr lang="en-GB" b="1" dirty="0">
                <a:latin typeface="Lucida Console" panose="020B0609040504020204" pitchFamily="49" charset="0"/>
              </a:rPr>
              <a:t>if</a:t>
            </a:r>
            <a:r>
              <a:rPr lang="en-GB" dirty="0">
                <a:latin typeface="Lucida Console" panose="020B0609040504020204" pitchFamily="49" charset="0"/>
              </a:rPr>
              <a:t> commit(X) is true</a:t>
            </a:r>
          </a:p>
          <a:p>
            <a:pPr>
              <a:buNone/>
            </a:pPr>
            <a:r>
              <a:rPr lang="en-GB" dirty="0">
                <a:latin typeface="Lucida Console" panose="020B0609040504020204" pitchFamily="49" charset="0"/>
              </a:rPr>
              <a:t>			ignore write (X)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	</a:t>
            </a:r>
            <a:r>
              <a:rPr lang="en-GB" b="1" dirty="0">
                <a:latin typeface="Lucida Console" panose="020B0609040504020204" pitchFamily="49" charset="0"/>
              </a:rPr>
              <a:t>else</a:t>
            </a:r>
          </a:p>
          <a:p>
            <a:pPr>
              <a:buNone/>
            </a:pPr>
            <a:r>
              <a:rPr lang="en-GB" dirty="0">
                <a:latin typeface="Lucida Console" panose="020B0609040504020204" pitchFamily="49" charset="0"/>
              </a:rPr>
              <a:t>			delay execution until commit(X) is true</a:t>
            </a:r>
          </a:p>
          <a:p>
            <a:pPr>
              <a:buNone/>
            </a:pPr>
            <a:r>
              <a:rPr lang="en-GB" b="1" dirty="0">
                <a:latin typeface="Lucida Console" panose="020B0609040504020204" pitchFamily="49" charset="0"/>
              </a:rPr>
              <a:t>else</a:t>
            </a:r>
          </a:p>
          <a:p>
            <a:pPr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GB" dirty="0">
                <a:latin typeface="Lucida Console" panose="020B0609040504020204" pitchFamily="49" charset="0"/>
              </a:rPr>
              <a:t> 	abort and rollback T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528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C486-7C16-AC4E-AD7C-6DBA9611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Transactions</a:t>
            </a:r>
          </a:p>
        </p:txBody>
      </p:sp>
    </p:spTree>
    <p:extLst>
      <p:ext uri="{BB962C8B-B14F-4D97-AF65-F5344CB8AC3E}">
        <p14:creationId xmlns:p14="http://schemas.microsoft.com/office/powerpoint/2010/main" val="342528664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Transactions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Transactions considered so far are flat transactions</a:t>
            </a:r>
          </a:p>
          <a:p>
            <a:pPr lvl="1"/>
            <a:r>
              <a:rPr lang="en-US" dirty="0"/>
              <a:t>Basic building block</a:t>
            </a:r>
          </a:p>
          <a:p>
            <a:pPr lvl="1"/>
            <a:r>
              <a:rPr lang="en-US" dirty="0"/>
              <a:t>Only one level of control by the application</a:t>
            </a:r>
          </a:p>
          <a:p>
            <a:pPr lvl="1"/>
            <a:r>
              <a:rPr lang="en-US" dirty="0"/>
              <a:t>All-or-nothing (commit or abort)</a:t>
            </a:r>
          </a:p>
          <a:p>
            <a:pPr lvl="1"/>
            <a:r>
              <a:rPr lang="en-US" dirty="0"/>
              <a:t>The simplest type of transaction!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EF673E-819F-734F-A55D-4BD56B1BD9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53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Duration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107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Transactions considered so far are short duration</a:t>
            </a:r>
          </a:p>
          <a:p>
            <a:pPr lvl="1"/>
            <a:r>
              <a:rPr lang="en-US" dirty="0"/>
              <a:t>Banking or ticket reservations as example applications</a:t>
            </a:r>
          </a:p>
          <a:p>
            <a:pPr lvl="1"/>
            <a:r>
              <a:rPr lang="en-US" dirty="0"/>
              <a:t>Transactions complete in minutes, if not seconds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Long-lived transactions present particular challenges</a:t>
            </a:r>
          </a:p>
          <a:p>
            <a:pPr lvl="1"/>
            <a:r>
              <a:rPr lang="en-GB" dirty="0"/>
              <a:t>More susceptible to failure (and rollback not acceptable)</a:t>
            </a:r>
          </a:p>
          <a:p>
            <a:pPr lvl="1"/>
            <a:r>
              <a:rPr lang="en-GB" dirty="0"/>
              <a:t>May lock and access many data items (increases chance of deadlock)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AB5BB-0C7D-8D4D-905C-5F2C100693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65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Savepoints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Savepoint</a:t>
            </a:r>
            <a:r>
              <a:rPr lang="en-US" dirty="0"/>
              <a:t>: an identifiable point in a flat transaction representing a partially consistent state which can be used as an internal restart point for the transaction</a:t>
            </a:r>
          </a:p>
          <a:p>
            <a:pPr marL="0" indent="0">
              <a:buNone/>
            </a:pPr>
            <a:r>
              <a:rPr lang="en-US" dirty="0"/>
              <a:t>Used for deadlock handling</a:t>
            </a:r>
          </a:p>
          <a:p>
            <a:pPr lvl="1"/>
            <a:r>
              <a:rPr lang="en-US" dirty="0"/>
              <a:t>partially rollback transaction in order to release required locks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Savepoints</a:t>
            </a:r>
            <a:r>
              <a:rPr lang="en-US" dirty="0"/>
              <a:t> may be persistent</a:t>
            </a:r>
          </a:p>
          <a:p>
            <a:pPr lvl="1"/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Following a system crash, restart active transactions from their most recent </a:t>
            </a:r>
            <a:r>
              <a:rPr lang="en-GB" dirty="0" err="1">
                <a:latin typeface="Georgia" charset="0"/>
                <a:ea typeface="ＭＳ Ｐゴシック" charset="0"/>
                <a:cs typeface="ＭＳ Ｐゴシック" charset="0"/>
              </a:rPr>
              <a:t>savepoints</a:t>
            </a: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9C2B8-3337-1941-8606-56C56E81FB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76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Savepoints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109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890206-981E-1C4D-BC0E-BCC9C6C4B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521621" y="1903420"/>
            <a:ext cx="1713139" cy="34744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22249" y="2246199"/>
            <a:ext cx="1713807" cy="1210332"/>
            <a:chOff x="2112282" y="2545692"/>
            <a:chExt cx="1942315" cy="1371710"/>
          </a:xfrm>
        </p:grpSpPr>
        <p:sp>
          <p:nvSpPr>
            <p:cNvPr id="7" name="Rectangle 6"/>
            <p:cNvSpPr/>
            <p:nvPr/>
          </p:nvSpPr>
          <p:spPr bwMode="auto">
            <a:xfrm>
              <a:off x="2112282" y="2545692"/>
              <a:ext cx="1941557" cy="9804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3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13040" y="3523631"/>
              <a:ext cx="1941557" cy="39377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SAVEPOINT 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22705" y="3455143"/>
            <a:ext cx="1713807" cy="1210332"/>
            <a:chOff x="2112798" y="3915828"/>
            <a:chExt cx="1942315" cy="137171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112798" y="3915828"/>
              <a:ext cx="1941557" cy="9804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4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5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6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13556" y="4893767"/>
              <a:ext cx="1941557" cy="39377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SAVEPOINT 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23768" y="4663015"/>
            <a:ext cx="1713687" cy="1210448"/>
            <a:chOff x="2114003" y="5284750"/>
            <a:chExt cx="1942179" cy="13718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2114003" y="6262820"/>
              <a:ext cx="1941557" cy="39377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ROLLBACK to 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14625" y="5284750"/>
              <a:ext cx="1941557" cy="9804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7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8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34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versus </a:t>
            </a:r>
            <a:r>
              <a:rPr lang="en-US" dirty="0" err="1"/>
              <a:t>Serialisable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an ideal world, we would run transactions </a:t>
            </a:r>
            <a:r>
              <a:rPr lang="en-US" b="1" dirty="0"/>
              <a:t>serially</a:t>
            </a:r>
          </a:p>
          <a:p>
            <a:pPr lvl="1"/>
            <a:r>
              <a:rPr lang="en-US" dirty="0"/>
              <a:t>Transactions runs one at a time, with no overlap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practice, some parallelism is required</a:t>
            </a:r>
          </a:p>
          <a:p>
            <a:pPr lvl="1"/>
            <a:r>
              <a:rPr lang="en-US" dirty="0"/>
              <a:t>Too many transactions for serial execution!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Transactions should be </a:t>
            </a:r>
            <a:r>
              <a:rPr lang="en-US" b="1" dirty="0" err="1"/>
              <a:t>serialisable</a:t>
            </a:r>
            <a:endParaRPr lang="en-US" b="1" dirty="0"/>
          </a:p>
          <a:p>
            <a:pPr lvl="1"/>
            <a:r>
              <a:rPr lang="en-US" dirty="0"/>
              <a:t>Should behave as if they were serial, but may be executed concurrently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DEFC33-2082-3146-BA5E-1B92C54833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896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Savepoints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110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890206-981E-1C4D-BC0E-BCC9C6C4B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521621" y="1903420"/>
            <a:ext cx="1713139" cy="34744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22249" y="2246199"/>
            <a:ext cx="1713807" cy="1210332"/>
            <a:chOff x="2112282" y="2545692"/>
            <a:chExt cx="1942315" cy="1371710"/>
          </a:xfrm>
        </p:grpSpPr>
        <p:sp>
          <p:nvSpPr>
            <p:cNvPr id="7" name="Rectangle 6"/>
            <p:cNvSpPr/>
            <p:nvPr/>
          </p:nvSpPr>
          <p:spPr bwMode="auto">
            <a:xfrm>
              <a:off x="2112282" y="2545692"/>
              <a:ext cx="1941557" cy="9804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3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13040" y="3523631"/>
              <a:ext cx="1941557" cy="39377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SAVEPOINT 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22705" y="3455143"/>
            <a:ext cx="1713807" cy="1210332"/>
            <a:chOff x="2112798" y="3915828"/>
            <a:chExt cx="1942315" cy="137171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112798" y="3915828"/>
              <a:ext cx="1941557" cy="9804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4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5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6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13556" y="4893767"/>
              <a:ext cx="1941557" cy="39377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SAVEPOINT 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23768" y="4663015"/>
            <a:ext cx="1713687" cy="1210448"/>
            <a:chOff x="2114003" y="5284750"/>
            <a:chExt cx="1942179" cy="13718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2114003" y="6262820"/>
              <a:ext cx="1941557" cy="39377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ROLLBACK to 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14625" y="5284750"/>
              <a:ext cx="1941557" cy="9804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7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8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9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5044" y="2244008"/>
            <a:ext cx="2204359" cy="865078"/>
            <a:chOff x="4110116" y="2543210"/>
            <a:chExt cx="2498274" cy="980422"/>
          </a:xfrm>
        </p:grpSpPr>
        <p:sp>
          <p:nvSpPr>
            <p:cNvPr id="34" name="Right Brace 33"/>
            <p:cNvSpPr/>
            <p:nvPr/>
          </p:nvSpPr>
          <p:spPr bwMode="auto">
            <a:xfrm>
              <a:off x="4110116" y="2543210"/>
              <a:ext cx="518840" cy="980422"/>
            </a:xfrm>
            <a:prstGeom prst="rightBrace">
              <a:avLst/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0682" tIns="40341" rIns="80682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9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62380" y="2709169"/>
              <a:ext cx="2046010" cy="658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work covered by</a:t>
              </a:r>
            </a:p>
            <a:p>
              <a:r>
                <a:rPr lang="en-US" sz="1588" dirty="0" err="1">
                  <a:latin typeface="Lucida Sans" panose="020B0602030504020204" pitchFamily="34" charset="77"/>
                  <a:cs typeface="Georgia"/>
                </a:rPr>
                <a:t>savepoint</a:t>
              </a:r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21250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Savepoints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111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890206-981E-1C4D-BC0E-BCC9C6C4B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521621" y="1903420"/>
            <a:ext cx="1713139" cy="34744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22249" y="2246199"/>
            <a:ext cx="1713807" cy="1210332"/>
            <a:chOff x="2112282" y="2545692"/>
            <a:chExt cx="1942315" cy="1371710"/>
          </a:xfrm>
        </p:grpSpPr>
        <p:sp>
          <p:nvSpPr>
            <p:cNvPr id="7" name="Rectangle 6"/>
            <p:cNvSpPr/>
            <p:nvPr/>
          </p:nvSpPr>
          <p:spPr bwMode="auto">
            <a:xfrm>
              <a:off x="2112282" y="2545692"/>
              <a:ext cx="1941557" cy="9804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3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13040" y="3523631"/>
              <a:ext cx="1941557" cy="39377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SAVEPOINT 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22705" y="3455143"/>
            <a:ext cx="1713807" cy="1210332"/>
            <a:chOff x="2112798" y="3915828"/>
            <a:chExt cx="1942315" cy="137171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112798" y="3915828"/>
              <a:ext cx="1941557" cy="9804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4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5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6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13556" y="4893767"/>
              <a:ext cx="1941557" cy="39377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SAVEPOINT 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23768" y="4663015"/>
            <a:ext cx="1713687" cy="1210448"/>
            <a:chOff x="2114003" y="5284750"/>
            <a:chExt cx="1942179" cy="13718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2114003" y="6262820"/>
              <a:ext cx="1941557" cy="39377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ROLLBACK to 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14625" y="5284750"/>
              <a:ext cx="1941557" cy="9804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7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8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49466" y="3452534"/>
            <a:ext cx="1713807" cy="1210332"/>
            <a:chOff x="5996461" y="3912872"/>
            <a:chExt cx="1942315" cy="137171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996461" y="3912872"/>
              <a:ext cx="1941557" cy="9804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4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5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6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997219" y="4890811"/>
              <a:ext cx="1941557" cy="39377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SAVEPOINT 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51078" y="4660407"/>
            <a:ext cx="1713807" cy="1210332"/>
            <a:chOff x="5998288" y="5281794"/>
            <a:chExt cx="1942315" cy="137171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998288" y="5281794"/>
              <a:ext cx="1941557" cy="9804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7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8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operation 9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99046" y="6259733"/>
              <a:ext cx="1941557" cy="39377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SAVEPOINT 4</a:t>
              </a:r>
            </a:p>
          </p:txBody>
        </p:sp>
      </p:grpSp>
      <p:cxnSp>
        <p:nvCxnSpPr>
          <p:cNvPr id="23" name="Elbow Connector 22"/>
          <p:cNvCxnSpPr>
            <a:stCxn id="10" idx="2"/>
            <a:endCxn id="16" idx="0"/>
          </p:cNvCxnSpPr>
          <p:nvPr/>
        </p:nvCxnSpPr>
        <p:spPr bwMode="auto">
          <a:xfrm rot="5400000" flipH="1" flipV="1">
            <a:off x="4882722" y="2950150"/>
            <a:ext cx="2420929" cy="3425698"/>
          </a:xfrm>
          <a:prstGeom prst="bentConnector5">
            <a:avLst>
              <a:gd name="adj1" fmla="val -8332"/>
              <a:gd name="adj2" fmla="val 50000"/>
              <a:gd name="adj3" fmla="val 108332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6" name="Group 35"/>
          <p:cNvGrpSpPr/>
          <p:nvPr/>
        </p:nvGrpSpPr>
        <p:grpSpPr>
          <a:xfrm>
            <a:off x="5285044" y="2244008"/>
            <a:ext cx="2204359" cy="865078"/>
            <a:chOff x="4110116" y="2543210"/>
            <a:chExt cx="2498274" cy="980422"/>
          </a:xfrm>
        </p:grpSpPr>
        <p:sp>
          <p:nvSpPr>
            <p:cNvPr id="34" name="Right Brace 33"/>
            <p:cNvSpPr/>
            <p:nvPr/>
          </p:nvSpPr>
          <p:spPr bwMode="auto">
            <a:xfrm>
              <a:off x="4110116" y="2543210"/>
              <a:ext cx="518840" cy="980422"/>
            </a:xfrm>
            <a:prstGeom prst="rightBrace">
              <a:avLst/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0682" tIns="40341" rIns="80682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9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62380" y="2709169"/>
              <a:ext cx="2046010" cy="658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work covered by</a:t>
              </a:r>
            </a:p>
            <a:p>
              <a:r>
                <a:rPr lang="en-US" sz="1588" dirty="0" err="1">
                  <a:latin typeface="Lucida Sans" panose="020B0602030504020204" pitchFamily="34" charset="77"/>
                  <a:cs typeface="Georgia"/>
                </a:rPr>
                <a:t>savepoint</a:t>
              </a:r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4108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Chained Transactions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382" dirty="0"/>
              <a:t>Transaction broken into </a:t>
            </a:r>
            <a:r>
              <a:rPr lang="en-US" sz="2382" dirty="0" err="1"/>
              <a:t>subtransactions</a:t>
            </a:r>
            <a:r>
              <a:rPr lang="en-US" sz="2382" dirty="0"/>
              <a:t> which are executed serially</a:t>
            </a:r>
          </a:p>
          <a:p>
            <a:pPr marL="0" indent="0">
              <a:buNone/>
            </a:pPr>
            <a:r>
              <a:rPr lang="en-US" sz="2382" dirty="0"/>
              <a:t>On chaining to the next </a:t>
            </a:r>
            <a:r>
              <a:rPr lang="en-US" sz="2382" dirty="0" err="1"/>
              <a:t>subtransaction</a:t>
            </a:r>
            <a:r>
              <a:rPr lang="en-US" sz="2382" dirty="0"/>
              <a:t>:</a:t>
            </a:r>
          </a:p>
          <a:p>
            <a:pPr lvl="1"/>
            <a:r>
              <a:rPr lang="en-US" dirty="0"/>
              <a:t>commit results</a:t>
            </a:r>
          </a:p>
          <a:p>
            <a:pPr lvl="1"/>
            <a:r>
              <a:rPr lang="en-US" dirty="0"/>
              <a:t>keep (some) locks</a:t>
            </a:r>
          </a:p>
          <a:p>
            <a:pPr marL="0" indent="0">
              <a:buNone/>
            </a:pPr>
            <a:r>
              <a:rPr lang="en-US" sz="2382" dirty="0"/>
              <a:t>Cannot rollback to previous </a:t>
            </a:r>
            <a:r>
              <a:rPr lang="en-US" sz="2382" dirty="0" err="1"/>
              <a:t>subtransaction</a:t>
            </a:r>
            <a:endParaRPr lang="en-US" sz="2382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8CCE12-D110-3240-AE85-E177C38918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pPr>
              <a:defRPr/>
            </a:pPr>
            <a:fld id="{52EBA254-1C6E-D546-957A-F81C6DC1BF98}" type="slidenum">
              <a:rPr lang="en-GB" smtClean="0"/>
              <a:pPr>
                <a:defRPr/>
              </a:pPr>
              <a:t>112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7307839" y="2102654"/>
            <a:ext cx="1713139" cy="34744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308467" y="2445432"/>
            <a:ext cx="1713139" cy="86507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operation 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operation 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operation 3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309136" y="3308320"/>
            <a:ext cx="1713139" cy="34744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CHAIN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308922" y="4750131"/>
            <a:ext cx="1713139" cy="86507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operation 4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operation 5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operation 6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309591" y="5613019"/>
            <a:ext cx="1713139" cy="34744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CHAIN</a:t>
            </a:r>
          </a:p>
        </p:txBody>
      </p:sp>
      <p:sp>
        <p:nvSpPr>
          <p:cNvPr id="25" name="Down Arrow 24"/>
          <p:cNvSpPr/>
          <p:nvPr/>
        </p:nvSpPr>
        <p:spPr bwMode="auto">
          <a:xfrm>
            <a:off x="8002506" y="3909963"/>
            <a:ext cx="323802" cy="27071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0682" tIns="40341" rIns="80682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9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64812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Savepoints versus Chained Transactions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113</a:t>
            </a:fld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Both allow substructure to be imposed on a long-running application program</a:t>
            </a:r>
          </a:p>
          <a:p>
            <a:pPr lvl="1"/>
            <a:r>
              <a:rPr lang="en-GB" dirty="0"/>
              <a:t>Database context is preserved</a:t>
            </a:r>
          </a:p>
          <a:p>
            <a:pPr lvl="1"/>
            <a:r>
              <a:rPr lang="en-GB" dirty="0"/>
              <a:t>Cursors are kept</a:t>
            </a:r>
          </a:p>
          <a:p>
            <a:r>
              <a:rPr lang="en-GB" dirty="0"/>
              <a:t>Commit </a:t>
            </a:r>
            <a:r>
              <a:rPr lang="en-GB" dirty="0" err="1"/>
              <a:t>vs</a:t>
            </a:r>
            <a:r>
              <a:rPr lang="en-GB" dirty="0"/>
              <a:t> </a:t>
            </a:r>
            <a:r>
              <a:rPr lang="en-GB" dirty="0" err="1"/>
              <a:t>Savepoint</a:t>
            </a:r>
            <a:endParaRPr lang="en-GB" dirty="0"/>
          </a:p>
          <a:p>
            <a:pPr lvl="1"/>
            <a:r>
              <a:rPr lang="en-GB" dirty="0"/>
              <a:t>Chained - rollback only to previous </a:t>
            </a:r>
            <a:r>
              <a:rPr lang="ja-JP" altLang="en-GB" dirty="0"/>
              <a:t>‘</a:t>
            </a:r>
            <a:r>
              <a:rPr lang="en-GB" dirty="0" err="1"/>
              <a:t>savepoint</a:t>
            </a:r>
            <a:r>
              <a:rPr lang="ja-JP" altLang="en-GB" dirty="0"/>
              <a:t>’</a:t>
            </a:r>
            <a:endParaRPr lang="en-GB" dirty="0"/>
          </a:p>
          <a:p>
            <a:pPr lvl="1"/>
            <a:r>
              <a:rPr lang="en-GB" dirty="0" err="1"/>
              <a:t>Savepoints</a:t>
            </a:r>
            <a:r>
              <a:rPr lang="en-GB" dirty="0"/>
              <a:t> - can rollback to arbitrary </a:t>
            </a:r>
            <a:r>
              <a:rPr lang="en-GB" dirty="0" err="1"/>
              <a:t>savepoint</a:t>
            </a:r>
            <a:endParaRPr lang="en-GB" dirty="0"/>
          </a:p>
          <a:p>
            <a:r>
              <a:rPr lang="en-GB" dirty="0"/>
              <a:t>Locks</a:t>
            </a:r>
          </a:p>
          <a:p>
            <a:pPr lvl="1"/>
            <a:r>
              <a:rPr lang="en-GB" dirty="0"/>
              <a:t>Chained frees unwanted locks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DAC48F-84BE-F24B-901F-1DEF80D294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65983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Savepoints versus Chained Transactions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114</a:t>
            </a:fld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Work lost</a:t>
            </a:r>
          </a:p>
          <a:p>
            <a:pPr lvl="1"/>
            <a:r>
              <a:rPr lang="en-GB" dirty="0" err="1"/>
              <a:t>Savepoints</a:t>
            </a:r>
            <a:r>
              <a:rPr lang="en-GB" dirty="0"/>
              <a:t> more flexible than flat transactions, as long as the system does not crash</a:t>
            </a:r>
          </a:p>
          <a:p>
            <a:r>
              <a:rPr lang="en-GB" dirty="0"/>
              <a:t>Restart</a:t>
            </a:r>
          </a:p>
          <a:p>
            <a:pPr lvl="1"/>
            <a:r>
              <a:rPr lang="en-GB" dirty="0"/>
              <a:t>Chained transactions can restart from most recent commit, as long as no processing context hidden in local programming variables</a:t>
            </a:r>
          </a:p>
          <a:p>
            <a:r>
              <a:rPr lang="en-GB" dirty="0"/>
              <a:t>Both organise work into a sequence of actions  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2373D7-56F2-BA42-A8FF-9D454A3EF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3374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Transactions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Transaction forms a hierarchy of </a:t>
            </a:r>
            <a:r>
              <a:rPr lang="en-US" dirty="0" err="1"/>
              <a:t>subtransactions</a:t>
            </a:r>
            <a:br>
              <a:rPr lang="en-US" dirty="0"/>
            </a:br>
            <a:r>
              <a:rPr lang="en-US" dirty="0"/>
              <a:t>(partial order on set of </a:t>
            </a:r>
            <a:r>
              <a:rPr lang="en-US" dirty="0" err="1"/>
              <a:t>subtransactions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Subtransactions</a:t>
            </a:r>
            <a:r>
              <a:rPr lang="en-US" dirty="0"/>
              <a:t> may abort without aborting their parent transaction</a:t>
            </a:r>
          </a:p>
          <a:p>
            <a:pPr lvl="1"/>
            <a:r>
              <a:rPr lang="en-US" dirty="0"/>
              <a:t>May restart </a:t>
            </a:r>
            <a:r>
              <a:rPr lang="en-US" dirty="0" err="1"/>
              <a:t>subtransaction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Three rules for nested transactions:</a:t>
            </a:r>
          </a:p>
          <a:p>
            <a:pPr lvl="1">
              <a:spcAft>
                <a:spcPts val="1765"/>
              </a:spcAft>
            </a:pP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Commit Rule</a:t>
            </a:r>
          </a:p>
          <a:p>
            <a:pPr lvl="1">
              <a:spcAft>
                <a:spcPts val="1765"/>
              </a:spcAft>
            </a:pP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Rollback Rule</a:t>
            </a:r>
          </a:p>
          <a:p>
            <a:pPr lvl="1">
              <a:spcAft>
                <a:spcPts val="1765"/>
              </a:spcAft>
            </a:pP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Visibility Rule</a:t>
            </a:r>
          </a:p>
          <a:p>
            <a:pPr marL="353941" lvl="1" indent="0">
              <a:buNone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72BDD-C8B7-494B-8192-40222CAF24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537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Transactions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38174" y="1773238"/>
            <a:ext cx="1713139" cy="4464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T/3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15414346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Transactions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38174" y="1773238"/>
            <a:ext cx="1713139" cy="4464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T/3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COMMIT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78596" y="1773238"/>
            <a:ext cx="3086228" cy="1805080"/>
            <a:chOff x="1617998" y="1876895"/>
            <a:chExt cx="3497725" cy="2045757"/>
          </a:xfrm>
        </p:grpSpPr>
        <p:sp>
          <p:nvSpPr>
            <p:cNvPr id="5" name="Rectangle 4"/>
            <p:cNvSpPr/>
            <p:nvPr/>
          </p:nvSpPr>
          <p:spPr bwMode="auto">
            <a:xfrm>
              <a:off x="3174166" y="1876895"/>
              <a:ext cx="1941557" cy="20457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2" name="Straight Arrow Connector 11"/>
            <p:cNvCxnSpPr>
              <a:endCxn id="5" idx="1"/>
            </p:cNvCxnSpPr>
            <p:nvPr/>
          </p:nvCxnSpPr>
          <p:spPr bwMode="auto">
            <a:xfrm flipV="1">
              <a:off x="1617998" y="2899774"/>
              <a:ext cx="1556168" cy="298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44305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Transactions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38174" y="1773238"/>
            <a:ext cx="1713139" cy="4464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T/3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COMMIT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78596" y="1773238"/>
            <a:ext cx="3086228" cy="1805080"/>
            <a:chOff x="1617998" y="1876895"/>
            <a:chExt cx="3497725" cy="2045757"/>
          </a:xfrm>
        </p:grpSpPr>
        <p:sp>
          <p:nvSpPr>
            <p:cNvPr id="5" name="Rectangle 4"/>
            <p:cNvSpPr/>
            <p:nvPr/>
          </p:nvSpPr>
          <p:spPr bwMode="auto">
            <a:xfrm>
              <a:off x="3174166" y="1876895"/>
              <a:ext cx="1941557" cy="20457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2" name="Straight Arrow Connector 11"/>
            <p:cNvCxnSpPr>
              <a:endCxn id="5" idx="1"/>
            </p:cNvCxnSpPr>
            <p:nvPr/>
          </p:nvCxnSpPr>
          <p:spPr bwMode="auto">
            <a:xfrm flipV="1">
              <a:off x="1617998" y="2899774"/>
              <a:ext cx="1556168" cy="298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6911262" y="1773238"/>
            <a:ext cx="2842564" cy="1075684"/>
            <a:chOff x="5055019" y="1876895"/>
            <a:chExt cx="3221573" cy="1219108"/>
          </a:xfrm>
        </p:grpSpPr>
        <p:sp>
          <p:nvSpPr>
            <p:cNvPr id="8" name="Rectangle 7"/>
            <p:cNvSpPr/>
            <p:nvPr/>
          </p:nvSpPr>
          <p:spPr bwMode="auto">
            <a:xfrm>
              <a:off x="6335035" y="1876895"/>
              <a:ext cx="1941557" cy="121910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9" name="Straight Arrow Connector 18"/>
            <p:cNvCxnSpPr>
              <a:endCxn id="8" idx="1"/>
            </p:cNvCxnSpPr>
            <p:nvPr/>
          </p:nvCxnSpPr>
          <p:spPr bwMode="auto">
            <a:xfrm flipV="1">
              <a:off x="5055019" y="2486449"/>
              <a:ext cx="1280016" cy="15802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088072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Transactions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38174" y="1773238"/>
            <a:ext cx="1713139" cy="4464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T/3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COMMIT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78596" y="1773238"/>
            <a:ext cx="3086228" cy="1805080"/>
            <a:chOff x="1617998" y="1876895"/>
            <a:chExt cx="3497725" cy="2045757"/>
          </a:xfrm>
        </p:grpSpPr>
        <p:sp>
          <p:nvSpPr>
            <p:cNvPr id="5" name="Rectangle 4"/>
            <p:cNvSpPr/>
            <p:nvPr/>
          </p:nvSpPr>
          <p:spPr bwMode="auto">
            <a:xfrm>
              <a:off x="3174166" y="1876895"/>
              <a:ext cx="1941557" cy="20457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2" name="Straight Arrow Connector 11"/>
            <p:cNvCxnSpPr>
              <a:endCxn id="5" idx="1"/>
            </p:cNvCxnSpPr>
            <p:nvPr/>
          </p:nvCxnSpPr>
          <p:spPr bwMode="auto">
            <a:xfrm flipV="1">
              <a:off x="1617998" y="2899774"/>
              <a:ext cx="1556168" cy="298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6911262" y="1773238"/>
            <a:ext cx="2842564" cy="1075684"/>
            <a:chOff x="5055019" y="1876895"/>
            <a:chExt cx="3221573" cy="1219108"/>
          </a:xfrm>
        </p:grpSpPr>
        <p:sp>
          <p:nvSpPr>
            <p:cNvPr id="8" name="Rectangle 7"/>
            <p:cNvSpPr/>
            <p:nvPr/>
          </p:nvSpPr>
          <p:spPr bwMode="auto">
            <a:xfrm>
              <a:off x="6335035" y="1876895"/>
              <a:ext cx="1941557" cy="121910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9" name="Straight Arrow Connector 18"/>
            <p:cNvCxnSpPr>
              <a:endCxn id="8" idx="1"/>
            </p:cNvCxnSpPr>
            <p:nvPr/>
          </p:nvCxnSpPr>
          <p:spPr bwMode="auto">
            <a:xfrm flipV="1">
              <a:off x="5055019" y="2486449"/>
              <a:ext cx="1280016" cy="15802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6909595" y="2939205"/>
            <a:ext cx="2844231" cy="1186922"/>
            <a:chOff x="4637635" y="3188918"/>
            <a:chExt cx="3223462" cy="1345178"/>
          </a:xfrm>
        </p:grpSpPr>
        <p:sp>
          <p:nvSpPr>
            <p:cNvPr id="9" name="Rectangle 8"/>
            <p:cNvSpPr/>
            <p:nvPr/>
          </p:nvSpPr>
          <p:spPr bwMode="auto">
            <a:xfrm>
              <a:off x="5919540" y="3335691"/>
              <a:ext cx="1941557" cy="119840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20" name="Straight Arrow Connector 19"/>
            <p:cNvCxnSpPr>
              <a:endCxn id="9" idx="1"/>
            </p:cNvCxnSpPr>
            <p:nvPr/>
          </p:nvCxnSpPr>
          <p:spPr bwMode="auto">
            <a:xfrm>
              <a:off x="4637635" y="3188918"/>
              <a:ext cx="1281905" cy="7459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6865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016000" y="1773238"/>
            <a:ext cx="2160000" cy="360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updates go wrong, part two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3D4CA-04EE-E441-9AEB-95BC0AEB61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1995357" y="1833166"/>
            <a:ext cx="17352" cy="35961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71910" y="574490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26858670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Transactions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38174" y="1773238"/>
            <a:ext cx="1713139" cy="4464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T/3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COMMIT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78596" y="1773238"/>
            <a:ext cx="3086228" cy="1805080"/>
            <a:chOff x="1617998" y="1876895"/>
            <a:chExt cx="3497725" cy="2045757"/>
          </a:xfrm>
        </p:grpSpPr>
        <p:sp>
          <p:nvSpPr>
            <p:cNvPr id="5" name="Rectangle 4"/>
            <p:cNvSpPr/>
            <p:nvPr/>
          </p:nvSpPr>
          <p:spPr bwMode="auto">
            <a:xfrm>
              <a:off x="3174166" y="1876895"/>
              <a:ext cx="1941557" cy="20457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2" name="Straight Arrow Connector 11"/>
            <p:cNvCxnSpPr>
              <a:endCxn id="5" idx="1"/>
            </p:cNvCxnSpPr>
            <p:nvPr/>
          </p:nvCxnSpPr>
          <p:spPr bwMode="auto">
            <a:xfrm flipV="1">
              <a:off x="1617998" y="2899774"/>
              <a:ext cx="1556168" cy="298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3878596" y="3752621"/>
            <a:ext cx="3086228" cy="1054119"/>
            <a:chOff x="1617998" y="4120196"/>
            <a:chExt cx="3497725" cy="1194668"/>
          </a:xfrm>
        </p:grpSpPr>
        <p:sp>
          <p:nvSpPr>
            <p:cNvPr id="6" name="Rectangle 5"/>
            <p:cNvSpPr/>
            <p:nvPr/>
          </p:nvSpPr>
          <p:spPr bwMode="auto">
            <a:xfrm>
              <a:off x="3174166" y="4120196"/>
              <a:ext cx="1941557" cy="119466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3" name="Straight Arrow Connector 12"/>
            <p:cNvCxnSpPr>
              <a:endCxn id="6" idx="1"/>
            </p:cNvCxnSpPr>
            <p:nvPr/>
          </p:nvCxnSpPr>
          <p:spPr bwMode="auto">
            <a:xfrm flipV="1">
              <a:off x="1617998" y="4717530"/>
              <a:ext cx="1556168" cy="1175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6911262" y="1773238"/>
            <a:ext cx="2842564" cy="1075684"/>
            <a:chOff x="5055019" y="1876895"/>
            <a:chExt cx="3221573" cy="1219108"/>
          </a:xfrm>
        </p:grpSpPr>
        <p:sp>
          <p:nvSpPr>
            <p:cNvPr id="8" name="Rectangle 7"/>
            <p:cNvSpPr/>
            <p:nvPr/>
          </p:nvSpPr>
          <p:spPr bwMode="auto">
            <a:xfrm>
              <a:off x="6335035" y="1876895"/>
              <a:ext cx="1941557" cy="121910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9" name="Straight Arrow Connector 18"/>
            <p:cNvCxnSpPr>
              <a:endCxn id="8" idx="1"/>
            </p:cNvCxnSpPr>
            <p:nvPr/>
          </p:nvCxnSpPr>
          <p:spPr bwMode="auto">
            <a:xfrm flipV="1">
              <a:off x="5055019" y="2486449"/>
              <a:ext cx="1280016" cy="15802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6909595" y="2939205"/>
            <a:ext cx="2844231" cy="1186922"/>
            <a:chOff x="4637635" y="3188918"/>
            <a:chExt cx="3223462" cy="1345178"/>
          </a:xfrm>
        </p:grpSpPr>
        <p:sp>
          <p:nvSpPr>
            <p:cNvPr id="9" name="Rectangle 8"/>
            <p:cNvSpPr/>
            <p:nvPr/>
          </p:nvSpPr>
          <p:spPr bwMode="auto">
            <a:xfrm>
              <a:off x="5919540" y="3335691"/>
              <a:ext cx="1941557" cy="119840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20" name="Straight Arrow Connector 19"/>
            <p:cNvCxnSpPr>
              <a:endCxn id="9" idx="1"/>
            </p:cNvCxnSpPr>
            <p:nvPr/>
          </p:nvCxnSpPr>
          <p:spPr bwMode="auto">
            <a:xfrm>
              <a:off x="4637635" y="3188918"/>
              <a:ext cx="1281905" cy="7459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965822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Transactions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38174" y="1773238"/>
            <a:ext cx="1713139" cy="4464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T/3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COMMIT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78596" y="1773238"/>
            <a:ext cx="3086228" cy="1805080"/>
            <a:chOff x="1617998" y="1876895"/>
            <a:chExt cx="3497725" cy="2045757"/>
          </a:xfrm>
        </p:grpSpPr>
        <p:sp>
          <p:nvSpPr>
            <p:cNvPr id="5" name="Rectangle 4"/>
            <p:cNvSpPr/>
            <p:nvPr/>
          </p:nvSpPr>
          <p:spPr bwMode="auto">
            <a:xfrm>
              <a:off x="3174166" y="1876895"/>
              <a:ext cx="1941557" cy="20457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2" name="Straight Arrow Connector 11"/>
            <p:cNvCxnSpPr>
              <a:endCxn id="5" idx="1"/>
            </p:cNvCxnSpPr>
            <p:nvPr/>
          </p:nvCxnSpPr>
          <p:spPr bwMode="auto">
            <a:xfrm flipV="1">
              <a:off x="1617998" y="2899774"/>
              <a:ext cx="1556168" cy="298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3878596" y="3752621"/>
            <a:ext cx="3086228" cy="1054119"/>
            <a:chOff x="1617998" y="4120196"/>
            <a:chExt cx="3497725" cy="1194668"/>
          </a:xfrm>
        </p:grpSpPr>
        <p:sp>
          <p:nvSpPr>
            <p:cNvPr id="6" name="Rectangle 5"/>
            <p:cNvSpPr/>
            <p:nvPr/>
          </p:nvSpPr>
          <p:spPr bwMode="auto">
            <a:xfrm>
              <a:off x="3174166" y="4120196"/>
              <a:ext cx="1941557" cy="119466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3" name="Straight Arrow Connector 12"/>
            <p:cNvCxnSpPr>
              <a:endCxn id="6" idx="1"/>
            </p:cNvCxnSpPr>
            <p:nvPr/>
          </p:nvCxnSpPr>
          <p:spPr bwMode="auto">
            <a:xfrm flipV="1">
              <a:off x="1617998" y="4717530"/>
              <a:ext cx="1556168" cy="1175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3878596" y="4972745"/>
            <a:ext cx="3086228" cy="1264545"/>
            <a:chOff x="1617998" y="5503000"/>
            <a:chExt cx="3497725" cy="1433151"/>
          </a:xfrm>
        </p:grpSpPr>
        <p:sp>
          <p:nvSpPr>
            <p:cNvPr id="7" name="Rectangle 6"/>
            <p:cNvSpPr/>
            <p:nvPr/>
          </p:nvSpPr>
          <p:spPr bwMode="auto">
            <a:xfrm>
              <a:off x="3174166" y="5503000"/>
              <a:ext cx="1941557" cy="143315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T/3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T/3/1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6" name="Straight Arrow Connector 15"/>
            <p:cNvCxnSpPr>
              <a:cxnSpLocks/>
              <a:endCxn id="7" idx="1"/>
            </p:cNvCxnSpPr>
            <p:nvPr/>
          </p:nvCxnSpPr>
          <p:spPr bwMode="auto">
            <a:xfrm>
              <a:off x="1617998" y="5954529"/>
              <a:ext cx="1556168" cy="2650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6911262" y="1773238"/>
            <a:ext cx="2842564" cy="1075684"/>
            <a:chOff x="5055019" y="1876895"/>
            <a:chExt cx="3221573" cy="1219108"/>
          </a:xfrm>
        </p:grpSpPr>
        <p:sp>
          <p:nvSpPr>
            <p:cNvPr id="8" name="Rectangle 7"/>
            <p:cNvSpPr/>
            <p:nvPr/>
          </p:nvSpPr>
          <p:spPr bwMode="auto">
            <a:xfrm>
              <a:off x="6335035" y="1876895"/>
              <a:ext cx="1941557" cy="121910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9" name="Straight Arrow Connector 18"/>
            <p:cNvCxnSpPr>
              <a:endCxn id="8" idx="1"/>
            </p:cNvCxnSpPr>
            <p:nvPr/>
          </p:nvCxnSpPr>
          <p:spPr bwMode="auto">
            <a:xfrm flipV="1">
              <a:off x="5055019" y="2486449"/>
              <a:ext cx="1280016" cy="15802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6909595" y="2939205"/>
            <a:ext cx="2844231" cy="1186922"/>
            <a:chOff x="4637635" y="3188918"/>
            <a:chExt cx="3223462" cy="1345178"/>
          </a:xfrm>
        </p:grpSpPr>
        <p:sp>
          <p:nvSpPr>
            <p:cNvPr id="9" name="Rectangle 8"/>
            <p:cNvSpPr/>
            <p:nvPr/>
          </p:nvSpPr>
          <p:spPr bwMode="auto">
            <a:xfrm>
              <a:off x="5919540" y="3335691"/>
              <a:ext cx="1941557" cy="119840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20" name="Straight Arrow Connector 19"/>
            <p:cNvCxnSpPr>
              <a:endCxn id="9" idx="1"/>
            </p:cNvCxnSpPr>
            <p:nvPr/>
          </p:nvCxnSpPr>
          <p:spPr bwMode="auto">
            <a:xfrm>
              <a:off x="4637635" y="3188918"/>
              <a:ext cx="1281905" cy="7459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7064885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Transactions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38174" y="1773238"/>
            <a:ext cx="1713139" cy="4464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T/3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COMMIT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78596" y="1773238"/>
            <a:ext cx="3086228" cy="1805080"/>
            <a:chOff x="1617998" y="1876895"/>
            <a:chExt cx="3497725" cy="2045757"/>
          </a:xfrm>
        </p:grpSpPr>
        <p:sp>
          <p:nvSpPr>
            <p:cNvPr id="5" name="Rectangle 4"/>
            <p:cNvSpPr/>
            <p:nvPr/>
          </p:nvSpPr>
          <p:spPr bwMode="auto">
            <a:xfrm>
              <a:off x="3174166" y="1876895"/>
              <a:ext cx="1941557" cy="20457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2" name="Straight Arrow Connector 11"/>
            <p:cNvCxnSpPr>
              <a:endCxn id="5" idx="1"/>
            </p:cNvCxnSpPr>
            <p:nvPr/>
          </p:nvCxnSpPr>
          <p:spPr bwMode="auto">
            <a:xfrm flipV="1">
              <a:off x="1617998" y="2899774"/>
              <a:ext cx="1556168" cy="298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3878596" y="3752621"/>
            <a:ext cx="3086228" cy="1054119"/>
            <a:chOff x="1617998" y="4120196"/>
            <a:chExt cx="3497725" cy="1194668"/>
          </a:xfrm>
        </p:grpSpPr>
        <p:sp>
          <p:nvSpPr>
            <p:cNvPr id="6" name="Rectangle 5"/>
            <p:cNvSpPr/>
            <p:nvPr/>
          </p:nvSpPr>
          <p:spPr bwMode="auto">
            <a:xfrm>
              <a:off x="3174166" y="4120196"/>
              <a:ext cx="1941557" cy="119466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3" name="Straight Arrow Connector 12"/>
            <p:cNvCxnSpPr>
              <a:endCxn id="6" idx="1"/>
            </p:cNvCxnSpPr>
            <p:nvPr/>
          </p:nvCxnSpPr>
          <p:spPr bwMode="auto">
            <a:xfrm flipV="1">
              <a:off x="1617998" y="4717530"/>
              <a:ext cx="1556168" cy="1175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3878596" y="4972745"/>
            <a:ext cx="3086228" cy="1264545"/>
            <a:chOff x="1617998" y="5503000"/>
            <a:chExt cx="3497725" cy="1433151"/>
          </a:xfrm>
        </p:grpSpPr>
        <p:sp>
          <p:nvSpPr>
            <p:cNvPr id="7" name="Rectangle 6"/>
            <p:cNvSpPr/>
            <p:nvPr/>
          </p:nvSpPr>
          <p:spPr bwMode="auto">
            <a:xfrm>
              <a:off x="3174166" y="5503000"/>
              <a:ext cx="1941557" cy="143315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T/3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T/3/1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6" name="Straight Arrow Connector 15"/>
            <p:cNvCxnSpPr>
              <a:cxnSpLocks/>
              <a:endCxn id="7" idx="1"/>
            </p:cNvCxnSpPr>
            <p:nvPr/>
          </p:nvCxnSpPr>
          <p:spPr bwMode="auto">
            <a:xfrm>
              <a:off x="1617998" y="5954529"/>
              <a:ext cx="1556168" cy="2650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6911262" y="1773238"/>
            <a:ext cx="2842564" cy="1075684"/>
            <a:chOff x="5055019" y="1876895"/>
            <a:chExt cx="3221573" cy="1219108"/>
          </a:xfrm>
        </p:grpSpPr>
        <p:sp>
          <p:nvSpPr>
            <p:cNvPr id="8" name="Rectangle 7"/>
            <p:cNvSpPr/>
            <p:nvPr/>
          </p:nvSpPr>
          <p:spPr bwMode="auto">
            <a:xfrm>
              <a:off x="6335035" y="1876895"/>
              <a:ext cx="1941557" cy="121910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9" name="Straight Arrow Connector 18"/>
            <p:cNvCxnSpPr>
              <a:endCxn id="8" idx="1"/>
            </p:cNvCxnSpPr>
            <p:nvPr/>
          </p:nvCxnSpPr>
          <p:spPr bwMode="auto">
            <a:xfrm flipV="1">
              <a:off x="5055019" y="2486449"/>
              <a:ext cx="1280016" cy="15802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6909595" y="2939205"/>
            <a:ext cx="2844231" cy="1186922"/>
            <a:chOff x="4637635" y="3188918"/>
            <a:chExt cx="3223462" cy="1345178"/>
          </a:xfrm>
        </p:grpSpPr>
        <p:sp>
          <p:nvSpPr>
            <p:cNvPr id="9" name="Rectangle 8"/>
            <p:cNvSpPr/>
            <p:nvPr/>
          </p:nvSpPr>
          <p:spPr bwMode="auto">
            <a:xfrm>
              <a:off x="5919540" y="3335691"/>
              <a:ext cx="1941557" cy="119840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20" name="Straight Arrow Connector 19"/>
            <p:cNvCxnSpPr>
              <a:endCxn id="9" idx="1"/>
            </p:cNvCxnSpPr>
            <p:nvPr/>
          </p:nvCxnSpPr>
          <p:spPr bwMode="auto">
            <a:xfrm>
              <a:off x="4637635" y="3188918"/>
              <a:ext cx="1281905" cy="7459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6907929" y="5173241"/>
            <a:ext cx="2845897" cy="1064047"/>
            <a:chOff x="4637635" y="5755141"/>
            <a:chExt cx="3225350" cy="120592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921428" y="5755141"/>
              <a:ext cx="1941557" cy="120592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T/3/1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23" name="Straight Arrow Connector 22"/>
            <p:cNvCxnSpPr>
              <a:endCxn id="10" idx="1"/>
            </p:cNvCxnSpPr>
            <p:nvPr/>
          </p:nvCxnSpPr>
          <p:spPr bwMode="auto">
            <a:xfrm>
              <a:off x="4637635" y="6283768"/>
              <a:ext cx="1283793" cy="743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6021111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Commit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123</a:t>
            </a:fld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commit of a </a:t>
            </a:r>
            <a:r>
              <a:rPr lang="en-GB" dirty="0" err="1"/>
              <a:t>subtransaction</a:t>
            </a:r>
            <a:r>
              <a:rPr lang="en-GB" dirty="0"/>
              <a:t> makes the results accessible only to the parent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final commit happens only when all ancestors finally commit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2E21B9-A690-B64E-A96B-FA2137F1B6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5655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Rollback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124</a:t>
            </a:fld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any [sub]transaction rolls back, all of its </a:t>
            </a:r>
            <a:r>
              <a:rPr lang="en-GB" dirty="0" err="1"/>
              <a:t>subtransactions</a:t>
            </a:r>
            <a:r>
              <a:rPr lang="en-GB" dirty="0"/>
              <a:t> roll back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D5EEC-3AB6-734F-B162-17F0238874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609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Visibility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125</a:t>
            </a:fld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Changes made by a </a:t>
            </a:r>
            <a:r>
              <a:rPr lang="en-GB" dirty="0" err="1"/>
              <a:t>subtransaction</a:t>
            </a:r>
            <a:r>
              <a:rPr lang="en-GB" dirty="0"/>
              <a:t> are visible to its parent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Objects held by a parent can be made accessible to </a:t>
            </a:r>
            <a:r>
              <a:rPr lang="en-GB" dirty="0" err="1"/>
              <a:t>subtransactions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Changes made by a </a:t>
            </a:r>
            <a:r>
              <a:rPr lang="en-GB" dirty="0" err="1"/>
              <a:t>subtransaction</a:t>
            </a:r>
            <a:r>
              <a:rPr lang="en-GB" dirty="0"/>
              <a:t> are not visible to its siblings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24B7AA-1FC8-B348-9349-9AB58EF1D2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16702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126</a:t>
            </a:fld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Subtransactions</a:t>
            </a:r>
            <a:r>
              <a:rPr lang="en-GB" dirty="0"/>
              <a:t> are not fully equivalent to flat transactions:</a:t>
            </a:r>
          </a:p>
          <a:p>
            <a:pPr lvl="1"/>
            <a:r>
              <a:rPr lang="en-GB" dirty="0"/>
              <a:t>Atomic</a:t>
            </a:r>
          </a:p>
          <a:p>
            <a:pPr lvl="1"/>
            <a:r>
              <a:rPr lang="en-GB" dirty="0"/>
              <a:t>Consistency preserving</a:t>
            </a:r>
          </a:p>
          <a:p>
            <a:pPr lvl="1"/>
            <a:r>
              <a:rPr lang="en-GB" dirty="0"/>
              <a:t>Isolated</a:t>
            </a:r>
          </a:p>
          <a:p>
            <a:pPr lvl="1"/>
            <a:r>
              <a:rPr lang="en-GB" dirty="0"/>
              <a:t>Not durable, because of the commit rule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35E396-F650-B446-8047-021F10B2F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17102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127</a:t>
            </a:fld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Nesting and program modularisation complement each other</a:t>
            </a:r>
          </a:p>
          <a:p>
            <a:pPr lvl="1"/>
            <a:r>
              <a:rPr lang="en-GB" dirty="0"/>
              <a:t>Well designed module has a clean interface, and no global variables</a:t>
            </a:r>
          </a:p>
          <a:p>
            <a:pPr lvl="1"/>
            <a:r>
              <a:rPr lang="en-GB" dirty="0"/>
              <a:t>If it touches the database, the database is a large global variable</a:t>
            </a:r>
          </a:p>
          <a:p>
            <a:pPr lvl="1"/>
            <a:r>
              <a:rPr lang="en-GB" dirty="0"/>
              <a:t>If the module is protected as a </a:t>
            </a:r>
            <a:r>
              <a:rPr lang="en-GB" dirty="0" err="1"/>
              <a:t>subtransaction</a:t>
            </a:r>
            <a:r>
              <a:rPr lang="en-GB" dirty="0"/>
              <a:t>, then database changes are kept clean too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Nested transactions permit intra-transaction parallelism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8D4649-4772-A142-90E4-5A530EF154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201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Nesting with </a:t>
            </a:r>
            <a:r>
              <a:rPr lang="en-US" dirty="0" err="1"/>
              <a:t>Savepoints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438174" y="1773238"/>
            <a:ext cx="1713139" cy="4464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T/3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COMMIT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0059034" y="1769483"/>
            <a:ext cx="0" cy="44703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397864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Nesting with </a:t>
            </a:r>
            <a:r>
              <a:rPr lang="en-US" dirty="0" err="1"/>
              <a:t>Savepoints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438174" y="1773238"/>
            <a:ext cx="1713139" cy="4464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T/3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COMMIT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0059034" y="1769483"/>
            <a:ext cx="0" cy="44703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2438174" y="2071179"/>
            <a:ext cx="8650682" cy="336695"/>
            <a:chOff x="-14480" y="2215646"/>
            <a:chExt cx="9804106" cy="381587"/>
          </a:xfrm>
        </p:grpSpPr>
        <p:cxnSp>
          <p:nvCxnSpPr>
            <p:cNvPr id="26" name="Straight Connector 25"/>
            <p:cNvCxnSpPr>
              <a:cxnSpLocks/>
            </p:cNvCxnSpPr>
            <p:nvPr/>
          </p:nvCxnSpPr>
          <p:spPr bwMode="auto">
            <a:xfrm flipH="1">
              <a:off x="-14480" y="2455556"/>
              <a:ext cx="86369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8608383" y="2215646"/>
              <a:ext cx="1181243" cy="381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save T/1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90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016000" y="1773238"/>
            <a:ext cx="2160000" cy="360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updates go wrong, part two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3D4CA-04EE-E441-9AEB-95BC0AEB61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1995357" y="1833166"/>
            <a:ext cx="17352" cy="35961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71910" y="574490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F28C2-B608-1F4C-BE16-315986A92F9F}"/>
              </a:ext>
            </a:extLst>
          </p:cNvPr>
          <p:cNvSpPr txBox="1"/>
          <p:nvPr/>
        </p:nvSpPr>
        <p:spPr>
          <a:xfrm>
            <a:off x="5258757" y="2304541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Add £100 to </a:t>
            </a:r>
          </a:p>
          <a:p>
            <a:pPr algn="ctr"/>
            <a:r>
              <a:rPr lang="en-US" dirty="0"/>
              <a:t>account 123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5FC594-330A-1E4F-918C-DF7B571416B4}"/>
              </a:ext>
            </a:extLst>
          </p:cNvPr>
          <p:cNvSpPr txBox="1"/>
          <p:nvPr/>
        </p:nvSpPr>
        <p:spPr>
          <a:xfrm>
            <a:off x="5004196" y="4473760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Subtract £100</a:t>
            </a:r>
          </a:p>
          <a:p>
            <a:pPr algn="ctr"/>
            <a:r>
              <a:rPr lang="en-US" dirty="0"/>
              <a:t>from account 456</a:t>
            </a:r>
          </a:p>
        </p:txBody>
      </p:sp>
    </p:spTree>
    <p:extLst>
      <p:ext uri="{BB962C8B-B14F-4D97-AF65-F5344CB8AC3E}">
        <p14:creationId xmlns:p14="http://schemas.microsoft.com/office/powerpoint/2010/main" val="375201449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Nesting with </a:t>
            </a:r>
            <a:r>
              <a:rPr lang="en-US" dirty="0" err="1"/>
              <a:t>Savepoints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438174" y="1773238"/>
            <a:ext cx="1713139" cy="4464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T/3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COMMIT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82914" y="1772279"/>
            <a:ext cx="3081910" cy="1805080"/>
            <a:chOff x="1622892" y="1876895"/>
            <a:chExt cx="3492831" cy="2045757"/>
          </a:xfrm>
        </p:grpSpPr>
        <p:sp>
          <p:nvSpPr>
            <p:cNvPr id="5" name="Rectangle 4"/>
            <p:cNvSpPr/>
            <p:nvPr/>
          </p:nvSpPr>
          <p:spPr bwMode="auto">
            <a:xfrm>
              <a:off x="3174166" y="1876895"/>
              <a:ext cx="1941557" cy="20457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2" name="Straight Arrow Connector 11"/>
            <p:cNvCxnSpPr>
              <a:endCxn id="5" idx="1"/>
            </p:cNvCxnSpPr>
            <p:nvPr/>
          </p:nvCxnSpPr>
          <p:spPr bwMode="auto">
            <a:xfrm>
              <a:off x="1622892" y="2653130"/>
              <a:ext cx="1551274" cy="2466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cxnSp>
        <p:nvCxnSpPr>
          <p:cNvPr id="11" name="Straight Connector 10"/>
          <p:cNvCxnSpPr/>
          <p:nvPr/>
        </p:nvCxnSpPr>
        <p:spPr bwMode="auto">
          <a:xfrm>
            <a:off x="10059034" y="1769483"/>
            <a:ext cx="0" cy="44703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2438174" y="2071179"/>
            <a:ext cx="8650682" cy="336695"/>
            <a:chOff x="-14480" y="2215646"/>
            <a:chExt cx="9804106" cy="381587"/>
          </a:xfrm>
        </p:grpSpPr>
        <p:cxnSp>
          <p:nvCxnSpPr>
            <p:cNvPr id="26" name="Straight Connector 25"/>
            <p:cNvCxnSpPr>
              <a:cxnSpLocks/>
            </p:cNvCxnSpPr>
            <p:nvPr/>
          </p:nvCxnSpPr>
          <p:spPr bwMode="auto">
            <a:xfrm flipH="1">
              <a:off x="-14480" y="2455556"/>
              <a:ext cx="86369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8608383" y="2215646"/>
              <a:ext cx="1181243" cy="381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save T/1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600465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Nesting with </a:t>
            </a:r>
            <a:r>
              <a:rPr lang="en-US" dirty="0" err="1"/>
              <a:t>Savepoints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438174" y="1773238"/>
            <a:ext cx="1713139" cy="4464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29" tIns="41294" rIns="63529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START T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T/1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T/2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invoke T/3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8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COMMIT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82914" y="1772279"/>
            <a:ext cx="3081910" cy="1805080"/>
            <a:chOff x="1622892" y="1876895"/>
            <a:chExt cx="3492831" cy="2045757"/>
          </a:xfrm>
        </p:grpSpPr>
        <p:sp>
          <p:nvSpPr>
            <p:cNvPr id="5" name="Rectangle 4"/>
            <p:cNvSpPr/>
            <p:nvPr/>
          </p:nvSpPr>
          <p:spPr bwMode="auto">
            <a:xfrm>
              <a:off x="3174166" y="1876895"/>
              <a:ext cx="1941557" cy="20457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2" name="Straight Arrow Connector 11"/>
            <p:cNvCxnSpPr>
              <a:endCxn id="5" idx="1"/>
            </p:cNvCxnSpPr>
            <p:nvPr/>
          </p:nvCxnSpPr>
          <p:spPr bwMode="auto">
            <a:xfrm>
              <a:off x="1622892" y="2653130"/>
              <a:ext cx="1551274" cy="2466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3878596" y="3751662"/>
            <a:ext cx="3086228" cy="1054119"/>
            <a:chOff x="1617998" y="4120196"/>
            <a:chExt cx="3497725" cy="1194668"/>
          </a:xfrm>
        </p:grpSpPr>
        <p:sp>
          <p:nvSpPr>
            <p:cNvPr id="6" name="Rectangle 5"/>
            <p:cNvSpPr/>
            <p:nvPr/>
          </p:nvSpPr>
          <p:spPr bwMode="auto">
            <a:xfrm>
              <a:off x="3174166" y="4120196"/>
              <a:ext cx="1941557" cy="119466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3" name="Straight Arrow Connector 12"/>
            <p:cNvCxnSpPr>
              <a:endCxn id="6" idx="1"/>
            </p:cNvCxnSpPr>
            <p:nvPr/>
          </p:nvCxnSpPr>
          <p:spPr bwMode="auto">
            <a:xfrm flipV="1">
              <a:off x="1617998" y="4717530"/>
              <a:ext cx="1556168" cy="1175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3878596" y="4971784"/>
            <a:ext cx="3086228" cy="1265502"/>
            <a:chOff x="1617998" y="5503000"/>
            <a:chExt cx="3497725" cy="1434236"/>
          </a:xfrm>
        </p:grpSpPr>
        <p:sp>
          <p:nvSpPr>
            <p:cNvPr id="7" name="Rectangle 6"/>
            <p:cNvSpPr/>
            <p:nvPr/>
          </p:nvSpPr>
          <p:spPr bwMode="auto">
            <a:xfrm>
              <a:off x="3174166" y="5503000"/>
              <a:ext cx="1941557" cy="143423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T/3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invoke T/3/1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6" name="Straight Arrow Connector 15"/>
            <p:cNvCxnSpPr>
              <a:cxnSpLocks/>
              <a:endCxn id="7" idx="1"/>
            </p:cNvCxnSpPr>
            <p:nvPr/>
          </p:nvCxnSpPr>
          <p:spPr bwMode="auto">
            <a:xfrm>
              <a:off x="1617998" y="5954529"/>
              <a:ext cx="1556168" cy="2655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6911976" y="1778551"/>
            <a:ext cx="2837936" cy="1075684"/>
            <a:chOff x="4642881" y="1885148"/>
            <a:chExt cx="3216327" cy="1219108"/>
          </a:xfrm>
        </p:grpSpPr>
        <p:sp>
          <p:nvSpPr>
            <p:cNvPr id="8" name="Rectangle 7"/>
            <p:cNvSpPr/>
            <p:nvPr/>
          </p:nvSpPr>
          <p:spPr bwMode="auto">
            <a:xfrm>
              <a:off x="5917651" y="1885148"/>
              <a:ext cx="1941557" cy="121910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19" name="Straight Arrow Connector 18"/>
            <p:cNvCxnSpPr>
              <a:endCxn id="8" idx="1"/>
            </p:cNvCxnSpPr>
            <p:nvPr/>
          </p:nvCxnSpPr>
          <p:spPr bwMode="auto">
            <a:xfrm flipV="1">
              <a:off x="4642881" y="2494702"/>
              <a:ext cx="1274770" cy="4265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6897858" y="3084756"/>
            <a:ext cx="2852054" cy="1057416"/>
            <a:chOff x="4628769" y="3335691"/>
            <a:chExt cx="3232328" cy="1198405"/>
          </a:xfrm>
        </p:grpSpPr>
        <p:sp>
          <p:nvSpPr>
            <p:cNvPr id="9" name="Rectangle 8"/>
            <p:cNvSpPr/>
            <p:nvPr/>
          </p:nvSpPr>
          <p:spPr bwMode="auto">
            <a:xfrm>
              <a:off x="5919540" y="3335691"/>
              <a:ext cx="1941557" cy="119840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T/1/2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20" name="Straight Arrow Connector 19"/>
            <p:cNvCxnSpPr>
              <a:endCxn id="9" idx="1"/>
            </p:cNvCxnSpPr>
            <p:nvPr/>
          </p:nvCxnSpPr>
          <p:spPr bwMode="auto">
            <a:xfrm>
              <a:off x="4628769" y="3443424"/>
              <a:ext cx="1290771" cy="4914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6903726" y="5185736"/>
            <a:ext cx="2845897" cy="1051554"/>
            <a:chOff x="5046479" y="5745478"/>
            <a:chExt cx="3225350" cy="1191761"/>
          </a:xfrm>
        </p:grpSpPr>
        <p:sp>
          <p:nvSpPr>
            <p:cNvPr id="10" name="Rectangle 9"/>
            <p:cNvSpPr/>
            <p:nvPr/>
          </p:nvSpPr>
          <p:spPr bwMode="auto">
            <a:xfrm>
              <a:off x="6330273" y="5745478"/>
              <a:ext cx="1941556" cy="119176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3529" tIns="41294" rIns="63529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START T/3/1</a:t>
              </a: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88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88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COMMIT</a:t>
              </a:r>
            </a:p>
          </p:txBody>
        </p:sp>
        <p:cxnSp>
          <p:nvCxnSpPr>
            <p:cNvPr id="23" name="Straight Arrow Connector 22"/>
            <p:cNvCxnSpPr>
              <a:cxnSpLocks/>
              <a:endCxn id="10" idx="1"/>
            </p:cNvCxnSpPr>
            <p:nvPr/>
          </p:nvCxnSpPr>
          <p:spPr bwMode="auto">
            <a:xfrm>
              <a:off x="5046479" y="6274104"/>
              <a:ext cx="1283794" cy="672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oval" w="med" len="med"/>
              <a:tailEnd type="triangle" w="med" len="lg"/>
            </a:ln>
            <a:effectLst/>
          </p:spPr>
        </p:cxnSp>
      </p:grpSp>
      <p:cxnSp>
        <p:nvCxnSpPr>
          <p:cNvPr id="11" name="Straight Connector 10"/>
          <p:cNvCxnSpPr/>
          <p:nvPr/>
        </p:nvCxnSpPr>
        <p:spPr bwMode="auto">
          <a:xfrm>
            <a:off x="10059034" y="1769483"/>
            <a:ext cx="0" cy="44703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2438174" y="2071179"/>
            <a:ext cx="8650682" cy="336695"/>
            <a:chOff x="-14480" y="2215646"/>
            <a:chExt cx="9804106" cy="381587"/>
          </a:xfrm>
        </p:grpSpPr>
        <p:cxnSp>
          <p:nvCxnSpPr>
            <p:cNvPr id="26" name="Straight Connector 25"/>
            <p:cNvCxnSpPr>
              <a:cxnSpLocks/>
            </p:cNvCxnSpPr>
            <p:nvPr/>
          </p:nvCxnSpPr>
          <p:spPr bwMode="auto">
            <a:xfrm flipH="1">
              <a:off x="-14480" y="2455556"/>
              <a:ext cx="86369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8608383" y="2215646"/>
              <a:ext cx="1181243" cy="381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save T/1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277521" y="2355076"/>
            <a:ext cx="6038063" cy="336695"/>
            <a:chOff x="3203447" y="2537395"/>
            <a:chExt cx="6843138" cy="381587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3203447" y="2732131"/>
              <a:ext cx="539927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8605550" y="2537395"/>
              <a:ext cx="1441035" cy="381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save T/1/1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438174" y="4982475"/>
            <a:ext cx="8660634" cy="336695"/>
            <a:chOff x="-14480" y="5515110"/>
            <a:chExt cx="9815385" cy="381587"/>
          </a:xfrm>
        </p:grpSpPr>
        <p:cxnSp>
          <p:nvCxnSpPr>
            <p:cNvPr id="36" name="Straight Connector 35"/>
            <p:cNvCxnSpPr>
              <a:cxnSpLocks/>
            </p:cNvCxnSpPr>
            <p:nvPr/>
          </p:nvCxnSpPr>
          <p:spPr bwMode="auto">
            <a:xfrm flipH="1">
              <a:off x="-14480" y="5684457"/>
              <a:ext cx="860591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8619662" y="5515110"/>
              <a:ext cx="1181243" cy="381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save T/3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252618" y="5266371"/>
            <a:ext cx="6072919" cy="336695"/>
            <a:chOff x="3175223" y="5836859"/>
            <a:chExt cx="6882642" cy="381587"/>
          </a:xfrm>
        </p:grpSpPr>
        <p:cxnSp>
          <p:nvCxnSpPr>
            <p:cNvPr id="44" name="Straight Connector 43"/>
            <p:cNvCxnSpPr/>
            <p:nvPr/>
          </p:nvCxnSpPr>
          <p:spPr bwMode="auto">
            <a:xfrm flipH="1">
              <a:off x="3175223" y="6088045"/>
              <a:ext cx="54528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8616829" y="5836859"/>
              <a:ext cx="1441036" cy="381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save T/3/1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38174" y="4004641"/>
            <a:ext cx="8645682" cy="336695"/>
            <a:chOff x="-14481" y="4406900"/>
            <a:chExt cx="9798441" cy="381587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 bwMode="auto">
            <a:xfrm flipH="1">
              <a:off x="-14481" y="4626028"/>
              <a:ext cx="8620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8602717" y="4406900"/>
              <a:ext cx="1181243" cy="381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save T/2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65070" y="2800850"/>
            <a:ext cx="6060467" cy="336695"/>
            <a:chOff x="3189335" y="3042605"/>
            <a:chExt cx="6868530" cy="381587"/>
          </a:xfrm>
        </p:grpSpPr>
        <p:cxnSp>
          <p:nvCxnSpPr>
            <p:cNvPr id="45" name="Straight Connector 44"/>
            <p:cNvCxnSpPr/>
            <p:nvPr/>
          </p:nvCxnSpPr>
          <p:spPr bwMode="auto">
            <a:xfrm flipH="1">
              <a:off x="3189335" y="3265565"/>
              <a:ext cx="541338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8616829" y="3042605"/>
              <a:ext cx="1441036" cy="381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Lucida Sans" panose="020B0602030504020204" pitchFamily="34" charset="77"/>
                  <a:cs typeface="Georgia"/>
                </a:rPr>
                <a:t>save T/1/2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73833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6E68-5BDB-2541-BD40-D45648B6FCF5}" type="slidenum">
              <a:rPr lang="en-GB" smtClean="0"/>
              <a:pPr/>
              <a:t>132</a:t>
            </a:fld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Using </a:t>
            </a:r>
            <a:r>
              <a:rPr lang="en-GB" dirty="0" err="1"/>
              <a:t>savepoints</a:t>
            </a:r>
            <a:r>
              <a:rPr lang="en-GB" dirty="0"/>
              <a:t> is more flexible than nested transactions for internal recovery</a:t>
            </a:r>
          </a:p>
          <a:p>
            <a:pPr lvl="1"/>
            <a:r>
              <a:rPr lang="en-GB" dirty="0"/>
              <a:t>Can roll back further</a:t>
            </a:r>
          </a:p>
          <a:p>
            <a:pPr marL="0" indent="0">
              <a:buNone/>
            </a:pPr>
            <a:r>
              <a:rPr lang="en-GB" dirty="0"/>
              <a:t>True nested transactions are needed in order to run </a:t>
            </a:r>
            <a:r>
              <a:rPr lang="en-GB" dirty="0" err="1"/>
              <a:t>subtransactions</a:t>
            </a:r>
            <a:r>
              <a:rPr lang="en-GB" dirty="0"/>
              <a:t> in parallel (Intra-transaction parallelism)</a:t>
            </a:r>
          </a:p>
          <a:p>
            <a:pPr lvl="1"/>
            <a:r>
              <a:rPr lang="en-GB" dirty="0"/>
              <a:t>Emulating with </a:t>
            </a:r>
            <a:r>
              <a:rPr lang="en-GB" dirty="0" err="1"/>
              <a:t>savepoints</a:t>
            </a:r>
            <a:r>
              <a:rPr lang="en-GB" dirty="0"/>
              <a:t> needs '</a:t>
            </a:r>
            <a:r>
              <a:rPr lang="en-GB" dirty="0" err="1"/>
              <a:t>subtransactions</a:t>
            </a:r>
            <a:r>
              <a:rPr lang="en-GB" dirty="0"/>
              <a:t>' to be run in strict sequence</a:t>
            </a:r>
          </a:p>
          <a:p>
            <a:pPr marL="0" indent="0">
              <a:buNone/>
            </a:pPr>
            <a:r>
              <a:rPr lang="en-GB" dirty="0"/>
              <a:t>True nested can pass locks selectively</a:t>
            </a:r>
          </a:p>
          <a:p>
            <a:pPr lvl="1"/>
            <a:r>
              <a:rPr lang="en-GB" dirty="0"/>
              <a:t>More flexible than </a:t>
            </a:r>
            <a:r>
              <a:rPr lang="en-GB" dirty="0" err="1"/>
              <a:t>savepoints</a:t>
            </a:r>
            <a:endParaRPr lang="en-GB" dirty="0"/>
          </a:p>
          <a:p>
            <a:pPr lvl="1"/>
            <a:r>
              <a:rPr lang="en-GB" dirty="0"/>
              <a:t>“Similar but different”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E72B8A-8B93-8345-9EEF-1CDBBBAB5E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6049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Saga</a:t>
            </a:r>
            <a:r>
              <a:rPr lang="en-US" dirty="0"/>
              <a:t>: a collection of actions (= flat transactions) that form a long-duration transaction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Execution based around notion of </a:t>
            </a:r>
            <a:r>
              <a:rPr lang="en-US" b="1" dirty="0"/>
              <a:t>compensating transactions</a:t>
            </a:r>
          </a:p>
          <a:p>
            <a:pPr lvl="1"/>
            <a:r>
              <a:rPr lang="en-US" dirty="0"/>
              <a:t>Inverse of actions that allow them to be selectively rolled back</a:t>
            </a:r>
          </a:p>
          <a:p>
            <a:pPr lvl="1"/>
            <a:r>
              <a:rPr lang="en-US" dirty="0"/>
              <a:t>Used to recover from partial execution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0B94F7-3CE8-2044-ACEB-013EAD41E1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612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B6E68-5BDB-2541-BD40-D45648B6FCF5}" type="slidenum">
              <a:rPr lang="en-GB" smtClean="0"/>
              <a:pPr>
                <a:defRPr/>
              </a:pPr>
              <a:t>134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Sagas specified as a digraph</a:t>
            </a:r>
          </a:p>
          <a:p>
            <a:pPr lvl="1"/>
            <a:r>
              <a:rPr lang="en-US" dirty="0"/>
              <a:t>Nodes are either actions or the terminal nodes </a:t>
            </a:r>
            <a:r>
              <a:rPr lang="en-US" b="1" dirty="0"/>
              <a:t>abort</a:t>
            </a:r>
            <a:r>
              <a:rPr lang="en-US" dirty="0"/>
              <a:t> and </a:t>
            </a:r>
            <a:r>
              <a:rPr lang="en-US" b="1" dirty="0"/>
              <a:t>complete</a:t>
            </a:r>
          </a:p>
          <a:p>
            <a:pPr lvl="1"/>
            <a:r>
              <a:rPr lang="en-US" dirty="0"/>
              <a:t>One node is designated the start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Paths in graph represent sequences of actions </a:t>
            </a:r>
          </a:p>
          <a:p>
            <a:pPr lvl="1"/>
            <a:r>
              <a:rPr lang="en-US" dirty="0"/>
              <a:t>Paths leading to </a:t>
            </a:r>
            <a:r>
              <a:rPr lang="en-US" b="1" dirty="0"/>
              <a:t>abort </a:t>
            </a:r>
            <a:r>
              <a:rPr lang="en-US" dirty="0"/>
              <a:t>are sequences of actions that cause the overall transaction to be rolled back</a:t>
            </a:r>
          </a:p>
          <a:p>
            <a:pPr lvl="1"/>
            <a:r>
              <a:rPr lang="en-US" dirty="0"/>
              <a:t>Paths leading to </a:t>
            </a:r>
            <a:r>
              <a:rPr lang="en-US" b="1" dirty="0"/>
              <a:t>complete</a:t>
            </a:r>
            <a:r>
              <a:rPr lang="en-US" dirty="0"/>
              <a:t> are successful sequences that make persistent changes to the database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C1793-8D25-1C4F-8D08-057515E7A8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873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Saga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B6E68-5BDB-2541-BD40-D45648B6FCF5}" type="slidenum">
              <a:rPr lang="en-GB" smtClean="0"/>
              <a:pPr>
                <a:defRPr/>
              </a:pPr>
              <a:t>135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action A has a compensating transaction A</a:t>
            </a:r>
            <a:r>
              <a:rPr lang="en-US" baseline="30000" dirty="0"/>
              <a:t>-1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Assume that if A is an action and α a sequence of legal actions, then AαA</a:t>
            </a:r>
            <a:r>
              <a:rPr lang="en-US" baseline="30000" dirty="0"/>
              <a:t>-1</a:t>
            </a:r>
            <a:r>
              <a:rPr lang="en-US" dirty="0"/>
              <a:t> ≣ α</a:t>
            </a:r>
          </a:p>
          <a:p>
            <a:pPr marL="0" indent="0">
              <a:buNone/>
            </a:pPr>
            <a:r>
              <a:rPr lang="en-US" dirty="0"/>
              <a:t>If execution of a saga leads to </a:t>
            </a:r>
            <a:r>
              <a:rPr lang="en-US" b="1" dirty="0"/>
              <a:t>abort</a:t>
            </a:r>
            <a:r>
              <a:rPr lang="en-US" dirty="0"/>
              <a:t>, roll back the saga by executing the compensating transactions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B800E-8CAD-5740-AD9E-8B61E98ED0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2050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23DC-A98B-6B44-81A6-C404D22F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Logging and Recovery</a:t>
            </a:r>
          </a:p>
        </p:txBody>
      </p:sp>
    </p:spTree>
    <p:extLst>
      <p:ext uri="{BB962C8B-B14F-4D97-AF65-F5344CB8AC3E}">
        <p14:creationId xmlns:p14="http://schemas.microsoft.com/office/powerpoint/2010/main" val="113896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016000" y="1773238"/>
            <a:ext cx="2160000" cy="360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updates go wrong, part two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3D4CA-04EE-E441-9AEB-95BC0AEB61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1995357" y="1833166"/>
            <a:ext cx="17352" cy="35961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71910" y="574490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F28C2-B608-1F4C-BE16-315986A92F9F}"/>
              </a:ext>
            </a:extLst>
          </p:cNvPr>
          <p:cNvSpPr txBox="1"/>
          <p:nvPr/>
        </p:nvSpPr>
        <p:spPr>
          <a:xfrm>
            <a:off x="5258757" y="2304541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Add £100 to </a:t>
            </a:r>
          </a:p>
          <a:p>
            <a:pPr algn="ctr"/>
            <a:r>
              <a:rPr lang="en-US" dirty="0"/>
              <a:t>account 123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5FC594-330A-1E4F-918C-DF7B571416B4}"/>
              </a:ext>
            </a:extLst>
          </p:cNvPr>
          <p:cNvSpPr txBox="1"/>
          <p:nvPr/>
        </p:nvSpPr>
        <p:spPr>
          <a:xfrm>
            <a:off x="5004196" y="4473760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Subtract £100</a:t>
            </a:r>
          </a:p>
          <a:p>
            <a:pPr algn="ctr"/>
            <a:r>
              <a:rPr lang="en-US" dirty="0"/>
              <a:t>from account 456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F1ACD-45F3-4B43-87FF-7E8FA80CBDBB}"/>
              </a:ext>
            </a:extLst>
          </p:cNvPr>
          <p:cNvSpPr txBox="1"/>
          <p:nvPr/>
        </p:nvSpPr>
        <p:spPr>
          <a:xfrm>
            <a:off x="5408468" y="3429001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2880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System failure partway through a transaction may leave the database in an inconsistent state</a:t>
            </a:r>
          </a:p>
          <a:p>
            <a:pPr marL="0" indent="0">
              <a:buNone/>
            </a:pPr>
            <a:r>
              <a:rPr lang="en-GB" dirty="0"/>
              <a:t>Transactions are </a:t>
            </a:r>
            <a:r>
              <a:rPr lang="en-GB" b="1" dirty="0"/>
              <a:t>atomic</a:t>
            </a:r>
            <a:r>
              <a:rPr lang="en-GB" dirty="0"/>
              <a:t>: operations within a transaction should either all be executed successfully or not be executed at all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88BAC8-5106-4C43-8181-7746E489B6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7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Problems</a:t>
            </a:r>
          </a:p>
        </p:txBody>
      </p:sp>
    </p:spTree>
    <p:extLst>
      <p:ext uri="{BB962C8B-B14F-4D97-AF65-F5344CB8AC3E}">
        <p14:creationId xmlns:p14="http://schemas.microsoft.com/office/powerpoint/2010/main" val="260670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database access operations</a:t>
            </a: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read(X)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Reads a database item </a:t>
            </a:r>
            <a:r>
              <a:rPr lang="en-GB" dirty="0" err="1"/>
              <a:t>X</a:t>
            </a:r>
            <a:r>
              <a:rPr lang="en-GB" baseline="-25000" dirty="0" err="1"/>
              <a:t>d</a:t>
            </a:r>
            <a:r>
              <a:rPr lang="en-GB" dirty="0"/>
              <a:t> into a program variable X</a:t>
            </a:r>
            <a:r>
              <a:rPr lang="en-GB" baseline="-25000" dirty="0"/>
              <a:t>T</a:t>
            </a:r>
            <a:r>
              <a:rPr lang="en-GB" dirty="0"/>
              <a:t> in transaction 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write(X)</a:t>
            </a:r>
            <a:br>
              <a:rPr lang="en-GB" b="1" dirty="0"/>
            </a:br>
            <a:br>
              <a:rPr lang="en-GB" dirty="0"/>
            </a:br>
            <a:r>
              <a:rPr lang="en-GB" dirty="0"/>
              <a:t>Writes the value of program variable X</a:t>
            </a:r>
            <a:r>
              <a:rPr lang="en-GB" baseline="-25000" dirty="0"/>
              <a:t>T</a:t>
            </a:r>
            <a:r>
              <a:rPr lang="en-GB" dirty="0"/>
              <a:t> in transaction T into the database item </a:t>
            </a:r>
            <a:r>
              <a:rPr lang="en-GB" dirty="0" err="1"/>
              <a:t>X</a:t>
            </a:r>
            <a:r>
              <a:rPr lang="en-GB" baseline="-25000" dirty="0" err="1"/>
              <a:t>d</a:t>
            </a:r>
            <a:endParaRPr lang="en-US" baseline="-25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B194C6-CC45-C04C-AF57-0C0EEB6D9D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5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Transactions</a:t>
            </a:r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read(X)</a:t>
            </a:r>
            <a:br>
              <a:rPr lang="en-GB" dirty="0"/>
            </a:br>
            <a:r>
              <a:rPr lang="en-GB" dirty="0"/>
              <a:t>X := X – 10</a:t>
            </a:r>
            <a:br>
              <a:rPr lang="en-GB" dirty="0"/>
            </a:br>
            <a:r>
              <a:rPr lang="en-GB" dirty="0"/>
              <a:t>write(X)</a:t>
            </a:r>
            <a:br>
              <a:rPr lang="en-GB" dirty="0"/>
            </a:br>
            <a:r>
              <a:rPr lang="en-GB" dirty="0"/>
              <a:t>read(Y)</a:t>
            </a:r>
            <a:br>
              <a:rPr lang="en-GB" dirty="0"/>
            </a:br>
            <a:r>
              <a:rPr lang="en-GB" dirty="0"/>
              <a:t>Y := Y+10</a:t>
            </a:r>
            <a:br>
              <a:rPr lang="en-GB" dirty="0"/>
            </a:br>
            <a:r>
              <a:rPr lang="en-GB" dirty="0"/>
              <a:t>write(Y)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Initial values: X=20, Y=50</a:t>
            </a:r>
          </a:p>
          <a:p>
            <a:pPr marL="0" indent="0">
              <a:buNone/>
            </a:pPr>
            <a:r>
              <a:rPr lang="en-GB" dirty="0"/>
              <a:t>Final values: X=15, Y=60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2CE4F-F33C-AF41-A165-99EFBF29923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read(X)</a:t>
            </a:r>
            <a:br>
              <a:rPr lang="en-US" dirty="0"/>
            </a:br>
            <a:r>
              <a:rPr lang="en-US" dirty="0"/>
              <a:t>X := X + 5</a:t>
            </a:r>
            <a:br>
              <a:rPr lang="en-US" dirty="0"/>
            </a:br>
            <a:r>
              <a:rPr lang="en-US" dirty="0"/>
              <a:t>write(X)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BD46C-5997-6943-A8B1-835E791235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AAA62F-89DE-A945-9C2B-6AC5333AC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B8982-23D3-8B4E-BE31-825159B00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18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Concurrency</a:t>
            </a: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Understanding transactions is important for concurrency</a:t>
            </a:r>
          </a:p>
          <a:p>
            <a:r>
              <a:rPr lang="en-GB"/>
              <a:t>Operations within a transaction may be interleaved with those from another transaction</a:t>
            </a:r>
          </a:p>
          <a:p>
            <a:r>
              <a:rPr lang="en-GB"/>
              <a:t>Depending on how operations are interleaved, database items may have incorrect values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6D05C-23E0-AB4E-945B-9B70772D33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6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Transactions and Concurrency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9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Lost Update Problem</a:t>
            </a:r>
            <a:endParaRPr lang="en-US"/>
          </a:p>
        </p:txBody>
      </p:sp>
      <p:sp>
        <p:nvSpPr>
          <p:cNvPr id="174089" name="Rectangle 9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Two transactions have operations interleaved so that some DB items are incorrect</a:t>
            </a:r>
          </a:p>
          <a:p>
            <a:pPr>
              <a:buFont typeface="Wingdings" pitchFamily="-106" charset="2"/>
              <a:buNone/>
            </a:pP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38A1C8-D9F8-7147-A706-85A53AD83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81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</p:txBody>
      </p:sp>
    </p:spTree>
    <p:extLst>
      <p:ext uri="{BB962C8B-B14F-4D97-AF65-F5344CB8AC3E}">
        <p14:creationId xmlns:p14="http://schemas.microsoft.com/office/powerpoint/2010/main" val="1926834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</p:txBody>
      </p:sp>
    </p:spTree>
    <p:extLst>
      <p:ext uri="{BB962C8B-B14F-4D97-AF65-F5344CB8AC3E}">
        <p14:creationId xmlns:p14="http://schemas.microsoft.com/office/powerpoint/2010/main" val="2586956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</p:txBody>
      </p:sp>
    </p:spTree>
    <p:extLst>
      <p:ext uri="{BB962C8B-B14F-4D97-AF65-F5344CB8AC3E}">
        <p14:creationId xmlns:p14="http://schemas.microsoft.com/office/powerpoint/2010/main" val="2025112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10	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586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10	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X := X + 5			10		</a:t>
            </a:r>
            <a:r>
              <a:rPr lang="en-GB" b="1" dirty="0"/>
              <a:t>25</a:t>
            </a:r>
            <a:r>
              <a:rPr lang="en-GB" dirty="0"/>
              <a:t>			20	50</a:t>
            </a:r>
          </a:p>
        </p:txBody>
      </p:sp>
    </p:spTree>
    <p:extLst>
      <p:ext uri="{BB962C8B-B14F-4D97-AF65-F5344CB8AC3E}">
        <p14:creationId xmlns:p14="http://schemas.microsoft.com/office/powerpoint/2010/main" val="1939601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10	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X := X + 5			10		</a:t>
            </a:r>
            <a:r>
              <a:rPr lang="en-GB" b="1" dirty="0"/>
              <a:t>25</a:t>
            </a:r>
            <a:r>
              <a:rPr lang="en-GB" dirty="0"/>
              <a:t>			20	50	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write(X)						10		25			</a:t>
            </a:r>
            <a:r>
              <a:rPr lang="en-GB" b="1" dirty="0"/>
              <a:t>10</a:t>
            </a:r>
            <a:r>
              <a:rPr lang="en-GB" dirty="0"/>
              <a:t>	50</a:t>
            </a:r>
          </a:p>
        </p:txBody>
      </p:sp>
    </p:spTree>
    <p:extLst>
      <p:ext uri="{BB962C8B-B14F-4D97-AF65-F5344CB8AC3E}">
        <p14:creationId xmlns:p14="http://schemas.microsoft.com/office/powerpoint/2010/main" val="10984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10	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X := X + 5			10		</a:t>
            </a:r>
            <a:r>
              <a:rPr lang="en-GB" b="1" dirty="0"/>
              <a:t>25</a:t>
            </a:r>
            <a:r>
              <a:rPr lang="en-GB" dirty="0"/>
              <a:t>			20	50	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write(X)						10		25			</a:t>
            </a:r>
            <a:r>
              <a:rPr lang="en-GB" b="1" dirty="0"/>
              <a:t>10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read(Y)						10	</a:t>
            </a:r>
            <a:r>
              <a:rPr lang="en-GB" b="1" dirty="0"/>
              <a:t>50</a:t>
            </a:r>
            <a:r>
              <a:rPr lang="en-GB" dirty="0"/>
              <a:t>	25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77887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10	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X := X + 5			10		</a:t>
            </a:r>
            <a:r>
              <a:rPr lang="en-GB" b="1" dirty="0"/>
              <a:t>25</a:t>
            </a:r>
            <a:r>
              <a:rPr lang="en-GB" dirty="0"/>
              <a:t>			20	50	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write(X)						10		25			</a:t>
            </a:r>
            <a:r>
              <a:rPr lang="en-GB" b="1" dirty="0"/>
              <a:t>10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read(Y)						10	</a:t>
            </a:r>
            <a:r>
              <a:rPr lang="en-GB" b="1" dirty="0"/>
              <a:t>50</a:t>
            </a:r>
            <a:r>
              <a:rPr lang="en-GB" dirty="0"/>
              <a:t>	25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write(X)			10	50	25			</a:t>
            </a:r>
            <a:r>
              <a:rPr lang="en-GB" b="1" dirty="0"/>
              <a:t>25</a:t>
            </a:r>
            <a:r>
              <a:rPr lang="en-GB" dirty="0"/>
              <a:t>	50</a:t>
            </a:r>
          </a:p>
        </p:txBody>
      </p:sp>
    </p:spTree>
    <p:extLst>
      <p:ext uri="{BB962C8B-B14F-4D97-AF65-F5344CB8AC3E}">
        <p14:creationId xmlns:p14="http://schemas.microsoft.com/office/powerpoint/2010/main" val="4059083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10	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X := X + 5			10		</a:t>
            </a:r>
            <a:r>
              <a:rPr lang="en-GB" b="1" dirty="0"/>
              <a:t>25</a:t>
            </a:r>
            <a:r>
              <a:rPr lang="en-GB" dirty="0"/>
              <a:t>			20	50	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write(X)						10		25			</a:t>
            </a:r>
            <a:r>
              <a:rPr lang="en-GB" b="1" dirty="0"/>
              <a:t>10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read(Y)						10	</a:t>
            </a:r>
            <a:r>
              <a:rPr lang="en-GB" b="1" dirty="0"/>
              <a:t>50</a:t>
            </a:r>
            <a:r>
              <a:rPr lang="en-GB" dirty="0"/>
              <a:t>	25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write(X)			10	50	25			</a:t>
            </a:r>
            <a:r>
              <a:rPr lang="en-GB" b="1" dirty="0"/>
              <a:t>25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Y := Y+10						10	</a:t>
            </a:r>
            <a:r>
              <a:rPr lang="en-GB" b="1" dirty="0"/>
              <a:t>60</a:t>
            </a:r>
            <a:r>
              <a:rPr lang="en-GB" dirty="0"/>
              <a:t>	25			25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1898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Transaction processing</a:t>
            </a:r>
          </a:p>
          <a:p>
            <a:r>
              <a:rPr lang="en-GB" dirty="0"/>
              <a:t>Transaction problems</a:t>
            </a:r>
          </a:p>
          <a:p>
            <a:r>
              <a:rPr lang="en-GB" dirty="0"/>
              <a:t>Transaction lifecycle</a:t>
            </a:r>
          </a:p>
          <a:p>
            <a:r>
              <a:rPr lang="en-GB" dirty="0"/>
              <a:t>ACID</a:t>
            </a:r>
          </a:p>
          <a:p>
            <a:r>
              <a:rPr lang="en-GB" dirty="0"/>
              <a:t>Schedules and </a:t>
            </a:r>
            <a:r>
              <a:rPr lang="en-GB" dirty="0" err="1"/>
              <a:t>serialisability</a:t>
            </a:r>
            <a:endParaRPr lang="en-GB" dirty="0"/>
          </a:p>
          <a:p>
            <a:r>
              <a:rPr lang="en-GB" dirty="0"/>
              <a:t>Locking (including 2PL)</a:t>
            </a:r>
          </a:p>
          <a:p>
            <a:r>
              <a:rPr lang="en-GB" dirty="0"/>
              <a:t>Timestamps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70CA55-A852-1C40-9185-090243691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39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10	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X := X + 5			10		</a:t>
            </a:r>
            <a:r>
              <a:rPr lang="en-GB" b="1" dirty="0"/>
              <a:t>25</a:t>
            </a:r>
            <a:r>
              <a:rPr lang="en-GB" dirty="0"/>
              <a:t>			20	50	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write(X)						10		25			</a:t>
            </a:r>
            <a:r>
              <a:rPr lang="en-GB" b="1" dirty="0"/>
              <a:t>10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read(Y)						10	</a:t>
            </a:r>
            <a:r>
              <a:rPr lang="en-GB" b="1" dirty="0"/>
              <a:t>50</a:t>
            </a:r>
            <a:r>
              <a:rPr lang="en-GB" dirty="0"/>
              <a:t>	25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write(X)			10	50	25			</a:t>
            </a:r>
            <a:r>
              <a:rPr lang="en-GB" b="1" dirty="0"/>
              <a:t>25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Y := Y+10						10	</a:t>
            </a:r>
            <a:r>
              <a:rPr lang="en-GB" b="1" dirty="0"/>
              <a:t>60</a:t>
            </a:r>
            <a:r>
              <a:rPr lang="en-GB" dirty="0"/>
              <a:t>	25			25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write(Y)						10	60	25			25	</a:t>
            </a:r>
            <a:r>
              <a:rPr lang="en-GB" b="1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039449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Temporary Update (Dirty Read) Problem</a:t>
            </a:r>
            <a:endParaRPr lang="en-US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One transaction updates a DB item and then fails. Item is accessed before reverting to original value.</a:t>
            </a:r>
          </a:p>
          <a:p>
            <a:pPr>
              <a:buFont typeface="Wingdings" pitchFamily="-106" charset="2"/>
              <a:buNone/>
            </a:pP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A85551-B360-254C-9D10-B1E68F8FF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39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write(X)						10					</a:t>
            </a:r>
            <a:r>
              <a:rPr lang="en-GB" b="1" dirty="0"/>
              <a:t>10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10		</a:t>
            </a:r>
            <a:r>
              <a:rPr lang="en-GB" b="1" dirty="0"/>
              <a:t>10</a:t>
            </a:r>
            <a:r>
              <a:rPr lang="en-GB" dirty="0"/>
              <a:t>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X := X + 5			10		</a:t>
            </a:r>
            <a:r>
              <a:rPr lang="en-GB" b="1" dirty="0"/>
              <a:t>15</a:t>
            </a:r>
            <a:r>
              <a:rPr lang="en-GB" dirty="0"/>
              <a:t>			10	50	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write(X)			10		15			</a:t>
            </a:r>
            <a:r>
              <a:rPr lang="en-GB" b="1" dirty="0"/>
              <a:t>15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read(Y)						10	</a:t>
            </a:r>
            <a:r>
              <a:rPr lang="en-GB" b="1" dirty="0"/>
              <a:t>50</a:t>
            </a:r>
            <a:r>
              <a:rPr lang="en-GB" dirty="0"/>
              <a:t>	15			15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CRASH!		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rollback											20</a:t>
            </a:r>
            <a:r>
              <a:rPr lang="en-GB" dirty="0"/>
              <a:t>	50</a:t>
            </a:r>
          </a:p>
        </p:txBody>
      </p:sp>
    </p:spTree>
    <p:extLst>
      <p:ext uri="{BB962C8B-B14F-4D97-AF65-F5344CB8AC3E}">
        <p14:creationId xmlns:p14="http://schemas.microsoft.com/office/powerpoint/2010/main" val="4231335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Incorrect Summary Problem</a:t>
            </a: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One transaction calculates an aggregate summary function on multiple records while other transactions update records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Aggregate function may read some values before they are updated, and some after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6AF921-B293-B944-9279-D55337A8BE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4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692151"/>
            <a:ext cx="10944225" cy="597693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S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	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S := 0								</a:t>
            </a:r>
            <a:r>
              <a:rPr lang="en-GB" b="1" dirty="0"/>
              <a:t>0</a:t>
            </a:r>
            <a:r>
              <a:rPr lang="en-GB" dirty="0"/>
              <a:t>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read(X)					0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X := X </a:t>
            </a:r>
            <a:r>
              <a:rPr lang="mr-IN" dirty="0"/>
              <a:t>–</a:t>
            </a:r>
            <a:r>
              <a:rPr lang="en-GB" dirty="0"/>
              <a:t> 10				0	</a:t>
            </a:r>
            <a:r>
              <a:rPr lang="en-GB" b="1" dirty="0"/>
              <a:t>10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write(X)					0	10			</a:t>
            </a:r>
            <a:r>
              <a:rPr lang="en-GB" b="1" dirty="0"/>
              <a:t>10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read(X)						</a:t>
            </a:r>
            <a:r>
              <a:rPr lang="en-GB" b="1" dirty="0"/>
              <a:t>10</a:t>
            </a:r>
            <a:r>
              <a:rPr lang="en-GB" dirty="0"/>
              <a:t>		0	10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S := S + X						10		</a:t>
            </a:r>
            <a:r>
              <a:rPr lang="en-GB" b="1" dirty="0"/>
              <a:t>10</a:t>
            </a:r>
            <a:r>
              <a:rPr lang="en-GB" dirty="0"/>
              <a:t>	10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read(Y)						10	</a:t>
            </a:r>
            <a:r>
              <a:rPr lang="en-GB" b="1" dirty="0"/>
              <a:t>50</a:t>
            </a:r>
            <a:r>
              <a:rPr lang="en-GB" dirty="0"/>
              <a:t>	10	10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S := S + Y						10	50	</a:t>
            </a:r>
            <a:r>
              <a:rPr lang="en-GB" b="1" dirty="0"/>
              <a:t>60</a:t>
            </a:r>
            <a:r>
              <a:rPr lang="en-GB" dirty="0"/>
              <a:t>	10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read(Y)			10	50	60	10	</a:t>
            </a:r>
            <a:r>
              <a:rPr lang="en-GB" b="1" dirty="0"/>
              <a:t>50</a:t>
            </a:r>
            <a:r>
              <a:rPr lang="en-GB" dirty="0"/>
              <a:t>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Y := Y + 10		10	50	60	10	</a:t>
            </a:r>
            <a:r>
              <a:rPr lang="en-GB" b="1" dirty="0"/>
              <a:t>60</a:t>
            </a:r>
            <a:r>
              <a:rPr lang="en-GB" dirty="0"/>
              <a:t>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write(Y)			10	50	60	10	60		10	</a:t>
            </a:r>
            <a:r>
              <a:rPr lang="en-GB" b="1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02721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Unrepeatable Read Problem</a:t>
            </a: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One transaction reads an item twice, while another changes the item between the two reads</a:t>
            </a:r>
          </a:p>
          <a:p>
            <a:pPr>
              <a:buFont typeface="Wingdings" pitchFamily="-106" charset="2"/>
              <a:buNone/>
            </a:pPr>
            <a:r>
              <a:rPr lang="en-GB" b="1" dirty="0"/>
              <a:t>T1:				T2: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read(X)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					read(X)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					X := X – 10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					write(X)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read(X)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BBFE5-1222-314A-B529-43D10D58B5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33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Transaction Processing</a:t>
            </a: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When a transaction is submitted for execution, the system must ensure that:</a:t>
            </a:r>
          </a:p>
          <a:p>
            <a:pPr lvl="1"/>
            <a:r>
              <a:rPr lang="en-GB" dirty="0"/>
              <a:t>All operations in the transaction are completed successfully, with effect recorded permanently in the database, or</a:t>
            </a:r>
          </a:p>
          <a:p>
            <a:pPr lvl="1"/>
            <a:r>
              <a:rPr lang="en-GB" dirty="0"/>
              <a:t>There is no effect on the database or other transactions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Transactions may be </a:t>
            </a:r>
            <a:r>
              <a:rPr lang="en-GB" b="1" dirty="0"/>
              <a:t>read-only </a:t>
            </a:r>
            <a:r>
              <a:rPr lang="en-GB" dirty="0"/>
              <a:t>or </a:t>
            </a:r>
            <a:r>
              <a:rPr lang="en-GB" b="1" dirty="0"/>
              <a:t>update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67AFF7-E9F2-5E4C-BF55-0FE3523C7C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03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Transaction Life Cycle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Need to track start and end of transactions, and commit and abort of transactions</a:t>
            </a:r>
          </a:p>
          <a:p>
            <a:pPr lvl="1"/>
            <a:r>
              <a:rPr lang="en-GB" dirty="0"/>
              <a:t>BEGIN_TRANSACTION</a:t>
            </a:r>
          </a:p>
          <a:p>
            <a:pPr lvl="1"/>
            <a:r>
              <a:rPr lang="en-GB" dirty="0"/>
              <a:t>READ, WRITE</a:t>
            </a:r>
          </a:p>
          <a:p>
            <a:pPr lvl="1"/>
            <a:r>
              <a:rPr lang="en-GB" dirty="0"/>
              <a:t>END_TRANSACTION</a:t>
            </a:r>
          </a:p>
          <a:p>
            <a:pPr lvl="1"/>
            <a:r>
              <a:rPr lang="en-GB" dirty="0"/>
              <a:t>COMMIT_TRANSACTION</a:t>
            </a:r>
          </a:p>
          <a:p>
            <a:pPr lvl="1"/>
            <a:r>
              <a:rPr lang="en-GB" dirty="0"/>
              <a:t>ROLLBACK (or ABORT)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C4367C-F788-FC4B-AED0-09F48D878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Transaction Life Cycle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7EDFAC-7A10-A047-8B58-A7801BB74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24" name="AutoShape 4"/>
          <p:cNvSpPr>
            <a:spLocks noChangeArrowheads="1"/>
          </p:cNvSpPr>
          <p:nvPr/>
        </p:nvSpPr>
        <p:spPr bwMode="auto">
          <a:xfrm>
            <a:off x="3216276" y="2708276"/>
            <a:ext cx="1439863" cy="7207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Active</a:t>
            </a:r>
            <a:endParaRPr lang="en-US" dirty="0"/>
          </a:p>
        </p:txBody>
      </p:sp>
      <p:sp>
        <p:nvSpPr>
          <p:cNvPr id="184325" name="AutoShape 5"/>
          <p:cNvSpPr>
            <a:spLocks noChangeArrowheads="1"/>
          </p:cNvSpPr>
          <p:nvPr/>
        </p:nvSpPr>
        <p:spPr bwMode="auto">
          <a:xfrm>
            <a:off x="6096001" y="4868864"/>
            <a:ext cx="1439863" cy="7207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/>
              <a:t>Failed</a:t>
            </a:r>
            <a:endParaRPr lang="en-US"/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>
            <a:off x="6096001" y="2708276"/>
            <a:ext cx="1439863" cy="7207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/>
              <a:t>Partially</a:t>
            </a:r>
            <a:br>
              <a:rPr lang="en-GB"/>
            </a:br>
            <a:r>
              <a:rPr lang="en-GB"/>
              <a:t>Committed</a:t>
            </a:r>
            <a:endParaRPr lang="en-US"/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>
            <a:off x="8977313" y="2708276"/>
            <a:ext cx="1439862" cy="7207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/>
              <a:t>Committed</a:t>
            </a:r>
            <a:endParaRPr lang="en-US"/>
          </a:p>
        </p:txBody>
      </p:sp>
      <p:sp>
        <p:nvSpPr>
          <p:cNvPr id="184328" name="AutoShape 8"/>
          <p:cNvSpPr>
            <a:spLocks noChangeArrowheads="1"/>
          </p:cNvSpPr>
          <p:nvPr/>
        </p:nvSpPr>
        <p:spPr bwMode="auto">
          <a:xfrm>
            <a:off x="8977313" y="4868864"/>
            <a:ext cx="1439862" cy="7207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/>
              <a:t>Terminated</a:t>
            </a:r>
            <a:endParaRPr lang="en-US"/>
          </a:p>
        </p:txBody>
      </p:sp>
      <p:cxnSp>
        <p:nvCxnSpPr>
          <p:cNvPr id="184335" name="AutoShape 15"/>
          <p:cNvCxnSpPr>
            <a:cxnSpLocks noChangeShapeType="1"/>
            <a:stCxn id="184324" idx="2"/>
            <a:endCxn id="184325" idx="1"/>
          </p:cNvCxnSpPr>
          <p:nvPr/>
        </p:nvCxnSpPr>
        <p:spPr bwMode="auto">
          <a:xfrm>
            <a:off x="3937000" y="3429001"/>
            <a:ext cx="2159000" cy="1800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84336" name="AutoShape 16"/>
          <p:cNvCxnSpPr>
            <a:cxnSpLocks noChangeShapeType="1"/>
            <a:stCxn id="184324" idx="3"/>
            <a:endCxn id="184326" idx="1"/>
          </p:cNvCxnSpPr>
          <p:nvPr/>
        </p:nvCxnSpPr>
        <p:spPr bwMode="auto">
          <a:xfrm>
            <a:off x="4656138" y="3068638"/>
            <a:ext cx="14398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84338" name="AutoShape 18"/>
          <p:cNvCxnSpPr>
            <a:cxnSpLocks noChangeShapeType="1"/>
            <a:stCxn id="184326" idx="2"/>
            <a:endCxn id="184325" idx="0"/>
          </p:cNvCxnSpPr>
          <p:nvPr/>
        </p:nvCxnSpPr>
        <p:spPr bwMode="auto">
          <a:xfrm>
            <a:off x="6816725" y="3429001"/>
            <a:ext cx="0" cy="14398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84339" name="AutoShape 19"/>
          <p:cNvCxnSpPr>
            <a:cxnSpLocks noChangeShapeType="1"/>
            <a:stCxn id="184326" idx="3"/>
            <a:endCxn id="184327" idx="1"/>
          </p:cNvCxnSpPr>
          <p:nvPr/>
        </p:nvCxnSpPr>
        <p:spPr bwMode="auto">
          <a:xfrm>
            <a:off x="7535863" y="3068638"/>
            <a:ext cx="14414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84340" name="AutoShape 20"/>
          <p:cNvCxnSpPr>
            <a:cxnSpLocks noChangeShapeType="1"/>
            <a:stCxn id="184327" idx="2"/>
            <a:endCxn id="184328" idx="0"/>
          </p:cNvCxnSpPr>
          <p:nvPr/>
        </p:nvCxnSpPr>
        <p:spPr bwMode="auto">
          <a:xfrm>
            <a:off x="9698038" y="3429001"/>
            <a:ext cx="0" cy="14398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84341" name="AutoShape 21"/>
          <p:cNvCxnSpPr>
            <a:cxnSpLocks noChangeShapeType="1"/>
            <a:stCxn id="184325" idx="3"/>
            <a:endCxn id="184328" idx="1"/>
          </p:cNvCxnSpPr>
          <p:nvPr/>
        </p:nvCxnSpPr>
        <p:spPr bwMode="auto">
          <a:xfrm>
            <a:off x="7535863" y="5229225"/>
            <a:ext cx="14414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84342" name="AutoShape 22"/>
          <p:cNvCxnSpPr>
            <a:cxnSpLocks noChangeShapeType="1"/>
            <a:endCxn id="184324" idx="1"/>
          </p:cNvCxnSpPr>
          <p:nvPr/>
        </p:nvCxnSpPr>
        <p:spPr bwMode="auto">
          <a:xfrm>
            <a:off x="1774825" y="3068638"/>
            <a:ext cx="14414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84343" name="AutoShape 23"/>
          <p:cNvCxnSpPr>
            <a:cxnSpLocks noChangeShapeType="1"/>
            <a:stCxn id="184324" idx="3"/>
            <a:endCxn id="184324" idx="0"/>
          </p:cNvCxnSpPr>
          <p:nvPr/>
        </p:nvCxnSpPr>
        <p:spPr bwMode="auto">
          <a:xfrm flipH="1" flipV="1">
            <a:off x="3937000" y="2708276"/>
            <a:ext cx="719138" cy="360363"/>
          </a:xfrm>
          <a:prstGeom prst="curvedConnector4">
            <a:avLst>
              <a:gd name="adj1" fmla="val -31569"/>
              <a:gd name="adj2" fmla="val 163435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1631950" y="3141663"/>
            <a:ext cx="182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BEGIN</a:t>
            </a:r>
            <a:br>
              <a:rPr lang="en-GB"/>
            </a:br>
            <a:r>
              <a:rPr lang="en-GB"/>
              <a:t>TRANSACTION</a:t>
            </a:r>
            <a:endParaRPr lang="en-US"/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3143251" y="2060575"/>
            <a:ext cx="1614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READ, WRITE</a:t>
            </a:r>
            <a:endParaRPr lang="en-US"/>
          </a:p>
        </p:txBody>
      </p:sp>
      <p:sp>
        <p:nvSpPr>
          <p:cNvPr id="184346" name="Text Box 26"/>
          <p:cNvSpPr txBox="1">
            <a:spLocks noChangeArrowheads="1"/>
          </p:cNvSpPr>
          <p:nvPr/>
        </p:nvSpPr>
        <p:spPr bwMode="auto">
          <a:xfrm>
            <a:off x="4583113" y="3141663"/>
            <a:ext cx="182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END</a:t>
            </a:r>
            <a:br>
              <a:rPr lang="en-GB"/>
            </a:br>
            <a:r>
              <a:rPr lang="en-GB"/>
              <a:t>TRANSACTION</a:t>
            </a:r>
            <a:endParaRPr lang="en-US"/>
          </a:p>
        </p:txBody>
      </p:sp>
      <p:sp>
        <p:nvSpPr>
          <p:cNvPr id="184347" name="Text Box 27"/>
          <p:cNvSpPr txBox="1">
            <a:spLocks noChangeArrowheads="1"/>
          </p:cNvSpPr>
          <p:nvPr/>
        </p:nvSpPr>
        <p:spPr bwMode="auto">
          <a:xfrm>
            <a:off x="7680325" y="3213100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COMMIT</a:t>
            </a:r>
            <a:endParaRPr lang="en-US"/>
          </a:p>
        </p:txBody>
      </p:sp>
      <p:sp>
        <p:nvSpPr>
          <p:cNvPr id="184348" name="Text Box 28"/>
          <p:cNvSpPr txBox="1">
            <a:spLocks noChangeArrowheads="1"/>
          </p:cNvSpPr>
          <p:nvPr/>
        </p:nvSpPr>
        <p:spPr bwMode="auto">
          <a:xfrm>
            <a:off x="6888163" y="4005263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ABORT</a:t>
            </a:r>
            <a:endParaRPr lang="en-US"/>
          </a:p>
        </p:txBody>
      </p:sp>
      <p:sp>
        <p:nvSpPr>
          <p:cNvPr id="184349" name="Text Box 29"/>
          <p:cNvSpPr txBox="1">
            <a:spLocks noChangeArrowheads="1"/>
          </p:cNvSpPr>
          <p:nvPr/>
        </p:nvSpPr>
        <p:spPr bwMode="auto">
          <a:xfrm>
            <a:off x="3916363" y="4168776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ABORT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2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44277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Concurrency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In a multi-user DBMS, many users may use the system concurrently</a:t>
            </a:r>
          </a:p>
          <a:p>
            <a:r>
              <a:rPr lang="en-GB" dirty="0"/>
              <a:t>Stored data items may be accessed concurrently by user programs</a:t>
            </a:r>
          </a:p>
          <a:p>
            <a:pPr>
              <a:buFont typeface="Wingdings" pitchFamily="-106" charset="2"/>
              <a:buNone/>
            </a:pPr>
            <a:endParaRPr lang="en-GB" dirty="0"/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4A513-36D5-D34A-953E-C8B23191B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9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ACID Properties</a:t>
            </a: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b="1" dirty="0"/>
              <a:t>Atomicity</a:t>
            </a:r>
          </a:p>
          <a:p>
            <a:pPr marL="360000" lvl="1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dirty="0"/>
              <a:t>A transaction </a:t>
            </a:r>
            <a:r>
              <a:rPr lang="en-GB"/>
              <a:t>is either </a:t>
            </a:r>
            <a:r>
              <a:rPr lang="en-GB" dirty="0"/>
              <a:t>performed completely or not at all</a:t>
            </a:r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b="1" dirty="0"/>
              <a:t>Consistency</a:t>
            </a:r>
            <a:endParaRPr lang="en-GB" dirty="0"/>
          </a:p>
          <a:p>
            <a:pPr marL="360000" lvl="1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dirty="0"/>
              <a:t>Correct transaction execution must take the database from one consistent state to another</a:t>
            </a:r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b="1" dirty="0"/>
              <a:t>Isolation</a:t>
            </a:r>
          </a:p>
          <a:p>
            <a:pPr marL="360000" lvl="1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dirty="0"/>
              <a:t>A transaction should not make updates externally visible (to other transactions) until committed</a:t>
            </a:r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b="1" dirty="0"/>
              <a:t>Durability</a:t>
            </a:r>
            <a:endParaRPr lang="en-GB" dirty="0"/>
          </a:p>
          <a:p>
            <a:pPr marL="360000" lvl="1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dirty="0"/>
              <a:t>Once database is changed and committed, changes should not be lost because of failure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4F10C-5554-C34E-B08E-5B115F5769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42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Schedules</a:t>
            </a: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schedule</a:t>
            </a:r>
            <a:r>
              <a:rPr lang="en-GB" dirty="0"/>
              <a:t> S of n transactions is an ordering of the operations of the transactions, subject to the constraint that for each transaction T that participates in S, the operations in T must appear in the same order in S that they do in 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Two operations in a schedule are </a:t>
            </a:r>
            <a:r>
              <a:rPr lang="en-GB" b="1" dirty="0"/>
              <a:t>conflicting</a:t>
            </a:r>
            <a:r>
              <a:rPr lang="en-GB" dirty="0"/>
              <a:t> if:</a:t>
            </a:r>
          </a:p>
          <a:p>
            <a:pPr lvl="1"/>
            <a:r>
              <a:rPr lang="en-GB" dirty="0"/>
              <a:t>They belong to different transactions and</a:t>
            </a:r>
          </a:p>
          <a:p>
            <a:pPr lvl="1"/>
            <a:r>
              <a:rPr lang="en-GB" dirty="0"/>
              <a:t>They access the same data item and</a:t>
            </a:r>
          </a:p>
          <a:p>
            <a:pPr lvl="1"/>
            <a:r>
              <a:rPr lang="en-GB" dirty="0"/>
              <a:t>At least one of the operations is a write()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7B6B7B-22A2-1A4C-9134-1CAAE5641F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41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Serial and Serialisable</a:t>
            </a: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schedule is </a:t>
            </a:r>
            <a:r>
              <a:rPr lang="en-GB" b="1" dirty="0"/>
              <a:t>serial</a:t>
            </a:r>
            <a:r>
              <a:rPr lang="en-GB" dirty="0"/>
              <a:t> if, for each transaction T in the schedule, all operations in T are executed consecutively (no interleaving), otherwise it is </a:t>
            </a:r>
            <a:r>
              <a:rPr lang="en-GB" b="1" dirty="0"/>
              <a:t>non-serial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schedule S of n transactions is </a:t>
            </a:r>
            <a:r>
              <a:rPr lang="en-GB" b="1" dirty="0" err="1"/>
              <a:t>serialisable</a:t>
            </a:r>
            <a:r>
              <a:rPr lang="en-GB" dirty="0"/>
              <a:t> if it is equivalent to some serial schedule of the same n transactions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9AA58-B866-6F43-8DC7-8E5D89EA0D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24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Schedule Equivalence</a:t>
            </a: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Two schedules are </a:t>
            </a:r>
            <a:r>
              <a:rPr lang="en-GB" b="1" dirty="0"/>
              <a:t>result equivalent </a:t>
            </a:r>
            <a:r>
              <a:rPr lang="en-GB" dirty="0"/>
              <a:t>if they produce the same final state on the database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Two schedules are </a:t>
            </a:r>
            <a:r>
              <a:rPr lang="en-GB" b="1" dirty="0"/>
              <a:t>conflict equivalent </a:t>
            </a:r>
            <a:r>
              <a:rPr lang="en-GB" dirty="0"/>
              <a:t>if the order of any two conflicting operations is the same in both schedules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C4DCC-E6A6-CB4C-A1BF-328E699E74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0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Serial Schedule T1;T2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write(X)						10					</a:t>
            </a:r>
            <a:r>
              <a:rPr lang="en-GB" b="1" dirty="0"/>
              <a:t>10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read(Y)						10	</a:t>
            </a:r>
            <a:r>
              <a:rPr lang="en-GB" b="1" dirty="0"/>
              <a:t>50</a:t>
            </a:r>
            <a:r>
              <a:rPr lang="en-GB" dirty="0"/>
              <a:t>	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Y := Y + 10						10	</a:t>
            </a:r>
            <a:r>
              <a:rPr lang="en-GB" b="1" dirty="0"/>
              <a:t>60</a:t>
            </a:r>
            <a:r>
              <a:rPr lang="en-GB" dirty="0"/>
              <a:t>	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write(Y)						10	60				10	</a:t>
            </a:r>
            <a:r>
              <a:rPr lang="en-GB" b="1" dirty="0"/>
              <a:t>60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10	60	</a:t>
            </a:r>
            <a:r>
              <a:rPr lang="en-GB" b="1" dirty="0"/>
              <a:t>10</a:t>
            </a:r>
            <a:r>
              <a:rPr lang="en-GB" dirty="0"/>
              <a:t>			10	60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X := X + 5			10	60	</a:t>
            </a:r>
            <a:r>
              <a:rPr lang="en-GB" b="1" dirty="0"/>
              <a:t>15</a:t>
            </a:r>
            <a:r>
              <a:rPr lang="en-GB" dirty="0"/>
              <a:t>			10	60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write(X)			10	60	15			</a:t>
            </a:r>
            <a:r>
              <a:rPr lang="en-GB" b="1" dirty="0"/>
              <a:t>15</a:t>
            </a:r>
            <a:r>
              <a:rPr lang="en-GB" dirty="0"/>
              <a:t>	60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88FAF-5D71-7C4B-AF1B-AC4EEB5778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7913154" y="5616917"/>
            <a:ext cx="1440000" cy="36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8754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Serial Schedule T2;T1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	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X := X + 5					</a:t>
            </a:r>
            <a:r>
              <a:rPr lang="en-GB" b="1" dirty="0"/>
              <a:t>25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write(X)					25			</a:t>
            </a:r>
            <a:r>
              <a:rPr lang="en-GB" b="1" dirty="0"/>
              <a:t>25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25</a:t>
            </a:r>
            <a:r>
              <a:rPr lang="en-GB" dirty="0"/>
              <a:t>		25			25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15</a:t>
            </a:r>
            <a:r>
              <a:rPr lang="en-GB" dirty="0"/>
              <a:t>		25			25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write(X)						15		25			</a:t>
            </a:r>
            <a:r>
              <a:rPr lang="en-GB" b="1" dirty="0"/>
              <a:t>15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read(Y)						15	</a:t>
            </a:r>
            <a:r>
              <a:rPr lang="en-GB" b="1" dirty="0"/>
              <a:t>50</a:t>
            </a:r>
            <a:r>
              <a:rPr lang="en-GB" dirty="0"/>
              <a:t>	25			15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Y := Y + 10						15	</a:t>
            </a:r>
            <a:r>
              <a:rPr lang="en-GB" b="1" dirty="0"/>
              <a:t>60</a:t>
            </a:r>
            <a:r>
              <a:rPr lang="en-GB" dirty="0"/>
              <a:t>	25			15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write(Y)						15	60	25			15	</a:t>
            </a:r>
            <a:r>
              <a:rPr lang="en-GB" b="1" dirty="0"/>
              <a:t>60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27BDF-7599-FF46-A303-F5DFB8B877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C2730E-56DA-A147-8828-065FF2D8A544}"/>
              </a:ext>
            </a:extLst>
          </p:cNvPr>
          <p:cNvSpPr/>
          <p:nvPr/>
        </p:nvSpPr>
        <p:spPr bwMode="auto">
          <a:xfrm>
            <a:off x="7913154" y="5616917"/>
            <a:ext cx="1440000" cy="36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27874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Non-Serial and Non-</a:t>
            </a:r>
            <a:r>
              <a:rPr lang="en-GB" dirty="0" err="1"/>
              <a:t>Serialisable</a:t>
            </a:r>
            <a:r>
              <a:rPr lang="en-GB" dirty="0"/>
              <a:t> Schedule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10	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X := X + 5			10		</a:t>
            </a:r>
            <a:r>
              <a:rPr lang="en-GB" b="1" dirty="0"/>
              <a:t>25</a:t>
            </a:r>
            <a:r>
              <a:rPr lang="en-GB" dirty="0"/>
              <a:t>			20	50	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write(X)						10		25			</a:t>
            </a:r>
            <a:r>
              <a:rPr lang="en-GB" b="1" dirty="0"/>
              <a:t>10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read(Y)						10	</a:t>
            </a:r>
            <a:r>
              <a:rPr lang="en-GB" b="1" dirty="0"/>
              <a:t>50</a:t>
            </a:r>
            <a:r>
              <a:rPr lang="en-GB" dirty="0"/>
              <a:t>	25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write(X)			10	50	25			</a:t>
            </a:r>
            <a:r>
              <a:rPr lang="en-GB" b="1" dirty="0"/>
              <a:t>25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Y := Y+10						10	</a:t>
            </a:r>
            <a:r>
              <a:rPr lang="en-GB" b="1" dirty="0"/>
              <a:t>60</a:t>
            </a:r>
            <a:r>
              <a:rPr lang="en-GB" dirty="0"/>
              <a:t>	25			25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write(Y)						10	60	25			25	</a:t>
            </a:r>
            <a:r>
              <a:rPr lang="en-GB" b="1" dirty="0"/>
              <a:t>60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0499A-6F8C-D748-BB7E-459D21596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6DD45-7B54-944B-A355-86191568CF9A}"/>
              </a:ext>
            </a:extLst>
          </p:cNvPr>
          <p:cNvSpPr/>
          <p:nvPr/>
        </p:nvSpPr>
        <p:spPr bwMode="auto">
          <a:xfrm>
            <a:off x="7913154" y="5616917"/>
            <a:ext cx="1440000" cy="36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825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Non-Serial but </a:t>
            </a:r>
            <a:r>
              <a:rPr lang="en-GB" dirty="0" err="1"/>
              <a:t>Serialisable</a:t>
            </a:r>
            <a:r>
              <a:rPr lang="en-GB" dirty="0"/>
              <a:t> Schedule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  <a:endParaRPr lang="en-GB" b="1" dirty="0"/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				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X := X – 10						</a:t>
            </a:r>
            <a:r>
              <a:rPr lang="en-GB" b="1" dirty="0"/>
              <a:t>10</a:t>
            </a:r>
            <a:r>
              <a:rPr lang="en-GB" dirty="0"/>
              <a:t>					20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write(X)						10					</a:t>
            </a:r>
            <a:r>
              <a:rPr lang="en-GB" b="1" dirty="0"/>
              <a:t>10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read(X)			10		</a:t>
            </a:r>
            <a:r>
              <a:rPr lang="en-GB" b="1" dirty="0"/>
              <a:t>10</a:t>
            </a:r>
            <a:r>
              <a:rPr lang="en-GB" dirty="0"/>
              <a:t>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X := X + 5			10		</a:t>
            </a:r>
            <a:r>
              <a:rPr lang="en-GB" b="1" dirty="0"/>
              <a:t>15</a:t>
            </a:r>
            <a:r>
              <a:rPr lang="en-GB" dirty="0"/>
              <a:t>			10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		write(X)			10		15			</a:t>
            </a:r>
            <a:r>
              <a:rPr lang="en-GB" b="1" dirty="0"/>
              <a:t>15</a:t>
            </a:r>
            <a:r>
              <a:rPr lang="en-GB" dirty="0"/>
              <a:t>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read(Y)						10	</a:t>
            </a:r>
            <a:r>
              <a:rPr lang="en-GB" b="1" dirty="0"/>
              <a:t>50</a:t>
            </a:r>
            <a:r>
              <a:rPr lang="en-GB" dirty="0"/>
              <a:t>	15			15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Y := Y + 10						10	</a:t>
            </a:r>
            <a:r>
              <a:rPr lang="en-GB" b="1" dirty="0"/>
              <a:t>60</a:t>
            </a:r>
            <a:r>
              <a:rPr lang="en-GB" dirty="0"/>
              <a:t>	15			15	50</a:t>
            </a:r>
          </a:p>
          <a:p>
            <a:pPr marL="0" indent="0">
              <a:spcAft>
                <a:spcPts val="0"/>
              </a:spcAft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</a:tabLst>
            </a:pPr>
            <a:r>
              <a:rPr lang="en-GB" dirty="0"/>
              <a:t>write(Y)						10	60	15			15	</a:t>
            </a:r>
            <a:r>
              <a:rPr lang="en-GB" b="1" dirty="0"/>
              <a:t>60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3FABB-893D-5143-85DC-192575AEB8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8CF4EE-C076-FA40-A7EF-B48BDC5F205B}"/>
              </a:ext>
            </a:extLst>
          </p:cNvPr>
          <p:cNvSpPr/>
          <p:nvPr/>
        </p:nvSpPr>
        <p:spPr bwMode="auto">
          <a:xfrm>
            <a:off x="7913154" y="5616917"/>
            <a:ext cx="1440000" cy="36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141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</a:t>
            </a:r>
          </a:p>
        </p:txBody>
      </p:sp>
    </p:spTree>
    <p:extLst>
      <p:ext uri="{BB962C8B-B14F-4D97-AF65-F5344CB8AC3E}">
        <p14:creationId xmlns:p14="http://schemas.microsoft.com/office/powerpoint/2010/main" val="2255179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Locks are used to synchronise access by concurrent transactions to a database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Typically, two lock modes: </a:t>
            </a:r>
            <a:r>
              <a:rPr lang="en-US" b="1" dirty="0"/>
              <a:t>shared</a:t>
            </a:r>
            <a:r>
              <a:rPr lang="en-US" dirty="0"/>
              <a:t> and </a:t>
            </a:r>
            <a:r>
              <a:rPr lang="en-US" b="1" dirty="0"/>
              <a:t>exclusive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Shared: for reading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Exclusive: for writing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Binary locks (equivalent to exclusive mode only) are also possible, but generally too restrictive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56ADC-9B26-8A42-9589-EEC3F18722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Concurrency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In a multi-user DBMS, many users may use the system concurrently</a:t>
            </a:r>
          </a:p>
          <a:p>
            <a:r>
              <a:rPr lang="en-GB" dirty="0"/>
              <a:t>Stored data items may be accessed concurrently by user programs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Transaction</a:t>
            </a:r>
            <a:r>
              <a:rPr lang="en-GB" dirty="0"/>
              <a:t>: a logical unit of work that changes the contents of a database</a:t>
            </a:r>
          </a:p>
          <a:p>
            <a:pPr lvl="1"/>
            <a:r>
              <a:rPr lang="en-GB" dirty="0"/>
              <a:t>Group of database operations that are to be executed together</a:t>
            </a:r>
          </a:p>
          <a:p>
            <a:endParaRPr lang="en-GB" dirty="0"/>
          </a:p>
          <a:p>
            <a:pPr>
              <a:buFont typeface="Wingdings" pitchFamily="-106" charset="2"/>
              <a:buNone/>
            </a:pPr>
            <a:endParaRPr lang="en-GB" dirty="0"/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4A513-36D5-D34A-953E-C8B23191B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18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lock-shared(X)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Attempt to acquire a shared lock on X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lock-exclusive(X)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Attempt to acquire an exclusive lock on X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 marL="0" indent="0">
              <a:lnSpc>
                <a:spcPct val="90000"/>
              </a:lnSpc>
              <a:buNone/>
            </a:pPr>
            <a:r>
              <a:rPr lang="en-GB" b="1" dirty="0"/>
              <a:t>unlock(X)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Relinquish all locks on 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7AF6D-7034-5C4F-BEA5-9411DE4F15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56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Outcome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result of an attempt to obtain a lock is either:</a:t>
            </a:r>
          </a:p>
          <a:p>
            <a:pPr lvl="1"/>
            <a:r>
              <a:rPr lang="en-GB" dirty="0"/>
              <a:t>Grant lock (able to access the item)</a:t>
            </a:r>
          </a:p>
          <a:p>
            <a:pPr lvl="1"/>
            <a:r>
              <a:rPr lang="en-GB" dirty="0"/>
              <a:t>Wait for lock to be granted (not yet able to access the item)</a:t>
            </a:r>
          </a:p>
          <a:p>
            <a:pPr lvl="1"/>
            <a:r>
              <a:rPr lang="en-GB" dirty="0"/>
              <a:t>(Abort)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quarter" idx="14"/>
          </p:nvPr>
        </p:nvGraphicFramePr>
        <p:xfrm>
          <a:off x="623888" y="4076700"/>
          <a:ext cx="10944224" cy="1625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/>
                        <a:t>Lock Requested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Shared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Exclusive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 rowSpan="2">
                  <a:txBody>
                    <a:bodyPr/>
                    <a:lstStyle/>
                    <a:p>
                      <a:r>
                        <a:rPr lang="en-US" b="1" dirty="0"/>
                        <a:t>Lock held in mode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Shared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Exclusive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49523" marR="149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629DB-8A6B-5A43-A68E-9BB0E6B7DD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06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Locking Rules</a:t>
            </a: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Must issue lock-shared(X) or lock-exclusive(X) before a read(X) operation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Must issue lock-exclusive(X) before a write(X) operation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Must issue unlock(X) after all read(X) and write(X) operations are completed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Cannot issue lock-shared(X) if already holding a lock on X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Cannot issue lock-exclusive(X) if already holding a lock on X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Cannot issue unlock(X) unless holding a lock on X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412AB7-9B97-8D45-A8BE-BCD66A0FD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0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Lock Conversion</a:t>
            </a: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Rules 4 and 5 may be relaxed in order to allow lock conversion</a:t>
            </a:r>
          </a:p>
          <a:p>
            <a:r>
              <a:rPr lang="en-GB" dirty="0"/>
              <a:t>A lock-shared(X) may be </a:t>
            </a:r>
            <a:r>
              <a:rPr lang="en-GB" i="1" dirty="0"/>
              <a:t>upgraded</a:t>
            </a:r>
            <a:r>
              <a:rPr lang="en-GB" dirty="0"/>
              <a:t> to a lock-exclusive(X)</a:t>
            </a:r>
          </a:p>
          <a:p>
            <a:r>
              <a:rPr lang="en-GB" dirty="0"/>
              <a:t>A lock-exclusive(X) may be </a:t>
            </a:r>
            <a:r>
              <a:rPr lang="en-GB" i="1" dirty="0"/>
              <a:t>downgraded</a:t>
            </a:r>
            <a:r>
              <a:rPr lang="en-GB" dirty="0"/>
              <a:t> to a lock-shared(X)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251F2-8BA1-1842-B716-42F45A9CA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79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Locking Example</a:t>
            </a: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113" indent="-11113">
              <a:spcAft>
                <a:spcPts val="0"/>
              </a:spcAft>
              <a:buNone/>
            </a:pPr>
            <a:r>
              <a:rPr lang="en-GB" dirty="0"/>
              <a:t>lock-shared(Y)</a:t>
            </a:r>
            <a:br>
              <a:rPr lang="en-GB" dirty="0"/>
            </a:br>
            <a:r>
              <a:rPr lang="en-GB" dirty="0"/>
              <a:t>read(Y)</a:t>
            </a:r>
            <a:br>
              <a:rPr lang="en-GB" dirty="0"/>
            </a:br>
            <a:r>
              <a:rPr lang="en-GB" dirty="0"/>
              <a:t>unlock(Y)</a:t>
            </a:r>
            <a:br>
              <a:rPr lang="en-GB" dirty="0"/>
            </a:br>
            <a:r>
              <a:rPr lang="en-GB" dirty="0"/>
              <a:t>lock-exclusive(X)</a:t>
            </a:r>
            <a:br>
              <a:rPr lang="en-GB" dirty="0"/>
            </a:br>
            <a:r>
              <a:rPr lang="en-GB" dirty="0"/>
              <a:t>read(X)</a:t>
            </a:r>
            <a:br>
              <a:rPr lang="en-GB" dirty="0"/>
            </a:br>
            <a:r>
              <a:rPr lang="en-GB" dirty="0"/>
              <a:t>X := X + Y</a:t>
            </a:r>
            <a:br>
              <a:rPr lang="en-GB" dirty="0"/>
            </a:br>
            <a:r>
              <a:rPr lang="en-GB" dirty="0"/>
              <a:t>write(X)</a:t>
            </a:r>
            <a:br>
              <a:rPr lang="en-GB" dirty="0"/>
            </a:br>
            <a:r>
              <a:rPr lang="en-GB" dirty="0"/>
              <a:t>unlock(X)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A08171-EA5C-B744-9372-A7C38600E00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lock-shared(X)</a:t>
            </a:r>
            <a:br>
              <a:rPr lang="en-US" dirty="0"/>
            </a:br>
            <a:r>
              <a:rPr lang="en-US" dirty="0"/>
              <a:t>read(X)</a:t>
            </a:r>
            <a:br>
              <a:rPr lang="en-US" dirty="0"/>
            </a:br>
            <a:r>
              <a:rPr lang="en-US" dirty="0"/>
              <a:t>unlock(X)</a:t>
            </a:r>
            <a:br>
              <a:rPr lang="en-US" dirty="0"/>
            </a:br>
            <a:r>
              <a:rPr lang="en-US" dirty="0"/>
              <a:t>lock-exclusive(Y)</a:t>
            </a:r>
            <a:br>
              <a:rPr lang="en-US" dirty="0"/>
            </a:br>
            <a:r>
              <a:rPr lang="en-US" dirty="0"/>
              <a:t>read(Y)</a:t>
            </a:r>
            <a:br>
              <a:rPr lang="en-US" dirty="0"/>
            </a:br>
            <a:r>
              <a:rPr lang="en-US" dirty="0"/>
              <a:t>Y := Y + X</a:t>
            </a:r>
            <a:br>
              <a:rPr lang="en-US" dirty="0"/>
            </a:br>
            <a:r>
              <a:rPr lang="en-US" dirty="0"/>
              <a:t>write(Y)</a:t>
            </a:r>
            <a:br>
              <a:rPr lang="en-US" dirty="0"/>
            </a:br>
            <a:r>
              <a:rPr lang="en-US" dirty="0"/>
              <a:t>unlock(Y)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17BFB-A236-114B-8ADD-9E95C5D9DD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T1: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A5A8C-39B9-764C-8C80-285A479168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T2: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D8A8F-7378-9A42-8240-DDB0C6289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40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Locking Example</a:t>
            </a: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Two possible serial schedules:</a:t>
            </a:r>
          </a:p>
          <a:p>
            <a:pPr lvl="1"/>
            <a:r>
              <a:rPr lang="en-GB" dirty="0"/>
              <a:t>T1;T2</a:t>
            </a:r>
          </a:p>
          <a:p>
            <a:pPr lvl="1"/>
            <a:r>
              <a:rPr lang="en-GB" dirty="0"/>
              <a:t>T2;T1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Take X=20 and Y=50 as initial values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502C8-6193-8F4D-9543-020B3CA3C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62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188913"/>
            <a:ext cx="10944225" cy="6480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					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lock-shared(Y)						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read(Y)							</a:t>
            </a:r>
            <a:r>
              <a:rPr lang="en-GB" b="1" dirty="0"/>
              <a:t>50</a:t>
            </a:r>
            <a:r>
              <a:rPr lang="en-GB" dirty="0"/>
              <a:t>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unlock(Y)							50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lock-exclusive(X)						50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50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X := X + Y						</a:t>
            </a:r>
            <a:r>
              <a:rPr lang="en-GB" b="1" dirty="0"/>
              <a:t>70</a:t>
            </a:r>
            <a:r>
              <a:rPr lang="en-GB" dirty="0"/>
              <a:t>	50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write(X)						70	50				</a:t>
            </a:r>
            <a:r>
              <a:rPr lang="en-GB" b="1" dirty="0"/>
              <a:t>70</a:t>
            </a:r>
            <a:r>
              <a:rPr lang="en-GB" dirty="0"/>
              <a:t>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unlock(X)						70	50				70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lock-shared(X)		70	50				70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read(X)			70	50	</a:t>
            </a:r>
            <a:r>
              <a:rPr lang="en-GB" b="1" dirty="0"/>
              <a:t>70</a:t>
            </a:r>
            <a:r>
              <a:rPr lang="en-GB" dirty="0"/>
              <a:t>			70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unlock(X)			70	50	70			70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lock-exclusive(Y)	70	50	70			70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read(Y)			70	50	70	</a:t>
            </a:r>
            <a:r>
              <a:rPr lang="en-GB" b="1" dirty="0"/>
              <a:t>50</a:t>
            </a:r>
            <a:r>
              <a:rPr lang="en-GB" dirty="0"/>
              <a:t>		70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Y := Y + X			70	50	70	</a:t>
            </a:r>
            <a:r>
              <a:rPr lang="en-GB" b="1" dirty="0"/>
              <a:t>120</a:t>
            </a:r>
            <a:r>
              <a:rPr lang="en-GB" dirty="0"/>
              <a:t>		70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write(Y)			70	50	70	120		70	</a:t>
            </a:r>
            <a:r>
              <a:rPr lang="en-GB" b="1" dirty="0"/>
              <a:t>120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unlock(Y)			70	50	20	120		70	120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57BFD6-B501-F440-BB0E-A7A70A144D48}"/>
              </a:ext>
            </a:extLst>
          </p:cNvPr>
          <p:cNvSpPr/>
          <p:nvPr/>
        </p:nvSpPr>
        <p:spPr bwMode="auto">
          <a:xfrm>
            <a:off x="8150660" y="6201750"/>
            <a:ext cx="1440000" cy="36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9517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188913"/>
            <a:ext cx="10944225" cy="6480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					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lock-shared(X)			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read(X)				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unlock(X)					20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lock-exclusive(Y)			20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read(Y)					20	</a:t>
            </a:r>
            <a:r>
              <a:rPr lang="en-GB" b="1" dirty="0"/>
              <a:t>50</a:t>
            </a:r>
            <a:r>
              <a:rPr lang="en-GB" dirty="0"/>
              <a:t>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Y := Y + X					20	</a:t>
            </a:r>
            <a:r>
              <a:rPr lang="en-GB" b="1" dirty="0"/>
              <a:t>70</a:t>
            </a:r>
            <a:r>
              <a:rPr lang="en-GB" dirty="0"/>
              <a:t>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write(Y)					20	70		20	</a:t>
            </a:r>
            <a:r>
              <a:rPr lang="en-GB" b="1" dirty="0"/>
              <a:t>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unlock(Y)					20	70		20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lock-shared(Y)							20	70		20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read(Y)							</a:t>
            </a:r>
            <a:r>
              <a:rPr lang="en-GB" b="1" dirty="0"/>
              <a:t>70</a:t>
            </a:r>
            <a:r>
              <a:rPr lang="en-GB" dirty="0"/>
              <a:t>	20	70		20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unlock(Y)							70	20	70		20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lock-exclusive(X)						70	20	70		20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70	20	70		20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X := X + Y						</a:t>
            </a:r>
            <a:r>
              <a:rPr lang="en-GB" b="1" dirty="0"/>
              <a:t>90</a:t>
            </a:r>
            <a:r>
              <a:rPr lang="en-GB" dirty="0"/>
              <a:t>	70	20	70		20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write(X)						90	70	20	70		</a:t>
            </a:r>
            <a:r>
              <a:rPr lang="en-GB" b="1" dirty="0"/>
              <a:t>90</a:t>
            </a:r>
            <a:r>
              <a:rPr lang="en-GB" dirty="0"/>
              <a:t>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unlock(X)						90	70	20	70		90	70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49FBBE-41A8-0647-BC35-A6F36FB639DA}"/>
              </a:ext>
            </a:extLst>
          </p:cNvPr>
          <p:cNvSpPr/>
          <p:nvPr/>
        </p:nvSpPr>
        <p:spPr bwMode="auto">
          <a:xfrm>
            <a:off x="8150660" y="6201750"/>
            <a:ext cx="1440000" cy="36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998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Serial Schedules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After T1;T2, we have: X=70, Y=120</a:t>
            </a:r>
          </a:p>
          <a:p>
            <a:pPr marL="0" indent="0">
              <a:buNone/>
            </a:pPr>
            <a:r>
              <a:rPr lang="en-GB" dirty="0"/>
              <a:t>After T2;T1, we have: X=90, Y=70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What about a non-serial schedule?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B4577D-82D8-F84D-9706-16D0E9ADE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34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188913"/>
            <a:ext cx="10944225" cy="6480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b="1" dirty="0"/>
              <a:t>T1		T2				X</a:t>
            </a:r>
            <a:r>
              <a:rPr lang="en-GB" b="1" baseline="-25000" dirty="0"/>
              <a:t>T1</a:t>
            </a:r>
            <a:r>
              <a:rPr lang="en-GB" b="1" dirty="0"/>
              <a:t>	Y</a:t>
            </a:r>
            <a:r>
              <a:rPr lang="en-GB" b="1" baseline="-25000" dirty="0"/>
              <a:t>T1</a:t>
            </a:r>
            <a:r>
              <a:rPr lang="en-GB" b="1" dirty="0"/>
              <a:t>	X</a:t>
            </a:r>
            <a:r>
              <a:rPr lang="en-GB" b="1" baseline="-25000" dirty="0"/>
              <a:t>T2</a:t>
            </a:r>
            <a:r>
              <a:rPr lang="en-GB" b="1" dirty="0"/>
              <a:t>	Y</a:t>
            </a:r>
            <a:r>
              <a:rPr lang="en-GB" b="1" baseline="-25000" dirty="0"/>
              <a:t>T2</a:t>
            </a:r>
            <a:r>
              <a:rPr lang="en-GB" b="1" dirty="0"/>
              <a:t>		</a:t>
            </a:r>
            <a:r>
              <a:rPr lang="en-GB" b="1" dirty="0" err="1"/>
              <a:t>X</a:t>
            </a:r>
            <a:r>
              <a:rPr lang="en-GB" b="1" baseline="-25000" dirty="0" err="1"/>
              <a:t>d</a:t>
            </a:r>
            <a:r>
              <a:rPr lang="en-GB" b="1" baseline="-25000" dirty="0"/>
              <a:t>	</a:t>
            </a:r>
            <a:r>
              <a:rPr lang="en-GB" b="1" dirty="0"/>
              <a:t>Y</a:t>
            </a:r>
            <a:r>
              <a:rPr lang="en-GB" b="1" baseline="-25000" dirty="0"/>
              <a:t>d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					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lock-shared(Y)						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read(Y)							</a:t>
            </a:r>
            <a:r>
              <a:rPr lang="en-GB" b="1" dirty="0"/>
              <a:t>50</a:t>
            </a:r>
            <a:r>
              <a:rPr lang="en-GB" dirty="0"/>
              <a:t>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unlock(Y)							50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lock-shared(X)			50	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read(X)				50	</a:t>
            </a:r>
            <a:r>
              <a:rPr lang="en-GB" b="1" dirty="0"/>
              <a:t>20</a:t>
            </a:r>
            <a:r>
              <a:rPr lang="en-GB" dirty="0"/>
              <a:t>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unlock(X)				50	20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lock-exclusive(Y)		50	20	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read(Y)				50	20	</a:t>
            </a:r>
            <a:r>
              <a:rPr lang="en-GB" b="1" dirty="0"/>
              <a:t>50</a:t>
            </a:r>
            <a:r>
              <a:rPr lang="en-GB" dirty="0"/>
              <a:t>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Y := Y + X				50	20	</a:t>
            </a:r>
            <a:r>
              <a:rPr lang="en-GB" b="1" dirty="0"/>
              <a:t>70</a:t>
            </a:r>
            <a:r>
              <a:rPr lang="en-GB" dirty="0"/>
              <a:t>		20	50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write(Y)				50	20	70		20	</a:t>
            </a:r>
            <a:r>
              <a:rPr lang="en-GB" b="1" dirty="0"/>
              <a:t>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		unlock(Y)				50	20	70		20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lock-exclusive(X)						50	20	70		20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read(X)						</a:t>
            </a:r>
            <a:r>
              <a:rPr lang="en-GB" b="1" dirty="0"/>
              <a:t>20</a:t>
            </a:r>
            <a:r>
              <a:rPr lang="en-GB" dirty="0"/>
              <a:t>	50	20	70		20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X := X + Y						</a:t>
            </a:r>
            <a:r>
              <a:rPr lang="en-GB" b="1" dirty="0"/>
              <a:t>70</a:t>
            </a:r>
            <a:r>
              <a:rPr lang="en-GB" dirty="0"/>
              <a:t>	50	20	70		20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write(X)						70	50	20	70		</a:t>
            </a:r>
            <a:r>
              <a:rPr lang="en-GB" b="1" dirty="0"/>
              <a:t>70</a:t>
            </a:r>
            <a:r>
              <a:rPr lang="en-GB" dirty="0"/>
              <a:t>	70</a:t>
            </a:r>
          </a:p>
          <a:p>
            <a:pPr marL="0" indent="0">
              <a:buNone/>
              <a:tabLst>
                <a:tab pos="1435100" algn="l"/>
                <a:tab pos="2065338" algn="l"/>
                <a:tab pos="2695575" algn="l"/>
                <a:tab pos="3316288" algn="l"/>
                <a:tab pos="3946525" algn="l"/>
                <a:tab pos="4576763" algn="l"/>
                <a:tab pos="5199063" algn="l"/>
                <a:tab pos="5827713" algn="l"/>
                <a:tab pos="6456363" algn="l"/>
                <a:tab pos="7085013" algn="l"/>
                <a:tab pos="7712075" algn="l"/>
              </a:tabLst>
            </a:pPr>
            <a:r>
              <a:rPr lang="en-GB" dirty="0"/>
              <a:t>unlock(X)						70	50	20	70		70	70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569A79-8C27-B844-9CFF-906995E2A248}"/>
              </a:ext>
            </a:extLst>
          </p:cNvPr>
          <p:cNvSpPr/>
          <p:nvPr/>
        </p:nvSpPr>
        <p:spPr bwMode="auto">
          <a:xfrm>
            <a:off x="8150660" y="6201750"/>
            <a:ext cx="1440000" cy="36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56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updates go wrong, part 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3D4CA-04EE-E441-9AEB-95BC0AEB61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>
            <a:cxnSpLocks/>
            <a:endCxn id="7" idx="0"/>
          </p:cNvCxnSpPr>
          <p:nvPr/>
        </p:nvCxnSpPr>
        <p:spPr bwMode="auto">
          <a:xfrm>
            <a:off x="2012709" y="1773238"/>
            <a:ext cx="0" cy="39716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71910" y="574490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5636300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Locking Example</a:t>
            </a: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After schedule, we have: X=70, Y=70</a:t>
            </a:r>
          </a:p>
          <a:p>
            <a:endParaRPr lang="en-GB" dirty="0"/>
          </a:p>
          <a:p>
            <a:r>
              <a:rPr lang="en-GB" dirty="0"/>
              <a:t>The schedule is not </a:t>
            </a:r>
            <a:r>
              <a:rPr lang="en-GB" dirty="0" err="1"/>
              <a:t>serialisable</a:t>
            </a:r>
            <a:br>
              <a:rPr lang="en-GB" dirty="0"/>
            </a:br>
            <a:r>
              <a:rPr lang="en-GB" dirty="0"/>
              <a:t>(not result equivalent to either of the serial schedules)</a:t>
            </a:r>
          </a:p>
          <a:p>
            <a:endParaRPr lang="en-GB" dirty="0"/>
          </a:p>
          <a:p>
            <a:r>
              <a:rPr lang="en-GB" dirty="0"/>
              <a:t>Locking, by itself, isn’t enough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8D8A7-9A82-9043-BCEC-786C3B3FAE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67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(2PL)</a:t>
            </a:r>
          </a:p>
        </p:txBody>
      </p:sp>
    </p:spTree>
    <p:extLst>
      <p:ext uri="{BB962C8B-B14F-4D97-AF65-F5344CB8AC3E}">
        <p14:creationId xmlns:p14="http://schemas.microsoft.com/office/powerpoint/2010/main" val="31910621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Locking and </a:t>
            </a:r>
            <a:r>
              <a:rPr lang="en-GB" dirty="0" err="1"/>
              <a:t>Serialisability</a:t>
            </a: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Using locks doesn’t guarantee </a:t>
            </a:r>
            <a:r>
              <a:rPr lang="en-GB" dirty="0" err="1"/>
              <a:t>serialisability</a:t>
            </a:r>
            <a:r>
              <a:rPr lang="en-GB" dirty="0"/>
              <a:t> by itself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Extra rules for handling locks:</a:t>
            </a:r>
          </a:p>
          <a:p>
            <a:pPr lvl="1"/>
            <a:r>
              <a:rPr lang="en-GB" dirty="0"/>
              <a:t>All locking operations precede the first unlock operation in a transaction</a:t>
            </a:r>
          </a:p>
          <a:p>
            <a:pPr lvl="1"/>
            <a:r>
              <a:rPr lang="en-GB" dirty="0"/>
              <a:t>Locks are only released after a transaction commits or aborts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39E6C6-CFF7-C449-A6BB-6AEAC6D084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65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Two-Phase Locking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8" y="1773238"/>
            <a:ext cx="10944225" cy="1581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Two phases:</a:t>
            </a:r>
          </a:p>
          <a:p>
            <a:pPr lvl="1"/>
            <a:r>
              <a:rPr lang="en-GB" dirty="0"/>
              <a:t>Growing phase: obtain locks, access data items</a:t>
            </a:r>
          </a:p>
          <a:p>
            <a:pPr lvl="1"/>
            <a:r>
              <a:rPr lang="en-GB" dirty="0"/>
              <a:t>Shrinking phase: release locks</a:t>
            </a:r>
          </a:p>
          <a:p>
            <a:pPr marL="0" indent="0">
              <a:buNone/>
            </a:pPr>
            <a:r>
              <a:rPr lang="en-GB" dirty="0"/>
              <a:t>Guarantees </a:t>
            </a:r>
            <a:r>
              <a:rPr lang="en-GB" dirty="0" err="1"/>
              <a:t>serialisable</a:t>
            </a:r>
            <a:r>
              <a:rPr lang="en-GB" dirty="0"/>
              <a:t> transactions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63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538189" y="3674913"/>
            <a:ext cx="0" cy="18120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538189" y="5486916"/>
            <a:ext cx="57731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474719" y="511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833936" y="475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198516" y="439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552370" y="403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910584" y="367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270803" y="367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628011" y="403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347452" y="475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706669" y="511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107514" y="3674914"/>
            <a:ext cx="0" cy="18120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760513" y="3581132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</a:rPr>
              <a:t>#locks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15786" y="5114913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</a:rPr>
              <a:t>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9309" y="5153664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BEGIN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06670" y="5153664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END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57734" y="4965164"/>
            <a:ext cx="66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</a:rPr>
              <a:t>LOCK </a:t>
            </a:r>
            <a:br>
              <a:rPr lang="en-US" sz="1200" dirty="0">
                <a:latin typeface="Lucida Sans" panose="020B0602030504020204" pitchFamily="34" charset="77"/>
              </a:rPr>
            </a:br>
            <a:r>
              <a:rPr lang="en-US" sz="1200" dirty="0">
                <a:latin typeface="Lucida Sans" panose="020B0602030504020204" pitchFamily="34" charset="77"/>
              </a:rPr>
              <a:t>POINT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74720" y="511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833937" y="475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198517" y="439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552371" y="403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5910585" y="367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269802" y="403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347453" y="5117755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988236" y="475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629019" y="439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985011" y="439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Left Brace 43"/>
          <p:cNvSpPr/>
          <p:nvPr/>
        </p:nvSpPr>
        <p:spPr bwMode="auto">
          <a:xfrm rot="16200000">
            <a:off x="5012632" y="5054819"/>
            <a:ext cx="360041" cy="1435865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4409" y="5920085"/>
            <a:ext cx="12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growing phase</a:t>
            </a:r>
          </a:p>
        </p:txBody>
      </p:sp>
      <p:sp>
        <p:nvSpPr>
          <p:cNvPr id="47" name="Left Brace 46"/>
          <p:cNvSpPr/>
          <p:nvPr/>
        </p:nvSpPr>
        <p:spPr bwMode="auto">
          <a:xfrm rot="16200000">
            <a:off x="6794406" y="5040506"/>
            <a:ext cx="387662" cy="1436868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6768" y="5920084"/>
            <a:ext cx="12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shrinking phase</a:t>
            </a:r>
          </a:p>
        </p:txBody>
      </p:sp>
    </p:spTree>
    <p:extLst>
      <p:ext uri="{BB962C8B-B14F-4D97-AF65-F5344CB8AC3E}">
        <p14:creationId xmlns:p14="http://schemas.microsoft.com/office/powerpoint/2010/main" val="23309272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Two-Phase Locking Example</a:t>
            </a: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  <a:buNone/>
            </a:pPr>
            <a:r>
              <a:rPr lang="en-GB" dirty="0"/>
              <a:t>lock-shared(Y)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read(Y)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lock-exclusive(X)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unlock(Y)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read(X)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X := X + Y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write(X)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unlock(X)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E8ADFE-F781-2A45-9ABE-3CA95194154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lock-shared(X)</a:t>
            </a:r>
          </a:p>
          <a:p>
            <a:pPr marL="0" indent="0">
              <a:buNone/>
            </a:pPr>
            <a:r>
              <a:rPr lang="en-US" dirty="0"/>
              <a:t>read(X)</a:t>
            </a:r>
          </a:p>
          <a:p>
            <a:pPr marL="0" indent="0">
              <a:buNone/>
            </a:pPr>
            <a:r>
              <a:rPr lang="en-US" dirty="0"/>
              <a:t>lock-exclusive(Y)</a:t>
            </a:r>
          </a:p>
          <a:p>
            <a:pPr marL="0" indent="0">
              <a:buNone/>
            </a:pPr>
            <a:r>
              <a:rPr lang="en-US" dirty="0"/>
              <a:t>unlock(X)</a:t>
            </a:r>
          </a:p>
          <a:p>
            <a:pPr marL="0" indent="0">
              <a:buNone/>
            </a:pPr>
            <a:r>
              <a:rPr lang="en-US" dirty="0"/>
              <a:t>read(Y)</a:t>
            </a:r>
          </a:p>
          <a:p>
            <a:pPr marL="0" indent="0">
              <a:buNone/>
            </a:pPr>
            <a:r>
              <a:rPr lang="en-US" dirty="0"/>
              <a:t>Y := X + Y</a:t>
            </a:r>
          </a:p>
          <a:p>
            <a:pPr marL="0" indent="0">
              <a:buNone/>
            </a:pPr>
            <a:r>
              <a:rPr lang="en-US" dirty="0"/>
              <a:t>write(Y)</a:t>
            </a:r>
          </a:p>
          <a:p>
            <a:pPr marL="0" indent="0">
              <a:buNone/>
            </a:pPr>
            <a:r>
              <a:rPr lang="en-US" dirty="0"/>
              <a:t>unlock(Y)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810EC-5492-8A48-A92E-B7129091C3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T1: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68778-53AA-7747-B224-56AA361417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T2: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7622C-1F97-F441-8407-38D03B69CD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35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056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2PL goes wrong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following schedule of T1 and T2</a:t>
            </a:r>
          </a:p>
          <a:p>
            <a:pPr>
              <a:spcAft>
                <a:spcPts val="0"/>
              </a:spcAft>
              <a:buNone/>
            </a:pPr>
            <a:r>
              <a:rPr lang="en-GB" b="1" dirty="0"/>
              <a:t>T1:					T2: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lock-shared(Y)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read(Y)</a:t>
            </a:r>
            <a:br>
              <a:rPr lang="en-GB" dirty="0"/>
            </a:br>
            <a:r>
              <a:rPr lang="en-GB" dirty="0"/>
              <a:t>					lock-shared(X)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						read(X)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lock-exclusive(X)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unlock(Y)</a:t>
            </a:r>
            <a:br>
              <a:rPr lang="en-GB" dirty="0"/>
            </a:br>
            <a:r>
              <a:rPr lang="en-GB" dirty="0"/>
              <a:t>					lock-exclusive(Y)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						unlock(X)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...					...		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E94859-45F4-A149-B896-6CCE2414EA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59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2PL goes wrong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following schedule of T1 and T2</a:t>
            </a:r>
          </a:p>
          <a:p>
            <a:pPr>
              <a:spcAft>
                <a:spcPts val="0"/>
              </a:spcAft>
              <a:buNone/>
            </a:pPr>
            <a:r>
              <a:rPr lang="en-GB" b="1" dirty="0"/>
              <a:t>T1:					T2: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lock-shared(Y)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read(Y)</a:t>
            </a:r>
            <a:br>
              <a:rPr lang="en-GB" dirty="0"/>
            </a:br>
            <a:r>
              <a:rPr lang="en-GB" dirty="0"/>
              <a:t>					lock-shared(X)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						read(X)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lock-exclusive(X)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unlock(Y)</a:t>
            </a:r>
            <a:br>
              <a:rPr lang="en-GB" dirty="0"/>
            </a:br>
            <a:r>
              <a:rPr lang="en-GB" dirty="0"/>
              <a:t>					lock-exclusive(Y)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						unlock(X)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...					...		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E94859-45F4-A149-B896-6CCE2414EA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673927" y="4718050"/>
            <a:ext cx="2451100" cy="1447800"/>
          </a:xfrm>
          <a:prstGeom prst="wedgeRoundRectCallout">
            <a:avLst>
              <a:gd name="adj1" fmla="val -60211"/>
              <a:gd name="adj2" fmla="val -56798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T1 can’t get an exclusive lock on X; T2 already has a shared lock on X</a:t>
            </a:r>
          </a:p>
        </p:txBody>
      </p:sp>
    </p:spTree>
    <p:extLst>
      <p:ext uri="{BB962C8B-B14F-4D97-AF65-F5344CB8AC3E}">
        <p14:creationId xmlns:p14="http://schemas.microsoft.com/office/powerpoint/2010/main" val="36275405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2PL goes wrong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following schedule of T1 and T2</a:t>
            </a:r>
          </a:p>
          <a:p>
            <a:pPr>
              <a:spcAft>
                <a:spcPts val="0"/>
              </a:spcAft>
              <a:buNone/>
            </a:pPr>
            <a:r>
              <a:rPr lang="en-GB" b="1" dirty="0"/>
              <a:t>T1:					T2: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lock-shared(Y)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read(Y)</a:t>
            </a:r>
            <a:br>
              <a:rPr lang="en-GB" dirty="0"/>
            </a:br>
            <a:r>
              <a:rPr lang="en-GB" dirty="0"/>
              <a:t>					lock-shared(X)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						read(X)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lock-exclusive(X)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unlock(Y)</a:t>
            </a:r>
            <a:br>
              <a:rPr lang="en-GB" dirty="0"/>
            </a:br>
            <a:r>
              <a:rPr lang="en-GB" dirty="0"/>
              <a:t>					lock-exclusive(Y)		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						unlock(X)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...					...		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E94859-45F4-A149-B896-6CCE2414EA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673927" y="4718050"/>
            <a:ext cx="2451100" cy="1447800"/>
          </a:xfrm>
          <a:prstGeom prst="wedgeRoundRectCallout">
            <a:avLst>
              <a:gd name="adj1" fmla="val -60211"/>
              <a:gd name="adj2" fmla="val -56798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T1 can’t get an exclusive lock on X; T2 already has a shared lock on X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829344" y="3619005"/>
            <a:ext cx="2451100" cy="1447800"/>
          </a:xfrm>
          <a:prstGeom prst="wedgeRoundRectCallout">
            <a:avLst>
              <a:gd name="adj1" fmla="val -61765"/>
              <a:gd name="adj2" fmla="val 55483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T2 can’t get an exclusive lock on Y; T1 already has a shared lock on Y</a:t>
            </a:r>
          </a:p>
        </p:txBody>
      </p:sp>
    </p:spTree>
    <p:extLst>
      <p:ext uri="{BB962C8B-B14F-4D97-AF65-F5344CB8AC3E}">
        <p14:creationId xmlns:p14="http://schemas.microsoft.com/office/powerpoint/2010/main" val="40568415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Deadlock</a:t>
            </a: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Deadlock exists when two or more transactions are waiting for each other to release a lock on an item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Several conditions must be satisfied for deadlock to occur</a:t>
            </a:r>
          </a:p>
          <a:p>
            <a:pPr lvl="1"/>
            <a:r>
              <a:rPr lang="en-GB" dirty="0"/>
              <a:t>Concurrency: two processes claim exclusive control of one resource</a:t>
            </a:r>
          </a:p>
          <a:p>
            <a:pPr lvl="1"/>
            <a:r>
              <a:rPr lang="en-GB" dirty="0"/>
              <a:t>Hold: one process continues to hold exclusively controlled resources until its need is satisfied</a:t>
            </a:r>
          </a:p>
          <a:p>
            <a:pPr lvl="1"/>
            <a:r>
              <a:rPr lang="en-GB" dirty="0"/>
              <a:t>Wait: processes wait in queues for additional resources while holding resource already allocated</a:t>
            </a:r>
          </a:p>
          <a:p>
            <a:pPr lvl="1"/>
            <a:r>
              <a:rPr lang="en-GB" dirty="0"/>
              <a:t>Mutual dependency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679544-8078-704C-B00D-850A205FD3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7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141588" y="1773238"/>
            <a:ext cx="2160000" cy="360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updates go wrong, part 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3D4CA-04EE-E441-9AEB-95BC0AEB61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>
            <a:cxnSpLocks/>
            <a:endCxn id="7" idx="0"/>
          </p:cNvCxnSpPr>
          <p:nvPr/>
        </p:nvCxnSpPr>
        <p:spPr bwMode="auto">
          <a:xfrm>
            <a:off x="2012709" y="1773238"/>
            <a:ext cx="0" cy="39716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71910" y="574490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2675" y="5429285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transaction 1</a:t>
            </a:r>
          </a:p>
        </p:txBody>
      </p:sp>
    </p:spTree>
    <p:extLst>
      <p:ext uri="{BB962C8B-B14F-4D97-AF65-F5344CB8AC3E}">
        <p14:creationId xmlns:p14="http://schemas.microsoft.com/office/powerpoint/2010/main" val="30413339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7376B-6A5D-054A-B567-A4960A9C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2AC7D7-EC35-5F45-9CA9-350BD7E695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Final condition for deadlock is that some mutual dependency must exist</a:t>
            </a:r>
          </a:p>
          <a:p>
            <a:r>
              <a:rPr lang="en-GB" dirty="0"/>
              <a:t>Breaking deadlock requires that one transaction is aborted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A3B6E-2AE8-CC48-9CE9-8E51857510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Group 94">
            <a:extLst>
              <a:ext uri="{FF2B5EF4-FFF2-40B4-BE49-F238E27FC236}">
                <a16:creationId xmlns:a16="http://schemas.microsoft.com/office/drawing/2014/main" id="{8E510BE0-7EAF-AB42-81E1-787E6E95DDB9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23888" y="4076700"/>
          <a:ext cx="10944224" cy="2160590"/>
        </p:xfrm>
        <a:graphic>
          <a:graphicData uri="http://schemas.openxmlformats.org/drawingml/2006/table">
            <a:tbl>
              <a:tblPr/>
              <a:tblGrid>
                <a:gridCol w="3647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9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Processes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Resource List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Wait List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1, 10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3, 4, 15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10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C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2, 0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6, 8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0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Arial" pitchFamily="-106" charset="0"/>
                          <a:cs typeface="Georgia"/>
                        </a:rPr>
                        <a:t>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Arial" pitchFamily="-106" charset="0"/>
                        <a:cs typeface="Georgia"/>
                      </a:endParaRPr>
                    </a:p>
                  </a:txBody>
                  <a:tcPr marL="127485" marR="127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3841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Dealing with Deadlock</a:t>
            </a: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Deadlock prevention</a:t>
            </a:r>
          </a:p>
          <a:p>
            <a:pPr lvl="1"/>
            <a:r>
              <a:rPr lang="en-GB" dirty="0"/>
              <a:t>Every transaction locks all items it needs in advance; if an item cannot be obtained, no items are locked</a:t>
            </a:r>
          </a:p>
          <a:p>
            <a:pPr lvl="1"/>
            <a:r>
              <a:rPr lang="en-GB" dirty="0"/>
              <a:t>Transactions updating the same resources are not allowed to execute concurrently</a:t>
            </a:r>
          </a:p>
          <a:p>
            <a:pPr marL="0" indent="0">
              <a:buNone/>
            </a:pPr>
            <a:r>
              <a:rPr lang="en-GB" dirty="0"/>
              <a:t>Deadlock detection - detect and reverse one transaction</a:t>
            </a:r>
          </a:p>
          <a:p>
            <a:pPr lvl="1"/>
            <a:r>
              <a:rPr lang="en-GB" dirty="0"/>
              <a:t>Wait-for graph</a:t>
            </a:r>
          </a:p>
          <a:p>
            <a:pPr lvl="1"/>
            <a:r>
              <a:rPr lang="en-GB" dirty="0"/>
              <a:t>Timeouts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8B0053-E33F-7F4B-A39A-9EBB6EA2AE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06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Wait-For Graph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Representation of interactions between transactions</a:t>
            </a:r>
          </a:p>
          <a:p>
            <a:pPr marL="0" indent="0">
              <a:buNone/>
            </a:pPr>
            <a:r>
              <a:rPr lang="en-GB" dirty="0"/>
              <a:t>Directed graph containing:</a:t>
            </a:r>
          </a:p>
          <a:p>
            <a:pPr lvl="1"/>
            <a:r>
              <a:rPr lang="en-GB" dirty="0"/>
              <a:t>A vertex for each transaction that is currently executing</a:t>
            </a:r>
          </a:p>
          <a:p>
            <a:pPr lvl="1"/>
            <a:r>
              <a:rPr lang="en-GB" dirty="0"/>
              <a:t>An edge from T1 to T2 if T1 is waiting to lock an item that is currently locked by T2</a:t>
            </a:r>
          </a:p>
          <a:p>
            <a:pPr marL="0" indent="0">
              <a:buNone/>
            </a:pPr>
            <a:r>
              <a:rPr lang="en-GB" dirty="0"/>
              <a:t>Deadlock exists </a:t>
            </a:r>
            <a:r>
              <a:rPr lang="en-GB" dirty="0" err="1"/>
              <a:t>iff</a:t>
            </a:r>
            <a:r>
              <a:rPr lang="en-GB" dirty="0"/>
              <a:t> the WFG contains a cycle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2E612-B762-B046-BA6A-5F60788B93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8237538" y="2413000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T1</a:t>
            </a:r>
            <a:endParaRPr lang="en-US" dirty="0"/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7373938" y="3706633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T3</a:t>
            </a:r>
            <a:endParaRPr lang="en-US" dirty="0"/>
          </a:p>
        </p:txBody>
      </p:sp>
      <p:sp>
        <p:nvSpPr>
          <p:cNvPr id="216070" name="Oval 6"/>
          <p:cNvSpPr>
            <a:spLocks noChangeArrowheads="1"/>
          </p:cNvSpPr>
          <p:nvPr/>
        </p:nvSpPr>
        <p:spPr bwMode="auto">
          <a:xfrm>
            <a:off x="9101138" y="3706633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T2</a:t>
            </a:r>
            <a:endParaRPr lang="en-US" dirty="0"/>
          </a:p>
        </p:txBody>
      </p:sp>
      <p:cxnSp>
        <p:nvCxnSpPr>
          <p:cNvPr id="216076" name="AutoShape 12"/>
          <p:cNvCxnSpPr>
            <a:cxnSpLocks noChangeShapeType="1"/>
            <a:stCxn id="216068" idx="5"/>
            <a:endCxn id="216070" idx="1"/>
          </p:cNvCxnSpPr>
          <p:nvPr/>
        </p:nvCxnSpPr>
        <p:spPr bwMode="auto">
          <a:xfrm>
            <a:off x="8606102" y="2781565"/>
            <a:ext cx="558272" cy="98830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16077" name="AutoShape 13"/>
          <p:cNvCxnSpPr>
            <a:cxnSpLocks noChangeShapeType="1"/>
            <a:stCxn id="216070" idx="2"/>
            <a:endCxn id="216069" idx="6"/>
          </p:cNvCxnSpPr>
          <p:nvPr/>
        </p:nvCxnSpPr>
        <p:spPr bwMode="auto">
          <a:xfrm flipH="1">
            <a:off x="7805738" y="3922533"/>
            <a:ext cx="1295400" cy="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16078" name="AutoShape 14"/>
          <p:cNvCxnSpPr>
            <a:cxnSpLocks noChangeShapeType="1"/>
            <a:stCxn id="216069" idx="7"/>
            <a:endCxn id="216068" idx="3"/>
          </p:cNvCxnSpPr>
          <p:nvPr/>
        </p:nvCxnSpPr>
        <p:spPr bwMode="auto">
          <a:xfrm flipV="1">
            <a:off x="7742502" y="2781565"/>
            <a:ext cx="558272" cy="98830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1899578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Timeouts</a:t>
            </a: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a transaction waits for a resource for longer than a given period (the timeout), the system assumes that the transaction is deadlocked and aborts it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AB887E-3475-8F49-B518-BB50D19E6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67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and Concurrency</a:t>
            </a:r>
          </a:p>
        </p:txBody>
      </p:sp>
    </p:spTree>
    <p:extLst>
      <p:ext uri="{BB962C8B-B14F-4D97-AF65-F5344CB8AC3E}">
        <p14:creationId xmlns:p14="http://schemas.microsoft.com/office/powerpoint/2010/main" val="17699200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Granularity of Data Items</a:t>
            </a:r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should be locked?</a:t>
            </a:r>
          </a:p>
          <a:p>
            <a:pPr lvl="1"/>
            <a:r>
              <a:rPr lang="en-GB" dirty="0"/>
              <a:t>Record</a:t>
            </a:r>
          </a:p>
          <a:p>
            <a:pPr lvl="1"/>
            <a:r>
              <a:rPr lang="en-GB" dirty="0"/>
              <a:t>Field value of record</a:t>
            </a:r>
          </a:p>
          <a:p>
            <a:pPr lvl="1"/>
            <a:r>
              <a:rPr lang="en-GB" dirty="0"/>
              <a:t>Disc block</a:t>
            </a:r>
          </a:p>
          <a:p>
            <a:pPr lvl="1"/>
            <a:r>
              <a:rPr lang="en-GB" dirty="0"/>
              <a:t>File</a:t>
            </a:r>
          </a:p>
          <a:p>
            <a:pPr lvl="1"/>
            <a:r>
              <a:rPr lang="en-GB" dirty="0"/>
              <a:t>Database</a:t>
            </a:r>
          </a:p>
          <a:p>
            <a:pPr marL="0" indent="0">
              <a:buNone/>
            </a:pPr>
            <a:r>
              <a:rPr lang="en-GB" dirty="0"/>
              <a:t>Coarser granularity gives lower degree of concurrency</a:t>
            </a:r>
          </a:p>
          <a:p>
            <a:pPr marL="0" indent="0">
              <a:buNone/>
            </a:pPr>
            <a:r>
              <a:rPr lang="en-GB" dirty="0"/>
              <a:t>Finer granularity gives higher overhead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6B9148-F7F1-C149-8DCB-AB3416AB94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463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Timestamps</a:t>
            </a:r>
          </a:p>
        </p:txBody>
      </p:sp>
    </p:spTree>
    <p:extLst>
      <p:ext uri="{BB962C8B-B14F-4D97-AF65-F5344CB8AC3E}">
        <p14:creationId xmlns:p14="http://schemas.microsoft.com/office/powerpoint/2010/main" val="3469234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Timestamps</a:t>
            </a:r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An alternative to locks – deadlock cannot occur</a:t>
            </a:r>
          </a:p>
          <a:p>
            <a:r>
              <a:rPr lang="en-GB" dirty="0"/>
              <a:t>Timestamps are unique identifiers for transactions – the transaction start time: TS(T)</a:t>
            </a:r>
          </a:p>
          <a:p>
            <a:r>
              <a:rPr lang="en-GB" dirty="0"/>
              <a:t>For each resource X, there is:</a:t>
            </a:r>
          </a:p>
          <a:p>
            <a:pPr lvl="1"/>
            <a:r>
              <a:rPr lang="en-GB" dirty="0"/>
              <a:t>A read timestamp, read-TS(X)</a:t>
            </a:r>
          </a:p>
          <a:p>
            <a:pPr lvl="1"/>
            <a:r>
              <a:rPr lang="en-GB" dirty="0"/>
              <a:t>A write timestamp, write-TS(X)</a:t>
            </a:r>
          </a:p>
          <a:p>
            <a:r>
              <a:rPr lang="en-GB" dirty="0"/>
              <a:t>read-TS(X) and write-TS(X) are set to the timestamp of the most recent corresponding transaction that accessed resource X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20563-8AC5-1B48-87F1-BBA54FFAB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88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Timestamp Ordering</a:t>
            </a:r>
            <a:endParaRPr lang="en-US"/>
          </a:p>
        </p:txBody>
      </p:sp>
      <p:sp>
        <p:nvSpPr>
          <p:cNvPr id="222211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Transactions are ordered based on their timestamps</a:t>
            </a:r>
          </a:p>
          <a:p>
            <a:pPr lvl="1"/>
            <a:r>
              <a:rPr lang="en-GB" dirty="0"/>
              <a:t>Schedule is </a:t>
            </a:r>
            <a:r>
              <a:rPr lang="en-GB" dirty="0" err="1"/>
              <a:t>serialisable</a:t>
            </a:r>
            <a:endParaRPr lang="en-GB" dirty="0"/>
          </a:p>
          <a:p>
            <a:pPr lvl="1"/>
            <a:r>
              <a:rPr lang="en-GB" dirty="0"/>
              <a:t>Equivalent serial schedule has the transactions in order of their timestamps</a:t>
            </a:r>
          </a:p>
          <a:p>
            <a:pPr marL="0" indent="0">
              <a:buNone/>
            </a:pPr>
            <a:r>
              <a:rPr lang="en-GB" dirty="0"/>
              <a:t>For each resource accessed by conflicting operations, the order in which the resource is accessed must not violate the serialisability order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650ADA-8CAE-2148-85B5-15E2E62A15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69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Timestamp Ordering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TS(T) is compared with read-TS(X) and write-TS(X)</a:t>
            </a:r>
          </a:p>
          <a:p>
            <a:pPr lvl="1"/>
            <a:r>
              <a:rPr lang="en-GB" dirty="0"/>
              <a:t>Has this item been read or written before transaction T has had an opportunity to read/write?</a:t>
            </a:r>
          </a:p>
          <a:p>
            <a:pPr lvl="1"/>
            <a:r>
              <a:rPr lang="en-GB" dirty="0"/>
              <a:t>Ensure that timestamp ordering is not violated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If timestamp ordering is violated, transaction is aborted and resubmitted with a new timestamp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713B01-CB4E-1748-A24F-984A1E1490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2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141588" y="1773238"/>
            <a:ext cx="2160000" cy="360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updates go wrong, part 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3D4CA-04EE-E441-9AEB-95BC0AEB61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>
            <a:cxnSpLocks/>
            <a:endCxn id="7" idx="0"/>
          </p:cNvCxnSpPr>
          <p:nvPr/>
        </p:nvCxnSpPr>
        <p:spPr bwMode="auto">
          <a:xfrm>
            <a:off x="2012709" y="1773238"/>
            <a:ext cx="0" cy="39716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71910" y="574490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1588" y="2278673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 1 finds</a:t>
            </a:r>
          </a:p>
          <a:p>
            <a:pPr algn="ctr"/>
            <a:r>
              <a:rPr lang="en-US" dirty="0"/>
              <a:t>seat 22a is empty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2675" y="5429285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transaction 1</a:t>
            </a:r>
          </a:p>
        </p:txBody>
      </p:sp>
    </p:spTree>
    <p:extLst>
      <p:ext uri="{BB962C8B-B14F-4D97-AF65-F5344CB8AC3E}">
        <p14:creationId xmlns:p14="http://schemas.microsoft.com/office/powerpoint/2010/main" val="28995300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Timestamp Ordering: write(X)</a:t>
            </a:r>
            <a:endParaRPr lang="en-US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latin typeface="Lucida Console" panose="020B0609040504020204" pitchFamily="49" charset="0"/>
              </a:rPr>
              <a:t>if</a:t>
            </a:r>
            <a:r>
              <a:rPr lang="en-GB" dirty="0">
                <a:latin typeface="Lucida Console" panose="020B0609040504020204" pitchFamily="49" charset="0"/>
              </a:rPr>
              <a:t> TS(T) </a:t>
            </a:r>
            <a:r>
              <a:rPr lang="en-GB" b="1" dirty="0">
                <a:latin typeface="Lucida Console" panose="020B0609040504020204" pitchFamily="49" charset="0"/>
              </a:rPr>
              <a:t>≥ </a:t>
            </a:r>
            <a:r>
              <a:rPr lang="en-GB" dirty="0">
                <a:latin typeface="Lucida Console" panose="020B0609040504020204" pitchFamily="49" charset="0"/>
              </a:rPr>
              <a:t>read-TS(X) and TS(T) </a:t>
            </a:r>
            <a:r>
              <a:rPr lang="en-GB" b="1" dirty="0">
                <a:latin typeface="Lucida Console" panose="020B0609040504020204" pitchFamily="49" charset="0"/>
              </a:rPr>
              <a:t>≥ </a:t>
            </a:r>
            <a:r>
              <a:rPr lang="en-GB" dirty="0">
                <a:latin typeface="Lucida Console" panose="020B0609040504020204" pitchFamily="49" charset="0"/>
              </a:rPr>
              <a:t>write-TS(X)</a:t>
            </a:r>
          </a:p>
          <a:p>
            <a:pPr>
              <a:buNone/>
            </a:pPr>
            <a:r>
              <a:rPr lang="en-GB" b="1" dirty="0">
                <a:latin typeface="Lucida Console" panose="020B0609040504020204" pitchFamily="49" charset="0"/>
              </a:rPr>
              <a:t>then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execute write(X)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set write-TS(X) to TS(T)</a:t>
            </a:r>
            <a:endParaRPr lang="en-US" dirty="0">
              <a:latin typeface="Lucida Console" panose="020B0609040504020204" pitchFamily="49" charset="0"/>
            </a:endParaRPr>
          </a:p>
          <a:p>
            <a:pPr>
              <a:buFont typeface="Wingdings" pitchFamily="-106" charset="2"/>
              <a:buNone/>
            </a:pPr>
            <a:r>
              <a:rPr lang="en-GB" b="1" dirty="0">
                <a:latin typeface="Lucida Console" panose="020B0609040504020204" pitchFamily="49" charset="0"/>
              </a:rPr>
              <a:t>else</a:t>
            </a:r>
            <a:r>
              <a:rPr lang="en-GB" dirty="0">
                <a:latin typeface="Lucida Console" panose="020B0609040504020204" pitchFamily="49" charset="0"/>
              </a:rPr>
              <a:t>	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abort and rollback 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BD738-8F76-2149-A2A0-0C0A6F24A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68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94B3-20A3-6742-A46E-CCBE370EB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1410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94B3-20A3-6742-A46E-CCBE370EB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48000" y="5569125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7008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94B3-20A3-6742-A46E-CCBE370EB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48000" y="5569125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3841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94B3-20A3-6742-A46E-CCBE370EB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48000" y="5569125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7988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94B3-20A3-6742-A46E-CCBE370EB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48000" y="5569125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88240" y="2265680"/>
            <a:ext cx="1045441" cy="2633226"/>
            <a:chOff x="4364239" y="2265680"/>
            <a:chExt cx="1045441" cy="2633226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4886960" y="2265680"/>
              <a:ext cx="10160" cy="22363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4364239" y="4529574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1274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94B3-20A3-6742-A46E-CCBE370EB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48000" y="5569125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9670" y="2294054"/>
            <a:ext cx="246093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TS(T1)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TS(T1)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88240" y="2265680"/>
            <a:ext cx="1045441" cy="2633226"/>
            <a:chOff x="4364239" y="2265680"/>
            <a:chExt cx="1045441" cy="2633226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4886960" y="2265680"/>
              <a:ext cx="10160" cy="22363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4364239" y="4529574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31657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94B3-20A3-6742-A46E-CCBE370EB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009670" y="2294054"/>
            <a:ext cx="246093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TS(T1)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TS(T1)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88240" y="2265680"/>
            <a:ext cx="1045441" cy="2633226"/>
            <a:chOff x="4364239" y="2265680"/>
            <a:chExt cx="1045441" cy="2633226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4886960" y="2265680"/>
              <a:ext cx="10160" cy="22363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4364239" y="4529574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91687" y="5962092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</p:spTree>
    <p:extLst>
      <p:ext uri="{BB962C8B-B14F-4D97-AF65-F5344CB8AC3E}">
        <p14:creationId xmlns:p14="http://schemas.microsoft.com/office/powerpoint/2010/main" val="16591712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94B3-20A3-6742-A46E-CCBE370EB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009670" y="2294054"/>
            <a:ext cx="246093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TS(T1)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TS(T1)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88240" y="2265680"/>
            <a:ext cx="1045441" cy="2633226"/>
            <a:chOff x="4364239" y="2265680"/>
            <a:chExt cx="1045441" cy="2633226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4886960" y="2265680"/>
              <a:ext cx="10160" cy="22363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4364239" y="4529574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45960" y="2265680"/>
            <a:ext cx="1045441" cy="1700292"/>
            <a:chOff x="6021959" y="2265680"/>
            <a:chExt cx="1045441" cy="1700292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6540691" y="2265680"/>
              <a:ext cx="0" cy="1330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6021959" y="3596640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91687" y="5962092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</p:spTree>
    <p:extLst>
      <p:ext uri="{BB962C8B-B14F-4D97-AF65-F5344CB8AC3E}">
        <p14:creationId xmlns:p14="http://schemas.microsoft.com/office/powerpoint/2010/main" val="5053983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94B3-20A3-6742-A46E-CCBE370EB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009670" y="2294054"/>
            <a:ext cx="246093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TS(T1)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TS(T1)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110433" y="2294054"/>
            <a:ext cx="24532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TS(T2)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TS(T2)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888240" y="2265680"/>
            <a:ext cx="1045441" cy="2633226"/>
            <a:chOff x="4364239" y="2265680"/>
            <a:chExt cx="1045441" cy="2633226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4886960" y="2265680"/>
              <a:ext cx="10160" cy="22363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4364239" y="4529574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45960" y="2265680"/>
            <a:ext cx="1045441" cy="1700292"/>
            <a:chOff x="6021959" y="2265680"/>
            <a:chExt cx="1045441" cy="1700292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6540691" y="2265680"/>
              <a:ext cx="0" cy="1330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6021959" y="3596640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91687" y="5962092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</p:spTree>
    <p:extLst>
      <p:ext uri="{BB962C8B-B14F-4D97-AF65-F5344CB8AC3E}">
        <p14:creationId xmlns:p14="http://schemas.microsoft.com/office/powerpoint/2010/main" val="191109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141588" y="1773238"/>
            <a:ext cx="2160000" cy="360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updates go wrong, part 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3D4CA-04EE-E441-9AEB-95BC0AEB61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>
            <a:cxnSpLocks/>
            <a:endCxn id="7" idx="0"/>
          </p:cNvCxnSpPr>
          <p:nvPr/>
        </p:nvCxnSpPr>
        <p:spPr bwMode="auto">
          <a:xfrm>
            <a:off x="2012709" y="1773238"/>
            <a:ext cx="0" cy="39716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71910" y="574490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1588" y="2278673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 1 finds</a:t>
            </a:r>
          </a:p>
          <a:p>
            <a:pPr algn="ctr"/>
            <a:r>
              <a:rPr lang="en-US" dirty="0"/>
              <a:t>seat 22a is empty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2675" y="3821404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 1 books</a:t>
            </a:r>
          </a:p>
          <a:p>
            <a:pPr algn="ctr"/>
            <a:r>
              <a:rPr lang="en-US" dirty="0"/>
              <a:t>seat 22a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2675" y="5429285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transaction 1</a:t>
            </a:r>
          </a:p>
        </p:txBody>
      </p:sp>
    </p:spTree>
    <p:extLst>
      <p:ext uri="{BB962C8B-B14F-4D97-AF65-F5344CB8AC3E}">
        <p14:creationId xmlns:p14="http://schemas.microsoft.com/office/powerpoint/2010/main" val="37110028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94B3-20A3-6742-A46E-CCBE370EB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009670" y="2294054"/>
            <a:ext cx="246093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TS(T1)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TS(T1)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110433" y="2294054"/>
            <a:ext cx="24532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TS(T2)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TS(T2)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888240" y="2265680"/>
            <a:ext cx="1045441" cy="2633226"/>
            <a:chOff x="4364239" y="2265680"/>
            <a:chExt cx="1045441" cy="2633226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4886960" y="2265680"/>
              <a:ext cx="10160" cy="22363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4364239" y="4529574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45960" y="2265680"/>
            <a:ext cx="1045441" cy="1700292"/>
            <a:chOff x="6021959" y="2265680"/>
            <a:chExt cx="1045441" cy="1700292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6540691" y="2265680"/>
              <a:ext cx="0" cy="1330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6021959" y="3596640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215858" y="5962413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</p:spTree>
    <p:extLst>
      <p:ext uri="{BB962C8B-B14F-4D97-AF65-F5344CB8AC3E}">
        <p14:creationId xmlns:p14="http://schemas.microsoft.com/office/powerpoint/2010/main" val="14406940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9D038-6E2A-6446-852A-0C2870FB1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48000" y="5569125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1015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9D038-6E2A-6446-852A-0C2870FB1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48000" y="5569125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98400" y="2265680"/>
            <a:ext cx="1045441" cy="1727200"/>
            <a:chOff x="4374399" y="2265680"/>
            <a:chExt cx="1045441" cy="17272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4897120" y="2265680"/>
              <a:ext cx="0" cy="1330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374399" y="3623548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905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9D038-6E2A-6446-852A-0C2870FB1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48000" y="5569125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9671" y="2294054"/>
            <a:ext cx="24532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TS(T2)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TS(T2)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98400" y="2265680"/>
            <a:ext cx="1045441" cy="1727200"/>
            <a:chOff x="4374399" y="2265680"/>
            <a:chExt cx="1045441" cy="17272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4897120" y="2265680"/>
              <a:ext cx="0" cy="1330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374399" y="3623548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5327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9D038-6E2A-6446-852A-0C2870FB1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009671" y="2294054"/>
            <a:ext cx="24532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TS(T2)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TS(T2)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98400" y="2265680"/>
            <a:ext cx="1045441" cy="1727200"/>
            <a:chOff x="4374399" y="2265680"/>
            <a:chExt cx="1045441" cy="17272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4897120" y="2265680"/>
              <a:ext cx="0" cy="1330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374399" y="3623548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40136" y="5927976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</p:spTree>
    <p:extLst>
      <p:ext uri="{BB962C8B-B14F-4D97-AF65-F5344CB8AC3E}">
        <p14:creationId xmlns:p14="http://schemas.microsoft.com/office/powerpoint/2010/main" val="32695012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9D038-6E2A-6446-852A-0C2870FB1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009671" y="2294054"/>
            <a:ext cx="24532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TS(T2)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TS(T2)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98400" y="2265680"/>
            <a:ext cx="1045441" cy="1727200"/>
            <a:chOff x="4374399" y="2265680"/>
            <a:chExt cx="1045441" cy="17272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4897120" y="2265680"/>
              <a:ext cx="0" cy="1330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374399" y="3623548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45960" y="2265680"/>
            <a:ext cx="1045441" cy="2615816"/>
            <a:chOff x="6021959" y="2265680"/>
            <a:chExt cx="1045441" cy="2615816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6540691" y="2265680"/>
              <a:ext cx="10160" cy="22363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6021959" y="4512164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40136" y="5927976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</p:spTree>
    <p:extLst>
      <p:ext uri="{BB962C8B-B14F-4D97-AF65-F5344CB8AC3E}">
        <p14:creationId xmlns:p14="http://schemas.microsoft.com/office/powerpoint/2010/main" val="8061114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9D038-6E2A-6446-852A-0C2870FB1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009671" y="2294054"/>
            <a:ext cx="24532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TS(T2)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TS(T2)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110432" y="2294053"/>
            <a:ext cx="23871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&gt; TS(T1)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98400" y="2265680"/>
            <a:ext cx="1045441" cy="1727200"/>
            <a:chOff x="4374399" y="2265680"/>
            <a:chExt cx="1045441" cy="17272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4897120" y="2265680"/>
              <a:ext cx="0" cy="1330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374399" y="3623548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45960" y="2265680"/>
            <a:ext cx="1045441" cy="2615816"/>
            <a:chOff x="6021959" y="2265680"/>
            <a:chExt cx="1045441" cy="2615816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6540691" y="2265680"/>
              <a:ext cx="10160" cy="22363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6021959" y="4512164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40136" y="5927976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</p:spTree>
    <p:extLst>
      <p:ext uri="{BB962C8B-B14F-4D97-AF65-F5344CB8AC3E}">
        <p14:creationId xmlns:p14="http://schemas.microsoft.com/office/powerpoint/2010/main" val="15639782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9D038-6E2A-6446-852A-0C2870FB1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009671" y="2294054"/>
            <a:ext cx="24532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&lt; TS(T2)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:= TS(T2)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1714" y="4326580"/>
            <a:ext cx="5359686" cy="1601397"/>
            <a:chOff x="1707714" y="4326579"/>
            <a:chExt cx="5359686" cy="1601397"/>
          </a:xfrm>
        </p:grpSpPr>
        <p:cxnSp>
          <p:nvCxnSpPr>
            <p:cNvPr id="11" name="Straight Arrow Connector 10"/>
            <p:cNvCxnSpPr>
              <a:stCxn id="43" idx="3"/>
            </p:cNvCxnSpPr>
            <p:nvPr/>
          </p:nvCxnSpPr>
          <p:spPr bwMode="auto">
            <a:xfrm>
              <a:off x="2319482" y="4502004"/>
              <a:ext cx="47479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43" idx="2"/>
            </p:cNvCxnSpPr>
            <p:nvPr/>
          </p:nvCxnSpPr>
          <p:spPr bwMode="auto">
            <a:xfrm>
              <a:off x="2143760" y="4677428"/>
              <a:ext cx="0" cy="8815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07714" y="5558644"/>
              <a:ext cx="898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TS(T1)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68038" y="4326579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1256" y="3421215"/>
            <a:ext cx="5266764" cy="2517242"/>
            <a:chOff x="2767256" y="3421215"/>
            <a:chExt cx="5266764" cy="2517242"/>
          </a:xfrm>
        </p:grpSpPr>
        <p:cxnSp>
          <p:nvCxnSpPr>
            <p:cNvPr id="12" name="Straight Arrow Connector 11"/>
            <p:cNvCxnSpPr>
              <a:stCxn id="45" idx="3"/>
            </p:cNvCxnSpPr>
            <p:nvPr/>
          </p:nvCxnSpPr>
          <p:spPr bwMode="auto">
            <a:xfrm>
              <a:off x="3393902" y="3596640"/>
              <a:ext cx="464011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7" name="Straight Connector 16"/>
            <p:cNvCxnSpPr>
              <a:stCxn id="45" idx="2"/>
            </p:cNvCxnSpPr>
            <p:nvPr/>
          </p:nvCxnSpPr>
          <p:spPr bwMode="auto">
            <a:xfrm>
              <a:off x="3218180" y="3772064"/>
              <a:ext cx="0" cy="17869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767256" y="5569125"/>
              <a:ext cx="901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</a:rPr>
                <a:t>TS(T2)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42458" y="342121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T2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110432" y="2294053"/>
            <a:ext cx="23871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 &gt; TS(T1)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640" y="430809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abort T1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98400" y="2265680"/>
            <a:ext cx="1045441" cy="1727200"/>
            <a:chOff x="4374399" y="2265680"/>
            <a:chExt cx="1045441" cy="17272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4897120" y="2265680"/>
              <a:ext cx="0" cy="1330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374399" y="3623548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45960" y="2265680"/>
            <a:ext cx="1045441" cy="2615816"/>
            <a:chOff x="6021959" y="2265680"/>
            <a:chExt cx="1045441" cy="2615816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6540691" y="2265680"/>
              <a:ext cx="10160" cy="22363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oval" w="med" len="med"/>
              <a:tailEnd type="triangle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6021959" y="4512164"/>
              <a:ext cx="1045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write(X)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40136" y="5927976"/>
            <a:ext cx="14040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write-TS(X)</a:t>
            </a:r>
          </a:p>
        </p:txBody>
      </p:sp>
    </p:spTree>
    <p:extLst>
      <p:ext uri="{BB962C8B-B14F-4D97-AF65-F5344CB8AC3E}">
        <p14:creationId xmlns:p14="http://schemas.microsoft.com/office/powerpoint/2010/main" val="36516775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Timestamp Ordering: read(X)</a:t>
            </a:r>
            <a:endParaRPr 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>
                <a:latin typeface="Lucida Console" panose="020B0609040504020204" pitchFamily="49" charset="0"/>
              </a:rPr>
              <a:t>if</a:t>
            </a:r>
            <a:r>
              <a:rPr lang="en-GB" dirty="0">
                <a:latin typeface="Lucida Console" panose="020B0609040504020204" pitchFamily="49" charset="0"/>
              </a:rPr>
              <a:t> TS(T) </a:t>
            </a:r>
            <a:r>
              <a:rPr lang="en-GB" b="1" dirty="0">
                <a:latin typeface="Lucida Console" panose="020B0609040504020204" pitchFamily="49" charset="0"/>
              </a:rPr>
              <a:t>≥ </a:t>
            </a:r>
            <a:r>
              <a:rPr lang="en-GB" dirty="0">
                <a:latin typeface="Lucida Console" panose="020B0609040504020204" pitchFamily="49" charset="0"/>
              </a:rPr>
              <a:t>write-TS(X)</a:t>
            </a:r>
          </a:p>
          <a:p>
            <a:pPr>
              <a:buNone/>
            </a:pPr>
            <a:r>
              <a:rPr lang="en-GB" b="1" dirty="0">
                <a:latin typeface="Lucida Console" panose="020B0609040504020204" pitchFamily="49" charset="0"/>
              </a:rPr>
              <a:t>then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execute read(X)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set read-TS(X) to max(TS(T), read-TS(X))</a:t>
            </a:r>
            <a:endParaRPr lang="en-US" dirty="0">
              <a:latin typeface="Lucida Console" panose="020B0609040504020204" pitchFamily="49" charset="0"/>
            </a:endParaRPr>
          </a:p>
          <a:p>
            <a:pPr>
              <a:buFont typeface="Wingdings" pitchFamily="-106" charset="2"/>
              <a:buNone/>
            </a:pPr>
            <a:r>
              <a:rPr lang="en-GB" b="1" dirty="0">
                <a:latin typeface="Lucida Console" panose="020B0609040504020204" pitchFamily="49" charset="0"/>
              </a:rPr>
              <a:t>else</a:t>
            </a:r>
            <a:r>
              <a:rPr lang="en-GB" dirty="0">
                <a:latin typeface="Lucida Console" panose="020B0609040504020204" pitchFamily="49" charset="0"/>
              </a:rPr>
              <a:t>	</a:t>
            </a:r>
          </a:p>
          <a:p>
            <a:pPr>
              <a:buFont typeface="Wingdings" pitchFamily="-106" charset="2"/>
              <a:buNone/>
            </a:pPr>
            <a:r>
              <a:rPr lang="en-GB" dirty="0">
                <a:latin typeface="Lucida Console" panose="020B0609040504020204" pitchFamily="49" charset="0"/>
              </a:rPr>
              <a:t>		abort and rollback T</a:t>
            </a:r>
            <a:endParaRPr lang="en-GB" b="1" dirty="0">
              <a:latin typeface="Lucida Console" panose="020B0609040504020204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5E8AF3-1E4C-2049-A83F-5A24CDFAFE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46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Dirty Read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9D038-6E2A-6446-852A-0C2870FB1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48000" y="5558965"/>
            <a:ext cx="849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111055" y="566895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09520" y="2265680"/>
            <a:ext cx="0" cy="3292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>
            <a:stCxn id="43" idx="3"/>
          </p:cNvCxnSpPr>
          <p:nvPr/>
        </p:nvCxnSpPr>
        <p:spPr bwMode="auto">
          <a:xfrm>
            <a:off x="3843482" y="4502005"/>
            <a:ext cx="47479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6" name="Straight Connector 15"/>
          <p:cNvCxnSpPr>
            <a:stCxn id="43" idx="2"/>
          </p:cNvCxnSpPr>
          <p:nvPr/>
        </p:nvCxnSpPr>
        <p:spPr bwMode="auto">
          <a:xfrm>
            <a:off x="3667760" y="4677429"/>
            <a:ext cx="0" cy="8815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231714" y="5558645"/>
            <a:ext cx="8980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TS(T1)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492038" y="4326580"/>
            <a:ext cx="351444" cy="350849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T1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 bwMode="auto">
          <a:xfrm>
            <a:off x="5898400" y="3596640"/>
            <a:ext cx="36596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7" name="Straight Connector 16"/>
          <p:cNvCxnSpPr>
            <a:stCxn id="45" idx="2"/>
          </p:cNvCxnSpPr>
          <p:nvPr/>
        </p:nvCxnSpPr>
        <p:spPr bwMode="auto">
          <a:xfrm>
            <a:off x="5722678" y="3764067"/>
            <a:ext cx="0" cy="17869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271754" y="5558645"/>
            <a:ext cx="9018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</a:rPr>
              <a:t>TS(T2)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546956" y="3413218"/>
            <a:ext cx="351444" cy="350849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48000" y="2090256"/>
            <a:ext cx="8496000" cy="350849"/>
            <a:chOff x="324000" y="2090255"/>
            <a:chExt cx="8496000" cy="350849"/>
          </a:xfrm>
        </p:grpSpPr>
        <p:cxnSp>
          <p:nvCxnSpPr>
            <p:cNvPr id="23" name="Straight Connector 22"/>
            <p:cNvCxnSpPr>
              <a:stCxn id="46" idx="3"/>
            </p:cNvCxnSpPr>
            <p:nvPr/>
          </p:nvCxnSpPr>
          <p:spPr bwMode="auto">
            <a:xfrm>
              <a:off x="675444" y="2265680"/>
              <a:ext cx="81445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324000" y="2090255"/>
              <a:ext cx="351444" cy="350849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X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76640" y="430809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abort and rollback T1</a:t>
            </a:r>
          </a:p>
        </p:txBody>
      </p:sp>
      <p:cxnSp>
        <p:nvCxnSpPr>
          <p:cNvPr id="33" name="Straight Arrow Connector 32"/>
          <p:cNvCxnSpPr>
            <a:cxnSpLocks/>
            <a:stCxn id="15" idx="0"/>
          </p:cNvCxnSpPr>
          <p:nvPr/>
        </p:nvCxnSpPr>
        <p:spPr bwMode="auto">
          <a:xfrm flipV="1">
            <a:off x="4749034" y="2265680"/>
            <a:ext cx="0" cy="2236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26313" y="4502005"/>
            <a:ext cx="104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write(X)</a:t>
            </a: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 bwMode="auto">
          <a:xfrm>
            <a:off x="6792685" y="2265680"/>
            <a:ext cx="0" cy="1330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303637" y="361837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read(X)</a:t>
            </a:r>
          </a:p>
        </p:txBody>
      </p:sp>
    </p:spTree>
    <p:extLst>
      <p:ext uri="{BB962C8B-B14F-4D97-AF65-F5344CB8AC3E}">
        <p14:creationId xmlns:p14="http://schemas.microsoft.com/office/powerpoint/2010/main" val="98637350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41</TotalTime>
  <Words>8896</Words>
  <Application>Microsoft Macintosh PowerPoint</Application>
  <PresentationFormat>Widescreen</PresentationFormat>
  <Paragraphs>1549</Paragraphs>
  <Slides>136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136</vt:i4>
      </vt:variant>
    </vt:vector>
  </HeadingPairs>
  <TitlesOfParts>
    <vt:vector size="150" baseType="lpstr">
      <vt:lpstr>Arial</vt:lpstr>
      <vt:lpstr>Wingdings</vt:lpstr>
      <vt:lpstr>Georgia</vt:lpstr>
      <vt:lpstr>Lucida Console</vt:lpstr>
      <vt:lpstr>Lucida Sans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Transactions and Concurrency</vt:lpstr>
      <vt:lpstr>Overview</vt:lpstr>
      <vt:lpstr>Concurrency</vt:lpstr>
      <vt:lpstr>Concurrency</vt:lpstr>
      <vt:lpstr>When updates go wrong, part one</vt:lpstr>
      <vt:lpstr>When updates go wrong, part one</vt:lpstr>
      <vt:lpstr>When updates go wrong, part one</vt:lpstr>
      <vt:lpstr>When updates go wrong, part one</vt:lpstr>
      <vt:lpstr>When updates go wrong, part one</vt:lpstr>
      <vt:lpstr>Serial versus Serialisable</vt:lpstr>
      <vt:lpstr>When updates go wrong, part two</vt:lpstr>
      <vt:lpstr>When updates go wrong, part two</vt:lpstr>
      <vt:lpstr>When updates go wrong, part two</vt:lpstr>
      <vt:lpstr>Atomicity</vt:lpstr>
      <vt:lpstr>Transaction Problems</vt:lpstr>
      <vt:lpstr>Basic database access operations</vt:lpstr>
      <vt:lpstr>Example Transactions</vt:lpstr>
      <vt:lpstr>Concurrency</vt:lpstr>
      <vt:lpstr>The Lost Update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Temporary Update (Dirty Read) Problem</vt:lpstr>
      <vt:lpstr>PowerPoint Presentation</vt:lpstr>
      <vt:lpstr>The Incorrect Summary Problem</vt:lpstr>
      <vt:lpstr>PowerPoint Presentation</vt:lpstr>
      <vt:lpstr>The Unrepeatable Read Problem</vt:lpstr>
      <vt:lpstr>Transaction Processing</vt:lpstr>
      <vt:lpstr>Transaction Life Cycle</vt:lpstr>
      <vt:lpstr>Transaction Life Cycle</vt:lpstr>
      <vt:lpstr>ACID</vt:lpstr>
      <vt:lpstr>ACID Properties</vt:lpstr>
      <vt:lpstr>Schedules</vt:lpstr>
      <vt:lpstr>Serial and Serialisable</vt:lpstr>
      <vt:lpstr>Schedule Equivalence</vt:lpstr>
      <vt:lpstr>Serial Schedule T1;T2</vt:lpstr>
      <vt:lpstr>Serial Schedule T2;T1</vt:lpstr>
      <vt:lpstr>Non-Serial and Non-Serialisable Schedule</vt:lpstr>
      <vt:lpstr>Non-Serial but Serialisable Schedule</vt:lpstr>
      <vt:lpstr>Locking</vt:lpstr>
      <vt:lpstr>Locking</vt:lpstr>
      <vt:lpstr>Lock Operations</vt:lpstr>
      <vt:lpstr>Lock Outcome</vt:lpstr>
      <vt:lpstr>Locking Rules</vt:lpstr>
      <vt:lpstr>Lock Conversion</vt:lpstr>
      <vt:lpstr>Locking Example</vt:lpstr>
      <vt:lpstr>Locking Example</vt:lpstr>
      <vt:lpstr>PowerPoint Presentation</vt:lpstr>
      <vt:lpstr>PowerPoint Presentation</vt:lpstr>
      <vt:lpstr>Serial Schedules</vt:lpstr>
      <vt:lpstr>PowerPoint Presentation</vt:lpstr>
      <vt:lpstr>Locking Example</vt:lpstr>
      <vt:lpstr>Two-Phase Locking (2PL)</vt:lpstr>
      <vt:lpstr>Locking and Serialisability</vt:lpstr>
      <vt:lpstr>Two-Phase Locking</vt:lpstr>
      <vt:lpstr>Two-Phase Locking Example</vt:lpstr>
      <vt:lpstr>Deadlock</vt:lpstr>
      <vt:lpstr>When 2PL goes wrong</vt:lpstr>
      <vt:lpstr>When 2PL goes wrong</vt:lpstr>
      <vt:lpstr>When 2PL goes wrong</vt:lpstr>
      <vt:lpstr>Deadlock</vt:lpstr>
      <vt:lpstr>Deadlock</vt:lpstr>
      <vt:lpstr>Dealing with Deadlock</vt:lpstr>
      <vt:lpstr>Wait-For Graph</vt:lpstr>
      <vt:lpstr>Timeouts</vt:lpstr>
      <vt:lpstr>Granularity and Concurrency</vt:lpstr>
      <vt:lpstr>Granularity of Data Items</vt:lpstr>
      <vt:lpstr>Timestamps</vt:lpstr>
      <vt:lpstr>Timestamps</vt:lpstr>
      <vt:lpstr>Timestamp Ordering</vt:lpstr>
      <vt:lpstr>Basic Timestamp Ordering</vt:lpstr>
      <vt:lpstr>Basic Timestamp Ordering: write(X)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</vt:lpstr>
      <vt:lpstr>Basic Timestamp Ordering: read(X)</vt:lpstr>
      <vt:lpstr>Dirty Read</vt:lpstr>
      <vt:lpstr>Dirty Read</vt:lpstr>
      <vt:lpstr>Basic Timestamp Ordering: read(X)</vt:lpstr>
      <vt:lpstr>Basic Timestamp Ordering: write(X)</vt:lpstr>
      <vt:lpstr>Thomas’s Write Rule</vt:lpstr>
      <vt:lpstr>Thomas’s Write Rule</vt:lpstr>
      <vt:lpstr>Advanced Transactions</vt:lpstr>
      <vt:lpstr>Flat Transactions</vt:lpstr>
      <vt:lpstr>Long Duration Transactions</vt:lpstr>
      <vt:lpstr>Savepoints</vt:lpstr>
      <vt:lpstr>Savepoints</vt:lpstr>
      <vt:lpstr>Savepoints</vt:lpstr>
      <vt:lpstr>Savepoints</vt:lpstr>
      <vt:lpstr>Chained Transactions</vt:lpstr>
      <vt:lpstr>Savepoints versus Chained Transactions</vt:lpstr>
      <vt:lpstr>Savepoints versus Chained Transactions</vt:lpstr>
      <vt:lpstr>Nested Transactions</vt:lpstr>
      <vt:lpstr>Nested Transactions</vt:lpstr>
      <vt:lpstr>Nested Transactions</vt:lpstr>
      <vt:lpstr>Nested Transactions</vt:lpstr>
      <vt:lpstr>Nested Transactions</vt:lpstr>
      <vt:lpstr>Nested Transactions</vt:lpstr>
      <vt:lpstr>Nested Transactions</vt:lpstr>
      <vt:lpstr>Nested Transactions</vt:lpstr>
      <vt:lpstr>Commit Rule</vt:lpstr>
      <vt:lpstr>Rollback Rule</vt:lpstr>
      <vt:lpstr>Visibility Rule</vt:lpstr>
      <vt:lpstr>Observations</vt:lpstr>
      <vt:lpstr>Observations</vt:lpstr>
      <vt:lpstr>Emulating Nesting with Savepoints</vt:lpstr>
      <vt:lpstr>Emulating Nesting with Savepoints</vt:lpstr>
      <vt:lpstr>Emulating Nesting with Savepoints</vt:lpstr>
      <vt:lpstr>Emulating Nesting with Savepoints</vt:lpstr>
      <vt:lpstr>Observations</vt:lpstr>
      <vt:lpstr>Sagas</vt:lpstr>
      <vt:lpstr>Sagas</vt:lpstr>
      <vt:lpstr>Saga Execution</vt:lpstr>
      <vt:lpstr>Next Lecture: Logging and Recovery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2</cp:revision>
  <dcterms:created xsi:type="dcterms:W3CDTF">2022-03-06T09:06:55Z</dcterms:created>
  <dcterms:modified xsi:type="dcterms:W3CDTF">2022-03-08T10:50:42Z</dcterms:modified>
</cp:coreProperties>
</file>