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3"/>
  </p:notesMasterIdLst>
  <p:sldIdLst>
    <p:sldId id="368" r:id="rId9"/>
    <p:sldId id="354" r:id="rId10"/>
    <p:sldId id="355" r:id="rId11"/>
    <p:sldId id="367" r:id="rId12"/>
    <p:sldId id="320" r:id="rId13"/>
    <p:sldId id="321" r:id="rId14"/>
    <p:sldId id="262" r:id="rId15"/>
    <p:sldId id="263" r:id="rId16"/>
    <p:sldId id="323" r:id="rId17"/>
    <p:sldId id="324" r:id="rId18"/>
    <p:sldId id="369" r:id="rId19"/>
    <p:sldId id="370" r:id="rId20"/>
    <p:sldId id="371" r:id="rId21"/>
    <p:sldId id="372" r:id="rId22"/>
    <p:sldId id="373" r:id="rId23"/>
    <p:sldId id="374" r:id="rId24"/>
    <p:sldId id="318" r:id="rId25"/>
    <p:sldId id="330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13" r:id="rId35"/>
    <p:sldId id="314" r:id="rId36"/>
    <p:sldId id="315" r:id="rId37"/>
    <p:sldId id="316" r:id="rId38"/>
    <p:sldId id="317" r:id="rId39"/>
    <p:sldId id="351" r:id="rId40"/>
    <p:sldId id="352" r:id="rId41"/>
    <p:sldId id="35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941"/>
    <p:restoredTop sz="94709"/>
  </p:normalViewPr>
  <p:slideViewPr>
    <p:cSldViewPr snapToGrid="0" snapToObjects="1" showGuides="1">
      <p:cViewPr varScale="1">
        <p:scale>
          <a:sx n="75" d="100"/>
          <a:sy n="75" d="100"/>
        </p:scale>
        <p:origin x="160" y="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A0EB9-9867-3E4D-B916-4D3CFD4BDADC}" type="slidenum">
              <a:rPr lang="en-GB">
                <a:ea typeface="Arial" charset="0"/>
                <a:cs typeface="Arial" charset="0"/>
              </a:rPr>
              <a:pPr/>
              <a:t>21</a:t>
            </a:fld>
            <a:endParaRPr lang="en-GB">
              <a:ea typeface="Arial" charset="0"/>
              <a:cs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ea typeface="Arial" charset="0"/>
                <a:cs typeface="Arial" charset="0"/>
              </a:rPr>
              <a:t>Owl:differentFrom can be set from the individual editor. Click on the individual purple icon and select this property and a value from the ontology</a:t>
            </a:r>
          </a:p>
        </p:txBody>
      </p:sp>
    </p:spTree>
    <p:extLst>
      <p:ext uri="{BB962C8B-B14F-4D97-AF65-F5344CB8AC3E}">
        <p14:creationId xmlns:p14="http://schemas.microsoft.com/office/powerpoint/2010/main" val="363758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31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27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 case 1: additional information</a:t>
            </a:r>
            <a:endParaRPr lang="en-GB" dirty="0"/>
          </a:p>
        </p:txBody>
      </p:sp>
      <p:sp>
        <p:nvSpPr>
          <p:cNvPr id="53251" name="Rectangle 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Jack has given the film ‘I Am Legend’ a four-star rating</a:t>
            </a:r>
          </a:p>
          <a:p>
            <a:r>
              <a:rPr lang="en-GB" dirty="0"/>
              <a:t>We need to represent a quantitative value to describe the rating relation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3EB00-AB39-4042-985A-9AD668F74E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9AC4455-0BF5-A04D-B86A-A99F4223F0F6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 flipV="1">
            <a:off x="6672930" y="3966934"/>
            <a:ext cx="2383542" cy="1084120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7">
            <a:extLst>
              <a:ext uri="{FF2B5EF4-FFF2-40B4-BE49-F238E27FC236}">
                <a16:creationId xmlns:a16="http://schemas.microsoft.com/office/drawing/2014/main" id="{7FF362E8-42E8-F54F-AE84-18378AE48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698" y="4182354"/>
            <a:ext cx="5709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film</a:t>
            </a: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A6E94DF0-43E6-3846-B72D-57764589C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507" y="3428763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Person</a:t>
            </a:r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3DA12658-37A7-6848-8D87-53EA93FFD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021" y="2726376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Film</a:t>
            </a:r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8E66BD5E-F348-C144-B144-759758E91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021" y="4476634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Rating</a:t>
            </a:r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6ADB3F0B-3F9E-D14C-AD8C-14A72D66C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021" y="5429192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****</a:t>
            </a:r>
          </a:p>
        </p:txBody>
      </p:sp>
      <p:sp>
        <p:nvSpPr>
          <p:cNvPr id="27" name="AutoShape 4">
            <a:extLst>
              <a:ext uri="{FF2B5EF4-FFF2-40B4-BE49-F238E27FC236}">
                <a16:creationId xmlns:a16="http://schemas.microsoft.com/office/drawing/2014/main" id="{AE304A38-3F00-754E-919F-B7EFB63E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46" y="4763054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Jack</a:t>
            </a:r>
          </a:p>
        </p:txBody>
      </p:sp>
      <p:sp>
        <p:nvSpPr>
          <p:cNvPr id="28" name="AutoShape 4">
            <a:extLst>
              <a:ext uri="{FF2B5EF4-FFF2-40B4-BE49-F238E27FC236}">
                <a16:creationId xmlns:a16="http://schemas.microsoft.com/office/drawing/2014/main" id="{1C3A04E8-3A71-864A-99C4-99D348A43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6472" y="3678934"/>
            <a:ext cx="1776082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I am Legend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E20BE358-75A6-D74B-AC8C-F5D2C5C22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830" y="5427612"/>
            <a:ext cx="7729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rating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6D7BB03-FD73-8A41-98CA-F22E14358E68}"/>
              </a:ext>
            </a:extLst>
          </p:cNvPr>
          <p:cNvCxnSpPr>
            <a:cxnSpLocks/>
            <a:stCxn id="27" idx="3"/>
            <a:endCxn id="26" idx="1"/>
          </p:cNvCxnSpPr>
          <p:nvPr/>
        </p:nvCxnSpPr>
        <p:spPr>
          <a:xfrm>
            <a:off x="6672930" y="5051054"/>
            <a:ext cx="2695091" cy="666138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D4F30CF-A617-2848-9D1C-AF073E433F6C}"/>
              </a:ext>
            </a:extLst>
          </p:cNvPr>
          <p:cNvCxnSpPr>
            <a:cxnSpLocks/>
            <a:stCxn id="27" idx="0"/>
            <a:endCxn id="23" idx="2"/>
          </p:cNvCxnSpPr>
          <p:nvPr/>
        </p:nvCxnSpPr>
        <p:spPr>
          <a:xfrm flipH="1" flipV="1">
            <a:off x="6095999" y="4004763"/>
            <a:ext cx="439" cy="75829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CFB4620-D798-1943-AF0D-ADD1E0498364}"/>
              </a:ext>
            </a:extLst>
          </p:cNvPr>
          <p:cNvCxnSpPr>
            <a:cxnSpLocks/>
            <a:stCxn id="28" idx="0"/>
            <a:endCxn id="24" idx="2"/>
          </p:cNvCxnSpPr>
          <p:nvPr/>
        </p:nvCxnSpPr>
        <p:spPr>
          <a:xfrm flipV="1">
            <a:off x="9944513" y="3302376"/>
            <a:ext cx="0" cy="37655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8368656-3C3B-4047-9D62-D84B283AEF40}"/>
              </a:ext>
            </a:extLst>
          </p:cNvPr>
          <p:cNvCxnSpPr>
            <a:cxnSpLocks/>
            <a:stCxn id="26" idx="0"/>
            <a:endCxn id="25" idx="2"/>
          </p:cNvCxnSpPr>
          <p:nvPr/>
        </p:nvCxnSpPr>
        <p:spPr>
          <a:xfrm flipV="1">
            <a:off x="9944513" y="5052634"/>
            <a:ext cx="0" cy="37655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4">
            <a:extLst>
              <a:ext uri="{FF2B5EF4-FFF2-40B4-BE49-F238E27FC236}">
                <a16:creationId xmlns:a16="http://schemas.microsoft.com/office/drawing/2014/main" id="{B9AED3AB-37A5-DA44-9A8E-BCBA1469E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388" y="2726376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Film</a:t>
            </a:r>
          </a:p>
        </p:txBody>
      </p:sp>
      <p:sp>
        <p:nvSpPr>
          <p:cNvPr id="47" name="AutoShape 4">
            <a:extLst>
              <a:ext uri="{FF2B5EF4-FFF2-40B4-BE49-F238E27FC236}">
                <a16:creationId xmlns:a16="http://schemas.microsoft.com/office/drawing/2014/main" id="{AF956559-7578-6848-94DD-274D7E758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388" y="4476634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Rating</a:t>
            </a:r>
          </a:p>
        </p:txBody>
      </p:sp>
      <p:sp>
        <p:nvSpPr>
          <p:cNvPr id="48" name="AutoShape 4">
            <a:extLst>
              <a:ext uri="{FF2B5EF4-FFF2-40B4-BE49-F238E27FC236}">
                <a16:creationId xmlns:a16="http://schemas.microsoft.com/office/drawing/2014/main" id="{01DE8F50-B043-DD43-A052-6F7E17BD8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388" y="5429192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**</a:t>
            </a:r>
          </a:p>
        </p:txBody>
      </p:sp>
      <p:sp>
        <p:nvSpPr>
          <p:cNvPr id="49" name="AutoShape 4">
            <a:extLst>
              <a:ext uri="{FF2B5EF4-FFF2-40B4-BE49-F238E27FC236}">
                <a16:creationId xmlns:a16="http://schemas.microsoft.com/office/drawing/2014/main" id="{A0BE367F-08B0-6446-93F5-6073EE907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896" y="3678934"/>
            <a:ext cx="2275967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The Omega Man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490C965-AC1A-764B-92AE-BB36B79C930A}"/>
              </a:ext>
            </a:extLst>
          </p:cNvPr>
          <p:cNvCxnSpPr>
            <a:cxnSpLocks/>
            <a:stCxn id="49" idx="0"/>
            <a:endCxn id="46" idx="2"/>
          </p:cNvCxnSpPr>
          <p:nvPr/>
        </p:nvCxnSpPr>
        <p:spPr>
          <a:xfrm flipV="1">
            <a:off x="2395880" y="3302376"/>
            <a:ext cx="0" cy="37655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88C7E75-D68C-C149-8614-BD3CBF4D0B05}"/>
              </a:ext>
            </a:extLst>
          </p:cNvPr>
          <p:cNvCxnSpPr>
            <a:cxnSpLocks/>
            <a:stCxn id="48" idx="0"/>
            <a:endCxn id="47" idx="2"/>
          </p:cNvCxnSpPr>
          <p:nvPr/>
        </p:nvCxnSpPr>
        <p:spPr>
          <a:xfrm flipV="1">
            <a:off x="2395880" y="5052634"/>
            <a:ext cx="0" cy="37655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3925E53-394B-FB47-ABBF-BFD068B53914}"/>
              </a:ext>
            </a:extLst>
          </p:cNvPr>
          <p:cNvCxnSpPr>
            <a:cxnSpLocks/>
            <a:stCxn id="27" idx="1"/>
            <a:endCxn id="49" idx="3"/>
          </p:cNvCxnSpPr>
          <p:nvPr/>
        </p:nvCxnSpPr>
        <p:spPr>
          <a:xfrm flipH="1" flipV="1">
            <a:off x="3533863" y="3966934"/>
            <a:ext cx="1986083" cy="1084120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9E6C7EF-361F-F34C-BD58-25DEAAACFBFB}"/>
              </a:ext>
            </a:extLst>
          </p:cNvPr>
          <p:cNvCxnSpPr>
            <a:cxnSpLocks/>
            <a:stCxn id="27" idx="1"/>
            <a:endCxn id="48" idx="3"/>
          </p:cNvCxnSpPr>
          <p:nvPr/>
        </p:nvCxnSpPr>
        <p:spPr>
          <a:xfrm flipH="1">
            <a:off x="2972372" y="5051054"/>
            <a:ext cx="2547574" cy="666138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7">
            <a:extLst>
              <a:ext uri="{FF2B5EF4-FFF2-40B4-BE49-F238E27FC236}">
                <a16:creationId xmlns:a16="http://schemas.microsoft.com/office/drawing/2014/main" id="{BADDF28B-ABED-974C-8D44-2B6F6E4B1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6206" y="4182354"/>
            <a:ext cx="5709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film</a:t>
            </a: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CE268A07-1C69-464D-A743-8F4908AAE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860" y="5427612"/>
            <a:ext cx="7729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rating</a:t>
            </a:r>
          </a:p>
        </p:txBody>
      </p:sp>
    </p:spTree>
    <p:extLst>
      <p:ext uri="{BB962C8B-B14F-4D97-AF65-F5344CB8AC3E}">
        <p14:creationId xmlns:p14="http://schemas.microsoft.com/office/powerpoint/2010/main" val="88400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1AAE99-083D-174A-B57B-5EC77B86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1: additional information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FD053F04-C8D7-FF4D-A7DB-D1A7BD3EADE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Person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⊑ ∀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issuedRating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RatingRelation</m:t>
                      </m:r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RatingRelation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⊑ ∃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ratedObject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Film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 ≤1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ratedObject</m:t>
                      </m:r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RatingRelation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⊑ ∀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ratingValue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Rating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 ≤1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ratingValue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FD053F04-C8D7-FF4D-A7DB-D1A7BD3EAD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42313B-0CDE-1E45-97AD-48C9FDF82B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FA3B2156-3541-5B4D-A032-DF3140059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7658" y="3784702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****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F0ACA696-C292-7C40-A781-D0D2528E6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483" y="2861394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Jack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9BA84A6F-7F2D-8D4A-8C31-33EE1A9D7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109" y="1789113"/>
            <a:ext cx="1776082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I am Legend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346C3984-AB58-2947-83DB-50C3DE1B9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508" y="2853000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57676D-6A47-6C40-AF72-F069EFAB69B2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 flipV="1">
            <a:off x="3551467" y="3141000"/>
            <a:ext cx="1968041" cy="8394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35C661-76C3-2742-9C1A-06AEED4566E7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 flipV="1">
            <a:off x="6672492" y="2077113"/>
            <a:ext cx="1713617" cy="1063887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37189E-13E4-9C43-B63B-5E77BA9E4FAD}"/>
              </a:ext>
            </a:extLst>
          </p:cNvPr>
          <p:cNvCxnSpPr>
            <a:cxnSpLocks/>
            <a:stCxn id="18" idx="3"/>
            <a:endCxn id="15" idx="1"/>
          </p:cNvCxnSpPr>
          <p:nvPr/>
        </p:nvCxnSpPr>
        <p:spPr>
          <a:xfrm>
            <a:off x="6672492" y="3141000"/>
            <a:ext cx="2025166" cy="931702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7">
            <a:extLst>
              <a:ext uri="{FF2B5EF4-FFF2-40B4-BE49-F238E27FC236}">
                <a16:creationId xmlns:a16="http://schemas.microsoft.com/office/drawing/2014/main" id="{168A40BB-6ED2-FA45-ACCE-EE3FFA35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762" y="2753430"/>
            <a:ext cx="1457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issuedRating</a:t>
            </a:r>
            <a:endParaRPr lang="en-GB" sz="1600" dirty="0"/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2AA5E560-B962-804B-A9D3-E1632F394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300" y="2523509"/>
            <a:ext cx="13500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ratedObject</a:t>
            </a:r>
            <a:endParaRPr lang="en-GB" sz="1600" dirty="0"/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51BC4308-646F-DF46-8BB9-22F9384F0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727" y="3227855"/>
            <a:ext cx="13211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ratingValue</a:t>
            </a:r>
            <a:endParaRPr lang="en-GB" sz="1600" dirty="0"/>
          </a:p>
        </p:txBody>
      </p:sp>
      <p:sp>
        <p:nvSpPr>
          <p:cNvPr id="31" name="AutoShape 4">
            <a:extLst>
              <a:ext uri="{FF2B5EF4-FFF2-40B4-BE49-F238E27FC236}">
                <a16:creationId xmlns:a16="http://schemas.microsoft.com/office/drawing/2014/main" id="{202C1453-700D-3B48-AA5B-98FB2A4DD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872" y="1790834"/>
            <a:ext cx="2116257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 err="1">
                <a:solidFill>
                  <a:schemeClr val="bg1"/>
                </a:solidFill>
                <a:ea typeface="Arial" charset="0"/>
                <a:cs typeface="Arial" charset="0"/>
              </a:rPr>
              <a:t>RatingRelation</a:t>
            </a:r>
            <a:endParaRPr lang="en-GB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D83F3E-E6E3-044E-9909-A84F56BC9BC4}"/>
              </a:ext>
            </a:extLst>
          </p:cNvPr>
          <p:cNvCxnSpPr>
            <a:cxnSpLocks/>
            <a:stCxn id="18" idx="0"/>
            <a:endCxn id="31" idx="2"/>
          </p:cNvCxnSpPr>
          <p:nvPr/>
        </p:nvCxnSpPr>
        <p:spPr>
          <a:xfrm flipV="1">
            <a:off x="6096000" y="2366834"/>
            <a:ext cx="1" cy="48616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83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 2: different aspects of a relation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Steve has a temperature which is high, but falling</a:t>
            </a:r>
          </a:p>
          <a:p>
            <a:pPr lvl="1"/>
            <a:r>
              <a:rPr lang="en-GB" dirty="0"/>
              <a:t>We need to represent different aspects of the temperature that Steve has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4312F-1054-5345-85B7-A440BAF681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3DCDCFC0-8927-F847-A8BD-14721CF07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9538" y="4301640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Steve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92633C9C-2F46-EF4E-8090-905E3E027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563" y="4293246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A97E4C-1EA4-594A-B591-66F8CB15D4D6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3552522" y="4581246"/>
            <a:ext cx="1968041" cy="8394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>
            <a:extLst>
              <a:ext uri="{FF2B5EF4-FFF2-40B4-BE49-F238E27FC236}">
                <a16:creationId xmlns:a16="http://schemas.microsoft.com/office/drawing/2014/main" id="{4781C2FE-4AAE-034C-9B3B-D90257D26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089" y="4171561"/>
            <a:ext cx="18069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hasTemperature</a:t>
            </a:r>
            <a:endParaRPr lang="en-GB" sz="1600" dirty="0"/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282C91ED-152A-9B4C-84D1-B07B50609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927" y="3231080"/>
            <a:ext cx="2116257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Temperature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CE5910-C7A2-B948-959B-C10F11206502}"/>
              </a:ext>
            </a:extLst>
          </p:cNvPr>
          <p:cNvCxnSpPr>
            <a:cxnSpLocks/>
            <a:stCxn id="10" idx="0"/>
            <a:endCxn id="14" idx="2"/>
          </p:cNvCxnSpPr>
          <p:nvPr/>
        </p:nvCxnSpPr>
        <p:spPr>
          <a:xfrm flipV="1">
            <a:off x="6097055" y="3807080"/>
            <a:ext cx="1" cy="48616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4">
            <a:extLst>
              <a:ext uri="{FF2B5EF4-FFF2-40B4-BE49-F238E27FC236}">
                <a16:creationId xmlns:a16="http://schemas.microsoft.com/office/drawing/2014/main" id="{39D62A58-F2D4-424C-B7EF-1FF488AD0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292" y="4878135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falling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8978EB8C-7E98-CE48-ACE6-8287E92B9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292" y="3640765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elevated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2DFE69-D983-E241-8721-67E9182B3BE8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 flipV="1">
            <a:off x="6673547" y="3928765"/>
            <a:ext cx="2771745" cy="652481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CC5834-676E-764E-ABCA-BC9CD29C641D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>
            <a:off x="6673547" y="4581246"/>
            <a:ext cx="2771745" cy="584889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7">
            <a:extLst>
              <a:ext uri="{FF2B5EF4-FFF2-40B4-BE49-F238E27FC236}">
                <a16:creationId xmlns:a16="http://schemas.microsoft.com/office/drawing/2014/main" id="{9702A396-0EE4-614B-B197-0DD8BC646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040" y="3679176"/>
            <a:ext cx="19575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temperatureValue</a:t>
            </a:r>
            <a:endParaRPr lang="en-GB" sz="1600" dirty="0"/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4A5239A1-BE9A-534E-BF47-B747FE57A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039" y="5152305"/>
            <a:ext cx="19928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temperatureTrend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4576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 3: no distinguished participant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John buys a “Lenny the Lion” book from </a:t>
            </a:r>
            <a:r>
              <a:rPr lang="en-GB" dirty="0" err="1"/>
              <a:t>orinoco.com</a:t>
            </a:r>
            <a:r>
              <a:rPr lang="en-GB" dirty="0"/>
              <a:t> for $15 as a birthday gift</a:t>
            </a:r>
          </a:p>
          <a:p>
            <a:pPr lvl="1"/>
            <a:r>
              <a:rPr lang="en-GB" dirty="0"/>
              <a:t>No distinguished subject for the relation</a:t>
            </a:r>
          </a:p>
          <a:p>
            <a:pPr lvl="1"/>
            <a:r>
              <a:rPr lang="en-GB" dirty="0"/>
              <a:t>i.e. no primary relation to convert into a Relation Class as in cases 1 and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B1592-8771-7446-810F-963F7004D1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9477376" y="6553201"/>
            <a:ext cx="1190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000"/>
              <a:t>Source: W3C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CBE6FCC-E4E0-3843-9D2A-BA4766A5D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271" y="3939196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John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9FD0F687-C06B-F646-8D03-1453C3751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508" y="3105031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AE812597-862B-CC4A-B5D7-750C34E3D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742" y="3383941"/>
            <a:ext cx="10791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hasBuyer</a:t>
            </a:r>
            <a:endParaRPr lang="en-GB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172123-FF75-9545-8DFF-D169533E6FA5}"/>
              </a:ext>
            </a:extLst>
          </p:cNvPr>
          <p:cNvCxnSpPr>
            <a:cxnSpLocks/>
            <a:stCxn id="10" idx="3"/>
            <a:endCxn id="20" idx="1"/>
          </p:cNvCxnSpPr>
          <p:nvPr/>
        </p:nvCxnSpPr>
        <p:spPr>
          <a:xfrm>
            <a:off x="6672492" y="3393031"/>
            <a:ext cx="2321052" cy="835830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>
            <a:extLst>
              <a:ext uri="{FF2B5EF4-FFF2-40B4-BE49-F238E27FC236}">
                <a16:creationId xmlns:a16="http://schemas.microsoft.com/office/drawing/2014/main" id="{39E8D711-7955-824B-B6BB-ACB3AFE57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746" y="4133355"/>
            <a:ext cx="10695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hasSeller</a:t>
            </a:r>
            <a:endParaRPr lang="en-GB" sz="1600" dirty="0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26729E8A-6024-DA46-970A-ADB0E1C57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627" y="4905666"/>
            <a:ext cx="117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hasObject</a:t>
            </a:r>
            <a:endParaRPr lang="en-GB" sz="1600" dirty="0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39FAF41-22C5-D845-BCAB-4B7E44DA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798" y="4642126"/>
            <a:ext cx="13195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hasAmount</a:t>
            </a:r>
            <a:endParaRPr lang="en-GB" sz="1600" dirty="0"/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E60CF32D-F3E2-E742-BEDA-4FCB95C4A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465" y="3421851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hasPurpose</a:t>
            </a:r>
            <a:endParaRPr lang="en-GB" sz="1600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4173C700-247B-D546-A77F-9353938B3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616" y="5105770"/>
            <a:ext cx="1725068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 err="1">
                <a:solidFill>
                  <a:schemeClr val="bg1"/>
                </a:solidFill>
                <a:ea typeface="Arial" charset="0"/>
                <a:cs typeface="Arial" charset="0"/>
              </a:rPr>
              <a:t>orinoco.com</a:t>
            </a:r>
            <a:endParaRPr lang="en-GB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D9D04F41-3DE6-4F4A-8506-56B0D6C81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027" y="5559137"/>
            <a:ext cx="1869945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Lenny the Lion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2375A007-B019-614C-9A2D-80A25D94D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018" y="5175916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$15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ADF4DA20-EB0B-C846-A354-9380BA023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544" y="3940861"/>
            <a:ext cx="1720829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birthday gift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D99752-2908-874C-93CB-CEB699977403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3324255" y="3393031"/>
            <a:ext cx="2195253" cy="834165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7D69E0-33F4-7542-9033-F1276545CAFB}"/>
              </a:ext>
            </a:extLst>
          </p:cNvPr>
          <p:cNvCxnSpPr>
            <a:cxnSpLocks/>
            <a:stCxn id="10" idx="2"/>
            <a:endCxn id="18" idx="0"/>
          </p:cNvCxnSpPr>
          <p:nvPr/>
        </p:nvCxnSpPr>
        <p:spPr>
          <a:xfrm>
            <a:off x="6096000" y="3681031"/>
            <a:ext cx="0" cy="1878106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C2EAEF-14A0-EF4C-866E-6386B5831848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6096000" y="3681031"/>
            <a:ext cx="2313510" cy="1494885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67AD14C-5376-9F42-BB8C-6962A18C5F25}"/>
              </a:ext>
            </a:extLst>
          </p:cNvPr>
          <p:cNvCxnSpPr>
            <a:cxnSpLocks/>
            <a:stCxn id="10" idx="2"/>
            <a:endCxn id="17" idx="0"/>
          </p:cNvCxnSpPr>
          <p:nvPr/>
        </p:nvCxnSpPr>
        <p:spPr>
          <a:xfrm flipH="1">
            <a:off x="3755150" y="3681031"/>
            <a:ext cx="2340850" cy="1424739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337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40761-4DC0-1E40-BB2D-F65B6D57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 3: no distinguished participant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7801C-0A86-6541-8B25-4D5A8A0D07C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Purchase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⊑∃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hasBuyer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Person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⊓ =1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hasBuyer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</a:rPr>
                        <m:t>Purchase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 ⊑∃ </m:t>
                      </m:r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has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Seller</m:t>
                      </m:r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Company</m:t>
                      </m:r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⊓ =1 </m:t>
                      </m:r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hasSeller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</a:rPr>
                        <m:t>Purchase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 ⊑∃ </m:t>
                      </m:r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has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Object</m:t>
                      </m:r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Object</m:t>
                      </m:r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</a:rPr>
                        <m:t>Purchase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 ⊑∀ </m:t>
                      </m:r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has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Amount</m:t>
                      </m:r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Quantity</m:t>
                      </m:r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⊓ =1 </m:t>
                      </m:r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hasAmount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</a:rPr>
                        <m:t>Purchase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 ⊑∀ </m:t>
                      </m:r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has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Purpose</m:t>
                      </m:r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Purpose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7801C-0A86-6541-8B25-4D5A8A0D07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1A351-3657-F04A-8D3F-BA8655CD32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2: Sequence of arguments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United Airlines, flight 1377 visits the following airports: LAX, DFW, and JFK</a:t>
            </a:r>
          </a:p>
          <a:p>
            <a:pPr lvl="1"/>
            <a:r>
              <a:rPr lang="en-GB" dirty="0"/>
              <a:t>For such an example, we need to represent a sequence of arguments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3B485-079F-6249-A5A0-A47C6ED94C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9170EF07-2AA6-A84C-8F26-FC4B95BC1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328" y="3141945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UA1377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F22C98D0-8553-2843-8F47-9A97DE077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396" y="2803037"/>
            <a:ext cx="16514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flightSequence</a:t>
            </a:r>
            <a:endParaRPr lang="en-GB" sz="16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57D3B1-EBB6-A14A-87F3-335F3588F56A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>
          <a:xfrm>
            <a:off x="4151312" y="3429945"/>
            <a:ext cx="1221582" cy="0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>
            <a:extLst>
              <a:ext uri="{FF2B5EF4-FFF2-40B4-BE49-F238E27FC236}">
                <a16:creationId xmlns:a16="http://schemas.microsoft.com/office/drawing/2014/main" id="{A9E274F6-0694-BB46-878E-A621D0405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3141945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LAX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2D1041F2-48C8-B447-8A1C-F27653C5D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5324333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JFK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09B594E8-20D8-0440-B0EB-B1F29E519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8814" y="4233139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DFW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D0BD4504-4855-A343-82B5-649E1AF6B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894" y="3141945"/>
            <a:ext cx="1446211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UA1377_1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F458EB8E-055A-4F40-B0CA-217B0FF9E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894" y="4233139"/>
            <a:ext cx="1446211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UA1377_2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44C16145-8E35-9640-B408-BD415731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894" y="5324333"/>
            <a:ext cx="1446211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UA1377_3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D47A5B7-861D-9C48-9D3F-6DC51619A46E}"/>
              </a:ext>
            </a:extLst>
          </p:cNvPr>
          <p:cNvCxnSpPr>
            <a:cxnSpLocks/>
            <a:stCxn id="15" idx="3"/>
            <a:endCxn id="12" idx="1"/>
          </p:cNvCxnSpPr>
          <p:nvPr/>
        </p:nvCxnSpPr>
        <p:spPr>
          <a:xfrm>
            <a:off x="6819105" y="3429945"/>
            <a:ext cx="1221583" cy="0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505ED9-B8A9-4F44-8E7D-61F88C494301}"/>
              </a:ext>
            </a:extLst>
          </p:cNvPr>
          <p:cNvCxnSpPr>
            <a:cxnSpLocks/>
            <a:stCxn id="16" idx="3"/>
            <a:endCxn id="14" idx="1"/>
          </p:cNvCxnSpPr>
          <p:nvPr/>
        </p:nvCxnSpPr>
        <p:spPr>
          <a:xfrm>
            <a:off x="6819105" y="4521139"/>
            <a:ext cx="1209709" cy="0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360585-02D7-8A40-8640-EC2239C89785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819105" y="5612333"/>
            <a:ext cx="1221583" cy="0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18E943-85F1-3B40-8B53-8D5EEF2D2C95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6096000" y="3717945"/>
            <a:ext cx="0" cy="515194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FD20EE5-F43B-284A-AAC3-8631D3007748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6096000" y="4809139"/>
            <a:ext cx="0" cy="515194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7">
            <a:extLst>
              <a:ext uri="{FF2B5EF4-FFF2-40B4-BE49-F238E27FC236}">
                <a16:creationId xmlns:a16="http://schemas.microsoft.com/office/drawing/2014/main" id="{FC74AFC1-09C0-9841-BDB3-AFF7FB19F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061" y="2850683"/>
            <a:ext cx="12987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destination</a:t>
            </a: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A7553035-7330-0B48-BC35-2EF23EA60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449" y="3781378"/>
            <a:ext cx="1491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nextSegment</a:t>
            </a:r>
            <a:endParaRPr lang="en-GB" sz="1600" dirty="0"/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A1028C23-3D6F-4D47-9208-C3289B5B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935" y="4030085"/>
            <a:ext cx="12987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destination</a:t>
            </a:r>
          </a:p>
        </p:txBody>
      </p:sp>
      <p:sp>
        <p:nvSpPr>
          <p:cNvPr id="38" name="Text Box 7">
            <a:extLst>
              <a:ext uri="{FF2B5EF4-FFF2-40B4-BE49-F238E27FC236}">
                <a16:creationId xmlns:a16="http://schemas.microsoft.com/office/drawing/2014/main" id="{F11AF33A-B990-2B4F-8BE4-A1DB89B4E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582" y="5121278"/>
            <a:ext cx="12987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destination</a:t>
            </a:r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8E1C7730-16FB-CB4C-81EC-9842C5418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449" y="4860472"/>
            <a:ext cx="1491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nextSegment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2608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7244-CC5E-2744-9110-759C6214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2: Sequence of arguments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04A27A-F9FA-5D49-ADF7-5F1FA7DA8C7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⊤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flightSequenc</m:t>
                    </m:r>
                    <m:sSup>
                      <m:sSupPr>
                        <m:ctrlPr>
                          <a:rPr lang="en-GB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Flight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		(</a:t>
                </a:r>
                <a:r>
                  <a:rPr lang="en-US" dirty="0" err="1"/>
                  <a:t>flightSequence</a:t>
                </a:r>
                <a:r>
                  <a:rPr lang="en-US" dirty="0"/>
                  <a:t> </a:t>
                </a:r>
                <a:r>
                  <a:rPr lang="en-US" dirty="0" err="1"/>
                  <a:t>rdfs:domain</a:t>
                </a:r>
                <a:r>
                  <a:rPr lang="en-US" dirty="0"/>
                  <a:t> Flight)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⊤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flightSequence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FlightSegment</m:t>
                    </m:r>
                  </m:oMath>
                </a14:m>
                <a:r>
                  <a:rPr lang="en-US" dirty="0"/>
                  <a:t>	(</a:t>
                </a:r>
                <a:r>
                  <a:rPr lang="en-US" dirty="0" err="1"/>
                  <a:t>flightSequence</a:t>
                </a:r>
                <a:r>
                  <a:rPr lang="en-US" dirty="0"/>
                  <a:t> </a:t>
                </a:r>
                <a:r>
                  <a:rPr lang="en-US" dirty="0" err="1"/>
                  <a:t>rdfs:range</a:t>
                </a:r>
                <a:r>
                  <a:rPr lang="en-US" dirty="0"/>
                  <a:t> </a:t>
                </a:r>
                <a:r>
                  <a:rPr lang="en-US" dirty="0" err="1"/>
                  <a:t>FlightSegment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⊤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≤1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flightSequence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			(</a:t>
                </a:r>
                <a:r>
                  <a:rPr lang="en-US" dirty="0" err="1"/>
                  <a:t>flightSequence</a:t>
                </a:r>
                <a:r>
                  <a:rPr lang="en-US" dirty="0"/>
                  <a:t> is functional)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⊤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nextSegmen</m:t>
                    </m:r>
                    <m:sSup>
                      <m:sSupPr>
                        <m:ctrlPr>
                          <a:rPr lang="en-GB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FlightSe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gment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	(</a:t>
                </a:r>
                <a:r>
                  <a:rPr lang="en-US" dirty="0" err="1"/>
                  <a:t>nextSegment</a:t>
                </a:r>
                <a:r>
                  <a:rPr lang="en-US" dirty="0"/>
                  <a:t> </a:t>
                </a:r>
                <a:r>
                  <a:rPr lang="en-US" dirty="0" err="1"/>
                  <a:t>rdfs:domain</a:t>
                </a:r>
                <a:r>
                  <a:rPr lang="en-US" dirty="0"/>
                  <a:t> </a:t>
                </a:r>
                <a:r>
                  <a:rPr lang="en-US" dirty="0" err="1"/>
                  <a:t>FlightSegment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⊤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 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nextSegmen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FlightSeg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ment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	(</a:t>
                </a:r>
                <a:r>
                  <a:rPr lang="en-US" dirty="0" err="1"/>
                  <a:t>nextSegment</a:t>
                </a:r>
                <a:r>
                  <a:rPr lang="en-US" dirty="0"/>
                  <a:t> </a:t>
                </a:r>
                <a:r>
                  <a:rPr lang="en-US" dirty="0" err="1"/>
                  <a:t>rdfs:range</a:t>
                </a:r>
                <a:r>
                  <a:rPr lang="en-US" dirty="0"/>
                  <a:t> </a:t>
                </a:r>
                <a:r>
                  <a:rPr lang="en-US" dirty="0" err="1"/>
                  <a:t>FlightSegment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⊤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≤1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nextSegment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			(</a:t>
                </a:r>
                <a:r>
                  <a:rPr lang="en-US" dirty="0" err="1"/>
                  <a:t>nextSegment</a:t>
                </a:r>
                <a:r>
                  <a:rPr lang="en-US" dirty="0"/>
                  <a:t> is functional)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⊤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destinatio</m:t>
                    </m:r>
                    <m:sSup>
                      <m:sSupPr>
                        <m:ctrlPr>
                          <a:rPr lang="en-GB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FlightSegment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	(destination </a:t>
                </a:r>
                <a:r>
                  <a:rPr lang="en-US" dirty="0" err="1"/>
                  <a:t>rdfs:domain</a:t>
                </a:r>
                <a:r>
                  <a:rPr lang="en-US" dirty="0"/>
                  <a:t> </a:t>
                </a:r>
                <a:r>
                  <a:rPr lang="en-US" dirty="0" err="1"/>
                  <a:t>FlightSegment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⊤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destination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Airport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		(destination </a:t>
                </a:r>
                <a:r>
                  <a:rPr lang="en-US" dirty="0" err="1"/>
                  <a:t>rdfs:range</a:t>
                </a:r>
                <a:r>
                  <a:rPr lang="en-US" dirty="0"/>
                  <a:t> Airport)</a:t>
                </a:r>
              </a:p>
              <a:p>
                <a:pPr marL="0" indent="0">
                  <a:buNone/>
                </a:pPr>
                <a:br>
                  <a:rPr lang="en-GB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FlightSegment</m:t>
                      </m:r>
                      <m: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⊑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=1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destination</m:t>
                      </m:r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≤1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nextSegment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FinalFlightSegment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FlightSegment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 =0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nextSegment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04A27A-F9FA-5D49-ADF7-5F1FA7DA8C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347" t="-1133" b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7D5D3-2D7A-814B-95A2-C50B70C7C2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Partitions and Value Sets</a:t>
            </a:r>
          </a:p>
        </p:txBody>
      </p:sp>
    </p:spTree>
    <p:extLst>
      <p:ext uri="{BB962C8B-B14F-4D97-AF65-F5344CB8AC3E}">
        <p14:creationId xmlns:p14="http://schemas.microsoft.com/office/powerpoint/2010/main" val="1685831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Descriptive Features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Descriptive features are quite common in ontologies:</a:t>
            </a:r>
          </a:p>
          <a:p>
            <a:pPr lvl="1"/>
            <a:r>
              <a:rPr lang="en-GB" dirty="0"/>
              <a:t>Size = {small, medium, large}</a:t>
            </a:r>
          </a:p>
          <a:p>
            <a:pPr lvl="1"/>
            <a:r>
              <a:rPr lang="en-GB" dirty="0"/>
              <a:t>Risk = {dangerous, risky, safe}</a:t>
            </a:r>
          </a:p>
          <a:p>
            <a:pPr lvl="1"/>
            <a:r>
              <a:rPr lang="en-GB" dirty="0"/>
              <a:t>Health status = {good health, medium health, poor health}</a:t>
            </a:r>
          </a:p>
          <a:p>
            <a:pPr marL="0" indent="0">
              <a:buNone/>
            </a:pPr>
            <a:r>
              <a:rPr lang="en-GB" dirty="0"/>
              <a:t>Also called “qualities”, “modifiers” and “attributes”</a:t>
            </a:r>
          </a:p>
          <a:p>
            <a:pPr lvl="1"/>
            <a:r>
              <a:rPr lang="en-GB" dirty="0"/>
              <a:t>A property can have only one value for each feature to ensure consistency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Three main approaches:</a:t>
            </a:r>
          </a:p>
          <a:p>
            <a:pPr lvl="1"/>
            <a:r>
              <a:rPr lang="en-GB" dirty="0"/>
              <a:t>Enumerated individuals (a value set)</a:t>
            </a:r>
          </a:p>
          <a:p>
            <a:pPr lvl="1"/>
            <a:r>
              <a:rPr lang="en-GB" dirty="0"/>
              <a:t>Disjoint classes (a value partition)</a:t>
            </a:r>
          </a:p>
          <a:p>
            <a:pPr lvl="1"/>
            <a:r>
              <a:rPr lang="en-GB" dirty="0"/>
              <a:t>Datatype values (not considered in this lecture)</a:t>
            </a:r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97D23D-F144-7644-952E-5333C399F5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69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Sets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Values of descriptive feature are individuals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B81BA-5697-914E-A66E-BBF675712B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4"/>
          <a:stretch>
            <a:fillRect/>
          </a:stretch>
        </p:blipFill>
        <p:spPr>
          <a:xfrm>
            <a:off x="2323557" y="2276475"/>
            <a:ext cx="7544885" cy="396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0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E41D-14C4-DA4B-BBD1-916F3960B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Ontology Design Patterns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21353-9EAB-F64D-90D9-A3914D9718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COMP6215 Semantic Web Technologies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E6748-AD21-8F4E-BE5E-3E1D128CEC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 Nicholas Gibbins – </a:t>
            </a:r>
            <a:r>
              <a:rPr lang="en-US" dirty="0" err="1"/>
              <a:t>nmg@ecs.soton.ac.uk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867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F435E11-6A96-5C4A-955D-51674007DB6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A health value can be either poor, medium or good: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HealthValue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≡{ 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poorHealth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mediumHealth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goodHealth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Poor, medium and good are all different from each other: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poorHealth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mediumHealth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poorHealth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goodHealth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mediumHealth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goodHealth</m:t>
                      </m:r>
                    </m:oMath>
                  </m:oMathPara>
                </a14:m>
                <a:endParaRPr lang="en-US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healthy person is a person who has some health status which is the value good: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HealthyPerson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Person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hasHealthStatus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.{ 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goodHealth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F435E11-6A96-5C4A-955D-51674007D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628236-7024-6741-9AC4-4D84BF721E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97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Value Sets</a:t>
            </a:r>
            <a:endParaRPr lang="en-GB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Need axioms to set the three health values to be different from each other</a:t>
            </a:r>
          </a:p>
          <a:p>
            <a:pPr lvl="1"/>
            <a:r>
              <a:rPr lang="en-GB" dirty="0"/>
              <a:t>This way, a person cannot have more than one health value at a time </a:t>
            </a:r>
          </a:p>
          <a:p>
            <a:pPr marL="0" indent="0">
              <a:buNone/>
            </a:pPr>
            <a:r>
              <a:rPr lang="en-GB" dirty="0"/>
              <a:t>Values cannot be further partitioned</a:t>
            </a:r>
          </a:p>
          <a:p>
            <a:pPr lvl="1"/>
            <a:r>
              <a:rPr lang="en-GB" dirty="0"/>
              <a:t>e.g. cannot have </a:t>
            </a:r>
            <a:r>
              <a:rPr lang="en-GB" dirty="0" err="1"/>
              <a:t>fairly_good_health</a:t>
            </a:r>
            <a:r>
              <a:rPr lang="en-GB" dirty="0"/>
              <a:t> as a subtype of </a:t>
            </a:r>
            <a:r>
              <a:rPr lang="en-GB" dirty="0" err="1"/>
              <a:t>good_health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Only one set of values is allowed for a feature</a:t>
            </a:r>
          </a:p>
          <a:p>
            <a:pPr lvl="1"/>
            <a:r>
              <a:rPr lang="en-GB" dirty="0"/>
              <a:t>The class </a:t>
            </a:r>
            <a:r>
              <a:rPr lang="en-GB" dirty="0" err="1"/>
              <a:t>HealthValue</a:t>
            </a:r>
            <a:r>
              <a:rPr lang="en-GB" dirty="0"/>
              <a:t> cannot be equivalent to more than one set of distinct values</a:t>
            </a:r>
          </a:p>
          <a:p>
            <a:pPr lvl="1"/>
            <a:r>
              <a:rPr lang="en-GB" dirty="0"/>
              <a:t>Doing so will cause inconsistencies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A3B809-BA0A-1842-9967-1E6FEFDCF0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7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Partitions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Values of descriptive features are disjoint subclasses: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7A239-E28F-8C46-BD8D-D58E8EEA31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58844" y="2304679"/>
            <a:ext cx="7274312" cy="407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31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Partitions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EA7821A-28B4-DF4E-81EE-687E26AAAFC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Poor, medium and good are types of health value: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PoorHealth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HealthValue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MediumHealth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HealthValue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GoodHealth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HealthValue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Covering axiom (the only types of health value are poor, medium and good):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HealthValue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PoorHealth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⊔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MediumHealth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⊔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GoodHealth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Poor, medium and good are pairwise disjoint: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PoorHealth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MediumHealth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PoorHealth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GoodHealth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MediumHealth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GoodHealth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healthy person is a person who has some health status which is an instance of good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HealthyPerson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Person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hasHealthStatus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GoodHealth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EA7821A-28B4-DF4E-81EE-687E26AAAF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 b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EF89BD-F7F6-114B-B78B-24E8E33776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74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Partitions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instance </a:t>
            </a:r>
            <a:r>
              <a:rPr lang="en-GB" dirty="0" err="1"/>
              <a:t>JohnsHealth</a:t>
            </a:r>
            <a:r>
              <a:rPr lang="en-GB" dirty="0"/>
              <a:t> can be made anonymous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6FC22-0914-FD4A-9083-75A3694FB4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81200" y="2289676"/>
            <a:ext cx="822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03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Notes on Value Partitions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27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Values can be further partitioned</a:t>
                </a:r>
              </a:p>
              <a:p>
                <a:pPr lvl="1" eaLnBrk="1" hangingPunct="1"/>
                <a:r>
                  <a:rPr lang="en-GB" dirty="0"/>
                  <a:t>Simply add subclasses to the value classes</a:t>
                </a:r>
              </a:p>
              <a:p>
                <a:pPr marL="0" indent="0">
                  <a:buNone/>
                </a:pPr>
                <a:r>
                  <a:rPr lang="en-GB" dirty="0"/>
                  <a:t>Can have alternative partitions of the same feature</a:t>
                </a:r>
              </a:p>
              <a:p>
                <a:pPr eaLnBrk="1" hangingPunct="1"/>
                <a:endParaRPr lang="en-GB" dirty="0"/>
              </a:p>
              <a:p>
                <a:pPr marL="0" indent="0" eaLnBrk="1" hangingPunct="1">
                  <a:buNone/>
                </a:pPr>
                <a:r>
                  <a:rPr lang="en-GB" dirty="0"/>
                  <a:t>OWL 2 contains specific support for defining disjoint unions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⊔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⊔…⊔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A067E8-FBA3-8848-B575-1AA3C8F011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9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Part-Whole Hierarchies</a:t>
            </a:r>
          </a:p>
        </p:txBody>
      </p:sp>
    </p:spTree>
    <p:extLst>
      <p:ext uri="{BB962C8B-B14F-4D97-AF65-F5344CB8AC3E}">
        <p14:creationId xmlns:p14="http://schemas.microsoft.com/office/powerpoint/2010/main" val="1114424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Meronymies (part-whole relations)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Taxonomies are not the only hierarchical relation that we wish to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 spark plug isn’t a kind of engine (class-instance)</a:t>
            </a:r>
          </a:p>
          <a:p>
            <a:r>
              <a:rPr lang="en-US" dirty="0"/>
              <a:t>A spark plug is a </a:t>
            </a:r>
            <a:r>
              <a:rPr lang="en-US" b="1" dirty="0"/>
              <a:t>part of </a:t>
            </a:r>
            <a:r>
              <a:rPr lang="en-US" dirty="0"/>
              <a:t>an engine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53F11-0B93-B04E-9E30-7B03203872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2843965"/>
            <a:ext cx="1560095" cy="11700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2431215"/>
            <a:ext cx="2043247" cy="19955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664" y="2190249"/>
            <a:ext cx="3303337" cy="2477503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 bwMode="auto">
          <a:xfrm>
            <a:off x="6858000" y="3017520"/>
            <a:ext cx="441960" cy="82296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3" name="Right Arrow 22"/>
          <p:cNvSpPr/>
          <p:nvPr/>
        </p:nvSpPr>
        <p:spPr bwMode="auto">
          <a:xfrm>
            <a:off x="3810000" y="3017520"/>
            <a:ext cx="441960" cy="82296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  <p:extLst>
      <p:ext uri="{BB962C8B-B14F-4D97-AF65-F5344CB8AC3E}">
        <p14:creationId xmlns:p14="http://schemas.microsoft.com/office/powerpoint/2010/main" val="919325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Part-Whole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need two properties: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partOf</m:t>
                    </m:r>
                  </m:oMath>
                </a14:m>
                <a:r>
                  <a:rPr lang="en-US" dirty="0"/>
                  <a:t> (a transitive property)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directPartOf</m:t>
                    </m:r>
                  </m:oMath>
                </a14:m>
                <a:r>
                  <a:rPr lang="en-US" dirty="0"/>
                  <a:t> (a </a:t>
                </a:r>
                <a:r>
                  <a:rPr lang="en-US" dirty="0" err="1"/>
                  <a:t>subproperty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partOf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part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partOf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partOf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directPartOf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partOf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BEE3F5-87D1-824E-A822-E5083F5474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45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Part-Whole Hierarchies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Represent part-whole relationships between classes using existential restrictions: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Every spark plug is a direct part of some engine: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SparkPlug</m:t>
                    </m:r>
                    <m:r>
                      <a:rPr lang="en-GB" i="0">
                        <a:latin typeface="Cambria Math" panose="02040503050406030204" pitchFamily="18" charset="0"/>
                      </a:rPr>
                      <m:t>⊑∃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directPartOf</m:t>
                    </m:r>
                    <m:r>
                      <a:rPr lang="en-GB" i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Engine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US" dirty="0"/>
                  <a:t>Every engine is a direct part of some car: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Engine</m:t>
                    </m:r>
                    <m:r>
                      <a:rPr lang="en-GB" i="0">
                        <a:latin typeface="Cambria Math" panose="02040503050406030204" pitchFamily="18" charset="0"/>
                      </a:rPr>
                      <m:t>⊑∃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directPartOf</m:t>
                    </m:r>
                    <m:r>
                      <a:rPr lang="en-GB" i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Car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Every wheel is a direct part of some car: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Wheel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⊑∃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directPartOf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Car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31F4A6-ECB8-5D4D-8876-1E2A281185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1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8A0043-AAB9-8C49-BC7E-ED8383E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753F9-998E-5F47-8D79-79F3E9665A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Patterns are general, reusable solutions to commonly occurring problems</a:t>
            </a:r>
          </a:p>
          <a:p>
            <a:r>
              <a:rPr lang="en-GB" dirty="0"/>
              <a:t>Concept originated with Christopher Alexander’s work on architecture</a:t>
            </a:r>
          </a:p>
          <a:p>
            <a:r>
              <a:rPr lang="en-GB" dirty="0"/>
              <a:t>Popularised in software engineering by the “gang of four”</a:t>
            </a:r>
          </a:p>
          <a:p>
            <a:r>
              <a:rPr lang="en-US" dirty="0"/>
              <a:t>Subject of study by the knowledge engineering community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4FFB0C-04C6-EB4E-AF63-FD48BB7849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0EA89B3-A087-B645-923B-9743F74C9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0000">
            <a:off x="6793316" y="950082"/>
            <a:ext cx="2494744" cy="381000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4F803B-E01A-BF46-A2DD-29E0B22E4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0000">
            <a:off x="8387251" y="2527024"/>
            <a:ext cx="2929181" cy="36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86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Classes of Parts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Extend the ontology with classes of parts for each level, so that the reasoner can automatically derive a class hierarchy: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car part is a part of some car: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CarPart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≡∃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partOf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Car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direct car part is a direct part of some car: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DirectCarPart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≡∃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directPartOf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Car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 engine part is a part of some engine: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EnginePart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≡∃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partOf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Engine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reasoner will infer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EnginePart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⊑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CarPart</m:t>
                    </m:r>
                  </m:oMath>
                </a14:m>
                <a:r>
                  <a:rPr lang="en-US" dirty="0"/>
                  <a:t> (but not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EnginePart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⊑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DirectCarPart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964CEB-2E94-5840-9BD9-E80AD88A63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79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Once we have a meronymy, we can use it to inherit features within that hierarchy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example, a reasoner could infer that a fault in a part is a fault in a whole</a:t>
                </a:r>
              </a:p>
              <a:p>
                <a:pPr lvl="1"/>
                <a:r>
                  <a:rPr lang="en-US" dirty="0"/>
                  <a:t>Need a new property for the location of a fault: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hasLocus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Need a new class for faults: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Fault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can then define general types of located faults: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FaultInCar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hasLocus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CarPart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FaultInEngine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hasLocus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EnginePart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4AD827-471F-D946-BF95-FBE78B07BF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31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B7D5-FBF0-8447-81DF-BEDEF4FE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6D614D9-EF41-CB4D-BEF9-DEA55185FA2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Now we can define specific types of located fault: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DirtySparkPlug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hasLocus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SparkPlug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FlatTyre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hasLocus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Wheel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definition of the hierarchy allows a reasoner to infer that: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DirtySparkPlug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FaultInCar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DirtySparkPlug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FaultInEngine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FlatTyre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FaultInCar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:r>
                  <a:rPr lang="en-US" dirty="0"/>
                  <a:t>But not: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FlatTyre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FaultInEngine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6D614D9-EF41-CB4D-BEF9-DEA55185FA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63C88-932C-2E4E-9C09-227CFF5C1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32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2176010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SWBP Notes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Defining N-</a:t>
            </a:r>
            <a:r>
              <a:rPr lang="en-US" dirty="0" err="1"/>
              <a:t>ary</a:t>
            </a:r>
            <a:r>
              <a:rPr lang="en-US" dirty="0"/>
              <a:t> Relations on the Semantic Web</a:t>
            </a:r>
            <a:br>
              <a:rPr lang="en-US" dirty="0"/>
            </a:br>
            <a:r>
              <a:rPr lang="en-US" sz="1800" dirty="0"/>
              <a:t>http://www.w3.org/TR/</a:t>
            </a:r>
            <a:r>
              <a:rPr lang="en-US" sz="1800" dirty="0" err="1"/>
              <a:t>swbp</a:t>
            </a:r>
            <a:r>
              <a:rPr lang="en-US" sz="1800" dirty="0"/>
              <a:t>-n-</a:t>
            </a:r>
            <a:r>
              <a:rPr lang="en-US" sz="1800" dirty="0" err="1"/>
              <a:t>aryRelations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Representing Specified Values in OWL</a:t>
            </a:r>
            <a:br>
              <a:rPr lang="en-US" dirty="0"/>
            </a:br>
            <a:r>
              <a:rPr lang="en-US" sz="1800" dirty="0"/>
              <a:t>http://www.w3.org/TR/</a:t>
            </a:r>
            <a:r>
              <a:rPr lang="en-US" sz="1800" dirty="0" err="1"/>
              <a:t>swbp</a:t>
            </a:r>
            <a:r>
              <a:rPr lang="en-US" sz="1800" dirty="0"/>
              <a:t>-specified-values</a:t>
            </a:r>
          </a:p>
          <a:p>
            <a:pPr marL="0" indent="0">
              <a:buNone/>
            </a:pPr>
            <a:r>
              <a:rPr lang="en-US" dirty="0"/>
              <a:t>Simple part-whole relations in OWL Ontologies </a:t>
            </a:r>
            <a:br>
              <a:rPr lang="en-US" dirty="0"/>
            </a:br>
            <a:r>
              <a:rPr lang="en-US" sz="1800" dirty="0"/>
              <a:t>http://www.w3.org/2001/</a:t>
            </a:r>
            <a:r>
              <a:rPr lang="en-US" sz="1800" dirty="0" err="1"/>
              <a:t>sw</a:t>
            </a:r>
            <a:r>
              <a:rPr lang="en-US" sz="1800" dirty="0"/>
              <a:t>/</a:t>
            </a:r>
            <a:r>
              <a:rPr lang="en-US" sz="1800" dirty="0" err="1"/>
              <a:t>BestPractices</a:t>
            </a:r>
            <a:r>
              <a:rPr lang="en-US" sz="1800" dirty="0"/>
              <a:t>/OEP/</a:t>
            </a:r>
            <a:r>
              <a:rPr lang="en-US" sz="1800" dirty="0" err="1"/>
              <a:t>SimplePartWhole</a:t>
            </a:r>
            <a:r>
              <a:rPr lang="en-US" sz="1800" dirty="0"/>
              <a:t>/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D6BE5E-C7CC-B542-9AE0-A0F4CFDD00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9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Patterns for the Semantic Web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N-</a:t>
            </a:r>
            <a:r>
              <a:rPr lang="en-GB" dirty="0" err="1"/>
              <a:t>ary</a:t>
            </a:r>
            <a:r>
              <a:rPr lang="en-GB" dirty="0"/>
              <a:t> relations</a:t>
            </a:r>
          </a:p>
          <a:p>
            <a:pPr lvl="1"/>
            <a:r>
              <a:rPr lang="en-GB" dirty="0"/>
              <a:t>How can we say more about a relation instance?</a:t>
            </a:r>
          </a:p>
          <a:p>
            <a:pPr lvl="1"/>
            <a:r>
              <a:rPr lang="en-GB" dirty="0"/>
              <a:t>How do we represent an ordered sequence of relations?</a:t>
            </a:r>
          </a:p>
          <a:p>
            <a:pPr marL="0" indent="0">
              <a:buNone/>
            </a:pPr>
            <a:r>
              <a:rPr lang="en-GB" dirty="0"/>
              <a:t>Value partitions and value sets</a:t>
            </a:r>
          </a:p>
          <a:p>
            <a:pPr lvl="1"/>
            <a:r>
              <a:rPr lang="en-GB" dirty="0"/>
              <a:t>How do we represent a fixed list of values?</a:t>
            </a:r>
          </a:p>
          <a:p>
            <a:pPr marL="0" indent="0">
              <a:buNone/>
            </a:pPr>
            <a:r>
              <a:rPr lang="en-GB" dirty="0"/>
              <a:t>Part-whole hierarchies</a:t>
            </a:r>
          </a:p>
          <a:p>
            <a:pPr lvl="1"/>
            <a:r>
              <a:rPr lang="en-GB" dirty="0"/>
              <a:t>How do we represent hierarchies other than the subclass hierarchy?</a:t>
            </a:r>
          </a:p>
          <a:p>
            <a:pPr lvl="2"/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034B26-71BC-434B-A42C-776A4F5A42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9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Relations</a:t>
            </a:r>
          </a:p>
        </p:txBody>
      </p:sp>
    </p:spTree>
    <p:extLst>
      <p:ext uri="{BB962C8B-B14F-4D97-AF65-F5344CB8AC3E}">
        <p14:creationId xmlns:p14="http://schemas.microsoft.com/office/powerpoint/2010/main" val="216786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Binary Relations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200" dirty="0"/>
              <a:t>In RDF and OWL, binary relations link two individuals, or an individual and a value</a:t>
            </a:r>
          </a:p>
          <a:p>
            <a:pPr eaLnBrk="1" hangingPunct="1">
              <a:lnSpc>
                <a:spcPct val="90000"/>
              </a:lnSpc>
            </a:pPr>
            <a:endParaRPr lang="en-GB" sz="2200" dirty="0"/>
          </a:p>
          <a:p>
            <a:pPr eaLnBrk="1" hangingPunct="1">
              <a:lnSpc>
                <a:spcPct val="90000"/>
              </a:lnSpc>
            </a:pPr>
            <a:endParaRPr lang="en-GB" sz="2200" dirty="0"/>
          </a:p>
          <a:p>
            <a:pPr eaLnBrk="1" hangingPunct="1">
              <a:lnSpc>
                <a:spcPct val="90000"/>
              </a:lnSpc>
            </a:pPr>
            <a:endParaRPr lang="en-GB" sz="2200" dirty="0"/>
          </a:p>
          <a:p>
            <a:pPr eaLnBrk="1" hangingPunct="1">
              <a:lnSpc>
                <a:spcPct val="90000"/>
              </a:lnSpc>
            </a:pPr>
            <a:endParaRPr lang="en-GB" sz="2200" dirty="0"/>
          </a:p>
          <a:p>
            <a:pPr eaLnBrk="1" hangingPunct="1">
              <a:lnSpc>
                <a:spcPct val="90000"/>
              </a:lnSpc>
            </a:pPr>
            <a:endParaRPr lang="en-GB" sz="2200" dirty="0"/>
          </a:p>
          <a:p>
            <a:pPr marL="0" indent="0">
              <a:lnSpc>
                <a:spcPct val="90000"/>
              </a:lnSpc>
              <a:buNone/>
            </a:pPr>
            <a:endParaRPr lang="en-GB" sz="2200" dirty="0"/>
          </a:p>
          <a:p>
            <a:pPr marL="0" indent="0">
              <a:lnSpc>
                <a:spcPct val="90000"/>
              </a:lnSpc>
              <a:buNone/>
            </a:pPr>
            <a:endParaRPr lang="en-GB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200" dirty="0"/>
              <a:t>The properties </a:t>
            </a:r>
            <a:r>
              <a:rPr lang="en-GB" sz="2200" dirty="0" err="1"/>
              <a:t>birthYear</a:t>
            </a:r>
            <a:r>
              <a:rPr lang="en-GB" sz="2200" dirty="0"/>
              <a:t> and </a:t>
            </a:r>
            <a:r>
              <a:rPr lang="en-GB" sz="2200" dirty="0" err="1"/>
              <a:t>fatherOf</a:t>
            </a:r>
            <a:r>
              <a:rPr lang="en-GB" sz="2200" dirty="0"/>
              <a:t> are binary relations</a:t>
            </a:r>
          </a:p>
          <a:p>
            <a:pPr lvl="1" eaLnBrk="1" hangingPunct="1">
              <a:buFont typeface="Wingdings" charset="2"/>
              <a:buNone/>
            </a:pPr>
            <a:endParaRPr lang="en-GB" sz="2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47721D-9642-DB42-A622-D9B694A722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1316" name="AutoShape 4"/>
          <p:cNvSpPr>
            <a:spLocks noChangeArrowheads="1"/>
          </p:cNvSpPr>
          <p:nvPr/>
        </p:nvSpPr>
        <p:spPr bwMode="auto">
          <a:xfrm>
            <a:off x="2891313" y="3177513"/>
            <a:ext cx="25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Holbein the Elder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156213" y="3025113"/>
            <a:ext cx="1099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birthYear</a:t>
            </a:r>
            <a:endParaRPr lang="en-GB" sz="1600" dirty="0"/>
          </a:p>
        </p:txBody>
      </p:sp>
      <p:sp>
        <p:nvSpPr>
          <p:cNvPr id="141320" name="AutoShape 8"/>
          <p:cNvSpPr>
            <a:spLocks noChangeArrowheads="1"/>
          </p:cNvSpPr>
          <p:nvPr/>
        </p:nvSpPr>
        <p:spPr bwMode="auto">
          <a:xfrm>
            <a:off x="2891313" y="4613084"/>
            <a:ext cx="25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Holbein the Younger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277009" y="4119677"/>
            <a:ext cx="10086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fatherOf</a:t>
            </a:r>
            <a:endParaRPr lang="en-GB" sz="16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C297FA1-665D-F345-A808-B04D3C3BC43B}"/>
              </a:ext>
            </a:extLst>
          </p:cNvPr>
          <p:cNvCxnSpPr>
            <a:stCxn id="141316" idx="2"/>
            <a:endCxn id="141320" idx="0"/>
          </p:cNvCxnSpPr>
          <p:nvPr/>
        </p:nvCxnSpPr>
        <p:spPr>
          <a:xfrm>
            <a:off x="4151313" y="3753513"/>
            <a:ext cx="0" cy="859571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F627BD-17A2-D74B-817A-735080B8F043}"/>
              </a:ext>
            </a:extLst>
          </p:cNvPr>
          <p:cNvCxnSpPr>
            <a:cxnSpLocks/>
            <a:stCxn id="141316" idx="3"/>
            <a:endCxn id="18" idx="1"/>
          </p:cNvCxnSpPr>
          <p:nvPr/>
        </p:nvCxnSpPr>
        <p:spPr>
          <a:xfrm>
            <a:off x="5411313" y="3465513"/>
            <a:ext cx="3250626" cy="132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30">
            <a:extLst>
              <a:ext uri="{FF2B5EF4-FFF2-40B4-BE49-F238E27FC236}">
                <a16:creationId xmlns:a16="http://schemas.microsoft.com/office/drawing/2014/main" id="{F4F9433C-B4F1-9B41-9B73-8C2C9DCA9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939" y="3177513"/>
            <a:ext cx="1076969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1460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2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Relations with Additional Information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200" dirty="0"/>
              <a:t>In some cases, we need to associate additional info with a binary relation </a:t>
            </a:r>
          </a:p>
          <a:p>
            <a:pPr lvl="1" eaLnBrk="1" hangingPunct="1"/>
            <a:r>
              <a:rPr lang="en-GB" dirty="0"/>
              <a:t>e.</a:t>
            </a:r>
            <a:r>
              <a:rPr lang="en-GB" sz="2000" dirty="0"/>
              <a:t>g. certainty, strength, dates</a:t>
            </a:r>
            <a:endParaRPr lang="en-GB" sz="2200" dirty="0"/>
          </a:p>
          <a:p>
            <a:pPr marL="0" indent="0">
              <a:buNone/>
            </a:pPr>
            <a:r>
              <a:rPr lang="en-GB" sz="2200" dirty="0"/>
              <a:t>For example, Holbein the Elder’s date of birth is unconfirmed</a:t>
            </a:r>
          </a:p>
          <a:p>
            <a:pPr lvl="1" eaLnBrk="1" hangingPunct="1"/>
            <a:r>
              <a:rPr lang="en-GB" sz="2000" dirty="0"/>
              <a:t>He was born in either 1460 or 1465</a:t>
            </a:r>
          </a:p>
          <a:p>
            <a:pPr lvl="1" eaLnBrk="1" hangingPunct="1"/>
            <a:r>
              <a:rPr lang="en-GB" sz="2000" dirty="0"/>
              <a:t>How can we represent this uncertainty? </a:t>
            </a:r>
            <a:r>
              <a:rPr lang="en-GB" sz="2200" dirty="0"/>
              <a:t> 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EAA11C-A774-6947-8F60-C5AD7050C2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3AF46747-8A10-ED46-866A-E15D2F3DF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313" y="4902919"/>
            <a:ext cx="25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Holbein the Elder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8E642CB6-66CB-4840-B38B-DF442457F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330" y="4148285"/>
            <a:ext cx="1099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birthYear</a:t>
            </a:r>
            <a:endParaRPr lang="en-GB" sz="16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0542267-DDF4-5B4C-ACAC-7AD8449B934A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151313" y="4364832"/>
            <a:ext cx="3894980" cy="826087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0">
            <a:extLst>
              <a:ext uri="{FF2B5EF4-FFF2-40B4-BE49-F238E27FC236}">
                <a16:creationId xmlns:a16="http://schemas.microsoft.com/office/drawing/2014/main" id="{8EE1C030-FE2D-A14A-956C-5EDE6539F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293" y="4076700"/>
            <a:ext cx="1076969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1460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7930B7D1-A7CB-6A4A-BDA1-72D2488B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298" y="5661025"/>
            <a:ext cx="1076969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1465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2BD86D8-A45E-AF4B-BE28-35F780CCB5AC}"/>
              </a:ext>
            </a:extLst>
          </p:cNvPr>
          <p:cNvCxnSpPr>
            <a:cxnSpLocks/>
            <a:stCxn id="19" idx="3"/>
            <a:endCxn id="26" idx="1"/>
          </p:cNvCxnSpPr>
          <p:nvPr/>
        </p:nvCxnSpPr>
        <p:spPr>
          <a:xfrm>
            <a:off x="4151313" y="5190919"/>
            <a:ext cx="3888985" cy="758238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7">
            <a:extLst>
              <a:ext uri="{FF2B5EF4-FFF2-40B4-BE49-F238E27FC236}">
                <a16:creationId xmlns:a16="http://schemas.microsoft.com/office/drawing/2014/main" id="{4A122BE5-DAB3-A240-8931-540EFF9F2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330" y="5852111"/>
            <a:ext cx="1099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birthYear</a:t>
            </a:r>
            <a:endParaRPr lang="en-GB" sz="1600" dirty="0"/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31BC2A8A-FEF4-0A41-B9F0-F9FD69291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036" y="3783035"/>
            <a:ext cx="1076969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0.6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93251A4C-67F9-AB40-A75D-9A1C08471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036" y="5790304"/>
            <a:ext cx="1076969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0.4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14E2CC-DDF2-6A44-9E76-C99C9D6397AE}"/>
              </a:ext>
            </a:extLst>
          </p:cNvPr>
          <p:cNvCxnSpPr>
            <a:cxnSpLocks/>
            <a:endCxn id="32" idx="3"/>
          </p:cNvCxnSpPr>
          <p:nvPr/>
        </p:nvCxnSpPr>
        <p:spPr>
          <a:xfrm flipH="1" flipV="1">
            <a:off x="4967005" y="4071167"/>
            <a:ext cx="685571" cy="792492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BE9A6D-528B-2A47-930C-E548CC816830}"/>
              </a:ext>
            </a:extLst>
          </p:cNvPr>
          <p:cNvCxnSpPr>
            <a:cxnSpLocks/>
            <a:endCxn id="33" idx="3"/>
          </p:cNvCxnSpPr>
          <p:nvPr/>
        </p:nvCxnSpPr>
        <p:spPr>
          <a:xfrm flipH="1">
            <a:off x="4967005" y="5478919"/>
            <a:ext cx="685571" cy="599517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7">
            <a:extLst>
              <a:ext uri="{FF2B5EF4-FFF2-40B4-BE49-F238E27FC236}">
                <a16:creationId xmlns:a16="http://schemas.microsoft.com/office/drawing/2014/main" id="{DA5F8482-5070-9B41-BB99-FB51F6E94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607" y="4093655"/>
            <a:ext cx="10486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certainty</a:t>
            </a: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A5A776B0-6EBC-1440-BCB6-7C24220AD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607" y="5759908"/>
            <a:ext cx="10486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certainty</a:t>
            </a:r>
          </a:p>
        </p:txBody>
      </p:sp>
    </p:spTree>
    <p:extLst>
      <p:ext uri="{BB962C8B-B14F-4D97-AF65-F5344CB8AC3E}">
        <p14:creationId xmlns:p14="http://schemas.microsoft.com/office/powerpoint/2010/main" val="352295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N-ary Relations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N-</a:t>
            </a:r>
            <a:r>
              <a:rPr lang="en-GB" dirty="0" err="1"/>
              <a:t>ary</a:t>
            </a:r>
            <a:r>
              <a:rPr lang="en-GB" dirty="0"/>
              <a:t> relations link an individual to more than a one value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Possible use cases: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 relation needs additional info</a:t>
            </a:r>
            <a:br>
              <a:rPr lang="en-GB" dirty="0"/>
            </a:br>
            <a:r>
              <a:rPr lang="en-GB" dirty="0"/>
              <a:t>e.g. a relation with a rating value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Two binary relations are related to each other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 err="1"/>
              <a:t>body_temp</a:t>
            </a:r>
            <a:r>
              <a:rPr lang="en-GB" dirty="0"/>
              <a:t> (high, normal, low), and trend (rising, falling)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 relation between several individuals</a:t>
            </a:r>
            <a:br>
              <a:rPr lang="en-GB" dirty="0"/>
            </a:br>
            <a:r>
              <a:rPr lang="en-GB" dirty="0"/>
              <a:t>e.g. someone buys a book from a bookstore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Linking from, or to, an ordered list of individuals</a:t>
            </a:r>
            <a:br>
              <a:rPr lang="en-GB" dirty="0"/>
            </a:br>
            <a:r>
              <a:rPr lang="en-GB" dirty="0"/>
              <a:t>e.g. an airline flight visiting a sequence of airports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4521C4-0EF7-FB4F-B9D6-114EAB357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/>
              <a:t>Pattern 1: Reified Relation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 represent additional information about a relation:</a:t>
            </a:r>
          </a:p>
          <a:p>
            <a:r>
              <a:rPr lang="en-GB" dirty="0"/>
              <a:t>Create a new class to represent the relation</a:t>
            </a:r>
          </a:p>
          <a:p>
            <a:r>
              <a:rPr lang="en-GB" dirty="0"/>
              <a:t>Individuals of this class are instances of the relation</a:t>
            </a:r>
          </a:p>
          <a:p>
            <a:r>
              <a:rPr lang="en-GB" dirty="0"/>
              <a:t>Relation class can have additional properties to describe more information about the relation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A48F6626-21FC-CF4B-91EC-3F0D2571D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329" y="5179459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18FDF1-A167-1B4A-8810-3A4F55B59591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4151313" y="5467459"/>
            <a:ext cx="3889376" cy="0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4">
            <a:extLst>
              <a:ext uri="{FF2B5EF4-FFF2-40B4-BE49-F238E27FC236}">
                <a16:creationId xmlns:a16="http://schemas.microsoft.com/office/drawing/2014/main" id="{F5DE979F-1F4C-5A4C-935D-97FAB0960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9" y="5179459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7615AA2C-AFF8-7C44-B21D-44511A79B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97" y="3900862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E8E7A696-1F8A-7F40-8C21-A823726DC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744" y="5103629"/>
            <a:ext cx="3145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63AC21-3257-F747-96C0-7735FF05E967}"/>
              </a:ext>
            </a:extLst>
          </p:cNvPr>
          <p:cNvCxnSpPr>
            <a:cxnSpLocks/>
            <a:stCxn id="13" idx="3"/>
            <a:endCxn id="10" idx="1"/>
          </p:cNvCxnSpPr>
          <p:nvPr/>
        </p:nvCxnSpPr>
        <p:spPr>
          <a:xfrm flipV="1">
            <a:off x="6253254" y="4188862"/>
            <a:ext cx="903843" cy="1084044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436814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2867</TotalTime>
  <Words>1680</Words>
  <Application>Microsoft Macintosh PowerPoint</Application>
  <PresentationFormat>Widescreen</PresentationFormat>
  <Paragraphs>279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Calibri</vt:lpstr>
      <vt:lpstr>Cambria Math</vt:lpstr>
      <vt:lpstr>Lucida Sans</vt:lpstr>
      <vt:lpstr>Wingdings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Ontology Design Patterns</vt:lpstr>
      <vt:lpstr>Design Patterns</vt:lpstr>
      <vt:lpstr>Design Patterns for the Semantic Web</vt:lpstr>
      <vt:lpstr>N-ary Relations</vt:lpstr>
      <vt:lpstr>Binary Relations</vt:lpstr>
      <vt:lpstr>Relations with Additional Information</vt:lpstr>
      <vt:lpstr>N-ary Relations</vt:lpstr>
      <vt:lpstr>Pattern 1: Reified Relation</vt:lpstr>
      <vt:lpstr>Use case 1: additional information</vt:lpstr>
      <vt:lpstr>Use case 1: additional information</vt:lpstr>
      <vt:lpstr>Use case 2: different aspects of a relation</vt:lpstr>
      <vt:lpstr>Use case 3: no distinguished participant</vt:lpstr>
      <vt:lpstr>Use case 3: no distinguished participant</vt:lpstr>
      <vt:lpstr>Pattern 2: Sequence of arguments</vt:lpstr>
      <vt:lpstr>Pattern 2: Sequence of arguments</vt:lpstr>
      <vt:lpstr>Value Partitions and Value Sets</vt:lpstr>
      <vt:lpstr>Descriptive Features</vt:lpstr>
      <vt:lpstr>Value Sets</vt:lpstr>
      <vt:lpstr>Value Sets</vt:lpstr>
      <vt:lpstr>Notes on Value Sets</vt:lpstr>
      <vt:lpstr>Value Partitions</vt:lpstr>
      <vt:lpstr>Value Partitions</vt:lpstr>
      <vt:lpstr>Value Partitions</vt:lpstr>
      <vt:lpstr>Notes on Value Partitions</vt:lpstr>
      <vt:lpstr>Part-Whole Hierarchies</vt:lpstr>
      <vt:lpstr>Meronymies (part-whole relations)</vt:lpstr>
      <vt:lpstr>Simple Part-Whole Representation</vt:lpstr>
      <vt:lpstr>Part-Whole Hierarchies</vt:lpstr>
      <vt:lpstr>Defining Classes of Parts</vt:lpstr>
      <vt:lpstr>Fault Location</vt:lpstr>
      <vt:lpstr>Fault Location</vt:lpstr>
      <vt:lpstr>Further Reading</vt:lpstr>
      <vt:lpstr>SWBP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3</cp:revision>
  <dcterms:created xsi:type="dcterms:W3CDTF">2022-02-22T09:44:01Z</dcterms:created>
  <dcterms:modified xsi:type="dcterms:W3CDTF">2022-02-24T09:31:29Z</dcterms:modified>
</cp:coreProperties>
</file>