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5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6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7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  <p:sldMasterId id="2147483660" r:id="rId2"/>
    <p:sldMasterId id="2147483698" r:id="rId3"/>
    <p:sldMasterId id="2147483702" r:id="rId4"/>
    <p:sldMasterId id="2147483706" r:id="rId5"/>
    <p:sldMasterId id="2147483710" r:id="rId6"/>
    <p:sldMasterId id="2147483714" r:id="rId7"/>
    <p:sldMasterId id="2147483718" r:id="rId8"/>
  </p:sldMasterIdLst>
  <p:notesMasterIdLst>
    <p:notesMasterId r:id="rId43"/>
  </p:notesMasterIdLst>
  <p:sldIdLst>
    <p:sldId id="260" r:id="rId9"/>
    <p:sldId id="256" r:id="rId10"/>
    <p:sldId id="264" r:id="rId11"/>
    <p:sldId id="273" r:id="rId12"/>
    <p:sldId id="275" r:id="rId13"/>
    <p:sldId id="277" r:id="rId14"/>
    <p:sldId id="309" r:id="rId15"/>
    <p:sldId id="279" r:id="rId16"/>
    <p:sldId id="280" r:id="rId17"/>
    <p:sldId id="281" r:id="rId18"/>
    <p:sldId id="312" r:id="rId19"/>
    <p:sldId id="284" r:id="rId20"/>
    <p:sldId id="285" r:id="rId21"/>
    <p:sldId id="286" r:id="rId22"/>
    <p:sldId id="356" r:id="rId23"/>
    <p:sldId id="357" r:id="rId24"/>
    <p:sldId id="287" r:id="rId25"/>
    <p:sldId id="288" r:id="rId26"/>
    <p:sldId id="289" r:id="rId27"/>
    <p:sldId id="290" r:id="rId28"/>
    <p:sldId id="361" r:id="rId29"/>
    <p:sldId id="362" r:id="rId30"/>
    <p:sldId id="292" r:id="rId31"/>
    <p:sldId id="363" r:id="rId32"/>
    <p:sldId id="364" r:id="rId33"/>
    <p:sldId id="295" r:id="rId34"/>
    <p:sldId id="310" r:id="rId35"/>
    <p:sldId id="297" r:id="rId36"/>
    <p:sldId id="299" r:id="rId37"/>
    <p:sldId id="365" r:id="rId38"/>
    <p:sldId id="366" r:id="rId39"/>
    <p:sldId id="306" r:id="rId40"/>
    <p:sldId id="307" r:id="rId41"/>
    <p:sldId id="367" r:id="rId42"/>
  </p:sldIdLst>
  <p:sldSz cx="12192000" cy="6858000"/>
  <p:notesSz cx="6858000" cy="9144000"/>
  <p:embeddedFontLst>
    <p:embeddedFont>
      <p:font typeface="Calibri" panose="020F0502020204030204" pitchFamily="34" charset="0"/>
      <p:regular r:id="rId44"/>
      <p:bold r:id="rId45"/>
      <p:italic r:id="rId46"/>
      <p:boldItalic r:id="rId47"/>
    </p:embeddedFont>
    <p:embeddedFont>
      <p:font typeface="Lucida Sans" panose="020B0602030504020204" pitchFamily="34" charset="77"/>
      <p:regular r:id="rId48"/>
      <p:bold r:id="rId49"/>
      <p:italic r:id="rId50"/>
      <p:boldItalic r:id="rId5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27"/>
    <p:restoredTop sz="94709"/>
  </p:normalViewPr>
  <p:slideViewPr>
    <p:cSldViewPr snapToGrid="0" snapToObjects="1" showGuides="1">
      <p:cViewPr varScale="1">
        <p:scale>
          <a:sx n="124" d="100"/>
          <a:sy n="124" d="100"/>
        </p:scale>
        <p:origin x="224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font" Target="fonts/font4.fntdata"/><Relationship Id="rId50" Type="http://schemas.openxmlformats.org/officeDocument/2006/relationships/font" Target="fonts/font7.fntdata"/><Relationship Id="rId55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font" Target="fonts/font2.fntdata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font" Target="fonts/font1.fntdata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notesMaster" Target="notesMasters/notesMaster1.xml"/><Relationship Id="rId48" Type="http://schemas.openxmlformats.org/officeDocument/2006/relationships/font" Target="fonts/font5.fntdata"/><Relationship Id="rId8" Type="http://schemas.openxmlformats.org/officeDocument/2006/relationships/slideMaster" Target="slideMasters/slideMaster8.xml"/><Relationship Id="rId51" Type="http://schemas.openxmlformats.org/officeDocument/2006/relationships/font" Target="fonts/font8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font" Target="fonts/font3.fntdata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C11F37-1E6F-6A44-A0D2-6DE377B840E2}" type="datetimeFigureOut">
              <a:rPr lang="en-GB" smtClean="0"/>
              <a:t>24/02/2022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D4DA00-7454-BF4E-9465-7D8AE93A7E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601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A48588-0E2C-BE47-BA27-A19B6D3115B4}" type="slidenum">
              <a:rPr lang="en-GB"/>
              <a:pPr/>
              <a:t>2</a:t>
            </a:fld>
            <a:endParaRPr lang="en-GB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1138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41B029-88D4-F948-8425-04006CAD5D02}" type="slidenum">
              <a:rPr lang="en-GB"/>
              <a:pPr/>
              <a:t>4</a:t>
            </a:fld>
            <a:endParaRPr lang="en-GB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/>
              <a:t>If you ask O developers which methodology they use .. They will most likely have no answer!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5028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Let‘s</a:t>
            </a:r>
            <a:r>
              <a:rPr lang="de-DE" dirty="0"/>
              <a:t> do an </a:t>
            </a:r>
            <a:r>
              <a:rPr lang="de-DE" dirty="0" err="1"/>
              <a:t>office</a:t>
            </a:r>
            <a:r>
              <a:rPr lang="de-DE" dirty="0"/>
              <a:t> </a:t>
            </a:r>
            <a:r>
              <a:rPr lang="de-DE" dirty="0" err="1"/>
              <a:t>ontology</a:t>
            </a:r>
            <a:r>
              <a:rPr lang="de-DE" dirty="0"/>
              <a:t>!!!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36088B-FA9E-444E-87E0-5E0E9CF65F1A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1046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EA2B2B-2BFB-B44D-9B4F-5F6E9970682B}" type="slidenum">
              <a:rPr lang="en-GB"/>
              <a:pPr/>
              <a:t>13</a:t>
            </a:fld>
            <a:endParaRPr lang="en-GB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/>
              <a:t>Noy calls the last one “combination” which is misleading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2421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2F30BD-56AE-5D41-BF9F-2BE14845626F}" type="slidenum">
              <a:rPr lang="en-GB"/>
              <a:pPr/>
              <a:t>32</a:t>
            </a:fld>
            <a:endParaRPr lang="en-GB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097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2C8DE-3E98-4644-BFE2-F32FC3D7D4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5C1B61-3120-E04E-BDC6-5BA5CDF4F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69A46B8-E3F6-A44F-899D-EF8F718CC98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13C0B99-262F-EF42-9A89-D2867F6B927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070378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8ABF461-B4B4-894F-AD2A-66803A5F5D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1773238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B8FB3173-7AA0-D843-9B5E-650ED53C92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72892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C1511-F3E4-724E-9385-E56C8E96E4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317649E7-935E-964A-AF69-C0C4D907C8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2276475"/>
            <a:ext cx="5400675" cy="3960812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1FB0E1B-5C1F-6F40-9A46-F8BCACC6E5E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2276477"/>
            <a:ext cx="5400675" cy="3960812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F555E08-1F8E-FE4A-8984-00D05492437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3888" y="1773238"/>
            <a:ext cx="5400675" cy="360362"/>
          </a:xfrm>
        </p:spPr>
        <p:txBody>
          <a:bodyPr lIns="72000" tIns="36000" rIns="72000" bIns="36000"/>
          <a:lstStyle>
            <a:lvl1pPr marL="0" indent="0">
              <a:buNone/>
              <a:defRPr b="1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A01483EC-A312-1944-A3B6-36E2CF252F7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167438" y="1773238"/>
            <a:ext cx="5400675" cy="360362"/>
          </a:xfrm>
        </p:spPr>
        <p:txBody>
          <a:bodyPr lIns="72000" tIns="36000" rIns="72000" bIns="36000"/>
          <a:lstStyle>
            <a:lvl1pPr marL="0" indent="0">
              <a:buNone/>
              <a:defRPr b="1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22A8D003-FCDA-0047-981A-893491C354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2153774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ortrait Bleed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BDD746F-C60A-5F4B-A45F-63CE1F52DDB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67439" y="0"/>
            <a:ext cx="6024562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692150"/>
            <a:ext cx="5400674" cy="936625"/>
          </a:xfrm>
        </p:spPr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0956CC3-5066-2E40-8C1A-C70D599F386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685866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ortrait Blee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7437" y="692150"/>
            <a:ext cx="5400675" cy="936625"/>
          </a:xfrm>
        </p:spPr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8ABF461-B4B4-894F-AD2A-66803A5F5D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1773238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9B6178A-34C0-C542-A96F-1D5AC73A1E0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24562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4A79C78-B21D-F943-BA39-8360A5CA224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700412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Mont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692150"/>
            <a:ext cx="5400674" cy="936625"/>
          </a:xfrm>
        </p:spPr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08D99ABB-BC2E-134A-A2CD-85CF5A02E72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901542" y="824986"/>
            <a:ext cx="2666571" cy="281517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4DD31F4D-BE21-FB46-B0CE-AF77431BBAB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167438" y="1767953"/>
            <a:ext cx="2591229" cy="187220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86588E56-5876-5B4A-9118-0C89AE35EB9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71119" y="3789039"/>
            <a:ext cx="2877210" cy="2448249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F2C1FA18-66B6-1C4F-B252-BC50D7B557D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194885" y="3789040"/>
            <a:ext cx="2373228" cy="187220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8F2A8A3E-04CB-3D49-BFF9-4E8A1C7C715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8075468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757BE-BD60-B043-9E76-245DD19A10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A8C294F4-A6AD-1740-BEEC-61206D8F402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67439" y="1773239"/>
            <a:ext cx="5401170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60BA58DB-1B10-234D-9055-77566A37059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391" y="1773238"/>
            <a:ext cx="5401171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A0C5138F-94AF-8046-AAE7-1C99875056F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67439" y="4076701"/>
            <a:ext cx="5401169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781B490-0D9B-4347-9BB0-19B2C921F09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3391" y="4076701"/>
            <a:ext cx="5401171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A92EB63-72C1-744C-9F42-6A38D445FC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701931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5DE22-5B82-9541-BA5A-BB368C0FB0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8FB7F17B-6AA3-1149-BBC9-DC5B1DFC02A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888" y="1773237"/>
            <a:ext cx="3527425" cy="21605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82245F91-9A08-D645-A795-C37F14E4AAB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40688" y="1773237"/>
            <a:ext cx="3527426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F425D9C-51DB-2848-9101-2FF8AF58211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95775" y="1773236"/>
            <a:ext cx="3600450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7C36AEF-34C3-E14F-BCD3-4CA0A0915F4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3393" y="4076700"/>
            <a:ext cx="3527920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D95E5B0E-4B8A-C24D-B31C-4457A16D9B9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040688" y="4076700"/>
            <a:ext cx="3527425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31B113F3-BB57-AC48-9603-182BF960DC1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295775" y="4076700"/>
            <a:ext cx="3600449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4A280A98-37C6-2342-830C-12DF4E52E1C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2164967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F0019-9464-AF4F-A14A-C779F78A7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08CBA7DE-3862-DF4A-B953-467BCFD74F7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3393" y="1773238"/>
            <a:ext cx="3527920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E13F7FAA-ACCD-1D4C-B487-1D8E59569BB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295775" y="1773239"/>
            <a:ext cx="3600449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6BFC2351-BCA4-634D-9FC2-1AABCF68D45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040689" y="1773238"/>
            <a:ext cx="3527424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68D0C368-497A-8B4F-9C13-C840AF36932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4915016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dscape Full Ble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2812300D-9767-B945-AF02-1D3DEB990C2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341E2F-1B0D-9748-91C5-CC974CF8E9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E1188DFF-7D9D-C84E-AA59-F5EB920D497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noFill/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0644295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5E695FFE-DEC3-8945-A9DF-C9F8CC8AF4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158025-FD3D-9A45-8783-576F4EEB2C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5300663"/>
            <a:ext cx="10944224" cy="9366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</a:t>
            </a:r>
            <a:endParaRPr lang="en-GB" dirty="0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F4003048-D4F7-6941-99F8-0109AB947C0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noFill/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708948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C6D86-B0CF-2A49-A4C4-A057AAAF27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47C13D-6028-A044-A6F1-DC4BF348B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0E68F37-339A-074E-BA38-13276F509C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3955076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5347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9367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52666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C8B6604A-86A9-074D-901A-A51AF4652A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1340768"/>
            <a:ext cx="6696744" cy="376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6068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43343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58638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A8BDAF3D-6C7B-9548-BAB8-0765051D77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1340768"/>
            <a:ext cx="6696744" cy="376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2872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31948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31200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93A65594-303E-7642-9CB3-09C6E19588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1340768"/>
            <a:ext cx="6696744" cy="376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3341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108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2996258"/>
            <a:ext cx="10944225" cy="324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FFB4DFBA-4204-6F48-9C17-C4753F4774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4174860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38368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73981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AB91455C-D067-6D41-8B42-135DE1BBBB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1340768"/>
            <a:ext cx="6696744" cy="376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9307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78846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7308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A7FE51D9-41F8-F34A-B0C1-DAF02849A9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1340768"/>
            <a:ext cx="6696744" cy="376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1494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81446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78303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86AE1C61-DEC1-3045-9348-AA510989F3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1340768"/>
            <a:ext cx="6696744" cy="376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9729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3432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144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3357494"/>
            <a:ext cx="10944225" cy="288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D8BB0091-538D-5945-9060-309C431928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4796870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0416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11C00406-8E4B-894C-8D20-4A9F22E4BD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1340768"/>
            <a:ext cx="6696744" cy="376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863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239834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6455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2160587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076700"/>
            <a:ext cx="10944225" cy="2160588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B0D52624-8049-5D40-91BF-8EA428BF66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478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2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288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797288"/>
            <a:ext cx="10944225" cy="144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7821EA71-BFDF-764B-9601-98B10F3D51B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8994752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3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324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5157288"/>
            <a:ext cx="10944225" cy="108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7CD1A0C4-1EEA-A345-AAC3-06F0D07C5E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264245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3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D975F-9286-2641-8193-8DF7321C82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2BC2BCE8-8683-9143-A195-36CA36A0357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392" y="1773238"/>
            <a:ext cx="3528392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65F0F8BD-14D9-F54C-8643-B510466E59C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40216" y="1773239"/>
            <a:ext cx="3527897" cy="21605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022968ED-E95A-5C4A-AFD4-AFD46BE8A4B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95800" y="1773239"/>
            <a:ext cx="3600400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3667781-6711-AC4E-B59A-870436D7730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076700"/>
            <a:ext cx="10944225" cy="2160588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45C34E7-B8FA-EE45-B82E-8F66C35813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516034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942AA-DC19-824E-AC96-5B2BE9F1F3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4068AE28-9C85-8643-AF49-94E4EA86D68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3528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50EFFEC7-CADF-794D-8A8F-463A8B0D163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040689" y="5445122"/>
            <a:ext cx="1727719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A51B6D2F-C03C-364E-96D4-07089520BE82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167435" y="5445122"/>
            <a:ext cx="1728790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760F87C5-62F3-5348-A9B3-27985DEED7C8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295775" y="5445122"/>
            <a:ext cx="1728787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7062D462-B04F-C447-B1D0-0BC445592301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2423592" y="5445122"/>
            <a:ext cx="1727718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F8F9F3D8-C529-AD4D-A368-265D78A91F73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551384" y="5445122"/>
            <a:ext cx="1727743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F1E13E52-C677-7744-9232-41BF6179164F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9912872" y="5445122"/>
            <a:ext cx="1727744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34E2EFAD-DC91-6841-A510-D79076BDE67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601960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3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3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3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3.pn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3.pn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3.png"/><Relationship Id="rId4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035032-FFFC-C447-BA60-9B32DA458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9" y="692150"/>
            <a:ext cx="10944224" cy="936625"/>
          </a:xfrm>
          <a:prstGeom prst="rect">
            <a:avLst/>
          </a:prstGeom>
        </p:spPr>
        <p:txBody>
          <a:bodyPr vert="horz" lIns="72000" tIns="36000" rIns="72000" bIns="36000" rtlCol="0" anchor="b" anchorCtr="0">
            <a:no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E6C37D-9121-684D-B590-EF4A559356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1773238"/>
            <a:ext cx="10944225" cy="4464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D240F-3434-DF49-BB59-C0B86B4149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889" y="6381751"/>
            <a:ext cx="3527424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1B7BC17-F0E7-7A47-8273-78D53527614D}" type="datetimeFigureOut">
              <a:rPr lang="en-GB" smtClean="0"/>
              <a:pPr/>
              <a:t>24/02/2022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11AEA1-9EFF-6040-A0DF-32F3F8CF9F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95774" y="6381751"/>
            <a:ext cx="3600451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B9BF26-FC66-2C46-9F3E-A7306A28B9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799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426078B-3553-4544-8ED2-80E83B6C7BAA}"/>
              </a:ext>
            </a:extLst>
          </p:cNvPr>
          <p:cNvSpPr txBox="1">
            <a:spLocks/>
          </p:cNvSpPr>
          <p:nvPr userDrawn="1"/>
        </p:nvSpPr>
        <p:spPr>
          <a:xfrm>
            <a:off x="11568113" y="6381750"/>
            <a:ext cx="431799" cy="287339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D0896E-602A-494F-99CF-AC1BD90019B0}" type="slidenum">
              <a:rPr lang="en-GB" smtClean="0">
                <a:solidFill>
                  <a:schemeClr val="tx1"/>
                </a:solidFill>
              </a:rPr>
              <a:pPr/>
              <a:t>‹#›</a:t>
            </a:fld>
            <a:endParaRPr lang="en-GB">
              <a:solidFill>
                <a:schemeClr val="tx1"/>
              </a:solidFill>
            </a:endParaRPr>
          </a:p>
        </p:txBody>
      </p:sp>
      <p:pic>
        <p:nvPicPr>
          <p:cNvPr id="9" name="University Logo" descr="Logo&#10;&#10;Description automatically generated with medium confidence">
            <a:extLst>
              <a:ext uri="{FF2B5EF4-FFF2-40B4-BE49-F238E27FC236}">
                <a16:creationId xmlns:a16="http://schemas.microsoft.com/office/drawing/2014/main" id="{85F1001B-B16B-E74E-90FF-B036DA16ADEF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678" y="-279125"/>
            <a:ext cx="2880322" cy="1619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909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97" r:id="rId2"/>
    <p:sldLayoutId id="2147483676" r:id="rId3"/>
    <p:sldLayoutId id="2147483679" r:id="rId4"/>
    <p:sldLayoutId id="2147483680" r:id="rId5"/>
    <p:sldLayoutId id="2147483677" r:id="rId6"/>
    <p:sldLayoutId id="2147483678" r:id="rId7"/>
    <p:sldLayoutId id="2147483682" r:id="rId8"/>
    <p:sldLayoutId id="2147483683" r:id="rId9"/>
    <p:sldLayoutId id="2147483684" r:id="rId10"/>
    <p:sldLayoutId id="2147483685" r:id="rId11"/>
    <p:sldLayoutId id="2147483687" r:id="rId12"/>
    <p:sldLayoutId id="2147483686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3" r:id="rId19"/>
    <p:sldLayoutId id="2147483722" r:id="rId20"/>
    <p:sldLayoutId id="2147483723" r:id="rId21"/>
    <p:sldLayoutId id="2147483724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0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62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6" userDrawn="1">
          <p15:clr>
            <a:srgbClr val="F26B43"/>
          </p15:clr>
        </p15:guide>
        <p15:guide id="2" orient="horz" pos="1026" userDrawn="1">
          <p15:clr>
            <a:srgbClr val="F26B43"/>
          </p15:clr>
        </p15:guide>
        <p15:guide id="3" orient="horz" pos="1117" userDrawn="1">
          <p15:clr>
            <a:srgbClr val="F26B43"/>
          </p15:clr>
        </p15:guide>
        <p15:guide id="4" orient="horz" pos="1344" userDrawn="1">
          <p15:clr>
            <a:srgbClr val="F26B43"/>
          </p15:clr>
        </p15:guide>
        <p15:guide id="5" orient="horz" pos="1434" userDrawn="1">
          <p15:clr>
            <a:srgbClr val="F26B43"/>
          </p15:clr>
        </p15:guide>
        <p15:guide id="6" orient="horz" pos="2478" userDrawn="1">
          <p15:clr>
            <a:srgbClr val="F26B43"/>
          </p15:clr>
        </p15:guide>
        <p15:guide id="7" orient="horz" pos="2568" userDrawn="1">
          <p15:clr>
            <a:srgbClr val="F26B43"/>
          </p15:clr>
        </p15:guide>
        <p15:guide id="8" orient="horz" pos="3929" userDrawn="1">
          <p15:clr>
            <a:srgbClr val="F26B43"/>
          </p15:clr>
        </p15:guide>
        <p15:guide id="9" orient="horz" pos="4020" userDrawn="1">
          <p15:clr>
            <a:srgbClr val="F26B43"/>
          </p15:clr>
        </p15:guide>
        <p15:guide id="10" orient="horz" pos="4201" userDrawn="1">
          <p15:clr>
            <a:srgbClr val="F26B43"/>
          </p15:clr>
        </p15:guide>
        <p15:guide id="11" pos="393" userDrawn="1">
          <p15:clr>
            <a:srgbClr val="F26B43"/>
          </p15:clr>
        </p15:guide>
        <p15:guide id="12" pos="2706" userDrawn="1">
          <p15:clr>
            <a:srgbClr val="F26B43"/>
          </p15:clr>
        </p15:guide>
        <p15:guide id="13" pos="2615" userDrawn="1">
          <p15:clr>
            <a:srgbClr val="F26B43"/>
          </p15:clr>
        </p15:guide>
        <p15:guide id="14" pos="3795" userDrawn="1">
          <p15:clr>
            <a:srgbClr val="F26B43"/>
          </p15:clr>
        </p15:guide>
        <p15:guide id="15" pos="3885" userDrawn="1">
          <p15:clr>
            <a:srgbClr val="F26B43"/>
          </p15:clr>
        </p15:guide>
        <p15:guide id="16" pos="5065" userDrawn="1">
          <p15:clr>
            <a:srgbClr val="F26B43"/>
          </p15:clr>
        </p15:guide>
        <p15:guide id="17" pos="4974" userDrawn="1">
          <p15:clr>
            <a:srgbClr val="F26B43"/>
          </p15:clr>
        </p15:guide>
        <p15:guide id="18" pos="7559" userDrawn="1">
          <p15:clr>
            <a:srgbClr val="F26B43"/>
          </p15:clr>
        </p15:guide>
        <p15:guide id="19" pos="728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AF8164AF-429E-8B44-8926-15F5B2F349A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546" y="-279124"/>
            <a:ext cx="2880320" cy="161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570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1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 userDrawn="1">
          <p15:clr>
            <a:srgbClr val="F26B43"/>
          </p15:clr>
        </p15:guide>
        <p15:guide id="2" pos="6199" userDrawn="1">
          <p15:clr>
            <a:srgbClr val="F26B43"/>
          </p15:clr>
        </p15:guide>
        <p15:guide id="3" orient="horz" pos="1344" userDrawn="1">
          <p15:clr>
            <a:srgbClr val="F26B43"/>
          </p15:clr>
        </p15:guide>
        <p15:guide id="4" orient="horz" pos="2115" userDrawn="1">
          <p15:clr>
            <a:srgbClr val="F26B43"/>
          </p15:clr>
        </p15:guide>
        <p15:guide id="5" orient="horz" pos="2205" userDrawn="1">
          <p15:clr>
            <a:srgbClr val="F26B43"/>
          </p15:clr>
        </p15:guide>
        <p15:guide id="6" orient="horz" pos="2840" userDrawn="1">
          <p15:clr>
            <a:srgbClr val="F26B43"/>
          </p15:clr>
        </p15:guide>
        <p15:guide id="7" orient="horz" pos="2931" userDrawn="1">
          <p15:clr>
            <a:srgbClr val="F26B43"/>
          </p15:clr>
        </p15:guide>
        <p15:guide id="8" orient="horz" pos="3158" userDrawn="1">
          <p15:clr>
            <a:srgbClr val="F26B43"/>
          </p15:clr>
        </p15:guide>
        <p15:guide id="9" pos="7287" userDrawn="1">
          <p15:clr>
            <a:srgbClr val="F26B43"/>
          </p15:clr>
        </p15:guide>
        <p15:guide id="10" pos="7559" userDrawn="1">
          <p15:clr>
            <a:srgbClr val="F26B43"/>
          </p15:clr>
        </p15:guide>
        <p15:guide id="11" orient="horz" pos="4020" userDrawn="1">
          <p15:clr>
            <a:srgbClr val="F26B43"/>
          </p15:clr>
        </p15:guide>
        <p15:guide id="12" orient="horz" pos="4201" userDrawn="1">
          <p15:clr>
            <a:srgbClr val="F26B43"/>
          </p15:clr>
        </p15:guide>
        <p15:guide id="13" orient="horz" pos="436" userDrawn="1">
          <p15:clr>
            <a:srgbClr val="F26B43"/>
          </p15:clr>
        </p15:guide>
        <p15:guide id="14" orient="horz" pos="3929" userDrawn="1">
          <p15:clr>
            <a:srgbClr val="F26B43"/>
          </p15:clr>
        </p15:guide>
        <p15:guide id="15" pos="393" userDrawn="1">
          <p15:clr>
            <a:srgbClr val="F26B43"/>
          </p15:clr>
        </p15:guide>
        <p15:guide id="16" orient="horz" pos="1026" userDrawn="1">
          <p15:clr>
            <a:srgbClr val="F26B43"/>
          </p15:clr>
        </p15:guide>
        <p15:guide id="17" orient="horz" pos="1117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3C93DE68-05CE-2849-95E7-E5250A523A9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546" y="-279124"/>
            <a:ext cx="2880320" cy="161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089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035FA973-C0ED-CC4A-860A-332DE8FA6E6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546" y="-279124"/>
            <a:ext cx="2880320" cy="161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878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8E358BAB-3CE0-B441-80F2-75A919C00A3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546" y="-279124"/>
            <a:ext cx="2880320" cy="161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580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6C5CB4D6-7FF7-E74F-A293-FD6DF4731B9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546" y="-279124"/>
            <a:ext cx="2880320" cy="161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996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4B38F7A9-0726-AB4E-82A2-387311FBB25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546" y="-279124"/>
            <a:ext cx="2880320" cy="161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504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2308ADD2-B9A1-D943-9ECD-0824C50664B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546" y="-279124"/>
            <a:ext cx="2880320" cy="161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53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51775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Conceptualisation: Reuse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Ontologies are meant to be reusable!</a:t>
            </a:r>
          </a:p>
          <a:p>
            <a:pPr lvl="1"/>
            <a:r>
              <a:rPr lang="en-GB" dirty="0"/>
              <a:t>Technology for reusing ontologies is still limited</a:t>
            </a:r>
          </a:p>
          <a:p>
            <a:pPr marL="0" indent="0">
              <a:buNone/>
            </a:pPr>
            <a:r>
              <a:rPr lang="en-GB" dirty="0"/>
              <a:t>Always a good idea to check any existing models or ontologies</a:t>
            </a:r>
          </a:p>
          <a:p>
            <a:pPr lvl="1"/>
            <a:r>
              <a:rPr lang="en-GB" dirty="0"/>
              <a:t>Check your database models or off-the-shelf ontologies</a:t>
            </a:r>
          </a:p>
          <a:p>
            <a:pPr marL="0" indent="0">
              <a:buNone/>
            </a:pPr>
            <a:r>
              <a:rPr lang="en-GB" dirty="0"/>
              <a:t>Check existing ontologies</a:t>
            </a:r>
          </a:p>
          <a:p>
            <a:pPr lvl="1"/>
            <a:r>
              <a:rPr lang="en-GB" dirty="0"/>
              <a:t>No need to reinvent the wheel, unless it is easier to do so!</a:t>
            </a:r>
          </a:p>
          <a:p>
            <a:pPr lvl="1"/>
            <a:r>
              <a:rPr lang="en-GB" dirty="0"/>
              <a:t>Ontology search engines</a:t>
            </a:r>
          </a:p>
          <a:p>
            <a:pPr lvl="2"/>
            <a:r>
              <a:rPr lang="en-GB" dirty="0" err="1"/>
              <a:t>Swoogle</a:t>
            </a:r>
            <a:r>
              <a:rPr lang="en-GB" dirty="0"/>
              <a:t>, Watson,  </a:t>
            </a:r>
            <a:r>
              <a:rPr lang="en-GB" dirty="0" err="1"/>
              <a:t>lodlaundromat</a:t>
            </a:r>
            <a:endParaRPr lang="en-GB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C74DDFE-AD6A-D246-8BB7-BCE53D547F2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0029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reuse</a:t>
            </a:r>
            <a:r>
              <a:rPr lang="de-DE" dirty="0"/>
              <a:t>?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B26B5B-1EFA-FF4F-9A31-DB8EC90EC6C6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de-DE" dirty="0"/>
              <a:t>Databases</a:t>
            </a:r>
          </a:p>
          <a:p>
            <a:r>
              <a:rPr lang="de-DE" dirty="0" err="1"/>
              <a:t>Vocabularies</a:t>
            </a:r>
            <a:endParaRPr lang="de-DE" dirty="0"/>
          </a:p>
          <a:p>
            <a:r>
              <a:rPr lang="de-DE" dirty="0" err="1"/>
              <a:t>Ontologies</a:t>
            </a:r>
            <a:endParaRPr lang="de-DE" dirty="0"/>
          </a:p>
          <a:p>
            <a:pPr lvl="1"/>
            <a:r>
              <a:rPr lang="de-DE" dirty="0" err="1"/>
              <a:t>Some</a:t>
            </a:r>
            <a:r>
              <a:rPr lang="de-DE" dirty="0"/>
              <a:t> </a:t>
            </a:r>
            <a:r>
              <a:rPr lang="de-DE" dirty="0" err="1"/>
              <a:t>much</a:t>
            </a:r>
            <a:r>
              <a:rPr lang="de-DE" dirty="0"/>
              <a:t> </a:t>
            </a:r>
            <a:r>
              <a:rPr lang="de-DE" dirty="0" err="1"/>
              <a:t>re-used</a:t>
            </a:r>
            <a:r>
              <a:rPr lang="de-DE" dirty="0"/>
              <a:t> </a:t>
            </a:r>
            <a:r>
              <a:rPr lang="de-DE" dirty="0" err="1"/>
              <a:t>ontologies</a:t>
            </a:r>
            <a:endParaRPr lang="de-DE" dirty="0"/>
          </a:p>
          <a:p>
            <a:pPr lvl="2"/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describing</a:t>
            </a:r>
            <a:r>
              <a:rPr lang="de-DE" dirty="0"/>
              <a:t> </a:t>
            </a:r>
            <a:r>
              <a:rPr lang="de-DE" dirty="0" err="1"/>
              <a:t>persons</a:t>
            </a:r>
            <a:r>
              <a:rPr lang="de-DE" dirty="0"/>
              <a:t>: FOAF</a:t>
            </a:r>
          </a:p>
          <a:p>
            <a:pPr lvl="2"/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describing</a:t>
            </a:r>
            <a:r>
              <a:rPr lang="de-DE" dirty="0"/>
              <a:t> </a:t>
            </a:r>
            <a:r>
              <a:rPr lang="de-DE" dirty="0" err="1"/>
              <a:t>documents</a:t>
            </a:r>
            <a:r>
              <a:rPr lang="de-DE" dirty="0"/>
              <a:t>: Dublin Core</a:t>
            </a:r>
          </a:p>
          <a:p>
            <a:pPr lvl="2"/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describing</a:t>
            </a:r>
            <a:r>
              <a:rPr lang="de-DE" dirty="0"/>
              <a:t> </a:t>
            </a:r>
            <a:r>
              <a:rPr lang="de-DE" dirty="0" err="1"/>
              <a:t>social</a:t>
            </a:r>
            <a:r>
              <a:rPr lang="de-DE" dirty="0"/>
              <a:t> </a:t>
            </a:r>
            <a:r>
              <a:rPr lang="de-DE" dirty="0" err="1"/>
              <a:t>media</a:t>
            </a:r>
            <a:r>
              <a:rPr lang="de-DE" dirty="0"/>
              <a:t>: SIOC</a:t>
            </a:r>
          </a:p>
          <a:p>
            <a:pPr lvl="2"/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describing</a:t>
            </a:r>
            <a:r>
              <a:rPr lang="de-DE" dirty="0"/>
              <a:t> </a:t>
            </a:r>
            <a:r>
              <a:rPr lang="de-DE" dirty="0" err="1"/>
              <a:t>vocabulary</a:t>
            </a:r>
            <a:r>
              <a:rPr lang="de-DE" dirty="0"/>
              <a:t> </a:t>
            </a:r>
            <a:r>
              <a:rPr lang="de-DE" dirty="0" err="1"/>
              <a:t>hierarchies</a:t>
            </a:r>
            <a:r>
              <a:rPr lang="de-DE" dirty="0"/>
              <a:t>: SKOS</a:t>
            </a:r>
          </a:p>
          <a:p>
            <a:pPr lvl="2"/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describing</a:t>
            </a:r>
            <a:r>
              <a:rPr lang="de-DE" dirty="0"/>
              <a:t> </a:t>
            </a:r>
            <a:r>
              <a:rPr lang="de-DE" dirty="0" err="1"/>
              <a:t>e-commerce</a:t>
            </a:r>
            <a:r>
              <a:rPr lang="de-DE" dirty="0"/>
              <a:t>: </a:t>
            </a:r>
            <a:r>
              <a:rPr lang="de-DE" dirty="0" err="1"/>
              <a:t>Good</a:t>
            </a:r>
            <a:r>
              <a:rPr lang="de-DE" dirty="0"/>
              <a:t> Relations</a:t>
            </a:r>
          </a:p>
          <a:p>
            <a:pPr lvl="2"/>
            <a:r>
              <a:rPr lang="de-DE" dirty="0" err="1"/>
              <a:t>For</a:t>
            </a:r>
            <a:r>
              <a:rPr lang="de-DE" dirty="0"/>
              <a:t> Web </a:t>
            </a:r>
            <a:r>
              <a:rPr lang="de-DE" dirty="0" err="1"/>
              <a:t>metadata</a:t>
            </a:r>
            <a:r>
              <a:rPr lang="de-DE" dirty="0"/>
              <a:t>: </a:t>
            </a:r>
            <a:r>
              <a:rPr lang="de-DE" dirty="0" err="1"/>
              <a:t>schema.org</a:t>
            </a:r>
            <a:endParaRPr lang="de-DE" dirty="0"/>
          </a:p>
          <a:p>
            <a:pPr lvl="2"/>
            <a:r>
              <a:rPr lang="de-DE" dirty="0"/>
              <a:t>...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B9D198-B96B-724F-9A2B-ABBB1537DEF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1736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Formalisation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/>
              <a:t>Moving from a list of concepts to a formal model</a:t>
            </a:r>
          </a:p>
          <a:p>
            <a:r>
              <a:rPr lang="en-GB"/>
              <a:t>Define the hierarchy of concepts and relations </a:t>
            </a:r>
          </a:p>
          <a:p>
            <a:r>
              <a:rPr lang="en-GB"/>
              <a:t>Also note down any restrictions</a:t>
            </a:r>
          </a:p>
          <a:p>
            <a:pPr lvl="1"/>
            <a:r>
              <a:rPr lang="en-GB"/>
              <a:t>E.g. NonProfitOrg isDisjoint from ProfitOrg</a:t>
            </a:r>
          </a:p>
          <a:p>
            <a:pPr lvl="1"/>
            <a:r>
              <a:rPr lang="en-GB"/>
              <a:t>An email address is unique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0E2BA4D-7E14-7544-8F19-167EC273D3B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953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Formalisation: Building the Class Hierarchy</a:t>
            </a:r>
            <a:endParaRPr lang="en-US" dirty="0"/>
          </a:p>
        </p:txBody>
      </p:sp>
      <p:sp>
        <p:nvSpPr>
          <p:cNvPr id="73731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Top-down</a:t>
            </a:r>
          </a:p>
          <a:p>
            <a:pPr lvl="1"/>
            <a:r>
              <a:rPr lang="en-US" dirty="0"/>
              <a:t>Start with the most general classes and finish with the most detailed classes</a:t>
            </a:r>
          </a:p>
          <a:p>
            <a:pPr marL="0" indent="0">
              <a:buNone/>
            </a:pPr>
            <a:r>
              <a:rPr lang="en-US" dirty="0"/>
              <a:t>Bottom-up</a:t>
            </a:r>
          </a:p>
          <a:p>
            <a:pPr lvl="1"/>
            <a:r>
              <a:rPr lang="en-US" dirty="0"/>
              <a:t>Start with the most detailed classes and finish with the most general ones</a:t>
            </a:r>
          </a:p>
          <a:p>
            <a:pPr marL="0" indent="0">
              <a:buNone/>
            </a:pPr>
            <a:r>
              <a:rPr lang="en-US" dirty="0"/>
              <a:t>Middle-out</a:t>
            </a:r>
          </a:p>
          <a:p>
            <a:pPr lvl="1"/>
            <a:r>
              <a:rPr lang="en-US" dirty="0"/>
              <a:t>Start with the most obvious classes </a:t>
            </a:r>
          </a:p>
          <a:p>
            <a:pPr lvl="1"/>
            <a:r>
              <a:rPr lang="en-US" dirty="0"/>
              <a:t>Group as required</a:t>
            </a:r>
          </a:p>
          <a:p>
            <a:pPr lvl="1"/>
            <a:r>
              <a:rPr lang="en-US" dirty="0"/>
              <a:t>Then go upwards and downwards to the more general and more detailed classes respectively</a:t>
            </a:r>
          </a:p>
          <a:p>
            <a:pPr lvl="1"/>
            <a:r>
              <a:rPr lang="en-US" dirty="0"/>
              <a:t>Good for controlling scope and detail</a:t>
            </a:r>
          </a:p>
          <a:p>
            <a:pPr lvl="2"/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4EBA187-A9C1-3748-B4CB-20F46D984EF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262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Formalisation: Middle-Out Approach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3BB44D5-0500-E54B-BDEF-24293BE1EEE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9156" name="AutoShape 31"/>
          <p:cNvSpPr>
            <a:spLocks noChangeArrowheads="1"/>
          </p:cNvSpPr>
          <p:nvPr/>
        </p:nvSpPr>
        <p:spPr bwMode="auto">
          <a:xfrm>
            <a:off x="2417935" y="3357825"/>
            <a:ext cx="1620000" cy="576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Staff</a:t>
            </a:r>
          </a:p>
        </p:txBody>
      </p:sp>
      <p:sp>
        <p:nvSpPr>
          <p:cNvPr id="49157" name="AutoShape 32"/>
          <p:cNvSpPr>
            <a:spLocks noChangeArrowheads="1"/>
          </p:cNvSpPr>
          <p:nvPr/>
        </p:nvSpPr>
        <p:spPr bwMode="auto">
          <a:xfrm>
            <a:off x="4404563" y="3357825"/>
            <a:ext cx="1620000" cy="576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Student</a:t>
            </a:r>
          </a:p>
        </p:txBody>
      </p:sp>
      <p:sp>
        <p:nvSpPr>
          <p:cNvPr id="49158" name="AutoShape 34"/>
          <p:cNvSpPr>
            <a:spLocks noChangeArrowheads="1"/>
          </p:cNvSpPr>
          <p:nvPr/>
        </p:nvSpPr>
        <p:spPr bwMode="auto">
          <a:xfrm>
            <a:off x="7230688" y="3357825"/>
            <a:ext cx="1620000" cy="576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University</a:t>
            </a:r>
          </a:p>
        </p:txBody>
      </p:sp>
    </p:spTree>
    <p:extLst>
      <p:ext uri="{BB962C8B-B14F-4D97-AF65-F5344CB8AC3E}">
        <p14:creationId xmlns:p14="http://schemas.microsoft.com/office/powerpoint/2010/main" val="32584872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Formalisation: Middle-Out Approach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3BB44D5-0500-E54B-BDEF-24293BE1EEE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9156" name="AutoShape 31"/>
          <p:cNvSpPr>
            <a:spLocks noChangeArrowheads="1"/>
          </p:cNvSpPr>
          <p:nvPr/>
        </p:nvSpPr>
        <p:spPr bwMode="auto">
          <a:xfrm>
            <a:off x="2417935" y="3357825"/>
            <a:ext cx="1620000" cy="576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Staff</a:t>
            </a:r>
          </a:p>
        </p:txBody>
      </p:sp>
      <p:sp>
        <p:nvSpPr>
          <p:cNvPr id="49157" name="AutoShape 32"/>
          <p:cNvSpPr>
            <a:spLocks noChangeArrowheads="1"/>
          </p:cNvSpPr>
          <p:nvPr/>
        </p:nvSpPr>
        <p:spPr bwMode="auto">
          <a:xfrm>
            <a:off x="4404563" y="3357825"/>
            <a:ext cx="1620000" cy="576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Student</a:t>
            </a:r>
          </a:p>
        </p:txBody>
      </p:sp>
      <p:sp>
        <p:nvSpPr>
          <p:cNvPr id="49158" name="AutoShape 34"/>
          <p:cNvSpPr>
            <a:spLocks noChangeArrowheads="1"/>
          </p:cNvSpPr>
          <p:nvPr/>
        </p:nvSpPr>
        <p:spPr bwMode="auto">
          <a:xfrm>
            <a:off x="7230688" y="3357825"/>
            <a:ext cx="1620000" cy="576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University</a:t>
            </a:r>
          </a:p>
        </p:txBody>
      </p:sp>
      <p:sp>
        <p:nvSpPr>
          <p:cNvPr id="49161" name="AutoShape 134"/>
          <p:cNvSpPr>
            <a:spLocks noChangeArrowheads="1"/>
          </p:cNvSpPr>
          <p:nvPr/>
        </p:nvSpPr>
        <p:spPr bwMode="auto">
          <a:xfrm>
            <a:off x="7230688" y="1783950"/>
            <a:ext cx="1620000" cy="576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Organisation</a:t>
            </a:r>
          </a:p>
        </p:txBody>
      </p:sp>
      <p:sp>
        <p:nvSpPr>
          <p:cNvPr id="49169" name="AutoShape 150"/>
          <p:cNvSpPr>
            <a:spLocks noChangeArrowheads="1"/>
          </p:cNvSpPr>
          <p:nvPr/>
        </p:nvSpPr>
        <p:spPr bwMode="auto">
          <a:xfrm>
            <a:off x="797935" y="5065510"/>
            <a:ext cx="1620000" cy="576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Research</a:t>
            </a:r>
          </a:p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Staff</a:t>
            </a:r>
          </a:p>
        </p:txBody>
      </p:sp>
      <p:sp>
        <p:nvSpPr>
          <p:cNvPr id="49170" name="AutoShape 151"/>
          <p:cNvSpPr>
            <a:spLocks noChangeArrowheads="1"/>
          </p:cNvSpPr>
          <p:nvPr/>
        </p:nvSpPr>
        <p:spPr bwMode="auto">
          <a:xfrm>
            <a:off x="2784563" y="5065510"/>
            <a:ext cx="1620000" cy="576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Teaching</a:t>
            </a:r>
          </a:p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Staff</a:t>
            </a:r>
          </a:p>
        </p:txBody>
      </p:sp>
      <p:sp>
        <p:nvSpPr>
          <p:cNvPr id="49171" name="AutoShape 152"/>
          <p:cNvSpPr>
            <a:spLocks noChangeArrowheads="1"/>
          </p:cNvSpPr>
          <p:nvPr/>
        </p:nvSpPr>
        <p:spPr bwMode="auto">
          <a:xfrm>
            <a:off x="4771191" y="5065510"/>
            <a:ext cx="1620000" cy="576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Undergrad</a:t>
            </a:r>
          </a:p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Student</a:t>
            </a:r>
          </a:p>
        </p:txBody>
      </p:sp>
      <p:sp>
        <p:nvSpPr>
          <p:cNvPr id="49172" name="AutoShape 153"/>
          <p:cNvSpPr>
            <a:spLocks noChangeArrowheads="1"/>
          </p:cNvSpPr>
          <p:nvPr/>
        </p:nvSpPr>
        <p:spPr bwMode="auto">
          <a:xfrm>
            <a:off x="6757819" y="5046866"/>
            <a:ext cx="1620000" cy="576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Postgrad</a:t>
            </a:r>
          </a:p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Student</a:t>
            </a:r>
          </a:p>
        </p:txBody>
      </p:sp>
      <p:sp>
        <p:nvSpPr>
          <p:cNvPr id="49173" name="AutoShape 154"/>
          <p:cNvSpPr>
            <a:spLocks noChangeArrowheads="1"/>
          </p:cNvSpPr>
          <p:nvPr/>
        </p:nvSpPr>
        <p:spPr bwMode="auto">
          <a:xfrm>
            <a:off x="3341313" y="1773238"/>
            <a:ext cx="1620000" cy="576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Person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6FA2887-4BF9-314D-8297-834168689CB8}"/>
              </a:ext>
            </a:extLst>
          </p:cNvPr>
          <p:cNvCxnSpPr>
            <a:stCxn id="49156" idx="0"/>
            <a:endCxn id="49173" idx="2"/>
          </p:cNvCxnSpPr>
          <p:nvPr/>
        </p:nvCxnSpPr>
        <p:spPr>
          <a:xfrm flipV="1">
            <a:off x="3227935" y="2349238"/>
            <a:ext cx="923378" cy="1008587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2C78CD31-D598-9E42-A1A8-E98906E5F462}"/>
              </a:ext>
            </a:extLst>
          </p:cNvPr>
          <p:cNvCxnSpPr>
            <a:cxnSpLocks/>
            <a:stCxn id="49157" idx="0"/>
            <a:endCxn id="49173" idx="2"/>
          </p:cNvCxnSpPr>
          <p:nvPr/>
        </p:nvCxnSpPr>
        <p:spPr>
          <a:xfrm flipH="1" flipV="1">
            <a:off x="4151313" y="2349238"/>
            <a:ext cx="1063250" cy="1008587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F9A766FE-17B0-8844-9EFB-28DD296386D5}"/>
              </a:ext>
            </a:extLst>
          </p:cNvPr>
          <p:cNvCxnSpPr>
            <a:cxnSpLocks/>
            <a:stCxn id="49169" idx="0"/>
            <a:endCxn id="49156" idx="2"/>
          </p:cNvCxnSpPr>
          <p:nvPr/>
        </p:nvCxnSpPr>
        <p:spPr>
          <a:xfrm flipV="1">
            <a:off x="1607935" y="3933825"/>
            <a:ext cx="1620000" cy="1131685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4C174004-4D32-E44D-9944-74AA3E88E923}"/>
              </a:ext>
            </a:extLst>
          </p:cNvPr>
          <p:cNvCxnSpPr>
            <a:cxnSpLocks/>
            <a:stCxn id="49170" idx="0"/>
            <a:endCxn id="49156" idx="2"/>
          </p:cNvCxnSpPr>
          <p:nvPr/>
        </p:nvCxnSpPr>
        <p:spPr>
          <a:xfrm flipH="1" flipV="1">
            <a:off x="3227935" y="3933825"/>
            <a:ext cx="366628" cy="1131685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C976BBD6-93B3-624B-8D10-A7F6F1D65EDC}"/>
              </a:ext>
            </a:extLst>
          </p:cNvPr>
          <p:cNvCxnSpPr>
            <a:cxnSpLocks/>
            <a:stCxn id="49171" idx="0"/>
            <a:endCxn id="49157" idx="2"/>
          </p:cNvCxnSpPr>
          <p:nvPr/>
        </p:nvCxnSpPr>
        <p:spPr>
          <a:xfrm flipH="1" flipV="1">
            <a:off x="5214563" y="3933825"/>
            <a:ext cx="366628" cy="1131685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826A8601-A166-4E49-A05D-EE6F7D999384}"/>
              </a:ext>
            </a:extLst>
          </p:cNvPr>
          <p:cNvCxnSpPr>
            <a:cxnSpLocks/>
            <a:stCxn id="49172" idx="0"/>
            <a:endCxn id="49157" idx="2"/>
          </p:cNvCxnSpPr>
          <p:nvPr/>
        </p:nvCxnSpPr>
        <p:spPr>
          <a:xfrm flipH="1" flipV="1">
            <a:off x="5214563" y="3933825"/>
            <a:ext cx="2353256" cy="1113041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B83C941C-C040-E14D-8C25-EE79183C37AD}"/>
              </a:ext>
            </a:extLst>
          </p:cNvPr>
          <p:cNvCxnSpPr>
            <a:cxnSpLocks/>
            <a:stCxn id="49158" idx="0"/>
            <a:endCxn id="49161" idx="2"/>
          </p:cNvCxnSpPr>
          <p:nvPr/>
        </p:nvCxnSpPr>
        <p:spPr>
          <a:xfrm flipV="1">
            <a:off x="8040688" y="2359950"/>
            <a:ext cx="0" cy="997875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28108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Formalisation: Middle-Out Approach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3BB44D5-0500-E54B-BDEF-24293BE1EEE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9156" name="AutoShape 31"/>
          <p:cNvSpPr>
            <a:spLocks noChangeArrowheads="1"/>
          </p:cNvSpPr>
          <p:nvPr/>
        </p:nvSpPr>
        <p:spPr bwMode="auto">
          <a:xfrm>
            <a:off x="2417935" y="3357825"/>
            <a:ext cx="1620000" cy="576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Staff</a:t>
            </a:r>
          </a:p>
        </p:txBody>
      </p:sp>
      <p:sp>
        <p:nvSpPr>
          <p:cNvPr id="49157" name="AutoShape 32"/>
          <p:cNvSpPr>
            <a:spLocks noChangeArrowheads="1"/>
          </p:cNvSpPr>
          <p:nvPr/>
        </p:nvSpPr>
        <p:spPr bwMode="auto">
          <a:xfrm>
            <a:off x="4404563" y="3357825"/>
            <a:ext cx="1620000" cy="576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Student</a:t>
            </a:r>
          </a:p>
        </p:txBody>
      </p:sp>
      <p:sp>
        <p:nvSpPr>
          <p:cNvPr id="49158" name="AutoShape 34"/>
          <p:cNvSpPr>
            <a:spLocks noChangeArrowheads="1"/>
          </p:cNvSpPr>
          <p:nvPr/>
        </p:nvSpPr>
        <p:spPr bwMode="auto">
          <a:xfrm>
            <a:off x="7230688" y="3357825"/>
            <a:ext cx="1620000" cy="576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University</a:t>
            </a:r>
          </a:p>
        </p:txBody>
      </p:sp>
      <p:sp>
        <p:nvSpPr>
          <p:cNvPr id="49161" name="AutoShape 134"/>
          <p:cNvSpPr>
            <a:spLocks noChangeArrowheads="1"/>
          </p:cNvSpPr>
          <p:nvPr/>
        </p:nvSpPr>
        <p:spPr bwMode="auto">
          <a:xfrm>
            <a:off x="7230688" y="1783950"/>
            <a:ext cx="1620000" cy="576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Organisation</a:t>
            </a:r>
          </a:p>
        </p:txBody>
      </p:sp>
      <p:sp>
        <p:nvSpPr>
          <p:cNvPr id="49175" name="Text Box 137"/>
          <p:cNvSpPr txBox="1">
            <a:spLocks noChangeArrowheads="1"/>
          </p:cNvSpPr>
          <p:nvPr/>
        </p:nvSpPr>
        <p:spPr bwMode="auto">
          <a:xfrm>
            <a:off x="5585703" y="1713919"/>
            <a:ext cx="1172116" cy="307777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defRPr/>
            </a:pPr>
            <a:r>
              <a:rPr lang="en-GB" sz="1400" dirty="0" err="1">
                <a:solidFill>
                  <a:srgbClr val="323D43"/>
                </a:solidFill>
                <a:ea typeface="ＭＳ Ｐゴシック" charset="-128"/>
                <a:cs typeface="ＭＳ Ｐゴシック" charset="-128"/>
              </a:rPr>
              <a:t>affiliatedTo</a:t>
            </a:r>
            <a:endParaRPr lang="en-US" dirty="0">
              <a:solidFill>
                <a:srgbClr val="323D43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49177" name="Text Box 139"/>
          <p:cNvSpPr txBox="1">
            <a:spLocks noChangeArrowheads="1"/>
          </p:cNvSpPr>
          <p:nvPr/>
        </p:nvSpPr>
        <p:spPr bwMode="auto">
          <a:xfrm>
            <a:off x="6127327" y="3664470"/>
            <a:ext cx="1000595" cy="307777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defRPr/>
            </a:pPr>
            <a:r>
              <a:rPr lang="en-GB" sz="1400" dirty="0" err="1">
                <a:solidFill>
                  <a:srgbClr val="323D43"/>
                </a:solidFill>
                <a:ea typeface="ＭＳ Ｐゴシック" charset="-128"/>
                <a:cs typeface="ＭＳ Ｐゴシック" charset="-128"/>
              </a:rPr>
              <a:t>studiesAt</a:t>
            </a:r>
            <a:endParaRPr lang="en-US" dirty="0">
              <a:solidFill>
                <a:srgbClr val="323D43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49181" name="Text Box 143"/>
          <p:cNvSpPr txBox="1">
            <a:spLocks noChangeArrowheads="1"/>
          </p:cNvSpPr>
          <p:nvPr/>
        </p:nvSpPr>
        <p:spPr bwMode="auto">
          <a:xfrm>
            <a:off x="5324716" y="2336236"/>
            <a:ext cx="893193" cy="307777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defRPr/>
            </a:pPr>
            <a:r>
              <a:rPr lang="en-GB" sz="1400" dirty="0" err="1">
                <a:solidFill>
                  <a:srgbClr val="323D43"/>
                </a:solidFill>
                <a:ea typeface="ＭＳ Ｐゴシック" charset="-128"/>
                <a:cs typeface="ＭＳ Ｐゴシック" charset="-128"/>
              </a:rPr>
              <a:t>worksAt</a:t>
            </a:r>
            <a:endParaRPr lang="en-US" dirty="0">
              <a:solidFill>
                <a:srgbClr val="323D43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49169" name="AutoShape 150"/>
          <p:cNvSpPr>
            <a:spLocks noChangeArrowheads="1"/>
          </p:cNvSpPr>
          <p:nvPr/>
        </p:nvSpPr>
        <p:spPr bwMode="auto">
          <a:xfrm>
            <a:off x="797935" y="5065510"/>
            <a:ext cx="1620000" cy="576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Research</a:t>
            </a:r>
          </a:p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Staff</a:t>
            </a:r>
          </a:p>
        </p:txBody>
      </p:sp>
      <p:sp>
        <p:nvSpPr>
          <p:cNvPr id="49170" name="AutoShape 151"/>
          <p:cNvSpPr>
            <a:spLocks noChangeArrowheads="1"/>
          </p:cNvSpPr>
          <p:nvPr/>
        </p:nvSpPr>
        <p:spPr bwMode="auto">
          <a:xfrm>
            <a:off x="2784563" y="5065510"/>
            <a:ext cx="1620000" cy="576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Teaching</a:t>
            </a:r>
          </a:p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Staff</a:t>
            </a:r>
          </a:p>
        </p:txBody>
      </p:sp>
      <p:sp>
        <p:nvSpPr>
          <p:cNvPr id="49171" name="AutoShape 152"/>
          <p:cNvSpPr>
            <a:spLocks noChangeArrowheads="1"/>
          </p:cNvSpPr>
          <p:nvPr/>
        </p:nvSpPr>
        <p:spPr bwMode="auto">
          <a:xfrm>
            <a:off x="4771191" y="5065510"/>
            <a:ext cx="1620000" cy="576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Undergrad</a:t>
            </a:r>
          </a:p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Student</a:t>
            </a:r>
          </a:p>
        </p:txBody>
      </p:sp>
      <p:sp>
        <p:nvSpPr>
          <p:cNvPr id="49172" name="AutoShape 153"/>
          <p:cNvSpPr>
            <a:spLocks noChangeArrowheads="1"/>
          </p:cNvSpPr>
          <p:nvPr/>
        </p:nvSpPr>
        <p:spPr bwMode="auto">
          <a:xfrm>
            <a:off x="6757819" y="5046866"/>
            <a:ext cx="1620000" cy="576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Postgrad</a:t>
            </a:r>
          </a:p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Student</a:t>
            </a:r>
          </a:p>
        </p:txBody>
      </p:sp>
      <p:sp>
        <p:nvSpPr>
          <p:cNvPr id="49173" name="AutoShape 154"/>
          <p:cNvSpPr>
            <a:spLocks noChangeArrowheads="1"/>
          </p:cNvSpPr>
          <p:nvPr/>
        </p:nvSpPr>
        <p:spPr bwMode="auto">
          <a:xfrm>
            <a:off x="3341313" y="1773238"/>
            <a:ext cx="1620000" cy="576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Person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6FA2887-4BF9-314D-8297-834168689CB8}"/>
              </a:ext>
            </a:extLst>
          </p:cNvPr>
          <p:cNvCxnSpPr>
            <a:stCxn id="49156" idx="0"/>
            <a:endCxn id="49173" idx="2"/>
          </p:cNvCxnSpPr>
          <p:nvPr/>
        </p:nvCxnSpPr>
        <p:spPr>
          <a:xfrm flipV="1">
            <a:off x="3227935" y="2349238"/>
            <a:ext cx="923378" cy="1008587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2C78CD31-D598-9E42-A1A8-E98906E5F462}"/>
              </a:ext>
            </a:extLst>
          </p:cNvPr>
          <p:cNvCxnSpPr>
            <a:cxnSpLocks/>
            <a:stCxn id="49157" idx="0"/>
            <a:endCxn id="49173" idx="2"/>
          </p:cNvCxnSpPr>
          <p:nvPr/>
        </p:nvCxnSpPr>
        <p:spPr>
          <a:xfrm flipH="1" flipV="1">
            <a:off x="4151313" y="2349238"/>
            <a:ext cx="1063250" cy="1008587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F9A766FE-17B0-8844-9EFB-28DD296386D5}"/>
              </a:ext>
            </a:extLst>
          </p:cNvPr>
          <p:cNvCxnSpPr>
            <a:cxnSpLocks/>
            <a:stCxn id="49169" idx="0"/>
            <a:endCxn id="49156" idx="2"/>
          </p:cNvCxnSpPr>
          <p:nvPr/>
        </p:nvCxnSpPr>
        <p:spPr>
          <a:xfrm flipV="1">
            <a:off x="1607935" y="3933825"/>
            <a:ext cx="1620000" cy="1131685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4C174004-4D32-E44D-9944-74AA3E88E923}"/>
              </a:ext>
            </a:extLst>
          </p:cNvPr>
          <p:cNvCxnSpPr>
            <a:cxnSpLocks/>
            <a:stCxn id="49170" idx="0"/>
            <a:endCxn id="49156" idx="2"/>
          </p:cNvCxnSpPr>
          <p:nvPr/>
        </p:nvCxnSpPr>
        <p:spPr>
          <a:xfrm flipH="1" flipV="1">
            <a:off x="3227935" y="3933825"/>
            <a:ext cx="366628" cy="1131685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C976BBD6-93B3-624B-8D10-A7F6F1D65EDC}"/>
              </a:ext>
            </a:extLst>
          </p:cNvPr>
          <p:cNvCxnSpPr>
            <a:cxnSpLocks/>
            <a:stCxn id="49171" idx="0"/>
            <a:endCxn id="49157" idx="2"/>
          </p:cNvCxnSpPr>
          <p:nvPr/>
        </p:nvCxnSpPr>
        <p:spPr>
          <a:xfrm flipH="1" flipV="1">
            <a:off x="5214563" y="3933825"/>
            <a:ext cx="366628" cy="1131685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826A8601-A166-4E49-A05D-EE6F7D999384}"/>
              </a:ext>
            </a:extLst>
          </p:cNvPr>
          <p:cNvCxnSpPr>
            <a:cxnSpLocks/>
            <a:stCxn id="49172" idx="0"/>
            <a:endCxn id="49157" idx="2"/>
          </p:cNvCxnSpPr>
          <p:nvPr/>
        </p:nvCxnSpPr>
        <p:spPr>
          <a:xfrm flipH="1" flipV="1">
            <a:off x="5214563" y="3933825"/>
            <a:ext cx="2353256" cy="1113041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B83C941C-C040-E14D-8C25-EE79183C37AD}"/>
              </a:ext>
            </a:extLst>
          </p:cNvPr>
          <p:cNvCxnSpPr>
            <a:cxnSpLocks/>
            <a:stCxn id="49158" idx="0"/>
            <a:endCxn id="49161" idx="2"/>
          </p:cNvCxnSpPr>
          <p:nvPr/>
        </p:nvCxnSpPr>
        <p:spPr>
          <a:xfrm flipV="1">
            <a:off x="8040688" y="2359950"/>
            <a:ext cx="0" cy="997875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D6BDB177-2964-AD4F-A443-087143512107}"/>
              </a:ext>
            </a:extLst>
          </p:cNvPr>
          <p:cNvCxnSpPr>
            <a:cxnSpLocks/>
            <a:stCxn id="49173" idx="3"/>
            <a:endCxn id="49161" idx="1"/>
          </p:cNvCxnSpPr>
          <p:nvPr/>
        </p:nvCxnSpPr>
        <p:spPr>
          <a:xfrm>
            <a:off x="4961313" y="2061238"/>
            <a:ext cx="2269375" cy="10712"/>
          </a:xfrm>
          <a:prstGeom prst="straightConnector1">
            <a:avLst/>
          </a:prstGeom>
          <a:ln w="31750">
            <a:solidFill>
              <a:schemeClr val="accent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EE07C368-B69F-B24F-B373-CE9A0F8C0A40}"/>
              </a:ext>
            </a:extLst>
          </p:cNvPr>
          <p:cNvCxnSpPr>
            <a:cxnSpLocks/>
            <a:stCxn id="49157" idx="3"/>
            <a:endCxn id="49158" idx="1"/>
          </p:cNvCxnSpPr>
          <p:nvPr/>
        </p:nvCxnSpPr>
        <p:spPr>
          <a:xfrm>
            <a:off x="6024563" y="3645825"/>
            <a:ext cx="1206125" cy="0"/>
          </a:xfrm>
          <a:prstGeom prst="straightConnector1">
            <a:avLst/>
          </a:prstGeom>
          <a:ln w="31750">
            <a:solidFill>
              <a:schemeClr val="accent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urved Connector 26">
            <a:extLst>
              <a:ext uri="{FF2B5EF4-FFF2-40B4-BE49-F238E27FC236}">
                <a16:creationId xmlns:a16="http://schemas.microsoft.com/office/drawing/2014/main" id="{95919519-C0CB-CA42-8D5E-7E8675A4D064}"/>
              </a:ext>
            </a:extLst>
          </p:cNvPr>
          <p:cNvCxnSpPr>
            <a:cxnSpLocks/>
            <a:stCxn id="49156" idx="0"/>
            <a:endCxn id="49158" idx="0"/>
          </p:cNvCxnSpPr>
          <p:nvPr/>
        </p:nvCxnSpPr>
        <p:spPr>
          <a:xfrm rot="5400000" flipH="1" flipV="1">
            <a:off x="5634311" y="951449"/>
            <a:ext cx="12700" cy="4812753"/>
          </a:xfrm>
          <a:prstGeom prst="curvedConnector3">
            <a:avLst>
              <a:gd name="adj1" fmla="val 5081803"/>
            </a:avLst>
          </a:prstGeom>
          <a:ln w="31750">
            <a:solidFill>
              <a:schemeClr val="accent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14661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Formalisation: Naming Conventions</a:t>
            </a:r>
            <a:endParaRPr lang="en-US" dirty="0"/>
          </a:p>
        </p:txBody>
      </p:sp>
      <p:sp>
        <p:nvSpPr>
          <p:cNvPr id="76803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Not rules, but conventions</a:t>
            </a:r>
          </a:p>
          <a:p>
            <a:r>
              <a:rPr lang="en-US" dirty="0"/>
              <a:t>Avoid spaces and uncommon delimiters in class and relation names</a:t>
            </a:r>
          </a:p>
          <a:p>
            <a:pPr lvl="1"/>
            <a:r>
              <a:rPr lang="en-US" dirty="0"/>
              <a:t>e.g. use </a:t>
            </a:r>
            <a:r>
              <a:rPr lang="en-US" dirty="0" err="1"/>
              <a:t>PetFood</a:t>
            </a:r>
            <a:r>
              <a:rPr lang="en-US" dirty="0"/>
              <a:t> or </a:t>
            </a:r>
            <a:r>
              <a:rPr lang="en-US" dirty="0" err="1"/>
              <a:t>Pet_Food</a:t>
            </a:r>
            <a:r>
              <a:rPr lang="en-US" dirty="0"/>
              <a:t> instead of Pet Food or Pet*Food</a:t>
            </a:r>
          </a:p>
          <a:p>
            <a:r>
              <a:rPr lang="en-US" dirty="0" err="1"/>
              <a:t>Capitalise</a:t>
            </a:r>
            <a:r>
              <a:rPr lang="en-US" dirty="0"/>
              <a:t> each word in a class name</a:t>
            </a:r>
          </a:p>
          <a:p>
            <a:pPr lvl="1"/>
            <a:r>
              <a:rPr lang="en-US" dirty="0"/>
              <a:t>e.g. </a:t>
            </a:r>
            <a:r>
              <a:rPr lang="en-US" dirty="0" err="1"/>
              <a:t>PetFood</a:t>
            </a:r>
            <a:r>
              <a:rPr lang="en-US" dirty="0"/>
              <a:t> instead of </a:t>
            </a:r>
            <a:r>
              <a:rPr lang="en-US" dirty="0" err="1"/>
              <a:t>Petfood</a:t>
            </a:r>
            <a:r>
              <a:rPr lang="en-US" dirty="0"/>
              <a:t> or even </a:t>
            </a:r>
            <a:r>
              <a:rPr lang="en-US" dirty="0" err="1"/>
              <a:t>petfood</a:t>
            </a:r>
            <a:endParaRPr lang="en-US" dirty="0"/>
          </a:p>
          <a:p>
            <a:r>
              <a:rPr lang="en-US" dirty="0"/>
              <a:t>Start names of relations with a lowercase letter</a:t>
            </a:r>
          </a:p>
          <a:p>
            <a:pPr lvl="1"/>
            <a:r>
              <a:rPr lang="en-US" dirty="0"/>
              <a:t>e.g. </a:t>
            </a:r>
            <a:r>
              <a:rPr lang="en-US" dirty="0" err="1"/>
              <a:t>pet_owner</a:t>
            </a:r>
            <a:r>
              <a:rPr lang="en-US" dirty="0"/>
              <a:t>, </a:t>
            </a:r>
            <a:r>
              <a:rPr lang="en-US" dirty="0" err="1"/>
              <a:t>petOwner</a:t>
            </a:r>
            <a:endParaRPr lang="en-US" dirty="0"/>
          </a:p>
          <a:p>
            <a:r>
              <a:rPr lang="en-US" dirty="0"/>
              <a:t>Use singular nouns for classes </a:t>
            </a:r>
          </a:p>
          <a:p>
            <a:pPr lvl="1"/>
            <a:r>
              <a:rPr lang="en-US" dirty="0"/>
              <a:t>e.g. Pet, Person, Shop</a:t>
            </a:r>
          </a:p>
          <a:p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98990F0-EA45-4D49-AD41-9CCA4BE857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7829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Formalisation: Class or Relation?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Is it a class or a relation?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It depends!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If the subclass doesn’t need any new relations (or restrictions), then consider making it a relation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9B27BB33-E10F-3D4A-99D2-5D659AA2288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1209" name="Text Box 12"/>
          <p:cNvSpPr txBox="1">
            <a:spLocks noChangeArrowheads="1"/>
          </p:cNvSpPr>
          <p:nvPr/>
        </p:nvSpPr>
        <p:spPr bwMode="auto">
          <a:xfrm>
            <a:off x="8241626" y="2497974"/>
            <a:ext cx="1379151" cy="338554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36000" rIns="36000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GB" sz="1600" dirty="0">
                <a:solidFill>
                  <a:srgbClr val="323D43"/>
                </a:solidFill>
                <a:ea typeface="ＭＳ Ｐゴシック" charset="-128"/>
                <a:cs typeface="ＭＳ Ｐゴシック" charset="-128"/>
              </a:rPr>
              <a:t>type of study</a:t>
            </a:r>
          </a:p>
        </p:txBody>
      </p:sp>
      <p:sp>
        <p:nvSpPr>
          <p:cNvPr id="51210" name="AutoShape 13"/>
          <p:cNvSpPr>
            <a:spLocks noChangeArrowheads="1"/>
          </p:cNvSpPr>
          <p:nvPr/>
        </p:nvSpPr>
        <p:spPr bwMode="auto">
          <a:xfrm>
            <a:off x="9544839" y="2357184"/>
            <a:ext cx="1958969" cy="1542634"/>
          </a:xfrm>
          <a:prstGeom prst="bracePair">
            <a:avLst>
              <a:gd name="adj" fmla="val 8333"/>
            </a:avLst>
          </a:prstGeom>
          <a:noFill/>
          <a:ln w="19050">
            <a:solidFill>
              <a:schemeClr val="tx1"/>
            </a:solidFill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51211" name="Text Box 14"/>
          <p:cNvSpPr txBox="1">
            <a:spLocks noChangeArrowheads="1"/>
          </p:cNvSpPr>
          <p:nvPr/>
        </p:nvSpPr>
        <p:spPr bwMode="auto">
          <a:xfrm>
            <a:off x="9928216" y="2707029"/>
            <a:ext cx="1192213" cy="92392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defRPr/>
            </a:pPr>
            <a:r>
              <a:rPr lang="en-GB" dirty="0">
                <a:solidFill>
                  <a:srgbClr val="323D43"/>
                </a:solidFill>
                <a:ea typeface="ＭＳ Ｐゴシック" charset="-128"/>
                <a:cs typeface="ＭＳ Ｐゴシック" charset="-128"/>
              </a:rPr>
              <a:t>Full time</a:t>
            </a:r>
          </a:p>
          <a:p>
            <a:pPr algn="l">
              <a:defRPr/>
            </a:pPr>
            <a:endParaRPr lang="en-GB" dirty="0">
              <a:solidFill>
                <a:srgbClr val="323D43"/>
              </a:solidFill>
              <a:ea typeface="ＭＳ Ｐゴシック" charset="-128"/>
              <a:cs typeface="ＭＳ Ｐゴシック" charset="-128"/>
            </a:endParaRPr>
          </a:p>
          <a:p>
            <a:pPr algn="l">
              <a:defRPr/>
            </a:pPr>
            <a:r>
              <a:rPr lang="en-GB" dirty="0">
                <a:solidFill>
                  <a:srgbClr val="323D43"/>
                </a:solidFill>
                <a:ea typeface="ＭＳ Ｐゴシック" charset="-128"/>
                <a:cs typeface="ＭＳ Ｐゴシック" charset="-128"/>
              </a:rPr>
              <a:t>Part time</a:t>
            </a:r>
            <a:endParaRPr lang="en-US" dirty="0">
              <a:solidFill>
                <a:srgbClr val="323D43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51212" name="Line 15"/>
          <p:cNvSpPr>
            <a:spLocks noChangeShapeType="1"/>
          </p:cNvSpPr>
          <p:nvPr/>
        </p:nvSpPr>
        <p:spPr bwMode="auto">
          <a:xfrm>
            <a:off x="6095999" y="2292242"/>
            <a:ext cx="0" cy="1728788"/>
          </a:xfrm>
          <a:prstGeom prst="line">
            <a:avLst/>
          </a:prstGeom>
          <a:ln w="19050">
            <a:solidFill>
              <a:schemeClr val="tx1"/>
            </a:solidFill>
            <a:prstDash val="dash"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51213" name="AutoShape 18"/>
          <p:cNvSpPr>
            <a:spLocks noChangeArrowheads="1"/>
          </p:cNvSpPr>
          <p:nvPr/>
        </p:nvSpPr>
        <p:spPr bwMode="auto">
          <a:xfrm>
            <a:off x="6432550" y="2848391"/>
            <a:ext cx="1958975" cy="57626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Student</a:t>
            </a:r>
          </a:p>
        </p:txBody>
      </p:sp>
      <p:sp>
        <p:nvSpPr>
          <p:cNvPr id="51214" name="AutoShape 19"/>
          <p:cNvSpPr>
            <a:spLocks noChangeArrowheads="1"/>
          </p:cNvSpPr>
          <p:nvPr/>
        </p:nvSpPr>
        <p:spPr bwMode="auto">
          <a:xfrm>
            <a:off x="3333213" y="3429000"/>
            <a:ext cx="2304000" cy="57626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Part Time Student</a:t>
            </a:r>
          </a:p>
        </p:txBody>
      </p:sp>
      <p:sp>
        <p:nvSpPr>
          <p:cNvPr id="51215" name="AutoShape 20"/>
          <p:cNvSpPr>
            <a:spLocks noChangeArrowheads="1"/>
          </p:cNvSpPr>
          <p:nvPr/>
        </p:nvSpPr>
        <p:spPr bwMode="auto">
          <a:xfrm>
            <a:off x="2209800" y="2276475"/>
            <a:ext cx="2015999" cy="57626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Student</a:t>
            </a:r>
          </a:p>
        </p:txBody>
      </p:sp>
      <p:sp>
        <p:nvSpPr>
          <p:cNvPr id="51216" name="AutoShape 21"/>
          <p:cNvSpPr>
            <a:spLocks noChangeArrowheads="1"/>
          </p:cNvSpPr>
          <p:nvPr/>
        </p:nvSpPr>
        <p:spPr bwMode="auto">
          <a:xfrm>
            <a:off x="774435" y="3441700"/>
            <a:ext cx="2304000" cy="57626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Full Time Student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747A7E4D-4460-FA4A-A507-4B1E3CEB6413}"/>
              </a:ext>
            </a:extLst>
          </p:cNvPr>
          <p:cNvCxnSpPr>
            <a:stCxn id="51216" idx="0"/>
            <a:endCxn id="51215" idx="2"/>
          </p:cNvCxnSpPr>
          <p:nvPr/>
        </p:nvCxnSpPr>
        <p:spPr>
          <a:xfrm flipV="1">
            <a:off x="1926435" y="2852738"/>
            <a:ext cx="1291365" cy="588962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F1F315C-C072-694E-9C94-565AD371B37B}"/>
              </a:ext>
            </a:extLst>
          </p:cNvPr>
          <p:cNvCxnSpPr>
            <a:cxnSpLocks/>
            <a:stCxn id="51214" idx="0"/>
            <a:endCxn id="51215" idx="2"/>
          </p:cNvCxnSpPr>
          <p:nvPr/>
        </p:nvCxnSpPr>
        <p:spPr>
          <a:xfrm flipH="1" flipV="1">
            <a:off x="3217800" y="2852738"/>
            <a:ext cx="1267413" cy="576262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DF4BCBE-33AF-1F4C-979C-723EF60DB592}"/>
              </a:ext>
            </a:extLst>
          </p:cNvPr>
          <p:cNvCxnSpPr>
            <a:cxnSpLocks/>
            <a:stCxn id="51213" idx="3"/>
            <a:endCxn id="51210" idx="1"/>
          </p:cNvCxnSpPr>
          <p:nvPr/>
        </p:nvCxnSpPr>
        <p:spPr>
          <a:xfrm flipV="1">
            <a:off x="8391525" y="3128501"/>
            <a:ext cx="1153314" cy="8022"/>
          </a:xfrm>
          <a:prstGeom prst="straightConnector1">
            <a:avLst/>
          </a:prstGeom>
          <a:ln w="31750">
            <a:solidFill>
              <a:schemeClr val="accent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38023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Formalisation: Class or Instance?</a:t>
            </a:r>
            <a:endParaRPr lang="en-US" dirty="0"/>
          </a:p>
        </p:txBody>
      </p:sp>
      <p:sp>
        <p:nvSpPr>
          <p:cNvPr id="78851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Is it a class or an instance?</a:t>
            </a:r>
          </a:p>
          <a:p>
            <a:pPr lvl="1"/>
            <a:endParaRPr lang="en-GB" dirty="0"/>
          </a:p>
          <a:p>
            <a:pPr marL="360000" lvl="1" indent="0">
              <a:buNone/>
            </a:pPr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If it can have its own instances, then it should be a class</a:t>
            </a:r>
          </a:p>
          <a:p>
            <a:r>
              <a:rPr lang="en-GB" dirty="0"/>
              <a:t>If it can have its own subclasses, then it should be a class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93128AD-523A-E14A-BC1C-B91AB73E0E7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2234" name="AutoShape 14"/>
          <p:cNvSpPr>
            <a:spLocks noChangeArrowheads="1"/>
          </p:cNvSpPr>
          <p:nvPr/>
        </p:nvSpPr>
        <p:spPr bwMode="auto">
          <a:xfrm>
            <a:off x="3262312" y="2276475"/>
            <a:ext cx="1763716" cy="57626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Student</a:t>
            </a:r>
          </a:p>
        </p:txBody>
      </p:sp>
      <p:sp>
        <p:nvSpPr>
          <p:cNvPr id="52235" name="AutoShape 15"/>
          <p:cNvSpPr>
            <a:spLocks noChangeArrowheads="1"/>
          </p:cNvSpPr>
          <p:nvPr/>
        </p:nvSpPr>
        <p:spPr bwMode="auto">
          <a:xfrm>
            <a:off x="7158830" y="2276474"/>
            <a:ext cx="1763716" cy="57626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University</a:t>
            </a:r>
          </a:p>
        </p:txBody>
      </p:sp>
      <p:sp>
        <p:nvSpPr>
          <p:cNvPr id="52236" name="AutoShape 17"/>
          <p:cNvSpPr>
            <a:spLocks noChangeArrowheads="1"/>
          </p:cNvSpPr>
          <p:nvPr/>
        </p:nvSpPr>
        <p:spPr bwMode="auto">
          <a:xfrm>
            <a:off x="3262312" y="3933825"/>
            <a:ext cx="1763716" cy="576263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John Smith</a:t>
            </a:r>
          </a:p>
        </p:txBody>
      </p:sp>
      <p:sp>
        <p:nvSpPr>
          <p:cNvPr id="52237" name="AutoShape 18"/>
          <p:cNvSpPr>
            <a:spLocks noChangeArrowheads="1"/>
          </p:cNvSpPr>
          <p:nvPr/>
        </p:nvSpPr>
        <p:spPr bwMode="auto">
          <a:xfrm>
            <a:off x="7158830" y="3933824"/>
            <a:ext cx="1763716" cy="576263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Uni of Soton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2345D7-93D7-8249-9449-2493B2CF9CDA}"/>
              </a:ext>
            </a:extLst>
          </p:cNvPr>
          <p:cNvSpPr txBox="1"/>
          <p:nvPr/>
        </p:nvSpPr>
        <p:spPr>
          <a:xfrm>
            <a:off x="5475112" y="3852623"/>
            <a:ext cx="1234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studiesAt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80003D-034A-544A-99E5-7E403AC5C77A}"/>
              </a:ext>
            </a:extLst>
          </p:cNvPr>
          <p:cNvSpPr txBox="1"/>
          <p:nvPr/>
        </p:nvSpPr>
        <p:spPr>
          <a:xfrm>
            <a:off x="2729954" y="3171309"/>
            <a:ext cx="1064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rdf:type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1A0C4CD-EFF3-3841-BD58-222572C1A793}"/>
              </a:ext>
            </a:extLst>
          </p:cNvPr>
          <p:cNvSpPr txBox="1"/>
          <p:nvPr/>
        </p:nvSpPr>
        <p:spPr>
          <a:xfrm>
            <a:off x="8180495" y="3162339"/>
            <a:ext cx="1064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rdf:type</a:t>
            </a:r>
            <a:endParaRPr lang="en-US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1E0E02B-838C-3A46-854D-01CDDDED932A}"/>
              </a:ext>
            </a:extLst>
          </p:cNvPr>
          <p:cNvCxnSpPr>
            <a:stCxn id="52236" idx="0"/>
            <a:endCxn id="52234" idx="2"/>
          </p:cNvCxnSpPr>
          <p:nvPr/>
        </p:nvCxnSpPr>
        <p:spPr>
          <a:xfrm flipV="1">
            <a:off x="4144170" y="2852738"/>
            <a:ext cx="0" cy="1081087"/>
          </a:xfrm>
          <a:prstGeom prst="straightConnector1">
            <a:avLst/>
          </a:prstGeom>
          <a:ln w="1905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4448299-16A6-384E-9D49-2DB07102C79B}"/>
              </a:ext>
            </a:extLst>
          </p:cNvPr>
          <p:cNvCxnSpPr>
            <a:cxnSpLocks/>
            <a:stCxn id="52237" idx="0"/>
            <a:endCxn id="52235" idx="2"/>
          </p:cNvCxnSpPr>
          <p:nvPr/>
        </p:nvCxnSpPr>
        <p:spPr>
          <a:xfrm flipV="1">
            <a:off x="8040688" y="2852737"/>
            <a:ext cx="0" cy="1081087"/>
          </a:xfrm>
          <a:prstGeom prst="straightConnector1">
            <a:avLst/>
          </a:prstGeom>
          <a:ln w="1905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F92CAE8-9B97-5840-8EBC-0DC196A425CD}"/>
              </a:ext>
            </a:extLst>
          </p:cNvPr>
          <p:cNvCxnSpPr>
            <a:cxnSpLocks/>
            <a:stCxn id="52236" idx="3"/>
            <a:endCxn id="52237" idx="1"/>
          </p:cNvCxnSpPr>
          <p:nvPr/>
        </p:nvCxnSpPr>
        <p:spPr>
          <a:xfrm flipV="1">
            <a:off x="5026028" y="4221956"/>
            <a:ext cx="2132802" cy="1"/>
          </a:xfrm>
          <a:prstGeom prst="straightConnector1">
            <a:avLst/>
          </a:prstGeom>
          <a:ln w="31750">
            <a:solidFill>
              <a:schemeClr val="accent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6709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3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Ontology Engineering</a:t>
            </a:r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id="{51363757-3CDE-9141-AFCE-A70F7236D7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COMP6215 Semantic Web Technologies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9FDB334-00B4-8D4A-8139-57D79A24FE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Dr Nicholas Gibbins  - </a:t>
            </a:r>
            <a:r>
              <a:rPr lang="en-US" dirty="0" err="1"/>
              <a:t>nmg@ecs.soton.ac.uk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3613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Formalisation: Transitivity of Class Hierarchy</a:t>
            </a:r>
            <a:endParaRPr lang="en-US" dirty="0"/>
          </a:p>
        </p:txBody>
      </p:sp>
      <p:sp>
        <p:nvSpPr>
          <p:cNvPr id="79875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subClassOf</a:t>
            </a:r>
            <a:r>
              <a:rPr lang="en-US" dirty="0"/>
              <a:t> relation is always transitive</a:t>
            </a:r>
          </a:p>
          <a:p>
            <a:pPr lvl="1"/>
            <a:r>
              <a:rPr lang="en-US" dirty="0"/>
              <a:t>Car is a subclass of Vehicle</a:t>
            </a:r>
          </a:p>
          <a:p>
            <a:pPr lvl="1"/>
            <a:r>
              <a:rPr lang="en-US" dirty="0"/>
              <a:t>Vehicle is a subclass of </a:t>
            </a:r>
            <a:r>
              <a:rPr lang="en-US" dirty="0" err="1"/>
              <a:t>TransportationObject</a:t>
            </a:r>
            <a:endParaRPr lang="en-US" dirty="0"/>
          </a:p>
          <a:p>
            <a:pPr lvl="1"/>
            <a:r>
              <a:rPr lang="en-US" dirty="0"/>
              <a:t>Any instance of Car is also a </a:t>
            </a:r>
            <a:r>
              <a:rPr lang="en-US" dirty="0" err="1"/>
              <a:t>TransportationObject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 err="1"/>
              <a:t>subClassOf</a:t>
            </a:r>
            <a:r>
              <a:rPr lang="en-US" dirty="0"/>
              <a:t> is not the same as “part of”</a:t>
            </a:r>
          </a:p>
          <a:p>
            <a:pPr lvl="1"/>
            <a:r>
              <a:rPr lang="en-US" dirty="0"/>
              <a:t>(see meronymy pattern later this lecture)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50EEEA-74E7-F449-B1A8-F9815D564F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3258" name="Line 10"/>
          <p:cNvSpPr>
            <a:spLocks noChangeShapeType="1"/>
          </p:cNvSpPr>
          <p:nvPr/>
        </p:nvSpPr>
        <p:spPr bwMode="auto">
          <a:xfrm flipV="1">
            <a:off x="8686800" y="2057400"/>
            <a:ext cx="0" cy="288925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sz="1600"/>
          </a:p>
        </p:txBody>
      </p:sp>
      <p:sp>
        <p:nvSpPr>
          <p:cNvPr id="53259" name="Line 11"/>
          <p:cNvSpPr>
            <a:spLocks noChangeShapeType="1"/>
          </p:cNvSpPr>
          <p:nvPr/>
        </p:nvSpPr>
        <p:spPr bwMode="auto">
          <a:xfrm flipV="1">
            <a:off x="8686800" y="2971800"/>
            <a:ext cx="0" cy="360363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sz="1600"/>
          </a:p>
        </p:txBody>
      </p:sp>
      <p:sp>
        <p:nvSpPr>
          <p:cNvPr id="53260" name="Text Box 13"/>
          <p:cNvSpPr txBox="1">
            <a:spLocks noChangeArrowheads="1"/>
          </p:cNvSpPr>
          <p:nvPr/>
        </p:nvSpPr>
        <p:spPr bwMode="auto">
          <a:xfrm>
            <a:off x="9669410" y="2391760"/>
            <a:ext cx="1762021" cy="338554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defRPr/>
            </a:pPr>
            <a:r>
              <a:rPr lang="en-GB" sz="1600" dirty="0" err="1">
                <a:solidFill>
                  <a:srgbClr val="323D43"/>
                </a:solidFill>
                <a:ea typeface="ＭＳ Ｐゴシック" charset="-128"/>
                <a:cs typeface="ＭＳ Ｐゴシック" charset="-128"/>
              </a:rPr>
              <a:t>rdfs:subClassOf</a:t>
            </a:r>
            <a:endParaRPr lang="en-US" dirty="0">
              <a:solidFill>
                <a:srgbClr val="323D43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53261" name="Text Box 14"/>
          <p:cNvSpPr txBox="1">
            <a:spLocks noChangeArrowheads="1"/>
          </p:cNvSpPr>
          <p:nvPr/>
        </p:nvSpPr>
        <p:spPr bwMode="auto">
          <a:xfrm>
            <a:off x="9669410" y="3333140"/>
            <a:ext cx="1762021" cy="338554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GB" sz="1600" dirty="0" err="1">
                <a:solidFill>
                  <a:srgbClr val="323D43"/>
                </a:solidFill>
                <a:ea typeface="ＭＳ Ｐゴシック" charset="-128"/>
                <a:cs typeface="ＭＳ Ｐゴシック" charset="-128"/>
              </a:rPr>
              <a:t>rdfs:subClassOf</a:t>
            </a:r>
            <a:endParaRPr lang="en-US" sz="1600" dirty="0">
              <a:solidFill>
                <a:srgbClr val="323D43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53262" name="AutoShape 16"/>
          <p:cNvSpPr>
            <a:spLocks noChangeArrowheads="1"/>
          </p:cNvSpPr>
          <p:nvPr/>
        </p:nvSpPr>
        <p:spPr bwMode="auto">
          <a:xfrm>
            <a:off x="8234216" y="3717261"/>
            <a:ext cx="2376000" cy="576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sz="1600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Car</a:t>
            </a:r>
          </a:p>
        </p:txBody>
      </p:sp>
      <p:sp>
        <p:nvSpPr>
          <p:cNvPr id="53263" name="AutoShape 17"/>
          <p:cNvSpPr>
            <a:spLocks noChangeArrowheads="1"/>
          </p:cNvSpPr>
          <p:nvPr/>
        </p:nvSpPr>
        <p:spPr bwMode="auto">
          <a:xfrm>
            <a:off x="8234216" y="1793057"/>
            <a:ext cx="2376000" cy="576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sz="1600" dirty="0" err="1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TransportationObject</a:t>
            </a:r>
            <a:endParaRPr lang="en-GB" sz="1600" dirty="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53264" name="AutoShape 18"/>
          <p:cNvSpPr>
            <a:spLocks noChangeArrowheads="1"/>
          </p:cNvSpPr>
          <p:nvPr/>
        </p:nvSpPr>
        <p:spPr bwMode="auto">
          <a:xfrm>
            <a:off x="8234216" y="2774333"/>
            <a:ext cx="2376000" cy="576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sz="1600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Vehicle</a:t>
            </a:r>
          </a:p>
        </p:txBody>
      </p:sp>
      <p:sp>
        <p:nvSpPr>
          <p:cNvPr id="53255" name="Text Box 15"/>
          <p:cNvSpPr txBox="1">
            <a:spLocks noChangeArrowheads="1"/>
          </p:cNvSpPr>
          <p:nvPr/>
        </p:nvSpPr>
        <p:spPr bwMode="auto">
          <a:xfrm>
            <a:off x="9590741" y="5274537"/>
            <a:ext cx="742950" cy="30797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defRPr/>
            </a:pPr>
            <a:r>
              <a:rPr lang="en-GB" sz="1400" dirty="0" err="1">
                <a:solidFill>
                  <a:srgbClr val="323D43"/>
                </a:solidFill>
                <a:ea typeface="ＭＳ Ｐゴシック" charset="-128"/>
                <a:cs typeface="ＭＳ Ｐゴシック" charset="-128"/>
              </a:rPr>
              <a:t>partOf</a:t>
            </a:r>
            <a:endParaRPr lang="en-US" sz="2000" dirty="0">
              <a:solidFill>
                <a:srgbClr val="323D43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53256" name="AutoShape 21"/>
          <p:cNvSpPr>
            <a:spLocks noChangeArrowheads="1"/>
          </p:cNvSpPr>
          <p:nvPr/>
        </p:nvSpPr>
        <p:spPr bwMode="auto">
          <a:xfrm>
            <a:off x="8882216" y="4698537"/>
            <a:ext cx="1080000" cy="576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Car</a:t>
            </a:r>
          </a:p>
        </p:txBody>
      </p:sp>
      <p:sp>
        <p:nvSpPr>
          <p:cNvPr id="53257" name="AutoShape 22"/>
          <p:cNvSpPr>
            <a:spLocks noChangeArrowheads="1"/>
          </p:cNvSpPr>
          <p:nvPr/>
        </p:nvSpPr>
        <p:spPr bwMode="auto">
          <a:xfrm>
            <a:off x="8882216" y="5670550"/>
            <a:ext cx="1080000" cy="576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Wheel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5608E6C-AB6B-C045-94C5-287C133CBAF9}"/>
              </a:ext>
            </a:extLst>
          </p:cNvPr>
          <p:cNvCxnSpPr>
            <a:stCxn id="53257" idx="0"/>
            <a:endCxn id="53256" idx="2"/>
          </p:cNvCxnSpPr>
          <p:nvPr/>
        </p:nvCxnSpPr>
        <p:spPr>
          <a:xfrm flipV="1">
            <a:off x="9422216" y="5274537"/>
            <a:ext cx="0" cy="396013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AA20416-2500-274F-A6A1-B416DA1C83A7}"/>
              </a:ext>
            </a:extLst>
          </p:cNvPr>
          <p:cNvCxnSpPr>
            <a:cxnSpLocks/>
            <a:stCxn id="53262" idx="0"/>
            <a:endCxn id="53264" idx="2"/>
          </p:cNvCxnSpPr>
          <p:nvPr/>
        </p:nvCxnSpPr>
        <p:spPr>
          <a:xfrm flipV="1">
            <a:off x="9422216" y="3350333"/>
            <a:ext cx="0" cy="366928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D023691-C26A-0E40-BC9B-2DABA4736435}"/>
              </a:ext>
            </a:extLst>
          </p:cNvPr>
          <p:cNvCxnSpPr>
            <a:cxnSpLocks/>
            <a:stCxn id="53264" idx="0"/>
            <a:endCxn id="53263" idx="2"/>
          </p:cNvCxnSpPr>
          <p:nvPr/>
        </p:nvCxnSpPr>
        <p:spPr>
          <a:xfrm flipV="1">
            <a:off x="9422216" y="2369057"/>
            <a:ext cx="0" cy="405276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15007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Formalisation: Tidy Your Hierarchy</a:t>
            </a:r>
            <a:endParaRPr lang="en-US" dirty="0"/>
          </a:p>
        </p:txBody>
      </p:sp>
      <p:sp>
        <p:nvSpPr>
          <p:cNvPr id="80899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Avoid </a:t>
            </a:r>
            <a:r>
              <a:rPr lang="en-GB" dirty="0" err="1"/>
              <a:t>subClassOf</a:t>
            </a:r>
            <a:r>
              <a:rPr lang="en-GB" dirty="0"/>
              <a:t> clutter!</a:t>
            </a:r>
          </a:p>
          <a:p>
            <a:r>
              <a:rPr lang="en-GB" dirty="0"/>
              <a:t>Break down your hierarchy further if you have too many direct subclasses of a class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0289076-DD7E-6547-935C-CBD9879304B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9" name="AutoShape 20">
            <a:extLst>
              <a:ext uri="{FF2B5EF4-FFF2-40B4-BE49-F238E27FC236}">
                <a16:creationId xmlns:a16="http://schemas.microsoft.com/office/drawing/2014/main" id="{C5C8AC38-F234-1F47-8C28-6C61EDDB28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8000" y="2673057"/>
            <a:ext cx="2015999" cy="57626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Staff</a:t>
            </a:r>
          </a:p>
        </p:txBody>
      </p:sp>
      <p:sp>
        <p:nvSpPr>
          <p:cNvPr id="50" name="AutoShape 20">
            <a:extLst>
              <a:ext uri="{FF2B5EF4-FFF2-40B4-BE49-F238E27FC236}">
                <a16:creationId xmlns:a16="http://schemas.microsoft.com/office/drawing/2014/main" id="{ECACF055-FCBF-9A48-AA45-3A293B5E0A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1193" y="3391501"/>
            <a:ext cx="2015999" cy="57626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Technician</a:t>
            </a:r>
          </a:p>
        </p:txBody>
      </p:sp>
      <p:sp>
        <p:nvSpPr>
          <p:cNvPr id="51" name="AutoShape 20">
            <a:extLst>
              <a:ext uri="{FF2B5EF4-FFF2-40B4-BE49-F238E27FC236}">
                <a16:creationId xmlns:a16="http://schemas.microsoft.com/office/drawing/2014/main" id="{44D3B5C7-1780-D944-86BB-3DF3445549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0688" y="3389222"/>
            <a:ext cx="2015999" cy="57626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Administrator</a:t>
            </a:r>
          </a:p>
        </p:txBody>
      </p:sp>
      <p:sp>
        <p:nvSpPr>
          <p:cNvPr id="52" name="AutoShape 20">
            <a:extLst>
              <a:ext uri="{FF2B5EF4-FFF2-40B4-BE49-F238E27FC236}">
                <a16:creationId xmlns:a16="http://schemas.microsoft.com/office/drawing/2014/main" id="{9042AD5E-F83B-D844-A38B-44E43EF272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0661" y="4137353"/>
            <a:ext cx="2015999" cy="57626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Research Fellow</a:t>
            </a:r>
          </a:p>
        </p:txBody>
      </p:sp>
      <p:sp>
        <p:nvSpPr>
          <p:cNvPr id="53" name="AutoShape 20">
            <a:extLst>
              <a:ext uri="{FF2B5EF4-FFF2-40B4-BE49-F238E27FC236}">
                <a16:creationId xmlns:a16="http://schemas.microsoft.com/office/drawing/2014/main" id="{A40B0D8C-CACD-F44C-9879-D4A14C40D3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2374" y="5661025"/>
            <a:ext cx="2015999" cy="57626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Res. Assistant</a:t>
            </a:r>
          </a:p>
        </p:txBody>
      </p:sp>
      <p:sp>
        <p:nvSpPr>
          <p:cNvPr id="54" name="AutoShape 20">
            <a:extLst>
              <a:ext uri="{FF2B5EF4-FFF2-40B4-BE49-F238E27FC236}">
                <a16:creationId xmlns:a16="http://schemas.microsoft.com/office/drawing/2014/main" id="{CFC43DB9-7443-C84F-B313-2126DD6FF1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314" y="4885485"/>
            <a:ext cx="2015999" cy="57626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Senior RF</a:t>
            </a:r>
          </a:p>
        </p:txBody>
      </p:sp>
      <p:sp>
        <p:nvSpPr>
          <p:cNvPr id="55" name="AutoShape 20">
            <a:extLst>
              <a:ext uri="{FF2B5EF4-FFF2-40B4-BE49-F238E27FC236}">
                <a16:creationId xmlns:a16="http://schemas.microsoft.com/office/drawing/2014/main" id="{09CA69F8-0764-604B-92B4-306A006BF2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3628" y="5633618"/>
            <a:ext cx="2015999" cy="57626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Professor</a:t>
            </a:r>
          </a:p>
        </p:txBody>
      </p:sp>
      <p:sp>
        <p:nvSpPr>
          <p:cNvPr id="56" name="AutoShape 20">
            <a:extLst>
              <a:ext uri="{FF2B5EF4-FFF2-40B4-BE49-F238E27FC236}">
                <a16:creationId xmlns:a16="http://schemas.microsoft.com/office/drawing/2014/main" id="{58F08656-2DD9-F243-8BB9-736FF80250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0688" y="4885486"/>
            <a:ext cx="2015999" cy="57626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Lecturer</a:t>
            </a:r>
          </a:p>
        </p:txBody>
      </p:sp>
      <p:sp>
        <p:nvSpPr>
          <p:cNvPr id="57" name="AutoShape 20">
            <a:extLst>
              <a:ext uri="{FF2B5EF4-FFF2-40B4-BE49-F238E27FC236}">
                <a16:creationId xmlns:a16="http://schemas.microsoft.com/office/drawing/2014/main" id="{F1B450AE-19B3-DC48-BF5C-0C4995A12E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48687" y="4137354"/>
            <a:ext cx="2015999" cy="57626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Senior Lecturer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0A36E594-53CF-044E-B431-2390C6C211F5}"/>
              </a:ext>
            </a:extLst>
          </p:cNvPr>
          <p:cNvCxnSpPr>
            <a:cxnSpLocks/>
            <a:stCxn id="53" idx="0"/>
            <a:endCxn id="49" idx="2"/>
          </p:cNvCxnSpPr>
          <p:nvPr/>
        </p:nvCxnSpPr>
        <p:spPr>
          <a:xfrm flipV="1">
            <a:off x="4910374" y="3249320"/>
            <a:ext cx="1185626" cy="2411705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E3130AD8-4A33-AF4A-893C-CC9636F874E2}"/>
              </a:ext>
            </a:extLst>
          </p:cNvPr>
          <p:cNvCxnSpPr>
            <a:cxnSpLocks/>
            <a:stCxn id="54" idx="3"/>
            <a:endCxn id="49" idx="2"/>
          </p:cNvCxnSpPr>
          <p:nvPr/>
        </p:nvCxnSpPr>
        <p:spPr>
          <a:xfrm flipV="1">
            <a:off x="4151313" y="3249320"/>
            <a:ext cx="1944687" cy="1924297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572744B5-27D5-EE40-A671-E735F49EAC52}"/>
              </a:ext>
            </a:extLst>
          </p:cNvPr>
          <p:cNvCxnSpPr>
            <a:cxnSpLocks/>
            <a:stCxn id="52" idx="3"/>
            <a:endCxn id="49" idx="2"/>
          </p:cNvCxnSpPr>
          <p:nvPr/>
        </p:nvCxnSpPr>
        <p:spPr>
          <a:xfrm flipV="1">
            <a:off x="3286660" y="3249320"/>
            <a:ext cx="2809340" cy="1176165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51936E91-87A6-7045-9DD2-CBB243FDAAF2}"/>
              </a:ext>
            </a:extLst>
          </p:cNvPr>
          <p:cNvCxnSpPr>
            <a:cxnSpLocks/>
            <a:stCxn id="50" idx="3"/>
            <a:endCxn id="49" idx="2"/>
          </p:cNvCxnSpPr>
          <p:nvPr/>
        </p:nvCxnSpPr>
        <p:spPr>
          <a:xfrm flipV="1">
            <a:off x="4137192" y="3249320"/>
            <a:ext cx="1958808" cy="430313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24367126-0870-E246-B224-DFB4ABED74BC}"/>
              </a:ext>
            </a:extLst>
          </p:cNvPr>
          <p:cNvCxnSpPr>
            <a:cxnSpLocks/>
            <a:stCxn id="55" idx="0"/>
            <a:endCxn id="49" idx="2"/>
          </p:cNvCxnSpPr>
          <p:nvPr/>
        </p:nvCxnSpPr>
        <p:spPr>
          <a:xfrm flipH="1" flipV="1">
            <a:off x="6096000" y="3249320"/>
            <a:ext cx="1185628" cy="2384298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655919CB-C8A6-AB40-9C52-EB2361D44357}"/>
              </a:ext>
            </a:extLst>
          </p:cNvPr>
          <p:cNvCxnSpPr>
            <a:cxnSpLocks/>
            <a:stCxn id="56" idx="1"/>
            <a:endCxn id="49" idx="2"/>
          </p:cNvCxnSpPr>
          <p:nvPr/>
        </p:nvCxnSpPr>
        <p:spPr>
          <a:xfrm flipH="1" flipV="1">
            <a:off x="6096000" y="3249320"/>
            <a:ext cx="1944688" cy="1924298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A6A446C3-90D1-9D42-A5BD-70A2CBDCB91C}"/>
              </a:ext>
            </a:extLst>
          </p:cNvPr>
          <p:cNvCxnSpPr>
            <a:cxnSpLocks/>
            <a:stCxn id="51" idx="1"/>
            <a:endCxn id="49" idx="2"/>
          </p:cNvCxnSpPr>
          <p:nvPr/>
        </p:nvCxnSpPr>
        <p:spPr>
          <a:xfrm flipH="1" flipV="1">
            <a:off x="6096000" y="3249320"/>
            <a:ext cx="1944688" cy="428034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D6B36A8D-56F8-7C42-A392-75785B9FA379}"/>
              </a:ext>
            </a:extLst>
          </p:cNvPr>
          <p:cNvCxnSpPr>
            <a:cxnSpLocks/>
            <a:stCxn id="57" idx="1"/>
            <a:endCxn id="49" idx="2"/>
          </p:cNvCxnSpPr>
          <p:nvPr/>
        </p:nvCxnSpPr>
        <p:spPr>
          <a:xfrm flipH="1" flipV="1">
            <a:off x="6096000" y="3249320"/>
            <a:ext cx="2952687" cy="1176166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02611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Formalisation: Tidy Your Hierarchy</a:t>
            </a:r>
            <a:endParaRPr lang="en-US" dirty="0"/>
          </a:p>
        </p:txBody>
      </p:sp>
      <p:sp>
        <p:nvSpPr>
          <p:cNvPr id="80899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Avoid </a:t>
            </a:r>
            <a:r>
              <a:rPr lang="en-GB" dirty="0" err="1"/>
              <a:t>subClassOf</a:t>
            </a:r>
            <a:r>
              <a:rPr lang="en-GB" dirty="0"/>
              <a:t> clutter!</a:t>
            </a:r>
          </a:p>
          <a:p>
            <a:r>
              <a:rPr lang="en-GB" dirty="0"/>
              <a:t>Break down your hierarchy further if you have too many direct subclasses of a class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0289076-DD7E-6547-935C-CBD9879304B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9" name="AutoShape 20">
            <a:extLst>
              <a:ext uri="{FF2B5EF4-FFF2-40B4-BE49-F238E27FC236}">
                <a16:creationId xmlns:a16="http://schemas.microsoft.com/office/drawing/2014/main" id="{C5C8AC38-F234-1F47-8C28-6C61EDDB28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8000" y="2673057"/>
            <a:ext cx="2015999" cy="57626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Staff</a:t>
            </a:r>
          </a:p>
        </p:txBody>
      </p:sp>
      <p:sp>
        <p:nvSpPr>
          <p:cNvPr id="50" name="AutoShape 20">
            <a:extLst>
              <a:ext uri="{FF2B5EF4-FFF2-40B4-BE49-F238E27FC236}">
                <a16:creationId xmlns:a16="http://schemas.microsoft.com/office/drawing/2014/main" id="{ECACF055-FCBF-9A48-AA45-3A293B5E0A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1193" y="3391501"/>
            <a:ext cx="2015999" cy="57626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Technician</a:t>
            </a:r>
          </a:p>
        </p:txBody>
      </p:sp>
      <p:sp>
        <p:nvSpPr>
          <p:cNvPr id="51" name="AutoShape 20">
            <a:extLst>
              <a:ext uri="{FF2B5EF4-FFF2-40B4-BE49-F238E27FC236}">
                <a16:creationId xmlns:a16="http://schemas.microsoft.com/office/drawing/2014/main" id="{44D3B5C7-1780-D944-86BB-3DF3445549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0688" y="3389222"/>
            <a:ext cx="2015999" cy="57626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Administrator</a:t>
            </a:r>
          </a:p>
        </p:txBody>
      </p:sp>
      <p:sp>
        <p:nvSpPr>
          <p:cNvPr id="52" name="AutoShape 20">
            <a:extLst>
              <a:ext uri="{FF2B5EF4-FFF2-40B4-BE49-F238E27FC236}">
                <a16:creationId xmlns:a16="http://schemas.microsoft.com/office/drawing/2014/main" id="{9042AD5E-F83B-D844-A38B-44E43EF272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5872" y="5115484"/>
            <a:ext cx="2015999" cy="57626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Research Fellow</a:t>
            </a:r>
          </a:p>
        </p:txBody>
      </p:sp>
      <p:sp>
        <p:nvSpPr>
          <p:cNvPr id="53" name="AutoShape 20">
            <a:extLst>
              <a:ext uri="{FF2B5EF4-FFF2-40B4-BE49-F238E27FC236}">
                <a16:creationId xmlns:a16="http://schemas.microsoft.com/office/drawing/2014/main" id="{A40B0D8C-CACD-F44C-9879-D4A14C40D3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0506" y="5115485"/>
            <a:ext cx="2015999" cy="57626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Res. Assistant</a:t>
            </a:r>
          </a:p>
        </p:txBody>
      </p:sp>
      <p:sp>
        <p:nvSpPr>
          <p:cNvPr id="54" name="AutoShape 20">
            <a:extLst>
              <a:ext uri="{FF2B5EF4-FFF2-40B4-BE49-F238E27FC236}">
                <a16:creationId xmlns:a16="http://schemas.microsoft.com/office/drawing/2014/main" id="{CFC43DB9-7443-C84F-B313-2126DD6FF1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8768" y="5817502"/>
            <a:ext cx="2015999" cy="57626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Senior RF</a:t>
            </a:r>
          </a:p>
        </p:txBody>
      </p:sp>
      <p:sp>
        <p:nvSpPr>
          <p:cNvPr id="55" name="AutoShape 20">
            <a:extLst>
              <a:ext uri="{FF2B5EF4-FFF2-40B4-BE49-F238E27FC236}">
                <a16:creationId xmlns:a16="http://schemas.microsoft.com/office/drawing/2014/main" id="{09CA69F8-0764-604B-92B4-306A006BF2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9647" y="5665584"/>
            <a:ext cx="2015999" cy="57626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Professor</a:t>
            </a:r>
          </a:p>
        </p:txBody>
      </p:sp>
      <p:sp>
        <p:nvSpPr>
          <p:cNvPr id="56" name="AutoShape 20">
            <a:extLst>
              <a:ext uri="{FF2B5EF4-FFF2-40B4-BE49-F238E27FC236}">
                <a16:creationId xmlns:a16="http://schemas.microsoft.com/office/drawing/2014/main" id="{58F08656-2DD9-F243-8BB9-736FF80250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53088" y="4239271"/>
            <a:ext cx="2015999" cy="57626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Lecturer</a:t>
            </a:r>
          </a:p>
        </p:txBody>
      </p:sp>
      <p:sp>
        <p:nvSpPr>
          <p:cNvPr id="57" name="AutoShape 20">
            <a:extLst>
              <a:ext uri="{FF2B5EF4-FFF2-40B4-BE49-F238E27FC236}">
                <a16:creationId xmlns:a16="http://schemas.microsoft.com/office/drawing/2014/main" id="{F1B450AE-19B3-DC48-BF5C-0C4995A12E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0262" y="5057354"/>
            <a:ext cx="2015999" cy="57626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Senior Lecturer</a:t>
            </a:r>
          </a:p>
        </p:txBody>
      </p: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A6A446C3-90D1-9D42-A5BD-70A2CBDCB91C}"/>
              </a:ext>
            </a:extLst>
          </p:cNvPr>
          <p:cNvCxnSpPr>
            <a:cxnSpLocks/>
            <a:stCxn id="51" idx="0"/>
            <a:endCxn id="49" idx="3"/>
          </p:cNvCxnSpPr>
          <p:nvPr/>
        </p:nvCxnSpPr>
        <p:spPr>
          <a:xfrm flipH="1" flipV="1">
            <a:off x="7103999" y="2961189"/>
            <a:ext cx="1944689" cy="428033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AutoShape 20">
            <a:extLst>
              <a:ext uri="{FF2B5EF4-FFF2-40B4-BE49-F238E27FC236}">
                <a16:creationId xmlns:a16="http://schemas.microsoft.com/office/drawing/2014/main" id="{32A8E850-7C54-F547-B996-357680E198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8352" y="3881188"/>
            <a:ext cx="2015999" cy="57626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Academic</a:t>
            </a:r>
          </a:p>
        </p:txBody>
      </p:sp>
      <p:sp>
        <p:nvSpPr>
          <p:cNvPr id="23" name="AutoShape 20">
            <a:extLst>
              <a:ext uri="{FF2B5EF4-FFF2-40B4-BE49-F238E27FC236}">
                <a16:creationId xmlns:a16="http://schemas.microsoft.com/office/drawing/2014/main" id="{2BA742FD-A528-EF45-9AC4-783BF2D7C2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8769" y="4425484"/>
            <a:ext cx="2015999" cy="57626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Researcher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B0C4948-BDFB-5C46-97CE-4779DACBA652}"/>
              </a:ext>
            </a:extLst>
          </p:cNvPr>
          <p:cNvCxnSpPr>
            <a:cxnSpLocks/>
            <a:stCxn id="50" idx="0"/>
            <a:endCxn id="49" idx="1"/>
          </p:cNvCxnSpPr>
          <p:nvPr/>
        </p:nvCxnSpPr>
        <p:spPr>
          <a:xfrm flipV="1">
            <a:off x="3129193" y="2961189"/>
            <a:ext cx="1958807" cy="430312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EBD78EF5-F453-8A41-960C-EF05C6BEF259}"/>
              </a:ext>
            </a:extLst>
          </p:cNvPr>
          <p:cNvCxnSpPr>
            <a:cxnSpLocks/>
            <a:stCxn id="22" idx="0"/>
            <a:endCxn id="49" idx="2"/>
          </p:cNvCxnSpPr>
          <p:nvPr/>
        </p:nvCxnSpPr>
        <p:spPr>
          <a:xfrm flipH="1" flipV="1">
            <a:off x="6096000" y="3249320"/>
            <a:ext cx="20352" cy="631868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870433A7-CEBE-6B41-B945-E8300C99F99B}"/>
              </a:ext>
            </a:extLst>
          </p:cNvPr>
          <p:cNvCxnSpPr>
            <a:cxnSpLocks/>
            <a:stCxn id="23" idx="0"/>
            <a:endCxn id="22" idx="1"/>
          </p:cNvCxnSpPr>
          <p:nvPr/>
        </p:nvCxnSpPr>
        <p:spPr>
          <a:xfrm flipV="1">
            <a:off x="3586769" y="4169320"/>
            <a:ext cx="1521583" cy="256164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99A80656-FAEA-CF4F-A84E-CC1BB62D9935}"/>
              </a:ext>
            </a:extLst>
          </p:cNvPr>
          <p:cNvCxnSpPr>
            <a:cxnSpLocks/>
            <a:stCxn id="54" idx="0"/>
            <a:endCxn id="23" idx="2"/>
          </p:cNvCxnSpPr>
          <p:nvPr/>
        </p:nvCxnSpPr>
        <p:spPr>
          <a:xfrm flipV="1">
            <a:off x="3586768" y="5001747"/>
            <a:ext cx="1" cy="815755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CA362187-9519-5B4B-9496-4C0A8724D1AE}"/>
              </a:ext>
            </a:extLst>
          </p:cNvPr>
          <p:cNvCxnSpPr>
            <a:cxnSpLocks/>
            <a:stCxn id="53" idx="1"/>
            <a:endCxn id="23" idx="2"/>
          </p:cNvCxnSpPr>
          <p:nvPr/>
        </p:nvCxnSpPr>
        <p:spPr>
          <a:xfrm flipH="1" flipV="1">
            <a:off x="3586769" y="5001747"/>
            <a:ext cx="543737" cy="40187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779EFA27-F886-8746-B184-4251A3140642}"/>
              </a:ext>
            </a:extLst>
          </p:cNvPr>
          <p:cNvCxnSpPr>
            <a:cxnSpLocks/>
            <a:stCxn id="52" idx="3"/>
            <a:endCxn id="23" idx="2"/>
          </p:cNvCxnSpPr>
          <p:nvPr/>
        </p:nvCxnSpPr>
        <p:spPr>
          <a:xfrm flipV="1">
            <a:off x="2961871" y="5001747"/>
            <a:ext cx="624898" cy="401869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AF5D80F3-71B9-F947-B208-C07C720B148A}"/>
              </a:ext>
            </a:extLst>
          </p:cNvPr>
          <p:cNvCxnSpPr>
            <a:cxnSpLocks/>
            <a:stCxn id="55" idx="0"/>
            <a:endCxn id="22" idx="2"/>
          </p:cNvCxnSpPr>
          <p:nvPr/>
        </p:nvCxnSpPr>
        <p:spPr>
          <a:xfrm flipH="1" flipV="1">
            <a:off x="6116352" y="4457451"/>
            <a:ext cx="1441295" cy="1208133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206843CD-AC13-8F41-B534-CD77FC1E2F4B}"/>
              </a:ext>
            </a:extLst>
          </p:cNvPr>
          <p:cNvCxnSpPr>
            <a:cxnSpLocks/>
            <a:stCxn id="56" idx="1"/>
            <a:endCxn id="22" idx="2"/>
          </p:cNvCxnSpPr>
          <p:nvPr/>
        </p:nvCxnSpPr>
        <p:spPr>
          <a:xfrm flipH="1" flipV="1">
            <a:off x="6116352" y="4457451"/>
            <a:ext cx="2436736" cy="69952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16D57BB4-B39E-B643-97E9-8A3413E8612E}"/>
              </a:ext>
            </a:extLst>
          </p:cNvPr>
          <p:cNvCxnSpPr>
            <a:cxnSpLocks/>
            <a:stCxn id="57" idx="1"/>
            <a:endCxn id="22" idx="2"/>
          </p:cNvCxnSpPr>
          <p:nvPr/>
        </p:nvCxnSpPr>
        <p:spPr>
          <a:xfrm flipH="1" flipV="1">
            <a:off x="6116352" y="4457451"/>
            <a:ext cx="2333910" cy="888035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14603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Formalisation: Where to Point my Relation?</a:t>
            </a:r>
            <a:endParaRPr lang="en-US" dirty="0"/>
          </a:p>
        </p:txBody>
      </p:sp>
      <p:sp>
        <p:nvSpPr>
          <p:cNvPr id="81923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Relations should point to the most general class</a:t>
            </a:r>
          </a:p>
          <a:p>
            <a:pPr lvl="1"/>
            <a:r>
              <a:rPr lang="en-GB" dirty="0"/>
              <a:t>But not too general</a:t>
            </a:r>
          </a:p>
          <a:p>
            <a:pPr lvl="2"/>
            <a:r>
              <a:rPr lang="en-GB" dirty="0" err="1"/>
              <a:t>e.g</a:t>
            </a:r>
            <a:r>
              <a:rPr lang="en-GB" dirty="0"/>
              <a:t> relations pointing to Thing!</a:t>
            </a:r>
          </a:p>
          <a:p>
            <a:pPr lvl="1"/>
            <a:r>
              <a:rPr lang="en-GB" dirty="0"/>
              <a:t>And not too specific</a:t>
            </a:r>
          </a:p>
          <a:p>
            <a:pPr lvl="2"/>
            <a:r>
              <a:rPr lang="en-GB" dirty="0"/>
              <a:t>e.g. relations pointing to the bottom of the hierarchy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As a rule of thumb, if the domain or range of a relation is a disjunction (union) of classes, some refactoring is probably required</a:t>
            </a:r>
          </a:p>
          <a:p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A329D9E-A710-204B-9E8D-E14CD847121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0643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Formalisation: Where to Point my Relation?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7DB018-D0FE-EA4C-9513-D95EEBD87E3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AutoShape 20">
            <a:extLst>
              <a:ext uri="{FF2B5EF4-FFF2-40B4-BE49-F238E27FC236}">
                <a16:creationId xmlns:a16="http://schemas.microsoft.com/office/drawing/2014/main" id="{321835BF-60D3-C94A-8403-B26438CD34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4222" y="1968608"/>
            <a:ext cx="2015999" cy="57626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Staff</a:t>
            </a:r>
          </a:p>
        </p:txBody>
      </p:sp>
      <p:sp>
        <p:nvSpPr>
          <p:cNvPr id="36" name="AutoShape 20">
            <a:extLst>
              <a:ext uri="{FF2B5EF4-FFF2-40B4-BE49-F238E27FC236}">
                <a16:creationId xmlns:a16="http://schemas.microsoft.com/office/drawing/2014/main" id="{B8E49E7A-5C75-F940-952D-28F2812B02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2613" y="2630750"/>
            <a:ext cx="2015999" cy="57626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Technician</a:t>
            </a:r>
          </a:p>
        </p:txBody>
      </p:sp>
      <p:sp>
        <p:nvSpPr>
          <p:cNvPr id="37" name="AutoShape 20">
            <a:extLst>
              <a:ext uri="{FF2B5EF4-FFF2-40B4-BE49-F238E27FC236}">
                <a16:creationId xmlns:a16="http://schemas.microsoft.com/office/drawing/2014/main" id="{59F753AC-92DB-3C43-8BF1-9EE2AD0B64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3512" y="2559332"/>
            <a:ext cx="2015999" cy="57626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Administrator</a:t>
            </a:r>
          </a:p>
        </p:txBody>
      </p:sp>
      <p:sp>
        <p:nvSpPr>
          <p:cNvPr id="38" name="AutoShape 20">
            <a:extLst>
              <a:ext uri="{FF2B5EF4-FFF2-40B4-BE49-F238E27FC236}">
                <a16:creationId xmlns:a16="http://schemas.microsoft.com/office/drawing/2014/main" id="{8CF4A04C-292F-AD4F-9A31-3E7E892F1E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187" y="4106418"/>
            <a:ext cx="2015999" cy="57626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Research Fellow</a:t>
            </a:r>
          </a:p>
        </p:txBody>
      </p:sp>
      <p:sp>
        <p:nvSpPr>
          <p:cNvPr id="39" name="AutoShape 20">
            <a:extLst>
              <a:ext uri="{FF2B5EF4-FFF2-40B4-BE49-F238E27FC236}">
                <a16:creationId xmlns:a16="http://schemas.microsoft.com/office/drawing/2014/main" id="{8EA0E781-3A8F-264E-996D-C1DA05639D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768" y="4673003"/>
            <a:ext cx="2015999" cy="57626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Res. Assistant</a:t>
            </a:r>
          </a:p>
        </p:txBody>
      </p:sp>
      <p:sp>
        <p:nvSpPr>
          <p:cNvPr id="40" name="AutoShape 20">
            <a:extLst>
              <a:ext uri="{FF2B5EF4-FFF2-40B4-BE49-F238E27FC236}">
                <a16:creationId xmlns:a16="http://schemas.microsoft.com/office/drawing/2014/main" id="{9AC850D7-E9F8-2242-8DD5-599C33C428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6418" y="5242459"/>
            <a:ext cx="2015999" cy="57626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Senior RF</a:t>
            </a:r>
          </a:p>
        </p:txBody>
      </p:sp>
      <p:sp>
        <p:nvSpPr>
          <p:cNvPr id="41" name="AutoShape 20">
            <a:extLst>
              <a:ext uri="{FF2B5EF4-FFF2-40B4-BE49-F238E27FC236}">
                <a16:creationId xmlns:a16="http://schemas.microsoft.com/office/drawing/2014/main" id="{055B728B-EB8E-F04A-BA3F-76D24FD177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8499" y="5465654"/>
            <a:ext cx="2015999" cy="57626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Professor</a:t>
            </a:r>
          </a:p>
        </p:txBody>
      </p:sp>
      <p:sp>
        <p:nvSpPr>
          <p:cNvPr id="42" name="AutoShape 20">
            <a:extLst>
              <a:ext uri="{FF2B5EF4-FFF2-40B4-BE49-F238E27FC236}">
                <a16:creationId xmlns:a16="http://schemas.microsoft.com/office/drawing/2014/main" id="{7097261D-EF20-EA42-813E-0E17DF90D9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7790" y="4094578"/>
            <a:ext cx="2015999" cy="57626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Lecturer</a:t>
            </a:r>
          </a:p>
        </p:txBody>
      </p:sp>
      <p:sp>
        <p:nvSpPr>
          <p:cNvPr id="43" name="AutoShape 20">
            <a:extLst>
              <a:ext uri="{FF2B5EF4-FFF2-40B4-BE49-F238E27FC236}">
                <a16:creationId xmlns:a16="http://schemas.microsoft.com/office/drawing/2014/main" id="{1CA874D4-4D7C-4248-A76E-CF10326745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9208" y="4787560"/>
            <a:ext cx="2015999" cy="57626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Senior Lecturer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877B00DF-3161-6847-9DEC-0D1DCBF6F38B}"/>
              </a:ext>
            </a:extLst>
          </p:cNvPr>
          <p:cNvCxnSpPr>
            <a:cxnSpLocks/>
            <a:stCxn id="37" idx="0"/>
            <a:endCxn id="35" idx="3"/>
          </p:cNvCxnSpPr>
          <p:nvPr/>
        </p:nvCxnSpPr>
        <p:spPr>
          <a:xfrm flipH="1" flipV="1">
            <a:off x="5890221" y="2256740"/>
            <a:ext cx="1311291" cy="302592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AutoShape 20">
            <a:extLst>
              <a:ext uri="{FF2B5EF4-FFF2-40B4-BE49-F238E27FC236}">
                <a16:creationId xmlns:a16="http://schemas.microsoft.com/office/drawing/2014/main" id="{C58D3D37-9863-4545-9628-88082B477A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3868" y="3325678"/>
            <a:ext cx="2015999" cy="57626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Academic</a:t>
            </a:r>
          </a:p>
        </p:txBody>
      </p:sp>
      <p:sp>
        <p:nvSpPr>
          <p:cNvPr id="46" name="AutoShape 20">
            <a:extLst>
              <a:ext uri="{FF2B5EF4-FFF2-40B4-BE49-F238E27FC236}">
                <a16:creationId xmlns:a16="http://schemas.microsoft.com/office/drawing/2014/main" id="{EC736030-67F3-5F48-9FC4-8413D0AF77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4578" y="3337827"/>
            <a:ext cx="2015999" cy="57626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Researcher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06B2304F-92F1-C340-BD37-C528356743DE}"/>
              </a:ext>
            </a:extLst>
          </p:cNvPr>
          <p:cNvCxnSpPr>
            <a:cxnSpLocks/>
            <a:stCxn id="36" idx="0"/>
            <a:endCxn id="35" idx="1"/>
          </p:cNvCxnSpPr>
          <p:nvPr/>
        </p:nvCxnSpPr>
        <p:spPr>
          <a:xfrm flipV="1">
            <a:off x="2590613" y="2256740"/>
            <a:ext cx="1283609" cy="37401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1BA6CCA1-9AA1-A84B-BE90-26D11895B391}"/>
              </a:ext>
            </a:extLst>
          </p:cNvPr>
          <p:cNvCxnSpPr>
            <a:cxnSpLocks/>
            <a:stCxn id="45" idx="0"/>
            <a:endCxn id="35" idx="2"/>
          </p:cNvCxnSpPr>
          <p:nvPr/>
        </p:nvCxnSpPr>
        <p:spPr>
          <a:xfrm flipH="1" flipV="1">
            <a:off x="4882222" y="2544871"/>
            <a:ext cx="1159646" cy="780807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D6253C0F-87A7-464C-84DA-7F7A3DD12C98}"/>
              </a:ext>
            </a:extLst>
          </p:cNvPr>
          <p:cNvCxnSpPr>
            <a:cxnSpLocks/>
            <a:stCxn id="46" idx="0"/>
            <a:endCxn id="35" idx="2"/>
          </p:cNvCxnSpPr>
          <p:nvPr/>
        </p:nvCxnSpPr>
        <p:spPr>
          <a:xfrm flipV="1">
            <a:off x="3722578" y="2544871"/>
            <a:ext cx="1159644" cy="792956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5CF7940B-7A02-9445-88E2-8D647DBC48FC}"/>
              </a:ext>
            </a:extLst>
          </p:cNvPr>
          <p:cNvCxnSpPr>
            <a:cxnSpLocks/>
            <a:stCxn id="40" idx="0"/>
            <a:endCxn id="46" idx="2"/>
          </p:cNvCxnSpPr>
          <p:nvPr/>
        </p:nvCxnSpPr>
        <p:spPr>
          <a:xfrm flipV="1">
            <a:off x="2224418" y="3914090"/>
            <a:ext cx="1498160" cy="1328369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A74F0C77-2B68-7349-ADB9-05FC56CD599A}"/>
              </a:ext>
            </a:extLst>
          </p:cNvPr>
          <p:cNvCxnSpPr>
            <a:cxnSpLocks/>
            <a:stCxn id="39" idx="0"/>
            <a:endCxn id="46" idx="2"/>
          </p:cNvCxnSpPr>
          <p:nvPr/>
        </p:nvCxnSpPr>
        <p:spPr>
          <a:xfrm flipH="1" flipV="1">
            <a:off x="3722578" y="3914090"/>
            <a:ext cx="345190" cy="758913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3D8B2114-3CD7-7A4F-ADF5-F4D2784C0A4B}"/>
              </a:ext>
            </a:extLst>
          </p:cNvPr>
          <p:cNvCxnSpPr>
            <a:cxnSpLocks/>
            <a:stCxn id="38" idx="3"/>
            <a:endCxn id="46" idx="2"/>
          </p:cNvCxnSpPr>
          <p:nvPr/>
        </p:nvCxnSpPr>
        <p:spPr>
          <a:xfrm flipV="1">
            <a:off x="2531186" y="3914090"/>
            <a:ext cx="1191392" cy="48046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22DC739F-1547-C54C-BFEE-A63846257498}"/>
              </a:ext>
            </a:extLst>
          </p:cNvPr>
          <p:cNvCxnSpPr>
            <a:cxnSpLocks/>
            <a:stCxn id="41" idx="0"/>
            <a:endCxn id="45" idx="2"/>
          </p:cNvCxnSpPr>
          <p:nvPr/>
        </p:nvCxnSpPr>
        <p:spPr>
          <a:xfrm flipV="1">
            <a:off x="5686499" y="3901941"/>
            <a:ext cx="355369" cy="1563713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3D4955B8-35D8-2D47-959C-91C358D636FA}"/>
              </a:ext>
            </a:extLst>
          </p:cNvPr>
          <p:cNvCxnSpPr>
            <a:cxnSpLocks/>
            <a:stCxn id="42" idx="1"/>
            <a:endCxn id="45" idx="2"/>
          </p:cNvCxnSpPr>
          <p:nvPr/>
        </p:nvCxnSpPr>
        <p:spPr>
          <a:xfrm flipH="1" flipV="1">
            <a:off x="6041868" y="3901941"/>
            <a:ext cx="955922" cy="480769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5B4CB733-F868-394A-A38B-6046832C83B5}"/>
              </a:ext>
            </a:extLst>
          </p:cNvPr>
          <p:cNvCxnSpPr>
            <a:cxnSpLocks/>
            <a:stCxn id="43" idx="1"/>
            <a:endCxn id="45" idx="2"/>
          </p:cNvCxnSpPr>
          <p:nvPr/>
        </p:nvCxnSpPr>
        <p:spPr>
          <a:xfrm flipH="1" flipV="1">
            <a:off x="6041868" y="3901941"/>
            <a:ext cx="427340" cy="1173751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AutoShape 20">
            <a:extLst>
              <a:ext uri="{FF2B5EF4-FFF2-40B4-BE49-F238E27FC236}">
                <a16:creationId xmlns:a16="http://schemas.microsoft.com/office/drawing/2014/main" id="{5E375E1F-E192-3B4F-96CA-BA1C7DE480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09954" y="1968607"/>
            <a:ext cx="2015999" cy="57626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University</a:t>
            </a:r>
          </a:p>
        </p:txBody>
      </p:sp>
      <p:sp>
        <p:nvSpPr>
          <p:cNvPr id="85" name="AutoShape 20">
            <a:extLst>
              <a:ext uri="{FF2B5EF4-FFF2-40B4-BE49-F238E27FC236}">
                <a16:creationId xmlns:a16="http://schemas.microsoft.com/office/drawing/2014/main" id="{4138C2A3-CFC6-D84F-9DFE-A1AB211B03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09953" y="3322469"/>
            <a:ext cx="2015999" cy="57626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Module</a:t>
            </a:r>
          </a:p>
        </p:txBody>
      </p:sp>
      <p:cxnSp>
        <p:nvCxnSpPr>
          <p:cNvPr id="56" name="Curved Connector 55">
            <a:extLst>
              <a:ext uri="{FF2B5EF4-FFF2-40B4-BE49-F238E27FC236}">
                <a16:creationId xmlns:a16="http://schemas.microsoft.com/office/drawing/2014/main" id="{2E851DD8-EF99-BC49-9D92-A952998C9A8E}"/>
              </a:ext>
            </a:extLst>
          </p:cNvPr>
          <p:cNvCxnSpPr>
            <a:cxnSpLocks/>
            <a:stCxn id="35" idx="3"/>
            <a:endCxn id="84" idx="1"/>
          </p:cNvCxnSpPr>
          <p:nvPr/>
        </p:nvCxnSpPr>
        <p:spPr>
          <a:xfrm flipV="1">
            <a:off x="5890221" y="2256739"/>
            <a:ext cx="3519733" cy="1"/>
          </a:xfrm>
          <a:prstGeom prst="curvedConnector3">
            <a:avLst/>
          </a:prstGeom>
          <a:ln w="31750">
            <a:solidFill>
              <a:schemeClr val="accent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urved Connector 90">
            <a:extLst>
              <a:ext uri="{FF2B5EF4-FFF2-40B4-BE49-F238E27FC236}">
                <a16:creationId xmlns:a16="http://schemas.microsoft.com/office/drawing/2014/main" id="{F12451D3-1443-5048-BC54-AA716DA52484}"/>
              </a:ext>
            </a:extLst>
          </p:cNvPr>
          <p:cNvCxnSpPr>
            <a:cxnSpLocks/>
            <a:stCxn id="45" idx="3"/>
            <a:endCxn id="85" idx="1"/>
          </p:cNvCxnSpPr>
          <p:nvPr/>
        </p:nvCxnSpPr>
        <p:spPr>
          <a:xfrm flipV="1">
            <a:off x="7049867" y="3610601"/>
            <a:ext cx="2360086" cy="3209"/>
          </a:xfrm>
          <a:prstGeom prst="curvedConnector3">
            <a:avLst>
              <a:gd name="adj1" fmla="val 50000"/>
            </a:avLst>
          </a:prstGeom>
          <a:ln w="31750">
            <a:solidFill>
              <a:schemeClr val="accent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urved Connector 93">
            <a:extLst>
              <a:ext uri="{FF2B5EF4-FFF2-40B4-BE49-F238E27FC236}">
                <a16:creationId xmlns:a16="http://schemas.microsoft.com/office/drawing/2014/main" id="{9DD6DF46-CC44-6246-88BC-7EECD02F964B}"/>
              </a:ext>
            </a:extLst>
          </p:cNvPr>
          <p:cNvCxnSpPr>
            <a:cxnSpLocks/>
            <a:stCxn id="46" idx="0"/>
          </p:cNvCxnSpPr>
          <p:nvPr/>
        </p:nvCxnSpPr>
        <p:spPr>
          <a:xfrm rot="16200000" flipH="1">
            <a:off x="6510566" y="549839"/>
            <a:ext cx="111400" cy="5687377"/>
          </a:xfrm>
          <a:prstGeom prst="curvedConnector4">
            <a:avLst>
              <a:gd name="adj1" fmla="val -205206"/>
              <a:gd name="adj2" fmla="val 58862"/>
            </a:avLst>
          </a:prstGeom>
          <a:ln w="31750">
            <a:solidFill>
              <a:schemeClr val="accent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948" name="TextBox 82947">
            <a:extLst>
              <a:ext uri="{FF2B5EF4-FFF2-40B4-BE49-F238E27FC236}">
                <a16:creationId xmlns:a16="http://schemas.microsoft.com/office/drawing/2014/main" id="{6E9AD484-4251-7844-A1CD-93E22C22EC44}"/>
              </a:ext>
            </a:extLst>
          </p:cNvPr>
          <p:cNvSpPr txBox="1"/>
          <p:nvPr/>
        </p:nvSpPr>
        <p:spPr>
          <a:xfrm>
            <a:off x="7274476" y="1895585"/>
            <a:ext cx="1263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works for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2DB8AC88-9C9A-2D4A-A11A-FD179D781A01}"/>
              </a:ext>
            </a:extLst>
          </p:cNvPr>
          <p:cNvSpPr txBox="1"/>
          <p:nvPr/>
        </p:nvSpPr>
        <p:spPr>
          <a:xfrm>
            <a:off x="7592843" y="3545451"/>
            <a:ext cx="917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teaches</a:t>
            </a:r>
          </a:p>
        </p:txBody>
      </p:sp>
    </p:spTree>
    <p:extLst>
      <p:ext uri="{BB962C8B-B14F-4D97-AF65-F5344CB8AC3E}">
        <p14:creationId xmlns:p14="http://schemas.microsoft.com/office/powerpoint/2010/main" val="13353528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Formalisation: Where to Point my Relation?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7DB018-D0FE-EA4C-9513-D95EEBD87E3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AutoShape 20">
            <a:extLst>
              <a:ext uri="{FF2B5EF4-FFF2-40B4-BE49-F238E27FC236}">
                <a16:creationId xmlns:a16="http://schemas.microsoft.com/office/drawing/2014/main" id="{321835BF-60D3-C94A-8403-B26438CD34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4222" y="1968608"/>
            <a:ext cx="2015999" cy="57626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Staff</a:t>
            </a:r>
          </a:p>
        </p:txBody>
      </p:sp>
      <p:sp>
        <p:nvSpPr>
          <p:cNvPr id="36" name="AutoShape 20">
            <a:extLst>
              <a:ext uri="{FF2B5EF4-FFF2-40B4-BE49-F238E27FC236}">
                <a16:creationId xmlns:a16="http://schemas.microsoft.com/office/drawing/2014/main" id="{B8E49E7A-5C75-F940-952D-28F2812B02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2613" y="2630750"/>
            <a:ext cx="2015999" cy="57626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Technician</a:t>
            </a:r>
          </a:p>
        </p:txBody>
      </p:sp>
      <p:sp>
        <p:nvSpPr>
          <p:cNvPr id="37" name="AutoShape 20">
            <a:extLst>
              <a:ext uri="{FF2B5EF4-FFF2-40B4-BE49-F238E27FC236}">
                <a16:creationId xmlns:a16="http://schemas.microsoft.com/office/drawing/2014/main" id="{59F753AC-92DB-3C43-8BF1-9EE2AD0B64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3512" y="2559332"/>
            <a:ext cx="2015999" cy="57626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Administrator</a:t>
            </a:r>
          </a:p>
        </p:txBody>
      </p:sp>
      <p:sp>
        <p:nvSpPr>
          <p:cNvPr id="38" name="AutoShape 20">
            <a:extLst>
              <a:ext uri="{FF2B5EF4-FFF2-40B4-BE49-F238E27FC236}">
                <a16:creationId xmlns:a16="http://schemas.microsoft.com/office/drawing/2014/main" id="{8CF4A04C-292F-AD4F-9A31-3E7E892F1E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74" y="4593284"/>
            <a:ext cx="2015999" cy="57626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Research Fellow</a:t>
            </a:r>
          </a:p>
        </p:txBody>
      </p:sp>
      <p:sp>
        <p:nvSpPr>
          <p:cNvPr id="39" name="AutoShape 20">
            <a:extLst>
              <a:ext uri="{FF2B5EF4-FFF2-40B4-BE49-F238E27FC236}">
                <a16:creationId xmlns:a16="http://schemas.microsoft.com/office/drawing/2014/main" id="{8EA0E781-3A8F-264E-996D-C1DA05639D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4082" y="4806619"/>
            <a:ext cx="2015999" cy="57626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Res. Assistant</a:t>
            </a:r>
          </a:p>
        </p:txBody>
      </p:sp>
      <p:sp>
        <p:nvSpPr>
          <p:cNvPr id="40" name="AutoShape 20">
            <a:extLst>
              <a:ext uri="{FF2B5EF4-FFF2-40B4-BE49-F238E27FC236}">
                <a16:creationId xmlns:a16="http://schemas.microsoft.com/office/drawing/2014/main" id="{9AC850D7-E9F8-2242-8DD5-599C33C428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6273" y="5402110"/>
            <a:ext cx="2015999" cy="57626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Senior RF</a:t>
            </a:r>
          </a:p>
        </p:txBody>
      </p:sp>
      <p:sp>
        <p:nvSpPr>
          <p:cNvPr id="41" name="AutoShape 20">
            <a:extLst>
              <a:ext uri="{FF2B5EF4-FFF2-40B4-BE49-F238E27FC236}">
                <a16:creationId xmlns:a16="http://schemas.microsoft.com/office/drawing/2014/main" id="{055B728B-EB8E-F04A-BA3F-76D24FD177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8499" y="5465654"/>
            <a:ext cx="2015999" cy="57626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Professor</a:t>
            </a:r>
          </a:p>
        </p:txBody>
      </p:sp>
      <p:sp>
        <p:nvSpPr>
          <p:cNvPr id="42" name="AutoShape 20">
            <a:extLst>
              <a:ext uri="{FF2B5EF4-FFF2-40B4-BE49-F238E27FC236}">
                <a16:creationId xmlns:a16="http://schemas.microsoft.com/office/drawing/2014/main" id="{7097261D-EF20-EA42-813E-0E17DF90D9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7790" y="4094578"/>
            <a:ext cx="2015999" cy="57626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Lecturer</a:t>
            </a:r>
          </a:p>
        </p:txBody>
      </p:sp>
      <p:sp>
        <p:nvSpPr>
          <p:cNvPr id="43" name="AutoShape 20">
            <a:extLst>
              <a:ext uri="{FF2B5EF4-FFF2-40B4-BE49-F238E27FC236}">
                <a16:creationId xmlns:a16="http://schemas.microsoft.com/office/drawing/2014/main" id="{1CA874D4-4D7C-4248-A76E-CF10326745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9208" y="4787560"/>
            <a:ext cx="2015999" cy="57626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Senior Lecturer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877B00DF-3161-6847-9DEC-0D1DCBF6F38B}"/>
              </a:ext>
            </a:extLst>
          </p:cNvPr>
          <p:cNvCxnSpPr>
            <a:cxnSpLocks/>
            <a:stCxn id="37" idx="0"/>
            <a:endCxn id="35" idx="3"/>
          </p:cNvCxnSpPr>
          <p:nvPr/>
        </p:nvCxnSpPr>
        <p:spPr>
          <a:xfrm flipH="1" flipV="1">
            <a:off x="5890221" y="2256740"/>
            <a:ext cx="1311291" cy="302592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AutoShape 20">
            <a:extLst>
              <a:ext uri="{FF2B5EF4-FFF2-40B4-BE49-F238E27FC236}">
                <a16:creationId xmlns:a16="http://schemas.microsoft.com/office/drawing/2014/main" id="{C58D3D37-9863-4545-9628-88082B477A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3868" y="3325678"/>
            <a:ext cx="2015999" cy="57626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Academic</a:t>
            </a:r>
          </a:p>
        </p:txBody>
      </p:sp>
      <p:sp>
        <p:nvSpPr>
          <p:cNvPr id="46" name="AutoShape 20">
            <a:extLst>
              <a:ext uri="{FF2B5EF4-FFF2-40B4-BE49-F238E27FC236}">
                <a16:creationId xmlns:a16="http://schemas.microsoft.com/office/drawing/2014/main" id="{EC736030-67F3-5F48-9FC4-8413D0AF77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7665" y="3824693"/>
            <a:ext cx="2015999" cy="57626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Researcher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06B2304F-92F1-C340-BD37-C528356743DE}"/>
              </a:ext>
            </a:extLst>
          </p:cNvPr>
          <p:cNvCxnSpPr>
            <a:cxnSpLocks/>
            <a:stCxn id="36" idx="0"/>
            <a:endCxn id="35" idx="1"/>
          </p:cNvCxnSpPr>
          <p:nvPr/>
        </p:nvCxnSpPr>
        <p:spPr>
          <a:xfrm flipV="1">
            <a:off x="2590613" y="2256740"/>
            <a:ext cx="1283609" cy="37401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1BA6CCA1-9AA1-A84B-BE90-26D11895B391}"/>
              </a:ext>
            </a:extLst>
          </p:cNvPr>
          <p:cNvCxnSpPr>
            <a:cxnSpLocks/>
            <a:stCxn id="45" idx="0"/>
            <a:endCxn id="35" idx="2"/>
          </p:cNvCxnSpPr>
          <p:nvPr/>
        </p:nvCxnSpPr>
        <p:spPr>
          <a:xfrm flipH="1" flipV="1">
            <a:off x="4882222" y="2544871"/>
            <a:ext cx="1159646" cy="780807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D6253C0F-87A7-464C-84DA-7F7A3DD12C98}"/>
              </a:ext>
            </a:extLst>
          </p:cNvPr>
          <p:cNvCxnSpPr>
            <a:cxnSpLocks/>
            <a:stCxn id="46" idx="3"/>
            <a:endCxn id="45" idx="1"/>
          </p:cNvCxnSpPr>
          <p:nvPr/>
        </p:nvCxnSpPr>
        <p:spPr>
          <a:xfrm flipV="1">
            <a:off x="4293664" y="3613810"/>
            <a:ext cx="740204" cy="499015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5CF7940B-7A02-9445-88E2-8D647DBC48FC}"/>
              </a:ext>
            </a:extLst>
          </p:cNvPr>
          <p:cNvCxnSpPr>
            <a:cxnSpLocks/>
            <a:stCxn id="40" idx="0"/>
            <a:endCxn id="46" idx="2"/>
          </p:cNvCxnSpPr>
          <p:nvPr/>
        </p:nvCxnSpPr>
        <p:spPr>
          <a:xfrm flipV="1">
            <a:off x="2094273" y="4400956"/>
            <a:ext cx="1191392" cy="1001154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A74F0C77-2B68-7349-ADB9-05FC56CD599A}"/>
              </a:ext>
            </a:extLst>
          </p:cNvPr>
          <p:cNvCxnSpPr>
            <a:cxnSpLocks/>
            <a:stCxn id="39" idx="0"/>
            <a:endCxn id="46" idx="2"/>
          </p:cNvCxnSpPr>
          <p:nvPr/>
        </p:nvCxnSpPr>
        <p:spPr>
          <a:xfrm flipH="1" flipV="1">
            <a:off x="3285665" y="4400956"/>
            <a:ext cx="696417" cy="405663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3D8B2114-3CD7-7A4F-ADF5-F4D2784C0A4B}"/>
              </a:ext>
            </a:extLst>
          </p:cNvPr>
          <p:cNvCxnSpPr>
            <a:cxnSpLocks/>
            <a:stCxn id="38" idx="3"/>
            <a:endCxn id="46" idx="2"/>
          </p:cNvCxnSpPr>
          <p:nvPr/>
        </p:nvCxnSpPr>
        <p:spPr>
          <a:xfrm flipV="1">
            <a:off x="2094273" y="4400956"/>
            <a:ext cx="1191392" cy="48046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22DC739F-1547-C54C-BFEE-A63846257498}"/>
              </a:ext>
            </a:extLst>
          </p:cNvPr>
          <p:cNvCxnSpPr>
            <a:cxnSpLocks/>
            <a:stCxn id="41" idx="0"/>
            <a:endCxn id="45" idx="2"/>
          </p:cNvCxnSpPr>
          <p:nvPr/>
        </p:nvCxnSpPr>
        <p:spPr>
          <a:xfrm flipV="1">
            <a:off x="5686499" y="3901941"/>
            <a:ext cx="355369" cy="1563713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3D4955B8-35D8-2D47-959C-91C358D636FA}"/>
              </a:ext>
            </a:extLst>
          </p:cNvPr>
          <p:cNvCxnSpPr>
            <a:cxnSpLocks/>
            <a:stCxn id="42" idx="1"/>
            <a:endCxn id="45" idx="2"/>
          </p:cNvCxnSpPr>
          <p:nvPr/>
        </p:nvCxnSpPr>
        <p:spPr>
          <a:xfrm flipH="1" flipV="1">
            <a:off x="6041868" y="3901941"/>
            <a:ext cx="955922" cy="480769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5B4CB733-F868-394A-A38B-6046832C83B5}"/>
              </a:ext>
            </a:extLst>
          </p:cNvPr>
          <p:cNvCxnSpPr>
            <a:cxnSpLocks/>
            <a:stCxn id="43" idx="1"/>
            <a:endCxn id="45" idx="2"/>
          </p:cNvCxnSpPr>
          <p:nvPr/>
        </p:nvCxnSpPr>
        <p:spPr>
          <a:xfrm flipH="1" flipV="1">
            <a:off x="6041868" y="3901941"/>
            <a:ext cx="427340" cy="1173751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AutoShape 20">
            <a:extLst>
              <a:ext uri="{FF2B5EF4-FFF2-40B4-BE49-F238E27FC236}">
                <a16:creationId xmlns:a16="http://schemas.microsoft.com/office/drawing/2014/main" id="{5E375E1F-E192-3B4F-96CA-BA1C7DE480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09954" y="1968607"/>
            <a:ext cx="2015999" cy="57626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University</a:t>
            </a:r>
          </a:p>
        </p:txBody>
      </p:sp>
      <p:sp>
        <p:nvSpPr>
          <p:cNvPr id="85" name="AutoShape 20">
            <a:extLst>
              <a:ext uri="{FF2B5EF4-FFF2-40B4-BE49-F238E27FC236}">
                <a16:creationId xmlns:a16="http://schemas.microsoft.com/office/drawing/2014/main" id="{4138C2A3-CFC6-D84F-9DFE-A1AB211B03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09953" y="3322469"/>
            <a:ext cx="2015999" cy="57626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Module</a:t>
            </a:r>
          </a:p>
        </p:txBody>
      </p:sp>
      <p:cxnSp>
        <p:nvCxnSpPr>
          <p:cNvPr id="56" name="Curved Connector 55">
            <a:extLst>
              <a:ext uri="{FF2B5EF4-FFF2-40B4-BE49-F238E27FC236}">
                <a16:creationId xmlns:a16="http://schemas.microsoft.com/office/drawing/2014/main" id="{2E851DD8-EF99-BC49-9D92-A952998C9A8E}"/>
              </a:ext>
            </a:extLst>
          </p:cNvPr>
          <p:cNvCxnSpPr>
            <a:cxnSpLocks/>
            <a:stCxn id="35" idx="3"/>
            <a:endCxn id="84" idx="1"/>
          </p:cNvCxnSpPr>
          <p:nvPr/>
        </p:nvCxnSpPr>
        <p:spPr>
          <a:xfrm flipV="1">
            <a:off x="5890221" y="2256739"/>
            <a:ext cx="3519733" cy="1"/>
          </a:xfrm>
          <a:prstGeom prst="curvedConnector3">
            <a:avLst/>
          </a:prstGeom>
          <a:ln w="31750">
            <a:solidFill>
              <a:schemeClr val="accent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urved Connector 90">
            <a:extLst>
              <a:ext uri="{FF2B5EF4-FFF2-40B4-BE49-F238E27FC236}">
                <a16:creationId xmlns:a16="http://schemas.microsoft.com/office/drawing/2014/main" id="{F12451D3-1443-5048-BC54-AA716DA52484}"/>
              </a:ext>
            </a:extLst>
          </p:cNvPr>
          <p:cNvCxnSpPr>
            <a:cxnSpLocks/>
            <a:stCxn id="45" idx="3"/>
            <a:endCxn id="85" idx="1"/>
          </p:cNvCxnSpPr>
          <p:nvPr/>
        </p:nvCxnSpPr>
        <p:spPr>
          <a:xfrm flipV="1">
            <a:off x="7049867" y="3610601"/>
            <a:ext cx="2360086" cy="3209"/>
          </a:xfrm>
          <a:prstGeom prst="curvedConnector3">
            <a:avLst>
              <a:gd name="adj1" fmla="val 50000"/>
            </a:avLst>
          </a:prstGeom>
          <a:ln w="31750">
            <a:solidFill>
              <a:schemeClr val="accent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948" name="TextBox 82947">
            <a:extLst>
              <a:ext uri="{FF2B5EF4-FFF2-40B4-BE49-F238E27FC236}">
                <a16:creationId xmlns:a16="http://schemas.microsoft.com/office/drawing/2014/main" id="{6E9AD484-4251-7844-A1CD-93E22C22EC44}"/>
              </a:ext>
            </a:extLst>
          </p:cNvPr>
          <p:cNvSpPr txBox="1"/>
          <p:nvPr/>
        </p:nvSpPr>
        <p:spPr>
          <a:xfrm>
            <a:off x="7274476" y="1895585"/>
            <a:ext cx="1263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works for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2DB8AC88-9C9A-2D4A-A11A-FD179D781A01}"/>
              </a:ext>
            </a:extLst>
          </p:cNvPr>
          <p:cNvSpPr txBox="1"/>
          <p:nvPr/>
        </p:nvSpPr>
        <p:spPr>
          <a:xfrm>
            <a:off x="7592843" y="3545451"/>
            <a:ext cx="917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teaches</a:t>
            </a:r>
          </a:p>
        </p:txBody>
      </p:sp>
    </p:spTree>
    <p:extLst>
      <p:ext uri="{BB962C8B-B14F-4D97-AF65-F5344CB8AC3E}">
        <p14:creationId xmlns:p14="http://schemas.microsoft.com/office/powerpoint/2010/main" val="36066243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Implementation</a:t>
            </a:r>
            <a:endParaRPr lang="en-US"/>
          </a:p>
        </p:txBody>
      </p:sp>
      <p:sp>
        <p:nvSpPr>
          <p:cNvPr id="84995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Choose a language</a:t>
            </a:r>
          </a:p>
          <a:p>
            <a:pPr lvl="2"/>
            <a:r>
              <a:rPr lang="en-GB" dirty="0"/>
              <a:t>e.g. RDFS, OWL... </a:t>
            </a:r>
          </a:p>
          <a:p>
            <a:r>
              <a:rPr lang="en-GB" dirty="0"/>
              <a:t>Implement it with an ontology editor</a:t>
            </a:r>
          </a:p>
          <a:p>
            <a:pPr lvl="2"/>
            <a:r>
              <a:rPr lang="en-GB" dirty="0"/>
              <a:t>e.g. Protégé, SWOOP, </a:t>
            </a:r>
            <a:r>
              <a:rPr lang="en-GB" dirty="0" err="1"/>
              <a:t>TopQuadrant</a:t>
            </a:r>
            <a:endParaRPr lang="en-GB" dirty="0"/>
          </a:p>
          <a:p>
            <a:r>
              <a:rPr lang="en-GB" dirty="0"/>
              <a:t>Edit the class hierarchy</a:t>
            </a:r>
          </a:p>
          <a:p>
            <a:r>
              <a:rPr lang="en-GB" dirty="0"/>
              <a:t>Add relationships</a:t>
            </a:r>
          </a:p>
          <a:p>
            <a:r>
              <a:rPr lang="en-GB" dirty="0"/>
              <a:t>Add restrictions</a:t>
            </a:r>
          </a:p>
          <a:p>
            <a:r>
              <a:rPr lang="en-GB" dirty="0"/>
              <a:t>Select appropriate value types, cardinality, </a:t>
            </a:r>
            <a:r>
              <a:rPr lang="en-GB" dirty="0" err="1"/>
              <a:t>etc</a:t>
            </a:r>
            <a:endParaRPr lang="en-GB" dirty="0"/>
          </a:p>
          <a:p>
            <a:r>
              <a:rPr lang="en-GB" dirty="0"/>
              <a:t>Use a reasoner to check the consistency of your ontology </a:t>
            </a:r>
          </a:p>
          <a:p>
            <a:pPr lvl="2"/>
            <a:r>
              <a:rPr lang="en-GB" dirty="0"/>
              <a:t>e.g. Racer, Pellet, Fact++, </a:t>
            </a:r>
            <a:r>
              <a:rPr lang="en-GB" dirty="0" err="1"/>
              <a:t>HermiT</a:t>
            </a:r>
            <a:endParaRPr lang="en-GB" dirty="0"/>
          </a:p>
          <a:p>
            <a:pPr lvl="2"/>
            <a:r>
              <a:rPr lang="en-GB" dirty="0"/>
              <a:t>Best to do this as you go along – easier to trace bugs in your modelling</a:t>
            </a:r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0EB5D3-EBCC-5647-B602-EFB66AD51D1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9799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Evaluation: Verification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Is your ontology correct?</a:t>
            </a:r>
          </a:p>
          <a:p>
            <a:pPr lvl="1"/>
            <a:r>
              <a:rPr lang="en-GB" dirty="0"/>
              <a:t>Is it syntactically correct?</a:t>
            </a:r>
          </a:p>
          <a:p>
            <a:pPr lvl="1"/>
            <a:r>
              <a:rPr lang="en-GB" dirty="0"/>
              <a:t>Is it consistent?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Implementing the ontology in an ontology editor helps to get the syntax correct</a:t>
            </a:r>
          </a:p>
          <a:p>
            <a:pPr marL="0" indent="0">
              <a:buNone/>
            </a:pPr>
            <a:r>
              <a:rPr lang="en-GB" dirty="0"/>
              <a:t>Using a reasoner helps you check that it’s consistent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You can also validate your OWL ontology online:</a:t>
            </a:r>
          </a:p>
          <a:p>
            <a:r>
              <a:rPr lang="en-GB" dirty="0"/>
              <a:t>http://</a:t>
            </a:r>
            <a:r>
              <a:rPr lang="en-GB" dirty="0" err="1"/>
              <a:t>visualdataweb.de</a:t>
            </a:r>
            <a:r>
              <a:rPr lang="en-GB" dirty="0"/>
              <a:t>/validator/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C81A61-F611-3F4A-8605-5810C820BE5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0620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Evaluation: Validation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Does your ontology successfully do what you set out to do?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Check the ontology against your competency questions</a:t>
            </a:r>
          </a:p>
          <a:p>
            <a:r>
              <a:rPr lang="en-GB" dirty="0"/>
              <a:t>Write the questions in SPARQL or in similar query languages</a:t>
            </a:r>
          </a:p>
          <a:p>
            <a:r>
              <a:rPr lang="en-GB" dirty="0"/>
              <a:t>Can you get the answers you need?</a:t>
            </a:r>
          </a:p>
          <a:p>
            <a:r>
              <a:rPr lang="en-GB" dirty="0"/>
              <a:t>Is it quick enough? </a:t>
            </a:r>
          </a:p>
          <a:p>
            <a:r>
              <a:rPr lang="en-GB" dirty="0"/>
              <a:t>Add additional properties or restructure the ontology to increase efficiency?</a:t>
            </a:r>
          </a:p>
          <a:p>
            <a:endParaRPr lang="en-GB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645F3E0-1454-2E4A-8871-D77568E0F3A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5868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Documentation</a:t>
            </a:r>
            <a:endParaRPr lang="en-US"/>
          </a:p>
        </p:txBody>
      </p:sp>
      <p:sp>
        <p:nvSpPr>
          <p:cNvPr id="89091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Documenting the design and implementation rational is crucial for future usability and understanding of the ontology</a:t>
            </a:r>
          </a:p>
          <a:p>
            <a:pPr lvl="1"/>
            <a:r>
              <a:rPr lang="en-US" dirty="0"/>
              <a:t>Rational, design options, assumptions, decisions, examples, etc.</a:t>
            </a:r>
          </a:p>
          <a:p>
            <a:pPr marL="0" indent="0">
              <a:buNone/>
            </a:pPr>
            <a:r>
              <a:rPr lang="en-US" dirty="0"/>
              <a:t>Structured documentation may clarify these assumptions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Douglas </a:t>
            </a:r>
            <a:r>
              <a:rPr lang="en-US" dirty="0" err="1"/>
              <a:t>Skuce</a:t>
            </a:r>
            <a:r>
              <a:rPr lang="en-US" dirty="0"/>
              <a:t> proposed a convention for structured </a:t>
            </a:r>
            <a:br>
              <a:rPr lang="en-US" dirty="0"/>
            </a:br>
            <a:r>
              <a:rPr lang="en-US" dirty="0"/>
              <a:t>documentation of ontological assumptions in 1995</a:t>
            </a:r>
          </a:p>
          <a:p>
            <a:pPr lvl="1"/>
            <a:r>
              <a:rPr lang="en-US" dirty="0"/>
              <a:t>Conceptual assumptions (C) </a:t>
            </a:r>
            <a:br>
              <a:rPr lang="en-US" dirty="0"/>
            </a:br>
            <a:r>
              <a:rPr lang="en-US" dirty="0"/>
              <a:t>(long definition, comparing with other classes/properties)</a:t>
            </a:r>
          </a:p>
          <a:p>
            <a:pPr lvl="1"/>
            <a:r>
              <a:rPr lang="en-US" dirty="0"/>
              <a:t>Terminological assumptions (T) (alternative terms used)</a:t>
            </a:r>
          </a:p>
          <a:p>
            <a:pPr lvl="1"/>
            <a:r>
              <a:rPr lang="en-US" dirty="0"/>
              <a:t>Definitional assumption (D) (short definition)</a:t>
            </a:r>
          </a:p>
          <a:p>
            <a:pPr lvl="1"/>
            <a:r>
              <a:rPr lang="en-US" dirty="0"/>
              <a:t>Examples (E)</a:t>
            </a:r>
          </a:p>
          <a:p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634B50E-43EC-534A-B412-94211710F7D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5" descr="skuce-layer1">
            <a:extLst>
              <a:ext uri="{FF2B5EF4-FFF2-40B4-BE49-F238E27FC236}">
                <a16:creationId xmlns:a16="http://schemas.microsoft.com/office/drawing/2014/main" id="{5DB49AAD-45EC-FD49-A6CA-F202A73217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l="52780" t="15866" r="602" b="11763"/>
          <a:stretch/>
        </p:blipFill>
        <p:spPr bwMode="auto">
          <a:xfrm>
            <a:off x="8866188" y="2457450"/>
            <a:ext cx="2701925" cy="377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04800" dist="127000" dir="2700000" algn="br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30850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Ontology Types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Representation ontologies</a:t>
            </a:r>
          </a:p>
          <a:p>
            <a:pPr lvl="1"/>
            <a:r>
              <a:rPr lang="en-GB" dirty="0"/>
              <a:t>Describe low level primitive representations</a:t>
            </a:r>
            <a:br>
              <a:rPr lang="en-GB" dirty="0"/>
            </a:br>
            <a:r>
              <a:rPr lang="en-GB" dirty="0"/>
              <a:t>e.g. RDFS, OWL</a:t>
            </a:r>
          </a:p>
          <a:p>
            <a:pPr marL="0" indent="0">
              <a:buNone/>
            </a:pPr>
            <a:r>
              <a:rPr lang="en-GB" dirty="0"/>
              <a:t>General or upper-level ontologies</a:t>
            </a:r>
          </a:p>
          <a:p>
            <a:pPr lvl="1"/>
            <a:r>
              <a:rPr lang="en-GB" dirty="0"/>
              <a:t>Describe high-level, abstract, concepts; Usually domain independent</a:t>
            </a:r>
            <a:br>
              <a:rPr lang="en-GB" dirty="0"/>
            </a:br>
            <a:r>
              <a:rPr lang="en-GB" dirty="0"/>
              <a:t>e.g. Cyc, DOLCE, WordNet, SUMO</a:t>
            </a:r>
          </a:p>
          <a:p>
            <a:pPr marL="0" indent="0">
              <a:buNone/>
            </a:pPr>
            <a:r>
              <a:rPr lang="en-GB" dirty="0"/>
              <a:t>Domain ontologies</a:t>
            </a:r>
          </a:p>
          <a:p>
            <a:pPr lvl="1"/>
            <a:r>
              <a:rPr lang="en-GB" dirty="0"/>
              <a:t>Describe a particular domain extensively </a:t>
            </a:r>
            <a:br>
              <a:rPr lang="en-GB" dirty="0"/>
            </a:br>
            <a:r>
              <a:rPr lang="en-GB" dirty="0"/>
              <a:t>e.g. Gene Ontology, CIDOC CRM</a:t>
            </a:r>
          </a:p>
          <a:p>
            <a:pPr marL="0" indent="0">
              <a:buNone/>
            </a:pPr>
            <a:r>
              <a:rPr lang="en-GB" dirty="0"/>
              <a:t>Application ontologies</a:t>
            </a:r>
          </a:p>
          <a:p>
            <a:pPr lvl="1"/>
            <a:r>
              <a:rPr lang="en-GB" dirty="0"/>
              <a:t>Designed to answer to the needs of a particular application</a:t>
            </a:r>
            <a:br>
              <a:rPr lang="en-GB" dirty="0"/>
            </a:br>
            <a:r>
              <a:rPr lang="en-GB" dirty="0"/>
              <a:t>e.g. FOAF, ESWC06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EA3BF1D-44D8-1541-942C-6A2C6C1AAD8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1180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8C93F-628B-9348-A753-8F5303FBC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Structured documentation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DB57E3-8CDB-3C4B-97F3-9D712ED28B4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Instead of putting C/T/D/E into a single </a:t>
            </a:r>
            <a:r>
              <a:rPr lang="en-US" dirty="0" err="1"/>
              <a:t>rdfs:comment</a:t>
            </a:r>
            <a:r>
              <a:rPr lang="en-US" dirty="0"/>
              <a:t>, structure the metadata using appropriate properties from RDFS and SKOS (import SKOS into your ontology)</a:t>
            </a:r>
          </a:p>
          <a:p>
            <a:pPr marL="0" indent="0">
              <a:buNone/>
            </a:pPr>
            <a:r>
              <a:rPr lang="en-US" dirty="0"/>
              <a:t>Conceptual assumptions (C)</a:t>
            </a:r>
          </a:p>
          <a:p>
            <a:pPr lvl="1"/>
            <a:r>
              <a:rPr lang="en-US" dirty="0" err="1"/>
              <a:t>skos:scopeNote</a:t>
            </a:r>
            <a:r>
              <a:rPr lang="en-US" dirty="0"/>
              <a:t>, </a:t>
            </a:r>
            <a:r>
              <a:rPr lang="en-US" dirty="0" err="1"/>
              <a:t>rdfs:comment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Terminological assumptions (T)</a:t>
            </a:r>
          </a:p>
          <a:p>
            <a:pPr lvl="1"/>
            <a:r>
              <a:rPr lang="en-US" dirty="0" err="1"/>
              <a:t>skos:prefLabel</a:t>
            </a:r>
            <a:r>
              <a:rPr lang="en-US" dirty="0"/>
              <a:t>, </a:t>
            </a:r>
            <a:r>
              <a:rPr lang="en-US" dirty="0" err="1"/>
              <a:t>skos:altLabel</a:t>
            </a:r>
            <a:r>
              <a:rPr lang="en-US" dirty="0"/>
              <a:t>, </a:t>
            </a:r>
            <a:r>
              <a:rPr lang="en-US" dirty="0" err="1"/>
              <a:t>rdfs:label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Definitional assumptions (D)</a:t>
            </a:r>
          </a:p>
          <a:p>
            <a:pPr lvl="1"/>
            <a:r>
              <a:rPr lang="en-US" dirty="0" err="1"/>
              <a:t>skos:definition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Examples (E)</a:t>
            </a:r>
          </a:p>
          <a:p>
            <a:pPr lvl="1"/>
            <a:r>
              <a:rPr lang="en-US" dirty="0" err="1"/>
              <a:t>skos:example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Use </a:t>
            </a:r>
            <a:r>
              <a:rPr lang="en-US" dirty="0" err="1"/>
              <a:t>rdfs:isDefinedBy</a:t>
            </a:r>
            <a:r>
              <a:rPr lang="en-US" dirty="0"/>
              <a:t> to indicate if definition is taken from an external source</a:t>
            </a:r>
          </a:p>
          <a:p>
            <a:pPr lvl="1"/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7D1F82-1BFD-AD49-97BE-8A80E63A406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9100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3BFF55-3FA1-6645-A587-4CDFEF0E65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111F508E-2487-1543-9724-44B7280658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4551" y="339214"/>
            <a:ext cx="7543800" cy="59252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377854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Summary</a:t>
            </a:r>
            <a:endParaRPr lang="en-US"/>
          </a:p>
        </p:txBody>
      </p:sp>
      <p:sp>
        <p:nvSpPr>
          <p:cNvPr id="96259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Ontology construction is an iterative process</a:t>
            </a:r>
          </a:p>
          <a:p>
            <a:pPr lvl="1"/>
            <a:r>
              <a:rPr lang="en-GB" dirty="0"/>
              <a:t>Build ontology, try to use it, fix errors, extend, use again, and repeat</a:t>
            </a:r>
          </a:p>
          <a:p>
            <a:pPr marL="0" indent="0">
              <a:buNone/>
            </a:pPr>
            <a:r>
              <a:rPr lang="en-GB" dirty="0"/>
              <a:t>There is no single correct model for your domain</a:t>
            </a:r>
          </a:p>
          <a:p>
            <a:pPr lvl="1"/>
            <a:r>
              <a:rPr lang="en-GB" dirty="0"/>
              <a:t>The same domain may be modelled in several ways</a:t>
            </a:r>
          </a:p>
          <a:p>
            <a:pPr marL="0" indent="0">
              <a:buNone/>
            </a:pPr>
            <a:r>
              <a:rPr lang="en-GB" dirty="0"/>
              <a:t>Following best practices helps to build good ontologies</a:t>
            </a:r>
          </a:p>
          <a:p>
            <a:pPr lvl="1"/>
            <a:r>
              <a:rPr lang="en-GB" dirty="0"/>
              <a:t>Well scoped, documented, structured</a:t>
            </a:r>
          </a:p>
          <a:p>
            <a:pPr marL="0" indent="0">
              <a:buNone/>
            </a:pPr>
            <a:r>
              <a:rPr lang="en-GB" dirty="0"/>
              <a:t>Reuse existing ontologies if possible</a:t>
            </a:r>
          </a:p>
          <a:p>
            <a:pPr lvl="1"/>
            <a:r>
              <a:rPr lang="en-GB" dirty="0"/>
              <a:t>Check your database models and existing ontologies</a:t>
            </a:r>
          </a:p>
          <a:p>
            <a:pPr lvl="1"/>
            <a:r>
              <a:rPr lang="en-GB" dirty="0"/>
              <a:t>Reuse or learn from existing representations</a:t>
            </a:r>
          </a:p>
          <a:p>
            <a:pPr lvl="1"/>
            <a:r>
              <a:rPr lang="en-GB" dirty="0"/>
              <a:t>(most ontology editing tools don’t yet provide good support for reuse)</a:t>
            </a:r>
          </a:p>
          <a:p>
            <a:pPr lvl="1"/>
            <a:endParaRPr lang="en-GB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A54757F-80E8-0B4C-9A75-6A4643EB642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4702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Common Pitfalls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Over scaling and complicating your ontology</a:t>
            </a:r>
          </a:p>
          <a:p>
            <a:pPr lvl="1"/>
            <a:r>
              <a:rPr lang="en-GB" dirty="0"/>
              <a:t>Need to learn when to stop expanding the ontology</a:t>
            </a:r>
          </a:p>
          <a:p>
            <a:pPr marL="0" indent="0">
              <a:buNone/>
            </a:pPr>
            <a:r>
              <a:rPr lang="en-GB" dirty="0"/>
              <a:t>Lack of documentation</a:t>
            </a:r>
          </a:p>
          <a:p>
            <a:pPr lvl="1"/>
            <a:r>
              <a:rPr lang="en-GB" dirty="0"/>
              <a:t>For the design rationale, vocabulary and structure decisions, intended use, etc. </a:t>
            </a:r>
          </a:p>
          <a:p>
            <a:pPr marL="0" indent="0">
              <a:buNone/>
            </a:pPr>
            <a:r>
              <a:rPr lang="en-GB" dirty="0"/>
              <a:t>Redundancy </a:t>
            </a:r>
          </a:p>
          <a:p>
            <a:pPr lvl="1"/>
            <a:r>
              <a:rPr lang="en-GB" dirty="0"/>
              <a:t>Increase chances of inconsistencies and maintenance cost</a:t>
            </a:r>
          </a:p>
          <a:p>
            <a:pPr marL="0" indent="0">
              <a:buNone/>
            </a:pPr>
            <a:r>
              <a:rPr lang="en-GB" dirty="0"/>
              <a:t>Using ambiguous terminology </a:t>
            </a:r>
          </a:p>
          <a:p>
            <a:pPr lvl="1"/>
            <a:r>
              <a:rPr lang="en-GB" dirty="0"/>
              <a:t>Others might misinterpret your ontology</a:t>
            </a:r>
          </a:p>
          <a:p>
            <a:pPr lvl="1"/>
            <a:r>
              <a:rPr lang="en-GB" dirty="0"/>
              <a:t>Mapping to other ontologies will be more difficult</a:t>
            </a:r>
          </a:p>
          <a:p>
            <a:endParaRPr lang="en-GB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0268D43-0F8A-4B42-A417-B4B4C3DA2AE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6464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D21DB-3091-6B4A-A816-7B3DFCA60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Lecture</a:t>
            </a:r>
            <a:r>
              <a:rPr lang="en-US"/>
              <a:t>: </a:t>
            </a:r>
            <a:br>
              <a:rPr lang="en-US"/>
            </a:br>
            <a:r>
              <a:rPr lang="en-US"/>
              <a:t>Ontology Design Patterns</a:t>
            </a:r>
          </a:p>
        </p:txBody>
      </p:sp>
    </p:spTree>
    <p:extLst>
      <p:ext uri="{BB962C8B-B14F-4D97-AF65-F5344CB8AC3E}">
        <p14:creationId xmlns:p14="http://schemas.microsoft.com/office/powerpoint/2010/main" val="2704655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Ontology Building Methodologies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No standard methodology for ontology construction</a:t>
            </a:r>
          </a:p>
          <a:p>
            <a:pPr marL="0" indent="0">
              <a:buNone/>
            </a:pPr>
            <a:r>
              <a:rPr lang="en-GB" dirty="0"/>
              <a:t>There are a number of methodologies and best practices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The following life cycle stages are usually shared by the methodologies:</a:t>
            </a:r>
          </a:p>
          <a:p>
            <a:pPr lvl="1"/>
            <a:r>
              <a:rPr lang="en-GB" dirty="0"/>
              <a:t>Specification  - scope and purpose</a:t>
            </a:r>
          </a:p>
          <a:p>
            <a:pPr lvl="1"/>
            <a:r>
              <a:rPr lang="en-GB" dirty="0"/>
              <a:t>Conceptualisation  - determining the concepts and relations</a:t>
            </a:r>
          </a:p>
          <a:p>
            <a:pPr lvl="1"/>
            <a:r>
              <a:rPr lang="en-GB" dirty="0"/>
              <a:t>Formalisation  - axioms, restrictions</a:t>
            </a:r>
          </a:p>
          <a:p>
            <a:pPr lvl="1"/>
            <a:r>
              <a:rPr lang="en-GB" dirty="0"/>
              <a:t>Implementation  - using some ontology editing tool</a:t>
            </a:r>
          </a:p>
          <a:p>
            <a:pPr lvl="1"/>
            <a:r>
              <a:rPr lang="en-GB" dirty="0"/>
              <a:t>Evaluation  - measure how well you did</a:t>
            </a:r>
          </a:p>
          <a:p>
            <a:pPr lvl="1"/>
            <a:r>
              <a:rPr lang="en-GB" dirty="0"/>
              <a:t>Documentation  - document what you did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627F641-2EBC-5345-8725-E8949DFE363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0612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Specification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Specifying the ontology’s purpose and scope </a:t>
            </a:r>
          </a:p>
          <a:p>
            <a:endParaRPr lang="en-GB" dirty="0"/>
          </a:p>
          <a:p>
            <a:r>
              <a:rPr lang="en-GB" dirty="0"/>
              <a:t>Why are you building this ontology?</a:t>
            </a:r>
          </a:p>
          <a:p>
            <a:r>
              <a:rPr lang="en-GB" dirty="0"/>
              <a:t>What will this ontology be used for? </a:t>
            </a:r>
          </a:p>
          <a:p>
            <a:r>
              <a:rPr lang="en-GB" dirty="0"/>
              <a:t>What is the domain of interest? </a:t>
            </a:r>
          </a:p>
          <a:p>
            <a:pPr lvl="1"/>
            <a:r>
              <a:rPr lang="en-GB" dirty="0"/>
              <a:t>An ontology for car sales probably doesn't need to know much about types and prices of engine oil</a:t>
            </a:r>
          </a:p>
          <a:p>
            <a:r>
              <a:rPr lang="en-GB" dirty="0"/>
              <a:t>How much detail do you need?</a:t>
            </a:r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B17D4E-54C7-4A4B-A822-42D618CBF65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100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Specification: Competency Questions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What are the questions you need the ontology to answer?</a:t>
            </a:r>
          </a:p>
          <a:p>
            <a:r>
              <a:rPr lang="en-GB" dirty="0"/>
              <a:t>These are competency questions</a:t>
            </a:r>
          </a:p>
          <a:p>
            <a:r>
              <a:rPr lang="en-GB" dirty="0"/>
              <a:t>Make a list of such questions and use as a check list when designing the ontology</a:t>
            </a:r>
          </a:p>
          <a:p>
            <a:r>
              <a:rPr lang="en-GB" dirty="0"/>
              <a:t>Helps to define scope, level of detail, evaluation, etc.</a:t>
            </a:r>
          </a:p>
          <a:p>
            <a:pPr lvl="1"/>
            <a:endParaRPr lang="en-GB" dirty="0"/>
          </a:p>
          <a:p>
            <a:endParaRPr lang="en-GB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A38196B-74E8-6B44-A2B6-4CDA34EC6BF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9072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Specification: Competency Questions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The questions that you REALLY need </a:t>
            </a:r>
          </a:p>
          <a:p>
            <a:r>
              <a:rPr lang="en-GB" dirty="0"/>
              <a:t>You probably don’t need to worry about the questions that “perhaps someone might need to ask someday”</a:t>
            </a:r>
          </a:p>
          <a:p>
            <a:pPr lvl="1"/>
            <a:endParaRPr lang="en-GB" dirty="0"/>
          </a:p>
          <a:p>
            <a:pPr marL="0" indent="0">
              <a:buNone/>
            </a:pPr>
            <a:r>
              <a:rPr lang="en-GB" dirty="0"/>
              <a:t>The questions that CAN BE answered</a:t>
            </a:r>
          </a:p>
          <a:p>
            <a:r>
              <a:rPr lang="en-GB" dirty="0"/>
              <a:t>Can you get the necessary data to answer those questions?</a:t>
            </a:r>
          </a:p>
          <a:p>
            <a:r>
              <a:rPr lang="en-GB" dirty="0"/>
              <a:t>Permanent lack of some data may render parts of the ontology useless!</a:t>
            </a:r>
          </a:p>
          <a:p>
            <a:endParaRPr lang="en-GB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E9063F7-F0BC-AE45-AD6C-7BDB26A30ED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563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Conceptualisation</a:t>
            </a:r>
            <a:endParaRPr lang="en-US"/>
          </a:p>
        </p:txBody>
      </p:sp>
      <p:sp>
        <p:nvSpPr>
          <p:cNvPr id="67587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Identify the concepts to include in your ontology, and how they relate to each other</a:t>
            </a:r>
          </a:p>
          <a:p>
            <a:r>
              <a:rPr lang="en-GB" dirty="0"/>
              <a:t>Depends on your defined scope and competency questions</a:t>
            </a:r>
          </a:p>
          <a:p>
            <a:r>
              <a:rPr lang="en-GB" dirty="0"/>
              <a:t>Define unambiguous names and descriptions for classes and properties </a:t>
            </a:r>
            <a:br>
              <a:rPr lang="en-GB" dirty="0"/>
            </a:br>
            <a:r>
              <a:rPr lang="en-GB" dirty="0"/>
              <a:t>(more on this in Documentation)</a:t>
            </a:r>
          </a:p>
          <a:p>
            <a:r>
              <a:rPr lang="en-GB" dirty="0"/>
              <a:t>Reach agreement (the hard part!)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The best tool to use:</a:t>
            </a:r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5B8BE1F-05FC-9642-A1E2-085EC63A84A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2685F6D-5270-9D46-AF04-24EFFD512F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04" b="42640"/>
          <a:stretch/>
        </p:blipFill>
        <p:spPr bwMode="auto">
          <a:xfrm>
            <a:off x="2667000" y="4583339"/>
            <a:ext cx="6858000" cy="1059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00122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Conceptualisation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D9C1E2-1298-FC43-AC00-88FDC3475CE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8612" name="Picture 10" descr="ebay-onto-b"/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2">
            <a:clrChange>
              <a:clrFrom>
                <a:srgbClr val="EBEBEB"/>
              </a:clrFrom>
              <a:clrTo>
                <a:srgbClr val="EBEBEB">
                  <a:alpha val="0"/>
                </a:srgbClr>
              </a:clrTo>
            </a:clrChange>
            <a:lum bright="-18000"/>
          </a:blip>
          <a:srcRect l="-7" t="-30" r="50" b="-194"/>
          <a:stretch/>
        </p:blipFill>
        <p:spPr>
          <a:xfrm>
            <a:off x="1820870" y="1773238"/>
            <a:ext cx="8550259" cy="4468813"/>
          </a:xfrm>
        </p:spPr>
      </p:pic>
      <p:sp>
        <p:nvSpPr>
          <p:cNvPr id="2" name="Rectangle 1"/>
          <p:cNvSpPr/>
          <p:nvPr/>
        </p:nvSpPr>
        <p:spPr>
          <a:xfrm>
            <a:off x="6996113" y="4918612"/>
            <a:ext cx="4572000" cy="1015663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l"/>
            <a:r>
              <a:rPr lang="en-GB" sz="2000" dirty="0">
                <a:cs typeface="Georgia"/>
              </a:rPr>
              <a:t>Start with pen and paper, diagramming software (e.g. Visio, Mind Maps), or cards/</a:t>
            </a:r>
            <a:r>
              <a:rPr lang="en-GB" sz="2000" dirty="0" err="1">
                <a:cs typeface="Georgia"/>
              </a:rPr>
              <a:t>postit</a:t>
            </a:r>
            <a:r>
              <a:rPr lang="en-GB" sz="2000" dirty="0">
                <a:cs typeface="Georgia"/>
              </a:rPr>
              <a:t> notes</a:t>
            </a:r>
          </a:p>
        </p:txBody>
      </p:sp>
    </p:spTree>
    <p:extLst>
      <p:ext uri="{BB962C8B-B14F-4D97-AF65-F5344CB8AC3E}">
        <p14:creationId xmlns:p14="http://schemas.microsoft.com/office/powerpoint/2010/main" val="671178731"/>
      </p:ext>
    </p:extLst>
  </p:cSld>
  <p:clrMapOvr>
    <a:masterClrMapping/>
  </p:clrMapOvr>
</p:sld>
</file>

<file path=ppt/theme/theme1.xml><?xml version="1.0" encoding="utf-8"?>
<a:theme xmlns:a="http://schemas.openxmlformats.org/drawingml/2006/main" name="Plain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8C0AE0F5-5C9D-804E-A1F9-328D2D05B14F}" vid="{7A264B55-6C1A-9F4D-8B6D-0D2C150E150A}"/>
    </a:ext>
  </a:extLst>
</a:theme>
</file>

<file path=ppt/theme/theme2.xml><?xml version="1.0" encoding="utf-8"?>
<a:theme xmlns:a="http://schemas.openxmlformats.org/drawingml/2006/main" name="Marine 1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8C0AE0F5-5C9D-804E-A1F9-328D2D05B14F}" vid="{65988994-BCF6-F246-AF96-9CE26F146B8E}"/>
    </a:ext>
  </a:extLst>
</a:theme>
</file>

<file path=ppt/theme/theme3.xml><?xml version="1.0" encoding="utf-8"?>
<a:theme xmlns:a="http://schemas.openxmlformats.org/drawingml/2006/main" name="Marine 3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8C0AE0F5-5C9D-804E-A1F9-328D2D05B14F}" vid="{BC515F01-6DDA-7347-BB2E-1F3EE4EAA6D8}"/>
    </a:ext>
  </a:extLst>
</a:theme>
</file>

<file path=ppt/theme/theme4.xml><?xml version="1.0" encoding="utf-8"?>
<a:theme xmlns:a="http://schemas.openxmlformats.org/drawingml/2006/main" name="Marine 5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8C0AE0F5-5C9D-804E-A1F9-328D2D05B14F}" vid="{3BAB4818-154D-1940-A16D-03ED699A1E5B}"/>
    </a:ext>
  </a:extLst>
</a:theme>
</file>

<file path=ppt/theme/theme5.xml><?xml version="1.0" encoding="utf-8"?>
<a:theme xmlns:a="http://schemas.openxmlformats.org/drawingml/2006/main" name="Marine 6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8C0AE0F5-5C9D-804E-A1F9-328D2D05B14F}" vid="{A2E53205-1EFF-F74C-A4DF-1B050D404FD3}"/>
    </a:ext>
  </a:extLst>
</a:theme>
</file>

<file path=ppt/theme/theme6.xml><?xml version="1.0" encoding="utf-8"?>
<a:theme xmlns:a="http://schemas.openxmlformats.org/drawingml/2006/main" name="Horizon 3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8C0AE0F5-5C9D-804E-A1F9-328D2D05B14F}" vid="{35C319F3-13E9-7245-A435-146488255DE4}"/>
    </a:ext>
  </a:extLst>
</a:theme>
</file>

<file path=ppt/theme/theme7.xml><?xml version="1.0" encoding="utf-8"?>
<a:theme xmlns:a="http://schemas.openxmlformats.org/drawingml/2006/main" name="Horizon 4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8C0AE0F5-5C9D-804E-A1F9-328D2D05B14F}" vid="{D49072BF-FBA9-9B49-A266-A41AD9B8B23C}"/>
    </a:ext>
  </a:extLst>
</a:theme>
</file>

<file path=ppt/theme/theme8.xml><?xml version="1.0" encoding="utf-8"?>
<a:theme xmlns:a="http://schemas.openxmlformats.org/drawingml/2006/main" name="Horizon 5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8C0AE0F5-5C9D-804E-A1F9-328D2D05B14F}" vid="{3502F0B1-DCE2-C24B-8C3D-C54094A3E00C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Plain</Template>
  <TotalTime>2694</TotalTime>
  <Words>1693</Words>
  <Application>Microsoft Macintosh PowerPoint</Application>
  <PresentationFormat>Widescreen</PresentationFormat>
  <Paragraphs>337</Paragraphs>
  <Slides>34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34</vt:i4>
      </vt:variant>
    </vt:vector>
  </HeadingPairs>
  <TitlesOfParts>
    <vt:vector size="45" baseType="lpstr">
      <vt:lpstr>Lucida Sans</vt:lpstr>
      <vt:lpstr>Calibri</vt:lpstr>
      <vt:lpstr>Arial</vt:lpstr>
      <vt:lpstr>Plain</vt:lpstr>
      <vt:lpstr>Marine 1</vt:lpstr>
      <vt:lpstr>Marine 3</vt:lpstr>
      <vt:lpstr>Marine 5</vt:lpstr>
      <vt:lpstr>Marine 6</vt:lpstr>
      <vt:lpstr>Horizon 3</vt:lpstr>
      <vt:lpstr>Horizon 4</vt:lpstr>
      <vt:lpstr>Horizon 5</vt:lpstr>
      <vt:lpstr>PowerPoint Presentation</vt:lpstr>
      <vt:lpstr>Ontology Engineering</vt:lpstr>
      <vt:lpstr>Ontology Types</vt:lpstr>
      <vt:lpstr>Ontology Building Methodologies</vt:lpstr>
      <vt:lpstr>Specification</vt:lpstr>
      <vt:lpstr>Specification: Competency Questions</vt:lpstr>
      <vt:lpstr>Specification: Competency Questions</vt:lpstr>
      <vt:lpstr>Conceptualisation</vt:lpstr>
      <vt:lpstr>Conceptualisation</vt:lpstr>
      <vt:lpstr>Conceptualisation: Reuse</vt:lpstr>
      <vt:lpstr>What can you reuse?</vt:lpstr>
      <vt:lpstr>Formalisation</vt:lpstr>
      <vt:lpstr>Formalisation: Building the Class Hierarchy</vt:lpstr>
      <vt:lpstr>Formalisation: Middle-Out Approach</vt:lpstr>
      <vt:lpstr>Formalisation: Middle-Out Approach</vt:lpstr>
      <vt:lpstr>Formalisation: Middle-Out Approach</vt:lpstr>
      <vt:lpstr>Formalisation: Naming Conventions</vt:lpstr>
      <vt:lpstr>Formalisation: Class or Relation?</vt:lpstr>
      <vt:lpstr>Formalisation: Class or Instance?</vt:lpstr>
      <vt:lpstr>Formalisation: Transitivity of Class Hierarchy</vt:lpstr>
      <vt:lpstr>Formalisation: Tidy Your Hierarchy</vt:lpstr>
      <vt:lpstr>Formalisation: Tidy Your Hierarchy</vt:lpstr>
      <vt:lpstr>Formalisation: Where to Point my Relation?</vt:lpstr>
      <vt:lpstr>Formalisation: Where to Point my Relation?</vt:lpstr>
      <vt:lpstr>Formalisation: Where to Point my Relation?</vt:lpstr>
      <vt:lpstr>Implementation</vt:lpstr>
      <vt:lpstr>Evaluation: Verification</vt:lpstr>
      <vt:lpstr>Evaluation: Validation</vt:lpstr>
      <vt:lpstr>Documentation</vt:lpstr>
      <vt:lpstr>Structured documentation</vt:lpstr>
      <vt:lpstr>PowerPoint Presentation</vt:lpstr>
      <vt:lpstr>Summary</vt:lpstr>
      <vt:lpstr>Common Pitfalls</vt:lpstr>
      <vt:lpstr>Next Lecture:  Ontology Design Patterns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Nicholas Gibbins</dc:creator>
  <cp:lastModifiedBy>Nicholas Gibbins</cp:lastModifiedBy>
  <cp:revision>7</cp:revision>
  <dcterms:created xsi:type="dcterms:W3CDTF">2022-02-16T14:45:51Z</dcterms:created>
  <dcterms:modified xsi:type="dcterms:W3CDTF">2022-02-24T09:51:32Z</dcterms:modified>
</cp:coreProperties>
</file>