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5"/>
  </p:notesMasterIdLst>
  <p:sldIdLst>
    <p:sldId id="260" r:id="rId9"/>
    <p:sldId id="512" r:id="rId10"/>
    <p:sldId id="676" r:id="rId11"/>
    <p:sldId id="581" r:id="rId12"/>
    <p:sldId id="690" r:id="rId13"/>
    <p:sldId id="674" r:id="rId14"/>
    <p:sldId id="675" r:id="rId15"/>
    <p:sldId id="720" r:id="rId16"/>
    <p:sldId id="518" r:id="rId17"/>
    <p:sldId id="519" r:id="rId18"/>
    <p:sldId id="586" r:id="rId19"/>
    <p:sldId id="677" r:id="rId20"/>
    <p:sldId id="521" r:id="rId21"/>
    <p:sldId id="524" r:id="rId22"/>
    <p:sldId id="525" r:id="rId23"/>
    <p:sldId id="678" r:id="rId24"/>
    <p:sldId id="526" r:id="rId25"/>
    <p:sldId id="528" r:id="rId26"/>
    <p:sldId id="529" r:id="rId27"/>
    <p:sldId id="530" r:id="rId28"/>
    <p:sldId id="531" r:id="rId29"/>
    <p:sldId id="598" r:id="rId30"/>
    <p:sldId id="532" r:id="rId31"/>
    <p:sldId id="533" r:id="rId32"/>
    <p:sldId id="543" r:id="rId33"/>
    <p:sldId id="544" r:id="rId34"/>
    <p:sldId id="534" r:id="rId35"/>
    <p:sldId id="536" r:id="rId36"/>
    <p:sldId id="537" r:id="rId37"/>
    <p:sldId id="667" r:id="rId38"/>
    <p:sldId id="725" r:id="rId39"/>
    <p:sldId id="715" r:id="rId40"/>
    <p:sldId id="538" r:id="rId41"/>
    <p:sldId id="539" r:id="rId42"/>
    <p:sldId id="540" r:id="rId43"/>
    <p:sldId id="541" r:id="rId44"/>
    <p:sldId id="542" r:id="rId45"/>
    <p:sldId id="545" r:id="rId46"/>
    <p:sldId id="546" r:id="rId47"/>
    <p:sldId id="550" r:id="rId48"/>
    <p:sldId id="551" r:id="rId49"/>
    <p:sldId id="552" r:id="rId50"/>
    <p:sldId id="553" r:id="rId51"/>
    <p:sldId id="554" r:id="rId52"/>
    <p:sldId id="686" r:id="rId53"/>
    <p:sldId id="691" r:id="rId54"/>
    <p:sldId id="719" r:id="rId55"/>
    <p:sldId id="693" r:id="rId56"/>
    <p:sldId id="692" r:id="rId57"/>
    <p:sldId id="730" r:id="rId58"/>
    <p:sldId id="694" r:id="rId59"/>
    <p:sldId id="695" r:id="rId60"/>
    <p:sldId id="728" r:id="rId61"/>
    <p:sldId id="696" r:id="rId62"/>
    <p:sldId id="697" r:id="rId63"/>
    <p:sldId id="698" r:id="rId64"/>
    <p:sldId id="699" r:id="rId65"/>
    <p:sldId id="700" r:id="rId66"/>
    <p:sldId id="701" r:id="rId67"/>
    <p:sldId id="702" r:id="rId68"/>
    <p:sldId id="703" r:id="rId69"/>
    <p:sldId id="706" r:id="rId70"/>
    <p:sldId id="729" r:id="rId71"/>
    <p:sldId id="710" r:id="rId72"/>
    <p:sldId id="717" r:id="rId73"/>
    <p:sldId id="731" r:id="rId74"/>
  </p:sldIdLst>
  <p:sldSz cx="12192000" cy="6858000"/>
  <p:notesSz cx="6858000" cy="9144000"/>
  <p:embeddedFontLs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Cambria Math" panose="02040503050406030204" pitchFamily="18" charset="0"/>
      <p:regular r:id="rId80"/>
    </p:embeddedFont>
    <p:embeddedFont>
      <p:font typeface="Georgia" panose="02040502050405020303" pitchFamily="18" charset="0"/>
      <p:regular r:id="rId81"/>
      <p:bold r:id="rId82"/>
      <p:italic r:id="rId83"/>
      <p:boldItalic r:id="rId84"/>
    </p:embeddedFont>
    <p:embeddedFont>
      <p:font typeface="Lucida Console" panose="020B0609040504020204" pitchFamily="49" charset="0"/>
      <p:regular r:id="rId85"/>
    </p:embeddedFont>
    <p:embeddedFont>
      <p:font typeface="Lucida Sans" panose="020B0602030504020204" pitchFamily="34" charset="0"/>
      <p:regular r:id="rId86"/>
      <p:bold r:id="rId87"/>
      <p:italic r:id="rId88"/>
      <p:boldItalic r:id="rId8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60" d="100"/>
          <a:sy n="60" d="100"/>
        </p:scale>
        <p:origin x="8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2.fntdata"/><Relationship Id="rId61" Type="http://schemas.openxmlformats.org/officeDocument/2006/relationships/slide" Target="slides/slide53.xml"/><Relationship Id="rId82" Type="http://schemas.openxmlformats.org/officeDocument/2006/relationships/font" Target="fonts/font7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In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the future: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Skip OWL1.0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Skim over intricacies of computational complexities – way over their head</a:t>
            </a:r>
          </a:p>
          <a:p>
            <a:pPr marL="171450" indent="-171450" eaLnBrk="1" hangingPunct="1">
              <a:buFontTx/>
              <a:buChar char="-"/>
            </a:pP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Consider questioning of a knowledge base as a task in itself – This was not clear to the students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881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3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239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726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076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4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957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19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Write down equivalent DL notation</a:t>
            </a:r>
          </a:p>
        </p:txBody>
      </p:sp>
    </p:spTree>
    <p:extLst>
      <p:ext uri="{BB962C8B-B14F-4D97-AF65-F5344CB8AC3E}">
        <p14:creationId xmlns:p14="http://schemas.microsoft.com/office/powerpoint/2010/main" val="89222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9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11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7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1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183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934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174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50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27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19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28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675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Why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alldifferent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“</a:t>
            </a:r>
            <a:r>
              <a:rPr lang="en-GB" dirty="0" err="1">
                <a:latin typeface="Arial" charset="0"/>
                <a:ea typeface="ＭＳ Ｐゴシック" charset="-128"/>
                <a:cs typeface="ＭＳ Ｐゴシック" charset="-128"/>
              </a:rPr>
              <a:t>distinctmembers</a:t>
            </a: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” ? Two keywords? Triple representation!</a:t>
            </a:r>
          </a:p>
        </p:txBody>
      </p:sp>
    </p:spTree>
    <p:extLst>
      <p:ext uri="{BB962C8B-B14F-4D97-AF65-F5344CB8AC3E}">
        <p14:creationId xmlns:p14="http://schemas.microsoft.com/office/powerpoint/2010/main" val="2021469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30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9560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319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65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How do you express “necessary” and ”sufficient” in DL?</a:t>
            </a:r>
          </a:p>
        </p:txBody>
      </p:sp>
    </p:spTree>
    <p:extLst>
      <p:ext uri="{BB962C8B-B14F-4D97-AF65-F5344CB8AC3E}">
        <p14:creationId xmlns:p14="http://schemas.microsoft.com/office/powerpoint/2010/main" val="309899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33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3837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6098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751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0554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37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National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1369466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38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175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39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410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873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360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82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8705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43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798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44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5896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Love – </a:t>
            </a:r>
            <a:r>
              <a:rPr lang="de-DE" dirty="0" err="1"/>
              <a:t>hates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828BE-6828-3B4E-AF8A-0BF5438505B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37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89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03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57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612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85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6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1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0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043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55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197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SHOIN(D)</a:t>
            </a:r>
          </a:p>
          <a:p>
            <a:pPr lvl="1"/>
            <a:r>
              <a:rPr lang="en-GB" dirty="0"/>
              <a:t>Complete and decidable</a:t>
            </a:r>
          </a:p>
          <a:p>
            <a:pPr lvl="1"/>
            <a:r>
              <a:rPr lang="en-GB" dirty="0"/>
              <a:t>Higher worst-case complexity than OWL Lite – </a:t>
            </a:r>
            <a:r>
              <a:rPr lang="en-GB" dirty="0" err="1"/>
              <a:t>NExpTime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Supports all OWL constructs, with some restrictions</a:t>
            </a:r>
          </a:p>
          <a:p>
            <a:pPr lvl="1"/>
            <a:r>
              <a:rPr lang="en-GB" dirty="0"/>
              <a:t>Properties that take datatype values cannot be marked as inverse functional</a:t>
            </a:r>
          </a:p>
          <a:p>
            <a:pPr lvl="1"/>
            <a:r>
              <a:rPr lang="en-GB" dirty="0"/>
              <a:t>Classes, properties, individuals and datatype values are disjoint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798B8-BE19-A74E-8C69-C1772CD11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 restrictions on use of language constructs</a:t>
            </a:r>
          </a:p>
          <a:p>
            <a:pPr lvl="1"/>
            <a:r>
              <a:rPr lang="en-GB" dirty="0"/>
              <a:t>All OWL DL and RDFS constructs</a:t>
            </a:r>
          </a:p>
          <a:p>
            <a:endParaRPr lang="en-GB" dirty="0"/>
          </a:p>
          <a:p>
            <a:r>
              <a:rPr lang="en-GB" dirty="0"/>
              <a:t>Potentially undecidable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4C11C-C7CD-814C-A867-46B48888FB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  <p:extLst>
      <p:ext uri="{BB962C8B-B14F-4D97-AF65-F5344CB8AC3E}">
        <p14:creationId xmlns:p14="http://schemas.microsoft.com/office/powerpoint/2010/main" val="41189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header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</a:rPr>
              <a:t>&lt;&gt; </a:t>
            </a:r>
            <a:r>
              <a:rPr lang="en-GB" sz="1800" dirty="0" err="1">
                <a:latin typeface="Lucida Console" panose="020B0609040504020204" pitchFamily="49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</a:rPr>
              <a:t>owl:Ontology</a:t>
            </a:r>
            <a:r>
              <a:rPr lang="en-GB" sz="1800" dirty="0">
                <a:latin typeface="Lucida Console" panose="020B0609040504020204" pitchFamily="49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“1.4”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rdfs:comment</a:t>
            </a:r>
            <a:r>
              <a:rPr lang="en-GB" sz="1800" dirty="0">
                <a:latin typeface="Lucida Console" panose="020B0609040504020204" pitchFamily="49" charset="0"/>
              </a:rPr>
              <a:t> “An example ontology” ;</a:t>
            </a:r>
            <a:br>
              <a:rPr lang="en-GB" sz="1800" dirty="0">
                <a:latin typeface="Lucida Console" panose="020B0609040504020204" pitchFamily="49" charset="0"/>
              </a:rPr>
            </a:br>
            <a:r>
              <a:rPr lang="en-GB" sz="1800" dirty="0">
                <a:latin typeface="Lucida Console" panose="020B0609040504020204" pitchFamily="49" charset="0"/>
              </a:rPr>
              <a:t>   </a:t>
            </a:r>
            <a:r>
              <a:rPr lang="en-GB" sz="1800" dirty="0" err="1">
                <a:latin typeface="Lucida Console" panose="020B0609040504020204" pitchFamily="49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</a:rPr>
              <a:t> &lt;http://</a:t>
            </a:r>
            <a:r>
              <a:rPr lang="en-GB" sz="1800" dirty="0" err="1">
                <a:latin typeface="Lucida Console" panose="020B0609040504020204" pitchFamily="49" charset="0"/>
              </a:rPr>
              <a:t>example.org</a:t>
            </a:r>
            <a:r>
              <a:rPr lang="en-GB" sz="1800" dirty="0">
                <a:latin typeface="Lucida Console" panose="020B0609040504020204" pitchFamily="49" charset="0"/>
              </a:rPr>
              <a:t>/base/&gt; .</a:t>
            </a:r>
          </a:p>
          <a:p>
            <a:endParaRPr lang="en-GB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owl:versionInfo</a:t>
            </a:r>
            <a:r>
              <a:rPr lang="en-GB" sz="1800" dirty="0">
                <a:latin typeface="Lucida Console" panose="020B0609040504020204" pitchFamily="49" charset="0"/>
              </a:rPr>
              <a:t> – </a:t>
            </a:r>
            <a:r>
              <a:rPr lang="en-GB" dirty="0"/>
              <a:t>ontology version number, etc 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owl:priorVersion</a:t>
            </a:r>
            <a:r>
              <a:rPr lang="en-GB" dirty="0"/>
              <a:t> – specified ontology is a previous version of this on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owl:backwardCompatibleWith</a:t>
            </a:r>
            <a:r>
              <a:rPr lang="en-GB" dirty="0"/>
              <a:t> – specified ontology is a previous version of this one, and that this is compatible with it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owl:incompatibleWith</a:t>
            </a:r>
            <a:r>
              <a:rPr lang="en-GB" dirty="0"/>
              <a:t> –specified ontology is a previous version of this one, but that this is incompatible with it</a:t>
            </a:r>
            <a:endParaRPr lang="en-US" dirty="0"/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3AE56-4138-DB41-A2AA-F86150367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class types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endParaRPr lang="en-GB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Distinct from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rdfs:Class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– needed for OWL Lite/DL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The class that includes everything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owl:Nothing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:r>
                  <a:rPr lang="en-US" dirty="0"/>
                  <a:t>⊥)</a:t>
                </a:r>
                <a:endParaRPr lang="en-GB" dirty="0"/>
              </a:p>
              <a:p>
                <a:pPr lvl="1"/>
                <a:r>
                  <a:rPr lang="en-GB" dirty="0"/>
                  <a:t>The empty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owl:DeprecatedClass</a:t>
                </a:r>
                <a:endParaRPr lang="en-US" sz="18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US" dirty="0"/>
                  <a:t>Used to indicated that a class is deprecated and should not be used</a:t>
                </a:r>
              </a:p>
            </p:txBody>
          </p:sp>
        </mc:Choice>
        <mc:Fallback xmlns=""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B2385-8343-8044-ABE4-C6ED14DF4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4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resource-valued properties</a:t>
            </a: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literal-valued properties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owl:AnnotationProperty</a:t>
            </a:r>
            <a:endParaRPr lang="en-GB" sz="18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Used to type properties which annotate classes and properties (needed for OWL Lite/DL)</a:t>
            </a:r>
          </a:p>
          <a:p>
            <a:pPr lvl="1"/>
            <a:r>
              <a:rPr lang="en-GB" dirty="0"/>
              <a:t>Any triples whose predicates are typed as annotation properties are ignored by OWL reasoners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</a:rPr>
              <a:t>owl:DeprecatedProperty</a:t>
            </a:r>
            <a:endParaRPr lang="en-US" sz="1800" dirty="0">
              <a:latin typeface="Lucida Console" panose="020B0609040504020204" pitchFamily="49" charset="0"/>
            </a:endParaRPr>
          </a:p>
          <a:p>
            <a:pPr lvl="1"/>
            <a:r>
              <a:rPr lang="en-US" dirty="0"/>
              <a:t>Used to indicated that a property is deprecated and should not be used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719437-8E75-3349-AC96-5220C230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Recall that the semantics of a description logic is specified by interpretation functions which map:</a:t>
            </a:r>
          </a:p>
          <a:p>
            <a:pPr lvl="1"/>
            <a:r>
              <a:rPr lang="en-GB" dirty="0"/>
              <a:t>Instances to members of the domain of discourse</a:t>
            </a:r>
          </a:p>
          <a:p>
            <a:pPr lvl="1"/>
            <a:r>
              <a:rPr lang="en-GB" dirty="0"/>
              <a:t>Classes to subsets of the domain of discourse</a:t>
            </a:r>
          </a:p>
          <a:p>
            <a:pPr lvl="1"/>
            <a:r>
              <a:rPr lang="en-GB" dirty="0"/>
              <a:t>Properties to sets of pairs drawn from the domain of discourse</a:t>
            </a:r>
          </a:p>
          <a:p>
            <a:pPr marL="0" indent="0">
              <a:buNone/>
            </a:pPr>
            <a:r>
              <a:rPr lang="en-GB" dirty="0"/>
              <a:t>Reflexive definitions of RDF Schema means that some resources are treated as both classes and instances, or instances and properties</a:t>
            </a:r>
          </a:p>
          <a:p>
            <a:pPr lvl="1"/>
            <a:r>
              <a:rPr lang="en-GB" dirty="0"/>
              <a:t>Ambiguous semantics for these resources</a:t>
            </a:r>
          </a:p>
          <a:p>
            <a:pPr lvl="1"/>
            <a:r>
              <a:rPr lang="en-GB" dirty="0"/>
              <a:t>Can’t tell from context whether they’re instances or classes</a:t>
            </a:r>
          </a:p>
          <a:p>
            <a:pPr lvl="1"/>
            <a:r>
              <a:rPr lang="en-GB" dirty="0"/>
              <a:t>Can’t select the appropriate interpretation function</a:t>
            </a:r>
          </a:p>
          <a:p>
            <a:pPr marL="0" indent="0">
              <a:buNone/>
            </a:pPr>
            <a:r>
              <a:rPr lang="en-GB" dirty="0"/>
              <a:t>The introduction of </a:t>
            </a:r>
            <a:r>
              <a:rPr lang="en-GB" sz="1800" dirty="0" err="1">
                <a:latin typeface="Lucida Console" panose="020B0609040504020204" pitchFamily="49" charset="0"/>
              </a:rPr>
              <a:t>owl:Class</a:t>
            </a:r>
            <a:r>
              <a:rPr lang="en-GB" dirty="0"/>
              <a:t>, </a:t>
            </a:r>
            <a:r>
              <a:rPr lang="en-GB" sz="1800" dirty="0" err="1">
                <a:latin typeface="Lucida Console" panose="020B0609040504020204" pitchFamily="49" charset="0"/>
              </a:rPr>
              <a:t>owl:ObjectProperty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and </a:t>
            </a:r>
            <a:r>
              <a:rPr lang="en-GB" sz="1800" dirty="0" err="1">
                <a:latin typeface="Lucida Console" panose="020B0609040504020204" pitchFamily="49" charset="0"/>
              </a:rPr>
              <a:t>owl:DatatypeProperty</a:t>
            </a:r>
            <a:r>
              <a:rPr lang="en-GB" sz="18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eliminates this ambiguity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EDED4-0660-9C44-8597-9AA5287154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restrictions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5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Class expressions formed by constraints on properties:</a:t>
                </a:r>
              </a:p>
              <a:p>
                <a:pPr lvl="1"/>
                <a:r>
                  <a:rPr lang="en-GB" dirty="0"/>
                  <a:t>Local cardinality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range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b="0" dirty="0"/>
              </a:p>
              <a:p>
                <a:pPr lvl="1"/>
                <a:r>
                  <a:rPr lang="en-GB" dirty="0"/>
                  <a:t>Local value constraints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.{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Common triple format for restrictions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&lt;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URI</a:t>
                </a:r>
                <a:r>
                  <a:rPr lang="en-US" sz="1800" dirty="0">
                    <a:latin typeface="Lucida Console" panose="020B0609040504020204" pitchFamily="49" charset="0"/>
                  </a:rPr>
                  <a:t>&gt;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constraint expression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</a:t>
                </a:r>
              </a:p>
            </p:txBody>
          </p:sp>
        </mc:Choice>
        <mc:Fallback xmlns="">
          <p:sp>
            <p:nvSpPr>
              <p:cNvPr id="5427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461BB-7F2E-4442-979A-FF4544183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6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cardinality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number of values taken by a property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owl:minCardinality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at least n values”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owl:maxCardinality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r>
                  <a:rPr lang="en-GB" dirty="0">
                    <a:sym typeface="Zed" pitchFamily="2" charset="2"/>
                  </a:rPr>
                  <a:t>)</a:t>
                </a:r>
                <a:endParaRPr lang="en-GB" dirty="0"/>
              </a:p>
              <a:p>
                <a:pPr lvl="1"/>
                <a:r>
                  <a:rPr lang="en-GB" dirty="0"/>
                  <a:t>“property R has at most n values”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exactly n values”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Lite has restricted cardinalities –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220495-A58B-864E-BFF7-4857F152C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Local cardinality constraint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Single malt whiskies are whiskies which are distilled by one and only one thing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𝑆𝑖𝑛𝑔𝑙𝑒𝑀𝑎𝑙𝑡𝑊h𝑖𝑠𝑘𝑦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𝑊h𝑖𝑠𝑘𝑦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𝑑𝑖𝑠𝑡𝑖𝑙𝑙𝑒𝑑𝐵𝑦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ont:SingleMaltWhisky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ont:Whisky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ont:distilledBy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1 ] </a:t>
                </a:r>
                <a:r>
                  <a:rPr lang="en-US" sz="1800" dirty="0">
                    <a:latin typeface="Lucida Console" panose="020B0609040504020204" pitchFamily="49" charset="0"/>
                  </a:rPr>
                  <a:t>) ] .</a:t>
                </a:r>
              </a:p>
            </p:txBody>
          </p:sp>
        </mc:Choice>
        <mc:Fallback xmlns="">
          <p:sp>
            <p:nvSpPr>
              <p:cNvPr id="604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2CC08-D8F4-AC4F-B929-02A2AA9BD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4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Language (OWL)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COMP6215 Semantic Web Technologies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range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Defines a class based on the type of property values</a:t>
                </a:r>
              </a:p>
              <a:p>
                <a:pPr marL="0" indent="0">
                  <a:buNone/>
                </a:pPr>
                <a:r>
                  <a:rPr lang="en-GB" dirty="0"/>
                  <a:t>Distinct from global range constraint (</a:t>
                </a:r>
                <a:r>
                  <a:rPr lang="en-GB" dirty="0" err="1">
                    <a:latin typeface="Lucida Console" panose="020B0609040504020204" pitchFamily="49" charset="0"/>
                  </a:rPr>
                  <a:t>rdfs:range</a:t>
                </a:r>
                <a:r>
                  <a:rPr lang="en-GB" dirty="0"/>
                  <a:t>) in RDF Schema</a:t>
                </a:r>
              </a:p>
              <a:p>
                <a:pPr marL="0" indent="0">
                  <a:buNone/>
                </a:pPr>
                <a:endParaRPr lang="en-GB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“there exists a value for property R of type C”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owl:allValuesFrom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“property R has only values of type C”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 only be used with named classes or datatypes in OWL Lite</a:t>
                </a:r>
              </a:p>
            </p:txBody>
          </p:sp>
        </mc:Choice>
        <mc:Fallback xmlns=""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AFE37-FAE8-6F4B-A23D-4449F9476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Existential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Carnivores are things which eat some things which are animals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Carnivore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 charset="0"/>
                        </a:rPr>
                        <m:t>Animal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ont:Carnivore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owl:someValuesFrom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ont:Animal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5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4AC28-4650-5B46-AB60-E5D29F310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Universal restriction</a:t>
            </a:r>
            <a:endParaRPr lang="en-US" dirty="0">
              <a:ea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Vegetarians are things which eat only things which are plants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Vegetarian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eats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Plant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ont:Vegetarian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ont:eats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owl:allValuesFrom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ont:Plant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665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655B2-DEBA-4F44-A570-7F02328855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based on the existence of a particular property value</a:t>
                </a:r>
              </a:p>
              <a:p>
                <a:pPr marL="0" indent="0">
                  <a:buNone/>
                </a:pPr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.{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“property R has a value which is X”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686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B71EE6-E27F-C64A-9912-60E8905B5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8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Green things are things which are coloured green 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GreenThing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≡∃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hasColour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.{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green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}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[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owl:Restriction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ont:hasColour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owl:hasValue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ont:green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]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0659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Local value constraint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81E45-C049-6B4A-B68A-8E90F9233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⊔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¬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</m:oMath>
                </a14:m>
                <a:r>
                  <a:rPr lang="en-US" dirty="0">
                    <a:ea typeface="Georgia" charset="0"/>
                    <a:cs typeface="Georgia" charset="0"/>
                  </a:rPr>
                  <a:t>)</a:t>
                </a: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Restrictions on use with OWL Lite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owl:unionOf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and </a:t>
                </a: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owl:complementOf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cannot be used</a:t>
                </a:r>
              </a:p>
              <a:p>
                <a:pPr marL="539750" lvl="1" indent="-269875"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owl:intersectionOf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can be used with named classes (not </a:t>
                </a:r>
                <a:r>
                  <a:rPr lang="en-GB" dirty="0" err="1">
                    <a:ea typeface="Georgia" charset="0"/>
                    <a:cs typeface="Georgia" charset="0"/>
                  </a:rPr>
                  <a:t>bNodes</a:t>
                </a:r>
                <a:r>
                  <a:rPr lang="en-GB" dirty="0">
                    <a:ea typeface="Georgia" charset="0"/>
                    <a:cs typeface="Georgia" charset="0"/>
                  </a:rPr>
                  <a:t>) and OWL restrictions only</a:t>
                </a:r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46B07-E0D2-8541-99E7-F29F8A96A1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Example: Set constructors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Apple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hasColour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ont:GreenApple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[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owl:intersectionOf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b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</a:b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                        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ont:Apple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ont:hasColour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          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owl:hasValue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ont:green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)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0996E7-3959-6749-B901-1266F387C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7088C-4686-3C43-B303-7797D48A3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Useful for ontology mapping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MorningStar</m:t>
                    </m:r>
                    <m:r>
                      <a:rPr lang="en-GB" i="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EveningStar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𝐷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owl:equivalentProperty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ont:morningStar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owl:Thing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owl:sameAs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ont:eveningStar</a:t>
                </a: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768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E89F13-DA43-6B49-8615-E54E79013B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9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ont:HarryCorbett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owl:Thing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;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               </a:t>
            </a:r>
            <a:r>
              <a:rPr lang="en-GB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owl:differentFrom</a:t>
            </a:r>
            <a:r>
              <a:rPr lang="en-GB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ont:HarryHCorbett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269875" lvl="1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Knowledge of world is incomplete</a:t>
            </a:r>
          </a:p>
          <a:p>
            <a:pPr marL="449625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C8AD68-A7FF-5D4B-BF93-C1AB45A850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and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539750" lvl="1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owl:AllDifferent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;</a:t>
            </a:r>
            <a:b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owl:distinctMembers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 (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ont:Paul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ont:George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ont:Ringo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  <a:ea typeface="Georgia" charset="0"/>
                <a:cs typeface="Georgia" charset="0"/>
              </a:rPr>
              <a:t>)</a:t>
            </a:r>
            <a:r>
              <a:rPr lang="en-US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3163C-4663-F44B-A1BC-F965296E0F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OWL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many, RDF Schema is a sufficiently expressive ontology language</a:t>
            </a:r>
          </a:p>
          <a:p>
            <a:pPr marL="0" indent="0">
              <a:buNone/>
            </a:pPr>
            <a:r>
              <a:rPr lang="en-GB" dirty="0"/>
              <a:t>However, there are use cases which require a more expressive formalism:</a:t>
            </a:r>
          </a:p>
          <a:p>
            <a:pPr lvl="1"/>
            <a:r>
              <a:rPr lang="en-GB" dirty="0"/>
              <a:t>Instance classification</a:t>
            </a:r>
          </a:p>
          <a:p>
            <a:pPr lvl="1"/>
            <a:r>
              <a:rPr lang="en-GB" dirty="0"/>
              <a:t>Consistency checking</a:t>
            </a:r>
          </a:p>
          <a:p>
            <a:pPr lvl="1"/>
            <a:r>
              <a:rPr lang="en-GB" dirty="0" err="1"/>
              <a:t>Subsumption</a:t>
            </a:r>
            <a:r>
              <a:rPr lang="en-GB" dirty="0"/>
              <a:t> reasoning</a:t>
            </a:r>
          </a:p>
          <a:p>
            <a:pPr marL="0" indent="0">
              <a:buNone/>
            </a:pPr>
            <a:r>
              <a:rPr lang="en-GB" dirty="0"/>
              <a:t>OWL is a way of encoding DL axioms as RDF triples such that the semantics of the DL axioms are broadly compatible with RDF(S)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89711-988B-F644-8921-610EC49F3E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8589-DC2D-6B46-808B-4FE77F44A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7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Primitive / partial classes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is a X, then it must fulfill the conditions...”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de-DE" smtClean="0">
                          <a:latin typeface="Cambria Math" panose="02040503050406030204" pitchFamily="18" charset="0"/>
                        </a:rPr>
                        <m:t>⊑∃</m:t>
                      </m:r>
                      <m:r>
                        <m:rPr>
                          <m:sty m:val="p"/>
                        </m:rPr>
                        <a:rPr lang="de-DE" smtClean="0">
                          <a:latin typeface="Cambria Math" panose="02040503050406030204" pitchFamily="18" charset="0"/>
                        </a:rPr>
                        <m:t>hasBirthdate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</a:t>
                </a:r>
                <a:r>
                  <a:rPr lang="de-DE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rdfs:subClassOf</a:t>
                </a:r>
                <a:r>
                  <a:rPr lang="de-DE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de-DE" sz="1800" dirty="0">
                    <a:latin typeface="Lucida Console" panose="020B0609040504020204" pitchFamily="49" charset="0"/>
                  </a:rPr>
                  <a:t>[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ont:hasBirthdate</a:t>
                </a:r>
                <a:r>
                  <a:rPr lang="de-DE" sz="1800" dirty="0">
                    <a:latin typeface="Lucida Console" panose="020B0609040504020204" pitchFamily="49" charset="0"/>
                  </a:rPr>
                  <a:t> ;</a:t>
                </a:r>
                <a:br>
                  <a:rPr lang="de-DE" sz="1800" dirty="0">
                    <a:latin typeface="Lucida Console" panose="020B0609040504020204" pitchFamily="49" charset="0"/>
                  </a:rPr>
                </a:br>
                <a:r>
                  <a:rPr lang="de-DE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de-DE" sz="1800" dirty="0">
                    <a:latin typeface="Lucida Console" panose="020B0609040504020204" pitchFamily="49" charset="0"/>
                  </a:rPr>
                  <a:t> </a:t>
                </a:r>
                <a:r>
                  <a:rPr lang="de-DE" sz="18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de-DE" sz="1800" dirty="0">
                    <a:latin typeface="Lucida Console" panose="020B0609040504020204" pitchFamily="49" charset="0"/>
                  </a:rPr>
                  <a:t> ] .</a:t>
                </a:r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819EB3-DB05-C143-9236-3DEFD9CD3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2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Sufficient Class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Describes a subset of the class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charset="0"/>
                        <a:ea typeface="Courier" charset="0"/>
                        <a:cs typeface="Courier" charset="0"/>
                      </a:rPr>
                      <m:t>⊒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“If we know that something has this property, then it belongs to this class...”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dirty="0"/>
                  <a:t>– in the other direction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⊒∃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hasNationalInsuranceNumber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⊤</m:t>
                      </m:r>
                    </m:oMath>
                  </m:oMathPara>
                </a14:m>
                <a:endParaRPr lang="en-GB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DF275-F17C-2142-BB78-AF7CD10CC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8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Necessary and Sufficient Class Definitions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Defined / complete classes (</a:t>
                </a:r>
                <a:r>
                  <a:rPr lang="en-GB" dirty="0"/>
                  <a:t>≡)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“If something fulfills the conditions..., then it is an X."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Student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⊓</m:t>
                      </m:r>
                      <m:r>
                        <a:rPr lang="de-DE" i="1">
                          <a:latin typeface="Cambria Math" charset="0"/>
                          <a:ea typeface="Courier" charset="0"/>
                          <a:cs typeface="Courier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is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Enrolled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At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University</m:t>
                      </m:r>
                    </m:oMath>
                  </m:oMathPara>
                </a14:m>
                <a:endParaRPr lang="de-DE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Note: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:r>
                  <a:rPr lang="de-DE" dirty="0" err="1"/>
                  <a:t>impossible</a:t>
                </a:r>
                <a:r>
                  <a:rPr lang="de-DE" dirty="0"/>
                  <a:t>,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b="1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Person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527E4-3788-624B-A371-F40C88C979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2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Inverse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property as the </a:t>
                </a:r>
                <a:r>
                  <a:rPr lang="en-GB" i="1" dirty="0">
                    <a:ea typeface="Georgia" charset="0"/>
                    <a:cs typeface="Georgia" charset="0"/>
                  </a:rPr>
                  <a:t>inverse</a:t>
                </a:r>
                <a:r>
                  <a:rPr lang="en-GB" dirty="0">
                    <a:ea typeface="Georgia" charset="0"/>
                    <a:cs typeface="Georgia" charset="0"/>
                  </a:rPr>
                  <a:t> of another property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≡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𝑆</m:t>
                    </m:r>
                    <m:r>
                      <a:rPr lang="en-GB" i="1" baseline="30000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−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ont:hasAuthor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owl:inverseOf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ont:wrote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.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6FBB52-B327-5F4D-852F-2BA8B19D2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7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types - 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symmetric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⟺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ont:hasSibling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owl:SymmetricProperty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 (symmetric properties are their own inverses)</a:t>
                </a:r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106F23-77A2-5A47-A28E-616273E35B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1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transitive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ont:hasAncestor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owl:TransitiveProperty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  <a:sym typeface="Wingdings" charset="2"/>
                  </a:rPr>
                  <a:t>.</a:t>
                </a:r>
              </a:p>
              <a:p>
                <a:pPr marL="269875" indent="-269875">
                  <a:buNone/>
                </a:pPr>
                <a:endParaRPr lang="en-GB" sz="1800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  <a:sym typeface="Wingdings" charset="2"/>
                  </a:rPr>
                  <a:t>In DL notation: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  <a:sym typeface="Wingdings" charset="2"/>
                      </a:rPr>
                      <m:t>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Georgia" charset="0"/>
                            <a:cs typeface="Georgia" charset="0"/>
                            <a:sym typeface="Wingdings" charset="2"/>
                          </a:rPr>
                          <m:t>+</m:t>
                        </m:r>
                      </m:sup>
                    </m:sSup>
                  </m:oMath>
                </a14:m>
                <a:endParaRPr lang="en-GB" dirty="0">
                  <a:latin typeface="Lucida Console" panose="020B0609040504020204" pitchFamily="49" charset="0"/>
                  <a:ea typeface="Georgia" charset="0"/>
                  <a:cs typeface="Georgia" charset="0"/>
                  <a:sym typeface="Wingdings" charset="2"/>
                </a:endParaRPr>
              </a:p>
            </p:txBody>
          </p:sp>
        </mc:Choice>
        <mc:Fallback xmlns=""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3EE21-F60F-244D-A3F2-8FA67716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7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 property R is </a:t>
                </a:r>
                <a:r>
                  <a:rPr lang="en-GB" i="1" dirty="0">
                    <a:ea typeface="Georgia" charset="0"/>
                    <a:cs typeface="Georgia" charset="0"/>
                  </a:rPr>
                  <a:t>functional</a:t>
                </a:r>
                <a:r>
                  <a:rPr lang="en-GB" dirty="0">
                    <a:ea typeface="Georgia" charset="0"/>
                    <a:cs typeface="Georgia" charset="0"/>
                  </a:rPr>
                  <a:t> if the following condition holds:</a:t>
                </a:r>
              </a:p>
              <a:p>
                <a:pPr marL="0" indent="0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.</a:t>
                </a:r>
              </a:p>
              <a:p>
                <a:pPr marL="269875" indent="-269875"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NI number)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(everyone has only one birthdate)</a:t>
                </a:r>
              </a:p>
              <a:p>
                <a:pPr marL="269875" indent="-269875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(but: people may have several means of identification)</a:t>
                </a: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 xmlns="">
          <p:sp>
            <p:nvSpPr>
              <p:cNvPr id="911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4176F-B3A5-8D4B-9663-4D730B68D1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32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types – Inverse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property R is </a:t>
                </a:r>
                <a:r>
                  <a:rPr lang="en-GB" i="1" dirty="0"/>
                  <a:t>inverse functional </a:t>
                </a:r>
                <a:r>
                  <a:rPr lang="en-GB" dirty="0"/>
                  <a:t>if the following condition holds: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ont:hasNINumber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owl:InverseFunctionalProperty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(people with the same NI number are the same person)</a:t>
                </a:r>
              </a:p>
              <a:p>
                <a:pPr marL="0" indent="0">
                  <a:buNone/>
                </a:pPr>
                <a:r>
                  <a:rPr lang="en-GB" dirty="0"/>
                  <a:t>(but: many people have the same birthdate)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with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owl:DatatypeProperty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in OWL </a:t>
                </a:r>
                <a:r>
                  <a:rPr lang="en-GB" dirty="0" err="1"/>
                  <a:t>Lite</a:t>
                </a:r>
                <a:r>
                  <a:rPr lang="en-GB" dirty="0"/>
                  <a:t>/DL</a:t>
                </a:r>
              </a:p>
            </p:txBody>
          </p:sp>
        </mc:Choice>
        <mc:Fallback xmlns="">
          <p:sp>
            <p:nvSpPr>
              <p:cNvPr id="931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0B0EA-5921-EB47-B840-5EA68BC9BB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1800" dirty="0">
                    <a:latin typeface="Lucida Console" panose="020B0609040504020204" pitchFamily="49" charset="0"/>
                  </a:rPr>
                  <a:t>owl:disjointWith</a:t>
                </a:r>
              </a:p>
              <a:p>
                <a:pPr lvl="1"/>
                <a:r>
                  <a:rPr lang="en-GB" dirty="0"/>
                  <a:t>members of one class cannot also be members of some specified other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owl:disjointWith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GB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GB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sz="2200" dirty="0"/>
                  <a:t>In DL 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Duck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⊓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Goose</m:t>
                    </m:r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≡ ⊥</m:t>
                    </m:r>
                  </m:oMath>
                </a14:m>
                <a:endParaRPr lang="en-GB" sz="2200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endParaRPr lang="en-GB" dirty="0"/>
              </a:p>
            </p:txBody>
          </p:sp>
        </mc:Choice>
        <mc:Fallback xmlns="">
          <p:sp>
            <p:nvSpPr>
              <p:cNvPr id="952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811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A353E-163B-8A47-8A0D-D5E545F998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7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Defines a class as a direct enumeration of its members</a:t>
                </a:r>
              </a:p>
              <a:p>
                <a:pPr marL="539750" lvl="1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dirty="0">
                    <a:ea typeface="Georgia" charset="0"/>
                    <a:cs typeface="Georgia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𝐶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 ≡ {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𝑎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𝑏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  <a:ea typeface="Georgia" charset="0"/>
                        <a:cs typeface="Georgia" charset="0"/>
                      </a:rPr>
                      <m:t>}</m:t>
                    </m:r>
                  </m:oMath>
                </a14:m>
                <a:r>
                  <a:rPr lang="en-GB" dirty="0">
                    <a:ea typeface="Georgia" charset="0"/>
                    <a:cs typeface="Georgia" charset="0"/>
                  </a:rPr>
                  <a:t>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ont:Beatles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owl:oneOf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(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ont:John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ont:Paul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ont:George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ont:Ringo</a:t>
                </a:r>
                <a:r>
                  <a:rPr lang="en-GB" sz="1800" dirty="0">
                    <a:latin typeface="Lucida Console" panose="020B0609040504020204" pitchFamily="49" charset="0"/>
                    <a:ea typeface="Georgia" charset="0"/>
                    <a:cs typeface="Georgia" charset="0"/>
                  </a:rPr>
                  <a:t> ) .</a:t>
                </a: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lnSpc>
                    <a:spcPct val="90000"/>
                  </a:lnSpc>
                  <a:buFont typeface="Arial" charset="0"/>
                  <a:buChar char="•"/>
                </a:pPr>
                <a:r>
                  <a:rPr lang="en-GB" dirty="0">
                    <a:ea typeface="Georgia" charset="0"/>
                    <a:cs typeface="Georgia" charset="0"/>
                  </a:rPr>
                  <a:t>Cannot be used in OWL Lite</a:t>
                </a:r>
              </a:p>
            </p:txBody>
          </p:sp>
        </mc:Choice>
        <mc:Fallback xmlns="">
          <p:sp>
            <p:nvSpPr>
              <p:cNvPr id="972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7E73B-91CB-8048-BCC8-897C32A67C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Necessary and sufficient conditions for class membership</a:t>
            </a:r>
          </a:p>
          <a:p>
            <a:r>
              <a:rPr lang="en-GB" dirty="0"/>
              <a:t>Property restrictions</a:t>
            </a:r>
          </a:p>
          <a:p>
            <a:pPr lvl="1"/>
            <a:r>
              <a:rPr lang="en-GB" dirty="0"/>
              <a:t>Local range, cardinality, value constraints</a:t>
            </a:r>
          </a:p>
          <a:p>
            <a:r>
              <a:rPr lang="en-GB" dirty="0"/>
              <a:t>Equivalence and identity relations</a:t>
            </a:r>
          </a:p>
          <a:p>
            <a:r>
              <a:rPr lang="en-GB" dirty="0"/>
              <a:t>Property characteristics</a:t>
            </a:r>
          </a:p>
          <a:p>
            <a:pPr lvl="1"/>
            <a:r>
              <a:rPr lang="en-GB" dirty="0"/>
              <a:t>Transitive, symmetric, functional</a:t>
            </a:r>
          </a:p>
          <a:p>
            <a:r>
              <a:rPr lang="en-GB" dirty="0"/>
              <a:t>Complex classes</a:t>
            </a:r>
          </a:p>
          <a:p>
            <a:pPr lvl="1"/>
            <a:r>
              <a:rPr lang="en-GB" dirty="0"/>
              <a:t>Set operators, enumerated classes, disjoint classes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4A54-906B-034D-B8C4-4DB22E4AB6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34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</a:t>
            </a:r>
            <a:r>
              <a:rPr lang="en-GB" dirty="0">
                <a:ea typeface="Georgia" charset="0"/>
                <a:cs typeface="Georgia" charset="0"/>
              </a:rPr>
              <a:t>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28BCC-F824-C34E-A1EB-046F89C4C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(ont2) contains:</a:t>
            </a:r>
            <a:br>
              <a:rPr lang="en-GB" dirty="0">
                <a:ea typeface="Georgia" charset="0"/>
                <a:cs typeface="Georgia" charset="0"/>
              </a:rPr>
            </a:b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ont2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 .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</a:t>
            </a:r>
            <a:r>
              <a:rPr lang="en-GB" b="1" dirty="0">
                <a:ea typeface="Georgia" charset="0"/>
                <a:cs typeface="Georgia" charset="0"/>
              </a:rPr>
              <a:t>must</a:t>
            </a:r>
            <a:r>
              <a:rPr lang="en-GB" dirty="0">
                <a:ea typeface="Georgia" charset="0"/>
                <a:cs typeface="Georgia" charset="0"/>
              </a:rPr>
              <a:t> entail:</a:t>
            </a:r>
            <a:br>
              <a:rPr lang="en-GB" dirty="0">
                <a:ea typeface="Georgia" charset="0"/>
                <a:cs typeface="Georgia" charset="0"/>
              </a:rPr>
            </a:b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E2D1E-E6F7-6146-91CD-C2B290C696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67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 .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(ont3)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ont1:BBB .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does </a:t>
            </a:r>
            <a:r>
              <a:rPr lang="en-GB" b="1" dirty="0">
                <a:ea typeface="Georgia" charset="0"/>
                <a:cs typeface="Georgia" charset="0"/>
              </a:rPr>
              <a:t>not necessarily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ont1:AAA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CD5B5-DA34-8043-B722-46582C268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93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WebOnt working group formed Nov 2001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Recommendations published in Feb 2004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98F5E-3CCB-5D40-BD26-874A53D67A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87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references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Web Ontology Working Group homepage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600" dirty="0">
                <a:ea typeface="Georgia" charset="0"/>
                <a:cs typeface="Georgia" charset="0"/>
              </a:rPr>
              <a:t>http://www.w3.org/2001/</a:t>
            </a:r>
            <a:r>
              <a:rPr lang="en-GB" sz="1600" dirty="0" err="1">
                <a:ea typeface="Georgia" charset="0"/>
                <a:cs typeface="Georgia" charset="0"/>
              </a:rPr>
              <a:t>sw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r>
              <a:rPr lang="en-GB" sz="1600" dirty="0" err="1">
                <a:ea typeface="Georgia" charset="0"/>
                <a:cs typeface="Georgia" charset="0"/>
              </a:rPr>
              <a:t>WebOnt</a:t>
            </a:r>
            <a:r>
              <a:rPr lang="en-GB" sz="1600" dirty="0">
                <a:ea typeface="Georgia" charset="0"/>
                <a:cs typeface="Georgia" charset="0"/>
              </a:rPr>
              <a:t>/</a:t>
            </a:r>
            <a:endParaRPr lang="en-US" sz="1600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16EA9-03DF-E042-A852-AC8D88F751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58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1768372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understanding has improved since 2004</a:t>
            </a:r>
          </a:p>
          <a:p>
            <a:pPr marL="0" indent="0">
              <a:buNone/>
            </a:pPr>
            <a:r>
              <a:rPr lang="en-US" dirty="0"/>
              <a:t>Some things that looked intractable have been shown to be possible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E0A2A-E47B-6647-9E99-134E3BD228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Changes between 1 and 2 fall into the following categories:</a:t>
            </a:r>
          </a:p>
          <a:p>
            <a:pPr lvl="1"/>
            <a:r>
              <a:rPr lang="en-US" dirty="0"/>
              <a:t>Syntactic sugar (making it easier to say things we could already say)</a:t>
            </a:r>
          </a:p>
          <a:p>
            <a:pPr lvl="1"/>
            <a:r>
              <a:rPr lang="en-US" dirty="0"/>
              <a:t>Constructs for increased expressivity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support</a:t>
            </a:r>
          </a:p>
          <a:p>
            <a:pPr lvl="1"/>
            <a:r>
              <a:rPr lang="en-US" dirty="0" err="1"/>
              <a:t>Metamodelling</a:t>
            </a:r>
            <a:endParaRPr lang="en-US" dirty="0"/>
          </a:p>
          <a:p>
            <a:pPr lvl="1"/>
            <a:r>
              <a:rPr lang="en-US" dirty="0"/>
              <a:t>Annotation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99058-81C4-7A46-BB27-17CA31D462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lets us state that two classes are disjoint (</a:t>
                </a:r>
                <a:r>
                  <a:rPr lang="en-US" dirty="0" err="1"/>
                  <a:t>owl:disjointWith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state that a set of classes are pairwise disjoint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owl:AllDisjointClasses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owl:members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ont:Duck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ont:Goose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ont:Swan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Duck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Goose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Swan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469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7CFC-6F35-C749-8539-C9779B213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3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Allows us to define a class as the union of a number of other classes, all of which are pairwise disjoint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look at this modelling pattern in a later lecture</a:t>
                </a:r>
              </a:p>
              <a:p>
                <a:pPr marL="539750" lvl="1" indent="-269875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1366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EF4B0-C2D3-5142-AE6D-17650E1880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versions of OWL:</a:t>
            </a:r>
          </a:p>
          <a:p>
            <a:pPr lvl="1"/>
            <a:r>
              <a:rPr lang="en-US" dirty="0"/>
              <a:t>OWL 1.0 (became Recommendation on 10 Feb 2004)</a:t>
            </a:r>
          </a:p>
          <a:p>
            <a:pPr lvl="1"/>
            <a:r>
              <a:rPr lang="en-US" dirty="0"/>
              <a:t>OWL 2 (became Recommendation on 29 Oct 2009)</a:t>
            </a:r>
          </a:p>
          <a:p>
            <a:pPr marL="0" indent="0">
              <a:buNone/>
            </a:pPr>
            <a:r>
              <a:rPr lang="en-US" dirty="0"/>
              <a:t>OWL 2 is more expressive than OWL 1.0, and takes advantage of developments in DL reasoning techniques in the intervening time</a:t>
            </a:r>
          </a:p>
          <a:p>
            <a:pPr marL="0" indent="0">
              <a:buNone/>
            </a:pPr>
            <a:r>
              <a:rPr lang="en-US" dirty="0"/>
              <a:t>We will initially concentrate on OWL 1.0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570E1-B3F5-7241-B889-F7D977821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2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80F7-C1CA-A648-83E3-BFFAFDF8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Disjoint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𝑀𝑜𝑛𝑜𝑡𝑟𝑒𝑚𝑒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𝑃𝑙𝑎𝑡𝑦𝑝𝑢𝑠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𝐸𝑐h𝑖𝑑𝑛𝑎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ont:Monotreme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owl:disjointUnionOf</a:t>
                </a:r>
                <a:r>
                  <a:rPr lang="en-US" sz="1800" dirty="0">
                    <a:latin typeface="Lucida Console" panose="020B0609040504020204" pitchFamily="49" charset="0"/>
                  </a:rPr>
                  <a:t> (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ont:Platypus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ont:Echidna</a:t>
                </a:r>
                <a:r>
                  <a:rPr lang="en-US" sz="1800" dirty="0">
                    <a:latin typeface="Lucida Console" panose="020B0609040504020204" pitchFamily="49" charset="0"/>
                  </a:rPr>
                  <a:t> ) 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ADA974-C045-0448-B543-C9983E20D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B55EE-6C2B-FF4F-892E-3F8406519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86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assert property values for an individual</a:t>
            </a:r>
          </a:p>
          <a:p>
            <a:pPr marL="0" indent="0">
              <a:buNone/>
            </a:pPr>
            <a:r>
              <a:rPr lang="en-US" dirty="0"/>
              <a:t>OWL 2 lets us assert that an individual does not have a particular property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owl:NegativePropertyAssertion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owl:sourceIndividual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ont:John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owl:assertionProperty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ont:hasChild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owl:targetIndividual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ont:Susan</a:t>
            </a:r>
            <a:r>
              <a:rPr lang="en-US" sz="1800" dirty="0">
                <a:latin typeface="Lucida Console" panose="020B0609040504020204" pitchFamily="49" charset="0"/>
              </a:rPr>
              <a:t> ]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90707-D8CC-0649-B8BA-2698C44EB0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9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Defines a class of individuals which are related to themselves by a given property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i="1" dirty="0">
                    <a:latin typeface="Lucida Console" panose="020B0609040504020204" pitchFamily="49" charset="0"/>
                  </a:rPr>
                  <a:t>property </a:t>
                </a:r>
                <a:r>
                  <a:rPr lang="en-US" sz="1800" dirty="0">
                    <a:latin typeface="Lucida Console" panose="020B0609040504020204" pitchFamily="49" charset="0"/>
                  </a:rPr>
                  <a:t>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owl:hasSelf</a:t>
                </a:r>
                <a:r>
                  <a:rPr lang="en-US" sz="1800" dirty="0">
                    <a:latin typeface="Lucida Console" panose="020B0609040504020204" pitchFamily="49" charset="0"/>
                  </a:rPr>
                  <a:t> “true”^^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xsd:boolean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] 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Self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DA55C9-E27F-F243-B0F7-8933E9D57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narcissist is a person who loves themselves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𝑁𝑎𝑟𝑐𝑖𝑠𝑠𝑖𝑠𝑡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𝑙𝑜𝑣𝑒𝑠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𝑆𝑒𝑙𝑓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ont:Narcissist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owl:Class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ont:Person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[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ont:loves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   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owl:hasSelf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“true”^^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xsd:boolean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>
                    <a:latin typeface="Lucida Console" panose="020B0609040504020204" pitchFamily="49" charset="0"/>
                  </a:rPr>
                  <a:t>] ) ] .</a:t>
                </a:r>
              </a:p>
            </p:txBody>
          </p:sp>
        </mc:Choice>
        <mc:Fallback xmlns=""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CAB41-0400-8B46-98D2-9B877A258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4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Qualified Cardinality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OWL 1 lets us either specify either the local range of a property, or the number of values taken by the property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specify both together: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Lucida Console" panose="020B0609040504020204" pitchFamily="49" charset="0"/>
                  </a:rPr>
                  <a:t>[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owl:Restriction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ont:hasPart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owl:onClass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ont:Wheel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4 ] 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DL 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ourier" charset="0"/>
                            <a:cs typeface="Courier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ourier" charset="0"/>
                                <a:cs typeface="Courier" charset="0"/>
                              </a:rPr>
                            </m:ctrlPr>
                          </m:sSubPr>
                          <m:e>
                            <m:r>
                              <a:rPr lang="de-DE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∃</m:t>
                            </m:r>
                          </m:e>
                          <m:sub>
                            <m:r>
                              <a:rPr lang="de-DE" i="1">
                                <a:latin typeface="Cambria Math" charset="0"/>
                                <a:ea typeface="Courier" charset="0"/>
                                <a:cs typeface="Courier" charset="0"/>
                              </a:rPr>
                              <m:t>=4</m:t>
                            </m:r>
                          </m:sub>
                        </m:sSub>
                      </m:e>
                      <m:sub>
                        <m:r>
                          <a:rPr lang="de-DE">
                            <a:latin typeface="Cambria Math" charset="0"/>
                            <a:ea typeface="Courier" charset="0"/>
                            <a:cs typeface="Courier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hasPart</m:t>
                    </m:r>
                    <m: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Wheel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hasPart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 construct for datatype properties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77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6E097-60C0-EA44-B58F-D7347740A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9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Reflexive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6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every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ont:sameAgeAs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878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3C8A-8C22-2F48-81AB-6E62F0C0E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9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Irreflexive</a:t>
            </a:r>
            <a:r>
              <a:rPr lang="en-US" dirty="0"/>
              <a:t>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0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relates no object to itself</a:t>
                </a:r>
              </a:p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irreflexive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owl:IrreflexiveProperty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1981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3AE87-24FA-3D48-9053-CF95AF5D8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501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Asymmetric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4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property R is </a:t>
                </a:r>
                <a:r>
                  <a:rPr lang="en-US" i="1" dirty="0"/>
                  <a:t>asymmetric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⟩∉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ont:strictlyTallerThan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owl:AsymmetricProperty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>
                    <a:latin typeface="Lucida Console" panose="020B0609040504020204" pitchFamily="49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but: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ont:marriedTo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owl:SymmetricProperty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  <a:latin typeface="Courier New"/>
                  <a:cs typeface="Courier New"/>
                </a:endParaRPr>
              </a:p>
            </p:txBody>
          </p:sp>
        </mc:Choice>
        <mc:Fallback xmlns="">
          <p:sp>
            <p:nvSpPr>
              <p:cNvPr id="1208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368B8-4362-5A45-A3E5-54C3A64B3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46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Disjoint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8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state that two individuals cannot be related to each other by two different properties that have been declared disjoint</a:t>
                </a:r>
              </a:p>
              <a:p>
                <a:pPr marL="0" indent="0">
                  <a:buNone/>
                </a:pPr>
                <a:r>
                  <a:rPr lang="en-US" dirty="0"/>
                  <a:t>Two properties R and S are </a:t>
                </a:r>
                <a:r>
                  <a:rPr lang="en-US" i="1" dirty="0"/>
                  <a:t>disjoint</a:t>
                </a:r>
                <a:r>
                  <a:rPr lang="en-US" dirty="0"/>
                  <a:t> if the following condition holds: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∩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 err="1">
                    <a:latin typeface="Lucida Console" panose="020B0609040504020204" pitchFamily="49" charset="0"/>
                  </a:rPr>
                  <a:t>ont:separatedFrom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US" sz="1800" dirty="0"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US" sz="1800" dirty="0">
                    <a:latin typeface="Lucida Console" panose="020B0609040504020204" pitchFamily="49" charset="0"/>
                  </a:rPr>
                  <a:t> ;</a:t>
                </a:r>
                <a:br>
                  <a:rPr lang="en-US" sz="1800" dirty="0">
                    <a:latin typeface="Lucida Console" panose="020B0609040504020204" pitchFamily="49" charset="0"/>
                  </a:rPr>
                </a:br>
                <a:r>
                  <a:rPr lang="en-US" sz="1800" dirty="0">
                    <a:latin typeface="Lucida Console" panose="020B0609040504020204" pitchFamily="49" charset="0"/>
                  </a:rPr>
                  <a:t>                  </a:t>
                </a:r>
                <a:r>
                  <a:rPr lang="en-US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owl:propertyDisjointWith</a:t>
                </a:r>
                <a:r>
                  <a:rPr lang="en-US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US" sz="1800" dirty="0" err="1">
                    <a:latin typeface="Lucida Console" panose="020B0609040504020204" pitchFamily="49" charset="0"/>
                  </a:rPr>
                  <a:t>ont:contiguousWith</a:t>
                </a:r>
                <a:r>
                  <a:rPr lang="en-US" sz="1800" dirty="0">
                    <a:latin typeface="Lucida Console" panose="020B0609040504020204" pitchFamily="49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Typical examples include antonymic relationships: </a:t>
                </a:r>
                <a:r>
                  <a:rPr lang="en-US" dirty="0" err="1"/>
                  <a:t>closeTo</a:t>
                </a:r>
                <a:r>
                  <a:rPr lang="en-US" dirty="0"/>
                  <a:t> – </a:t>
                </a:r>
                <a:r>
                  <a:rPr lang="en-US" dirty="0" err="1"/>
                  <a:t>farFrom</a:t>
                </a:r>
                <a:endParaRPr lang="en-US" dirty="0"/>
              </a:p>
            </p:txBody>
          </p:sp>
        </mc:Choice>
        <mc:Fallback xmlns="">
          <p:sp>
            <p:nvSpPr>
              <p:cNvPr id="1218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F4362-63C6-3C4A-BC59-B5F4E31A20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6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Property Chain Inclusion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88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does not let us define a property as a composition of other properties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hasUncle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0" dirty="0">
                        <a:latin typeface="Cambria Math" panose="02040503050406030204" pitchFamily="18" charset="0"/>
                      </a:rPr>
                      <m:t>≡ 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hasParent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n-GB" i="0" dirty="0" err="1">
                        <a:latin typeface="Cambria Math" panose="02040503050406030204" pitchFamily="18" charset="0"/>
                      </a:rPr>
                      <m:t>hasBrother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2 lets us define such property compositions: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800" dirty="0" err="1">
                    <a:latin typeface="Lucida Console" panose="020B0609040504020204" pitchFamily="49" charset="0"/>
                  </a:rPr>
                  <a:t>ont:hasUncle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rdf:type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owl:ObjectProperty</a:t>
                </a:r>
                <a:r>
                  <a:rPr lang="en-GB" sz="1800" dirty="0">
                    <a:latin typeface="Lucida Console" panose="020B0609040504020204" pitchFamily="49" charset="0"/>
                  </a:rPr>
                  <a:t> ;</a:t>
                </a:r>
                <a:br>
                  <a:rPr lang="en-GB" sz="1800" dirty="0">
                    <a:latin typeface="Lucida Console" panose="020B0609040504020204" pitchFamily="49" charset="0"/>
                  </a:rPr>
                </a:br>
                <a:r>
                  <a:rPr lang="en-GB" sz="1800" dirty="0">
                    <a:latin typeface="Lucida Console" panose="020B0609040504020204" pitchFamily="49" charset="0"/>
                  </a:rPr>
                  <a:t>            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owl:propertyChainAxiom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(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ont:hasParent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</a:t>
                </a:r>
                <a:r>
                  <a:rPr lang="en-GB" sz="1800" dirty="0" err="1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ont:hasBrother</a:t>
                </a:r>
                <a:r>
                  <a:rPr lang="en-GB" sz="1800" dirty="0">
                    <a:solidFill>
                      <a:schemeClr val="accent4"/>
                    </a:solidFill>
                    <a:latin typeface="Lucida Console" panose="020B0609040504020204" pitchFamily="49" charset="0"/>
                  </a:rPr>
                  <a:t> ) </a:t>
                </a:r>
                <a:r>
                  <a:rPr lang="en-GB" sz="1800" dirty="0">
                    <a:latin typeface="Lucida Console" panose="020B0609040504020204" pitchFamily="49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28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AD1DA-17A6-C14C-AC69-527D5B206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1.0 Species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subsets of OWL features give rise to the following sublanguages (colloquially known as species):</a:t>
            </a:r>
          </a:p>
          <a:p>
            <a:pPr lvl="1"/>
            <a:r>
              <a:rPr lang="en-US" dirty="0"/>
              <a:t>OWL Lite</a:t>
            </a:r>
          </a:p>
          <a:p>
            <a:pPr lvl="1"/>
            <a:r>
              <a:rPr lang="en-US" dirty="0"/>
              <a:t>OWL DL</a:t>
            </a:r>
          </a:p>
          <a:p>
            <a:pPr lvl="1"/>
            <a:r>
              <a:rPr lang="en-US" dirty="0"/>
              <a:t>OWL Full</a:t>
            </a:r>
          </a:p>
          <a:p>
            <a:pPr marL="0" indent="0">
              <a:buNone/>
            </a:pPr>
            <a:r>
              <a:rPr lang="en-US" dirty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9EECA-1956-4949-9C3D-9BD6CFCED1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Brachman, R. J., and H. J. Levesque. (1984). The tractability of </a:t>
            </a:r>
            <a:r>
              <a:rPr lang="en-US" dirty="0" err="1"/>
              <a:t>subsumption</a:t>
            </a:r>
            <a:r>
              <a:rPr lang="en-US" dirty="0"/>
              <a:t> in frame-based description languages. In Proceedings of the 4th National Conference of the American Association for Artificial Intelligence (AAAI-84). Austin, TX, pp. 34-37.</a:t>
            </a:r>
          </a:p>
        </p:txBody>
      </p:sp>
    </p:spTree>
    <p:extLst>
      <p:ext uri="{BB962C8B-B14F-4D97-AF65-F5344CB8AC3E}">
        <p14:creationId xmlns:p14="http://schemas.microsoft.com/office/powerpoint/2010/main" val="1389786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define a property to be functional, so that individuals can be uniquely identified by values of that property</a:t>
            </a:r>
          </a:p>
          <a:p>
            <a:pPr marL="0" indent="0">
              <a:buNone/>
            </a:pPr>
            <a:r>
              <a:rPr lang="en-US" dirty="0"/>
              <a:t>OWL 2 lets us define uniquely identifying keys that comprise several properties: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ont:Person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owl:Class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       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owl:hasKey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(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ont:hasSSN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ont:hasBirthDate</a:t>
            </a:r>
            <a:r>
              <a:rPr lang="en-US" sz="1800" dirty="0">
                <a:solidFill>
                  <a:schemeClr val="accent4"/>
                </a:solidFill>
                <a:latin typeface="Lucida Console" panose="020B0609040504020204" pitchFamily="49" charset="0"/>
              </a:rPr>
              <a:t>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437F69-7A04-9F40-9EE1-EE8E70B88D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28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Datatype</a:t>
            </a:r>
            <a:r>
              <a:rPr lang="en-US" dirty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define subsets of datatypes that constrain the range of values allowed by a datatype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datatype of integers greater than or equal to 5: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>
                <a:latin typeface="Lucida Console" panose="020B0609040504020204" pitchFamily="49" charset="0"/>
              </a:rPr>
              <a:t>ont:IntGEFive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owl:Datatype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</a:t>
            </a:r>
            <a:r>
              <a:rPr lang="en-US" sz="18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800" dirty="0">
                <a:latin typeface="Lucida Console" panose="020B0609040504020204" pitchFamily="49" charset="0"/>
              </a:rPr>
              <a:t> ( [ </a:t>
            </a:r>
            <a:r>
              <a:rPr lang="en-US" sz="1800" dirty="0" err="1">
                <a:latin typeface="Lucida Console" panose="020B0609040504020204" pitchFamily="49" charset="0"/>
              </a:rPr>
              <a:t>rdf:type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xsd:minInclusive</a:t>
            </a:r>
            <a:r>
              <a:rPr lang="en-US" sz="1800" dirty="0">
                <a:latin typeface="Lucida Console" panose="020B0609040504020204" pitchFamily="49" charset="0"/>
              </a:rPr>
              <a:t> “5”^^</a:t>
            </a:r>
            <a:r>
              <a:rPr lang="en-US" sz="1800" dirty="0" err="1">
                <a:latin typeface="Lucida Console" panose="020B0609040504020204" pitchFamily="49" charset="0"/>
              </a:rPr>
              <a:t>xsd:integer</a:t>
            </a:r>
            <a:r>
              <a:rPr lang="en-US" sz="1800" dirty="0">
                <a:latin typeface="Lucida Console" panose="020B0609040504020204" pitchFamily="49" charset="0"/>
              </a:rPr>
              <a:t> ] ) 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F82A3-8180-CE40-82A0-E4F9F116A3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0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required the names used to identify classes, properties, individuals and </a:t>
            </a:r>
            <a:r>
              <a:rPr lang="en-US" dirty="0" err="1"/>
              <a:t>datatypes</a:t>
            </a:r>
            <a:r>
              <a:rPr lang="en-US" dirty="0"/>
              <a:t> to be disjoint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relaxes this</a:t>
            </a:r>
          </a:p>
          <a:p>
            <a:pPr lvl="1"/>
            <a:r>
              <a:rPr lang="en-US" dirty="0"/>
              <a:t>The same name (URI) can be used for both a class and an individual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However:</a:t>
            </a:r>
          </a:p>
          <a:p>
            <a:pPr lvl="1"/>
            <a:r>
              <a:rPr lang="en-US" dirty="0"/>
              <a:t>A name cannot be used for both a class and a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dirty="0"/>
              <a:t>A name cannot be used for more than one type of property (</a:t>
            </a:r>
            <a:r>
              <a:rPr lang="en-US" dirty="0" err="1"/>
              <a:t>DataProperty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ObjectProperty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04E6BE-77C8-864B-BA19-15BE46B081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80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Punning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owl:Class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ont:Harry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br>
              <a:rPr lang="de-DE" sz="1800" dirty="0">
                <a:latin typeface="Lucida Console" panose="020B0609040504020204" pitchFamily="49" charset="0"/>
              </a:rPr>
            </a:br>
            <a:r>
              <a:rPr lang="de-DE" sz="1800" dirty="0" err="1">
                <a:latin typeface="Lucida Console" panose="020B0609040504020204" pitchFamily="49" charset="0"/>
              </a:rPr>
              <a:t>ont:Eagle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rdf:type</a:t>
            </a:r>
            <a:r>
              <a:rPr lang="de-DE" sz="1800" dirty="0">
                <a:latin typeface="Lucida Console" panose="020B0609040504020204" pitchFamily="49" charset="0"/>
              </a:rPr>
              <a:t> </a:t>
            </a:r>
            <a:r>
              <a:rPr lang="de-DE" sz="1800" dirty="0" err="1">
                <a:latin typeface="Lucida Console" panose="020B0609040504020204" pitchFamily="49" charset="0"/>
              </a:rPr>
              <a:t>ont:EndangeredSpecies</a:t>
            </a:r>
            <a:r>
              <a:rPr lang="de-DE" sz="1800" dirty="0">
                <a:latin typeface="Lucida Console" panose="020B0609040504020204" pitchFamily="49" charset="0"/>
              </a:rPr>
              <a:t> 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0AD80-5DFE-9943-83FC-36EBDA0E6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2855999" y="4376236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a:Raptor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a:Bird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err="1">
                <a:solidFill>
                  <a:srgbClr val="FF0000"/>
                </a:solidFill>
              </a:rPr>
              <a:t>a:Eagle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a:Raptor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b="1" dirty="0" err="1">
                <a:solidFill>
                  <a:srgbClr val="0070C0"/>
                </a:solidFill>
              </a:rPr>
              <a:t>ont:Eagle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ont:EndangeredSpecies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55999" y="5373288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b="1" dirty="0" err="1">
                <a:solidFill>
                  <a:srgbClr val="0070C0"/>
                </a:solidFill>
              </a:rPr>
              <a:t>ont:Harry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rdf:type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ont:Eagle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6000" y="3367773"/>
            <a:ext cx="6480000" cy="864000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ont:EndangeredSpecies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rdfs:subclassOf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ont:Species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1583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415839" y="56221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335999" y="36374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T-Box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35999" y="4635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A-Box</a:t>
            </a:r>
          </a:p>
        </p:txBody>
      </p:sp>
    </p:spTree>
    <p:extLst>
      <p:ext uri="{BB962C8B-B14F-4D97-AF65-F5344CB8AC3E}">
        <p14:creationId xmlns:p14="http://schemas.microsoft.com/office/powerpoint/2010/main" val="40969591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1 has three dialects: OWL Lite, OWL DL and OWL Full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introduces three profiles with useful computational properties (reasoning, conjunctive queries):</a:t>
            </a:r>
          </a:p>
          <a:p>
            <a:pPr lvl="1"/>
            <a:r>
              <a:rPr lang="en-US" dirty="0"/>
              <a:t>OWL 2 EL (PTIME-complete, PSPACE-complete)</a:t>
            </a:r>
          </a:p>
          <a:p>
            <a:pPr lvl="1"/>
            <a:r>
              <a:rPr lang="en-US" dirty="0"/>
              <a:t>OWL 2 QL (NLOGSPACE-complete, NP-complete)</a:t>
            </a:r>
          </a:p>
          <a:p>
            <a:pPr lvl="1"/>
            <a:r>
              <a:rPr lang="en-US" dirty="0"/>
              <a:t>OWL 2 RL (PTIME-complete, NP-complete)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OWL 1 DL (NEXPTIME-complete, decidability open)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8FEF3-3669-EE4D-B258-0EAF4E1A70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98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OWL 2 New Features and Rationale</a:t>
            </a:r>
            <a:br>
              <a:rPr lang="en-GB" dirty="0"/>
            </a:br>
            <a:r>
              <a:rPr lang="en-GB" sz="1600" dirty="0"/>
              <a:t>http://www.w3.org/TR/owl2-new-features/</a:t>
            </a:r>
          </a:p>
          <a:p>
            <a:pPr marL="0" indent="0">
              <a:buNone/>
            </a:pPr>
            <a:r>
              <a:rPr lang="en-GB" dirty="0"/>
              <a:t>OWL 2 Primer</a:t>
            </a:r>
            <a:br>
              <a:rPr lang="en-GB" dirty="0"/>
            </a:br>
            <a:r>
              <a:rPr lang="en-GB" sz="1600" dirty="0"/>
              <a:t>http://www.w3.org/TR/owl2-primer/</a:t>
            </a:r>
            <a:endParaRPr lang="en-US"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52EDF3-86AE-A44B-8A05-6D5D5767DB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463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775E-7A11-C240-89B2-279FCD15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Ontology Engineering</a:t>
            </a:r>
          </a:p>
        </p:txBody>
      </p:sp>
    </p:spTree>
    <p:extLst>
      <p:ext uri="{BB962C8B-B14F-4D97-AF65-F5344CB8AC3E}">
        <p14:creationId xmlns:p14="http://schemas.microsoft.com/office/powerpoint/2010/main" val="236992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1.0 Species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690CA-7841-9F49-ACC3-F393AF296F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1" y="4365626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1" y="37179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48201" y="3070226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648201" y="2420939"/>
            <a:ext cx="2879725" cy="5048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bg1"/>
                </a:solidFill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bg1"/>
              </a:solidFill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4343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7848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53612" y="3114676"/>
            <a:ext cx="151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848601" y="3098801"/>
            <a:ext cx="14157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ea typeface="Georgia" charset="0"/>
                <a:cs typeface="Georgia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3204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C9592-1EDC-2445-8096-EF15194B6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www.cs.man.ac.uk</a:t>
            </a:r>
            <a:r>
              <a:rPr lang="en-US" dirty="0"/>
              <a:t>/~</a:t>
            </a:r>
            <a:r>
              <a:rPr lang="en-US" dirty="0" err="1"/>
              <a:t>ezolin</a:t>
            </a:r>
            <a:r>
              <a:rPr lang="en-US" dirty="0"/>
              <a:t>/dl/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/>
          <a:srcRect t="8761"/>
          <a:stretch/>
        </p:blipFill>
        <p:spPr>
          <a:xfrm>
            <a:off x="623888" y="1241112"/>
            <a:ext cx="10944226" cy="4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Lite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Logic-based</a:t>
            </a:r>
          </a:p>
          <a:p>
            <a:pPr lvl="1"/>
            <a:r>
              <a:rPr lang="en-GB" dirty="0"/>
              <a:t>SHIF(D)</a:t>
            </a:r>
          </a:p>
          <a:p>
            <a:pPr lvl="1"/>
            <a:r>
              <a:rPr lang="en-GB" dirty="0"/>
              <a:t>Satisfiability is </a:t>
            </a:r>
            <a:r>
              <a:rPr lang="en-GB" dirty="0" err="1"/>
              <a:t>ExpTime</a:t>
            </a:r>
            <a:r>
              <a:rPr lang="en-GB" dirty="0"/>
              <a:t>-complete</a:t>
            </a:r>
          </a:p>
          <a:p>
            <a:pPr marL="0" indent="0">
              <a:buNone/>
            </a:pPr>
            <a:r>
              <a:rPr lang="en-GB" dirty="0"/>
              <a:t>Less complex reasoning at the expense of less expressive language</a:t>
            </a:r>
          </a:p>
          <a:p>
            <a:pPr lvl="1"/>
            <a:r>
              <a:rPr lang="en-GB" dirty="0"/>
              <a:t>No enumerated classes, set operators, or disjoint classes</a:t>
            </a:r>
          </a:p>
          <a:p>
            <a:pPr lvl="1"/>
            <a:r>
              <a:rPr lang="en-GB" dirty="0"/>
              <a:t>Restricted cardinality restrictions</a:t>
            </a:r>
            <a:br>
              <a:rPr lang="en-GB" dirty="0"/>
            </a:br>
            <a:r>
              <a:rPr lang="en-GB" dirty="0"/>
              <a:t>(values of 0 or 1 – required, permitted and excluded)</a:t>
            </a:r>
          </a:p>
          <a:p>
            <a:pPr lvl="1"/>
            <a:r>
              <a:rPr lang="en-GB" dirty="0"/>
              <a:t>No value restrictions</a:t>
            </a:r>
          </a:p>
          <a:p>
            <a:pPr lvl="1"/>
            <a:r>
              <a:rPr lang="en-GB" dirty="0" err="1"/>
              <a:t>equivalentClass</a:t>
            </a:r>
            <a:r>
              <a:rPr lang="en-GB" dirty="0"/>
              <a:t>/</a:t>
            </a:r>
            <a:r>
              <a:rPr lang="en-GB" dirty="0" err="1"/>
              <a:t>subClassOf</a:t>
            </a:r>
            <a:r>
              <a:rPr lang="en-GB" dirty="0"/>
              <a:t> cannot be applied to class expressions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FF16AC-6C50-F94B-8FB4-C14286A94B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453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131</TotalTime>
  <Words>3739</Words>
  <Application>Microsoft Office PowerPoint</Application>
  <PresentationFormat>Widescreen</PresentationFormat>
  <Paragraphs>507</Paragraphs>
  <Slides>66</Slides>
  <Notes>44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66</vt:i4>
      </vt:variant>
    </vt:vector>
  </HeadingPairs>
  <TitlesOfParts>
    <vt:vector size="82" baseType="lpstr">
      <vt:lpstr>Lucida Console</vt:lpstr>
      <vt:lpstr>Georgia</vt:lpstr>
      <vt:lpstr>Courier</vt:lpstr>
      <vt:lpstr>Lucida Sans</vt:lpstr>
      <vt:lpstr>Calibri</vt:lpstr>
      <vt:lpstr>Arial</vt:lpstr>
      <vt:lpstr>Cambria Math</vt:lpstr>
      <vt:lpstr>Courier New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Ontology Language (OWL)</vt:lpstr>
      <vt:lpstr>Introducing OWL</vt:lpstr>
      <vt:lpstr>OWL Feature Summary</vt:lpstr>
      <vt:lpstr>OWL Versions</vt:lpstr>
      <vt:lpstr>OWL 1.0 Species</vt:lpstr>
      <vt:lpstr>OWL 1.0 Species</vt:lpstr>
      <vt:lpstr>PowerPoint Presentation</vt:lpstr>
      <vt:lpstr>OWL Lite</vt:lpstr>
      <vt:lpstr>OWL DL</vt:lpstr>
      <vt:lpstr>OWL Full</vt:lpstr>
      <vt:lpstr>OWL 1.0 Features and Syntax</vt:lpstr>
      <vt:lpstr>Ontology header</vt:lpstr>
      <vt:lpstr>OWL class types</vt:lpstr>
      <vt:lpstr>OWL property types</vt:lpstr>
      <vt:lpstr>OWL versus RDF Schema</vt:lpstr>
      <vt:lpstr>OWL restrictions</vt:lpstr>
      <vt:lpstr>Local cardinality constraints</vt:lpstr>
      <vt:lpstr>Example: Local cardinality constraint</vt:lpstr>
      <vt:lpstr>Local range constraints</vt:lpstr>
      <vt:lpstr>Example: Existential restriction</vt:lpstr>
      <vt:lpstr>Example: Universal restriction</vt:lpstr>
      <vt:lpstr>Local value constraints</vt:lpstr>
      <vt:lpstr>Example: Local value constraint</vt:lpstr>
      <vt:lpstr>Set constructors</vt:lpstr>
      <vt:lpstr>Example: Set constructors</vt:lpstr>
      <vt:lpstr>Equivalence and identity relations</vt:lpstr>
      <vt:lpstr>Non-equivalence relations</vt:lpstr>
      <vt:lpstr>Non-equivalence relations</vt:lpstr>
      <vt:lpstr>Necessary Class Definitions</vt:lpstr>
      <vt:lpstr>Sufficient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Ontology modularisation</vt:lpstr>
      <vt:lpstr>Ontology modularisation example</vt:lpstr>
      <vt:lpstr>Ontology modularisation example</vt:lpstr>
      <vt:lpstr>OWL status</vt:lpstr>
      <vt:lpstr>OWL references</vt:lpstr>
      <vt:lpstr>OWL 2</vt:lpstr>
      <vt:lpstr>From OWL 1 to OWL 2</vt:lpstr>
      <vt:lpstr>From OWL 1 to OWL 2</vt:lpstr>
      <vt:lpstr>Syntactic Sugar: Disjoint Classes</vt:lpstr>
      <vt:lpstr>Syntactic Sugar: Disjoint Union</vt:lpstr>
      <vt:lpstr>Example: Disjoint Union</vt:lpstr>
      <vt:lpstr>Syntactic Sugar: Negative Property Assertions</vt:lpstr>
      <vt:lpstr>New Constructs: Self Restriction</vt:lpstr>
      <vt:lpstr>Example: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Example: Punning</vt:lpstr>
      <vt:lpstr>Language Profiles</vt:lpstr>
      <vt:lpstr>OWL 2 references</vt:lpstr>
      <vt:lpstr>Next Lecture: Ontology Engineering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</cp:revision>
  <dcterms:created xsi:type="dcterms:W3CDTF">2022-02-16T13:05:43Z</dcterms:created>
  <dcterms:modified xsi:type="dcterms:W3CDTF">2022-02-21T15:00:41Z</dcterms:modified>
</cp:coreProperties>
</file>