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5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6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7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  <p:sldMasterId id="2147483660" r:id="rId2"/>
    <p:sldMasterId id="2147483698" r:id="rId3"/>
    <p:sldMasterId id="2147483702" r:id="rId4"/>
    <p:sldMasterId id="2147483706" r:id="rId5"/>
    <p:sldMasterId id="2147483710" r:id="rId6"/>
    <p:sldMasterId id="2147483714" r:id="rId7"/>
    <p:sldMasterId id="2147483718" r:id="rId8"/>
  </p:sldMasterIdLst>
  <p:notesMasterIdLst>
    <p:notesMasterId r:id="rId73"/>
  </p:notesMasterIdLst>
  <p:sldIdLst>
    <p:sldId id="260" r:id="rId9"/>
    <p:sldId id="257" r:id="rId10"/>
    <p:sldId id="258" r:id="rId11"/>
    <p:sldId id="261" r:id="rId12"/>
    <p:sldId id="262" r:id="rId13"/>
    <p:sldId id="263" r:id="rId14"/>
    <p:sldId id="264" r:id="rId15"/>
    <p:sldId id="291" r:id="rId16"/>
    <p:sldId id="292" r:id="rId17"/>
    <p:sldId id="314" r:id="rId18"/>
    <p:sldId id="265" r:id="rId19"/>
    <p:sldId id="266" r:id="rId20"/>
    <p:sldId id="267" r:id="rId21"/>
    <p:sldId id="293" r:id="rId22"/>
    <p:sldId id="295" r:id="rId23"/>
    <p:sldId id="296" r:id="rId24"/>
    <p:sldId id="297" r:id="rId25"/>
    <p:sldId id="323" r:id="rId26"/>
    <p:sldId id="324" r:id="rId27"/>
    <p:sldId id="298" r:id="rId28"/>
    <p:sldId id="325" r:id="rId29"/>
    <p:sldId id="300" r:id="rId30"/>
    <p:sldId id="326" r:id="rId31"/>
    <p:sldId id="299" r:id="rId32"/>
    <p:sldId id="327" r:id="rId33"/>
    <p:sldId id="272" r:id="rId34"/>
    <p:sldId id="316" r:id="rId35"/>
    <p:sldId id="311" r:id="rId36"/>
    <p:sldId id="312" r:id="rId37"/>
    <p:sldId id="313" r:id="rId38"/>
    <p:sldId id="274" r:id="rId39"/>
    <p:sldId id="320" r:id="rId40"/>
    <p:sldId id="321" r:id="rId41"/>
    <p:sldId id="276" r:id="rId42"/>
    <p:sldId id="322" r:id="rId43"/>
    <p:sldId id="277" r:id="rId44"/>
    <p:sldId id="278" r:id="rId45"/>
    <p:sldId id="279" r:id="rId46"/>
    <p:sldId id="280" r:id="rId47"/>
    <p:sldId id="335" r:id="rId48"/>
    <p:sldId id="317" r:id="rId49"/>
    <p:sldId id="328" r:id="rId50"/>
    <p:sldId id="329" r:id="rId51"/>
    <p:sldId id="330" r:id="rId52"/>
    <p:sldId id="337" r:id="rId53"/>
    <p:sldId id="331" r:id="rId54"/>
    <p:sldId id="332" r:id="rId55"/>
    <p:sldId id="336" r:id="rId56"/>
    <p:sldId id="333" r:id="rId57"/>
    <p:sldId id="334" r:id="rId58"/>
    <p:sldId id="281" r:id="rId59"/>
    <p:sldId id="318" r:id="rId60"/>
    <p:sldId id="302" r:id="rId61"/>
    <p:sldId id="303" r:id="rId62"/>
    <p:sldId id="304" r:id="rId63"/>
    <p:sldId id="305" r:id="rId64"/>
    <p:sldId id="319" r:id="rId65"/>
    <p:sldId id="286" r:id="rId66"/>
    <p:sldId id="287" r:id="rId67"/>
    <p:sldId id="288" r:id="rId68"/>
    <p:sldId id="289" r:id="rId69"/>
    <p:sldId id="309" r:id="rId70"/>
    <p:sldId id="338" r:id="rId71"/>
    <p:sldId id="290" r:id="rId72"/>
  </p:sldIdLst>
  <p:sldSz cx="12192000" cy="6858000"/>
  <p:notesSz cx="6858000" cy="9144000"/>
  <p:embeddedFontLst>
    <p:embeddedFont>
      <p:font typeface="Arial Narrow" panose="020B0606020202030204" pitchFamily="34" charset="0"/>
      <p:regular r:id="rId74"/>
      <p:bold r:id="rId75"/>
      <p:italic r:id="rId76"/>
      <p:boldItalic r:id="rId77"/>
    </p:embeddedFont>
    <p:embeddedFont>
      <p:font typeface="Calibri" panose="020F0502020204030204" pitchFamily="34" charset="0"/>
      <p:regular r:id="rId78"/>
      <p:bold r:id="rId79"/>
      <p:italic r:id="rId80"/>
      <p:boldItalic r:id="rId81"/>
    </p:embeddedFont>
    <p:embeddedFont>
      <p:font typeface="Cambria Math" panose="02040503050406030204" pitchFamily="18" charset="0"/>
      <p:regular r:id="rId82"/>
    </p:embeddedFont>
    <p:embeddedFont>
      <p:font typeface="Georgia" panose="02040502050405020303" pitchFamily="18" charset="0"/>
      <p:regular r:id="rId83"/>
      <p:bold r:id="rId84"/>
      <p:italic r:id="rId85"/>
      <p:boldItalic r:id="rId86"/>
    </p:embeddedFont>
    <p:embeddedFont>
      <p:font typeface="Lucida Sans" panose="020B0602030504020204" pitchFamily="34" charset="0"/>
      <p:regular r:id="rId87"/>
      <p:bold r:id="rId88"/>
      <p:italic r:id="rId89"/>
      <p:boldItalic r:id="rId9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08"/>
    <p:restoredTop sz="94709"/>
  </p:normalViewPr>
  <p:slideViewPr>
    <p:cSldViewPr snapToGrid="0" snapToObjects="1" showGuides="1">
      <p:cViewPr varScale="1">
        <p:scale>
          <a:sx n="76" d="100"/>
          <a:sy n="76" d="100"/>
        </p:scale>
        <p:origin x="64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8.xml"/><Relationship Id="rId21" Type="http://schemas.openxmlformats.org/officeDocument/2006/relationships/slide" Target="slides/slide13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63" Type="http://schemas.openxmlformats.org/officeDocument/2006/relationships/slide" Target="slides/slide55.xml"/><Relationship Id="rId68" Type="http://schemas.openxmlformats.org/officeDocument/2006/relationships/slide" Target="slides/slide60.xml"/><Relationship Id="rId84" Type="http://schemas.openxmlformats.org/officeDocument/2006/relationships/font" Target="fonts/font11.fntdata"/><Relationship Id="rId89" Type="http://schemas.openxmlformats.org/officeDocument/2006/relationships/font" Target="fonts/font16.fntdata"/><Relationship Id="rId16" Type="http://schemas.openxmlformats.org/officeDocument/2006/relationships/slide" Target="slides/slide8.xml"/><Relationship Id="rId11" Type="http://schemas.openxmlformats.org/officeDocument/2006/relationships/slide" Target="slides/slide3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74" Type="http://schemas.openxmlformats.org/officeDocument/2006/relationships/font" Target="fonts/font1.fntdata"/><Relationship Id="rId79" Type="http://schemas.openxmlformats.org/officeDocument/2006/relationships/font" Target="fonts/font6.fntdata"/><Relationship Id="rId5" Type="http://schemas.openxmlformats.org/officeDocument/2006/relationships/slideMaster" Target="slideMasters/slideMaster5.xml"/><Relationship Id="rId90" Type="http://schemas.openxmlformats.org/officeDocument/2006/relationships/font" Target="fonts/font17.fntdata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64" Type="http://schemas.openxmlformats.org/officeDocument/2006/relationships/slide" Target="slides/slide56.xml"/><Relationship Id="rId69" Type="http://schemas.openxmlformats.org/officeDocument/2006/relationships/slide" Target="slides/slide6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72" Type="http://schemas.openxmlformats.org/officeDocument/2006/relationships/slide" Target="slides/slide64.xml"/><Relationship Id="rId80" Type="http://schemas.openxmlformats.org/officeDocument/2006/relationships/font" Target="fonts/font7.fntdata"/><Relationship Id="rId85" Type="http://schemas.openxmlformats.org/officeDocument/2006/relationships/font" Target="fonts/font12.fntdata"/><Relationship Id="rId9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slide" Target="slides/slide51.xml"/><Relationship Id="rId67" Type="http://schemas.openxmlformats.org/officeDocument/2006/relationships/slide" Target="slides/slide59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slide" Target="slides/slide54.xml"/><Relationship Id="rId70" Type="http://schemas.openxmlformats.org/officeDocument/2006/relationships/slide" Target="slides/slide62.xml"/><Relationship Id="rId75" Type="http://schemas.openxmlformats.org/officeDocument/2006/relationships/font" Target="fonts/font2.fntdata"/><Relationship Id="rId83" Type="http://schemas.openxmlformats.org/officeDocument/2006/relationships/font" Target="fonts/font10.fntdata"/><Relationship Id="rId88" Type="http://schemas.openxmlformats.org/officeDocument/2006/relationships/font" Target="fonts/font15.fntdata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slide" Target="slides/slide52.xml"/><Relationship Id="rId65" Type="http://schemas.openxmlformats.org/officeDocument/2006/relationships/slide" Target="slides/slide57.xml"/><Relationship Id="rId73" Type="http://schemas.openxmlformats.org/officeDocument/2006/relationships/notesMaster" Target="notesMasters/notesMaster1.xml"/><Relationship Id="rId78" Type="http://schemas.openxmlformats.org/officeDocument/2006/relationships/font" Target="fonts/font5.fntdata"/><Relationship Id="rId81" Type="http://schemas.openxmlformats.org/officeDocument/2006/relationships/font" Target="fonts/font8.fntdata"/><Relationship Id="rId86" Type="http://schemas.openxmlformats.org/officeDocument/2006/relationships/font" Target="fonts/font13.fntdata"/><Relationship Id="rId9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9" Type="http://schemas.openxmlformats.org/officeDocument/2006/relationships/slide" Target="slides/slide31.xml"/><Relationship Id="rId34" Type="http://schemas.openxmlformats.org/officeDocument/2006/relationships/slide" Target="slides/slide26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76" Type="http://schemas.openxmlformats.org/officeDocument/2006/relationships/font" Target="fonts/font3.fntdata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3.xml"/><Relationship Id="rId9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1.xml"/><Relationship Id="rId24" Type="http://schemas.openxmlformats.org/officeDocument/2006/relationships/slide" Target="slides/slide16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66" Type="http://schemas.openxmlformats.org/officeDocument/2006/relationships/slide" Target="slides/slide58.xml"/><Relationship Id="rId87" Type="http://schemas.openxmlformats.org/officeDocument/2006/relationships/font" Target="fonts/font14.fntdata"/><Relationship Id="rId61" Type="http://schemas.openxmlformats.org/officeDocument/2006/relationships/slide" Target="slides/slide53.xml"/><Relationship Id="rId82" Type="http://schemas.openxmlformats.org/officeDocument/2006/relationships/font" Target="fonts/font9.fntdata"/><Relationship Id="rId19" Type="http://schemas.openxmlformats.org/officeDocument/2006/relationships/slide" Target="slides/slide11.xml"/><Relationship Id="rId14" Type="http://schemas.openxmlformats.org/officeDocument/2006/relationships/slide" Target="slides/slide6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56" Type="http://schemas.openxmlformats.org/officeDocument/2006/relationships/slide" Target="slides/slide48.xml"/><Relationship Id="rId77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C11F37-1E6F-6A44-A0D2-6DE377B840E2}" type="datetimeFigureOut">
              <a:rPr lang="en-GB" smtClean="0"/>
              <a:t>15/02/2022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D4DA00-7454-BF4E-9465-7D8AE93A7E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601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6CC35F-4062-BC4F-992D-884A24E3BE08}" type="slidenum">
              <a:rPr lang="en-US"/>
              <a:pPr/>
              <a:t>2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248253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Note that </a:t>
            </a:r>
            <a:r>
              <a:rPr lang="en-GB" dirty="0" err="1"/>
              <a:t>felix</a:t>
            </a:r>
            <a:r>
              <a:rPr lang="en-GB" dirty="0"/>
              <a:t>, fluffy and </a:t>
            </a:r>
            <a:r>
              <a:rPr lang="en-GB" dirty="0" err="1"/>
              <a:t>fido</a:t>
            </a:r>
            <a:r>
              <a:rPr lang="en-GB" dirty="0"/>
              <a:t> are also members of the class, because none of them have pets either!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82539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D9A960-F092-3844-8CFA-6DB94CB5E0FA}" type="slidenum">
              <a:rPr lang="en-US"/>
              <a:pPr/>
              <a:t>26</a:t>
            </a:fld>
            <a:endParaRPr lang="en-US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06538" y="542925"/>
            <a:ext cx="3846512" cy="2163763"/>
          </a:xfrm>
          <a:solidFill>
            <a:srgbClr val="FFFFFF"/>
          </a:solidFill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2921000"/>
            <a:ext cx="5026025" cy="55372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886307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08532B-3A25-664B-A196-EA90B55876CF}" type="slidenum">
              <a:rPr lang="en-US"/>
              <a:pPr/>
              <a:t>31</a:t>
            </a:fld>
            <a:endParaRPr lang="en-US"/>
          </a:p>
        </p:txBody>
      </p:sp>
      <p:sp>
        <p:nvSpPr>
          <p:cNvPr id="10342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181331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854C14-93AA-D54D-A550-8469C761536A}" type="slidenum">
              <a:rPr lang="en-US"/>
              <a:pPr/>
              <a:t>34</a:t>
            </a:fld>
            <a:endParaRPr lang="en-US"/>
          </a:p>
        </p:txBody>
      </p:sp>
      <p:sp>
        <p:nvSpPr>
          <p:cNvPr id="10752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851116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8853CF-5A4E-514B-BE8A-54D321307C48}" type="slidenum">
              <a:rPr lang="en-US"/>
              <a:pPr/>
              <a:t>38</a:t>
            </a:fld>
            <a:endParaRPr lang="en-US"/>
          </a:p>
        </p:txBody>
      </p:sp>
      <p:sp>
        <p:nvSpPr>
          <p:cNvPr id="952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802832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5A6AC7-AD5C-6F47-8342-D23582BC32FC}" type="slidenum">
              <a:rPr lang="en-US"/>
              <a:pPr/>
              <a:t>39</a:t>
            </a:fld>
            <a:endParaRPr lang="en-US"/>
          </a:p>
        </p:txBody>
      </p:sp>
      <p:sp>
        <p:nvSpPr>
          <p:cNvPr id="10137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GB" dirty="0">
                <a:latin typeface="Arial" charset="0"/>
                <a:ea typeface="ＭＳ Ｐゴシック" charset="-128"/>
                <a:cs typeface="ＭＳ Ｐゴシック" charset="-128"/>
              </a:rPr>
              <a:t>EXAMPLE: Every person</a:t>
            </a:r>
            <a:r>
              <a:rPr lang="en-GB" baseline="0" dirty="0">
                <a:latin typeface="Arial" charset="0"/>
                <a:ea typeface="ＭＳ Ｐゴシック" charset="-128"/>
                <a:cs typeface="ＭＳ Ｐゴシック" charset="-128"/>
              </a:rPr>
              <a:t> is male or female</a:t>
            </a:r>
            <a:endParaRPr lang="en-GB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165990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3A4C09-2A30-2648-9858-9D4E0FECED92}" type="slidenum">
              <a:rPr lang="en-US"/>
              <a:pPr/>
              <a:t>51</a:t>
            </a:fld>
            <a:endParaRPr lang="en-US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06538" y="542925"/>
            <a:ext cx="3846512" cy="2163763"/>
          </a:xfrm>
          <a:solidFill>
            <a:srgbClr val="FFFFFF"/>
          </a:solidFill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2921000"/>
            <a:ext cx="5026025" cy="55372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725053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20263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8A32FB-E0DA-284A-861E-A0058119B1AA}" type="slidenum">
              <a:rPr lang="en-US"/>
              <a:pPr/>
              <a:t>58</a:t>
            </a:fld>
            <a:endParaRPr lang="en-US"/>
          </a:p>
        </p:txBody>
      </p:sp>
      <p:sp>
        <p:nvSpPr>
          <p:cNvPr id="11776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066696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8A32FB-E0DA-284A-861E-A0058119B1AA}" type="slidenum">
              <a:rPr lang="en-US"/>
              <a:pPr/>
              <a:t>59</a:t>
            </a:fld>
            <a:endParaRPr lang="en-US"/>
          </a:p>
        </p:txBody>
      </p:sp>
      <p:sp>
        <p:nvSpPr>
          <p:cNvPr id="11776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682679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KL-ONE – 1985</a:t>
            </a:r>
          </a:p>
          <a:p>
            <a:r>
              <a:rPr lang="en-US" dirty="0"/>
              <a:t>LOOM – 1987</a:t>
            </a:r>
          </a:p>
          <a:p>
            <a:r>
              <a:rPr lang="en-US" dirty="0"/>
              <a:t>CLASSIC – 1991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CA11CF-85C7-754B-83BB-EB830B4A823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8552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8A32FB-E0DA-284A-861E-A0058119B1AA}" type="slidenum">
              <a:rPr lang="en-US"/>
              <a:pPr/>
              <a:t>60</a:t>
            </a:fld>
            <a:endParaRPr lang="en-US"/>
          </a:p>
        </p:txBody>
      </p:sp>
      <p:sp>
        <p:nvSpPr>
          <p:cNvPr id="11776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717182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8A32FB-E0DA-284A-861E-A0058119B1AA}" type="slidenum">
              <a:rPr lang="en-US"/>
              <a:pPr/>
              <a:t>61</a:t>
            </a:fld>
            <a:endParaRPr lang="en-US"/>
          </a:p>
        </p:txBody>
      </p:sp>
      <p:sp>
        <p:nvSpPr>
          <p:cNvPr id="11776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294365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EE106E-9968-B84D-9113-2D64C0585B46}" type="slidenum">
              <a:rPr lang="en-US"/>
              <a:pPr/>
              <a:t>5</a:t>
            </a:fld>
            <a:endParaRPr lang="en-US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GB" dirty="0">
                <a:latin typeface="Arial" charset="0"/>
                <a:ea typeface="ＭＳ Ｐゴシック" charset="-128"/>
                <a:cs typeface="ＭＳ Ｐゴシック" charset="-128"/>
              </a:rPr>
              <a:t>Nomenclature: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GB" dirty="0">
                <a:latin typeface="Arial" charset="0"/>
                <a:ea typeface="ＭＳ Ｐゴシック" charset="-128"/>
                <a:cs typeface="ＭＳ Ｐゴシック" charset="-128"/>
              </a:rPr>
              <a:t>Concept = class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GB" dirty="0">
                <a:latin typeface="Arial" charset="0"/>
                <a:ea typeface="ＭＳ Ｐゴシック" charset="-128"/>
                <a:cs typeface="ＭＳ Ｐゴシック" charset="-128"/>
              </a:rPr>
              <a:t>Role = property or relation</a:t>
            </a:r>
          </a:p>
        </p:txBody>
      </p:sp>
    </p:spTree>
    <p:extLst>
      <p:ext uri="{BB962C8B-B14F-4D97-AF65-F5344CB8AC3E}">
        <p14:creationId xmlns:p14="http://schemas.microsoft.com/office/powerpoint/2010/main" val="8092734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A993E3-0801-1744-B4CA-0364649F43F7}" type="slidenum">
              <a:rPr lang="en-US"/>
              <a:pPr/>
              <a:t>6</a:t>
            </a:fld>
            <a:endParaRPr lang="en-US"/>
          </a:p>
        </p:txBody>
      </p:sp>
      <p:sp>
        <p:nvSpPr>
          <p:cNvPr id="7680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199389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3AD4A6-A621-3740-8700-850332982541}" type="slidenum">
              <a:rPr lang="en-US"/>
              <a:pPr/>
              <a:t>7</a:t>
            </a:fld>
            <a:endParaRPr lang="en-US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265644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C46988-9C40-9E4D-8CCD-FE0D42352867}" type="slidenum">
              <a:rPr lang="en-US"/>
              <a:pPr/>
              <a:t>11</a:t>
            </a:fld>
            <a:endParaRPr lang="en-US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06538" y="542925"/>
            <a:ext cx="3846512" cy="2163763"/>
          </a:xfrm>
          <a:solidFill>
            <a:srgbClr val="FFFFFF"/>
          </a:solidFill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2921000"/>
            <a:ext cx="5026025" cy="55372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778261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C4F073-678E-6341-8E58-DE06A9D55C89}" type="slidenum">
              <a:rPr lang="en-US"/>
              <a:pPr/>
              <a:t>12</a:t>
            </a:fld>
            <a:endParaRPr lang="en-US"/>
          </a:p>
        </p:txBody>
      </p:sp>
      <p:sp>
        <p:nvSpPr>
          <p:cNvPr id="8397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406619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Note that </a:t>
            </a:r>
            <a:r>
              <a:rPr lang="en-GB" dirty="0" err="1"/>
              <a:t>felix</a:t>
            </a:r>
            <a:r>
              <a:rPr lang="en-GB" dirty="0"/>
              <a:t>, fluffy and </a:t>
            </a:r>
            <a:r>
              <a:rPr lang="en-GB" dirty="0" err="1"/>
              <a:t>fido</a:t>
            </a:r>
            <a:r>
              <a:rPr lang="en-GB" dirty="0"/>
              <a:t> are also members of the class, because none of them have pets either!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67517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Note that </a:t>
            </a:r>
            <a:r>
              <a:rPr lang="en-GB" dirty="0" err="1"/>
              <a:t>felix</a:t>
            </a:r>
            <a:r>
              <a:rPr lang="en-GB" dirty="0"/>
              <a:t>, fluffy and </a:t>
            </a:r>
            <a:r>
              <a:rPr lang="en-GB" dirty="0" err="1"/>
              <a:t>fido</a:t>
            </a:r>
            <a:r>
              <a:rPr lang="en-GB" dirty="0"/>
              <a:t> are also members of the class, because none of them have pets either!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4751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2C8DE-3E98-4644-BFE2-F32FC3D7D4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5C1B61-3120-E04E-BDC6-5BA5CDF4F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69A46B8-E3F6-A44F-899D-EF8F718CC98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13C0B99-262F-EF42-9A89-D2867F6B927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070378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8ABF461-B4B4-894F-AD2A-66803A5F5D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1773238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B8FB3173-7AA0-D843-9B5E-650ED53C92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72892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C1511-F3E4-724E-9385-E56C8E96E4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317649E7-935E-964A-AF69-C0C4D907C8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2276475"/>
            <a:ext cx="5400675" cy="3960812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1FB0E1B-5C1F-6F40-9A46-F8BCACC6E5E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2276477"/>
            <a:ext cx="5400675" cy="3960812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F555E08-1F8E-FE4A-8984-00D05492437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3888" y="1773238"/>
            <a:ext cx="5400675" cy="360362"/>
          </a:xfrm>
        </p:spPr>
        <p:txBody>
          <a:bodyPr lIns="72000" tIns="36000" rIns="72000" bIns="36000"/>
          <a:lstStyle>
            <a:lvl1pPr marL="0" indent="0">
              <a:buNone/>
              <a:defRPr b="1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A01483EC-A312-1944-A3B6-36E2CF252F7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167438" y="1773238"/>
            <a:ext cx="5400675" cy="360362"/>
          </a:xfrm>
        </p:spPr>
        <p:txBody>
          <a:bodyPr lIns="72000" tIns="36000" rIns="72000" bIns="36000"/>
          <a:lstStyle>
            <a:lvl1pPr marL="0" indent="0">
              <a:buNone/>
              <a:defRPr b="1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22A8D003-FCDA-0047-981A-893491C354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2153774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ortrait Bleed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BDD746F-C60A-5F4B-A45F-63CE1F52DDB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67439" y="0"/>
            <a:ext cx="6024562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692150"/>
            <a:ext cx="5400674" cy="936625"/>
          </a:xfrm>
        </p:spPr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0956CC3-5066-2E40-8C1A-C70D599F386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685866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ortrait Blee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7437" y="692150"/>
            <a:ext cx="5400675" cy="936625"/>
          </a:xfrm>
        </p:spPr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8ABF461-B4B4-894F-AD2A-66803A5F5D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1773238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9B6178A-34C0-C542-A96F-1D5AC73A1E0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24562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4A79C78-B21D-F943-BA39-8360A5CA224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700412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Mont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692150"/>
            <a:ext cx="5400674" cy="936625"/>
          </a:xfrm>
        </p:spPr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08D99ABB-BC2E-134A-A2CD-85CF5A02E72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901542" y="824986"/>
            <a:ext cx="2666571" cy="281517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4DD31F4D-BE21-FB46-B0CE-AF77431BBAB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167438" y="1767953"/>
            <a:ext cx="2591229" cy="187220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86588E56-5876-5B4A-9118-0C89AE35EB9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71119" y="3789039"/>
            <a:ext cx="2877210" cy="2448249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F2C1FA18-66B6-1C4F-B252-BC50D7B557D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194885" y="3789040"/>
            <a:ext cx="2373228" cy="187220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8F2A8A3E-04CB-3D49-BFF9-4E8A1C7C715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8075468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757BE-BD60-B043-9E76-245DD19A10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A8C294F4-A6AD-1740-BEEC-61206D8F402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67439" y="1773239"/>
            <a:ext cx="5401170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60BA58DB-1B10-234D-9055-77566A37059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391" y="1773238"/>
            <a:ext cx="5401171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A0C5138F-94AF-8046-AAE7-1C99875056F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67439" y="4076701"/>
            <a:ext cx="5401169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781B490-0D9B-4347-9BB0-19B2C921F09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3391" y="4076701"/>
            <a:ext cx="5401171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A92EB63-72C1-744C-9F42-6A38D445FC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701931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5DE22-5B82-9541-BA5A-BB368C0FB0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8FB7F17B-6AA3-1149-BBC9-DC5B1DFC02A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888" y="1773237"/>
            <a:ext cx="3527425" cy="21605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82245F91-9A08-D645-A795-C37F14E4AAB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40688" y="1773237"/>
            <a:ext cx="3527426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F425D9C-51DB-2848-9101-2FF8AF58211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95775" y="1773236"/>
            <a:ext cx="3600450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7C36AEF-34C3-E14F-BCD3-4CA0A0915F4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3393" y="4076700"/>
            <a:ext cx="3527920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D95E5B0E-4B8A-C24D-B31C-4457A16D9B9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040688" y="4076700"/>
            <a:ext cx="3527425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31B113F3-BB57-AC48-9603-182BF960DC1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295775" y="4076700"/>
            <a:ext cx="3600449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4A280A98-37C6-2342-830C-12DF4E52E1C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2164967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F0019-9464-AF4F-A14A-C779F78A7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08CBA7DE-3862-DF4A-B953-467BCFD74F7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3393" y="1773238"/>
            <a:ext cx="3527920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E13F7FAA-ACCD-1D4C-B487-1D8E59569BB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295775" y="1773239"/>
            <a:ext cx="3600449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6BFC2351-BCA4-634D-9FC2-1AABCF68D45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040689" y="1773238"/>
            <a:ext cx="3527424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68D0C368-497A-8B4F-9C13-C840AF36932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4915016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dscape Full Ble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2812300D-9767-B945-AF02-1D3DEB990C2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341E2F-1B0D-9748-91C5-CC974CF8E9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E1188DFF-7D9D-C84E-AA59-F5EB920D497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noFill/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0644295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5E695FFE-DEC3-8945-A9DF-C9F8CC8AF4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158025-FD3D-9A45-8783-576F4EEB2C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5300663"/>
            <a:ext cx="10944224" cy="9366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</a:t>
            </a:r>
            <a:endParaRPr lang="en-GB" dirty="0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F4003048-D4F7-6941-99F8-0109AB947C0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noFill/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708948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C6D86-B0CF-2A49-A4C4-A057AAAF27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47C13D-6028-A044-A6F1-DC4BF348B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0E68F37-339A-074E-BA38-13276F509C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3955076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3124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42728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80664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C8B6604A-86A9-074D-901A-A51AF4652A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1340768"/>
            <a:ext cx="6696744" cy="376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6068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43343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58638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A8BDAF3D-6C7B-9548-BAB8-0765051D77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1340768"/>
            <a:ext cx="6696744" cy="376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2872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31948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31200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93A65594-303E-7642-9CB3-09C6E19588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1340768"/>
            <a:ext cx="6696744" cy="376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3341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108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2996258"/>
            <a:ext cx="10944225" cy="324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FFB4DFBA-4204-6F48-9C17-C4753F4774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4174860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38368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73981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AB91455C-D067-6D41-8B42-135DE1BBBB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1340768"/>
            <a:ext cx="6696744" cy="376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9307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78846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7308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A7FE51D9-41F8-F34A-B0C1-DAF02849A9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1340768"/>
            <a:ext cx="6696744" cy="376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1494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81446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78303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86AE1C61-DEC1-3045-9348-AA510989F3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1340768"/>
            <a:ext cx="6696744" cy="376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9729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3432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144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3357494"/>
            <a:ext cx="10944225" cy="288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D8BB0091-538D-5945-9060-309C431928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4796870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0416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11C00406-8E4B-894C-8D20-4A9F22E4BD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1340768"/>
            <a:ext cx="6696744" cy="376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863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239834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6455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2160587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076700"/>
            <a:ext cx="10944225" cy="2160588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B0D52624-8049-5D40-91BF-8EA428BF66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478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2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288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797288"/>
            <a:ext cx="10944225" cy="144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7821EA71-BFDF-764B-9601-98B10F3D51B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8994752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3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324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5157288"/>
            <a:ext cx="10944225" cy="108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7CD1A0C4-1EEA-A345-AAC3-06F0D07C5E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264245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3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D975F-9286-2641-8193-8DF7321C82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2BC2BCE8-8683-9143-A195-36CA36A0357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392" y="1773238"/>
            <a:ext cx="3528392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65F0F8BD-14D9-F54C-8643-B510466E59C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40216" y="1773239"/>
            <a:ext cx="3527897" cy="21605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022968ED-E95A-5C4A-AFD4-AFD46BE8A4B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95800" y="1773239"/>
            <a:ext cx="3600400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3667781-6711-AC4E-B59A-870436D7730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076700"/>
            <a:ext cx="10944225" cy="2160588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45C34E7-B8FA-EE45-B82E-8F66C35813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516034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942AA-DC19-824E-AC96-5B2BE9F1F3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4068AE28-9C85-8643-AF49-94E4EA86D68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3528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50EFFEC7-CADF-794D-8A8F-463A8B0D163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040689" y="5445122"/>
            <a:ext cx="1727719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A51B6D2F-C03C-364E-96D4-07089520BE82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167435" y="5445122"/>
            <a:ext cx="1728790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760F87C5-62F3-5348-A9B3-27985DEED7C8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295775" y="5445122"/>
            <a:ext cx="1728787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7062D462-B04F-C447-B1D0-0BC445592301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2423592" y="5445122"/>
            <a:ext cx="1727718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F8F9F3D8-C529-AD4D-A368-265D78A91F73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551384" y="5445122"/>
            <a:ext cx="1727743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F1E13E52-C677-7744-9232-41BF6179164F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9912872" y="5445122"/>
            <a:ext cx="1727744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34E2EFAD-DC91-6841-A510-D79076BDE67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601960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3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3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3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3.pn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3.pn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3.png"/><Relationship Id="rId4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035032-FFFC-C447-BA60-9B32DA458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9" y="692150"/>
            <a:ext cx="10944224" cy="936625"/>
          </a:xfrm>
          <a:prstGeom prst="rect">
            <a:avLst/>
          </a:prstGeom>
        </p:spPr>
        <p:txBody>
          <a:bodyPr vert="horz" lIns="72000" tIns="36000" rIns="72000" bIns="36000" rtlCol="0" anchor="b" anchorCtr="0">
            <a:no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E6C37D-9121-684D-B590-EF4A559356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1773238"/>
            <a:ext cx="10944225" cy="4464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D240F-3434-DF49-BB59-C0B86B4149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889" y="6381751"/>
            <a:ext cx="3527424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1B7BC17-F0E7-7A47-8273-78D53527614D}" type="datetimeFigureOut">
              <a:rPr lang="en-GB" smtClean="0"/>
              <a:pPr/>
              <a:t>15/02/2022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11AEA1-9EFF-6040-A0DF-32F3F8CF9F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95774" y="6381751"/>
            <a:ext cx="3600451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B9BF26-FC66-2C46-9F3E-A7306A28B9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799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426078B-3553-4544-8ED2-80E83B6C7BAA}"/>
              </a:ext>
            </a:extLst>
          </p:cNvPr>
          <p:cNvSpPr txBox="1">
            <a:spLocks/>
          </p:cNvSpPr>
          <p:nvPr userDrawn="1"/>
        </p:nvSpPr>
        <p:spPr>
          <a:xfrm>
            <a:off x="11568113" y="6381750"/>
            <a:ext cx="431799" cy="287339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D0896E-602A-494F-99CF-AC1BD90019B0}" type="slidenum">
              <a:rPr lang="en-GB" smtClean="0">
                <a:solidFill>
                  <a:schemeClr val="tx1"/>
                </a:solidFill>
              </a:rPr>
              <a:pPr/>
              <a:t>‹#›</a:t>
            </a:fld>
            <a:endParaRPr lang="en-GB">
              <a:solidFill>
                <a:schemeClr val="tx1"/>
              </a:solidFill>
            </a:endParaRPr>
          </a:p>
        </p:txBody>
      </p:sp>
      <p:pic>
        <p:nvPicPr>
          <p:cNvPr id="9" name="University Logo" descr="Logo&#10;&#10;Description automatically generated with medium confidence">
            <a:extLst>
              <a:ext uri="{FF2B5EF4-FFF2-40B4-BE49-F238E27FC236}">
                <a16:creationId xmlns:a16="http://schemas.microsoft.com/office/drawing/2014/main" id="{85F1001B-B16B-E74E-90FF-B036DA16ADEF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678" y="-279125"/>
            <a:ext cx="2880322" cy="1619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909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97" r:id="rId2"/>
    <p:sldLayoutId id="2147483676" r:id="rId3"/>
    <p:sldLayoutId id="2147483679" r:id="rId4"/>
    <p:sldLayoutId id="2147483680" r:id="rId5"/>
    <p:sldLayoutId id="2147483677" r:id="rId6"/>
    <p:sldLayoutId id="2147483678" r:id="rId7"/>
    <p:sldLayoutId id="2147483682" r:id="rId8"/>
    <p:sldLayoutId id="2147483683" r:id="rId9"/>
    <p:sldLayoutId id="2147483684" r:id="rId10"/>
    <p:sldLayoutId id="2147483685" r:id="rId11"/>
    <p:sldLayoutId id="2147483687" r:id="rId12"/>
    <p:sldLayoutId id="2147483686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3" r:id="rId19"/>
    <p:sldLayoutId id="2147483722" r:id="rId20"/>
    <p:sldLayoutId id="2147483723" r:id="rId21"/>
    <p:sldLayoutId id="2147483724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0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62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6" userDrawn="1">
          <p15:clr>
            <a:srgbClr val="F26B43"/>
          </p15:clr>
        </p15:guide>
        <p15:guide id="2" orient="horz" pos="1026" userDrawn="1">
          <p15:clr>
            <a:srgbClr val="F26B43"/>
          </p15:clr>
        </p15:guide>
        <p15:guide id="3" orient="horz" pos="1117" userDrawn="1">
          <p15:clr>
            <a:srgbClr val="F26B43"/>
          </p15:clr>
        </p15:guide>
        <p15:guide id="4" orient="horz" pos="1344" userDrawn="1">
          <p15:clr>
            <a:srgbClr val="F26B43"/>
          </p15:clr>
        </p15:guide>
        <p15:guide id="5" orient="horz" pos="1434" userDrawn="1">
          <p15:clr>
            <a:srgbClr val="F26B43"/>
          </p15:clr>
        </p15:guide>
        <p15:guide id="6" orient="horz" pos="2478" userDrawn="1">
          <p15:clr>
            <a:srgbClr val="F26B43"/>
          </p15:clr>
        </p15:guide>
        <p15:guide id="7" orient="horz" pos="2568" userDrawn="1">
          <p15:clr>
            <a:srgbClr val="F26B43"/>
          </p15:clr>
        </p15:guide>
        <p15:guide id="8" orient="horz" pos="3929" userDrawn="1">
          <p15:clr>
            <a:srgbClr val="F26B43"/>
          </p15:clr>
        </p15:guide>
        <p15:guide id="9" orient="horz" pos="4020" userDrawn="1">
          <p15:clr>
            <a:srgbClr val="F26B43"/>
          </p15:clr>
        </p15:guide>
        <p15:guide id="10" orient="horz" pos="4201" userDrawn="1">
          <p15:clr>
            <a:srgbClr val="F26B43"/>
          </p15:clr>
        </p15:guide>
        <p15:guide id="11" pos="393" userDrawn="1">
          <p15:clr>
            <a:srgbClr val="F26B43"/>
          </p15:clr>
        </p15:guide>
        <p15:guide id="12" pos="2706" userDrawn="1">
          <p15:clr>
            <a:srgbClr val="F26B43"/>
          </p15:clr>
        </p15:guide>
        <p15:guide id="13" pos="2615" userDrawn="1">
          <p15:clr>
            <a:srgbClr val="F26B43"/>
          </p15:clr>
        </p15:guide>
        <p15:guide id="14" pos="3795" userDrawn="1">
          <p15:clr>
            <a:srgbClr val="F26B43"/>
          </p15:clr>
        </p15:guide>
        <p15:guide id="15" pos="3885" userDrawn="1">
          <p15:clr>
            <a:srgbClr val="F26B43"/>
          </p15:clr>
        </p15:guide>
        <p15:guide id="16" pos="5065" userDrawn="1">
          <p15:clr>
            <a:srgbClr val="F26B43"/>
          </p15:clr>
        </p15:guide>
        <p15:guide id="17" pos="4974" userDrawn="1">
          <p15:clr>
            <a:srgbClr val="F26B43"/>
          </p15:clr>
        </p15:guide>
        <p15:guide id="18" pos="7559" userDrawn="1">
          <p15:clr>
            <a:srgbClr val="F26B43"/>
          </p15:clr>
        </p15:guide>
        <p15:guide id="19" pos="728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AF8164AF-429E-8B44-8926-15F5B2F349A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546" y="-279124"/>
            <a:ext cx="2880320" cy="161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570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1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 userDrawn="1">
          <p15:clr>
            <a:srgbClr val="F26B43"/>
          </p15:clr>
        </p15:guide>
        <p15:guide id="2" pos="6199" userDrawn="1">
          <p15:clr>
            <a:srgbClr val="F26B43"/>
          </p15:clr>
        </p15:guide>
        <p15:guide id="3" orient="horz" pos="1344" userDrawn="1">
          <p15:clr>
            <a:srgbClr val="F26B43"/>
          </p15:clr>
        </p15:guide>
        <p15:guide id="4" orient="horz" pos="2115" userDrawn="1">
          <p15:clr>
            <a:srgbClr val="F26B43"/>
          </p15:clr>
        </p15:guide>
        <p15:guide id="5" orient="horz" pos="2205" userDrawn="1">
          <p15:clr>
            <a:srgbClr val="F26B43"/>
          </p15:clr>
        </p15:guide>
        <p15:guide id="6" orient="horz" pos="2840" userDrawn="1">
          <p15:clr>
            <a:srgbClr val="F26B43"/>
          </p15:clr>
        </p15:guide>
        <p15:guide id="7" orient="horz" pos="2931" userDrawn="1">
          <p15:clr>
            <a:srgbClr val="F26B43"/>
          </p15:clr>
        </p15:guide>
        <p15:guide id="8" orient="horz" pos="3158" userDrawn="1">
          <p15:clr>
            <a:srgbClr val="F26B43"/>
          </p15:clr>
        </p15:guide>
        <p15:guide id="9" pos="7287" userDrawn="1">
          <p15:clr>
            <a:srgbClr val="F26B43"/>
          </p15:clr>
        </p15:guide>
        <p15:guide id="10" pos="7559" userDrawn="1">
          <p15:clr>
            <a:srgbClr val="F26B43"/>
          </p15:clr>
        </p15:guide>
        <p15:guide id="11" orient="horz" pos="4020" userDrawn="1">
          <p15:clr>
            <a:srgbClr val="F26B43"/>
          </p15:clr>
        </p15:guide>
        <p15:guide id="12" orient="horz" pos="4201" userDrawn="1">
          <p15:clr>
            <a:srgbClr val="F26B43"/>
          </p15:clr>
        </p15:guide>
        <p15:guide id="13" orient="horz" pos="436" userDrawn="1">
          <p15:clr>
            <a:srgbClr val="F26B43"/>
          </p15:clr>
        </p15:guide>
        <p15:guide id="14" orient="horz" pos="3929" userDrawn="1">
          <p15:clr>
            <a:srgbClr val="F26B43"/>
          </p15:clr>
        </p15:guide>
        <p15:guide id="15" pos="393" userDrawn="1">
          <p15:clr>
            <a:srgbClr val="F26B43"/>
          </p15:clr>
        </p15:guide>
        <p15:guide id="16" orient="horz" pos="1026" userDrawn="1">
          <p15:clr>
            <a:srgbClr val="F26B43"/>
          </p15:clr>
        </p15:guide>
        <p15:guide id="17" orient="horz" pos="1117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3C93DE68-05CE-2849-95E7-E5250A523A9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546" y="-279124"/>
            <a:ext cx="2880320" cy="161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089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035FA973-C0ED-CC4A-860A-332DE8FA6E6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546" y="-279124"/>
            <a:ext cx="2880320" cy="161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878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8E358BAB-3CE0-B441-80F2-75A919C00A3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546" y="-279124"/>
            <a:ext cx="2880320" cy="161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580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6C5CB4D6-7FF7-E74F-A293-FD6DF4731B9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546" y="-279124"/>
            <a:ext cx="2880320" cy="161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996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4B38F7A9-0726-AB4E-82A2-387311FBB25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546" y="-279124"/>
            <a:ext cx="2880320" cy="161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504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2308ADD2-B9A1-D943-9ECD-0824C50664B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546" y="-279124"/>
            <a:ext cx="2880320" cy="161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53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10.xml"/><Relationship Id="rId4" Type="http://schemas.openxmlformats.org/officeDocument/2006/relationships/image" Target="NUL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10.xml"/><Relationship Id="rId4" Type="http://schemas.openxmlformats.org/officeDocument/2006/relationships/image" Target="NUL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32792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4DFE8-16A8-1A4F-BB42-6D721B34A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Expressions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7B918A-B428-D848-A1B9-1ACD1A0C1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19814D-0E39-9C4E-8792-25FF623ECC9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Description logic expressions consist of:</a:t>
            </a:r>
          </a:p>
          <a:p>
            <a:r>
              <a:rPr lang="en-GB" dirty="0"/>
              <a:t>Concept and role descriptions:</a:t>
            </a:r>
          </a:p>
          <a:p>
            <a:pPr lvl="1"/>
            <a:r>
              <a:rPr lang="en-GB" dirty="0"/>
              <a:t>Atomic concepts: Person</a:t>
            </a:r>
          </a:p>
          <a:p>
            <a:pPr lvl="1"/>
            <a:r>
              <a:rPr lang="en-GB" dirty="0"/>
              <a:t>Atomic roles: </a:t>
            </a:r>
            <a:r>
              <a:rPr lang="en-GB" dirty="0" err="1"/>
              <a:t>hasChild</a:t>
            </a:r>
            <a:endParaRPr lang="en-GB" dirty="0"/>
          </a:p>
          <a:p>
            <a:pPr lvl="1"/>
            <a:r>
              <a:rPr lang="en-GB" dirty="0"/>
              <a:t>Complex concepts: “person with two living parents”</a:t>
            </a:r>
          </a:p>
          <a:p>
            <a:pPr lvl="1"/>
            <a:r>
              <a:rPr lang="en-GB" dirty="0"/>
              <a:t>Complex roles: “has parent’s brother” (i.e. "has uncle")</a:t>
            </a:r>
          </a:p>
          <a:p>
            <a:r>
              <a:rPr lang="en-GB" dirty="0"/>
              <a:t>Axioms that make statements about how concepts or roles are related to each other:</a:t>
            </a:r>
          </a:p>
          <a:p>
            <a:pPr lvl="1"/>
            <a:r>
              <a:rPr lang="en-GB" dirty="0"/>
              <a:t>“Every person with two living parents is thankful”</a:t>
            </a:r>
          </a:p>
          <a:p>
            <a:pPr lvl="1"/>
            <a:r>
              <a:rPr lang="en-GB" dirty="0"/>
              <a:t>“</a:t>
            </a:r>
            <a:r>
              <a:rPr lang="en-GB" dirty="0" err="1"/>
              <a:t>hasUncle</a:t>
            </a:r>
            <a:r>
              <a:rPr lang="en-GB" dirty="0"/>
              <a:t> is equivalent to has parent’s brother”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E2995A1-323A-9D4E-AD71-71812D8EEE6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4401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Concept Constructors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617BBB8-DB06-AD44-9C12-9D4234794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58E28-0B53-B74A-B318-796C0A8E4779}" type="slidenum">
              <a:rPr lang="en-GB" smtClean="0"/>
              <a:pPr/>
              <a:t>11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898" name="Rectangle 3"/>
              <p:cNvSpPr>
                <a:spLocks noGrp="1" noChangeArrowheads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Used to construct complex concepts:</a:t>
                </a:r>
              </a:p>
              <a:p>
                <a:pPr lvl="1"/>
                <a:r>
                  <a:rPr lang="en-GB" dirty="0"/>
                  <a:t>Boolean concept constructors	</a:t>
                </a:r>
                <a14:m>
                  <m:oMath xmlns:m="http://schemas.openxmlformats.org/officeDocument/2006/math">
                    <m:r>
                      <a:rPr lang="en-GB">
                        <a:latin typeface="Cambria Math" panose="02040503050406030204" pitchFamily="18" charset="0"/>
                      </a:rPr>
                      <m:t>¬</m:t>
                    </m:r>
                    <m:r>
                      <a:rPr lang="en-GB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GB" smtClean="0">
                        <a:latin typeface="Cambria Math" panose="02040503050406030204" pitchFamily="18" charset="0"/>
                      </a:rPr>
                      <m:t>         </m:t>
                    </m:r>
                    <m:r>
                      <a:rPr lang="en-GB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GB">
                        <a:latin typeface="Cambria Math" panose="02040503050406030204" pitchFamily="18" charset="0"/>
                      </a:rPr>
                      <m:t>⊔</m:t>
                    </m:r>
                    <m:r>
                      <a:rPr lang="en-GB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GB" smtClean="0">
                        <a:latin typeface="Cambria Math" panose="02040503050406030204" pitchFamily="18" charset="0"/>
                      </a:rPr>
                      <m:t>     </m:t>
                    </m:r>
                    <m:r>
                      <a:rPr lang="en-GB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GB">
                        <a:latin typeface="Cambria Math" panose="02040503050406030204" pitchFamily="18" charset="0"/>
                      </a:rPr>
                      <m:t>⊓</m:t>
                    </m:r>
                    <m:r>
                      <a:rPr lang="en-GB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Restrictions on role successors	</a:t>
                </a:r>
                <a14:m>
                  <m:oMath xmlns:m="http://schemas.openxmlformats.org/officeDocument/2006/math">
                    <m:r>
                      <a:rPr lang="en-GB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GB"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GB" smtClean="0">
                        <a:latin typeface="Cambria Math" panose="02040503050406030204" pitchFamily="18" charset="0"/>
                      </a:rPr>
                      <m:t>     </m:t>
                    </m:r>
                    <m:r>
                      <a:rPr lang="en-GB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GB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GB"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Number/cardinality restrictions	</a:t>
                </a:r>
                <a14:m>
                  <m:oMath xmlns:m="http://schemas.openxmlformats.org/officeDocument/2006/math">
                    <m:r>
                      <a:rPr lang="en-GB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GB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GB" smtClean="0">
                        <a:latin typeface="Cambria Math" panose="02040503050406030204" pitchFamily="18" charset="0"/>
                      </a:rPr>
                      <m:t>   ≥</m:t>
                    </m:r>
                    <m:r>
                      <a:rPr lang="en-GB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GB" smtClean="0"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n-GB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>
                        <a:latin typeface="Cambria Math" panose="02040503050406030204" pitchFamily="18" charset="0"/>
                      </a:rPr>
                      <m:t>𝑛𝑅</m:t>
                    </m:r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Nominals (singleton concepts)	</a:t>
                </a:r>
                <a14:m>
                  <m:oMath xmlns:m="http://schemas.openxmlformats.org/officeDocument/2006/math">
                    <m:r>
                      <a:rPr lang="en-GB">
                        <a:latin typeface="Cambria Math" panose="02040503050406030204" pitchFamily="18" charset="0"/>
                      </a:rPr>
                      <m:t>{</m:t>
                    </m:r>
                    <m:r>
                      <a:rPr lang="en-GB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Universal concept, top		</a:t>
                </a:r>
                <a14:m>
                  <m:oMath xmlns:m="http://schemas.openxmlformats.org/officeDocument/2006/math">
                    <m:r>
                      <a:rPr lang="en-GB">
                        <a:latin typeface="Cambria Math" panose="02040503050406030204" pitchFamily="18" charset="0"/>
                      </a:rPr>
                      <m:t>⊤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Contradiction, bottom		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089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3"/>
                <a:stretch>
                  <a:fillRect l="-695" t="-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8FA6F26-03FE-2946-AD48-5E31E54423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626325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Role Constructors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5DEFB3C-095C-8143-AD79-47028609C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58E28-0B53-B74A-B318-796C0A8E4779}" type="slidenum">
              <a:rPr lang="en-GB" smtClean="0"/>
              <a:pPr/>
              <a:t>12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946" name="Rectangle 3"/>
              <p:cNvSpPr>
                <a:spLocks noGrp="1" noChangeArrowheads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Used to construct complex roles:</a:t>
                </a:r>
              </a:p>
              <a:p>
                <a:pPr lvl="1"/>
                <a:r>
                  <a:rPr lang="en-GB" dirty="0"/>
                  <a:t>Concrete domains (datatypes)</a:t>
                </a:r>
              </a:p>
              <a:p>
                <a:pPr lvl="1"/>
                <a:r>
                  <a:rPr lang="en-GB" dirty="0"/>
                  <a:t>Inverse roles	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GB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Role composition			</a:t>
                </a:r>
                <a14:m>
                  <m:oMath xmlns:m="http://schemas.openxmlformats.org/officeDocument/2006/math">
                    <m:r>
                      <a:rPr lang="en-GB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GB">
                        <a:latin typeface="Cambria Math" panose="02040503050406030204" pitchFamily="18" charset="0"/>
                      </a:rPr>
                      <m:t>∘</m:t>
                    </m:r>
                    <m:r>
                      <a:rPr lang="en-GB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Transitive roles	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GB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8294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3"/>
                <a:stretch>
                  <a:fillRect l="-695" t="-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37D9F4E-383D-9943-99B6-584712C6BE2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3463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OWL and Description Logics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57CD946-B1E5-D54A-9844-E91AF2B0C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58E28-0B53-B74A-B318-796C0A8E4779}" type="slidenum">
              <a:rPr lang="en-GB" smtClean="0"/>
              <a:pPr/>
              <a:t>13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994" name="Rectangle 3"/>
              <p:cNvSpPr>
                <a:spLocks noGrp="1" noChangeArrowheads="1"/>
              </p:cNvSpPr>
              <p:nvPr>
                <p:ph sz="quarter" idx="13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Not every description logic supports all constructors </a:t>
                </a:r>
              </a:p>
              <a:p>
                <a:r>
                  <a:rPr lang="en-US" dirty="0"/>
                  <a:t>More constructors = more expressive = higher complexity</a:t>
                </a:r>
              </a:p>
              <a:p>
                <a:r>
                  <a:rPr lang="en-US" dirty="0"/>
                  <a:t>For example, OWL DL is equivalent to the logic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𝒮ℋ𝒪ℐ𝒩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Atomic concepts and roles</a:t>
                </a:r>
              </a:p>
              <a:p>
                <a:pPr lvl="1"/>
                <a:r>
                  <a:rPr lang="en-US" dirty="0"/>
                  <a:t>Boolean operators</a:t>
                </a:r>
              </a:p>
              <a:p>
                <a:pPr lvl="1"/>
                <a:r>
                  <a:rPr lang="en-US" dirty="0"/>
                  <a:t>Universal, existential restrictions, number restrictions</a:t>
                </a:r>
              </a:p>
              <a:p>
                <a:pPr lvl="1"/>
                <a:r>
                  <a:rPr lang="en-US" dirty="0"/>
                  <a:t>Role hierarchies</a:t>
                </a:r>
              </a:p>
              <a:p>
                <a:pPr lvl="1"/>
                <a:r>
                  <a:rPr lang="en-US" dirty="0"/>
                  <a:t>Nominals</a:t>
                </a:r>
              </a:p>
              <a:p>
                <a:pPr lvl="1"/>
                <a:r>
                  <a:rPr lang="en-US" dirty="0"/>
                  <a:t>Inverse and transitive roles (but not role composition)</a:t>
                </a:r>
              </a:p>
            </p:txBody>
          </p:sp>
        </mc:Choice>
        <mc:Fallback xmlns="">
          <p:sp>
            <p:nvSpPr>
              <p:cNvPr id="8499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l="-579" t="-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C07BFE-F621-404C-B7D4-EA97A3978D6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1260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reeform 31">
            <a:extLst>
              <a:ext uri="{FF2B5EF4-FFF2-40B4-BE49-F238E27FC236}">
                <a16:creationId xmlns:a16="http://schemas.microsoft.com/office/drawing/2014/main" id="{65617469-E783-DC45-ACAD-8BAC37C095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28061" y="2808044"/>
            <a:ext cx="1029492" cy="1837988"/>
          </a:xfrm>
          <a:custGeom>
            <a:avLst/>
            <a:gdLst>
              <a:gd name="connsiteX0" fmla="*/ 527049 w 1029492"/>
              <a:gd name="connsiteY0" fmla="*/ 0 h 1837988"/>
              <a:gd name="connsiteX1" fmla="*/ 553331 w 1029492"/>
              <a:gd name="connsiteY1" fmla="*/ 15967 h 1837988"/>
              <a:gd name="connsiteX2" fmla="*/ 1029492 w 1029492"/>
              <a:gd name="connsiteY2" fmla="*/ 911520 h 1837988"/>
              <a:gd name="connsiteX3" fmla="*/ 553331 w 1029492"/>
              <a:gd name="connsiteY3" fmla="*/ 1807073 h 1837988"/>
              <a:gd name="connsiteX4" fmla="*/ 502444 w 1029492"/>
              <a:gd name="connsiteY4" fmla="*/ 1837988 h 1837988"/>
              <a:gd name="connsiteX5" fmla="*/ 476162 w 1029492"/>
              <a:gd name="connsiteY5" fmla="*/ 1822021 h 1837988"/>
              <a:gd name="connsiteX6" fmla="*/ 0 w 1029492"/>
              <a:gd name="connsiteY6" fmla="*/ 926468 h 1837988"/>
              <a:gd name="connsiteX7" fmla="*/ 476162 w 1029492"/>
              <a:gd name="connsiteY7" fmla="*/ 30915 h 1837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29492" h="1837988">
                <a:moveTo>
                  <a:pt x="527049" y="0"/>
                </a:moveTo>
                <a:lnTo>
                  <a:pt x="553331" y="15967"/>
                </a:lnTo>
                <a:cubicBezTo>
                  <a:pt x="840613" y="210051"/>
                  <a:pt x="1029492" y="538728"/>
                  <a:pt x="1029492" y="911520"/>
                </a:cubicBezTo>
                <a:cubicBezTo>
                  <a:pt x="1029492" y="1284313"/>
                  <a:pt x="840613" y="1612990"/>
                  <a:pt x="553331" y="1807073"/>
                </a:cubicBezTo>
                <a:lnTo>
                  <a:pt x="502444" y="1837988"/>
                </a:lnTo>
                <a:lnTo>
                  <a:pt x="476162" y="1822021"/>
                </a:lnTo>
                <a:cubicBezTo>
                  <a:pt x="188880" y="1627938"/>
                  <a:pt x="0" y="1299261"/>
                  <a:pt x="0" y="926468"/>
                </a:cubicBezTo>
                <a:cubicBezTo>
                  <a:pt x="0" y="553676"/>
                  <a:pt x="188880" y="224999"/>
                  <a:pt x="476162" y="30915"/>
                </a:cubicBezTo>
                <a:close/>
              </a:path>
            </a:pathLst>
          </a:custGeom>
          <a:solidFill>
            <a:schemeClr val="tx2">
              <a:lumMod val="25000"/>
              <a:lumOff val="75000"/>
            </a:schemeClr>
          </a:solidFill>
          <a:ln w="25400">
            <a:noFill/>
            <a:round/>
            <a:headEnd/>
            <a:tailEnd/>
          </a:ln>
        </p:spPr>
        <p:txBody>
          <a:bodyPr wrap="square" anchor="ctr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F0FDA8C-8CFC-E040-B9E8-098D88014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Boolean Concept Constructors: Intersection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9A146A18-F28F-8E47-A243-7D688AB8171F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800">
                          <a:latin typeface="Cambria Math" panose="02040503050406030204" pitchFamily="18" charset="0"/>
                        </a:rPr>
                        <m:t>Child</m:t>
                      </m:r>
                      <m:r>
                        <a:rPr lang="en-GB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⊓</m:t>
                      </m:r>
                      <m:r>
                        <m:rPr>
                          <m:sty m:val="p"/>
                        </m:rPr>
                        <a:rPr lang="en-GB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Happy</m:t>
                      </m:r>
                    </m:oMath>
                  </m:oMathPara>
                </a14:m>
                <a:endParaRPr lang="en-US" sz="2800" dirty="0"/>
              </a:p>
              <a:p>
                <a:pPr marL="0" indent="0">
                  <a:buNone/>
                </a:pPr>
                <a:r>
                  <a:rPr lang="en-US" dirty="0"/>
                  <a:t>The class of things which are both children and happy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Read as “Child AND Happy”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9A146A18-F28F-8E47-A243-7D688AB817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37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028CE97-D266-594B-8020-C91566BF8C0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Oval 16">
            <a:extLst>
              <a:ext uri="{FF2B5EF4-FFF2-40B4-BE49-F238E27FC236}">
                <a16:creationId xmlns:a16="http://schemas.microsoft.com/office/drawing/2014/main" id="{1AA39375-4B1F-BA40-9647-4FE5DCC5C2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7553" y="2642359"/>
            <a:ext cx="2160000" cy="21600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Oval 17">
            <a:extLst>
              <a:ext uri="{FF2B5EF4-FFF2-40B4-BE49-F238E27FC236}">
                <a16:creationId xmlns:a16="http://schemas.microsoft.com/office/drawing/2014/main" id="{D824C399-2E95-B14C-95D6-3AAF1FC4EF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28061" y="2657307"/>
            <a:ext cx="2160000" cy="2160000"/>
          </a:xfrm>
          <a:prstGeom prst="ellipse">
            <a:avLst/>
          </a:prstGeom>
          <a:noFill/>
          <a:ln w="25400">
            <a:solidFill>
              <a:srgbClr val="00B05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Text Box 18">
            <a:extLst>
              <a:ext uri="{FF2B5EF4-FFF2-40B4-BE49-F238E27FC236}">
                <a16:creationId xmlns:a16="http://schemas.microsoft.com/office/drawing/2014/main" id="{9ED127E2-CC43-DC4E-84D7-232E6EF8A6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4036" y="2329136"/>
            <a:ext cx="96877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0" rIns="36000" bIns="0" anchor="ctr" anchorCtr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US" sz="2000" b="1" dirty="0">
                <a:solidFill>
                  <a:srgbClr val="00B050"/>
                </a:solidFill>
                <a:ea typeface="Arial" charset="0"/>
                <a:cs typeface="Arial" charset="0"/>
              </a:rPr>
              <a:t>Happy</a:t>
            </a:r>
            <a:endParaRPr lang="en-US" sz="2000" b="1" dirty="0">
              <a:solidFill>
                <a:srgbClr val="00B050"/>
              </a:solidFill>
              <a:ea typeface="Arial" charset="0"/>
              <a:cs typeface="Arial" charset="0"/>
              <a:sym typeface="Symbol" charset="2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1F87B2D-1B72-5648-9E7C-F92FD3D4DB03}"/>
              </a:ext>
            </a:extLst>
          </p:cNvPr>
          <p:cNvSpPr/>
          <p:nvPr/>
        </p:nvSpPr>
        <p:spPr bwMode="auto">
          <a:xfrm>
            <a:off x="6959216" y="1862020"/>
            <a:ext cx="3817117" cy="3802180"/>
          </a:xfrm>
          <a:prstGeom prst="rect">
            <a:avLst/>
          </a:prstGeom>
          <a:noFill/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2" name="Text Box 5">
            <a:extLst>
              <a:ext uri="{FF2B5EF4-FFF2-40B4-BE49-F238E27FC236}">
                <a16:creationId xmlns:a16="http://schemas.microsoft.com/office/drawing/2014/main" id="{AD9ABEF7-A8E2-B244-8CD8-B506184931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0022" y="2329136"/>
            <a:ext cx="78141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0" rIns="36000" bIns="0" anchor="ctr" anchorCtr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US" sz="2000" b="1" dirty="0">
                <a:solidFill>
                  <a:srgbClr val="FF0000"/>
                </a:solidFill>
                <a:ea typeface="Arial" charset="0"/>
                <a:cs typeface="Arial" charset="0"/>
              </a:rPr>
              <a:t>Child</a:t>
            </a:r>
            <a:endParaRPr lang="en-US" sz="2000" b="1" dirty="0">
              <a:solidFill>
                <a:srgbClr val="FF0000"/>
              </a:solidFill>
              <a:ea typeface="Arial" charset="0"/>
              <a:cs typeface="Arial" charset="0"/>
              <a:sym typeface="Symbol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1352894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>
            <a:extLst>
              <a:ext uri="{FF2B5EF4-FFF2-40B4-BE49-F238E27FC236}">
                <a16:creationId xmlns:a16="http://schemas.microsoft.com/office/drawing/2014/main" id="{D6CFDD8A-97D1-B54E-8525-5C94678FB4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7553" y="2642359"/>
            <a:ext cx="3290508" cy="2174948"/>
          </a:xfrm>
          <a:custGeom>
            <a:avLst/>
            <a:gdLst>
              <a:gd name="connsiteX0" fmla="*/ 1080000 w 3290508"/>
              <a:gd name="connsiteY0" fmla="*/ 0 h 2174948"/>
              <a:gd name="connsiteX1" fmla="*/ 1594793 w 3290508"/>
              <a:gd name="connsiteY1" fmla="*/ 130350 h 2174948"/>
              <a:gd name="connsiteX2" fmla="*/ 1657557 w 3290508"/>
              <a:gd name="connsiteY2" fmla="*/ 168480 h 2174948"/>
              <a:gd name="connsiteX3" fmla="*/ 1695716 w 3290508"/>
              <a:gd name="connsiteY3" fmla="*/ 145298 h 2174948"/>
              <a:gd name="connsiteX4" fmla="*/ 2210508 w 3290508"/>
              <a:gd name="connsiteY4" fmla="*/ 14948 h 2174948"/>
              <a:gd name="connsiteX5" fmla="*/ 3290508 w 3290508"/>
              <a:gd name="connsiteY5" fmla="*/ 1094948 h 2174948"/>
              <a:gd name="connsiteX6" fmla="*/ 2210508 w 3290508"/>
              <a:gd name="connsiteY6" fmla="*/ 2174948 h 2174948"/>
              <a:gd name="connsiteX7" fmla="*/ 1695716 w 3290508"/>
              <a:gd name="connsiteY7" fmla="*/ 2044598 h 2174948"/>
              <a:gd name="connsiteX8" fmla="*/ 1632952 w 3290508"/>
              <a:gd name="connsiteY8" fmla="*/ 2006468 h 2174948"/>
              <a:gd name="connsiteX9" fmla="*/ 1594793 w 3290508"/>
              <a:gd name="connsiteY9" fmla="*/ 2029650 h 2174948"/>
              <a:gd name="connsiteX10" fmla="*/ 1080000 w 3290508"/>
              <a:gd name="connsiteY10" fmla="*/ 2160000 h 2174948"/>
              <a:gd name="connsiteX11" fmla="*/ 0 w 3290508"/>
              <a:gd name="connsiteY11" fmla="*/ 1080000 h 2174948"/>
              <a:gd name="connsiteX12" fmla="*/ 1080000 w 3290508"/>
              <a:gd name="connsiteY12" fmla="*/ 0 h 2174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0508" h="2174948">
                <a:moveTo>
                  <a:pt x="1080000" y="0"/>
                </a:moveTo>
                <a:cubicBezTo>
                  <a:pt x="1266397" y="0"/>
                  <a:pt x="1441764" y="47220"/>
                  <a:pt x="1594793" y="130350"/>
                </a:cubicBezTo>
                <a:lnTo>
                  <a:pt x="1657557" y="168480"/>
                </a:lnTo>
                <a:lnTo>
                  <a:pt x="1695716" y="145298"/>
                </a:lnTo>
                <a:cubicBezTo>
                  <a:pt x="1848745" y="62168"/>
                  <a:pt x="2024112" y="14948"/>
                  <a:pt x="2210508" y="14948"/>
                </a:cubicBezTo>
                <a:cubicBezTo>
                  <a:pt x="2806976" y="14948"/>
                  <a:pt x="3290508" y="498480"/>
                  <a:pt x="3290508" y="1094948"/>
                </a:cubicBezTo>
                <a:cubicBezTo>
                  <a:pt x="3290508" y="1691416"/>
                  <a:pt x="2806976" y="2174948"/>
                  <a:pt x="2210508" y="2174948"/>
                </a:cubicBezTo>
                <a:cubicBezTo>
                  <a:pt x="2024112" y="2174948"/>
                  <a:pt x="1848745" y="2127728"/>
                  <a:pt x="1695716" y="2044598"/>
                </a:cubicBezTo>
                <a:lnTo>
                  <a:pt x="1632952" y="2006468"/>
                </a:lnTo>
                <a:lnTo>
                  <a:pt x="1594793" y="2029650"/>
                </a:lnTo>
                <a:cubicBezTo>
                  <a:pt x="1441764" y="2112780"/>
                  <a:pt x="1266397" y="2160000"/>
                  <a:pt x="1080000" y="2160000"/>
                </a:cubicBezTo>
                <a:cubicBezTo>
                  <a:pt x="483532" y="2160000"/>
                  <a:pt x="0" y="1676468"/>
                  <a:pt x="0" y="1080000"/>
                </a:cubicBezTo>
                <a:cubicBezTo>
                  <a:pt x="0" y="483532"/>
                  <a:pt x="483532" y="0"/>
                  <a:pt x="1080000" y="0"/>
                </a:cubicBezTo>
                <a:close/>
              </a:path>
            </a:pathLst>
          </a:custGeom>
          <a:solidFill>
            <a:schemeClr val="tx2">
              <a:lumMod val="25000"/>
              <a:lumOff val="75000"/>
            </a:schemeClr>
          </a:solidFill>
          <a:ln w="25400">
            <a:noFill/>
            <a:round/>
            <a:headEnd/>
            <a:tailEnd/>
          </a:ln>
        </p:spPr>
        <p:txBody>
          <a:bodyPr wrap="square" anchor="ctr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97F3E7F-00B4-8242-B79E-B19D36C22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Boolean Concept Constructors: Union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E848EDAE-54A7-CD4C-BC57-B09101A032B8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800">
                          <a:latin typeface="Cambria Math" panose="02040503050406030204" pitchFamily="18" charset="0"/>
                        </a:rPr>
                        <m:t>Rich</m:t>
                      </m:r>
                      <m:r>
                        <a:rPr lang="en-GB" sz="2800">
                          <a:latin typeface="Cambria Math" panose="02040503050406030204" pitchFamily="18" charset="0"/>
                        </a:rPr>
                        <m:t>⊔</m:t>
                      </m:r>
                      <m:r>
                        <m:rPr>
                          <m:sty m:val="p"/>
                        </m:rPr>
                        <a:rPr lang="en-GB" sz="2800">
                          <a:latin typeface="Cambria Math" panose="02040503050406030204" pitchFamily="18" charset="0"/>
                        </a:rPr>
                        <m:t>Famous</m:t>
                      </m:r>
                    </m:oMath>
                  </m:oMathPara>
                </a14:m>
                <a:endParaRPr lang="en-US" sz="2800" dirty="0"/>
              </a:p>
              <a:p>
                <a:pPr marL="0" indent="0">
                  <a:buNone/>
                </a:pPr>
                <a:r>
                  <a:rPr lang="en-US" dirty="0"/>
                  <a:t>The class of things which are rich or famous (or both)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Read as “Rich OR Famous”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E848EDAE-54A7-CD4C-BC57-B09101A032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37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84757BE-E1C0-634D-A420-50C3F88FA52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Oval 16">
            <a:extLst>
              <a:ext uri="{FF2B5EF4-FFF2-40B4-BE49-F238E27FC236}">
                <a16:creationId xmlns:a16="http://schemas.microsoft.com/office/drawing/2014/main" id="{74151044-1294-0D4A-B92A-4534C3312E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7553" y="2642359"/>
            <a:ext cx="2160000" cy="21600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Oval 17">
            <a:extLst>
              <a:ext uri="{FF2B5EF4-FFF2-40B4-BE49-F238E27FC236}">
                <a16:creationId xmlns:a16="http://schemas.microsoft.com/office/drawing/2014/main" id="{94325F3C-A849-6144-9509-DA6F78A335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28061" y="2657307"/>
            <a:ext cx="2160000" cy="2160000"/>
          </a:xfrm>
          <a:prstGeom prst="ellipse">
            <a:avLst/>
          </a:prstGeom>
          <a:noFill/>
          <a:ln w="25400">
            <a:solidFill>
              <a:srgbClr val="00B05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Text Box 18">
            <a:extLst>
              <a:ext uri="{FF2B5EF4-FFF2-40B4-BE49-F238E27FC236}">
                <a16:creationId xmlns:a16="http://schemas.microsoft.com/office/drawing/2014/main" id="{3C11B019-B7DD-D840-87D9-DF08442CED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6047" y="2329136"/>
            <a:ext cx="12243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0" rIns="36000" bIns="0" anchor="ctr" anchorCtr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US" sz="2000" b="1" dirty="0">
                <a:solidFill>
                  <a:srgbClr val="00B050"/>
                </a:solidFill>
                <a:ea typeface="Arial" charset="0"/>
                <a:cs typeface="Arial" charset="0"/>
              </a:rPr>
              <a:t>Famous</a:t>
            </a:r>
            <a:endParaRPr lang="en-US" sz="2000" b="1" dirty="0">
              <a:solidFill>
                <a:srgbClr val="00B050"/>
              </a:solidFill>
              <a:ea typeface="Arial" charset="0"/>
              <a:cs typeface="Arial" charset="0"/>
              <a:sym typeface="Symbol" charset="2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DE9F761-8A6B-D749-A547-5D9E9CDF0B8E}"/>
              </a:ext>
            </a:extLst>
          </p:cNvPr>
          <p:cNvSpPr/>
          <p:nvPr/>
        </p:nvSpPr>
        <p:spPr bwMode="auto">
          <a:xfrm>
            <a:off x="6959216" y="1862020"/>
            <a:ext cx="3817117" cy="3814880"/>
          </a:xfrm>
          <a:prstGeom prst="rect">
            <a:avLst/>
          </a:prstGeom>
          <a:noFill/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2" name="Text Box 5">
            <a:extLst>
              <a:ext uri="{FF2B5EF4-FFF2-40B4-BE49-F238E27FC236}">
                <a16:creationId xmlns:a16="http://schemas.microsoft.com/office/drawing/2014/main" id="{CEF574B2-CEA1-D04F-99DA-474495A51D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0022" y="2329136"/>
            <a:ext cx="78141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0" rIns="36000" bIns="0" anchor="ctr" anchorCtr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US" sz="2000" b="1" dirty="0">
                <a:solidFill>
                  <a:srgbClr val="FF0000"/>
                </a:solidFill>
                <a:ea typeface="Arial" charset="0"/>
                <a:cs typeface="Arial" charset="0"/>
              </a:rPr>
              <a:t>Rich</a:t>
            </a:r>
            <a:endParaRPr lang="en-US" sz="2000" b="1" dirty="0">
              <a:solidFill>
                <a:srgbClr val="FF0000"/>
              </a:solidFill>
              <a:ea typeface="Arial" charset="0"/>
              <a:cs typeface="Arial" charset="0"/>
              <a:sym typeface="Symbol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7158375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7">
            <a:extLst>
              <a:ext uri="{FF2B5EF4-FFF2-40B4-BE49-F238E27FC236}">
                <a16:creationId xmlns:a16="http://schemas.microsoft.com/office/drawing/2014/main" id="{5DC5F555-AD6C-8349-9C07-24870A7F6000}"/>
              </a:ext>
            </a:extLst>
          </p:cNvPr>
          <p:cNvSpPr/>
          <p:nvPr/>
        </p:nvSpPr>
        <p:spPr bwMode="auto">
          <a:xfrm>
            <a:off x="6959216" y="1864850"/>
            <a:ext cx="3817117" cy="3816573"/>
          </a:xfrm>
          <a:custGeom>
            <a:avLst/>
            <a:gdLst>
              <a:gd name="connsiteX0" fmla="*/ 1938908 w 3817117"/>
              <a:gd name="connsiteY0" fmla="*/ 795112 h 3816573"/>
              <a:gd name="connsiteX1" fmla="*/ 858908 w 3817117"/>
              <a:gd name="connsiteY1" fmla="*/ 1875112 h 3816573"/>
              <a:gd name="connsiteX2" fmla="*/ 1938908 w 3817117"/>
              <a:gd name="connsiteY2" fmla="*/ 2955112 h 3816573"/>
              <a:gd name="connsiteX3" fmla="*/ 3018908 w 3817117"/>
              <a:gd name="connsiteY3" fmla="*/ 1875112 h 3816573"/>
              <a:gd name="connsiteX4" fmla="*/ 1938908 w 3817117"/>
              <a:gd name="connsiteY4" fmla="*/ 795112 h 3816573"/>
              <a:gd name="connsiteX5" fmla="*/ 0 w 3817117"/>
              <a:gd name="connsiteY5" fmla="*/ 0 h 3816573"/>
              <a:gd name="connsiteX6" fmla="*/ 3817117 w 3817117"/>
              <a:gd name="connsiteY6" fmla="*/ 0 h 3816573"/>
              <a:gd name="connsiteX7" fmla="*/ 3817117 w 3817117"/>
              <a:gd name="connsiteY7" fmla="*/ 3816573 h 3816573"/>
              <a:gd name="connsiteX8" fmla="*/ 0 w 3817117"/>
              <a:gd name="connsiteY8" fmla="*/ 3816573 h 3816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17117" h="3816573">
                <a:moveTo>
                  <a:pt x="1938908" y="795112"/>
                </a:moveTo>
                <a:cubicBezTo>
                  <a:pt x="1342440" y="795112"/>
                  <a:pt x="858908" y="1278644"/>
                  <a:pt x="858908" y="1875112"/>
                </a:cubicBezTo>
                <a:cubicBezTo>
                  <a:pt x="858908" y="2471580"/>
                  <a:pt x="1342440" y="2955112"/>
                  <a:pt x="1938908" y="2955112"/>
                </a:cubicBezTo>
                <a:cubicBezTo>
                  <a:pt x="2535376" y="2955112"/>
                  <a:pt x="3018908" y="2471580"/>
                  <a:pt x="3018908" y="1875112"/>
                </a:cubicBezTo>
                <a:cubicBezTo>
                  <a:pt x="3018908" y="1278644"/>
                  <a:pt x="2535376" y="795112"/>
                  <a:pt x="1938908" y="795112"/>
                </a:cubicBezTo>
                <a:close/>
                <a:moveTo>
                  <a:pt x="0" y="0"/>
                </a:moveTo>
                <a:lnTo>
                  <a:pt x="3817117" y="0"/>
                </a:lnTo>
                <a:lnTo>
                  <a:pt x="3817117" y="3816573"/>
                </a:lnTo>
                <a:lnTo>
                  <a:pt x="0" y="3816573"/>
                </a:lnTo>
                <a:close/>
              </a:path>
            </a:pathLst>
          </a:custGeom>
          <a:solidFill>
            <a:schemeClr val="tx2">
              <a:lumMod val="25000"/>
              <a:lumOff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1DC4B44-6248-8B45-BC0A-AEC861300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Boolean Concept Constructors: Complement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1B0F525-D61B-DA43-9B57-058FEB92FB64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800" i="1">
                          <a:latin typeface="Cambria Math" panose="02040503050406030204" pitchFamily="18" charset="0"/>
                        </a:rPr>
                        <m:t>¬</m:t>
                      </m:r>
                      <m:r>
                        <m:rPr>
                          <m:sty m:val="p"/>
                        </m:rPr>
                        <a:rPr lang="en-GB" sz="2800">
                          <a:latin typeface="Cambria Math" panose="02040503050406030204" pitchFamily="18" charset="0"/>
                        </a:rPr>
                        <m:t>Happy</m:t>
                      </m:r>
                    </m:oMath>
                  </m:oMathPara>
                </a14:m>
                <a:endParaRPr lang="en-US" sz="2800" dirty="0"/>
              </a:p>
              <a:p>
                <a:pPr marL="0" indent="0">
                  <a:buNone/>
                </a:pPr>
                <a:r>
                  <a:rPr lang="en-US" dirty="0"/>
                  <a:t>The class of things which are not happy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Read as “NOT Happy”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1B0F525-D61B-DA43-9B57-058FEB92FB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37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DE9D064-C477-2B4B-894E-5D818F8132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Oval 17">
            <a:extLst>
              <a:ext uri="{FF2B5EF4-FFF2-40B4-BE49-F238E27FC236}">
                <a16:creationId xmlns:a16="http://schemas.microsoft.com/office/drawing/2014/main" id="{12BF94D1-B0C5-ED4B-BB98-05D70CE3E5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4005" y="2657132"/>
            <a:ext cx="2160000" cy="2160000"/>
          </a:xfrm>
          <a:prstGeom prst="ellipse">
            <a:avLst/>
          </a:prstGeom>
          <a:noFill/>
          <a:ln w="25400">
            <a:solidFill>
              <a:srgbClr val="00B05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Text Box 18">
            <a:extLst>
              <a:ext uri="{FF2B5EF4-FFF2-40B4-BE49-F238E27FC236}">
                <a16:creationId xmlns:a16="http://schemas.microsoft.com/office/drawing/2014/main" id="{211BD699-FC3F-9447-A268-0F4F6C5F8C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9980" y="2329136"/>
            <a:ext cx="96877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0" rIns="36000" bIns="0" anchor="ctr" anchorCtr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US" sz="2000" b="1" dirty="0">
                <a:solidFill>
                  <a:srgbClr val="00B050"/>
                </a:solidFill>
                <a:ea typeface="Arial" charset="0"/>
                <a:cs typeface="Arial" charset="0"/>
              </a:rPr>
              <a:t>Happy</a:t>
            </a:r>
            <a:endParaRPr lang="en-US" sz="2000" b="1" dirty="0">
              <a:solidFill>
                <a:srgbClr val="00B050"/>
              </a:solidFill>
              <a:ea typeface="Arial" charset="0"/>
              <a:cs typeface="Arial" charset="0"/>
              <a:sym typeface="Symbol" charset="2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C4833A5-D98B-0848-96B1-1D8C1CDFF1A2}"/>
              </a:ext>
            </a:extLst>
          </p:cNvPr>
          <p:cNvSpPr/>
          <p:nvPr/>
        </p:nvSpPr>
        <p:spPr bwMode="auto">
          <a:xfrm>
            <a:off x="6965098" y="1862019"/>
            <a:ext cx="3817117" cy="3816573"/>
          </a:xfrm>
          <a:prstGeom prst="rect">
            <a:avLst/>
          </a:prstGeom>
          <a:noFill/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669221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5C402EB-662C-F447-AD79-1C8989EF1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Restrictions: Existential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636BAC6-E394-6843-9C24-51B565E1D8FC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800">
                          <a:latin typeface="Cambria Math" panose="02040503050406030204" pitchFamily="18" charset="0"/>
                        </a:rPr>
                        <m:t>∃</m:t>
                      </m:r>
                      <m:r>
                        <m:rPr>
                          <m:sty m:val="p"/>
                        </m:rPr>
                        <a:rPr lang="en-GB" sz="2800">
                          <a:latin typeface="Cambria Math" panose="02040503050406030204" pitchFamily="18" charset="0"/>
                        </a:rPr>
                        <m:t>hasPet</m:t>
                      </m:r>
                      <m:r>
                        <a:rPr lang="en-GB" sz="280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GB" sz="2800">
                          <a:latin typeface="Cambria Math" panose="02040503050406030204" pitchFamily="18" charset="0"/>
                        </a:rPr>
                        <m:t>Cat</m:t>
                      </m:r>
                    </m:oMath>
                  </m:oMathPara>
                </a14:m>
                <a:endParaRPr lang="en-GB" sz="2800" dirty="0"/>
              </a:p>
              <a:p>
                <a:pPr marL="0" indent="0">
                  <a:buNone/>
                </a:pPr>
                <a:r>
                  <a:rPr lang="en-US" dirty="0"/>
                  <a:t>The class of things which have some pet that is a cat</a:t>
                </a:r>
              </a:p>
              <a:p>
                <a:pPr lvl="1"/>
                <a:r>
                  <a:rPr lang="en-US" dirty="0"/>
                  <a:t>must have at least one pet</a:t>
                </a:r>
              </a:p>
              <a:p>
                <a:endParaRPr lang="en-GB" dirty="0"/>
              </a:p>
              <a:p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Read as “</a:t>
                </a:r>
                <a:r>
                  <a:rPr lang="en-GB" dirty="0" err="1"/>
                  <a:t>hasPet</a:t>
                </a:r>
                <a:r>
                  <a:rPr lang="en-GB" dirty="0"/>
                  <a:t> SOME Cat”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636BAC6-E394-6843-9C24-51B565E1D8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37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872004A-85E0-6947-8917-DE50A5461FE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Oval 6">
            <a:extLst>
              <a:ext uri="{FF2B5EF4-FFF2-40B4-BE49-F238E27FC236}">
                <a16:creationId xmlns:a16="http://schemas.microsoft.com/office/drawing/2014/main" id="{88CC3D7F-C3A4-C74E-BA2B-E11872A6E8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0387" y="3104287"/>
            <a:ext cx="71437" cy="730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Oval 7">
            <a:extLst>
              <a:ext uri="{FF2B5EF4-FFF2-40B4-BE49-F238E27FC236}">
                <a16:creationId xmlns:a16="http://schemas.microsoft.com/office/drawing/2014/main" id="{163B75B7-3F0F-E440-8A4F-4F1969E337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0387" y="4093383"/>
            <a:ext cx="71437" cy="730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Oval 8">
            <a:extLst>
              <a:ext uri="{FF2B5EF4-FFF2-40B4-BE49-F238E27FC236}">
                <a16:creationId xmlns:a16="http://schemas.microsoft.com/office/drawing/2014/main" id="{4A7C14AF-9519-0946-AFE4-71EC8941B8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89008" y="3591235"/>
            <a:ext cx="71437" cy="730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Oval 9">
            <a:extLst>
              <a:ext uri="{FF2B5EF4-FFF2-40B4-BE49-F238E27FC236}">
                <a16:creationId xmlns:a16="http://schemas.microsoft.com/office/drawing/2014/main" id="{4165B47C-532D-1348-987D-C507D22829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06973" y="5129100"/>
            <a:ext cx="71438" cy="730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Oval 10">
            <a:extLst>
              <a:ext uri="{FF2B5EF4-FFF2-40B4-BE49-F238E27FC236}">
                <a16:creationId xmlns:a16="http://schemas.microsoft.com/office/drawing/2014/main" id="{440A5511-1D3A-4C4F-9EC7-58ED5D185F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8681" y="2212624"/>
            <a:ext cx="71437" cy="730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Text Box 15">
            <a:extLst>
              <a:ext uri="{FF2B5EF4-FFF2-40B4-BE49-F238E27FC236}">
                <a16:creationId xmlns:a16="http://schemas.microsoft.com/office/drawing/2014/main" id="{A3A178BB-F9AB-5645-A895-1548D4AEC9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0633" y="3742139"/>
            <a:ext cx="67119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GB" sz="2000" dirty="0">
                <a:ea typeface="Arial" charset="0"/>
                <a:cs typeface="Arial" charset="0"/>
              </a:rPr>
              <a:t>fluffy</a:t>
            </a:r>
            <a:endParaRPr lang="en-US" sz="2000" dirty="0">
              <a:ea typeface="Arial" charset="0"/>
              <a:cs typeface="Arial" charset="0"/>
            </a:endParaRPr>
          </a:p>
        </p:txBody>
      </p:sp>
      <p:sp>
        <p:nvSpPr>
          <p:cNvPr id="20" name="Oval 16">
            <a:extLst>
              <a:ext uri="{FF2B5EF4-FFF2-40B4-BE49-F238E27FC236}">
                <a16:creationId xmlns:a16="http://schemas.microsoft.com/office/drawing/2014/main" id="{7C8FD0EC-9F3D-224E-8832-888686DB5A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7553" y="2633246"/>
            <a:ext cx="1526550" cy="21600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" name="Oval 17">
            <a:extLst>
              <a:ext uri="{FF2B5EF4-FFF2-40B4-BE49-F238E27FC236}">
                <a16:creationId xmlns:a16="http://schemas.microsoft.com/office/drawing/2014/main" id="{8EA0FDA2-5C93-EE46-BECC-FED2D15F95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1441" y="2648194"/>
            <a:ext cx="1476620" cy="2160000"/>
          </a:xfrm>
          <a:prstGeom prst="ellipse">
            <a:avLst/>
          </a:prstGeom>
          <a:noFill/>
          <a:ln w="25400">
            <a:solidFill>
              <a:srgbClr val="00B05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" name="Text Box 18">
            <a:extLst>
              <a:ext uri="{FF2B5EF4-FFF2-40B4-BE49-F238E27FC236}">
                <a16:creationId xmlns:a16="http://schemas.microsoft.com/office/drawing/2014/main" id="{8F2CE439-87C7-7A4D-B39C-8B34A7D036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6317" y="2472922"/>
            <a:ext cx="712995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 anchor="ctr" anchorCtr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US" sz="2000" b="1" dirty="0">
                <a:solidFill>
                  <a:srgbClr val="00B050"/>
                </a:solidFill>
                <a:ea typeface="Arial" charset="0"/>
                <a:cs typeface="Arial" charset="0"/>
              </a:rPr>
              <a:t>Dog</a:t>
            </a:r>
            <a:endParaRPr lang="en-US" sz="2000" b="1" dirty="0">
              <a:solidFill>
                <a:srgbClr val="00B050"/>
              </a:solidFill>
              <a:ea typeface="Arial" charset="0"/>
              <a:cs typeface="Arial" charset="0"/>
              <a:sym typeface="Symbol" charset="2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F35A718-25F6-EA40-8CE7-318E9EEF3E6B}"/>
              </a:ext>
            </a:extLst>
          </p:cNvPr>
          <p:cNvSpPr/>
          <p:nvPr/>
        </p:nvSpPr>
        <p:spPr bwMode="auto">
          <a:xfrm>
            <a:off x="6959216" y="1852906"/>
            <a:ext cx="3817117" cy="3816000"/>
          </a:xfrm>
          <a:prstGeom prst="rect">
            <a:avLst/>
          </a:prstGeom>
          <a:noFill/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4" name="Text Box 15">
            <a:extLst>
              <a:ext uri="{FF2B5EF4-FFF2-40B4-BE49-F238E27FC236}">
                <a16:creationId xmlns:a16="http://schemas.microsoft.com/office/drawing/2014/main" id="{4FBBDA86-7460-044F-BB0E-526D4D71D5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1823" y="3158767"/>
            <a:ext cx="57094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GB" sz="2000" dirty="0" err="1">
                <a:ea typeface="Arial" charset="0"/>
                <a:cs typeface="Arial" charset="0"/>
              </a:rPr>
              <a:t>felix</a:t>
            </a:r>
            <a:endParaRPr lang="en-US" sz="2000" baseline="30000" dirty="0">
              <a:ea typeface="Arial" charset="0"/>
              <a:cs typeface="Arial" charset="0"/>
            </a:endParaRPr>
          </a:p>
        </p:txBody>
      </p:sp>
      <p:sp>
        <p:nvSpPr>
          <p:cNvPr id="26" name="Text Box 15">
            <a:extLst>
              <a:ext uri="{FF2B5EF4-FFF2-40B4-BE49-F238E27FC236}">
                <a16:creationId xmlns:a16="http://schemas.microsoft.com/office/drawing/2014/main" id="{C95F2F45-ECCC-0346-A980-6E890A9239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67431" y="3653936"/>
            <a:ext cx="4864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GB" sz="2000" dirty="0" err="1">
                <a:ea typeface="Arial" charset="0"/>
                <a:cs typeface="Arial" charset="0"/>
              </a:rPr>
              <a:t>fido</a:t>
            </a:r>
            <a:endParaRPr lang="en-US" sz="2000" dirty="0">
              <a:ea typeface="Arial" charset="0"/>
              <a:cs typeface="Arial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CEDAD605-0480-D747-BBC8-0FE3F0744AAE}"/>
              </a:ext>
            </a:extLst>
          </p:cNvPr>
          <p:cNvGrpSpPr/>
          <p:nvPr/>
        </p:nvGrpSpPr>
        <p:grpSpPr>
          <a:xfrm>
            <a:off x="8319549" y="2208671"/>
            <a:ext cx="801410" cy="3239951"/>
            <a:chOff x="6219672" y="2208670"/>
            <a:chExt cx="801410" cy="3239951"/>
          </a:xfrm>
        </p:grpSpPr>
        <p:sp>
          <p:nvSpPr>
            <p:cNvPr id="25" name="Text Box 15">
              <a:extLst>
                <a:ext uri="{FF2B5EF4-FFF2-40B4-BE49-F238E27FC236}">
                  <a16:creationId xmlns:a16="http://schemas.microsoft.com/office/drawing/2014/main" id="{BD94B61F-6A4A-2747-AE82-1EA8FBF9F6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65987" y="2208670"/>
              <a:ext cx="65509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1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50000"/>
                </a:spcBef>
                <a:buClr>
                  <a:srgbClr val="993300"/>
                </a:buClr>
              </a:pPr>
              <a:r>
                <a:rPr lang="en-GB" sz="2000" dirty="0">
                  <a:ea typeface="Arial" charset="0"/>
                  <a:cs typeface="Arial" charset="0"/>
                </a:rPr>
                <a:t>john</a:t>
              </a:r>
              <a:endParaRPr lang="en-US" sz="2000" baseline="30000" dirty="0">
                <a:ea typeface="Arial" charset="0"/>
                <a:cs typeface="Arial" charset="0"/>
              </a:endParaRPr>
            </a:p>
          </p:txBody>
        </p:sp>
        <p:sp>
          <p:nvSpPr>
            <p:cNvPr id="27" name="Text Box 15">
              <a:extLst>
                <a:ext uri="{FF2B5EF4-FFF2-40B4-BE49-F238E27FC236}">
                  <a16:creationId xmlns:a16="http://schemas.microsoft.com/office/drawing/2014/main" id="{D596A9AA-507A-4149-A4A0-6D1921F076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19672" y="5140844"/>
              <a:ext cx="602903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1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50000"/>
                </a:spcBef>
                <a:buClr>
                  <a:srgbClr val="993300"/>
                </a:buClr>
              </a:pPr>
              <a:r>
                <a:rPr lang="en-GB" sz="2000" dirty="0">
                  <a:ea typeface="Arial" charset="0"/>
                  <a:cs typeface="Arial" charset="0"/>
                </a:rPr>
                <a:t>jane</a:t>
              </a:r>
              <a:endParaRPr lang="en-US" sz="2000" dirty="0">
                <a:ea typeface="Arial" charset="0"/>
                <a:cs typeface="Arial" charset="0"/>
              </a:endParaRPr>
            </a:p>
          </p:txBody>
        </p:sp>
      </p:grpSp>
      <p:sp>
        <p:nvSpPr>
          <p:cNvPr id="28" name="Text Box 5">
            <a:extLst>
              <a:ext uri="{FF2B5EF4-FFF2-40B4-BE49-F238E27FC236}">
                <a16:creationId xmlns:a16="http://schemas.microsoft.com/office/drawing/2014/main" id="{A9D40118-0410-7344-9342-3591AC4139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6853" y="2467931"/>
            <a:ext cx="598507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 anchor="ctr" anchorCtr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US" sz="2000" b="1" dirty="0">
                <a:solidFill>
                  <a:srgbClr val="FF0000"/>
                </a:solidFill>
                <a:ea typeface="Arial" charset="0"/>
                <a:cs typeface="Arial" charset="0"/>
              </a:rPr>
              <a:t>Cat</a:t>
            </a:r>
            <a:endParaRPr lang="en-US" sz="2000" b="1" dirty="0">
              <a:solidFill>
                <a:srgbClr val="FF0000"/>
              </a:solidFill>
              <a:ea typeface="Arial" charset="0"/>
              <a:cs typeface="Arial" charset="0"/>
              <a:sym typeface="Symbol" charset="2"/>
            </a:endParaRPr>
          </a:p>
        </p:txBody>
      </p:sp>
      <p:cxnSp>
        <p:nvCxnSpPr>
          <p:cNvPr id="30" name="Curved Connector 29">
            <a:extLst>
              <a:ext uri="{FF2B5EF4-FFF2-40B4-BE49-F238E27FC236}">
                <a16:creationId xmlns:a16="http://schemas.microsoft.com/office/drawing/2014/main" id="{1BFFEB5F-5367-D14F-AE0E-5115D04B28CF}"/>
              </a:ext>
            </a:extLst>
          </p:cNvPr>
          <p:cNvCxnSpPr>
            <a:cxnSpLocks/>
            <a:stCxn id="18" idx="4"/>
            <a:endCxn id="14" idx="6"/>
          </p:cNvCxnSpPr>
          <p:nvPr/>
        </p:nvCxnSpPr>
        <p:spPr bwMode="auto">
          <a:xfrm rot="5400000">
            <a:off x="7780537" y="2496935"/>
            <a:ext cx="855151" cy="432576"/>
          </a:xfrm>
          <a:prstGeom prst="curvedConnector2">
            <a:avLst/>
          </a:prstGeom>
          <a:solidFill>
            <a:schemeClr val="accent1"/>
          </a:solidFill>
          <a:ln w="19050" cap="flat" cmpd="sng" algn="ctr">
            <a:solidFill>
              <a:srgbClr val="00B0F0"/>
            </a:solidFill>
            <a:prstDash val="sysDash"/>
            <a:round/>
            <a:headEnd type="none" w="med" len="med"/>
            <a:tailEnd type="triangle" w="lg" len="lg"/>
          </a:ln>
          <a:effectLst/>
        </p:spPr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1C819EAE-E956-D44E-8870-53171C64D42C}"/>
              </a:ext>
            </a:extLst>
          </p:cNvPr>
          <p:cNvCxnSpPr/>
          <p:nvPr/>
        </p:nvCxnSpPr>
        <p:spPr bwMode="auto">
          <a:xfrm>
            <a:off x="6959215" y="5940167"/>
            <a:ext cx="648072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B0F0"/>
            </a:solidFill>
            <a:prstDash val="sysDash"/>
            <a:round/>
            <a:headEnd type="none" w="med" len="med"/>
            <a:tailEnd type="triangle" w="lg" len="lg"/>
          </a:ln>
          <a:effectLst/>
        </p:spPr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96050181-6DB7-2F44-814F-4A1C23C69759}"/>
              </a:ext>
            </a:extLst>
          </p:cNvPr>
          <p:cNvSpPr txBox="1"/>
          <p:nvPr/>
        </p:nvSpPr>
        <p:spPr>
          <a:xfrm>
            <a:off x="7607288" y="5757894"/>
            <a:ext cx="915635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dirty="0" err="1">
                <a:solidFill>
                  <a:srgbClr val="00B0F0"/>
                </a:solidFill>
              </a:rPr>
              <a:t>hasPet</a:t>
            </a:r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33" name="Oval 9">
            <a:extLst>
              <a:ext uri="{FF2B5EF4-FFF2-40B4-BE49-F238E27FC236}">
                <a16:creationId xmlns:a16="http://schemas.microsoft.com/office/drawing/2014/main" id="{4A8E76BF-8AC3-5049-933F-B6FDE2961B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4917" y="5140008"/>
            <a:ext cx="71438" cy="730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4" name="Text Box 15">
            <a:extLst>
              <a:ext uri="{FF2B5EF4-FFF2-40B4-BE49-F238E27FC236}">
                <a16:creationId xmlns:a16="http://schemas.microsoft.com/office/drawing/2014/main" id="{E8B61D94-FC65-B84C-9CCA-6897C455CC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7494" y="5151753"/>
            <a:ext cx="6963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GB" sz="2000" dirty="0">
                <a:ea typeface="Arial" charset="0"/>
                <a:cs typeface="Arial" charset="0"/>
              </a:rPr>
              <a:t>jenny</a:t>
            </a:r>
            <a:endParaRPr lang="en-US" sz="2000" dirty="0">
              <a:ea typeface="Arial" charset="0"/>
              <a:cs typeface="Arial" charset="0"/>
            </a:endParaRPr>
          </a:p>
        </p:txBody>
      </p:sp>
      <p:cxnSp>
        <p:nvCxnSpPr>
          <p:cNvPr id="35" name="Curved Connector 34">
            <a:extLst>
              <a:ext uri="{FF2B5EF4-FFF2-40B4-BE49-F238E27FC236}">
                <a16:creationId xmlns:a16="http://schemas.microsoft.com/office/drawing/2014/main" id="{10F3997B-4F28-254D-8B66-63D2025ADBC2}"/>
              </a:ext>
            </a:extLst>
          </p:cNvPr>
          <p:cNvCxnSpPr>
            <a:cxnSpLocks/>
            <a:stCxn id="17" idx="0"/>
            <a:endCxn id="16" idx="2"/>
          </p:cNvCxnSpPr>
          <p:nvPr/>
        </p:nvCxnSpPr>
        <p:spPr bwMode="auto">
          <a:xfrm rot="5400000" flipH="1" flipV="1">
            <a:off x="8215173" y="3655267"/>
            <a:ext cx="1501352" cy="1446315"/>
          </a:xfrm>
          <a:prstGeom prst="curvedConnector2">
            <a:avLst/>
          </a:prstGeom>
          <a:solidFill>
            <a:schemeClr val="accent1"/>
          </a:solidFill>
          <a:ln w="19050" cap="flat" cmpd="sng" algn="ctr">
            <a:solidFill>
              <a:srgbClr val="00B0F0"/>
            </a:solidFill>
            <a:prstDash val="sysDash"/>
            <a:round/>
            <a:headEnd type="none" w="med" len="med"/>
            <a:tailEnd type="triangle" w="lg" len="lg"/>
          </a:ln>
          <a:effectLst/>
        </p:spPr>
      </p:cxnSp>
      <p:cxnSp>
        <p:nvCxnSpPr>
          <p:cNvPr id="36" name="Curved Connector 35">
            <a:extLst>
              <a:ext uri="{FF2B5EF4-FFF2-40B4-BE49-F238E27FC236}">
                <a16:creationId xmlns:a16="http://schemas.microsoft.com/office/drawing/2014/main" id="{CFB08E81-F3FA-4D48-8E5C-0DE76E825DF5}"/>
              </a:ext>
            </a:extLst>
          </p:cNvPr>
          <p:cNvCxnSpPr>
            <a:cxnSpLocks/>
            <a:stCxn id="17" idx="0"/>
            <a:endCxn id="15" idx="6"/>
          </p:cNvCxnSpPr>
          <p:nvPr/>
        </p:nvCxnSpPr>
        <p:spPr bwMode="auto">
          <a:xfrm rot="16200000" flipV="1">
            <a:off x="7617656" y="4504063"/>
            <a:ext cx="999204" cy="250869"/>
          </a:xfrm>
          <a:prstGeom prst="curvedConnector2">
            <a:avLst/>
          </a:prstGeom>
          <a:solidFill>
            <a:schemeClr val="accent1"/>
          </a:solidFill>
          <a:ln w="19050" cap="flat" cmpd="sng" algn="ctr">
            <a:solidFill>
              <a:srgbClr val="00B0F0"/>
            </a:solidFill>
            <a:prstDash val="sysDash"/>
            <a:round/>
            <a:headEnd type="none" w="med" len="med"/>
            <a:tailEnd type="triangle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16286785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>
            <a:extLst>
              <a:ext uri="{FF2B5EF4-FFF2-40B4-BE49-F238E27FC236}">
                <a16:creationId xmlns:a16="http://schemas.microsoft.com/office/drawing/2014/main" id="{940323B1-4818-B647-9886-8F62EAA6F0FD}"/>
              </a:ext>
            </a:extLst>
          </p:cNvPr>
          <p:cNvGrpSpPr/>
          <p:nvPr/>
        </p:nvGrpSpPr>
        <p:grpSpPr>
          <a:xfrm>
            <a:off x="8371910" y="2208671"/>
            <a:ext cx="801410" cy="3239951"/>
            <a:chOff x="6372072" y="2361070"/>
            <a:chExt cx="801410" cy="3239951"/>
          </a:xfrm>
        </p:grpSpPr>
        <p:sp>
          <p:nvSpPr>
            <p:cNvPr id="38" name="Text Box 15">
              <a:extLst>
                <a:ext uri="{FF2B5EF4-FFF2-40B4-BE49-F238E27FC236}">
                  <a16:creationId xmlns:a16="http://schemas.microsoft.com/office/drawing/2014/main" id="{9249496E-823B-1F4A-A5E4-D0B650FA61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18387" y="2361070"/>
              <a:ext cx="65509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1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50000"/>
                </a:spcBef>
                <a:buClr>
                  <a:srgbClr val="993300"/>
                </a:buClr>
              </a:pPr>
              <a:r>
                <a:rPr lang="en-GB" sz="2000" b="1" dirty="0">
                  <a:ea typeface="Arial" charset="0"/>
                  <a:cs typeface="Arial" charset="0"/>
                </a:rPr>
                <a:t>john</a:t>
              </a:r>
              <a:endParaRPr lang="en-US" sz="2000" b="1" baseline="30000" dirty="0">
                <a:ea typeface="Arial" charset="0"/>
                <a:cs typeface="Arial" charset="0"/>
              </a:endParaRPr>
            </a:p>
          </p:txBody>
        </p:sp>
        <p:sp>
          <p:nvSpPr>
            <p:cNvPr id="39" name="Text Box 15">
              <a:extLst>
                <a:ext uri="{FF2B5EF4-FFF2-40B4-BE49-F238E27FC236}">
                  <a16:creationId xmlns:a16="http://schemas.microsoft.com/office/drawing/2014/main" id="{8D76D375-9732-9649-BB53-E950E77582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72072" y="5293244"/>
              <a:ext cx="602903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1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50000"/>
                </a:spcBef>
                <a:buClr>
                  <a:srgbClr val="993300"/>
                </a:buClr>
              </a:pPr>
              <a:r>
                <a:rPr lang="en-GB" sz="2000" b="1" dirty="0">
                  <a:ea typeface="Arial" charset="0"/>
                  <a:cs typeface="Arial" charset="0"/>
                </a:rPr>
                <a:t>jane</a:t>
              </a:r>
              <a:endParaRPr lang="en-US" sz="2000" b="1" dirty="0">
                <a:ea typeface="Arial" charset="0"/>
                <a:cs typeface="Arial" charset="0"/>
              </a:endParaRPr>
            </a:p>
          </p:txBody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35C402EB-662C-F447-AD79-1C8989EF1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Restrictions: Existential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636BAC6-E394-6843-9C24-51B565E1D8FC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800">
                          <a:latin typeface="Cambria Math" panose="02040503050406030204" pitchFamily="18" charset="0"/>
                        </a:rPr>
                        <m:t>∃</m:t>
                      </m:r>
                      <m:r>
                        <m:rPr>
                          <m:sty m:val="p"/>
                        </m:rPr>
                        <a:rPr lang="en-GB" sz="2800">
                          <a:latin typeface="Cambria Math" panose="02040503050406030204" pitchFamily="18" charset="0"/>
                        </a:rPr>
                        <m:t>hasPet</m:t>
                      </m:r>
                      <m:r>
                        <a:rPr lang="en-GB" sz="280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GB" sz="2800">
                          <a:latin typeface="Cambria Math" panose="02040503050406030204" pitchFamily="18" charset="0"/>
                        </a:rPr>
                        <m:t>Cat</m:t>
                      </m:r>
                    </m:oMath>
                  </m:oMathPara>
                </a14:m>
                <a:endParaRPr lang="en-GB" sz="2800" dirty="0"/>
              </a:p>
              <a:p>
                <a:pPr marL="0" indent="0">
                  <a:buNone/>
                </a:pPr>
                <a:r>
                  <a:rPr lang="en-US" dirty="0"/>
                  <a:t>The class of things which have some pet that is a cat</a:t>
                </a:r>
              </a:p>
              <a:p>
                <a:pPr lvl="1"/>
                <a:r>
                  <a:rPr lang="en-US" dirty="0"/>
                  <a:t>must have at least one pet</a:t>
                </a:r>
              </a:p>
              <a:p>
                <a:endParaRPr lang="en-GB" dirty="0"/>
              </a:p>
              <a:p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Read as “</a:t>
                </a:r>
                <a:r>
                  <a:rPr lang="en-GB" dirty="0" err="1"/>
                  <a:t>hasPet</a:t>
                </a:r>
                <a:r>
                  <a:rPr lang="en-GB" dirty="0"/>
                  <a:t> SOME Cat”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636BAC6-E394-6843-9C24-51B565E1D8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37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872004A-85E0-6947-8917-DE50A5461FE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Oval 6">
            <a:extLst>
              <a:ext uri="{FF2B5EF4-FFF2-40B4-BE49-F238E27FC236}">
                <a16:creationId xmlns:a16="http://schemas.microsoft.com/office/drawing/2014/main" id="{88CC3D7F-C3A4-C74E-BA2B-E11872A6E8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0387" y="3104287"/>
            <a:ext cx="71437" cy="730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Oval 7">
            <a:extLst>
              <a:ext uri="{FF2B5EF4-FFF2-40B4-BE49-F238E27FC236}">
                <a16:creationId xmlns:a16="http://schemas.microsoft.com/office/drawing/2014/main" id="{163B75B7-3F0F-E440-8A4F-4F1969E337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0387" y="4093383"/>
            <a:ext cx="71437" cy="730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Oval 8">
            <a:extLst>
              <a:ext uri="{FF2B5EF4-FFF2-40B4-BE49-F238E27FC236}">
                <a16:creationId xmlns:a16="http://schemas.microsoft.com/office/drawing/2014/main" id="{4A7C14AF-9519-0946-AFE4-71EC8941B8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89008" y="3591235"/>
            <a:ext cx="71437" cy="730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Oval 9">
            <a:extLst>
              <a:ext uri="{FF2B5EF4-FFF2-40B4-BE49-F238E27FC236}">
                <a16:creationId xmlns:a16="http://schemas.microsoft.com/office/drawing/2014/main" id="{4165B47C-532D-1348-987D-C507D22829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06973" y="5129100"/>
            <a:ext cx="71438" cy="730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Oval 10">
            <a:extLst>
              <a:ext uri="{FF2B5EF4-FFF2-40B4-BE49-F238E27FC236}">
                <a16:creationId xmlns:a16="http://schemas.microsoft.com/office/drawing/2014/main" id="{440A5511-1D3A-4C4F-9EC7-58ED5D185F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8681" y="2212624"/>
            <a:ext cx="71437" cy="730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Text Box 15">
            <a:extLst>
              <a:ext uri="{FF2B5EF4-FFF2-40B4-BE49-F238E27FC236}">
                <a16:creationId xmlns:a16="http://schemas.microsoft.com/office/drawing/2014/main" id="{A3A178BB-F9AB-5645-A895-1548D4AEC9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0633" y="3742139"/>
            <a:ext cx="67119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GB" sz="2000" dirty="0">
                <a:ea typeface="Arial" charset="0"/>
                <a:cs typeface="Arial" charset="0"/>
              </a:rPr>
              <a:t>fluffy</a:t>
            </a:r>
            <a:endParaRPr lang="en-US" sz="2000" dirty="0">
              <a:ea typeface="Arial" charset="0"/>
              <a:cs typeface="Arial" charset="0"/>
            </a:endParaRPr>
          </a:p>
        </p:txBody>
      </p:sp>
      <p:sp>
        <p:nvSpPr>
          <p:cNvPr id="20" name="Oval 16">
            <a:extLst>
              <a:ext uri="{FF2B5EF4-FFF2-40B4-BE49-F238E27FC236}">
                <a16:creationId xmlns:a16="http://schemas.microsoft.com/office/drawing/2014/main" id="{7C8FD0EC-9F3D-224E-8832-888686DB5A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7553" y="2633246"/>
            <a:ext cx="1526550" cy="21600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" name="Oval 17">
            <a:extLst>
              <a:ext uri="{FF2B5EF4-FFF2-40B4-BE49-F238E27FC236}">
                <a16:creationId xmlns:a16="http://schemas.microsoft.com/office/drawing/2014/main" id="{8EA0FDA2-5C93-EE46-BECC-FED2D15F95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1441" y="2648194"/>
            <a:ext cx="1476620" cy="2160000"/>
          </a:xfrm>
          <a:prstGeom prst="ellipse">
            <a:avLst/>
          </a:prstGeom>
          <a:noFill/>
          <a:ln w="25400">
            <a:solidFill>
              <a:srgbClr val="00B05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" name="Text Box 18">
            <a:extLst>
              <a:ext uri="{FF2B5EF4-FFF2-40B4-BE49-F238E27FC236}">
                <a16:creationId xmlns:a16="http://schemas.microsoft.com/office/drawing/2014/main" id="{8F2CE439-87C7-7A4D-B39C-8B34A7D036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6317" y="2472922"/>
            <a:ext cx="712995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 anchor="ctr" anchorCtr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US" sz="2000" b="1" dirty="0">
                <a:solidFill>
                  <a:srgbClr val="00B050"/>
                </a:solidFill>
                <a:ea typeface="Arial" charset="0"/>
                <a:cs typeface="Arial" charset="0"/>
              </a:rPr>
              <a:t>Dog</a:t>
            </a:r>
            <a:endParaRPr lang="en-US" sz="2000" b="1" dirty="0">
              <a:solidFill>
                <a:srgbClr val="00B050"/>
              </a:solidFill>
              <a:ea typeface="Arial" charset="0"/>
              <a:cs typeface="Arial" charset="0"/>
              <a:sym typeface="Symbol" charset="2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F35A718-25F6-EA40-8CE7-318E9EEF3E6B}"/>
              </a:ext>
            </a:extLst>
          </p:cNvPr>
          <p:cNvSpPr/>
          <p:nvPr/>
        </p:nvSpPr>
        <p:spPr bwMode="auto">
          <a:xfrm>
            <a:off x="6959216" y="1852906"/>
            <a:ext cx="3817117" cy="3816000"/>
          </a:xfrm>
          <a:prstGeom prst="rect">
            <a:avLst/>
          </a:prstGeom>
          <a:noFill/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4" name="Text Box 15">
            <a:extLst>
              <a:ext uri="{FF2B5EF4-FFF2-40B4-BE49-F238E27FC236}">
                <a16:creationId xmlns:a16="http://schemas.microsoft.com/office/drawing/2014/main" id="{4FBBDA86-7460-044F-BB0E-526D4D71D5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1823" y="3158767"/>
            <a:ext cx="57094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GB" sz="2000" dirty="0" err="1">
                <a:ea typeface="Arial" charset="0"/>
                <a:cs typeface="Arial" charset="0"/>
              </a:rPr>
              <a:t>felix</a:t>
            </a:r>
            <a:endParaRPr lang="en-US" sz="2000" baseline="30000" dirty="0">
              <a:ea typeface="Arial" charset="0"/>
              <a:cs typeface="Arial" charset="0"/>
            </a:endParaRPr>
          </a:p>
        </p:txBody>
      </p:sp>
      <p:sp>
        <p:nvSpPr>
          <p:cNvPr id="26" name="Text Box 15">
            <a:extLst>
              <a:ext uri="{FF2B5EF4-FFF2-40B4-BE49-F238E27FC236}">
                <a16:creationId xmlns:a16="http://schemas.microsoft.com/office/drawing/2014/main" id="{C95F2F45-ECCC-0346-A980-6E890A9239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67431" y="3653936"/>
            <a:ext cx="4864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GB" sz="2000" dirty="0" err="1">
                <a:ea typeface="Arial" charset="0"/>
                <a:cs typeface="Arial" charset="0"/>
              </a:rPr>
              <a:t>fido</a:t>
            </a:r>
            <a:endParaRPr lang="en-US" sz="2000" dirty="0">
              <a:ea typeface="Arial" charset="0"/>
              <a:cs typeface="Arial" charset="0"/>
            </a:endParaRPr>
          </a:p>
        </p:txBody>
      </p:sp>
      <p:sp>
        <p:nvSpPr>
          <p:cNvPr id="28" name="Text Box 5">
            <a:extLst>
              <a:ext uri="{FF2B5EF4-FFF2-40B4-BE49-F238E27FC236}">
                <a16:creationId xmlns:a16="http://schemas.microsoft.com/office/drawing/2014/main" id="{A9D40118-0410-7344-9342-3591AC4139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6853" y="2467931"/>
            <a:ext cx="598507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 anchor="ctr" anchorCtr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US" sz="2000" b="1" dirty="0">
                <a:solidFill>
                  <a:srgbClr val="FF0000"/>
                </a:solidFill>
                <a:ea typeface="Arial" charset="0"/>
                <a:cs typeface="Arial" charset="0"/>
              </a:rPr>
              <a:t>Cat</a:t>
            </a:r>
            <a:endParaRPr lang="en-US" sz="2000" b="1" dirty="0">
              <a:solidFill>
                <a:srgbClr val="FF0000"/>
              </a:solidFill>
              <a:ea typeface="Arial" charset="0"/>
              <a:cs typeface="Arial" charset="0"/>
              <a:sym typeface="Symbol" charset="2"/>
            </a:endParaRPr>
          </a:p>
        </p:txBody>
      </p:sp>
      <p:cxnSp>
        <p:nvCxnSpPr>
          <p:cNvPr id="30" name="Curved Connector 29">
            <a:extLst>
              <a:ext uri="{FF2B5EF4-FFF2-40B4-BE49-F238E27FC236}">
                <a16:creationId xmlns:a16="http://schemas.microsoft.com/office/drawing/2014/main" id="{1BFFEB5F-5367-D14F-AE0E-5115D04B28CF}"/>
              </a:ext>
            </a:extLst>
          </p:cNvPr>
          <p:cNvCxnSpPr>
            <a:cxnSpLocks/>
            <a:stCxn id="18" idx="4"/>
            <a:endCxn id="14" idx="6"/>
          </p:cNvCxnSpPr>
          <p:nvPr/>
        </p:nvCxnSpPr>
        <p:spPr bwMode="auto">
          <a:xfrm rot="5400000">
            <a:off x="7780537" y="2496935"/>
            <a:ext cx="855151" cy="432576"/>
          </a:xfrm>
          <a:prstGeom prst="curvedConnector2">
            <a:avLst/>
          </a:prstGeom>
          <a:solidFill>
            <a:schemeClr val="accent1"/>
          </a:solidFill>
          <a:ln w="19050" cap="flat" cmpd="sng" algn="ctr">
            <a:solidFill>
              <a:srgbClr val="00B0F0"/>
            </a:solidFill>
            <a:prstDash val="sysDash"/>
            <a:round/>
            <a:headEnd type="none" w="med" len="med"/>
            <a:tailEnd type="triangle" w="lg" len="lg"/>
          </a:ln>
          <a:effectLst/>
        </p:spPr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1C819EAE-E956-D44E-8870-53171C64D42C}"/>
              </a:ext>
            </a:extLst>
          </p:cNvPr>
          <p:cNvCxnSpPr/>
          <p:nvPr/>
        </p:nvCxnSpPr>
        <p:spPr bwMode="auto">
          <a:xfrm>
            <a:off x="6959215" y="5940167"/>
            <a:ext cx="648072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B0F0"/>
            </a:solidFill>
            <a:prstDash val="sysDash"/>
            <a:round/>
            <a:headEnd type="none" w="med" len="med"/>
            <a:tailEnd type="triangle" w="lg" len="lg"/>
          </a:ln>
          <a:effectLst/>
        </p:spPr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96050181-6DB7-2F44-814F-4A1C23C69759}"/>
              </a:ext>
            </a:extLst>
          </p:cNvPr>
          <p:cNvSpPr txBox="1"/>
          <p:nvPr/>
        </p:nvSpPr>
        <p:spPr>
          <a:xfrm>
            <a:off x="7607288" y="5757894"/>
            <a:ext cx="915635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dirty="0" err="1">
                <a:solidFill>
                  <a:srgbClr val="00B0F0"/>
                </a:solidFill>
              </a:rPr>
              <a:t>hasPet</a:t>
            </a:r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33" name="Oval 9">
            <a:extLst>
              <a:ext uri="{FF2B5EF4-FFF2-40B4-BE49-F238E27FC236}">
                <a16:creationId xmlns:a16="http://schemas.microsoft.com/office/drawing/2014/main" id="{4A8E76BF-8AC3-5049-933F-B6FDE2961B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4917" y="5140008"/>
            <a:ext cx="71438" cy="730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4" name="Text Box 15">
            <a:extLst>
              <a:ext uri="{FF2B5EF4-FFF2-40B4-BE49-F238E27FC236}">
                <a16:creationId xmlns:a16="http://schemas.microsoft.com/office/drawing/2014/main" id="{E8B61D94-FC65-B84C-9CCA-6897C455CC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7494" y="5151753"/>
            <a:ext cx="6963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GB" sz="2000" dirty="0">
                <a:ea typeface="Arial" charset="0"/>
                <a:cs typeface="Arial" charset="0"/>
              </a:rPr>
              <a:t>jenny</a:t>
            </a:r>
            <a:endParaRPr lang="en-US" sz="2000" dirty="0">
              <a:ea typeface="Arial" charset="0"/>
              <a:cs typeface="Arial" charset="0"/>
            </a:endParaRPr>
          </a:p>
        </p:txBody>
      </p:sp>
      <p:cxnSp>
        <p:nvCxnSpPr>
          <p:cNvPr id="35" name="Curved Connector 34">
            <a:extLst>
              <a:ext uri="{FF2B5EF4-FFF2-40B4-BE49-F238E27FC236}">
                <a16:creationId xmlns:a16="http://schemas.microsoft.com/office/drawing/2014/main" id="{10F3997B-4F28-254D-8B66-63D2025ADBC2}"/>
              </a:ext>
            </a:extLst>
          </p:cNvPr>
          <p:cNvCxnSpPr>
            <a:cxnSpLocks/>
            <a:stCxn id="17" idx="0"/>
            <a:endCxn id="16" idx="2"/>
          </p:cNvCxnSpPr>
          <p:nvPr/>
        </p:nvCxnSpPr>
        <p:spPr bwMode="auto">
          <a:xfrm rot="5400000" flipH="1" flipV="1">
            <a:off x="8215173" y="3655267"/>
            <a:ext cx="1501352" cy="1446315"/>
          </a:xfrm>
          <a:prstGeom prst="curvedConnector2">
            <a:avLst/>
          </a:prstGeom>
          <a:solidFill>
            <a:schemeClr val="accent1"/>
          </a:solidFill>
          <a:ln w="19050" cap="flat" cmpd="sng" algn="ctr">
            <a:solidFill>
              <a:srgbClr val="00B0F0"/>
            </a:solidFill>
            <a:prstDash val="sysDash"/>
            <a:round/>
            <a:headEnd type="none" w="med" len="med"/>
            <a:tailEnd type="triangle" w="lg" len="lg"/>
          </a:ln>
          <a:effectLst/>
        </p:spPr>
      </p:cxnSp>
      <p:cxnSp>
        <p:nvCxnSpPr>
          <p:cNvPr id="36" name="Curved Connector 35">
            <a:extLst>
              <a:ext uri="{FF2B5EF4-FFF2-40B4-BE49-F238E27FC236}">
                <a16:creationId xmlns:a16="http://schemas.microsoft.com/office/drawing/2014/main" id="{CFB08E81-F3FA-4D48-8E5C-0DE76E825DF5}"/>
              </a:ext>
            </a:extLst>
          </p:cNvPr>
          <p:cNvCxnSpPr>
            <a:cxnSpLocks/>
            <a:stCxn id="17" idx="0"/>
            <a:endCxn id="15" idx="6"/>
          </p:cNvCxnSpPr>
          <p:nvPr/>
        </p:nvCxnSpPr>
        <p:spPr bwMode="auto">
          <a:xfrm rot="16200000" flipV="1">
            <a:off x="7617656" y="4504063"/>
            <a:ext cx="999204" cy="250869"/>
          </a:xfrm>
          <a:prstGeom prst="curvedConnector2">
            <a:avLst/>
          </a:prstGeom>
          <a:solidFill>
            <a:schemeClr val="accent1"/>
          </a:solidFill>
          <a:ln w="19050" cap="flat" cmpd="sng" algn="ctr">
            <a:solidFill>
              <a:srgbClr val="00B0F0"/>
            </a:solidFill>
            <a:prstDash val="sysDash"/>
            <a:round/>
            <a:headEnd type="none" w="med" len="med"/>
            <a:tailEnd type="triangle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2645604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16870C7-78A6-2C46-9BCD-D2B11D181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Restrictions: Universal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40B4FA6-1207-F24A-9E8F-A8CECA3D6636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800">
                          <a:latin typeface="Cambria Math" panose="02040503050406030204" pitchFamily="18" charset="0"/>
                        </a:rPr>
                        <m:t>∀</m:t>
                      </m:r>
                      <m:r>
                        <m:rPr>
                          <m:sty m:val="p"/>
                        </m:rPr>
                        <a:rPr lang="en-GB" sz="2800">
                          <a:latin typeface="Cambria Math" panose="02040503050406030204" pitchFamily="18" charset="0"/>
                        </a:rPr>
                        <m:t>hasPet</m:t>
                      </m:r>
                      <m:r>
                        <a:rPr lang="en-GB" sz="2800">
                          <a:latin typeface="Cambria Math" panose="02040503050406030204" pitchFamily="18" charset="0"/>
                        </a:rPr>
                        <m:t>. </m:t>
                      </m:r>
                      <m:r>
                        <m:rPr>
                          <m:sty m:val="p"/>
                        </m:rPr>
                        <a:rPr lang="en-GB" sz="2800">
                          <a:latin typeface="Cambria Math" panose="02040503050406030204" pitchFamily="18" charset="0"/>
                        </a:rPr>
                        <m:t>Cat</m:t>
                      </m:r>
                    </m:oMath>
                  </m:oMathPara>
                </a14:m>
                <a:endParaRPr lang="en-GB" sz="2800" dirty="0"/>
              </a:p>
              <a:p>
                <a:pPr marL="0" indent="0">
                  <a:buNone/>
                </a:pPr>
                <a:r>
                  <a:rPr lang="en-US" dirty="0"/>
                  <a:t>The class of things all of whose pets are cats </a:t>
                </a:r>
              </a:p>
              <a:p>
                <a:pPr lvl="1"/>
                <a:r>
                  <a:rPr lang="en-US" dirty="0"/>
                  <a:t>Or, which only have pets that are cats</a:t>
                </a:r>
              </a:p>
              <a:p>
                <a:pPr lvl="1"/>
                <a:r>
                  <a:rPr lang="en-US" dirty="0"/>
                  <a:t>includes those things which have no pets</a:t>
                </a:r>
              </a:p>
              <a:p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Read as “</a:t>
                </a:r>
                <a:r>
                  <a:rPr lang="en-GB" dirty="0" err="1"/>
                  <a:t>hasPet</a:t>
                </a:r>
                <a:r>
                  <a:rPr lang="en-GB" dirty="0"/>
                  <a:t> ONLY Cat”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40B4FA6-1207-F24A-9E8F-A8CECA3D663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3704" r="-18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C760412-7562-FD43-8305-02B8DBA0FEC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8" name="Oval 6">
            <a:extLst>
              <a:ext uri="{FF2B5EF4-FFF2-40B4-BE49-F238E27FC236}">
                <a16:creationId xmlns:a16="http://schemas.microsoft.com/office/drawing/2014/main" id="{17F65669-BF83-AD44-BFF4-639EE5635B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0387" y="3107986"/>
            <a:ext cx="71437" cy="730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9" name="Oval 7">
            <a:extLst>
              <a:ext uri="{FF2B5EF4-FFF2-40B4-BE49-F238E27FC236}">
                <a16:creationId xmlns:a16="http://schemas.microsoft.com/office/drawing/2014/main" id="{B90C5595-8A41-1E41-B05E-AF2307F5A8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0387" y="4097082"/>
            <a:ext cx="71437" cy="730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0" name="Oval 8">
            <a:extLst>
              <a:ext uri="{FF2B5EF4-FFF2-40B4-BE49-F238E27FC236}">
                <a16:creationId xmlns:a16="http://schemas.microsoft.com/office/drawing/2014/main" id="{65F143FA-C033-7B4B-86D7-1569C853D6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89008" y="3594934"/>
            <a:ext cx="71437" cy="730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" name="Oval 9">
            <a:extLst>
              <a:ext uri="{FF2B5EF4-FFF2-40B4-BE49-F238E27FC236}">
                <a16:creationId xmlns:a16="http://schemas.microsoft.com/office/drawing/2014/main" id="{794529ED-814B-7F46-8611-AB6044C985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06973" y="5132799"/>
            <a:ext cx="71438" cy="730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2" name="Oval 10">
            <a:extLst>
              <a:ext uri="{FF2B5EF4-FFF2-40B4-BE49-F238E27FC236}">
                <a16:creationId xmlns:a16="http://schemas.microsoft.com/office/drawing/2014/main" id="{299EF970-9B96-5947-AD3E-F4C434A8AF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8681" y="2216323"/>
            <a:ext cx="71437" cy="730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4" name="Oval 16">
            <a:extLst>
              <a:ext uri="{FF2B5EF4-FFF2-40B4-BE49-F238E27FC236}">
                <a16:creationId xmlns:a16="http://schemas.microsoft.com/office/drawing/2014/main" id="{96D2D9A4-F3EA-6E46-A06B-3690AE5C5F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7553" y="2636945"/>
            <a:ext cx="1526550" cy="21600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5" name="Oval 17">
            <a:extLst>
              <a:ext uri="{FF2B5EF4-FFF2-40B4-BE49-F238E27FC236}">
                <a16:creationId xmlns:a16="http://schemas.microsoft.com/office/drawing/2014/main" id="{4D4F14CA-7B7C-0040-A039-F25F856E90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1441" y="2651893"/>
            <a:ext cx="1476620" cy="2160000"/>
          </a:xfrm>
          <a:prstGeom prst="ellipse">
            <a:avLst/>
          </a:prstGeom>
          <a:noFill/>
          <a:ln w="25400">
            <a:solidFill>
              <a:srgbClr val="00B05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6" name="Text Box 18">
            <a:extLst>
              <a:ext uri="{FF2B5EF4-FFF2-40B4-BE49-F238E27FC236}">
                <a16:creationId xmlns:a16="http://schemas.microsoft.com/office/drawing/2014/main" id="{F664CF66-B7FB-524C-9388-25B4B391E6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6317" y="2476621"/>
            <a:ext cx="655095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 anchor="ctr" anchorCtr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US" sz="2000" b="1" dirty="0">
                <a:solidFill>
                  <a:srgbClr val="00B050"/>
                </a:solidFill>
                <a:ea typeface="Arial" charset="0"/>
                <a:cs typeface="Arial" charset="0"/>
              </a:rPr>
              <a:t>Dog</a:t>
            </a:r>
            <a:endParaRPr lang="en-US" sz="2000" b="1" dirty="0">
              <a:solidFill>
                <a:srgbClr val="00B050"/>
              </a:solidFill>
              <a:ea typeface="Arial" charset="0"/>
              <a:cs typeface="Arial" charset="0"/>
              <a:sym typeface="Symbol" charset="2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A66E115-741C-D74C-B419-CA8C8B21B1CA}"/>
              </a:ext>
            </a:extLst>
          </p:cNvPr>
          <p:cNvSpPr/>
          <p:nvPr/>
        </p:nvSpPr>
        <p:spPr bwMode="auto">
          <a:xfrm>
            <a:off x="6959216" y="1856604"/>
            <a:ext cx="3817117" cy="3816000"/>
          </a:xfrm>
          <a:prstGeom prst="rect">
            <a:avLst/>
          </a:prstGeom>
          <a:noFill/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>
              <a:ea typeface="ＭＳ Ｐゴシック" pitchFamily="-106" charset="-128"/>
              <a:cs typeface="ＭＳ Ｐゴシック" pitchFamily="-106" charset="-128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C9D83C6-A4E5-7641-BE1B-B8209C881C4A}"/>
              </a:ext>
            </a:extLst>
          </p:cNvPr>
          <p:cNvGrpSpPr/>
          <p:nvPr/>
        </p:nvGrpSpPr>
        <p:grpSpPr>
          <a:xfrm>
            <a:off x="7320632" y="3162466"/>
            <a:ext cx="2933237" cy="891149"/>
            <a:chOff x="5220755" y="3162465"/>
            <a:chExt cx="2933237" cy="891149"/>
          </a:xfrm>
        </p:grpSpPr>
        <p:sp>
          <p:nvSpPr>
            <p:cNvPr id="43" name="Text Box 15">
              <a:extLst>
                <a:ext uri="{FF2B5EF4-FFF2-40B4-BE49-F238E27FC236}">
                  <a16:creationId xmlns:a16="http://schemas.microsoft.com/office/drawing/2014/main" id="{AFC30F3F-CCC7-124E-B3E2-D1D4296920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20755" y="3745837"/>
              <a:ext cx="71314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1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50000"/>
                </a:spcBef>
                <a:buClr>
                  <a:srgbClr val="993300"/>
                </a:buClr>
              </a:pPr>
              <a:r>
                <a:rPr lang="en-GB" sz="2000" dirty="0">
                  <a:ea typeface="Arial" charset="0"/>
                  <a:cs typeface="Arial" charset="0"/>
                </a:rPr>
                <a:t>fluffy</a:t>
              </a:r>
              <a:endParaRPr lang="en-US" sz="2000" dirty="0">
                <a:ea typeface="Arial" charset="0"/>
                <a:cs typeface="Arial" charset="0"/>
              </a:endParaRPr>
            </a:p>
          </p:txBody>
        </p:sp>
        <p:sp>
          <p:nvSpPr>
            <p:cNvPr id="48" name="Text Box 15">
              <a:extLst>
                <a:ext uri="{FF2B5EF4-FFF2-40B4-BE49-F238E27FC236}">
                  <a16:creationId xmlns:a16="http://schemas.microsoft.com/office/drawing/2014/main" id="{50EB7765-8FFC-EC4A-A419-D314D2BB55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91946" y="3162465"/>
              <a:ext cx="57094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1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50000"/>
                </a:spcBef>
                <a:buClr>
                  <a:srgbClr val="993300"/>
                </a:buClr>
              </a:pPr>
              <a:r>
                <a:rPr lang="en-GB" sz="2000" dirty="0" err="1">
                  <a:ea typeface="Arial" charset="0"/>
                  <a:cs typeface="Arial" charset="0"/>
                </a:rPr>
                <a:t>felix</a:t>
              </a:r>
              <a:endParaRPr lang="en-US" sz="2000" baseline="30000" dirty="0">
                <a:ea typeface="Arial" charset="0"/>
                <a:cs typeface="Arial" charset="0"/>
              </a:endParaRPr>
            </a:p>
          </p:txBody>
        </p:sp>
        <p:sp>
          <p:nvSpPr>
            <p:cNvPr id="50" name="Text Box 15">
              <a:extLst>
                <a:ext uri="{FF2B5EF4-FFF2-40B4-BE49-F238E27FC236}">
                  <a16:creationId xmlns:a16="http://schemas.microsoft.com/office/drawing/2014/main" id="{E835740D-45FC-EF44-97E5-AF512E0C6F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67554" y="3657634"/>
              <a:ext cx="48643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1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50000"/>
                </a:spcBef>
                <a:buClr>
                  <a:srgbClr val="993300"/>
                </a:buClr>
              </a:pPr>
              <a:r>
                <a:rPr lang="en-GB" sz="2000" dirty="0" err="1">
                  <a:ea typeface="Arial" charset="0"/>
                  <a:cs typeface="Arial" charset="0"/>
                </a:rPr>
                <a:t>fido</a:t>
              </a:r>
              <a:endParaRPr lang="en-US" sz="2000" dirty="0">
                <a:ea typeface="Arial" charset="0"/>
                <a:cs typeface="Arial" charset="0"/>
              </a:endParaRPr>
            </a:p>
          </p:txBody>
        </p:sp>
      </p:grpSp>
      <p:sp>
        <p:nvSpPr>
          <p:cNvPr id="51" name="Text Box 15">
            <a:extLst>
              <a:ext uri="{FF2B5EF4-FFF2-40B4-BE49-F238E27FC236}">
                <a16:creationId xmlns:a16="http://schemas.microsoft.com/office/drawing/2014/main" id="{AA926117-EBE9-7B4E-B1FD-56165E1EDF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9549" y="5144544"/>
            <a:ext cx="5482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GB" sz="2000" dirty="0">
                <a:ea typeface="Arial" charset="0"/>
                <a:cs typeface="Arial" charset="0"/>
              </a:rPr>
              <a:t>jane</a:t>
            </a:r>
            <a:endParaRPr lang="en-US" sz="2000" dirty="0">
              <a:ea typeface="Arial" charset="0"/>
              <a:cs typeface="Arial" charset="0"/>
            </a:endParaRPr>
          </a:p>
        </p:txBody>
      </p:sp>
      <p:sp>
        <p:nvSpPr>
          <p:cNvPr id="52" name="Text Box 5">
            <a:extLst>
              <a:ext uri="{FF2B5EF4-FFF2-40B4-BE49-F238E27FC236}">
                <a16:creationId xmlns:a16="http://schemas.microsoft.com/office/drawing/2014/main" id="{D3B3495F-F6CB-7145-8E79-CD8C756A0C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6853" y="2471630"/>
            <a:ext cx="598507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 anchor="ctr" anchorCtr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US" sz="2000" b="1" dirty="0">
                <a:solidFill>
                  <a:srgbClr val="FF0000"/>
                </a:solidFill>
                <a:ea typeface="Arial" charset="0"/>
                <a:cs typeface="Arial" charset="0"/>
              </a:rPr>
              <a:t>Cat</a:t>
            </a:r>
            <a:endParaRPr lang="en-US" sz="2000" b="1" dirty="0">
              <a:solidFill>
                <a:srgbClr val="FF0000"/>
              </a:solidFill>
              <a:ea typeface="Arial" charset="0"/>
              <a:cs typeface="Arial" charset="0"/>
              <a:sym typeface="Symbol" charset="2"/>
            </a:endParaRPr>
          </a:p>
        </p:txBody>
      </p:sp>
      <p:cxnSp>
        <p:nvCxnSpPr>
          <p:cNvPr id="54" name="Curved Connector 53">
            <a:extLst>
              <a:ext uri="{FF2B5EF4-FFF2-40B4-BE49-F238E27FC236}">
                <a16:creationId xmlns:a16="http://schemas.microsoft.com/office/drawing/2014/main" id="{CC6F3EDE-BB69-A14A-992B-2803D6C37B74}"/>
              </a:ext>
            </a:extLst>
          </p:cNvPr>
          <p:cNvCxnSpPr>
            <a:cxnSpLocks/>
            <a:stCxn id="42" idx="4"/>
            <a:endCxn id="38" idx="6"/>
          </p:cNvCxnSpPr>
          <p:nvPr/>
        </p:nvCxnSpPr>
        <p:spPr bwMode="auto">
          <a:xfrm rot="5400000">
            <a:off x="7780537" y="2500634"/>
            <a:ext cx="855151" cy="432576"/>
          </a:xfrm>
          <a:prstGeom prst="curvedConnector2">
            <a:avLst/>
          </a:prstGeom>
          <a:solidFill>
            <a:schemeClr val="accent1"/>
          </a:solidFill>
          <a:ln w="19050" cap="flat" cmpd="sng" algn="ctr">
            <a:solidFill>
              <a:srgbClr val="00B0F0"/>
            </a:solidFill>
            <a:prstDash val="sysDash"/>
            <a:round/>
            <a:headEnd type="none" w="med" len="med"/>
            <a:tailEnd type="triangle" w="lg" len="lg"/>
          </a:ln>
          <a:effectLst/>
        </p:spPr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6FA55515-9A25-6146-960B-DF8FF99FB41D}"/>
              </a:ext>
            </a:extLst>
          </p:cNvPr>
          <p:cNvCxnSpPr/>
          <p:nvPr/>
        </p:nvCxnSpPr>
        <p:spPr bwMode="auto">
          <a:xfrm>
            <a:off x="6959215" y="5943866"/>
            <a:ext cx="648072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B0F0"/>
            </a:solidFill>
            <a:prstDash val="sysDash"/>
            <a:round/>
            <a:headEnd type="none" w="med" len="med"/>
            <a:tailEnd type="triangle" w="lg" len="lg"/>
          </a:ln>
          <a:effectLst/>
        </p:spPr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A491188C-7AD7-5F48-8917-092182CF0D4B}"/>
              </a:ext>
            </a:extLst>
          </p:cNvPr>
          <p:cNvSpPr txBox="1"/>
          <p:nvPr/>
        </p:nvSpPr>
        <p:spPr>
          <a:xfrm>
            <a:off x="7607288" y="5761593"/>
            <a:ext cx="915635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dirty="0" err="1">
                <a:solidFill>
                  <a:srgbClr val="00B0F0"/>
                </a:solidFill>
              </a:rPr>
              <a:t>hasPet</a:t>
            </a:r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57" name="Oval 9">
            <a:extLst>
              <a:ext uri="{FF2B5EF4-FFF2-40B4-BE49-F238E27FC236}">
                <a16:creationId xmlns:a16="http://schemas.microsoft.com/office/drawing/2014/main" id="{8925E351-C36F-7F48-B23B-851DBF7522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4917" y="5143707"/>
            <a:ext cx="71438" cy="730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9F38A547-78F4-1E4A-A8EB-CB4D12C563C3}"/>
              </a:ext>
            </a:extLst>
          </p:cNvPr>
          <p:cNvGrpSpPr/>
          <p:nvPr/>
        </p:nvGrpSpPr>
        <p:grpSpPr>
          <a:xfrm>
            <a:off x="8465864" y="2212370"/>
            <a:ext cx="1862072" cy="3250859"/>
            <a:chOff x="6365987" y="2212369"/>
            <a:chExt cx="1862072" cy="3250859"/>
          </a:xfrm>
        </p:grpSpPr>
        <p:sp>
          <p:nvSpPr>
            <p:cNvPr id="49" name="Text Box 15">
              <a:extLst>
                <a:ext uri="{FF2B5EF4-FFF2-40B4-BE49-F238E27FC236}">
                  <a16:creationId xmlns:a16="http://schemas.microsoft.com/office/drawing/2014/main" id="{1DFF961B-DB8E-5845-8E82-B9B58009A5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65987" y="2212369"/>
              <a:ext cx="65509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1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50000"/>
                </a:spcBef>
                <a:buClr>
                  <a:srgbClr val="993300"/>
                </a:buClr>
              </a:pPr>
              <a:r>
                <a:rPr lang="en-GB" sz="2000" dirty="0">
                  <a:ea typeface="Arial" charset="0"/>
                  <a:cs typeface="Arial" charset="0"/>
                </a:rPr>
                <a:t>john</a:t>
              </a:r>
              <a:endParaRPr lang="en-US" sz="2000" baseline="30000" dirty="0">
                <a:ea typeface="Arial" charset="0"/>
                <a:cs typeface="Arial" charset="0"/>
              </a:endParaRPr>
            </a:p>
          </p:txBody>
        </p:sp>
        <p:sp>
          <p:nvSpPr>
            <p:cNvPr id="58" name="Text Box 15">
              <a:extLst>
                <a:ext uri="{FF2B5EF4-FFF2-40B4-BE49-F238E27FC236}">
                  <a16:creationId xmlns:a16="http://schemas.microsoft.com/office/drawing/2014/main" id="{69F21926-D73C-754B-8281-7DEA28FC67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57616" y="5155451"/>
              <a:ext cx="770443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1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50000"/>
                </a:spcBef>
                <a:buClr>
                  <a:srgbClr val="993300"/>
                </a:buClr>
              </a:pPr>
              <a:r>
                <a:rPr lang="en-GB" sz="2000" dirty="0">
                  <a:ea typeface="Arial" charset="0"/>
                  <a:cs typeface="Arial" charset="0"/>
                </a:rPr>
                <a:t>jenny</a:t>
              </a:r>
              <a:endParaRPr lang="en-US" sz="2000" dirty="0">
                <a:ea typeface="Arial" charset="0"/>
                <a:cs typeface="Arial" charset="0"/>
              </a:endParaRPr>
            </a:p>
          </p:txBody>
        </p:sp>
      </p:grpSp>
      <p:cxnSp>
        <p:nvCxnSpPr>
          <p:cNvPr id="59" name="Curved Connector 58">
            <a:extLst>
              <a:ext uri="{FF2B5EF4-FFF2-40B4-BE49-F238E27FC236}">
                <a16:creationId xmlns:a16="http://schemas.microsoft.com/office/drawing/2014/main" id="{84DD8862-1518-8C4D-B498-CA4CD616ABB0}"/>
              </a:ext>
            </a:extLst>
          </p:cNvPr>
          <p:cNvCxnSpPr>
            <a:cxnSpLocks/>
            <a:stCxn id="41" idx="0"/>
            <a:endCxn id="40" idx="2"/>
          </p:cNvCxnSpPr>
          <p:nvPr/>
        </p:nvCxnSpPr>
        <p:spPr bwMode="auto">
          <a:xfrm rot="5400000" flipH="1" flipV="1">
            <a:off x="8215173" y="3658966"/>
            <a:ext cx="1501352" cy="1446315"/>
          </a:xfrm>
          <a:prstGeom prst="curvedConnector2">
            <a:avLst/>
          </a:prstGeom>
          <a:solidFill>
            <a:schemeClr val="accent1"/>
          </a:solidFill>
          <a:ln w="19050" cap="flat" cmpd="sng" algn="ctr">
            <a:solidFill>
              <a:srgbClr val="00B0F0"/>
            </a:solidFill>
            <a:prstDash val="sysDash"/>
            <a:round/>
            <a:headEnd type="none" w="med" len="med"/>
            <a:tailEnd type="triangle" w="lg" len="lg"/>
          </a:ln>
          <a:effectLst/>
        </p:spPr>
      </p:cxnSp>
      <p:cxnSp>
        <p:nvCxnSpPr>
          <p:cNvPr id="60" name="Curved Connector 59">
            <a:extLst>
              <a:ext uri="{FF2B5EF4-FFF2-40B4-BE49-F238E27FC236}">
                <a16:creationId xmlns:a16="http://schemas.microsoft.com/office/drawing/2014/main" id="{391C9D72-C44C-9F4B-9341-A9403E0A3692}"/>
              </a:ext>
            </a:extLst>
          </p:cNvPr>
          <p:cNvCxnSpPr>
            <a:cxnSpLocks/>
            <a:stCxn id="41" idx="0"/>
            <a:endCxn id="39" idx="6"/>
          </p:cNvCxnSpPr>
          <p:nvPr/>
        </p:nvCxnSpPr>
        <p:spPr bwMode="auto">
          <a:xfrm rot="16200000" flipV="1">
            <a:off x="7617656" y="4507762"/>
            <a:ext cx="999204" cy="250869"/>
          </a:xfrm>
          <a:prstGeom prst="curvedConnector2">
            <a:avLst/>
          </a:prstGeom>
          <a:solidFill>
            <a:schemeClr val="accent1"/>
          </a:solidFill>
          <a:ln w="19050" cap="flat" cmpd="sng" algn="ctr">
            <a:solidFill>
              <a:srgbClr val="00B0F0"/>
            </a:solidFill>
            <a:prstDash val="sysDash"/>
            <a:round/>
            <a:headEnd type="none" w="med" len="med"/>
            <a:tailEnd type="triangle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3043446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 Description Logic Primer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COMP6215 Semantic Web Technologies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Dr Nicholas Gibbins - </a:t>
            </a:r>
            <a:r>
              <a:rPr lang="en-US" dirty="0" err="1"/>
              <a:t>nmg@ecs.soton.ac.uk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4015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61">
            <a:extLst>
              <a:ext uri="{FF2B5EF4-FFF2-40B4-BE49-F238E27FC236}">
                <a16:creationId xmlns:a16="http://schemas.microsoft.com/office/drawing/2014/main" id="{B0107612-BEA2-F243-A532-CCFF2BE6195B}"/>
              </a:ext>
            </a:extLst>
          </p:cNvPr>
          <p:cNvGrpSpPr/>
          <p:nvPr/>
        </p:nvGrpSpPr>
        <p:grpSpPr>
          <a:xfrm>
            <a:off x="8501581" y="2201462"/>
            <a:ext cx="1862072" cy="3250859"/>
            <a:chOff x="6365987" y="2212369"/>
            <a:chExt cx="1862072" cy="3250859"/>
          </a:xfrm>
        </p:grpSpPr>
        <p:sp>
          <p:nvSpPr>
            <p:cNvPr id="63" name="Text Box 15">
              <a:extLst>
                <a:ext uri="{FF2B5EF4-FFF2-40B4-BE49-F238E27FC236}">
                  <a16:creationId xmlns:a16="http://schemas.microsoft.com/office/drawing/2014/main" id="{1CB84FE0-86FC-A644-8F9A-854CC31AFD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65987" y="2212369"/>
              <a:ext cx="65509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1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50000"/>
                </a:spcBef>
                <a:buClr>
                  <a:srgbClr val="993300"/>
                </a:buClr>
              </a:pPr>
              <a:r>
                <a:rPr lang="en-GB" sz="2000" b="1" dirty="0">
                  <a:ea typeface="Arial" charset="0"/>
                  <a:cs typeface="Arial" charset="0"/>
                </a:rPr>
                <a:t>john</a:t>
              </a:r>
              <a:endParaRPr lang="en-US" sz="2000" b="1" baseline="30000" dirty="0">
                <a:ea typeface="Arial" charset="0"/>
                <a:cs typeface="Arial" charset="0"/>
              </a:endParaRPr>
            </a:p>
          </p:txBody>
        </p:sp>
        <p:sp>
          <p:nvSpPr>
            <p:cNvPr id="64" name="Text Box 15">
              <a:extLst>
                <a:ext uri="{FF2B5EF4-FFF2-40B4-BE49-F238E27FC236}">
                  <a16:creationId xmlns:a16="http://schemas.microsoft.com/office/drawing/2014/main" id="{2ACC158C-E17B-9044-8E6C-9C14D258F8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57616" y="5155451"/>
              <a:ext cx="770443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1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50000"/>
                </a:spcBef>
                <a:buClr>
                  <a:srgbClr val="993300"/>
                </a:buClr>
              </a:pPr>
              <a:r>
                <a:rPr lang="en-GB" sz="2000" b="1" dirty="0">
                  <a:ea typeface="Arial" charset="0"/>
                  <a:cs typeface="Arial" charset="0"/>
                </a:rPr>
                <a:t>jenny</a:t>
              </a:r>
              <a:endParaRPr lang="en-US" sz="2000" b="1" dirty="0">
                <a:ea typeface="Arial" charset="0"/>
                <a:cs typeface="Arial" charset="0"/>
              </a:endParaRPr>
            </a:p>
          </p:txBody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C16870C7-78A6-2C46-9BCD-D2B11D181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Restrictions: Universal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40B4FA6-1207-F24A-9E8F-A8CECA3D6636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800">
                          <a:latin typeface="Cambria Math" panose="02040503050406030204" pitchFamily="18" charset="0"/>
                        </a:rPr>
                        <m:t>∀</m:t>
                      </m:r>
                      <m:r>
                        <m:rPr>
                          <m:sty m:val="p"/>
                        </m:rPr>
                        <a:rPr lang="en-GB" sz="2800">
                          <a:latin typeface="Cambria Math" panose="02040503050406030204" pitchFamily="18" charset="0"/>
                        </a:rPr>
                        <m:t>hasPet</m:t>
                      </m:r>
                      <m:r>
                        <a:rPr lang="en-GB" sz="2800">
                          <a:latin typeface="Cambria Math" panose="02040503050406030204" pitchFamily="18" charset="0"/>
                        </a:rPr>
                        <m:t>. </m:t>
                      </m:r>
                      <m:r>
                        <m:rPr>
                          <m:sty m:val="p"/>
                        </m:rPr>
                        <a:rPr lang="en-GB" sz="2800">
                          <a:latin typeface="Cambria Math" panose="02040503050406030204" pitchFamily="18" charset="0"/>
                        </a:rPr>
                        <m:t>Cat</m:t>
                      </m:r>
                    </m:oMath>
                  </m:oMathPara>
                </a14:m>
                <a:endParaRPr lang="en-GB" sz="2800" dirty="0"/>
              </a:p>
              <a:p>
                <a:pPr marL="0" indent="0">
                  <a:buNone/>
                </a:pPr>
                <a:r>
                  <a:rPr lang="en-US" dirty="0"/>
                  <a:t>The class of things all of whose pets are cats </a:t>
                </a:r>
              </a:p>
              <a:p>
                <a:pPr lvl="1"/>
                <a:r>
                  <a:rPr lang="en-US" dirty="0"/>
                  <a:t>Or, which only have pets that are cats</a:t>
                </a:r>
              </a:p>
              <a:p>
                <a:pPr lvl="1"/>
                <a:r>
                  <a:rPr lang="en-US" dirty="0"/>
                  <a:t>includes those things which have no pets</a:t>
                </a:r>
              </a:p>
              <a:p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Read as “</a:t>
                </a:r>
                <a:r>
                  <a:rPr lang="en-GB" dirty="0" err="1"/>
                  <a:t>hasPet</a:t>
                </a:r>
                <a:r>
                  <a:rPr lang="en-GB" dirty="0"/>
                  <a:t> ONLY Cat”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40B4FA6-1207-F24A-9E8F-A8CECA3D663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3704" r="-18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C760412-7562-FD43-8305-02B8DBA0FEC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8" name="Oval 6">
            <a:extLst>
              <a:ext uri="{FF2B5EF4-FFF2-40B4-BE49-F238E27FC236}">
                <a16:creationId xmlns:a16="http://schemas.microsoft.com/office/drawing/2014/main" id="{17F65669-BF83-AD44-BFF4-639EE5635B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0387" y="3107986"/>
            <a:ext cx="71437" cy="730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9" name="Oval 7">
            <a:extLst>
              <a:ext uri="{FF2B5EF4-FFF2-40B4-BE49-F238E27FC236}">
                <a16:creationId xmlns:a16="http://schemas.microsoft.com/office/drawing/2014/main" id="{B90C5595-8A41-1E41-B05E-AF2307F5A8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0387" y="4097082"/>
            <a:ext cx="71437" cy="730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0" name="Oval 8">
            <a:extLst>
              <a:ext uri="{FF2B5EF4-FFF2-40B4-BE49-F238E27FC236}">
                <a16:creationId xmlns:a16="http://schemas.microsoft.com/office/drawing/2014/main" id="{65F143FA-C033-7B4B-86D7-1569C853D6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89008" y="3594934"/>
            <a:ext cx="71437" cy="730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" name="Oval 9">
            <a:extLst>
              <a:ext uri="{FF2B5EF4-FFF2-40B4-BE49-F238E27FC236}">
                <a16:creationId xmlns:a16="http://schemas.microsoft.com/office/drawing/2014/main" id="{794529ED-814B-7F46-8611-AB6044C985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06973" y="5132799"/>
            <a:ext cx="71438" cy="730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2" name="Oval 10">
            <a:extLst>
              <a:ext uri="{FF2B5EF4-FFF2-40B4-BE49-F238E27FC236}">
                <a16:creationId xmlns:a16="http://schemas.microsoft.com/office/drawing/2014/main" id="{299EF970-9B96-5947-AD3E-F4C434A8AF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8681" y="2216323"/>
            <a:ext cx="71437" cy="730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4" name="Oval 16">
            <a:extLst>
              <a:ext uri="{FF2B5EF4-FFF2-40B4-BE49-F238E27FC236}">
                <a16:creationId xmlns:a16="http://schemas.microsoft.com/office/drawing/2014/main" id="{96D2D9A4-F3EA-6E46-A06B-3690AE5C5F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7553" y="2636945"/>
            <a:ext cx="1526550" cy="21600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5" name="Oval 17">
            <a:extLst>
              <a:ext uri="{FF2B5EF4-FFF2-40B4-BE49-F238E27FC236}">
                <a16:creationId xmlns:a16="http://schemas.microsoft.com/office/drawing/2014/main" id="{4D4F14CA-7B7C-0040-A039-F25F856E90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1441" y="2651893"/>
            <a:ext cx="1476620" cy="2160000"/>
          </a:xfrm>
          <a:prstGeom prst="ellipse">
            <a:avLst/>
          </a:prstGeom>
          <a:noFill/>
          <a:ln w="25400">
            <a:solidFill>
              <a:srgbClr val="00B05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6" name="Text Box 18">
            <a:extLst>
              <a:ext uri="{FF2B5EF4-FFF2-40B4-BE49-F238E27FC236}">
                <a16:creationId xmlns:a16="http://schemas.microsoft.com/office/drawing/2014/main" id="{F664CF66-B7FB-524C-9388-25B4B391E6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6317" y="2476621"/>
            <a:ext cx="655095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 anchor="ctr" anchorCtr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US" sz="2000" b="1" dirty="0">
                <a:solidFill>
                  <a:srgbClr val="00B050"/>
                </a:solidFill>
                <a:ea typeface="Arial" charset="0"/>
                <a:cs typeface="Arial" charset="0"/>
              </a:rPr>
              <a:t>Dog</a:t>
            </a:r>
            <a:endParaRPr lang="en-US" sz="2000" b="1" dirty="0">
              <a:solidFill>
                <a:srgbClr val="00B050"/>
              </a:solidFill>
              <a:ea typeface="Arial" charset="0"/>
              <a:cs typeface="Arial" charset="0"/>
              <a:sym typeface="Symbol" charset="2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A66E115-741C-D74C-B419-CA8C8B21B1CA}"/>
              </a:ext>
            </a:extLst>
          </p:cNvPr>
          <p:cNvSpPr/>
          <p:nvPr/>
        </p:nvSpPr>
        <p:spPr bwMode="auto">
          <a:xfrm>
            <a:off x="6959216" y="1856604"/>
            <a:ext cx="3817117" cy="3816000"/>
          </a:xfrm>
          <a:prstGeom prst="rect">
            <a:avLst/>
          </a:prstGeom>
          <a:noFill/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>
              <a:ea typeface="ＭＳ Ｐゴシック" pitchFamily="-106" charset="-128"/>
              <a:cs typeface="ＭＳ Ｐゴシック" pitchFamily="-106" charset="-128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C9D83C6-A4E5-7641-BE1B-B8209C881C4A}"/>
              </a:ext>
            </a:extLst>
          </p:cNvPr>
          <p:cNvGrpSpPr/>
          <p:nvPr/>
        </p:nvGrpSpPr>
        <p:grpSpPr>
          <a:xfrm>
            <a:off x="7320632" y="3162466"/>
            <a:ext cx="2933237" cy="891149"/>
            <a:chOff x="5220755" y="3162465"/>
            <a:chExt cx="2933237" cy="891149"/>
          </a:xfrm>
        </p:grpSpPr>
        <p:sp>
          <p:nvSpPr>
            <p:cNvPr id="43" name="Text Box 15">
              <a:extLst>
                <a:ext uri="{FF2B5EF4-FFF2-40B4-BE49-F238E27FC236}">
                  <a16:creationId xmlns:a16="http://schemas.microsoft.com/office/drawing/2014/main" id="{AFC30F3F-CCC7-124E-B3E2-D1D4296920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20755" y="3745837"/>
              <a:ext cx="71314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1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50000"/>
                </a:spcBef>
                <a:buClr>
                  <a:srgbClr val="993300"/>
                </a:buClr>
              </a:pPr>
              <a:r>
                <a:rPr lang="en-GB" sz="2000" dirty="0">
                  <a:ea typeface="Arial" charset="0"/>
                  <a:cs typeface="Arial" charset="0"/>
                </a:rPr>
                <a:t>fluffy</a:t>
              </a:r>
              <a:endParaRPr lang="en-US" sz="2000" dirty="0">
                <a:ea typeface="Arial" charset="0"/>
                <a:cs typeface="Arial" charset="0"/>
              </a:endParaRPr>
            </a:p>
          </p:txBody>
        </p:sp>
        <p:sp>
          <p:nvSpPr>
            <p:cNvPr id="48" name="Text Box 15">
              <a:extLst>
                <a:ext uri="{FF2B5EF4-FFF2-40B4-BE49-F238E27FC236}">
                  <a16:creationId xmlns:a16="http://schemas.microsoft.com/office/drawing/2014/main" id="{50EB7765-8FFC-EC4A-A419-D314D2BB55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91946" y="3162465"/>
              <a:ext cx="57094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1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50000"/>
                </a:spcBef>
                <a:buClr>
                  <a:srgbClr val="993300"/>
                </a:buClr>
              </a:pPr>
              <a:r>
                <a:rPr lang="en-GB" sz="2000" dirty="0" err="1">
                  <a:ea typeface="Arial" charset="0"/>
                  <a:cs typeface="Arial" charset="0"/>
                </a:rPr>
                <a:t>felix</a:t>
              </a:r>
              <a:endParaRPr lang="en-US" sz="2000" baseline="30000" dirty="0">
                <a:ea typeface="Arial" charset="0"/>
                <a:cs typeface="Arial" charset="0"/>
              </a:endParaRPr>
            </a:p>
          </p:txBody>
        </p:sp>
        <p:sp>
          <p:nvSpPr>
            <p:cNvPr id="50" name="Text Box 15">
              <a:extLst>
                <a:ext uri="{FF2B5EF4-FFF2-40B4-BE49-F238E27FC236}">
                  <a16:creationId xmlns:a16="http://schemas.microsoft.com/office/drawing/2014/main" id="{E835740D-45FC-EF44-97E5-AF512E0C6F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67554" y="3657634"/>
              <a:ext cx="48643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1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50000"/>
                </a:spcBef>
                <a:buClr>
                  <a:srgbClr val="993300"/>
                </a:buClr>
              </a:pPr>
              <a:r>
                <a:rPr lang="en-GB" sz="2000" dirty="0" err="1">
                  <a:ea typeface="Arial" charset="0"/>
                  <a:cs typeface="Arial" charset="0"/>
                </a:rPr>
                <a:t>fido</a:t>
              </a:r>
              <a:endParaRPr lang="en-US" sz="2000" dirty="0">
                <a:ea typeface="Arial" charset="0"/>
                <a:cs typeface="Arial" charset="0"/>
              </a:endParaRPr>
            </a:p>
          </p:txBody>
        </p:sp>
      </p:grpSp>
      <p:sp>
        <p:nvSpPr>
          <p:cNvPr id="51" name="Text Box 15">
            <a:extLst>
              <a:ext uri="{FF2B5EF4-FFF2-40B4-BE49-F238E27FC236}">
                <a16:creationId xmlns:a16="http://schemas.microsoft.com/office/drawing/2014/main" id="{AA926117-EBE9-7B4E-B1FD-56165E1EDF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9549" y="5144544"/>
            <a:ext cx="5482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GB" sz="2000" dirty="0">
                <a:ea typeface="Arial" charset="0"/>
                <a:cs typeface="Arial" charset="0"/>
              </a:rPr>
              <a:t>jane</a:t>
            </a:r>
            <a:endParaRPr lang="en-US" sz="2000" dirty="0">
              <a:ea typeface="Arial" charset="0"/>
              <a:cs typeface="Arial" charset="0"/>
            </a:endParaRPr>
          </a:p>
        </p:txBody>
      </p:sp>
      <p:sp>
        <p:nvSpPr>
          <p:cNvPr id="52" name="Text Box 5">
            <a:extLst>
              <a:ext uri="{FF2B5EF4-FFF2-40B4-BE49-F238E27FC236}">
                <a16:creationId xmlns:a16="http://schemas.microsoft.com/office/drawing/2014/main" id="{D3B3495F-F6CB-7145-8E79-CD8C756A0C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6853" y="2471630"/>
            <a:ext cx="598507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 anchor="ctr" anchorCtr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US" sz="2000" b="1" dirty="0">
                <a:solidFill>
                  <a:srgbClr val="FF0000"/>
                </a:solidFill>
                <a:ea typeface="Arial" charset="0"/>
                <a:cs typeface="Arial" charset="0"/>
              </a:rPr>
              <a:t>Cat</a:t>
            </a:r>
            <a:endParaRPr lang="en-US" sz="2000" b="1" dirty="0">
              <a:solidFill>
                <a:srgbClr val="FF0000"/>
              </a:solidFill>
              <a:ea typeface="Arial" charset="0"/>
              <a:cs typeface="Arial" charset="0"/>
              <a:sym typeface="Symbol" charset="2"/>
            </a:endParaRPr>
          </a:p>
        </p:txBody>
      </p:sp>
      <p:cxnSp>
        <p:nvCxnSpPr>
          <p:cNvPr id="54" name="Curved Connector 53">
            <a:extLst>
              <a:ext uri="{FF2B5EF4-FFF2-40B4-BE49-F238E27FC236}">
                <a16:creationId xmlns:a16="http://schemas.microsoft.com/office/drawing/2014/main" id="{CC6F3EDE-BB69-A14A-992B-2803D6C37B74}"/>
              </a:ext>
            </a:extLst>
          </p:cNvPr>
          <p:cNvCxnSpPr>
            <a:cxnSpLocks/>
            <a:stCxn id="42" idx="4"/>
            <a:endCxn id="38" idx="6"/>
          </p:cNvCxnSpPr>
          <p:nvPr/>
        </p:nvCxnSpPr>
        <p:spPr bwMode="auto">
          <a:xfrm rot="5400000">
            <a:off x="7780537" y="2500634"/>
            <a:ext cx="855151" cy="432576"/>
          </a:xfrm>
          <a:prstGeom prst="curvedConnector2">
            <a:avLst/>
          </a:prstGeom>
          <a:solidFill>
            <a:schemeClr val="accent1"/>
          </a:solidFill>
          <a:ln w="19050" cap="flat" cmpd="sng" algn="ctr">
            <a:solidFill>
              <a:srgbClr val="00B0F0"/>
            </a:solidFill>
            <a:prstDash val="sysDash"/>
            <a:round/>
            <a:headEnd type="none" w="med" len="med"/>
            <a:tailEnd type="triangle" w="lg" len="lg"/>
          </a:ln>
          <a:effectLst/>
        </p:spPr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6FA55515-9A25-6146-960B-DF8FF99FB41D}"/>
              </a:ext>
            </a:extLst>
          </p:cNvPr>
          <p:cNvCxnSpPr/>
          <p:nvPr/>
        </p:nvCxnSpPr>
        <p:spPr bwMode="auto">
          <a:xfrm>
            <a:off x="6959215" y="5943866"/>
            <a:ext cx="648072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B0F0"/>
            </a:solidFill>
            <a:prstDash val="sysDash"/>
            <a:round/>
            <a:headEnd type="none" w="med" len="med"/>
            <a:tailEnd type="triangle" w="lg" len="lg"/>
          </a:ln>
          <a:effectLst/>
        </p:spPr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A491188C-7AD7-5F48-8917-092182CF0D4B}"/>
              </a:ext>
            </a:extLst>
          </p:cNvPr>
          <p:cNvSpPr txBox="1"/>
          <p:nvPr/>
        </p:nvSpPr>
        <p:spPr>
          <a:xfrm>
            <a:off x="7607288" y="5761593"/>
            <a:ext cx="915635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dirty="0" err="1">
                <a:solidFill>
                  <a:srgbClr val="00B0F0"/>
                </a:solidFill>
              </a:rPr>
              <a:t>hasPet</a:t>
            </a:r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57" name="Oval 9">
            <a:extLst>
              <a:ext uri="{FF2B5EF4-FFF2-40B4-BE49-F238E27FC236}">
                <a16:creationId xmlns:a16="http://schemas.microsoft.com/office/drawing/2014/main" id="{8925E351-C36F-7F48-B23B-851DBF7522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4917" y="5143707"/>
            <a:ext cx="71438" cy="730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cxnSp>
        <p:nvCxnSpPr>
          <p:cNvPr id="59" name="Curved Connector 58">
            <a:extLst>
              <a:ext uri="{FF2B5EF4-FFF2-40B4-BE49-F238E27FC236}">
                <a16:creationId xmlns:a16="http://schemas.microsoft.com/office/drawing/2014/main" id="{84DD8862-1518-8C4D-B498-CA4CD616ABB0}"/>
              </a:ext>
            </a:extLst>
          </p:cNvPr>
          <p:cNvCxnSpPr>
            <a:cxnSpLocks/>
            <a:stCxn id="41" idx="0"/>
            <a:endCxn id="40" idx="2"/>
          </p:cNvCxnSpPr>
          <p:nvPr/>
        </p:nvCxnSpPr>
        <p:spPr bwMode="auto">
          <a:xfrm rot="5400000" flipH="1" flipV="1">
            <a:off x="8215173" y="3658966"/>
            <a:ext cx="1501352" cy="1446315"/>
          </a:xfrm>
          <a:prstGeom prst="curvedConnector2">
            <a:avLst/>
          </a:prstGeom>
          <a:solidFill>
            <a:schemeClr val="accent1"/>
          </a:solidFill>
          <a:ln w="19050" cap="flat" cmpd="sng" algn="ctr">
            <a:solidFill>
              <a:srgbClr val="00B0F0"/>
            </a:solidFill>
            <a:prstDash val="sysDash"/>
            <a:round/>
            <a:headEnd type="none" w="med" len="med"/>
            <a:tailEnd type="triangle" w="lg" len="lg"/>
          </a:ln>
          <a:effectLst/>
        </p:spPr>
      </p:cxnSp>
      <p:cxnSp>
        <p:nvCxnSpPr>
          <p:cNvPr id="60" name="Curved Connector 59">
            <a:extLst>
              <a:ext uri="{FF2B5EF4-FFF2-40B4-BE49-F238E27FC236}">
                <a16:creationId xmlns:a16="http://schemas.microsoft.com/office/drawing/2014/main" id="{391C9D72-C44C-9F4B-9341-A9403E0A3692}"/>
              </a:ext>
            </a:extLst>
          </p:cNvPr>
          <p:cNvCxnSpPr>
            <a:cxnSpLocks/>
            <a:stCxn id="41" idx="0"/>
            <a:endCxn id="39" idx="6"/>
          </p:cNvCxnSpPr>
          <p:nvPr/>
        </p:nvCxnSpPr>
        <p:spPr bwMode="auto">
          <a:xfrm rot="16200000" flipV="1">
            <a:off x="7617656" y="4507762"/>
            <a:ext cx="999204" cy="250869"/>
          </a:xfrm>
          <a:prstGeom prst="curvedConnector2">
            <a:avLst/>
          </a:prstGeom>
          <a:solidFill>
            <a:schemeClr val="accent1"/>
          </a:solidFill>
          <a:ln w="19050" cap="flat" cmpd="sng" algn="ctr">
            <a:solidFill>
              <a:srgbClr val="00B0F0"/>
            </a:solidFill>
            <a:prstDash val="sysDash"/>
            <a:round/>
            <a:headEnd type="none" w="med" len="med"/>
            <a:tailEnd type="triangle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11933930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61">
            <a:extLst>
              <a:ext uri="{FF2B5EF4-FFF2-40B4-BE49-F238E27FC236}">
                <a16:creationId xmlns:a16="http://schemas.microsoft.com/office/drawing/2014/main" id="{B0107612-BEA2-F243-A532-CCFF2BE6195B}"/>
              </a:ext>
            </a:extLst>
          </p:cNvPr>
          <p:cNvGrpSpPr/>
          <p:nvPr/>
        </p:nvGrpSpPr>
        <p:grpSpPr>
          <a:xfrm>
            <a:off x="8501581" y="2201462"/>
            <a:ext cx="1862072" cy="3250859"/>
            <a:chOff x="6365987" y="2212369"/>
            <a:chExt cx="1862072" cy="3250859"/>
          </a:xfrm>
        </p:grpSpPr>
        <p:sp>
          <p:nvSpPr>
            <p:cNvPr id="63" name="Text Box 15">
              <a:extLst>
                <a:ext uri="{FF2B5EF4-FFF2-40B4-BE49-F238E27FC236}">
                  <a16:creationId xmlns:a16="http://schemas.microsoft.com/office/drawing/2014/main" id="{1CB84FE0-86FC-A644-8F9A-854CC31AFD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65987" y="2212369"/>
              <a:ext cx="65509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1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50000"/>
                </a:spcBef>
                <a:buClr>
                  <a:srgbClr val="993300"/>
                </a:buClr>
              </a:pPr>
              <a:r>
                <a:rPr lang="en-GB" sz="2000" b="1" dirty="0">
                  <a:ea typeface="Arial" charset="0"/>
                  <a:cs typeface="Arial" charset="0"/>
                </a:rPr>
                <a:t>john</a:t>
              </a:r>
              <a:endParaRPr lang="en-US" sz="2000" b="1" baseline="30000" dirty="0">
                <a:ea typeface="Arial" charset="0"/>
                <a:cs typeface="Arial" charset="0"/>
              </a:endParaRPr>
            </a:p>
          </p:txBody>
        </p:sp>
        <p:sp>
          <p:nvSpPr>
            <p:cNvPr id="64" name="Text Box 15">
              <a:extLst>
                <a:ext uri="{FF2B5EF4-FFF2-40B4-BE49-F238E27FC236}">
                  <a16:creationId xmlns:a16="http://schemas.microsoft.com/office/drawing/2014/main" id="{2ACC158C-E17B-9044-8E6C-9C14D258F8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57616" y="5155451"/>
              <a:ext cx="770443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1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50000"/>
                </a:spcBef>
                <a:buClr>
                  <a:srgbClr val="993300"/>
                </a:buClr>
              </a:pPr>
              <a:r>
                <a:rPr lang="en-GB" sz="2000" b="1" dirty="0">
                  <a:ea typeface="Arial" charset="0"/>
                  <a:cs typeface="Arial" charset="0"/>
                </a:rPr>
                <a:t>jenny</a:t>
              </a:r>
              <a:endParaRPr lang="en-US" sz="2000" b="1" dirty="0">
                <a:ea typeface="Arial" charset="0"/>
                <a:cs typeface="Arial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BE6DFE9A-09B4-984D-B5CA-3EEFB8999B6A}"/>
              </a:ext>
            </a:extLst>
          </p:cNvPr>
          <p:cNvGrpSpPr/>
          <p:nvPr/>
        </p:nvGrpSpPr>
        <p:grpSpPr>
          <a:xfrm>
            <a:off x="7301390" y="3153339"/>
            <a:ext cx="2983449" cy="907087"/>
            <a:chOff x="5072474" y="3860465"/>
            <a:chExt cx="2983449" cy="907087"/>
          </a:xfrm>
        </p:grpSpPr>
        <p:sp>
          <p:nvSpPr>
            <p:cNvPr id="36" name="Text Box 15">
              <a:extLst>
                <a:ext uri="{FF2B5EF4-FFF2-40B4-BE49-F238E27FC236}">
                  <a16:creationId xmlns:a16="http://schemas.microsoft.com/office/drawing/2014/main" id="{20506B91-94E1-7A4D-84E4-CFFDD19BDB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72474" y="4459775"/>
              <a:ext cx="72540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1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50000"/>
                </a:spcBef>
                <a:buClr>
                  <a:srgbClr val="993300"/>
                </a:buClr>
              </a:pPr>
              <a:r>
                <a:rPr lang="en-GB" sz="2000" b="1" dirty="0">
                  <a:ea typeface="Arial" charset="0"/>
                  <a:cs typeface="Arial" charset="0"/>
                </a:rPr>
                <a:t>fluffy</a:t>
              </a:r>
              <a:endParaRPr lang="en-US" sz="2000" b="1" dirty="0">
                <a:ea typeface="Arial" charset="0"/>
                <a:cs typeface="Arial" charset="0"/>
              </a:endParaRPr>
            </a:p>
          </p:txBody>
        </p:sp>
        <p:sp>
          <p:nvSpPr>
            <p:cNvPr id="37" name="Text Box 15">
              <a:extLst>
                <a:ext uri="{FF2B5EF4-FFF2-40B4-BE49-F238E27FC236}">
                  <a16:creationId xmlns:a16="http://schemas.microsoft.com/office/drawing/2014/main" id="{90C469EA-3923-D64E-B908-CECA066239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53207" y="3860465"/>
              <a:ext cx="67485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1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50000"/>
                </a:spcBef>
                <a:buClr>
                  <a:srgbClr val="993300"/>
                </a:buClr>
              </a:pPr>
              <a:r>
                <a:rPr lang="en-GB" sz="2000" b="1" dirty="0" err="1">
                  <a:ea typeface="Arial" charset="0"/>
                  <a:cs typeface="Arial" charset="0"/>
                </a:rPr>
                <a:t>felix</a:t>
              </a:r>
              <a:endParaRPr lang="en-US" sz="2000" b="1" baseline="30000" dirty="0">
                <a:ea typeface="Arial" charset="0"/>
                <a:cs typeface="Arial" charset="0"/>
              </a:endParaRPr>
            </a:p>
          </p:txBody>
        </p:sp>
        <p:sp>
          <p:nvSpPr>
            <p:cNvPr id="53" name="Text Box 15">
              <a:extLst>
                <a:ext uri="{FF2B5EF4-FFF2-40B4-BE49-F238E27FC236}">
                  <a16:creationId xmlns:a16="http://schemas.microsoft.com/office/drawing/2014/main" id="{A4180A4B-B2E1-B143-9FC4-37428D1C4F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80956" y="4371325"/>
              <a:ext cx="57496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1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50000"/>
                </a:spcBef>
                <a:buClr>
                  <a:srgbClr val="993300"/>
                </a:buClr>
              </a:pPr>
              <a:r>
                <a:rPr lang="en-GB" sz="2000" b="1" dirty="0" err="1">
                  <a:ea typeface="Arial" charset="0"/>
                  <a:cs typeface="Arial" charset="0"/>
                </a:rPr>
                <a:t>fido</a:t>
              </a:r>
              <a:endParaRPr lang="en-US" sz="2000" b="1" dirty="0">
                <a:ea typeface="Arial" charset="0"/>
                <a:cs typeface="Arial" charset="0"/>
              </a:endParaRPr>
            </a:p>
          </p:txBody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C16870C7-78A6-2C46-9BCD-D2B11D181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Restrictions: Universal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40B4FA6-1207-F24A-9E8F-A8CECA3D6636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800">
                          <a:latin typeface="Cambria Math" panose="02040503050406030204" pitchFamily="18" charset="0"/>
                        </a:rPr>
                        <m:t>∀</m:t>
                      </m:r>
                      <m:r>
                        <m:rPr>
                          <m:sty m:val="p"/>
                        </m:rPr>
                        <a:rPr lang="en-GB" sz="2800">
                          <a:latin typeface="Cambria Math" panose="02040503050406030204" pitchFamily="18" charset="0"/>
                        </a:rPr>
                        <m:t>hasPet</m:t>
                      </m:r>
                      <m:r>
                        <a:rPr lang="en-GB" sz="2800">
                          <a:latin typeface="Cambria Math" panose="02040503050406030204" pitchFamily="18" charset="0"/>
                        </a:rPr>
                        <m:t>. </m:t>
                      </m:r>
                      <m:r>
                        <m:rPr>
                          <m:sty m:val="p"/>
                        </m:rPr>
                        <a:rPr lang="en-GB" sz="2800">
                          <a:latin typeface="Cambria Math" panose="02040503050406030204" pitchFamily="18" charset="0"/>
                        </a:rPr>
                        <m:t>Cat</m:t>
                      </m:r>
                    </m:oMath>
                  </m:oMathPara>
                </a14:m>
                <a:endParaRPr lang="en-GB" sz="2800" dirty="0"/>
              </a:p>
              <a:p>
                <a:pPr marL="0" indent="0">
                  <a:buNone/>
                </a:pPr>
                <a:r>
                  <a:rPr lang="en-US" dirty="0"/>
                  <a:t>The class of things all of whose pets are cats </a:t>
                </a:r>
              </a:p>
              <a:p>
                <a:pPr lvl="1"/>
                <a:r>
                  <a:rPr lang="en-US" dirty="0"/>
                  <a:t>Or, which only have pets that are cats</a:t>
                </a:r>
              </a:p>
              <a:p>
                <a:pPr lvl="1"/>
                <a:r>
                  <a:rPr lang="en-US" dirty="0"/>
                  <a:t>includes those things which have no pets</a:t>
                </a:r>
              </a:p>
              <a:p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Read as “</a:t>
                </a:r>
                <a:r>
                  <a:rPr lang="en-GB" dirty="0" err="1"/>
                  <a:t>hasPet</a:t>
                </a:r>
                <a:r>
                  <a:rPr lang="en-GB" dirty="0"/>
                  <a:t> ONLY Cat”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40B4FA6-1207-F24A-9E8F-A8CECA3D663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3704" r="-18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C760412-7562-FD43-8305-02B8DBA0FEC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8" name="Oval 6">
            <a:extLst>
              <a:ext uri="{FF2B5EF4-FFF2-40B4-BE49-F238E27FC236}">
                <a16:creationId xmlns:a16="http://schemas.microsoft.com/office/drawing/2014/main" id="{17F65669-BF83-AD44-BFF4-639EE5635B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0387" y="3107986"/>
            <a:ext cx="71437" cy="730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9" name="Oval 7">
            <a:extLst>
              <a:ext uri="{FF2B5EF4-FFF2-40B4-BE49-F238E27FC236}">
                <a16:creationId xmlns:a16="http://schemas.microsoft.com/office/drawing/2014/main" id="{B90C5595-8A41-1E41-B05E-AF2307F5A8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0387" y="4097082"/>
            <a:ext cx="71437" cy="730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0" name="Oval 8">
            <a:extLst>
              <a:ext uri="{FF2B5EF4-FFF2-40B4-BE49-F238E27FC236}">
                <a16:creationId xmlns:a16="http://schemas.microsoft.com/office/drawing/2014/main" id="{65F143FA-C033-7B4B-86D7-1569C853D6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89008" y="3594934"/>
            <a:ext cx="71437" cy="730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" name="Oval 9">
            <a:extLst>
              <a:ext uri="{FF2B5EF4-FFF2-40B4-BE49-F238E27FC236}">
                <a16:creationId xmlns:a16="http://schemas.microsoft.com/office/drawing/2014/main" id="{794529ED-814B-7F46-8611-AB6044C985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06973" y="5132799"/>
            <a:ext cx="71438" cy="730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2" name="Oval 10">
            <a:extLst>
              <a:ext uri="{FF2B5EF4-FFF2-40B4-BE49-F238E27FC236}">
                <a16:creationId xmlns:a16="http://schemas.microsoft.com/office/drawing/2014/main" id="{299EF970-9B96-5947-AD3E-F4C434A8AF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8681" y="2216323"/>
            <a:ext cx="71437" cy="730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4" name="Oval 16">
            <a:extLst>
              <a:ext uri="{FF2B5EF4-FFF2-40B4-BE49-F238E27FC236}">
                <a16:creationId xmlns:a16="http://schemas.microsoft.com/office/drawing/2014/main" id="{96D2D9A4-F3EA-6E46-A06B-3690AE5C5F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7553" y="2636945"/>
            <a:ext cx="1526550" cy="21600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5" name="Oval 17">
            <a:extLst>
              <a:ext uri="{FF2B5EF4-FFF2-40B4-BE49-F238E27FC236}">
                <a16:creationId xmlns:a16="http://schemas.microsoft.com/office/drawing/2014/main" id="{4D4F14CA-7B7C-0040-A039-F25F856E90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1441" y="2651893"/>
            <a:ext cx="1476620" cy="2160000"/>
          </a:xfrm>
          <a:prstGeom prst="ellipse">
            <a:avLst/>
          </a:prstGeom>
          <a:noFill/>
          <a:ln w="25400">
            <a:solidFill>
              <a:srgbClr val="00B05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6" name="Text Box 18">
            <a:extLst>
              <a:ext uri="{FF2B5EF4-FFF2-40B4-BE49-F238E27FC236}">
                <a16:creationId xmlns:a16="http://schemas.microsoft.com/office/drawing/2014/main" id="{F664CF66-B7FB-524C-9388-25B4B391E6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6317" y="2476621"/>
            <a:ext cx="655095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 anchor="ctr" anchorCtr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US" sz="2000" b="1" dirty="0">
                <a:solidFill>
                  <a:srgbClr val="00B050"/>
                </a:solidFill>
                <a:ea typeface="Arial" charset="0"/>
                <a:cs typeface="Arial" charset="0"/>
              </a:rPr>
              <a:t>Dog</a:t>
            </a:r>
            <a:endParaRPr lang="en-US" sz="2000" b="1" dirty="0">
              <a:solidFill>
                <a:srgbClr val="00B050"/>
              </a:solidFill>
              <a:ea typeface="Arial" charset="0"/>
              <a:cs typeface="Arial" charset="0"/>
              <a:sym typeface="Symbol" charset="2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A66E115-741C-D74C-B419-CA8C8B21B1CA}"/>
              </a:ext>
            </a:extLst>
          </p:cNvPr>
          <p:cNvSpPr/>
          <p:nvPr/>
        </p:nvSpPr>
        <p:spPr bwMode="auto">
          <a:xfrm>
            <a:off x="6959216" y="1856604"/>
            <a:ext cx="3817117" cy="3816000"/>
          </a:xfrm>
          <a:prstGeom prst="rect">
            <a:avLst/>
          </a:prstGeom>
          <a:noFill/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51" name="Text Box 15">
            <a:extLst>
              <a:ext uri="{FF2B5EF4-FFF2-40B4-BE49-F238E27FC236}">
                <a16:creationId xmlns:a16="http://schemas.microsoft.com/office/drawing/2014/main" id="{AA926117-EBE9-7B4E-B1FD-56165E1EDF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9549" y="5144544"/>
            <a:ext cx="5482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GB" sz="2000" dirty="0">
                <a:ea typeface="Arial" charset="0"/>
                <a:cs typeface="Arial" charset="0"/>
              </a:rPr>
              <a:t>jane</a:t>
            </a:r>
            <a:endParaRPr lang="en-US" sz="2000" dirty="0">
              <a:ea typeface="Arial" charset="0"/>
              <a:cs typeface="Arial" charset="0"/>
            </a:endParaRPr>
          </a:p>
        </p:txBody>
      </p:sp>
      <p:sp>
        <p:nvSpPr>
          <p:cNvPr id="52" name="Text Box 5">
            <a:extLst>
              <a:ext uri="{FF2B5EF4-FFF2-40B4-BE49-F238E27FC236}">
                <a16:creationId xmlns:a16="http://schemas.microsoft.com/office/drawing/2014/main" id="{D3B3495F-F6CB-7145-8E79-CD8C756A0C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6853" y="2471630"/>
            <a:ext cx="598507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 anchor="ctr" anchorCtr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US" sz="2000" b="1" dirty="0">
                <a:solidFill>
                  <a:srgbClr val="FF0000"/>
                </a:solidFill>
                <a:ea typeface="Arial" charset="0"/>
                <a:cs typeface="Arial" charset="0"/>
              </a:rPr>
              <a:t>Cat</a:t>
            </a:r>
            <a:endParaRPr lang="en-US" sz="2000" b="1" dirty="0">
              <a:solidFill>
                <a:srgbClr val="FF0000"/>
              </a:solidFill>
              <a:ea typeface="Arial" charset="0"/>
              <a:cs typeface="Arial" charset="0"/>
              <a:sym typeface="Symbol" charset="2"/>
            </a:endParaRPr>
          </a:p>
        </p:txBody>
      </p:sp>
      <p:cxnSp>
        <p:nvCxnSpPr>
          <p:cNvPr id="54" name="Curved Connector 53">
            <a:extLst>
              <a:ext uri="{FF2B5EF4-FFF2-40B4-BE49-F238E27FC236}">
                <a16:creationId xmlns:a16="http://schemas.microsoft.com/office/drawing/2014/main" id="{CC6F3EDE-BB69-A14A-992B-2803D6C37B74}"/>
              </a:ext>
            </a:extLst>
          </p:cNvPr>
          <p:cNvCxnSpPr>
            <a:cxnSpLocks/>
            <a:stCxn id="42" idx="4"/>
            <a:endCxn id="38" idx="6"/>
          </p:cNvCxnSpPr>
          <p:nvPr/>
        </p:nvCxnSpPr>
        <p:spPr bwMode="auto">
          <a:xfrm rot="5400000">
            <a:off x="7780537" y="2500634"/>
            <a:ext cx="855151" cy="432576"/>
          </a:xfrm>
          <a:prstGeom prst="curvedConnector2">
            <a:avLst/>
          </a:prstGeom>
          <a:solidFill>
            <a:schemeClr val="accent1"/>
          </a:solidFill>
          <a:ln w="19050" cap="flat" cmpd="sng" algn="ctr">
            <a:solidFill>
              <a:srgbClr val="00B0F0"/>
            </a:solidFill>
            <a:prstDash val="sysDash"/>
            <a:round/>
            <a:headEnd type="none" w="med" len="med"/>
            <a:tailEnd type="triangle" w="lg" len="lg"/>
          </a:ln>
          <a:effectLst/>
        </p:spPr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6FA55515-9A25-6146-960B-DF8FF99FB41D}"/>
              </a:ext>
            </a:extLst>
          </p:cNvPr>
          <p:cNvCxnSpPr/>
          <p:nvPr/>
        </p:nvCxnSpPr>
        <p:spPr bwMode="auto">
          <a:xfrm>
            <a:off x="6959215" y="5943866"/>
            <a:ext cx="648072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B0F0"/>
            </a:solidFill>
            <a:prstDash val="sysDash"/>
            <a:round/>
            <a:headEnd type="none" w="med" len="med"/>
            <a:tailEnd type="triangle" w="lg" len="lg"/>
          </a:ln>
          <a:effectLst/>
        </p:spPr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A491188C-7AD7-5F48-8917-092182CF0D4B}"/>
              </a:ext>
            </a:extLst>
          </p:cNvPr>
          <p:cNvSpPr txBox="1"/>
          <p:nvPr/>
        </p:nvSpPr>
        <p:spPr>
          <a:xfrm>
            <a:off x="7607288" y="5761593"/>
            <a:ext cx="915635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dirty="0" err="1">
                <a:solidFill>
                  <a:srgbClr val="00B0F0"/>
                </a:solidFill>
              </a:rPr>
              <a:t>hasPet</a:t>
            </a:r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57" name="Oval 9">
            <a:extLst>
              <a:ext uri="{FF2B5EF4-FFF2-40B4-BE49-F238E27FC236}">
                <a16:creationId xmlns:a16="http://schemas.microsoft.com/office/drawing/2014/main" id="{8925E351-C36F-7F48-B23B-851DBF7522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4917" y="5143707"/>
            <a:ext cx="71438" cy="730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cxnSp>
        <p:nvCxnSpPr>
          <p:cNvPr id="59" name="Curved Connector 58">
            <a:extLst>
              <a:ext uri="{FF2B5EF4-FFF2-40B4-BE49-F238E27FC236}">
                <a16:creationId xmlns:a16="http://schemas.microsoft.com/office/drawing/2014/main" id="{84DD8862-1518-8C4D-B498-CA4CD616ABB0}"/>
              </a:ext>
            </a:extLst>
          </p:cNvPr>
          <p:cNvCxnSpPr>
            <a:cxnSpLocks/>
            <a:stCxn id="41" idx="0"/>
            <a:endCxn id="40" idx="2"/>
          </p:cNvCxnSpPr>
          <p:nvPr/>
        </p:nvCxnSpPr>
        <p:spPr bwMode="auto">
          <a:xfrm rot="5400000" flipH="1" flipV="1">
            <a:off x="8215173" y="3658966"/>
            <a:ext cx="1501352" cy="1446315"/>
          </a:xfrm>
          <a:prstGeom prst="curvedConnector2">
            <a:avLst/>
          </a:prstGeom>
          <a:solidFill>
            <a:schemeClr val="accent1"/>
          </a:solidFill>
          <a:ln w="19050" cap="flat" cmpd="sng" algn="ctr">
            <a:solidFill>
              <a:srgbClr val="00B0F0"/>
            </a:solidFill>
            <a:prstDash val="sysDash"/>
            <a:round/>
            <a:headEnd type="none" w="med" len="med"/>
            <a:tailEnd type="triangle" w="lg" len="lg"/>
          </a:ln>
          <a:effectLst/>
        </p:spPr>
      </p:cxnSp>
      <p:cxnSp>
        <p:nvCxnSpPr>
          <p:cNvPr id="60" name="Curved Connector 59">
            <a:extLst>
              <a:ext uri="{FF2B5EF4-FFF2-40B4-BE49-F238E27FC236}">
                <a16:creationId xmlns:a16="http://schemas.microsoft.com/office/drawing/2014/main" id="{391C9D72-C44C-9F4B-9341-A9403E0A3692}"/>
              </a:ext>
            </a:extLst>
          </p:cNvPr>
          <p:cNvCxnSpPr>
            <a:cxnSpLocks/>
            <a:stCxn id="41" idx="0"/>
            <a:endCxn id="39" idx="6"/>
          </p:cNvCxnSpPr>
          <p:nvPr/>
        </p:nvCxnSpPr>
        <p:spPr bwMode="auto">
          <a:xfrm rot="16200000" flipV="1">
            <a:off x="7617656" y="4507762"/>
            <a:ext cx="999204" cy="250869"/>
          </a:xfrm>
          <a:prstGeom prst="curvedConnector2">
            <a:avLst/>
          </a:prstGeom>
          <a:solidFill>
            <a:schemeClr val="accent1"/>
          </a:solidFill>
          <a:ln w="19050" cap="flat" cmpd="sng" algn="ctr">
            <a:solidFill>
              <a:srgbClr val="00B0F0"/>
            </a:solidFill>
            <a:prstDash val="sysDash"/>
            <a:round/>
            <a:headEnd type="none" w="med" len="med"/>
            <a:tailEnd type="triangle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38751676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6A1E904-5FAE-0549-9582-340EFC34B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Restrictions: Number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235306D6-2E5D-E149-B453-D87607B4211A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800">
                          <a:latin typeface="Cambria Math" panose="02040503050406030204" pitchFamily="18" charset="0"/>
                        </a:rPr>
                        <m:t>=1 </m:t>
                      </m:r>
                      <m:r>
                        <m:rPr>
                          <m:sty m:val="p"/>
                        </m:rPr>
                        <a:rPr lang="en-GB" sz="2800">
                          <a:latin typeface="Cambria Math" panose="02040503050406030204" pitchFamily="18" charset="0"/>
                        </a:rPr>
                        <m:t>hasPet</m:t>
                      </m:r>
                    </m:oMath>
                  </m:oMathPara>
                </a14:m>
                <a:endParaRPr lang="en-GB" sz="2800" dirty="0"/>
              </a:p>
              <a:p>
                <a:pPr marL="0" indent="0">
                  <a:buNone/>
                </a:pPr>
                <a:r>
                  <a:rPr lang="en-GB" dirty="0"/>
                  <a:t>The class of things which have exactly one pet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235306D6-2E5D-E149-B453-D87607B4211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37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31B1C92-CEA2-A348-B5A6-780A8B1A1FE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Oval 6">
            <a:extLst>
              <a:ext uri="{FF2B5EF4-FFF2-40B4-BE49-F238E27FC236}">
                <a16:creationId xmlns:a16="http://schemas.microsoft.com/office/drawing/2014/main" id="{1B7044D6-DDC6-A84F-B358-2E37CF3BD8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0387" y="3113995"/>
            <a:ext cx="71437" cy="730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Oval 7">
            <a:extLst>
              <a:ext uri="{FF2B5EF4-FFF2-40B4-BE49-F238E27FC236}">
                <a16:creationId xmlns:a16="http://schemas.microsoft.com/office/drawing/2014/main" id="{2B7E90DB-97A6-3047-9C4D-D179095629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0387" y="4103091"/>
            <a:ext cx="71437" cy="730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Oval 8">
            <a:extLst>
              <a:ext uri="{FF2B5EF4-FFF2-40B4-BE49-F238E27FC236}">
                <a16:creationId xmlns:a16="http://schemas.microsoft.com/office/drawing/2014/main" id="{1F901CFD-10EE-924E-B03B-D3BF803C14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89008" y="3600943"/>
            <a:ext cx="71437" cy="730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Oval 9">
            <a:extLst>
              <a:ext uri="{FF2B5EF4-FFF2-40B4-BE49-F238E27FC236}">
                <a16:creationId xmlns:a16="http://schemas.microsoft.com/office/drawing/2014/main" id="{A423D443-0B55-1141-8EC5-9FDE20CE1B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06973" y="5138808"/>
            <a:ext cx="71438" cy="730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Oval 10">
            <a:extLst>
              <a:ext uri="{FF2B5EF4-FFF2-40B4-BE49-F238E27FC236}">
                <a16:creationId xmlns:a16="http://schemas.microsoft.com/office/drawing/2014/main" id="{37F5FBCC-5686-6F4E-BA99-DED98603BB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8681" y="2222332"/>
            <a:ext cx="71437" cy="730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Text Box 15">
            <a:extLst>
              <a:ext uri="{FF2B5EF4-FFF2-40B4-BE49-F238E27FC236}">
                <a16:creationId xmlns:a16="http://schemas.microsoft.com/office/drawing/2014/main" id="{24D58950-0461-624C-9906-619FCAF37B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0633" y="3751847"/>
            <a:ext cx="68786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GB" sz="2000" dirty="0">
                <a:ea typeface="Arial" charset="0"/>
                <a:cs typeface="Arial" charset="0"/>
              </a:rPr>
              <a:t>fluffy</a:t>
            </a:r>
            <a:endParaRPr lang="en-US" sz="2000" dirty="0">
              <a:ea typeface="Arial" charset="0"/>
              <a:cs typeface="Arial" charset="0"/>
            </a:endParaRPr>
          </a:p>
        </p:txBody>
      </p:sp>
      <p:sp>
        <p:nvSpPr>
          <p:cNvPr id="14" name="Oval 16">
            <a:extLst>
              <a:ext uri="{FF2B5EF4-FFF2-40B4-BE49-F238E27FC236}">
                <a16:creationId xmlns:a16="http://schemas.microsoft.com/office/drawing/2014/main" id="{73F18FE9-BC44-AD4F-A90C-C13525EA47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7553" y="2642954"/>
            <a:ext cx="1526550" cy="21600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Oval 17">
            <a:extLst>
              <a:ext uri="{FF2B5EF4-FFF2-40B4-BE49-F238E27FC236}">
                <a16:creationId xmlns:a16="http://schemas.microsoft.com/office/drawing/2014/main" id="{9097ACAB-B473-A444-AF16-AD4127156D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1441" y="2657902"/>
            <a:ext cx="1476620" cy="2160000"/>
          </a:xfrm>
          <a:prstGeom prst="ellipse">
            <a:avLst/>
          </a:prstGeom>
          <a:noFill/>
          <a:ln w="25400">
            <a:solidFill>
              <a:srgbClr val="00B05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Text Box 18">
            <a:extLst>
              <a:ext uri="{FF2B5EF4-FFF2-40B4-BE49-F238E27FC236}">
                <a16:creationId xmlns:a16="http://schemas.microsoft.com/office/drawing/2014/main" id="{BF7B3D66-7368-7A4B-B27A-3C586CFF8D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6317" y="2482630"/>
            <a:ext cx="690037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 anchor="ctr" anchorCtr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US" sz="2000" b="1" dirty="0">
                <a:solidFill>
                  <a:srgbClr val="00B050"/>
                </a:solidFill>
                <a:ea typeface="Arial" charset="0"/>
                <a:cs typeface="Arial" charset="0"/>
              </a:rPr>
              <a:t>Dog</a:t>
            </a:r>
            <a:endParaRPr lang="en-US" sz="2000" b="1" dirty="0">
              <a:solidFill>
                <a:srgbClr val="00B050"/>
              </a:solidFill>
              <a:ea typeface="Arial" charset="0"/>
              <a:cs typeface="Arial" charset="0"/>
              <a:sym typeface="Symbol" charset="2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3E2CE2F-5412-0540-9495-9374F0078DEA}"/>
              </a:ext>
            </a:extLst>
          </p:cNvPr>
          <p:cNvSpPr/>
          <p:nvPr/>
        </p:nvSpPr>
        <p:spPr bwMode="auto">
          <a:xfrm>
            <a:off x="6959216" y="1862613"/>
            <a:ext cx="3817117" cy="3816000"/>
          </a:xfrm>
          <a:prstGeom prst="rect">
            <a:avLst/>
          </a:prstGeom>
          <a:noFill/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8" name="Text Box 15">
            <a:extLst>
              <a:ext uri="{FF2B5EF4-FFF2-40B4-BE49-F238E27FC236}">
                <a16:creationId xmlns:a16="http://schemas.microsoft.com/office/drawing/2014/main" id="{44D72B51-4DB8-5E45-908D-0B41951A08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1823" y="3168475"/>
            <a:ext cx="57094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GB" sz="2000" dirty="0" err="1">
                <a:ea typeface="Arial" charset="0"/>
                <a:cs typeface="Arial" charset="0"/>
              </a:rPr>
              <a:t>felix</a:t>
            </a:r>
            <a:endParaRPr lang="en-US" sz="2000" baseline="30000" dirty="0">
              <a:ea typeface="Arial" charset="0"/>
              <a:cs typeface="Arial" charset="0"/>
            </a:endParaRPr>
          </a:p>
        </p:txBody>
      </p:sp>
      <p:sp>
        <p:nvSpPr>
          <p:cNvPr id="19" name="Text Box 15">
            <a:extLst>
              <a:ext uri="{FF2B5EF4-FFF2-40B4-BE49-F238E27FC236}">
                <a16:creationId xmlns:a16="http://schemas.microsoft.com/office/drawing/2014/main" id="{AE2F20A6-F318-DA41-9CBD-763313DAD0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5865" y="2218379"/>
            <a:ext cx="6900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GB" sz="2000" dirty="0">
                <a:ea typeface="Arial" charset="0"/>
                <a:cs typeface="Arial" charset="0"/>
              </a:rPr>
              <a:t>john</a:t>
            </a:r>
            <a:endParaRPr lang="en-US" sz="2000" baseline="30000" dirty="0">
              <a:ea typeface="Arial" charset="0"/>
              <a:cs typeface="Arial" charset="0"/>
            </a:endParaRPr>
          </a:p>
        </p:txBody>
      </p:sp>
      <p:sp>
        <p:nvSpPr>
          <p:cNvPr id="20" name="Text Box 15">
            <a:extLst>
              <a:ext uri="{FF2B5EF4-FFF2-40B4-BE49-F238E27FC236}">
                <a16:creationId xmlns:a16="http://schemas.microsoft.com/office/drawing/2014/main" id="{BD1E76D5-9942-6C4F-BC38-E1D498E9A7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67431" y="3663644"/>
            <a:ext cx="4864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GB" sz="2000" dirty="0" err="1">
                <a:ea typeface="Arial" charset="0"/>
                <a:cs typeface="Arial" charset="0"/>
              </a:rPr>
              <a:t>fido</a:t>
            </a:r>
            <a:endParaRPr lang="en-US" sz="2000" dirty="0">
              <a:ea typeface="Arial" charset="0"/>
              <a:cs typeface="Arial" charset="0"/>
            </a:endParaRPr>
          </a:p>
        </p:txBody>
      </p:sp>
      <p:sp>
        <p:nvSpPr>
          <p:cNvPr id="21" name="Text Box 15">
            <a:extLst>
              <a:ext uri="{FF2B5EF4-FFF2-40B4-BE49-F238E27FC236}">
                <a16:creationId xmlns:a16="http://schemas.microsoft.com/office/drawing/2014/main" id="{79AA4ACA-B985-804E-BE7E-80BEC9F081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9550" y="5150553"/>
            <a:ext cx="60290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GB" sz="2000" dirty="0">
                <a:ea typeface="Arial" charset="0"/>
                <a:cs typeface="Arial" charset="0"/>
              </a:rPr>
              <a:t>jane</a:t>
            </a:r>
            <a:endParaRPr lang="en-US" sz="2000" dirty="0">
              <a:ea typeface="Arial" charset="0"/>
              <a:cs typeface="Arial" charset="0"/>
            </a:endParaRPr>
          </a:p>
        </p:txBody>
      </p:sp>
      <p:sp>
        <p:nvSpPr>
          <p:cNvPr id="22" name="Text Box 5">
            <a:extLst>
              <a:ext uri="{FF2B5EF4-FFF2-40B4-BE49-F238E27FC236}">
                <a16:creationId xmlns:a16="http://schemas.microsoft.com/office/drawing/2014/main" id="{13B75760-48EB-F344-B402-2723636CAF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6853" y="2477639"/>
            <a:ext cx="598507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 anchor="ctr" anchorCtr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US" sz="2000" b="1" dirty="0">
                <a:solidFill>
                  <a:srgbClr val="FF0000"/>
                </a:solidFill>
                <a:ea typeface="Arial" charset="0"/>
                <a:cs typeface="Arial" charset="0"/>
              </a:rPr>
              <a:t>Cat</a:t>
            </a:r>
            <a:endParaRPr lang="en-US" sz="2000" b="1" dirty="0">
              <a:solidFill>
                <a:srgbClr val="FF0000"/>
              </a:solidFill>
              <a:ea typeface="Arial" charset="0"/>
              <a:cs typeface="Arial" charset="0"/>
              <a:sym typeface="Symbol" charset="2"/>
            </a:endParaRPr>
          </a:p>
        </p:txBody>
      </p:sp>
      <p:cxnSp>
        <p:nvCxnSpPr>
          <p:cNvPr id="24" name="Curved Connector 23">
            <a:extLst>
              <a:ext uri="{FF2B5EF4-FFF2-40B4-BE49-F238E27FC236}">
                <a16:creationId xmlns:a16="http://schemas.microsoft.com/office/drawing/2014/main" id="{2E6C1E5D-EA8D-6C4A-A05E-F9DC3179EF59}"/>
              </a:ext>
            </a:extLst>
          </p:cNvPr>
          <p:cNvCxnSpPr>
            <a:cxnSpLocks/>
            <a:stCxn id="12" idx="4"/>
            <a:endCxn id="8" idx="6"/>
          </p:cNvCxnSpPr>
          <p:nvPr/>
        </p:nvCxnSpPr>
        <p:spPr bwMode="auto">
          <a:xfrm rot="5400000">
            <a:off x="7780537" y="2506643"/>
            <a:ext cx="855151" cy="432576"/>
          </a:xfrm>
          <a:prstGeom prst="curvedConnector2">
            <a:avLst/>
          </a:prstGeom>
          <a:solidFill>
            <a:schemeClr val="accent1"/>
          </a:solidFill>
          <a:ln w="19050" cap="flat" cmpd="sng" algn="ctr">
            <a:solidFill>
              <a:srgbClr val="00B0F0"/>
            </a:solidFill>
            <a:prstDash val="sysDash"/>
            <a:round/>
            <a:headEnd type="none" w="med" len="med"/>
            <a:tailEnd type="triangle" w="lg" len="lg"/>
          </a:ln>
          <a:effectLst/>
        </p:spPr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24F108E-4F8E-1E40-9609-2492FF44AEDF}"/>
              </a:ext>
            </a:extLst>
          </p:cNvPr>
          <p:cNvCxnSpPr/>
          <p:nvPr/>
        </p:nvCxnSpPr>
        <p:spPr bwMode="auto">
          <a:xfrm>
            <a:off x="6959215" y="5949875"/>
            <a:ext cx="648072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B0F0"/>
            </a:solidFill>
            <a:prstDash val="sysDash"/>
            <a:round/>
            <a:headEnd type="none" w="med" len="med"/>
            <a:tailEnd type="triangle" w="lg" len="lg"/>
          </a:ln>
          <a:effectLst/>
        </p:spPr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E0A9BC60-83FC-F546-ADF5-967C81297517}"/>
              </a:ext>
            </a:extLst>
          </p:cNvPr>
          <p:cNvSpPr txBox="1"/>
          <p:nvPr/>
        </p:nvSpPr>
        <p:spPr>
          <a:xfrm>
            <a:off x="7607288" y="5767602"/>
            <a:ext cx="915635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dirty="0" err="1">
                <a:solidFill>
                  <a:srgbClr val="00B0F0"/>
                </a:solidFill>
              </a:rPr>
              <a:t>hasPet</a:t>
            </a:r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27" name="Oval 9">
            <a:extLst>
              <a:ext uri="{FF2B5EF4-FFF2-40B4-BE49-F238E27FC236}">
                <a16:creationId xmlns:a16="http://schemas.microsoft.com/office/drawing/2014/main" id="{98D83750-DCBA-5B42-8E69-C2F7A0FCC1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4917" y="5149716"/>
            <a:ext cx="71438" cy="730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8" name="Text Box 15">
            <a:extLst>
              <a:ext uri="{FF2B5EF4-FFF2-40B4-BE49-F238E27FC236}">
                <a16:creationId xmlns:a16="http://schemas.microsoft.com/office/drawing/2014/main" id="{4B75EC74-5815-5545-B2CC-9312A95C4C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7494" y="5161461"/>
            <a:ext cx="6963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GB" sz="2000" dirty="0">
                <a:ea typeface="Arial" charset="0"/>
                <a:cs typeface="Arial" charset="0"/>
              </a:rPr>
              <a:t>jenny</a:t>
            </a:r>
            <a:endParaRPr lang="en-US" sz="2000" dirty="0">
              <a:ea typeface="Arial" charset="0"/>
              <a:cs typeface="Arial" charset="0"/>
            </a:endParaRPr>
          </a:p>
        </p:txBody>
      </p:sp>
      <p:cxnSp>
        <p:nvCxnSpPr>
          <p:cNvPr id="29" name="Curved Connector 28">
            <a:extLst>
              <a:ext uri="{FF2B5EF4-FFF2-40B4-BE49-F238E27FC236}">
                <a16:creationId xmlns:a16="http://schemas.microsoft.com/office/drawing/2014/main" id="{D9184539-00EB-F04A-B563-6CC467DD4C4E}"/>
              </a:ext>
            </a:extLst>
          </p:cNvPr>
          <p:cNvCxnSpPr>
            <a:cxnSpLocks/>
            <a:stCxn id="11" idx="0"/>
            <a:endCxn id="10" idx="2"/>
          </p:cNvCxnSpPr>
          <p:nvPr/>
        </p:nvCxnSpPr>
        <p:spPr bwMode="auto">
          <a:xfrm rot="5400000" flipH="1" flipV="1">
            <a:off x="8215173" y="3664975"/>
            <a:ext cx="1501352" cy="1446315"/>
          </a:xfrm>
          <a:prstGeom prst="curvedConnector2">
            <a:avLst/>
          </a:prstGeom>
          <a:solidFill>
            <a:schemeClr val="accent1"/>
          </a:solidFill>
          <a:ln w="19050" cap="flat" cmpd="sng" algn="ctr">
            <a:solidFill>
              <a:srgbClr val="00B0F0"/>
            </a:solidFill>
            <a:prstDash val="sysDash"/>
            <a:round/>
            <a:headEnd type="none" w="med" len="med"/>
            <a:tailEnd type="triangle" w="lg" len="lg"/>
          </a:ln>
          <a:effectLst/>
        </p:spPr>
      </p:cxnSp>
      <p:cxnSp>
        <p:nvCxnSpPr>
          <p:cNvPr id="30" name="Curved Connector 29">
            <a:extLst>
              <a:ext uri="{FF2B5EF4-FFF2-40B4-BE49-F238E27FC236}">
                <a16:creationId xmlns:a16="http://schemas.microsoft.com/office/drawing/2014/main" id="{4108BCF5-178E-B147-9897-7B1B6D18DC55}"/>
              </a:ext>
            </a:extLst>
          </p:cNvPr>
          <p:cNvCxnSpPr>
            <a:cxnSpLocks/>
            <a:stCxn id="11" idx="0"/>
            <a:endCxn id="9" idx="6"/>
          </p:cNvCxnSpPr>
          <p:nvPr/>
        </p:nvCxnSpPr>
        <p:spPr bwMode="auto">
          <a:xfrm rot="16200000" flipV="1">
            <a:off x="7617656" y="4513771"/>
            <a:ext cx="999204" cy="250869"/>
          </a:xfrm>
          <a:prstGeom prst="curvedConnector2">
            <a:avLst/>
          </a:prstGeom>
          <a:solidFill>
            <a:schemeClr val="accent1"/>
          </a:solidFill>
          <a:ln w="19050" cap="flat" cmpd="sng" algn="ctr">
            <a:solidFill>
              <a:srgbClr val="00B0F0"/>
            </a:solidFill>
            <a:prstDash val="sysDash"/>
            <a:round/>
            <a:headEnd type="none" w="med" len="med"/>
            <a:tailEnd type="triangle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13267205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Box 15">
            <a:extLst>
              <a:ext uri="{FF2B5EF4-FFF2-40B4-BE49-F238E27FC236}">
                <a16:creationId xmlns:a16="http://schemas.microsoft.com/office/drawing/2014/main" id="{9F55A2A7-40A1-AB4F-83A1-0FBB8CF14B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87172" y="2218379"/>
            <a:ext cx="6900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GB" sz="2000" b="1" dirty="0">
                <a:ea typeface="Arial" charset="0"/>
                <a:cs typeface="Arial" charset="0"/>
              </a:rPr>
              <a:t>john</a:t>
            </a:r>
            <a:endParaRPr lang="en-US" sz="2000" b="1" baseline="30000" dirty="0">
              <a:ea typeface="Arial" charset="0"/>
              <a:cs typeface="Arial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6A1E904-5FAE-0549-9582-340EFC34B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Restrictions: Number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235306D6-2E5D-E149-B453-D87607B4211A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800">
                          <a:latin typeface="Cambria Math" panose="02040503050406030204" pitchFamily="18" charset="0"/>
                        </a:rPr>
                        <m:t>=1 </m:t>
                      </m:r>
                      <m:r>
                        <m:rPr>
                          <m:sty m:val="p"/>
                        </m:rPr>
                        <a:rPr lang="en-GB" sz="2800">
                          <a:latin typeface="Cambria Math" panose="02040503050406030204" pitchFamily="18" charset="0"/>
                        </a:rPr>
                        <m:t>hasPet</m:t>
                      </m:r>
                    </m:oMath>
                  </m:oMathPara>
                </a14:m>
                <a:endParaRPr lang="en-GB" sz="2800" dirty="0"/>
              </a:p>
              <a:p>
                <a:pPr marL="0" indent="0">
                  <a:buNone/>
                </a:pPr>
                <a:r>
                  <a:rPr lang="en-GB" dirty="0"/>
                  <a:t>The class of things which have exactly one pet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235306D6-2E5D-E149-B453-D87607B4211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37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31B1C92-CEA2-A348-B5A6-780A8B1A1FE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Oval 6">
            <a:extLst>
              <a:ext uri="{FF2B5EF4-FFF2-40B4-BE49-F238E27FC236}">
                <a16:creationId xmlns:a16="http://schemas.microsoft.com/office/drawing/2014/main" id="{1B7044D6-DDC6-A84F-B358-2E37CF3BD8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0387" y="3113995"/>
            <a:ext cx="71437" cy="730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Oval 7">
            <a:extLst>
              <a:ext uri="{FF2B5EF4-FFF2-40B4-BE49-F238E27FC236}">
                <a16:creationId xmlns:a16="http://schemas.microsoft.com/office/drawing/2014/main" id="{2B7E90DB-97A6-3047-9C4D-D179095629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0387" y="4103091"/>
            <a:ext cx="71437" cy="730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Oval 8">
            <a:extLst>
              <a:ext uri="{FF2B5EF4-FFF2-40B4-BE49-F238E27FC236}">
                <a16:creationId xmlns:a16="http://schemas.microsoft.com/office/drawing/2014/main" id="{1F901CFD-10EE-924E-B03B-D3BF803C14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89008" y="3600943"/>
            <a:ext cx="71437" cy="730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Oval 9">
            <a:extLst>
              <a:ext uri="{FF2B5EF4-FFF2-40B4-BE49-F238E27FC236}">
                <a16:creationId xmlns:a16="http://schemas.microsoft.com/office/drawing/2014/main" id="{A423D443-0B55-1141-8EC5-9FDE20CE1B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06973" y="5138808"/>
            <a:ext cx="71438" cy="730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Oval 10">
            <a:extLst>
              <a:ext uri="{FF2B5EF4-FFF2-40B4-BE49-F238E27FC236}">
                <a16:creationId xmlns:a16="http://schemas.microsoft.com/office/drawing/2014/main" id="{37F5FBCC-5686-6F4E-BA99-DED98603BB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8681" y="2222332"/>
            <a:ext cx="71437" cy="730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Text Box 15">
            <a:extLst>
              <a:ext uri="{FF2B5EF4-FFF2-40B4-BE49-F238E27FC236}">
                <a16:creationId xmlns:a16="http://schemas.microsoft.com/office/drawing/2014/main" id="{24D58950-0461-624C-9906-619FCAF37B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0633" y="3751847"/>
            <a:ext cx="68786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GB" sz="2000" dirty="0">
                <a:ea typeface="Arial" charset="0"/>
                <a:cs typeface="Arial" charset="0"/>
              </a:rPr>
              <a:t>fluffy</a:t>
            </a:r>
            <a:endParaRPr lang="en-US" sz="2000" dirty="0">
              <a:ea typeface="Arial" charset="0"/>
              <a:cs typeface="Arial" charset="0"/>
            </a:endParaRPr>
          </a:p>
        </p:txBody>
      </p:sp>
      <p:sp>
        <p:nvSpPr>
          <p:cNvPr id="14" name="Oval 16">
            <a:extLst>
              <a:ext uri="{FF2B5EF4-FFF2-40B4-BE49-F238E27FC236}">
                <a16:creationId xmlns:a16="http://schemas.microsoft.com/office/drawing/2014/main" id="{73F18FE9-BC44-AD4F-A90C-C13525EA47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7553" y="2642954"/>
            <a:ext cx="1526550" cy="21600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Oval 17">
            <a:extLst>
              <a:ext uri="{FF2B5EF4-FFF2-40B4-BE49-F238E27FC236}">
                <a16:creationId xmlns:a16="http://schemas.microsoft.com/office/drawing/2014/main" id="{9097ACAB-B473-A444-AF16-AD4127156D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1441" y="2657902"/>
            <a:ext cx="1476620" cy="2160000"/>
          </a:xfrm>
          <a:prstGeom prst="ellipse">
            <a:avLst/>
          </a:prstGeom>
          <a:noFill/>
          <a:ln w="25400">
            <a:solidFill>
              <a:srgbClr val="00B05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Text Box 18">
            <a:extLst>
              <a:ext uri="{FF2B5EF4-FFF2-40B4-BE49-F238E27FC236}">
                <a16:creationId xmlns:a16="http://schemas.microsoft.com/office/drawing/2014/main" id="{BF7B3D66-7368-7A4B-B27A-3C586CFF8D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6317" y="2482630"/>
            <a:ext cx="690037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 anchor="ctr" anchorCtr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US" sz="2000" b="1" dirty="0">
                <a:solidFill>
                  <a:srgbClr val="00B050"/>
                </a:solidFill>
                <a:ea typeface="Arial" charset="0"/>
                <a:cs typeface="Arial" charset="0"/>
              </a:rPr>
              <a:t>Dog</a:t>
            </a:r>
            <a:endParaRPr lang="en-US" sz="2000" b="1" dirty="0">
              <a:solidFill>
                <a:srgbClr val="00B050"/>
              </a:solidFill>
              <a:ea typeface="Arial" charset="0"/>
              <a:cs typeface="Arial" charset="0"/>
              <a:sym typeface="Symbol" charset="2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3E2CE2F-5412-0540-9495-9374F0078DEA}"/>
              </a:ext>
            </a:extLst>
          </p:cNvPr>
          <p:cNvSpPr/>
          <p:nvPr/>
        </p:nvSpPr>
        <p:spPr bwMode="auto">
          <a:xfrm>
            <a:off x="6959216" y="1862613"/>
            <a:ext cx="3817117" cy="3816000"/>
          </a:xfrm>
          <a:prstGeom prst="rect">
            <a:avLst/>
          </a:prstGeom>
          <a:noFill/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8" name="Text Box 15">
            <a:extLst>
              <a:ext uri="{FF2B5EF4-FFF2-40B4-BE49-F238E27FC236}">
                <a16:creationId xmlns:a16="http://schemas.microsoft.com/office/drawing/2014/main" id="{44D72B51-4DB8-5E45-908D-0B41951A08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1823" y="3168475"/>
            <a:ext cx="57094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GB" sz="2000" dirty="0" err="1">
                <a:ea typeface="Arial" charset="0"/>
                <a:cs typeface="Arial" charset="0"/>
              </a:rPr>
              <a:t>felix</a:t>
            </a:r>
            <a:endParaRPr lang="en-US" sz="2000" baseline="30000" dirty="0">
              <a:ea typeface="Arial" charset="0"/>
              <a:cs typeface="Arial" charset="0"/>
            </a:endParaRPr>
          </a:p>
        </p:txBody>
      </p:sp>
      <p:sp>
        <p:nvSpPr>
          <p:cNvPr id="20" name="Text Box 15">
            <a:extLst>
              <a:ext uri="{FF2B5EF4-FFF2-40B4-BE49-F238E27FC236}">
                <a16:creationId xmlns:a16="http://schemas.microsoft.com/office/drawing/2014/main" id="{BD1E76D5-9942-6C4F-BC38-E1D498E9A7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67431" y="3663644"/>
            <a:ext cx="4864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GB" sz="2000" dirty="0" err="1">
                <a:ea typeface="Arial" charset="0"/>
                <a:cs typeface="Arial" charset="0"/>
              </a:rPr>
              <a:t>fido</a:t>
            </a:r>
            <a:endParaRPr lang="en-US" sz="2000" dirty="0">
              <a:ea typeface="Arial" charset="0"/>
              <a:cs typeface="Arial" charset="0"/>
            </a:endParaRPr>
          </a:p>
        </p:txBody>
      </p:sp>
      <p:sp>
        <p:nvSpPr>
          <p:cNvPr id="21" name="Text Box 15">
            <a:extLst>
              <a:ext uri="{FF2B5EF4-FFF2-40B4-BE49-F238E27FC236}">
                <a16:creationId xmlns:a16="http://schemas.microsoft.com/office/drawing/2014/main" id="{79AA4ACA-B985-804E-BE7E-80BEC9F081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9550" y="5150553"/>
            <a:ext cx="60290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GB" sz="2000" dirty="0">
                <a:ea typeface="Arial" charset="0"/>
                <a:cs typeface="Arial" charset="0"/>
              </a:rPr>
              <a:t>jane</a:t>
            </a:r>
            <a:endParaRPr lang="en-US" sz="2000" dirty="0">
              <a:ea typeface="Arial" charset="0"/>
              <a:cs typeface="Arial" charset="0"/>
            </a:endParaRPr>
          </a:p>
        </p:txBody>
      </p:sp>
      <p:sp>
        <p:nvSpPr>
          <p:cNvPr id="22" name="Text Box 5">
            <a:extLst>
              <a:ext uri="{FF2B5EF4-FFF2-40B4-BE49-F238E27FC236}">
                <a16:creationId xmlns:a16="http://schemas.microsoft.com/office/drawing/2014/main" id="{13B75760-48EB-F344-B402-2723636CAF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6853" y="2477639"/>
            <a:ext cx="598507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 anchor="ctr" anchorCtr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US" sz="2000" b="1" dirty="0">
                <a:solidFill>
                  <a:srgbClr val="FF0000"/>
                </a:solidFill>
                <a:ea typeface="Arial" charset="0"/>
                <a:cs typeface="Arial" charset="0"/>
              </a:rPr>
              <a:t>Cat</a:t>
            </a:r>
            <a:endParaRPr lang="en-US" sz="2000" b="1" dirty="0">
              <a:solidFill>
                <a:srgbClr val="FF0000"/>
              </a:solidFill>
              <a:ea typeface="Arial" charset="0"/>
              <a:cs typeface="Arial" charset="0"/>
              <a:sym typeface="Symbol" charset="2"/>
            </a:endParaRPr>
          </a:p>
        </p:txBody>
      </p:sp>
      <p:cxnSp>
        <p:nvCxnSpPr>
          <p:cNvPr id="24" name="Curved Connector 23">
            <a:extLst>
              <a:ext uri="{FF2B5EF4-FFF2-40B4-BE49-F238E27FC236}">
                <a16:creationId xmlns:a16="http://schemas.microsoft.com/office/drawing/2014/main" id="{2E6C1E5D-EA8D-6C4A-A05E-F9DC3179EF59}"/>
              </a:ext>
            </a:extLst>
          </p:cNvPr>
          <p:cNvCxnSpPr>
            <a:cxnSpLocks/>
            <a:stCxn id="12" idx="4"/>
            <a:endCxn id="8" idx="6"/>
          </p:cNvCxnSpPr>
          <p:nvPr/>
        </p:nvCxnSpPr>
        <p:spPr bwMode="auto">
          <a:xfrm rot="5400000">
            <a:off x="7780537" y="2506643"/>
            <a:ext cx="855151" cy="432576"/>
          </a:xfrm>
          <a:prstGeom prst="curvedConnector2">
            <a:avLst/>
          </a:prstGeom>
          <a:solidFill>
            <a:schemeClr val="accent1"/>
          </a:solidFill>
          <a:ln w="19050" cap="flat" cmpd="sng" algn="ctr">
            <a:solidFill>
              <a:srgbClr val="00B0F0"/>
            </a:solidFill>
            <a:prstDash val="sysDash"/>
            <a:round/>
            <a:headEnd type="none" w="med" len="med"/>
            <a:tailEnd type="triangle" w="lg" len="lg"/>
          </a:ln>
          <a:effectLst/>
        </p:spPr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24F108E-4F8E-1E40-9609-2492FF44AEDF}"/>
              </a:ext>
            </a:extLst>
          </p:cNvPr>
          <p:cNvCxnSpPr/>
          <p:nvPr/>
        </p:nvCxnSpPr>
        <p:spPr bwMode="auto">
          <a:xfrm>
            <a:off x="6959215" y="5949875"/>
            <a:ext cx="648072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B0F0"/>
            </a:solidFill>
            <a:prstDash val="sysDash"/>
            <a:round/>
            <a:headEnd type="none" w="med" len="med"/>
            <a:tailEnd type="triangle" w="lg" len="lg"/>
          </a:ln>
          <a:effectLst/>
        </p:spPr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E0A9BC60-83FC-F546-ADF5-967C81297517}"/>
              </a:ext>
            </a:extLst>
          </p:cNvPr>
          <p:cNvSpPr txBox="1"/>
          <p:nvPr/>
        </p:nvSpPr>
        <p:spPr>
          <a:xfrm>
            <a:off x="7607288" y="5767602"/>
            <a:ext cx="915635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dirty="0" err="1">
                <a:solidFill>
                  <a:srgbClr val="00B0F0"/>
                </a:solidFill>
              </a:rPr>
              <a:t>hasPet</a:t>
            </a:r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27" name="Oval 9">
            <a:extLst>
              <a:ext uri="{FF2B5EF4-FFF2-40B4-BE49-F238E27FC236}">
                <a16:creationId xmlns:a16="http://schemas.microsoft.com/office/drawing/2014/main" id="{98D83750-DCBA-5B42-8E69-C2F7A0FCC1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4917" y="5149716"/>
            <a:ext cx="71438" cy="730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8" name="Text Box 15">
            <a:extLst>
              <a:ext uri="{FF2B5EF4-FFF2-40B4-BE49-F238E27FC236}">
                <a16:creationId xmlns:a16="http://schemas.microsoft.com/office/drawing/2014/main" id="{4B75EC74-5815-5545-B2CC-9312A95C4C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7494" y="5161461"/>
            <a:ext cx="6963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GB" sz="2000" dirty="0">
                <a:ea typeface="Arial" charset="0"/>
                <a:cs typeface="Arial" charset="0"/>
              </a:rPr>
              <a:t>jenny</a:t>
            </a:r>
            <a:endParaRPr lang="en-US" sz="2000" dirty="0">
              <a:ea typeface="Arial" charset="0"/>
              <a:cs typeface="Arial" charset="0"/>
            </a:endParaRPr>
          </a:p>
        </p:txBody>
      </p:sp>
      <p:cxnSp>
        <p:nvCxnSpPr>
          <p:cNvPr id="29" name="Curved Connector 28">
            <a:extLst>
              <a:ext uri="{FF2B5EF4-FFF2-40B4-BE49-F238E27FC236}">
                <a16:creationId xmlns:a16="http://schemas.microsoft.com/office/drawing/2014/main" id="{D9184539-00EB-F04A-B563-6CC467DD4C4E}"/>
              </a:ext>
            </a:extLst>
          </p:cNvPr>
          <p:cNvCxnSpPr>
            <a:cxnSpLocks/>
            <a:stCxn id="11" idx="0"/>
            <a:endCxn id="10" idx="2"/>
          </p:cNvCxnSpPr>
          <p:nvPr/>
        </p:nvCxnSpPr>
        <p:spPr bwMode="auto">
          <a:xfrm rot="5400000" flipH="1" flipV="1">
            <a:off x="8215173" y="3664975"/>
            <a:ext cx="1501352" cy="1446315"/>
          </a:xfrm>
          <a:prstGeom prst="curvedConnector2">
            <a:avLst/>
          </a:prstGeom>
          <a:solidFill>
            <a:schemeClr val="accent1"/>
          </a:solidFill>
          <a:ln w="19050" cap="flat" cmpd="sng" algn="ctr">
            <a:solidFill>
              <a:srgbClr val="00B0F0"/>
            </a:solidFill>
            <a:prstDash val="sysDash"/>
            <a:round/>
            <a:headEnd type="none" w="med" len="med"/>
            <a:tailEnd type="triangle" w="lg" len="lg"/>
          </a:ln>
          <a:effectLst/>
        </p:spPr>
      </p:cxnSp>
      <p:cxnSp>
        <p:nvCxnSpPr>
          <p:cNvPr id="30" name="Curved Connector 29">
            <a:extLst>
              <a:ext uri="{FF2B5EF4-FFF2-40B4-BE49-F238E27FC236}">
                <a16:creationId xmlns:a16="http://schemas.microsoft.com/office/drawing/2014/main" id="{4108BCF5-178E-B147-9897-7B1B6D18DC55}"/>
              </a:ext>
            </a:extLst>
          </p:cNvPr>
          <p:cNvCxnSpPr>
            <a:cxnSpLocks/>
            <a:stCxn id="11" idx="0"/>
            <a:endCxn id="9" idx="6"/>
          </p:cNvCxnSpPr>
          <p:nvPr/>
        </p:nvCxnSpPr>
        <p:spPr bwMode="auto">
          <a:xfrm rot="16200000" flipV="1">
            <a:off x="7617656" y="4513771"/>
            <a:ext cx="999204" cy="250869"/>
          </a:xfrm>
          <a:prstGeom prst="curvedConnector2">
            <a:avLst/>
          </a:prstGeom>
          <a:solidFill>
            <a:schemeClr val="accent1"/>
          </a:solidFill>
          <a:ln w="19050" cap="flat" cmpd="sng" algn="ctr">
            <a:solidFill>
              <a:srgbClr val="00B0F0"/>
            </a:solidFill>
            <a:prstDash val="sysDash"/>
            <a:round/>
            <a:headEnd type="none" w="med" len="med"/>
            <a:tailEnd type="triangle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3413545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6A1E904-5FAE-0549-9582-340EFC34B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Restrictions: Number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235306D6-2E5D-E149-B453-D87607B4211A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800">
                          <a:latin typeface="Cambria Math" panose="02040503050406030204" pitchFamily="18" charset="0"/>
                        </a:rPr>
                        <m:t>≥2 </m:t>
                      </m:r>
                      <m:r>
                        <m:rPr>
                          <m:sty m:val="p"/>
                        </m:rPr>
                        <a:rPr lang="en-GB" sz="2800">
                          <a:latin typeface="Cambria Math" panose="02040503050406030204" pitchFamily="18" charset="0"/>
                        </a:rPr>
                        <m:t>hasPet</m:t>
                      </m:r>
                    </m:oMath>
                  </m:oMathPara>
                </a14:m>
                <a:endParaRPr lang="en-GB" sz="2800" dirty="0"/>
              </a:p>
              <a:p>
                <a:pPr marL="0" indent="0">
                  <a:buNone/>
                </a:pPr>
                <a:r>
                  <a:rPr lang="en-GB" dirty="0"/>
                  <a:t>The class of things which have at least two pets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235306D6-2E5D-E149-B453-D87607B4211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37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1B281CF-0EF2-E84D-A663-1DDBC715682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Oval 6">
            <a:extLst>
              <a:ext uri="{FF2B5EF4-FFF2-40B4-BE49-F238E27FC236}">
                <a16:creationId xmlns:a16="http://schemas.microsoft.com/office/drawing/2014/main" id="{1B7044D6-DDC6-A84F-B358-2E37CF3BD8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0387" y="3113995"/>
            <a:ext cx="71437" cy="730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Oval 7">
            <a:extLst>
              <a:ext uri="{FF2B5EF4-FFF2-40B4-BE49-F238E27FC236}">
                <a16:creationId xmlns:a16="http://schemas.microsoft.com/office/drawing/2014/main" id="{2B7E90DB-97A6-3047-9C4D-D179095629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0387" y="4103091"/>
            <a:ext cx="71437" cy="730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Oval 8">
            <a:extLst>
              <a:ext uri="{FF2B5EF4-FFF2-40B4-BE49-F238E27FC236}">
                <a16:creationId xmlns:a16="http://schemas.microsoft.com/office/drawing/2014/main" id="{1F901CFD-10EE-924E-B03B-D3BF803C14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89008" y="3600943"/>
            <a:ext cx="71437" cy="730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Oval 9">
            <a:extLst>
              <a:ext uri="{FF2B5EF4-FFF2-40B4-BE49-F238E27FC236}">
                <a16:creationId xmlns:a16="http://schemas.microsoft.com/office/drawing/2014/main" id="{A423D443-0B55-1141-8EC5-9FDE20CE1B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06973" y="5138808"/>
            <a:ext cx="71438" cy="730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Oval 10">
            <a:extLst>
              <a:ext uri="{FF2B5EF4-FFF2-40B4-BE49-F238E27FC236}">
                <a16:creationId xmlns:a16="http://schemas.microsoft.com/office/drawing/2014/main" id="{37F5FBCC-5686-6F4E-BA99-DED98603BB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8681" y="2222332"/>
            <a:ext cx="71437" cy="730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Text Box 15">
            <a:extLst>
              <a:ext uri="{FF2B5EF4-FFF2-40B4-BE49-F238E27FC236}">
                <a16:creationId xmlns:a16="http://schemas.microsoft.com/office/drawing/2014/main" id="{24D58950-0461-624C-9906-619FCAF37B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0632" y="3751847"/>
            <a:ext cx="72005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GB" sz="2000" dirty="0">
                <a:ea typeface="Arial" charset="0"/>
                <a:cs typeface="Arial" charset="0"/>
              </a:rPr>
              <a:t>fluffy</a:t>
            </a:r>
            <a:endParaRPr lang="en-US" sz="2000" dirty="0">
              <a:ea typeface="Arial" charset="0"/>
              <a:cs typeface="Arial" charset="0"/>
            </a:endParaRPr>
          </a:p>
        </p:txBody>
      </p:sp>
      <p:sp>
        <p:nvSpPr>
          <p:cNvPr id="14" name="Oval 16">
            <a:extLst>
              <a:ext uri="{FF2B5EF4-FFF2-40B4-BE49-F238E27FC236}">
                <a16:creationId xmlns:a16="http://schemas.microsoft.com/office/drawing/2014/main" id="{73F18FE9-BC44-AD4F-A90C-C13525EA47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7553" y="2642954"/>
            <a:ext cx="1526550" cy="21600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Oval 17">
            <a:extLst>
              <a:ext uri="{FF2B5EF4-FFF2-40B4-BE49-F238E27FC236}">
                <a16:creationId xmlns:a16="http://schemas.microsoft.com/office/drawing/2014/main" id="{9097ACAB-B473-A444-AF16-AD4127156D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1441" y="2657902"/>
            <a:ext cx="1476620" cy="2160000"/>
          </a:xfrm>
          <a:prstGeom prst="ellipse">
            <a:avLst/>
          </a:prstGeom>
          <a:noFill/>
          <a:ln w="25400">
            <a:solidFill>
              <a:srgbClr val="00B05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Text Box 18">
            <a:extLst>
              <a:ext uri="{FF2B5EF4-FFF2-40B4-BE49-F238E27FC236}">
                <a16:creationId xmlns:a16="http://schemas.microsoft.com/office/drawing/2014/main" id="{BF7B3D66-7368-7A4B-B27A-3C586CFF8D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6317" y="2482630"/>
            <a:ext cx="636797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 anchor="ctr" anchorCtr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US" sz="2000" b="1" dirty="0">
                <a:solidFill>
                  <a:srgbClr val="00B050"/>
                </a:solidFill>
                <a:ea typeface="Arial" charset="0"/>
                <a:cs typeface="Arial" charset="0"/>
              </a:rPr>
              <a:t>Dog</a:t>
            </a:r>
            <a:endParaRPr lang="en-US" sz="2000" b="1" dirty="0">
              <a:solidFill>
                <a:srgbClr val="00B050"/>
              </a:solidFill>
              <a:ea typeface="Arial" charset="0"/>
              <a:cs typeface="Arial" charset="0"/>
              <a:sym typeface="Symbol" charset="2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3E2CE2F-5412-0540-9495-9374F0078DEA}"/>
              </a:ext>
            </a:extLst>
          </p:cNvPr>
          <p:cNvSpPr/>
          <p:nvPr/>
        </p:nvSpPr>
        <p:spPr bwMode="auto">
          <a:xfrm>
            <a:off x="6959216" y="1862614"/>
            <a:ext cx="3817117" cy="3816000"/>
          </a:xfrm>
          <a:prstGeom prst="rect">
            <a:avLst/>
          </a:prstGeom>
          <a:noFill/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8" name="Text Box 15">
            <a:extLst>
              <a:ext uri="{FF2B5EF4-FFF2-40B4-BE49-F238E27FC236}">
                <a16:creationId xmlns:a16="http://schemas.microsoft.com/office/drawing/2014/main" id="{44D72B51-4DB8-5E45-908D-0B41951A08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1823" y="3168475"/>
            <a:ext cx="57094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GB" sz="2000" dirty="0" err="1">
                <a:ea typeface="Arial" charset="0"/>
                <a:cs typeface="Arial" charset="0"/>
              </a:rPr>
              <a:t>felix</a:t>
            </a:r>
            <a:endParaRPr lang="en-US" sz="2000" baseline="30000" dirty="0">
              <a:ea typeface="Arial" charset="0"/>
              <a:cs typeface="Arial" charset="0"/>
            </a:endParaRPr>
          </a:p>
        </p:txBody>
      </p:sp>
      <p:sp>
        <p:nvSpPr>
          <p:cNvPr id="19" name="Text Box 15">
            <a:extLst>
              <a:ext uri="{FF2B5EF4-FFF2-40B4-BE49-F238E27FC236}">
                <a16:creationId xmlns:a16="http://schemas.microsoft.com/office/drawing/2014/main" id="{AE2F20A6-F318-DA41-9CBD-763313DAD0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5865" y="2218379"/>
            <a:ext cx="6367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GB" sz="2000" dirty="0">
                <a:ea typeface="Arial" charset="0"/>
                <a:cs typeface="Arial" charset="0"/>
              </a:rPr>
              <a:t>john</a:t>
            </a:r>
            <a:endParaRPr lang="en-US" sz="2000" baseline="30000" dirty="0">
              <a:ea typeface="Arial" charset="0"/>
              <a:cs typeface="Arial" charset="0"/>
            </a:endParaRPr>
          </a:p>
        </p:txBody>
      </p:sp>
      <p:sp>
        <p:nvSpPr>
          <p:cNvPr id="20" name="Text Box 15">
            <a:extLst>
              <a:ext uri="{FF2B5EF4-FFF2-40B4-BE49-F238E27FC236}">
                <a16:creationId xmlns:a16="http://schemas.microsoft.com/office/drawing/2014/main" id="{BD1E76D5-9942-6C4F-BC38-E1D498E9A7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67431" y="3663644"/>
            <a:ext cx="4864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GB" sz="2000" dirty="0" err="1">
                <a:ea typeface="Arial" charset="0"/>
                <a:cs typeface="Arial" charset="0"/>
              </a:rPr>
              <a:t>fido</a:t>
            </a:r>
            <a:endParaRPr lang="en-US" sz="2000" dirty="0">
              <a:ea typeface="Arial" charset="0"/>
              <a:cs typeface="Arial" charset="0"/>
            </a:endParaRPr>
          </a:p>
        </p:txBody>
      </p:sp>
      <p:sp>
        <p:nvSpPr>
          <p:cNvPr id="21" name="Text Box 15">
            <a:extLst>
              <a:ext uri="{FF2B5EF4-FFF2-40B4-BE49-F238E27FC236}">
                <a16:creationId xmlns:a16="http://schemas.microsoft.com/office/drawing/2014/main" id="{79AA4ACA-B985-804E-BE7E-80BEC9F081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9550" y="5150553"/>
            <a:ext cx="60290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GB" sz="2000" dirty="0">
                <a:ea typeface="Arial" charset="0"/>
                <a:cs typeface="Arial" charset="0"/>
              </a:rPr>
              <a:t>jane</a:t>
            </a:r>
            <a:endParaRPr lang="en-US" sz="2000" dirty="0">
              <a:ea typeface="Arial" charset="0"/>
              <a:cs typeface="Arial" charset="0"/>
            </a:endParaRPr>
          </a:p>
        </p:txBody>
      </p:sp>
      <p:sp>
        <p:nvSpPr>
          <p:cNvPr id="22" name="Text Box 5">
            <a:extLst>
              <a:ext uri="{FF2B5EF4-FFF2-40B4-BE49-F238E27FC236}">
                <a16:creationId xmlns:a16="http://schemas.microsoft.com/office/drawing/2014/main" id="{13B75760-48EB-F344-B402-2723636CAF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6853" y="2477639"/>
            <a:ext cx="598507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 anchor="ctr" anchorCtr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US" sz="2000" b="1" dirty="0">
                <a:solidFill>
                  <a:srgbClr val="FF0000"/>
                </a:solidFill>
                <a:ea typeface="Arial" charset="0"/>
                <a:cs typeface="Arial" charset="0"/>
              </a:rPr>
              <a:t>Cat</a:t>
            </a:r>
            <a:endParaRPr lang="en-US" sz="2000" b="1" dirty="0">
              <a:solidFill>
                <a:srgbClr val="FF0000"/>
              </a:solidFill>
              <a:ea typeface="Arial" charset="0"/>
              <a:cs typeface="Arial" charset="0"/>
              <a:sym typeface="Symbol" charset="2"/>
            </a:endParaRPr>
          </a:p>
        </p:txBody>
      </p:sp>
      <p:cxnSp>
        <p:nvCxnSpPr>
          <p:cNvPr id="24" name="Curved Connector 23">
            <a:extLst>
              <a:ext uri="{FF2B5EF4-FFF2-40B4-BE49-F238E27FC236}">
                <a16:creationId xmlns:a16="http://schemas.microsoft.com/office/drawing/2014/main" id="{2E6C1E5D-EA8D-6C4A-A05E-F9DC3179EF59}"/>
              </a:ext>
            </a:extLst>
          </p:cNvPr>
          <p:cNvCxnSpPr>
            <a:cxnSpLocks/>
            <a:stCxn id="12" idx="4"/>
            <a:endCxn id="8" idx="6"/>
          </p:cNvCxnSpPr>
          <p:nvPr/>
        </p:nvCxnSpPr>
        <p:spPr bwMode="auto">
          <a:xfrm rot="5400000">
            <a:off x="7780537" y="2506643"/>
            <a:ext cx="855151" cy="432576"/>
          </a:xfrm>
          <a:prstGeom prst="curvedConnector2">
            <a:avLst/>
          </a:prstGeom>
          <a:solidFill>
            <a:schemeClr val="accent1"/>
          </a:solidFill>
          <a:ln w="19050" cap="flat" cmpd="sng" algn="ctr">
            <a:solidFill>
              <a:srgbClr val="00B0F0"/>
            </a:solidFill>
            <a:prstDash val="sysDash"/>
            <a:round/>
            <a:headEnd type="none" w="med" len="med"/>
            <a:tailEnd type="triangle" w="lg" len="lg"/>
          </a:ln>
          <a:effectLst/>
        </p:spPr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24F108E-4F8E-1E40-9609-2492FF44AEDF}"/>
              </a:ext>
            </a:extLst>
          </p:cNvPr>
          <p:cNvCxnSpPr/>
          <p:nvPr/>
        </p:nvCxnSpPr>
        <p:spPr bwMode="auto">
          <a:xfrm>
            <a:off x="6959215" y="5949875"/>
            <a:ext cx="648072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B0F0"/>
            </a:solidFill>
            <a:prstDash val="sysDash"/>
            <a:round/>
            <a:headEnd type="none" w="med" len="med"/>
            <a:tailEnd type="triangle" w="lg" len="lg"/>
          </a:ln>
          <a:effectLst/>
        </p:spPr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E0A9BC60-83FC-F546-ADF5-967C81297517}"/>
              </a:ext>
            </a:extLst>
          </p:cNvPr>
          <p:cNvSpPr txBox="1"/>
          <p:nvPr/>
        </p:nvSpPr>
        <p:spPr>
          <a:xfrm>
            <a:off x="7607288" y="5767602"/>
            <a:ext cx="915635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dirty="0" err="1">
                <a:solidFill>
                  <a:srgbClr val="00B0F0"/>
                </a:solidFill>
              </a:rPr>
              <a:t>hasPet</a:t>
            </a:r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27" name="Oval 9">
            <a:extLst>
              <a:ext uri="{FF2B5EF4-FFF2-40B4-BE49-F238E27FC236}">
                <a16:creationId xmlns:a16="http://schemas.microsoft.com/office/drawing/2014/main" id="{98D83750-DCBA-5B42-8E69-C2F7A0FCC1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4917" y="5149716"/>
            <a:ext cx="71438" cy="730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8" name="Text Box 15">
            <a:extLst>
              <a:ext uri="{FF2B5EF4-FFF2-40B4-BE49-F238E27FC236}">
                <a16:creationId xmlns:a16="http://schemas.microsoft.com/office/drawing/2014/main" id="{4B75EC74-5815-5545-B2CC-9312A95C4C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7494" y="5161461"/>
            <a:ext cx="6963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GB" sz="2000" dirty="0">
                <a:ea typeface="Arial" charset="0"/>
                <a:cs typeface="Arial" charset="0"/>
              </a:rPr>
              <a:t>jenny</a:t>
            </a:r>
            <a:endParaRPr lang="en-US" sz="2000" dirty="0">
              <a:ea typeface="Arial" charset="0"/>
              <a:cs typeface="Arial" charset="0"/>
            </a:endParaRPr>
          </a:p>
        </p:txBody>
      </p:sp>
      <p:cxnSp>
        <p:nvCxnSpPr>
          <p:cNvPr id="29" name="Curved Connector 28">
            <a:extLst>
              <a:ext uri="{FF2B5EF4-FFF2-40B4-BE49-F238E27FC236}">
                <a16:creationId xmlns:a16="http://schemas.microsoft.com/office/drawing/2014/main" id="{D9184539-00EB-F04A-B563-6CC467DD4C4E}"/>
              </a:ext>
            </a:extLst>
          </p:cNvPr>
          <p:cNvCxnSpPr>
            <a:cxnSpLocks/>
            <a:stCxn id="11" idx="0"/>
            <a:endCxn id="10" idx="2"/>
          </p:cNvCxnSpPr>
          <p:nvPr/>
        </p:nvCxnSpPr>
        <p:spPr bwMode="auto">
          <a:xfrm rot="5400000" flipH="1" flipV="1">
            <a:off x="8215173" y="3664975"/>
            <a:ext cx="1501352" cy="1446315"/>
          </a:xfrm>
          <a:prstGeom prst="curvedConnector2">
            <a:avLst/>
          </a:prstGeom>
          <a:solidFill>
            <a:schemeClr val="accent1"/>
          </a:solidFill>
          <a:ln w="19050" cap="flat" cmpd="sng" algn="ctr">
            <a:solidFill>
              <a:srgbClr val="00B0F0"/>
            </a:solidFill>
            <a:prstDash val="sysDash"/>
            <a:round/>
            <a:headEnd type="none" w="med" len="med"/>
            <a:tailEnd type="triangle" w="lg" len="lg"/>
          </a:ln>
          <a:effectLst/>
        </p:spPr>
      </p:cxnSp>
      <p:cxnSp>
        <p:nvCxnSpPr>
          <p:cNvPr id="30" name="Curved Connector 29">
            <a:extLst>
              <a:ext uri="{FF2B5EF4-FFF2-40B4-BE49-F238E27FC236}">
                <a16:creationId xmlns:a16="http://schemas.microsoft.com/office/drawing/2014/main" id="{4108BCF5-178E-B147-9897-7B1B6D18DC55}"/>
              </a:ext>
            </a:extLst>
          </p:cNvPr>
          <p:cNvCxnSpPr>
            <a:cxnSpLocks/>
            <a:stCxn id="11" idx="0"/>
            <a:endCxn id="9" idx="6"/>
          </p:cNvCxnSpPr>
          <p:nvPr/>
        </p:nvCxnSpPr>
        <p:spPr bwMode="auto">
          <a:xfrm rot="16200000" flipV="1">
            <a:off x="7617656" y="4513771"/>
            <a:ext cx="999204" cy="250869"/>
          </a:xfrm>
          <a:prstGeom prst="curvedConnector2">
            <a:avLst/>
          </a:prstGeom>
          <a:solidFill>
            <a:schemeClr val="accent1"/>
          </a:solidFill>
          <a:ln w="19050" cap="flat" cmpd="sng" algn="ctr">
            <a:solidFill>
              <a:srgbClr val="00B0F0"/>
            </a:solidFill>
            <a:prstDash val="sysDash"/>
            <a:round/>
            <a:headEnd type="none" w="med" len="med"/>
            <a:tailEnd type="triangle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19245764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Box 15">
            <a:extLst>
              <a:ext uri="{FF2B5EF4-FFF2-40B4-BE49-F238E27FC236}">
                <a16:creationId xmlns:a16="http://schemas.microsoft.com/office/drawing/2014/main" id="{EA3A729A-7E76-E84D-AE3C-E7528F1FA6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43477" y="5149716"/>
            <a:ext cx="60290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GB" sz="2000" b="1" dirty="0">
                <a:ea typeface="Arial" charset="0"/>
                <a:cs typeface="Arial" charset="0"/>
              </a:rPr>
              <a:t>jane</a:t>
            </a:r>
            <a:endParaRPr lang="en-US" sz="2000" b="1" dirty="0">
              <a:ea typeface="Arial" charset="0"/>
              <a:cs typeface="Arial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6A1E904-5FAE-0549-9582-340EFC34B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Restrictions: Number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235306D6-2E5D-E149-B453-D87607B4211A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800">
                          <a:latin typeface="Cambria Math" panose="02040503050406030204" pitchFamily="18" charset="0"/>
                        </a:rPr>
                        <m:t>≥2 </m:t>
                      </m:r>
                      <m:r>
                        <m:rPr>
                          <m:sty m:val="p"/>
                        </m:rPr>
                        <a:rPr lang="en-GB" sz="2800">
                          <a:latin typeface="Cambria Math" panose="02040503050406030204" pitchFamily="18" charset="0"/>
                        </a:rPr>
                        <m:t>hasPet</m:t>
                      </m:r>
                    </m:oMath>
                  </m:oMathPara>
                </a14:m>
                <a:endParaRPr lang="en-GB" sz="2800" dirty="0"/>
              </a:p>
              <a:p>
                <a:pPr marL="0" indent="0">
                  <a:buNone/>
                </a:pPr>
                <a:r>
                  <a:rPr lang="en-GB" dirty="0"/>
                  <a:t>The class of things which have at least two pets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235306D6-2E5D-E149-B453-D87607B4211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37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1B281CF-0EF2-E84D-A663-1DDBC715682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Oval 6">
            <a:extLst>
              <a:ext uri="{FF2B5EF4-FFF2-40B4-BE49-F238E27FC236}">
                <a16:creationId xmlns:a16="http://schemas.microsoft.com/office/drawing/2014/main" id="{1B7044D6-DDC6-A84F-B358-2E37CF3BD8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0387" y="3113995"/>
            <a:ext cx="71437" cy="730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Oval 7">
            <a:extLst>
              <a:ext uri="{FF2B5EF4-FFF2-40B4-BE49-F238E27FC236}">
                <a16:creationId xmlns:a16="http://schemas.microsoft.com/office/drawing/2014/main" id="{2B7E90DB-97A6-3047-9C4D-D179095629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0387" y="4103091"/>
            <a:ext cx="71437" cy="730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Oval 8">
            <a:extLst>
              <a:ext uri="{FF2B5EF4-FFF2-40B4-BE49-F238E27FC236}">
                <a16:creationId xmlns:a16="http://schemas.microsoft.com/office/drawing/2014/main" id="{1F901CFD-10EE-924E-B03B-D3BF803C14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89008" y="3600943"/>
            <a:ext cx="71437" cy="730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Oval 9">
            <a:extLst>
              <a:ext uri="{FF2B5EF4-FFF2-40B4-BE49-F238E27FC236}">
                <a16:creationId xmlns:a16="http://schemas.microsoft.com/office/drawing/2014/main" id="{A423D443-0B55-1141-8EC5-9FDE20CE1B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06973" y="5138808"/>
            <a:ext cx="71438" cy="730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Oval 10">
            <a:extLst>
              <a:ext uri="{FF2B5EF4-FFF2-40B4-BE49-F238E27FC236}">
                <a16:creationId xmlns:a16="http://schemas.microsoft.com/office/drawing/2014/main" id="{37F5FBCC-5686-6F4E-BA99-DED98603BB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8681" y="2222332"/>
            <a:ext cx="71437" cy="730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Text Box 15">
            <a:extLst>
              <a:ext uri="{FF2B5EF4-FFF2-40B4-BE49-F238E27FC236}">
                <a16:creationId xmlns:a16="http://schemas.microsoft.com/office/drawing/2014/main" id="{24D58950-0461-624C-9906-619FCAF37B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0632" y="3751847"/>
            <a:ext cx="72005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GB" sz="2000" dirty="0">
                <a:ea typeface="Arial" charset="0"/>
                <a:cs typeface="Arial" charset="0"/>
              </a:rPr>
              <a:t>fluffy</a:t>
            </a:r>
            <a:endParaRPr lang="en-US" sz="2000" dirty="0">
              <a:ea typeface="Arial" charset="0"/>
              <a:cs typeface="Arial" charset="0"/>
            </a:endParaRPr>
          </a:p>
        </p:txBody>
      </p:sp>
      <p:sp>
        <p:nvSpPr>
          <p:cNvPr id="14" name="Oval 16">
            <a:extLst>
              <a:ext uri="{FF2B5EF4-FFF2-40B4-BE49-F238E27FC236}">
                <a16:creationId xmlns:a16="http://schemas.microsoft.com/office/drawing/2014/main" id="{73F18FE9-BC44-AD4F-A90C-C13525EA47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7553" y="2642954"/>
            <a:ext cx="1526550" cy="21600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Oval 17">
            <a:extLst>
              <a:ext uri="{FF2B5EF4-FFF2-40B4-BE49-F238E27FC236}">
                <a16:creationId xmlns:a16="http://schemas.microsoft.com/office/drawing/2014/main" id="{9097ACAB-B473-A444-AF16-AD4127156D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1441" y="2657902"/>
            <a:ext cx="1476620" cy="2160000"/>
          </a:xfrm>
          <a:prstGeom prst="ellipse">
            <a:avLst/>
          </a:prstGeom>
          <a:noFill/>
          <a:ln w="25400">
            <a:solidFill>
              <a:srgbClr val="00B05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Text Box 18">
            <a:extLst>
              <a:ext uri="{FF2B5EF4-FFF2-40B4-BE49-F238E27FC236}">
                <a16:creationId xmlns:a16="http://schemas.microsoft.com/office/drawing/2014/main" id="{BF7B3D66-7368-7A4B-B27A-3C586CFF8D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6317" y="2482630"/>
            <a:ext cx="636797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 anchor="ctr" anchorCtr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US" sz="2000" b="1" dirty="0">
                <a:solidFill>
                  <a:srgbClr val="00B050"/>
                </a:solidFill>
                <a:ea typeface="Arial" charset="0"/>
                <a:cs typeface="Arial" charset="0"/>
              </a:rPr>
              <a:t>Dog</a:t>
            </a:r>
            <a:endParaRPr lang="en-US" sz="2000" b="1" dirty="0">
              <a:solidFill>
                <a:srgbClr val="00B050"/>
              </a:solidFill>
              <a:ea typeface="Arial" charset="0"/>
              <a:cs typeface="Arial" charset="0"/>
              <a:sym typeface="Symbol" charset="2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3E2CE2F-5412-0540-9495-9374F0078DEA}"/>
              </a:ext>
            </a:extLst>
          </p:cNvPr>
          <p:cNvSpPr/>
          <p:nvPr/>
        </p:nvSpPr>
        <p:spPr bwMode="auto">
          <a:xfrm>
            <a:off x="6959216" y="1862614"/>
            <a:ext cx="3817117" cy="3816000"/>
          </a:xfrm>
          <a:prstGeom prst="rect">
            <a:avLst/>
          </a:prstGeom>
          <a:noFill/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8" name="Text Box 15">
            <a:extLst>
              <a:ext uri="{FF2B5EF4-FFF2-40B4-BE49-F238E27FC236}">
                <a16:creationId xmlns:a16="http://schemas.microsoft.com/office/drawing/2014/main" id="{44D72B51-4DB8-5E45-908D-0B41951A08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1823" y="3168475"/>
            <a:ext cx="57094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GB" sz="2000" dirty="0" err="1">
                <a:ea typeface="Arial" charset="0"/>
                <a:cs typeface="Arial" charset="0"/>
              </a:rPr>
              <a:t>felix</a:t>
            </a:r>
            <a:endParaRPr lang="en-US" sz="2000" baseline="30000" dirty="0">
              <a:ea typeface="Arial" charset="0"/>
              <a:cs typeface="Arial" charset="0"/>
            </a:endParaRPr>
          </a:p>
        </p:txBody>
      </p:sp>
      <p:sp>
        <p:nvSpPr>
          <p:cNvPr id="19" name="Text Box 15">
            <a:extLst>
              <a:ext uri="{FF2B5EF4-FFF2-40B4-BE49-F238E27FC236}">
                <a16:creationId xmlns:a16="http://schemas.microsoft.com/office/drawing/2014/main" id="{AE2F20A6-F318-DA41-9CBD-763313DAD0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5865" y="2218379"/>
            <a:ext cx="6367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GB" sz="2000" dirty="0">
                <a:ea typeface="Arial" charset="0"/>
                <a:cs typeface="Arial" charset="0"/>
              </a:rPr>
              <a:t>john</a:t>
            </a:r>
            <a:endParaRPr lang="en-US" sz="2000" baseline="30000" dirty="0">
              <a:ea typeface="Arial" charset="0"/>
              <a:cs typeface="Arial" charset="0"/>
            </a:endParaRPr>
          </a:p>
        </p:txBody>
      </p:sp>
      <p:sp>
        <p:nvSpPr>
          <p:cNvPr id="20" name="Text Box 15">
            <a:extLst>
              <a:ext uri="{FF2B5EF4-FFF2-40B4-BE49-F238E27FC236}">
                <a16:creationId xmlns:a16="http://schemas.microsoft.com/office/drawing/2014/main" id="{BD1E76D5-9942-6C4F-BC38-E1D498E9A7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67431" y="3663644"/>
            <a:ext cx="4864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GB" sz="2000" dirty="0" err="1">
                <a:ea typeface="Arial" charset="0"/>
                <a:cs typeface="Arial" charset="0"/>
              </a:rPr>
              <a:t>fido</a:t>
            </a:r>
            <a:endParaRPr lang="en-US" sz="2000" dirty="0">
              <a:ea typeface="Arial" charset="0"/>
              <a:cs typeface="Arial" charset="0"/>
            </a:endParaRPr>
          </a:p>
        </p:txBody>
      </p:sp>
      <p:sp>
        <p:nvSpPr>
          <p:cNvPr id="22" name="Text Box 5">
            <a:extLst>
              <a:ext uri="{FF2B5EF4-FFF2-40B4-BE49-F238E27FC236}">
                <a16:creationId xmlns:a16="http://schemas.microsoft.com/office/drawing/2014/main" id="{13B75760-48EB-F344-B402-2723636CAF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6853" y="2477639"/>
            <a:ext cx="598507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 anchor="ctr" anchorCtr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US" sz="2000" b="1" dirty="0">
                <a:solidFill>
                  <a:srgbClr val="FF0000"/>
                </a:solidFill>
                <a:ea typeface="Arial" charset="0"/>
                <a:cs typeface="Arial" charset="0"/>
              </a:rPr>
              <a:t>Cat</a:t>
            </a:r>
            <a:endParaRPr lang="en-US" sz="2000" b="1" dirty="0">
              <a:solidFill>
                <a:srgbClr val="FF0000"/>
              </a:solidFill>
              <a:ea typeface="Arial" charset="0"/>
              <a:cs typeface="Arial" charset="0"/>
              <a:sym typeface="Symbol" charset="2"/>
            </a:endParaRPr>
          </a:p>
        </p:txBody>
      </p:sp>
      <p:cxnSp>
        <p:nvCxnSpPr>
          <p:cNvPr id="24" name="Curved Connector 23">
            <a:extLst>
              <a:ext uri="{FF2B5EF4-FFF2-40B4-BE49-F238E27FC236}">
                <a16:creationId xmlns:a16="http://schemas.microsoft.com/office/drawing/2014/main" id="{2E6C1E5D-EA8D-6C4A-A05E-F9DC3179EF59}"/>
              </a:ext>
            </a:extLst>
          </p:cNvPr>
          <p:cNvCxnSpPr>
            <a:cxnSpLocks/>
            <a:stCxn id="12" idx="4"/>
            <a:endCxn id="8" idx="6"/>
          </p:cNvCxnSpPr>
          <p:nvPr/>
        </p:nvCxnSpPr>
        <p:spPr bwMode="auto">
          <a:xfrm rot="5400000">
            <a:off x="7780537" y="2506643"/>
            <a:ext cx="855151" cy="432576"/>
          </a:xfrm>
          <a:prstGeom prst="curvedConnector2">
            <a:avLst/>
          </a:prstGeom>
          <a:solidFill>
            <a:schemeClr val="accent1"/>
          </a:solidFill>
          <a:ln w="19050" cap="flat" cmpd="sng" algn="ctr">
            <a:solidFill>
              <a:srgbClr val="00B0F0"/>
            </a:solidFill>
            <a:prstDash val="sysDash"/>
            <a:round/>
            <a:headEnd type="none" w="med" len="med"/>
            <a:tailEnd type="triangle" w="lg" len="lg"/>
          </a:ln>
          <a:effectLst/>
        </p:spPr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24F108E-4F8E-1E40-9609-2492FF44AEDF}"/>
              </a:ext>
            </a:extLst>
          </p:cNvPr>
          <p:cNvCxnSpPr/>
          <p:nvPr/>
        </p:nvCxnSpPr>
        <p:spPr bwMode="auto">
          <a:xfrm>
            <a:off x="6959215" y="5949875"/>
            <a:ext cx="648072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B0F0"/>
            </a:solidFill>
            <a:prstDash val="sysDash"/>
            <a:round/>
            <a:headEnd type="none" w="med" len="med"/>
            <a:tailEnd type="triangle" w="lg" len="lg"/>
          </a:ln>
          <a:effectLst/>
        </p:spPr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E0A9BC60-83FC-F546-ADF5-967C81297517}"/>
              </a:ext>
            </a:extLst>
          </p:cNvPr>
          <p:cNvSpPr txBox="1"/>
          <p:nvPr/>
        </p:nvSpPr>
        <p:spPr>
          <a:xfrm>
            <a:off x="7607288" y="5767602"/>
            <a:ext cx="915635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dirty="0" err="1">
                <a:solidFill>
                  <a:srgbClr val="00B0F0"/>
                </a:solidFill>
              </a:rPr>
              <a:t>hasPet</a:t>
            </a:r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27" name="Oval 9">
            <a:extLst>
              <a:ext uri="{FF2B5EF4-FFF2-40B4-BE49-F238E27FC236}">
                <a16:creationId xmlns:a16="http://schemas.microsoft.com/office/drawing/2014/main" id="{98D83750-DCBA-5B42-8E69-C2F7A0FCC1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4917" y="5149716"/>
            <a:ext cx="71438" cy="730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8" name="Text Box 15">
            <a:extLst>
              <a:ext uri="{FF2B5EF4-FFF2-40B4-BE49-F238E27FC236}">
                <a16:creationId xmlns:a16="http://schemas.microsoft.com/office/drawing/2014/main" id="{4B75EC74-5815-5545-B2CC-9312A95C4C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7494" y="5161461"/>
            <a:ext cx="6963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GB" sz="2000" dirty="0">
                <a:ea typeface="Arial" charset="0"/>
                <a:cs typeface="Arial" charset="0"/>
              </a:rPr>
              <a:t>jenny</a:t>
            </a:r>
            <a:endParaRPr lang="en-US" sz="2000" dirty="0">
              <a:ea typeface="Arial" charset="0"/>
              <a:cs typeface="Arial" charset="0"/>
            </a:endParaRPr>
          </a:p>
        </p:txBody>
      </p:sp>
      <p:cxnSp>
        <p:nvCxnSpPr>
          <p:cNvPr id="29" name="Curved Connector 28">
            <a:extLst>
              <a:ext uri="{FF2B5EF4-FFF2-40B4-BE49-F238E27FC236}">
                <a16:creationId xmlns:a16="http://schemas.microsoft.com/office/drawing/2014/main" id="{D9184539-00EB-F04A-B563-6CC467DD4C4E}"/>
              </a:ext>
            </a:extLst>
          </p:cNvPr>
          <p:cNvCxnSpPr>
            <a:cxnSpLocks/>
            <a:stCxn id="11" idx="0"/>
            <a:endCxn id="10" idx="2"/>
          </p:cNvCxnSpPr>
          <p:nvPr/>
        </p:nvCxnSpPr>
        <p:spPr bwMode="auto">
          <a:xfrm rot="5400000" flipH="1" flipV="1">
            <a:off x="8215173" y="3664975"/>
            <a:ext cx="1501352" cy="1446315"/>
          </a:xfrm>
          <a:prstGeom prst="curvedConnector2">
            <a:avLst/>
          </a:prstGeom>
          <a:solidFill>
            <a:schemeClr val="accent1"/>
          </a:solidFill>
          <a:ln w="19050" cap="flat" cmpd="sng" algn="ctr">
            <a:solidFill>
              <a:srgbClr val="00B0F0"/>
            </a:solidFill>
            <a:prstDash val="sysDash"/>
            <a:round/>
            <a:headEnd type="none" w="med" len="med"/>
            <a:tailEnd type="triangle" w="lg" len="lg"/>
          </a:ln>
          <a:effectLst/>
        </p:spPr>
      </p:cxnSp>
      <p:cxnSp>
        <p:nvCxnSpPr>
          <p:cNvPr id="30" name="Curved Connector 29">
            <a:extLst>
              <a:ext uri="{FF2B5EF4-FFF2-40B4-BE49-F238E27FC236}">
                <a16:creationId xmlns:a16="http://schemas.microsoft.com/office/drawing/2014/main" id="{4108BCF5-178E-B147-9897-7B1B6D18DC55}"/>
              </a:ext>
            </a:extLst>
          </p:cNvPr>
          <p:cNvCxnSpPr>
            <a:cxnSpLocks/>
            <a:stCxn id="11" idx="0"/>
            <a:endCxn id="9" idx="6"/>
          </p:cNvCxnSpPr>
          <p:nvPr/>
        </p:nvCxnSpPr>
        <p:spPr bwMode="auto">
          <a:xfrm rot="16200000" flipV="1">
            <a:off x="7617656" y="4513771"/>
            <a:ext cx="999204" cy="250869"/>
          </a:xfrm>
          <a:prstGeom prst="curvedConnector2">
            <a:avLst/>
          </a:prstGeom>
          <a:solidFill>
            <a:schemeClr val="accent1"/>
          </a:solidFill>
          <a:ln w="19050" cap="flat" cmpd="sng" algn="ctr">
            <a:solidFill>
              <a:srgbClr val="00B0F0"/>
            </a:solidFill>
            <a:prstDash val="sysDash"/>
            <a:round/>
            <a:headEnd type="none" w="med" len="med"/>
            <a:tailEnd type="triangle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37178198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Knowledge Bases</a:t>
            </a:r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FEAC4EE-956D-6A48-BD2F-E61CF041A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58E28-0B53-B74A-B318-796C0A8E4779}" type="slidenum">
              <a:rPr lang="en-GB" smtClean="0"/>
              <a:pPr/>
              <a:t>26</a:t>
            </a:fld>
            <a:endParaRPr lang="en-GB"/>
          </a:p>
        </p:txBody>
      </p:sp>
      <p:sp>
        <p:nvSpPr>
          <p:cNvPr id="96258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 description logic knowledge base (KB) has two parts:</a:t>
            </a:r>
          </a:p>
          <a:p>
            <a:r>
              <a:rPr lang="en-GB" dirty="0" err="1"/>
              <a:t>TBox</a:t>
            </a:r>
            <a:r>
              <a:rPr lang="en-GB" dirty="0"/>
              <a:t>: terminology</a:t>
            </a:r>
          </a:p>
          <a:p>
            <a:pPr lvl="1"/>
            <a:r>
              <a:rPr lang="en-GB" dirty="0"/>
              <a:t>A set of axioms describing the structure of the domain </a:t>
            </a:r>
            <a:br>
              <a:rPr lang="en-GB" dirty="0"/>
            </a:br>
            <a:r>
              <a:rPr lang="en-GB" dirty="0"/>
              <a:t>(i.e., a conceptual schema)</a:t>
            </a:r>
          </a:p>
          <a:p>
            <a:pPr lvl="1"/>
            <a:r>
              <a:rPr lang="en-GB" dirty="0"/>
              <a:t>Concepts, roles</a:t>
            </a:r>
          </a:p>
          <a:p>
            <a:r>
              <a:rPr lang="en-GB" dirty="0" err="1">
                <a:sym typeface="Zed" pitchFamily="2" charset="2"/>
              </a:rPr>
              <a:t>ABox</a:t>
            </a:r>
            <a:r>
              <a:rPr lang="en-GB" dirty="0">
                <a:sym typeface="Zed" pitchFamily="2" charset="2"/>
              </a:rPr>
              <a:t>: assertions</a:t>
            </a:r>
          </a:p>
          <a:p>
            <a:pPr lvl="1"/>
            <a:r>
              <a:rPr lang="en-GB" dirty="0">
                <a:sym typeface="Zed" pitchFamily="2" charset="2"/>
              </a:rPr>
              <a:t>A set of axioms describing a concrete situation (data)</a:t>
            </a:r>
          </a:p>
          <a:p>
            <a:pPr lvl="1"/>
            <a:r>
              <a:rPr lang="en-GB" dirty="0">
                <a:sym typeface="Zed" pitchFamily="2" charset="2"/>
              </a:rPr>
              <a:t>Instances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178BE8-AB28-7B46-9EF7-5B082A2039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096153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0E04F860-F7C3-DC45-A992-EB97899F7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TBox</a:t>
            </a:r>
            <a:r>
              <a:rPr lang="en-GB" dirty="0"/>
              <a:t> Axioms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FAE731-681C-1949-8CDE-FFC3F198A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0" name="Content Placeholder 19">
                <a:extLst>
                  <a:ext uri="{FF2B5EF4-FFF2-40B4-BE49-F238E27FC236}">
                    <a16:creationId xmlns:a16="http://schemas.microsoft.com/office/drawing/2014/main" id="{D3D58146-7940-2E4D-82E4-14751EB54F6E}"/>
                  </a:ext>
                </a:extLst>
              </p:cNvPr>
              <p:cNvGraphicFramePr>
                <a:graphicFrameLocks noGrp="1"/>
              </p:cNvGraphicFramePr>
              <p:nvPr>
                <p:ph sz="quarter" idx="13"/>
              </p:nvPr>
            </p:nvGraphicFramePr>
            <p:xfrm>
              <a:off x="623888" y="1773238"/>
              <a:ext cx="10944225" cy="4792800"/>
            </p:xfrm>
            <a:graphic>
              <a:graphicData uri="http://schemas.openxmlformats.org/drawingml/2006/table">
                <a:tbl>
                  <a:tblPr bandRow="1">
                    <a:tableStyleId>{2D5ABB26-0587-4C30-8999-92F81FD0307C}</a:tableStyleId>
                  </a:tblPr>
                  <a:tblGrid>
                    <a:gridCol w="6956188">
                      <a:extLst>
                        <a:ext uri="{9D8B030D-6E8A-4147-A177-3AD203B41FA5}">
                          <a16:colId xmlns:a16="http://schemas.microsoft.com/office/drawing/2014/main" val="1977877500"/>
                        </a:ext>
                      </a:extLst>
                    </a:gridCol>
                    <a:gridCol w="3988037">
                      <a:extLst>
                        <a:ext uri="{9D8B030D-6E8A-4147-A177-3AD203B41FA5}">
                          <a16:colId xmlns:a16="http://schemas.microsoft.com/office/drawing/2014/main" val="278313307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dirty="0"/>
                            <a:t>Concept inclusion </a:t>
                          </a:r>
                          <a:br>
                            <a:rPr lang="en-GB" sz="2000" dirty="0"/>
                          </a:br>
                          <a:r>
                            <a:rPr lang="en-GB" sz="2000" dirty="0"/>
                            <a:t>(C is a subclass of D)</a:t>
                          </a:r>
                        </a:p>
                      </a:txBody>
                      <a:tcPr marL="117785" marR="117785" marT="144000" marB="144000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GB" sz="2800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en-GB" sz="2800" smtClean="0">
                                    <a:latin typeface="Cambria Math" panose="02040503050406030204" pitchFamily="18" charset="0"/>
                                  </a:rPr>
                                  <m:t>⊑</m:t>
                                </m:r>
                                <m:r>
                                  <a:rPr lang="en-GB" sz="2800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oMath>
                            </m:oMathPara>
                          </a14:m>
                          <a:endParaRPr lang="en-GB" sz="2800" dirty="0"/>
                        </a:p>
                      </a:txBody>
                      <a:tcPr marL="117785" marR="117785" marT="144000" marB="144000"/>
                    </a:tc>
                    <a:extLst>
                      <a:ext uri="{0D108BD9-81ED-4DB2-BD59-A6C34878D82A}">
                        <a16:rowId xmlns:a16="http://schemas.microsoft.com/office/drawing/2014/main" val="58475895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dirty="0"/>
                            <a:t>Concept equivalence </a:t>
                          </a:r>
                          <a:br>
                            <a:rPr lang="en-GB" sz="2000" dirty="0"/>
                          </a:br>
                          <a:r>
                            <a:rPr lang="en-GB" sz="2000" dirty="0"/>
                            <a:t>(C is equivalent to D)</a:t>
                          </a:r>
                        </a:p>
                      </a:txBody>
                      <a:tcPr marL="117785" marR="117785" marT="144000" marB="144000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GB" sz="2800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en-GB" sz="2800" smtClean="0">
                                    <a:latin typeface="Cambria Math" panose="02040503050406030204" pitchFamily="18" charset="0"/>
                                  </a:rPr>
                                  <m:t>≡</m:t>
                                </m:r>
                                <m:r>
                                  <a:rPr lang="en-GB" sz="2800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oMath>
                            </m:oMathPara>
                          </a14:m>
                          <a:endParaRPr lang="en-GB" sz="2800" dirty="0"/>
                        </a:p>
                      </a:txBody>
                      <a:tcPr marL="117785" marR="117785" marT="144000" marB="144000"/>
                    </a:tc>
                    <a:extLst>
                      <a:ext uri="{0D108BD9-81ED-4DB2-BD59-A6C34878D82A}">
                        <a16:rowId xmlns:a16="http://schemas.microsoft.com/office/drawing/2014/main" val="19543403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dirty="0"/>
                            <a:t>Role inclusion </a:t>
                          </a:r>
                          <a:br>
                            <a:rPr lang="en-GB" sz="2000" dirty="0"/>
                          </a:br>
                          <a:r>
                            <a:rPr lang="en-GB" sz="2000" dirty="0"/>
                            <a:t>(R is a </a:t>
                          </a:r>
                          <a:r>
                            <a:rPr lang="en-GB" sz="2000" dirty="0" err="1"/>
                            <a:t>subproperty</a:t>
                          </a:r>
                          <a:r>
                            <a:rPr lang="en-GB" sz="2000" dirty="0"/>
                            <a:t> of S)</a:t>
                          </a:r>
                        </a:p>
                      </a:txBody>
                      <a:tcPr marL="117785" marR="117785" marT="144000" marB="144000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GB" sz="2800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en-GB" sz="2800" smtClean="0">
                                  <a:latin typeface="Cambria Math" panose="02040503050406030204" pitchFamily="18" charset="0"/>
                                </a:rPr>
                                <m:t>⊑</m:t>
                              </m:r>
                              <m:r>
                                <a:rPr lang="en-GB" sz="2800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oMath>
                          </a14:m>
                          <a:r>
                            <a:rPr lang="en-GB" sz="2000" dirty="0"/>
                            <a:t>	</a:t>
                          </a:r>
                        </a:p>
                      </a:txBody>
                      <a:tcPr marL="117785" marR="117785" marT="144000" marB="144000"/>
                    </a:tc>
                    <a:extLst>
                      <a:ext uri="{0D108BD9-81ED-4DB2-BD59-A6C34878D82A}">
                        <a16:rowId xmlns:a16="http://schemas.microsoft.com/office/drawing/2014/main" val="1111862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dirty="0"/>
                            <a:t>Role equivalence </a:t>
                          </a:r>
                          <a:br>
                            <a:rPr lang="en-GB" sz="2000" dirty="0"/>
                          </a:br>
                          <a:r>
                            <a:rPr lang="en-GB" sz="2000" dirty="0"/>
                            <a:t>(R is equivalent to S)</a:t>
                          </a:r>
                        </a:p>
                      </a:txBody>
                      <a:tcPr marL="117785" marR="117785" marT="144000" marB="144000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GB" sz="2800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en-GB" sz="2800" smtClean="0">
                                  <a:latin typeface="Cambria Math" panose="02040503050406030204" pitchFamily="18" charset="0"/>
                                </a:rPr>
                                <m:t>≡</m:t>
                              </m:r>
                              <m:r>
                                <a:rPr lang="en-GB" sz="2800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oMath>
                          </a14:m>
                          <a:r>
                            <a:rPr lang="en-GB" sz="2000" dirty="0"/>
                            <a:t>	</a:t>
                          </a:r>
                        </a:p>
                      </a:txBody>
                      <a:tcPr marL="117785" marR="117785" marT="144000" marB="144000"/>
                    </a:tc>
                    <a:extLst>
                      <a:ext uri="{0D108BD9-81ED-4DB2-BD59-A6C34878D82A}">
                        <a16:rowId xmlns:a16="http://schemas.microsoft.com/office/drawing/2014/main" val="34443972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dirty="0"/>
                            <a:t>Role transitivity </a:t>
                          </a:r>
                          <a:br>
                            <a:rPr lang="en-GB" sz="2000" dirty="0"/>
                          </a:br>
                          <a:r>
                            <a:rPr lang="en-GB" sz="2000" dirty="0"/>
                            <a:t>(R composed with itself is </a:t>
                          </a:r>
                          <a:r>
                            <a:rPr lang="en-GB" sz="2000"/>
                            <a:t>a </a:t>
                          </a:r>
                          <a:br>
                            <a:rPr lang="en-GB" sz="2000"/>
                          </a:br>
                          <a:r>
                            <a:rPr lang="en-GB" sz="2000"/>
                            <a:t>subproperty </a:t>
                          </a:r>
                          <a:r>
                            <a:rPr lang="en-GB" sz="2000" dirty="0"/>
                            <a:t>of R)</a:t>
                          </a:r>
                        </a:p>
                      </a:txBody>
                      <a:tcPr marL="117785" marR="117785" marT="144000" marB="144000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80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p>
                                    <m:r>
                                      <a:rPr lang="en-GB" sz="280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r>
                                  <a:rPr lang="en-GB" sz="2800">
                                    <a:latin typeface="Cambria Math" panose="02040503050406030204" pitchFamily="18" charset="0"/>
                                  </a:rPr>
                                  <m:t>⊑</m:t>
                                </m:r>
                                <m:r>
                                  <a:rPr lang="en-GB" sz="280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oMath>
                            </m:oMathPara>
                          </a14:m>
                          <a:endParaRPr lang="en-GB" sz="2800" dirty="0"/>
                        </a:p>
                      </a:txBody>
                      <a:tcPr marL="117785" marR="117785" marT="144000" marB="144000"/>
                    </a:tc>
                    <a:extLst>
                      <a:ext uri="{0D108BD9-81ED-4DB2-BD59-A6C34878D82A}">
                        <a16:rowId xmlns:a16="http://schemas.microsoft.com/office/drawing/2014/main" val="63736146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0" name="Content Placeholder 19">
                <a:extLst>
                  <a:ext uri="{FF2B5EF4-FFF2-40B4-BE49-F238E27FC236}">
                    <a16:creationId xmlns:a16="http://schemas.microsoft.com/office/drawing/2014/main" id="{D3D58146-7940-2E4D-82E4-14751EB54F6E}"/>
                  </a:ext>
                </a:extLst>
              </p:cNvPr>
              <p:cNvGraphicFramePr>
                <a:graphicFrameLocks noGrp="1"/>
              </p:cNvGraphicFramePr>
              <p:nvPr>
                <p:ph sz="quarter" idx="13"/>
              </p:nvPr>
            </p:nvGraphicFramePr>
            <p:xfrm>
              <a:off x="623888" y="1773238"/>
              <a:ext cx="10944225" cy="4792800"/>
            </p:xfrm>
            <a:graphic>
              <a:graphicData uri="http://schemas.openxmlformats.org/drawingml/2006/table">
                <a:tbl>
                  <a:tblPr bandRow="1">
                    <a:tableStyleId>{2D5ABB26-0587-4C30-8999-92F81FD0307C}</a:tableStyleId>
                  </a:tblPr>
                  <a:tblGrid>
                    <a:gridCol w="6956188">
                      <a:extLst>
                        <a:ext uri="{9D8B030D-6E8A-4147-A177-3AD203B41FA5}">
                          <a16:colId xmlns:a16="http://schemas.microsoft.com/office/drawing/2014/main" val="1977877500"/>
                        </a:ext>
                      </a:extLst>
                    </a:gridCol>
                    <a:gridCol w="3988037">
                      <a:extLst>
                        <a:ext uri="{9D8B030D-6E8A-4147-A177-3AD203B41FA5}">
                          <a16:colId xmlns:a16="http://schemas.microsoft.com/office/drawing/2014/main" val="2783133073"/>
                        </a:ext>
                      </a:extLst>
                    </a:gridCol>
                  </a:tblGrid>
                  <a:tr h="897600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dirty="0"/>
                            <a:t>Concept inclusion </a:t>
                          </a:r>
                          <a:br>
                            <a:rPr lang="en-GB" sz="2000" dirty="0"/>
                          </a:br>
                          <a:r>
                            <a:rPr lang="en-GB" sz="2000" dirty="0"/>
                            <a:t>(C is a subclass of D)</a:t>
                          </a:r>
                        </a:p>
                      </a:txBody>
                      <a:tcPr marL="117785" marR="117785" marT="144000" marB="14400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7785" marR="117785" marT="144000" marB="144000">
                        <a:blipFill>
                          <a:blip r:embed="rId2"/>
                          <a:stretch>
                            <a:fillRect l="-174841" b="-4323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84758958"/>
                      </a:ext>
                    </a:extLst>
                  </a:tr>
                  <a:tr h="897600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dirty="0"/>
                            <a:t>Concept equivalence </a:t>
                          </a:r>
                          <a:br>
                            <a:rPr lang="en-GB" sz="2000" dirty="0"/>
                          </a:br>
                          <a:r>
                            <a:rPr lang="en-GB" sz="2000" dirty="0"/>
                            <a:t>(C is equivalent to D)</a:t>
                          </a:r>
                        </a:p>
                      </a:txBody>
                      <a:tcPr marL="117785" marR="117785" marT="144000" marB="14400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7785" marR="117785" marT="144000" marB="144000">
                        <a:blipFill>
                          <a:blip r:embed="rId2"/>
                          <a:stretch>
                            <a:fillRect l="-174841" t="-100000" b="-3323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54340302"/>
                      </a:ext>
                    </a:extLst>
                  </a:tr>
                  <a:tr h="897600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dirty="0"/>
                            <a:t>Role inclusion </a:t>
                          </a:r>
                          <a:br>
                            <a:rPr lang="en-GB" sz="2000" dirty="0"/>
                          </a:br>
                          <a:r>
                            <a:rPr lang="en-GB" sz="2000" dirty="0"/>
                            <a:t>(R is a </a:t>
                          </a:r>
                          <a:r>
                            <a:rPr lang="en-GB" sz="2000" dirty="0" err="1"/>
                            <a:t>subproperty</a:t>
                          </a:r>
                          <a:r>
                            <a:rPr lang="en-GB" sz="2000" dirty="0"/>
                            <a:t> of S)</a:t>
                          </a:r>
                        </a:p>
                      </a:txBody>
                      <a:tcPr marL="117785" marR="117785" marT="144000" marB="14400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7785" marR="117785" marT="144000" marB="144000">
                        <a:blipFill>
                          <a:blip r:embed="rId2"/>
                          <a:stretch>
                            <a:fillRect l="-174841" t="-200000" b="-2323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1186286"/>
                      </a:ext>
                    </a:extLst>
                  </a:tr>
                  <a:tr h="897600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dirty="0"/>
                            <a:t>Role equivalence </a:t>
                          </a:r>
                          <a:br>
                            <a:rPr lang="en-GB" sz="2000" dirty="0"/>
                          </a:br>
                          <a:r>
                            <a:rPr lang="en-GB" sz="2000" dirty="0"/>
                            <a:t>(R is equivalent to S)</a:t>
                          </a:r>
                        </a:p>
                      </a:txBody>
                      <a:tcPr marL="117785" marR="117785" marT="144000" marB="14400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7785" marR="117785" marT="144000" marB="144000">
                        <a:blipFill>
                          <a:blip r:embed="rId2"/>
                          <a:stretch>
                            <a:fillRect l="-174841" t="-300000" b="-1323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44397220"/>
                      </a:ext>
                    </a:extLst>
                  </a:tr>
                  <a:tr h="1202400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dirty="0"/>
                            <a:t>Role transitivity </a:t>
                          </a:r>
                          <a:br>
                            <a:rPr lang="en-GB" sz="2000" dirty="0"/>
                          </a:br>
                          <a:r>
                            <a:rPr lang="en-GB" sz="2000" dirty="0"/>
                            <a:t>(R composed with itself is </a:t>
                          </a:r>
                          <a:r>
                            <a:rPr lang="en-GB" sz="2000"/>
                            <a:t>a </a:t>
                          </a:r>
                          <a:br>
                            <a:rPr lang="en-GB" sz="2000"/>
                          </a:br>
                          <a:r>
                            <a:rPr lang="en-GB" sz="2000"/>
                            <a:t>subproperty </a:t>
                          </a:r>
                          <a:r>
                            <a:rPr lang="en-GB" sz="2000" dirty="0"/>
                            <a:t>of R)</a:t>
                          </a:r>
                        </a:p>
                      </a:txBody>
                      <a:tcPr marL="117785" marR="117785" marT="144000" marB="14400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7785" marR="117785" marT="144000" marB="144000">
                        <a:blipFill>
                          <a:blip r:embed="rId2"/>
                          <a:stretch>
                            <a:fillRect l="-174841" t="-298947" b="105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3736146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9646530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10100-BBA9-0442-99A0-9D0E06348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Revisiting Necessary and Sufficient Conditions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79D793-ACDF-9A48-85EF-31E821365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46B8C4-861E-2D43-AF7C-8AF7042E085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“Attribute A is a necessary/sufficient condition for membership of C”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Instead of talking directly about A, we can make a class expression (using the concept constructors) that represents the class of things with attribute A – call it D</a:t>
            </a:r>
          </a:p>
          <a:p>
            <a:pPr lvl="1"/>
            <a:r>
              <a:rPr lang="en-GB" dirty="0"/>
              <a:t>Membership of D is necessary/sufficient for membership of C</a:t>
            </a:r>
          </a:p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826F462-4E7F-7048-80C7-A737ED3DC35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0725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8936E-5B27-0E42-B842-FBD134259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Revisiting Necessary and Sufficient Conditions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CF5AE0-75DB-2445-9215-70FA0CB37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E1D4D05D-A971-B641-973F-995CC11AEEAC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Membership of D is a necessary condition for membership of C</a:t>
                </a:r>
              </a:p>
              <a:p>
                <a:pPr marL="0" indent="0">
                  <a:buNone/>
                </a:pPr>
                <a:r>
                  <a:rPr lang="en-GB" b="0" i="1" dirty="0"/>
                  <a:t>	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⊑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GB" sz="2800" i="1" dirty="0"/>
              </a:p>
              <a:p>
                <a:pPr marL="0" indent="0">
                  <a:buNone/>
                </a:pPr>
                <a:r>
                  <a:rPr lang="en-GB" dirty="0"/>
                  <a:t>Membership of D is a sufficient condition for membership of C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⊒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GB" sz="2800" dirty="0"/>
              </a:p>
              <a:p>
                <a:pPr marL="0" indent="0">
                  <a:buNone/>
                </a:pPr>
                <a:r>
                  <a:rPr lang="en-GB" dirty="0"/>
                  <a:t>Membership of D is both a necessary and a sufficient condition for membership of C</a:t>
                </a:r>
              </a:p>
              <a:p>
                <a:pPr marL="0" indent="0">
                  <a:buNone/>
                </a:pPr>
                <a:r>
                  <a:rPr lang="en-GB" dirty="0"/>
                  <a:t>	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GB" sz="2800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E1D4D05D-A971-B641-973F-995CC11AEEA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l="-695" t="-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B1B1688-BE47-6E4D-9C44-2D3BF5BDB3D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757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we need Description Logics?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997B88-0DC2-0A45-8591-98633712A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58E28-0B53-B74A-B318-796C0A8E4779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RDF Schema isn’t sufficient for all tasks</a:t>
            </a:r>
          </a:p>
          <a:p>
            <a:pPr lvl="1"/>
            <a:r>
              <a:rPr lang="en-US" dirty="0"/>
              <a:t>There are things you can’t express</a:t>
            </a:r>
          </a:p>
          <a:p>
            <a:pPr lvl="1"/>
            <a:r>
              <a:rPr lang="en-US" dirty="0"/>
              <a:t>There are things you can’t infer</a:t>
            </a:r>
          </a:p>
          <a:p>
            <a:pPr lvl="1"/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4058CB5-0B6C-4040-A528-8A47F4F628E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767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CD265-AF52-594D-A803-230BA6BDC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Revisiting Necessary and Sufficient Conditions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5C4806B-C631-294E-ACB4-B4D04BB69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06FC3B4-EA1F-CF4B-A07D-84F3FF0A7C2F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Some common terminology: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800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⊑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GB" sz="2800" dirty="0"/>
              </a:p>
              <a:p>
                <a:pPr lvl="1"/>
                <a:r>
                  <a:rPr lang="en-GB" dirty="0"/>
                  <a:t>C is a </a:t>
                </a:r>
                <a:r>
                  <a:rPr lang="en-GB" i="1" dirty="0"/>
                  <a:t>primitive</a:t>
                </a:r>
                <a:r>
                  <a:rPr lang="en-GB" dirty="0"/>
                  <a:t> or </a:t>
                </a:r>
                <a:r>
                  <a:rPr lang="en-GB" i="1" dirty="0"/>
                  <a:t>partial class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800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≡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GB" sz="2800" dirty="0"/>
              </a:p>
              <a:p>
                <a:pPr lvl="1"/>
                <a:r>
                  <a:rPr lang="en-GB" dirty="0"/>
                  <a:t>C is a </a:t>
                </a:r>
                <a:r>
                  <a:rPr lang="en-GB" i="1" dirty="0"/>
                  <a:t>defined class</a:t>
                </a:r>
              </a:p>
              <a:p>
                <a:pPr lvl="1"/>
                <a:endParaRPr lang="en-GB" i="1" dirty="0"/>
              </a:p>
              <a:p>
                <a:pPr marL="0" indent="0">
                  <a:buNone/>
                </a:pPr>
                <a:r>
                  <a:rPr lang="en-GB" dirty="0"/>
                  <a:t>(you’ll see these terms used in the Protégé OWL Tutorial)</a:t>
                </a: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06FC3B4-EA1F-CF4B-A07D-84F3FF0A7C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242" t="-8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AB85485-CF37-494C-B29F-5C197D6DB05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1881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ABox Axioms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580243-51FB-3C46-8E33-DFD042E2C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58E28-0B53-B74A-B318-796C0A8E4779}" type="slidenum">
              <a:rPr lang="en-GB" smtClean="0"/>
              <a:pPr/>
              <a:t>31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402" name="Rectangle 3"/>
              <p:cNvSpPr>
                <a:spLocks noGrp="1" noChangeArrowheads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Concept instantiation</a:t>
                </a:r>
              </a:p>
              <a:p>
                <a:pPr marL="36000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800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800" dirty="0"/>
              </a:p>
              <a:p>
                <a:pPr lvl="1"/>
                <a:r>
                  <a:rPr lang="en-GB" dirty="0"/>
                  <a:t>x is of type C</a:t>
                </a:r>
              </a:p>
              <a:p>
                <a:pPr marL="0" indent="0">
                  <a:buNone/>
                </a:pPr>
                <a:r>
                  <a:rPr lang="en-US" dirty="0"/>
                  <a:t>Role instantiation</a:t>
                </a:r>
              </a:p>
              <a:p>
                <a:pPr marL="36000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800" i="1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800" dirty="0"/>
              </a:p>
              <a:p>
                <a:pPr lvl="1"/>
                <a:r>
                  <a:rPr lang="en-GB" dirty="0"/>
                  <a:t>x has R of y</a:t>
                </a:r>
              </a:p>
            </p:txBody>
          </p:sp>
        </mc:Choice>
        <mc:Fallback xmlns="">
          <p:sp>
            <p:nvSpPr>
              <p:cNvPr id="10240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2242" t="-8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CC807E-7DC7-D140-B92E-9D182B93F95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7114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CBD9B-1A54-5C4B-9618-639828A42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Axiom Examples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E6697E-C5DC-AB41-9ED5-8B5A1105E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32</a:t>
            </a:fld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1658A80D-F553-F04D-963D-1FF130320B42}"/>
              </a:ext>
            </a:extLst>
          </p:cNvPr>
          <p:cNvGraphicFramePr>
            <a:graphicFrameLocks noGrp="1"/>
          </p:cNvGraphicFramePr>
          <p:nvPr>
            <p:ph sz="quarter" idx="13"/>
          </p:nvPr>
        </p:nvGraphicFramePr>
        <p:xfrm>
          <a:off x="623888" y="1773238"/>
          <a:ext cx="10944225" cy="360720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6585169">
                  <a:extLst>
                    <a:ext uri="{9D8B030D-6E8A-4147-A177-3AD203B41FA5}">
                      <a16:colId xmlns:a16="http://schemas.microsoft.com/office/drawing/2014/main" val="493636180"/>
                    </a:ext>
                  </a:extLst>
                </a:gridCol>
                <a:gridCol w="4359056">
                  <a:extLst>
                    <a:ext uri="{9D8B030D-6E8A-4147-A177-3AD203B41FA5}">
                      <a16:colId xmlns:a16="http://schemas.microsoft.com/office/drawing/2014/main" val="19413847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Every person is either living or dead</a:t>
                      </a:r>
                    </a:p>
                  </a:txBody>
                  <a:tcPr marL="0" marR="0" marT="72000" marB="72000"/>
                </a:tc>
                <a:tc>
                  <a:txBody>
                    <a:bodyPr/>
                    <a:lstStyle/>
                    <a:p>
                      <a:endParaRPr lang="en-GB" sz="2000" i="0" dirty="0"/>
                    </a:p>
                  </a:txBody>
                  <a:tcPr marL="0" marR="0" marT="72000" marB="72000"/>
                </a:tc>
                <a:extLst>
                  <a:ext uri="{0D108BD9-81ED-4DB2-BD59-A6C34878D82A}">
                    <a16:rowId xmlns:a16="http://schemas.microsoft.com/office/drawing/2014/main" val="5903142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Every happy child has a loving parent</a:t>
                      </a:r>
                    </a:p>
                  </a:txBody>
                  <a:tcPr marL="0" marR="0" marT="72000" marB="72000"/>
                </a:tc>
                <a:tc>
                  <a:txBody>
                    <a:bodyPr/>
                    <a:lstStyle/>
                    <a:p>
                      <a:endParaRPr lang="en-GB" sz="2000" i="0" dirty="0"/>
                    </a:p>
                  </a:txBody>
                  <a:tcPr marL="0" marR="0" marT="72000" marB="72000"/>
                </a:tc>
                <a:extLst>
                  <a:ext uri="{0D108BD9-81ED-4DB2-BD59-A6C34878D82A}">
                    <a16:rowId xmlns:a16="http://schemas.microsoft.com/office/drawing/2014/main" val="18531801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Every child who eats only cake is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unhealthy</a:t>
                      </a:r>
                    </a:p>
                  </a:txBody>
                  <a:tcPr marL="0" marR="0" marT="72000" marB="72000"/>
                </a:tc>
                <a:tc>
                  <a:txBody>
                    <a:bodyPr/>
                    <a:lstStyle/>
                    <a:p>
                      <a:endParaRPr lang="en-GB" sz="2000" i="0" dirty="0"/>
                    </a:p>
                  </a:txBody>
                  <a:tcPr marL="0" marR="0" marT="72000" marB="72000"/>
                </a:tc>
                <a:extLst>
                  <a:ext uri="{0D108BD9-81ED-4DB2-BD59-A6C34878D82A}">
                    <a16:rowId xmlns:a16="http://schemas.microsoft.com/office/drawing/2014/main" val="27207965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No elephants can fly</a:t>
                      </a:r>
                    </a:p>
                  </a:txBody>
                  <a:tcPr marL="0" marR="0" marT="72000" marB="72000"/>
                </a:tc>
                <a:tc>
                  <a:txBody>
                    <a:bodyPr/>
                    <a:lstStyle/>
                    <a:p>
                      <a:endParaRPr lang="en-GB" sz="2000" i="0" dirty="0"/>
                    </a:p>
                  </a:txBody>
                  <a:tcPr marL="0" marR="0" marT="72000" marB="72000"/>
                </a:tc>
                <a:extLst>
                  <a:ext uri="{0D108BD9-81ED-4DB2-BD59-A6C34878D82A}">
                    <a16:rowId xmlns:a16="http://schemas.microsoft.com/office/drawing/2014/main" val="12740300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A mole is a sauce from Mexico that </a:t>
                      </a:r>
                      <a:br>
                        <a:rPr lang="en-US" sz="2000" dirty="0"/>
                      </a:br>
                      <a:r>
                        <a:rPr lang="en-US" sz="2000" dirty="0"/>
                        <a:t>contains chili</a:t>
                      </a:r>
                      <a:br>
                        <a:rPr lang="en-US" sz="2000" dirty="0"/>
                      </a:br>
                      <a:endParaRPr lang="en-US" sz="2000" dirty="0"/>
                    </a:p>
                  </a:txBody>
                  <a:tcPr marL="0" marR="0" marT="72000" marB="72000"/>
                </a:tc>
                <a:tc>
                  <a:txBody>
                    <a:bodyPr/>
                    <a:lstStyle/>
                    <a:p>
                      <a:endParaRPr lang="en-GB" sz="2000" i="0" dirty="0"/>
                    </a:p>
                  </a:txBody>
                  <a:tcPr marL="0" marR="0" marT="72000" marB="72000"/>
                </a:tc>
                <a:extLst>
                  <a:ext uri="{0D108BD9-81ED-4DB2-BD59-A6C34878D82A}">
                    <a16:rowId xmlns:a16="http://schemas.microsoft.com/office/drawing/2014/main" val="27310687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All Englishmen are mad</a:t>
                      </a:r>
                    </a:p>
                  </a:txBody>
                  <a:tcPr marL="0" marR="0" marT="72000" marB="72000"/>
                </a:tc>
                <a:tc>
                  <a:txBody>
                    <a:bodyPr/>
                    <a:lstStyle/>
                    <a:p>
                      <a:endParaRPr lang="en-GB" sz="2000" i="0" dirty="0"/>
                    </a:p>
                  </a:txBody>
                  <a:tcPr marL="0" marR="0" marT="72000" marB="72000"/>
                </a:tc>
                <a:extLst>
                  <a:ext uri="{0D108BD9-81ED-4DB2-BD59-A6C34878D82A}">
                    <a16:rowId xmlns:a16="http://schemas.microsoft.com/office/drawing/2014/main" val="848275915"/>
                  </a:ext>
                </a:extLst>
              </a:tr>
            </a:tbl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738BE6-87E3-5A41-8233-32651491DF3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3534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CBD9B-1A54-5C4B-9618-639828A42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Axiom Examples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E6697E-C5DC-AB41-9ED5-8B5A1105E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Content Placeholder 5">
                <a:extLst>
                  <a:ext uri="{FF2B5EF4-FFF2-40B4-BE49-F238E27FC236}">
                    <a16:creationId xmlns:a16="http://schemas.microsoft.com/office/drawing/2014/main" id="{1658A80D-F553-F04D-963D-1FF130320B42}"/>
                  </a:ext>
                </a:extLst>
              </p:cNvPr>
              <p:cNvGraphicFramePr>
                <a:graphicFrameLocks noGrp="1"/>
              </p:cNvGraphicFramePr>
              <p:nvPr>
                <p:ph sz="quarter" idx="13"/>
              </p:nvPr>
            </p:nvGraphicFramePr>
            <p:xfrm>
              <a:off x="623888" y="1773238"/>
              <a:ext cx="10944225" cy="3607200"/>
            </p:xfrm>
            <a:graphic>
              <a:graphicData uri="http://schemas.openxmlformats.org/drawingml/2006/table">
                <a:tbl>
                  <a:tblPr bandRow="1">
                    <a:tableStyleId>{2D5ABB26-0587-4C30-8999-92F81FD0307C}</a:tableStyleId>
                  </a:tblPr>
                  <a:tblGrid>
                    <a:gridCol w="4915584">
                      <a:extLst>
                        <a:ext uri="{9D8B030D-6E8A-4147-A177-3AD203B41FA5}">
                          <a16:colId xmlns:a16="http://schemas.microsoft.com/office/drawing/2014/main" val="493636180"/>
                        </a:ext>
                      </a:extLst>
                    </a:gridCol>
                    <a:gridCol w="6028641">
                      <a:extLst>
                        <a:ext uri="{9D8B030D-6E8A-4147-A177-3AD203B41FA5}">
                          <a16:colId xmlns:a16="http://schemas.microsoft.com/office/drawing/2014/main" val="194138470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/>
                            <a:t>Every person is either living or dead</a:t>
                          </a:r>
                        </a:p>
                      </a:txBody>
                      <a:tcPr marL="0" marR="0" marT="72000" marB="7200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Person</m:t>
                                </m:r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⊑</m:t>
                                </m:r>
                                <m:r>
                                  <m:rPr>
                                    <m:sty m:val="p"/>
                                  </m:rP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Living</m:t>
                                </m:r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⊔</m:t>
                                </m:r>
                                <m:r>
                                  <m:rPr>
                                    <m:sty m:val="p"/>
                                  </m:rP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Dead</m:t>
                                </m:r>
                              </m:oMath>
                            </m:oMathPara>
                          </a14:m>
                          <a:endParaRPr lang="en-GB" sz="2000" i="0" dirty="0"/>
                        </a:p>
                      </a:txBody>
                      <a:tcPr marL="0" marR="0" marT="72000" marB="72000"/>
                    </a:tc>
                    <a:extLst>
                      <a:ext uri="{0D108BD9-81ED-4DB2-BD59-A6C34878D82A}">
                        <a16:rowId xmlns:a16="http://schemas.microsoft.com/office/drawing/2014/main" val="59031428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/>
                            <a:t>Every happy child has a loving parent</a:t>
                          </a:r>
                        </a:p>
                      </a:txBody>
                      <a:tcPr marL="0" marR="0" marT="72000" marB="7200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Child</m:t>
                                </m:r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⊓</m:t>
                                </m:r>
                                <m:r>
                                  <m:rPr>
                                    <m:sty m:val="p"/>
                                  </m:rP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Happy</m:t>
                                </m:r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⊑∃</m:t>
                                </m:r>
                                <m:r>
                                  <m:rPr>
                                    <m:sty m:val="p"/>
                                  </m:rP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hasParent</m:t>
                                </m:r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m:rPr>
                                    <m:sty m:val="p"/>
                                  </m:rP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Loving</m:t>
                                </m:r>
                              </m:oMath>
                            </m:oMathPara>
                          </a14:m>
                          <a:endParaRPr lang="en-GB" sz="2000" i="0" dirty="0"/>
                        </a:p>
                      </a:txBody>
                      <a:tcPr marL="0" marR="0" marT="72000" marB="72000"/>
                    </a:tc>
                    <a:extLst>
                      <a:ext uri="{0D108BD9-81ED-4DB2-BD59-A6C34878D82A}">
                        <a16:rowId xmlns:a16="http://schemas.microsoft.com/office/drawing/2014/main" val="185318018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/>
                            <a:t>Every child who eats only cake is unhealthy</a:t>
                          </a:r>
                        </a:p>
                      </a:txBody>
                      <a:tcPr marL="0" marR="0" marT="72000" marB="7200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Child</m:t>
                                </m:r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⊓∀</m:t>
                                </m:r>
                                <m:r>
                                  <m:rPr>
                                    <m:sty m:val="p"/>
                                  </m:rP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eats</m:t>
                                </m:r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m:rPr>
                                    <m:sty m:val="p"/>
                                  </m:rP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Cake</m:t>
                                </m:r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⊓∃</m:t>
                                </m:r>
                                <m:r>
                                  <m:rPr>
                                    <m:sty m:val="p"/>
                                  </m:rP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eats</m:t>
                                </m:r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m:rPr>
                                    <m:sty m:val="p"/>
                                  </m:rP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Cake</m:t>
                                </m:r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⊑¬</m:t>
                                </m:r>
                                <m:r>
                                  <m:rPr>
                                    <m:sty m:val="p"/>
                                  </m:rP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Healthy</m:t>
                                </m:r>
                              </m:oMath>
                            </m:oMathPara>
                          </a14:m>
                          <a:endParaRPr lang="en-GB" sz="2000" i="0" dirty="0"/>
                        </a:p>
                      </a:txBody>
                      <a:tcPr marL="0" marR="0" marT="72000" marB="72000"/>
                    </a:tc>
                    <a:extLst>
                      <a:ext uri="{0D108BD9-81ED-4DB2-BD59-A6C34878D82A}">
                        <a16:rowId xmlns:a16="http://schemas.microsoft.com/office/drawing/2014/main" val="272079656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/>
                            <a:t>No elephants can fly</a:t>
                          </a:r>
                        </a:p>
                      </a:txBody>
                      <a:tcPr marL="0" marR="0" marT="72000" marB="7200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Elephant</m:t>
                                </m:r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⊓</m:t>
                                </m:r>
                                <m:r>
                                  <m:rPr>
                                    <m:sty m:val="p"/>
                                  </m:rP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FlyingThing</m:t>
                                </m:r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≡ ⊥</m:t>
                                </m:r>
                              </m:oMath>
                            </m:oMathPara>
                          </a14:m>
                          <a:endParaRPr lang="en-GB" sz="2000" i="0" dirty="0"/>
                        </a:p>
                      </a:txBody>
                      <a:tcPr marL="0" marR="0" marT="72000" marB="72000"/>
                    </a:tc>
                    <a:extLst>
                      <a:ext uri="{0D108BD9-81ED-4DB2-BD59-A6C34878D82A}">
                        <a16:rowId xmlns:a16="http://schemas.microsoft.com/office/drawing/2014/main" val="127403009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/>
                            <a:t>A mole is a sauce from Mexico that contains chili</a:t>
                          </a:r>
                        </a:p>
                      </a:txBody>
                      <a:tcPr marL="0" marR="0" marT="72000" marB="7200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Mole</m:t>
                                </m:r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≡</m:t>
                                </m:r>
                              </m:oMath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Sauce</m:t>
                                </m:r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⊓∃</m:t>
                                </m:r>
                                <m:r>
                                  <m:rPr>
                                    <m:sty m:val="p"/>
                                  </m:rP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hasOrigin</m:t>
                                </m:r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GB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GB" sz="2000" smtClean="0">
                                        <a:latin typeface="Cambria Math" panose="02040503050406030204" pitchFamily="18" charset="0"/>
                                      </a:rPr>
                                      <m:t>Mexico</m:t>
                                    </m:r>
                                  </m:e>
                                </m:d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⊓</m:t>
                                </m:r>
                              </m:oMath>
                              <m:oMath xmlns:m="http://schemas.openxmlformats.org/officeDocument/2006/math"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∃</m:t>
                                </m:r>
                                <m:r>
                                  <m:rPr>
                                    <m:sty m:val="p"/>
                                  </m:rP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hasIngredient</m:t>
                                </m:r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m:rPr>
                                    <m:sty m:val="p"/>
                                  </m:rP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Chili</m:t>
                                </m:r>
                              </m:oMath>
                            </m:oMathPara>
                          </a14:m>
                          <a:endParaRPr lang="en-GB" sz="2000" i="0" dirty="0"/>
                        </a:p>
                      </a:txBody>
                      <a:tcPr marL="0" marR="0" marT="72000" marB="72000"/>
                    </a:tc>
                    <a:extLst>
                      <a:ext uri="{0D108BD9-81ED-4DB2-BD59-A6C34878D82A}">
                        <a16:rowId xmlns:a16="http://schemas.microsoft.com/office/drawing/2014/main" val="27310687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/>
                            <a:t>All Englishmen are mad</a:t>
                          </a:r>
                        </a:p>
                      </a:txBody>
                      <a:tcPr marL="0" marR="0" marT="72000" marB="7200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∃</m:t>
                                </m:r>
                                <m:r>
                                  <m:rPr>
                                    <m:sty m:val="p"/>
                                  </m:rP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bornIn</m:t>
                                </m:r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GB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GB" sz="2000" smtClean="0">
                                        <a:latin typeface="Cambria Math" panose="02040503050406030204" pitchFamily="18" charset="0"/>
                                      </a:rPr>
                                      <m:t>England</m:t>
                                    </m:r>
                                  </m:e>
                                </m:d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⊓</m:t>
                                </m:r>
                                <m:r>
                                  <m:rPr>
                                    <m:sty m:val="p"/>
                                  </m:rP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Male</m:t>
                                </m:r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⊑</m:t>
                                </m:r>
                                <m:r>
                                  <m:rPr>
                                    <m:sty m:val="p"/>
                                  </m:rP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Mad</m:t>
                                </m:r>
                              </m:oMath>
                            </m:oMathPara>
                          </a14:m>
                          <a:endParaRPr lang="en-GB" sz="2000" i="0" dirty="0"/>
                        </a:p>
                      </a:txBody>
                      <a:tcPr marL="0" marR="0" marT="72000" marB="72000"/>
                    </a:tc>
                    <a:extLst>
                      <a:ext uri="{0D108BD9-81ED-4DB2-BD59-A6C34878D82A}">
                        <a16:rowId xmlns:a16="http://schemas.microsoft.com/office/drawing/2014/main" val="84827591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Content Placeholder 5">
                <a:extLst>
                  <a:ext uri="{FF2B5EF4-FFF2-40B4-BE49-F238E27FC236}">
                    <a16:creationId xmlns:a16="http://schemas.microsoft.com/office/drawing/2014/main" id="{1658A80D-F553-F04D-963D-1FF130320B42}"/>
                  </a:ext>
                </a:extLst>
              </p:cNvPr>
              <p:cNvGraphicFramePr>
                <a:graphicFrameLocks noGrp="1"/>
              </p:cNvGraphicFramePr>
              <p:nvPr>
                <p:ph sz="quarter" idx="13"/>
                <p:extLst>
                  <p:ext uri="{D42A27DB-BD31-4B8C-83A1-F6EECF244321}">
                    <p14:modId xmlns:p14="http://schemas.microsoft.com/office/powerpoint/2010/main" val="3375197631"/>
                  </p:ext>
                </p:extLst>
              </p:nvPr>
            </p:nvGraphicFramePr>
            <p:xfrm>
              <a:off x="623888" y="1773238"/>
              <a:ext cx="10944225" cy="3607200"/>
            </p:xfrm>
            <a:graphic>
              <a:graphicData uri="http://schemas.openxmlformats.org/drawingml/2006/table">
                <a:tbl>
                  <a:tblPr bandRow="1">
                    <a:tableStyleId>{2D5ABB26-0587-4C30-8999-92F81FD0307C}</a:tableStyleId>
                  </a:tblPr>
                  <a:tblGrid>
                    <a:gridCol w="4915584">
                      <a:extLst>
                        <a:ext uri="{9D8B030D-6E8A-4147-A177-3AD203B41FA5}">
                          <a16:colId xmlns:a16="http://schemas.microsoft.com/office/drawing/2014/main" val="493636180"/>
                        </a:ext>
                      </a:extLst>
                    </a:gridCol>
                    <a:gridCol w="6028641">
                      <a:extLst>
                        <a:ext uri="{9D8B030D-6E8A-4147-A177-3AD203B41FA5}">
                          <a16:colId xmlns:a16="http://schemas.microsoft.com/office/drawing/2014/main" val="1941384700"/>
                        </a:ext>
                      </a:extLst>
                    </a:gridCol>
                  </a:tblGrid>
                  <a:tr h="448800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/>
                            <a:t>Every person is either living or dead</a:t>
                          </a:r>
                        </a:p>
                      </a:txBody>
                      <a:tcPr marL="0" marR="0" marT="72000" marB="7200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72000" marB="72000">
                        <a:blipFill>
                          <a:blip r:embed="rId2"/>
                          <a:stretch>
                            <a:fillRect l="-81684" b="-73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90314287"/>
                      </a:ext>
                    </a:extLst>
                  </a:tr>
                  <a:tr h="448800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/>
                            <a:t>Every happy child has a loving parent</a:t>
                          </a:r>
                        </a:p>
                      </a:txBody>
                      <a:tcPr marL="0" marR="0" marT="72000" marB="7200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72000" marB="72000">
                        <a:blipFill>
                          <a:blip r:embed="rId2"/>
                          <a:stretch>
                            <a:fillRect l="-81684" t="-97222" b="-611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53180188"/>
                      </a:ext>
                    </a:extLst>
                  </a:tr>
                  <a:tr h="753600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/>
                            <a:t>Every child who eats only cake is unhealthy</a:t>
                          </a:r>
                        </a:p>
                      </a:txBody>
                      <a:tcPr marL="0" marR="0" marT="72000" marB="7200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72000" marB="72000">
                        <a:blipFill>
                          <a:blip r:embed="rId2"/>
                          <a:stretch>
                            <a:fillRect l="-81684" t="-120339" b="-2728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20796563"/>
                      </a:ext>
                    </a:extLst>
                  </a:tr>
                  <a:tr h="448800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/>
                            <a:t>No elephants can fly</a:t>
                          </a:r>
                        </a:p>
                      </a:txBody>
                      <a:tcPr marL="0" marR="0" marT="72000" marB="7200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72000" marB="72000">
                        <a:blipFill>
                          <a:blip r:embed="rId2"/>
                          <a:stretch>
                            <a:fillRect l="-81684" t="-361111" b="-3472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74030094"/>
                      </a:ext>
                    </a:extLst>
                  </a:tr>
                  <a:tr h="1058400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/>
                            <a:t>A mole is a sauce from Mexico that contains chili</a:t>
                          </a:r>
                        </a:p>
                      </a:txBody>
                      <a:tcPr marL="0" marR="0" marT="72000" marB="7200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72000" marB="72000">
                        <a:blipFill>
                          <a:blip r:embed="rId2"/>
                          <a:stretch>
                            <a:fillRect l="-81684" t="-197619" b="-4881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31068771"/>
                      </a:ext>
                    </a:extLst>
                  </a:tr>
                  <a:tr h="448800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/>
                            <a:t>All Englishmen are mad</a:t>
                          </a:r>
                        </a:p>
                      </a:txBody>
                      <a:tcPr marL="0" marR="0" marT="72000" marB="7200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72000" marB="72000">
                        <a:blipFill>
                          <a:blip r:embed="rId2"/>
                          <a:stretch>
                            <a:fillRect l="-81684" t="-714286" b="-171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4827591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C9F173-9541-874C-A99C-26A78E10B4B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4839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Tips for Description Logic Axioms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5BB2DD4-1641-0F4E-A6B1-74FA69FD3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58E28-0B53-B74A-B318-796C0A8E4779}" type="slidenum">
              <a:rPr lang="en-GB" smtClean="0"/>
              <a:pPr/>
              <a:t>34</a:t>
            </a:fld>
            <a:endParaRPr lang="en-GB"/>
          </a:p>
        </p:txBody>
      </p:sp>
      <p:sp>
        <p:nvSpPr>
          <p:cNvPr id="106498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No single ‘correct’ answer - different modelling choices</a:t>
            </a:r>
          </a:p>
          <a:p>
            <a:r>
              <a:rPr lang="en-US" dirty="0"/>
              <a:t>Break sentence down into pieces</a:t>
            </a:r>
          </a:p>
          <a:p>
            <a:pPr lvl="1"/>
            <a:r>
              <a:rPr lang="en-US" dirty="0"/>
              <a:t>e.g. “successful man”, “spicy ingredient” </a:t>
            </a:r>
            <a:r>
              <a:rPr lang="en-US" dirty="0" err="1"/>
              <a:t>etc</a:t>
            </a:r>
            <a:endParaRPr lang="en-US" dirty="0"/>
          </a:p>
          <a:p>
            <a:pPr lvl="1"/>
            <a:r>
              <a:rPr lang="en-US" dirty="0"/>
              <a:t>Look for nouns and adjectives (concepts)</a:t>
            </a:r>
          </a:p>
          <a:p>
            <a:pPr lvl="1"/>
            <a:r>
              <a:rPr lang="en-US" dirty="0"/>
              <a:t>Look for verb phrases (roles)</a:t>
            </a:r>
          </a:p>
          <a:p>
            <a:r>
              <a:rPr lang="en-US" dirty="0"/>
              <a:t>Look for indicators of axiom type:</a:t>
            </a:r>
          </a:p>
          <a:p>
            <a:pPr lvl="1"/>
            <a:r>
              <a:rPr lang="en-US" dirty="0"/>
              <a:t>“Every X is Y” - inclusion axiom</a:t>
            </a:r>
          </a:p>
          <a:p>
            <a:pPr lvl="1"/>
            <a:r>
              <a:rPr lang="en-US" dirty="0"/>
              <a:t>“X is Y” - equivalence axiom</a:t>
            </a:r>
          </a:p>
          <a:p>
            <a:r>
              <a:rPr lang="en-US" dirty="0"/>
              <a:t>Remember that ∀R.C is satisfied by instances which have no value for 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2D1FE3-7C72-B240-9CF6-18286D733B9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7673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0FAD109-B3A5-A34F-BD2D-31B307479DC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6A200C-E4FE-2A4C-AACC-7A4977FC5C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6953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Semantics</a:t>
            </a:r>
          </a:p>
        </p:txBody>
      </p:sp>
    </p:spTree>
    <p:extLst>
      <p:ext uri="{BB962C8B-B14F-4D97-AF65-F5344CB8AC3E}">
        <p14:creationId xmlns:p14="http://schemas.microsoft.com/office/powerpoint/2010/main" val="37421854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Description Logics and Predicate Logic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32DD5CE-7EF0-6B4C-8567-8C0547E41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E58E28-0B53-B74A-B318-796C0A8E4779}" type="slidenum">
              <a:rPr lang="en-GB" smtClean="0"/>
              <a:pPr>
                <a:defRPr/>
              </a:pPr>
              <a:t>37</a:t>
            </a:fld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Description Logics are a subset of first order Predicate Logic with a simplified syntax</a:t>
            </a:r>
          </a:p>
          <a:p>
            <a:pPr marL="0" indent="0">
              <a:buNone/>
            </a:pPr>
            <a:r>
              <a:rPr lang="en-US" dirty="0"/>
              <a:t>Every DL expression can be converted into an equivalent FOPL expression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49AD54D-46F9-7F4F-8078-DB6F2D391AC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0616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Description Logics and Predicate logic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722DA03-0307-EE42-AF33-CC2437E2F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E58E28-0B53-B74A-B318-796C0A8E4779}" type="slidenum">
              <a:rPr lang="en-GB" smtClean="0"/>
              <a:pPr>
                <a:defRPr/>
              </a:pPr>
              <a:t>38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210" name="Rectangle 3"/>
              <p:cNvSpPr>
                <a:spLocks noGrp="1" noChangeArrowheads="1"/>
              </p:cNvSpPr>
              <p:nvPr>
                <p:ph sz="quarter" idx="13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Every concept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is translated to a formula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GB" sz="2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  <a:p>
                <a:pPr marL="0" indent="0">
                  <a:buNone/>
                </a:pPr>
                <a:r>
                  <a:rPr lang="en-US" dirty="0"/>
                  <a:t>Every role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is translated to a formula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GB" sz="2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  <a:p>
                <a:pPr marL="0" indent="0">
                  <a:buNone/>
                </a:pPr>
                <a:r>
                  <a:rPr lang="en-US" dirty="0"/>
                  <a:t>Boolean concept constructors:</a:t>
                </a:r>
              </a:p>
              <a:p>
                <a:pPr marL="0" indent="0">
                  <a:buNone/>
                </a:pPr>
                <a:r>
                  <a:rPr lang="en-GB" sz="2800" dirty="0"/>
                  <a:t>	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d>
                      <m:d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2800" i="1">
                        <a:latin typeface="Cambria Math" panose="02040503050406030204" pitchFamily="18" charset="0"/>
                      </a:rPr>
                      <m:t>=¬</m:t>
                    </m:r>
                    <m:sSub>
                      <m:sSub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d>
                      <m:d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br>
                  <a:rPr lang="en-GB" sz="2800" dirty="0"/>
                </a:br>
                <a:r>
                  <a:rPr lang="en-GB" sz="280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⊔</m:t>
                        </m:r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d>
                      <m:d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28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d>
                      <m:d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sSub>
                      <m:sSubPr>
                        <m:ctrlP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b>
                    </m:sSub>
                    <m:d>
                      <m:dPr>
                        <m:ctrlP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br>
                  <a:rPr lang="en-GB" sz="2800" dirty="0">
                    <a:ea typeface="Cambria Math" panose="02040503050406030204" pitchFamily="18" charset="0"/>
                  </a:rPr>
                </a:br>
                <a:r>
                  <a:rPr lang="en-GB" sz="2800" dirty="0">
                    <a:ea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⊓</m:t>
                        </m:r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b>
                    </m:sSub>
                    <m:d>
                      <m:dPr>
                        <m:ctrlP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sub>
                    </m:sSub>
                    <m:d>
                      <m:dPr>
                        <m:ctrlP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800" dirty="0"/>
              </a:p>
              <a:p>
                <a:pPr marL="0" indent="0">
                  <a:buNone/>
                </a:pPr>
                <a:r>
                  <a:rPr lang="en-US" dirty="0"/>
                  <a:t>Restrictions:</a:t>
                </a:r>
              </a:p>
              <a:p>
                <a:pPr marL="0" indent="0">
                  <a:buNone/>
                </a:pPr>
                <a:r>
                  <a:rPr lang="en-GB" sz="280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∃</m:t>
                        </m:r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d>
                      <m:d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2800" i="1">
                        <a:latin typeface="Cambria Math" panose="02040503050406030204" pitchFamily="18" charset="0"/>
                      </a:rPr>
                      <m:t>=∃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.</m:t>
                    </m:r>
                    <m:sSub>
                      <m:sSubPr>
                        <m:ctrlP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sub>
                    </m:sSub>
                    <m:d>
                      <m:dPr>
                        <m:ctrlP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sub>
                    </m:sSub>
                    <m:d>
                      <m:dPr>
                        <m:ctrlP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br>
                  <a:rPr lang="en-GB" sz="2800" dirty="0">
                    <a:ea typeface="Cambria Math" panose="02040503050406030204" pitchFamily="18" charset="0"/>
                  </a:rPr>
                </a:br>
                <a:r>
                  <a:rPr lang="en-GB" sz="2800" dirty="0">
                    <a:ea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∀</m:t>
                        </m:r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sub>
                    </m:sSub>
                    <m:d>
                      <m:dPr>
                        <m:ctrlP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=∀</m:t>
                    </m:r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sSub>
                      <m:sSubPr>
                        <m:ctrlP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sub>
                    </m:sSub>
                    <m:d>
                      <m:dPr>
                        <m:ctrlP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9421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3"/>
                <a:stretch>
                  <a:fillRect l="-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4D56E0-6BD2-6641-A2B3-9E1AC299641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1941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Description Logics and Predicate logic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B54C9D4-54E5-4F45-B15C-7D53D7421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E58E28-0B53-B74A-B318-796C0A8E4779}" type="slidenum">
              <a:rPr lang="en-GB" smtClean="0"/>
              <a:pPr>
                <a:defRPr/>
              </a:pPr>
              <a:t>39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354" name="Rectangle 3"/>
              <p:cNvSpPr>
                <a:spLocks noGrp="1" noChangeArrowheads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Axioms are translated as follows:</a:t>
                </a:r>
              </a:p>
              <a:p>
                <a:pPr marL="0" indent="0">
                  <a:buNone/>
                </a:pPr>
                <a:r>
                  <a:rPr lang="en-US" dirty="0"/>
                  <a:t>Concept inclusion		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⊑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US" sz="2800" dirty="0"/>
              </a:p>
              <a:p>
                <a:pPr marL="0" indent="0">
                  <a:buNone/>
                </a:pPr>
                <a:r>
                  <a:rPr lang="en-GB" sz="2800" dirty="0"/>
                  <a:t>	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.</m:t>
                    </m:r>
                    <m:sSub>
                      <m:sSubPr>
                        <m:ctrlP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sub>
                    </m:sSub>
                    <m:d>
                      <m:dPr>
                        <m:ctrlP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  <a:p>
                <a:pPr marL="269875" indent="-269875">
                  <a:buFont typeface="Arial" charset="0"/>
                  <a:buChar char="•"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Concept equivalence	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US" sz="2800" dirty="0"/>
              </a:p>
              <a:p>
                <a:pPr marL="0" indent="0">
                  <a:buNone/>
                </a:pPr>
                <a:r>
                  <a:rPr lang="en-GB" sz="2800" dirty="0"/>
                  <a:t>	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.</m:t>
                    </m:r>
                    <m:sSub>
                      <m:sSubPr>
                        <m:ctrlP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sub>
                    </m:sSub>
                    <m:d>
                      <m:dPr>
                        <m:ctrlP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sSub>
                      <m:sSubPr>
                        <m:ctrlP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0035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2242" t="-8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4CAF49-E8E6-AD41-A055-38BC38357B8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598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Description Logics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55A4DE-2C5B-204D-A2EB-6C886AD92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E58E28-0B53-B74A-B318-796C0A8E4779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</a:t>
            </a:r>
            <a:r>
              <a:rPr lang="en-US" i="1" dirty="0"/>
              <a:t>family</a:t>
            </a:r>
            <a:r>
              <a:rPr lang="en-US" dirty="0"/>
              <a:t> of knowledge representation formalisms</a:t>
            </a:r>
          </a:p>
          <a:p>
            <a:pPr lvl="1"/>
            <a:r>
              <a:rPr lang="en-US" dirty="0"/>
              <a:t>A subset of first order predicate logic (FOPL)</a:t>
            </a:r>
          </a:p>
          <a:p>
            <a:pPr lvl="1"/>
            <a:r>
              <a:rPr lang="en-US" dirty="0"/>
              <a:t>Decidable – trade-off of expressivity against algorithmic complexity</a:t>
            </a:r>
          </a:p>
          <a:p>
            <a:pPr lvl="1"/>
            <a:r>
              <a:rPr lang="en-US" dirty="0"/>
              <a:t>Well understood – derived from work in the mid-80s to early 90s</a:t>
            </a:r>
          </a:p>
          <a:p>
            <a:pPr lvl="1"/>
            <a:r>
              <a:rPr lang="en-US" dirty="0"/>
              <a:t>Model-theoretic formal semantics </a:t>
            </a:r>
          </a:p>
          <a:p>
            <a:pPr lvl="1"/>
            <a:r>
              <a:rPr lang="en-US" dirty="0"/>
              <a:t>Simpler syntax than FOPL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This module assumes that you're familiar with FOPL.</a:t>
            </a:r>
          </a:p>
          <a:p>
            <a:pPr marL="0" indent="0">
              <a:buNone/>
            </a:pPr>
            <a:r>
              <a:rPr lang="en-US" dirty="0"/>
              <a:t>If you need a refresher, the following resources are available:</a:t>
            </a:r>
          </a:p>
          <a:p>
            <a:pPr lvl="1"/>
            <a:r>
              <a:rPr lang="en-US" dirty="0"/>
              <a:t>Lecture notes for COMP1215 Foundations of Computer Science (on ECS intranet)</a:t>
            </a:r>
          </a:p>
          <a:p>
            <a:pPr lvl="1"/>
            <a:r>
              <a:rPr lang="en-US" dirty="0" err="1"/>
              <a:t>Johnsonbaugh</a:t>
            </a:r>
            <a:r>
              <a:rPr lang="en-US" dirty="0"/>
              <a:t>, R. (2014) Discrete Mathematics, 7</a:t>
            </a:r>
            <a:r>
              <a:rPr lang="en-US" baseline="30000" dirty="0"/>
              <a:t>th</a:t>
            </a:r>
            <a:r>
              <a:rPr lang="en-US" dirty="0"/>
              <a:t> ed. Chapter 1. (</a:t>
            </a:r>
            <a:r>
              <a:rPr lang="en-US" dirty="0" err="1"/>
              <a:t>ebook</a:t>
            </a:r>
            <a:r>
              <a:rPr lang="en-US" dirty="0"/>
              <a:t> via library)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647276E-B804-1848-8EEB-B338F3F620B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80614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4F185B2-07F1-6846-90F1-860EDFA0B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78BD2E-43E7-DB4C-BEA5-538653A36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E58E28-0B53-B74A-B318-796C0A8E4779}" type="slidenum">
              <a:rPr lang="en-GB" smtClean="0"/>
              <a:pPr>
                <a:defRPr/>
              </a:pPr>
              <a:t>40</a:t>
            </a:fld>
            <a:endParaRPr lang="en-GB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F4D1CA9-3E86-1A40-929D-EA9E539166E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/>
              <a:t>“Every child who eats cake is happy”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FFA59E-2800-3E43-83FC-BB5337751B7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76770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4F185B2-07F1-6846-90F1-860EDFA0B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78BD2E-43E7-DB4C-BEA5-538653A36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E58E28-0B53-B74A-B318-796C0A8E4779}" type="slidenum">
              <a:rPr lang="en-GB" smtClean="0"/>
              <a:pPr>
                <a:defRPr/>
              </a:pPr>
              <a:t>41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DF4D1CA9-3E86-1A40-929D-EA9E539166EB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:r>
                  <a:rPr lang="en-GB" dirty="0"/>
                  <a:t>“Every child who eats cake is happy”</a:t>
                </a:r>
              </a:p>
              <a:p>
                <a:pPr marL="0" indent="0" algn="ctr">
                  <a:buNone/>
                </a:pPr>
                <a:endParaRPr lang="en-GB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800">
                          <a:latin typeface="Cambria Math" panose="02040503050406030204" pitchFamily="18" charset="0"/>
                        </a:rPr>
                        <m:t>Child</m:t>
                      </m:r>
                      <m:r>
                        <a:rPr lang="en-GB" sz="2800">
                          <a:latin typeface="Cambria Math" panose="02040503050406030204" pitchFamily="18" charset="0"/>
                        </a:rPr>
                        <m:t>⊓∃</m:t>
                      </m:r>
                      <m:r>
                        <m:rPr>
                          <m:sty m:val="p"/>
                        </m:rPr>
                        <a:rPr lang="en-GB" sz="2800">
                          <a:latin typeface="Cambria Math" panose="02040503050406030204" pitchFamily="18" charset="0"/>
                        </a:rPr>
                        <m:t>eats</m:t>
                      </m:r>
                      <m:r>
                        <a:rPr lang="en-GB" sz="280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GB" sz="2800">
                          <a:latin typeface="Cambria Math" panose="02040503050406030204" pitchFamily="18" charset="0"/>
                        </a:rPr>
                        <m:t>Cake</m:t>
                      </m:r>
                      <m:r>
                        <a:rPr lang="en-GB" sz="2800">
                          <a:latin typeface="Cambria Math" panose="02040503050406030204" pitchFamily="18" charset="0"/>
                        </a:rPr>
                        <m:t>⊑</m:t>
                      </m:r>
                      <m:r>
                        <m:rPr>
                          <m:sty m:val="p"/>
                        </m:rPr>
                        <a:rPr lang="en-GB" sz="2800">
                          <a:latin typeface="Cambria Math" panose="02040503050406030204" pitchFamily="18" charset="0"/>
                        </a:rPr>
                        <m:t>Happy</m:t>
                      </m:r>
                    </m:oMath>
                  </m:oMathPara>
                </a14:m>
                <a:endParaRPr lang="en-GB" sz="2800" dirty="0"/>
              </a:p>
              <a:p>
                <a:pPr marL="0" indent="0" algn="ctr">
                  <a:buNone/>
                </a:pPr>
                <a:endParaRPr lang="en-GB" sz="2800" dirty="0"/>
              </a:p>
            </p:txBody>
          </p:sp>
        </mc:Choice>
        <mc:Fallback xmlns="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DF4D1CA9-3E86-1A40-929D-EA9E539166E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t="-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FFA59E-2800-3E43-83FC-BB5337751B7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15333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4F185B2-07F1-6846-90F1-860EDFA0B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78BD2E-43E7-DB4C-BEA5-538653A36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E58E28-0B53-B74A-B318-796C0A8E4779}" type="slidenum">
              <a:rPr lang="en-GB" smtClean="0"/>
              <a:pPr>
                <a:defRPr/>
              </a:pPr>
              <a:t>42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DF4D1CA9-3E86-1A40-929D-EA9E539166EB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:r>
                  <a:rPr lang="en-GB" dirty="0"/>
                  <a:t>“Every child who eats cake is happy”</a:t>
                </a:r>
              </a:p>
              <a:p>
                <a:pPr marL="0" indent="0" algn="ctr">
                  <a:buNone/>
                </a:pPr>
                <a:endParaRPr lang="en-GB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800">
                          <a:latin typeface="Cambria Math" panose="02040503050406030204" pitchFamily="18" charset="0"/>
                        </a:rPr>
                        <m:t>Child</m:t>
                      </m:r>
                      <m:r>
                        <a:rPr lang="en-GB" sz="2800">
                          <a:latin typeface="Cambria Math" panose="02040503050406030204" pitchFamily="18" charset="0"/>
                        </a:rPr>
                        <m:t>⊓∃</m:t>
                      </m:r>
                      <m:r>
                        <m:rPr>
                          <m:sty m:val="p"/>
                        </m:rPr>
                        <a:rPr lang="en-GB" sz="2800">
                          <a:latin typeface="Cambria Math" panose="02040503050406030204" pitchFamily="18" charset="0"/>
                        </a:rPr>
                        <m:t>eats</m:t>
                      </m:r>
                      <m:r>
                        <a:rPr lang="en-GB" sz="280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GB" sz="2800">
                          <a:latin typeface="Cambria Math" panose="02040503050406030204" pitchFamily="18" charset="0"/>
                        </a:rPr>
                        <m:t>Cake</m:t>
                      </m:r>
                      <m:r>
                        <a:rPr lang="en-GB" sz="2800">
                          <a:latin typeface="Cambria Math" panose="02040503050406030204" pitchFamily="18" charset="0"/>
                        </a:rPr>
                        <m:t>⊑</m:t>
                      </m:r>
                      <m:r>
                        <m:rPr>
                          <m:sty m:val="p"/>
                        </m:rPr>
                        <a:rPr lang="en-GB" sz="2800">
                          <a:latin typeface="Cambria Math" panose="02040503050406030204" pitchFamily="18" charset="0"/>
                        </a:rPr>
                        <m:t>Happy</m:t>
                      </m:r>
                    </m:oMath>
                  </m:oMathPara>
                </a14:m>
                <a:endParaRPr lang="en-GB" sz="2800" dirty="0"/>
              </a:p>
              <a:p>
                <a:pPr marL="0" indent="0" algn="ctr">
                  <a:buNone/>
                </a:pPr>
                <a:endParaRPr lang="en-GB" sz="28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2800" i="1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𝐶h𝑖𝑙𝑑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⊓∃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𝑒𝑎𝑡𝑠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𝐶𝑎𝑘𝑒</m:t>
                          </m:r>
                        </m:sub>
                      </m:sSub>
                      <m:d>
                        <m:d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2800" i="1"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𝐻𝑎𝑝𝑝𝑦</m:t>
                          </m:r>
                        </m:sub>
                      </m:sSub>
                      <m:d>
                        <m:d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DF4D1CA9-3E86-1A40-929D-EA9E539166E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t="-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FFA59E-2800-3E43-83FC-BB5337751B7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69949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4F185B2-07F1-6846-90F1-860EDFA0B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78BD2E-43E7-DB4C-BEA5-538653A36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E58E28-0B53-B74A-B318-796C0A8E4779}" type="slidenum">
              <a:rPr lang="en-GB" smtClean="0"/>
              <a:pPr>
                <a:defRPr/>
              </a:pPr>
              <a:t>43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DF4D1CA9-3E86-1A40-929D-EA9E539166EB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:r>
                  <a:rPr lang="en-GB" dirty="0"/>
                  <a:t>“Every child who eats cake is happy”</a:t>
                </a:r>
              </a:p>
              <a:p>
                <a:pPr marL="0" indent="0" algn="ctr">
                  <a:buNone/>
                </a:pPr>
                <a:endParaRPr lang="en-GB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800">
                          <a:latin typeface="Cambria Math" panose="02040503050406030204" pitchFamily="18" charset="0"/>
                        </a:rPr>
                        <m:t>Child</m:t>
                      </m:r>
                      <m:r>
                        <a:rPr lang="en-GB" sz="2800">
                          <a:latin typeface="Cambria Math" panose="02040503050406030204" pitchFamily="18" charset="0"/>
                        </a:rPr>
                        <m:t>⊓∃</m:t>
                      </m:r>
                      <m:r>
                        <m:rPr>
                          <m:sty m:val="p"/>
                        </m:rPr>
                        <a:rPr lang="en-GB" sz="2800">
                          <a:latin typeface="Cambria Math" panose="02040503050406030204" pitchFamily="18" charset="0"/>
                        </a:rPr>
                        <m:t>eats</m:t>
                      </m:r>
                      <m:r>
                        <a:rPr lang="en-GB" sz="280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GB" sz="2800">
                          <a:latin typeface="Cambria Math" panose="02040503050406030204" pitchFamily="18" charset="0"/>
                        </a:rPr>
                        <m:t>Cake</m:t>
                      </m:r>
                      <m:r>
                        <a:rPr lang="en-GB" sz="2800">
                          <a:latin typeface="Cambria Math" panose="02040503050406030204" pitchFamily="18" charset="0"/>
                        </a:rPr>
                        <m:t>⊑</m:t>
                      </m:r>
                      <m:r>
                        <m:rPr>
                          <m:sty m:val="p"/>
                        </m:rPr>
                        <a:rPr lang="en-GB" sz="2800">
                          <a:latin typeface="Cambria Math" panose="02040503050406030204" pitchFamily="18" charset="0"/>
                        </a:rPr>
                        <m:t>Happy</m:t>
                      </m:r>
                    </m:oMath>
                  </m:oMathPara>
                </a14:m>
                <a:endParaRPr lang="en-GB" sz="2800" dirty="0"/>
              </a:p>
              <a:p>
                <a:pPr marL="0" indent="0" algn="ctr">
                  <a:buNone/>
                </a:pPr>
                <a:endParaRPr lang="en-GB" sz="28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2800" i="1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𝐶h𝑖𝑙𝑑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⊓∃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𝑒𝑎𝑡𝑠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𝐶𝑎𝑘𝑒</m:t>
                          </m:r>
                        </m:sub>
                      </m:sSub>
                      <m:d>
                        <m:d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2800" i="1"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𝐻𝑎𝑝𝑝𝑦</m:t>
                          </m:r>
                        </m:sub>
                      </m:sSub>
                      <m:d>
                        <m:d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DF4D1CA9-3E86-1A40-929D-EA9E539166E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t="-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FFA59E-2800-3E43-83FC-BB5337751B7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E373715-9236-1E45-89A8-DABC7C1BF5E6}"/>
              </a:ext>
            </a:extLst>
          </p:cNvPr>
          <p:cNvGrpSpPr/>
          <p:nvPr/>
        </p:nvGrpSpPr>
        <p:grpSpPr>
          <a:xfrm>
            <a:off x="3236148" y="2565807"/>
            <a:ext cx="4000512" cy="1421320"/>
            <a:chOff x="1688088" y="2350313"/>
            <a:chExt cx="4000512" cy="1421320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7AC1F3E-BB4C-3D45-8B35-BA0665D177C5}"/>
                </a:ext>
              </a:extLst>
            </p:cNvPr>
            <p:cNvSpPr/>
            <p:nvPr/>
          </p:nvSpPr>
          <p:spPr bwMode="auto">
            <a:xfrm>
              <a:off x="5281505" y="2350313"/>
              <a:ext cx="396000" cy="432000"/>
            </a:xfrm>
            <a:prstGeom prst="rect">
              <a:avLst/>
            </a:prstGeom>
            <a:solidFill>
              <a:srgbClr val="92D050">
                <a:alpha val="50000"/>
              </a:srgb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2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079E1A5-58E6-354A-8EAF-BEE4CB5E4C81}"/>
                </a:ext>
              </a:extLst>
            </p:cNvPr>
            <p:cNvSpPr/>
            <p:nvPr/>
          </p:nvSpPr>
          <p:spPr bwMode="auto">
            <a:xfrm>
              <a:off x="1688088" y="3335754"/>
              <a:ext cx="504056" cy="432000"/>
            </a:xfrm>
            <a:prstGeom prst="rect">
              <a:avLst/>
            </a:prstGeom>
            <a:solidFill>
              <a:srgbClr val="92D050">
                <a:alpha val="50000"/>
              </a:srgb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2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BB71D39-0DB6-CD4A-BAF3-B3D0A6F9B388}"/>
                </a:ext>
              </a:extLst>
            </p:cNvPr>
            <p:cNvSpPr/>
            <p:nvPr/>
          </p:nvSpPr>
          <p:spPr bwMode="auto">
            <a:xfrm>
              <a:off x="5292600" y="3339633"/>
              <a:ext cx="396000" cy="432000"/>
            </a:xfrm>
            <a:prstGeom prst="rect">
              <a:avLst/>
            </a:prstGeom>
            <a:solidFill>
              <a:srgbClr val="92D050">
                <a:alpha val="50000"/>
              </a:srgb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2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D3E94A55-E2F4-CD40-A6FE-622D41D8F851}"/>
                </a:ext>
              </a:extLst>
            </p:cNvPr>
            <p:cNvCxnSpPr>
              <a:cxnSpLocks/>
              <a:stCxn id="26" idx="2"/>
              <a:endCxn id="27" idx="0"/>
            </p:cNvCxnSpPr>
            <p:nvPr/>
          </p:nvCxnSpPr>
          <p:spPr bwMode="auto">
            <a:xfrm flipH="1">
              <a:off x="1940116" y="2782313"/>
              <a:ext cx="3539389" cy="553441"/>
            </a:xfrm>
            <a:prstGeom prst="straightConnector1">
              <a:avLst/>
            </a:prstGeom>
            <a:solidFill>
              <a:schemeClr val="accent1"/>
            </a:solidFill>
            <a:ln w="25400" cap="rnd" cmpd="sng" algn="ctr">
              <a:solidFill>
                <a:srgbClr val="92D050">
                  <a:alpha val="50000"/>
                </a:srgbClr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EA74762B-75AF-D245-B62C-9F94F9AF1EEB}"/>
                </a:ext>
              </a:extLst>
            </p:cNvPr>
            <p:cNvCxnSpPr>
              <a:cxnSpLocks/>
              <a:stCxn id="26" idx="2"/>
              <a:endCxn id="28" idx="0"/>
            </p:cNvCxnSpPr>
            <p:nvPr/>
          </p:nvCxnSpPr>
          <p:spPr bwMode="auto">
            <a:xfrm>
              <a:off x="5479505" y="2782313"/>
              <a:ext cx="11095" cy="557320"/>
            </a:xfrm>
            <a:prstGeom prst="straightConnector1">
              <a:avLst/>
            </a:prstGeom>
            <a:solidFill>
              <a:schemeClr val="accent1"/>
            </a:solidFill>
            <a:ln w="25400" cap="rnd" cmpd="sng" algn="ctr">
              <a:solidFill>
                <a:srgbClr val="92D050">
                  <a:alpha val="50000"/>
                </a:srgbClr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63880141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4F185B2-07F1-6846-90F1-860EDFA0B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78BD2E-43E7-DB4C-BEA5-538653A36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E58E28-0B53-B74A-B318-796C0A8E4779}" type="slidenum">
              <a:rPr lang="en-GB" smtClean="0"/>
              <a:pPr>
                <a:defRPr/>
              </a:pPr>
              <a:t>44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DF4D1CA9-3E86-1A40-929D-EA9E539166EB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:r>
                  <a:rPr lang="en-GB" dirty="0"/>
                  <a:t>“Every child who eats cake is happy”</a:t>
                </a:r>
              </a:p>
              <a:p>
                <a:pPr marL="0" indent="0" algn="ctr">
                  <a:buNone/>
                </a:pPr>
                <a:endParaRPr lang="en-GB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800">
                          <a:latin typeface="Cambria Math" panose="02040503050406030204" pitchFamily="18" charset="0"/>
                        </a:rPr>
                        <m:t>Child</m:t>
                      </m:r>
                      <m:r>
                        <a:rPr lang="en-GB" sz="2800">
                          <a:latin typeface="Cambria Math" panose="02040503050406030204" pitchFamily="18" charset="0"/>
                        </a:rPr>
                        <m:t>⊓∃</m:t>
                      </m:r>
                      <m:r>
                        <m:rPr>
                          <m:sty m:val="p"/>
                        </m:rPr>
                        <a:rPr lang="en-GB" sz="2800">
                          <a:latin typeface="Cambria Math" panose="02040503050406030204" pitchFamily="18" charset="0"/>
                        </a:rPr>
                        <m:t>eats</m:t>
                      </m:r>
                      <m:r>
                        <a:rPr lang="en-GB" sz="280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GB" sz="2800">
                          <a:latin typeface="Cambria Math" panose="02040503050406030204" pitchFamily="18" charset="0"/>
                        </a:rPr>
                        <m:t>Cake</m:t>
                      </m:r>
                      <m:r>
                        <a:rPr lang="en-GB" sz="2800">
                          <a:latin typeface="Cambria Math" panose="02040503050406030204" pitchFamily="18" charset="0"/>
                        </a:rPr>
                        <m:t>⊑</m:t>
                      </m:r>
                      <m:r>
                        <m:rPr>
                          <m:sty m:val="p"/>
                        </m:rPr>
                        <a:rPr lang="en-GB" sz="2800">
                          <a:latin typeface="Cambria Math" panose="02040503050406030204" pitchFamily="18" charset="0"/>
                        </a:rPr>
                        <m:t>Happy</m:t>
                      </m:r>
                    </m:oMath>
                  </m:oMathPara>
                </a14:m>
                <a:endParaRPr lang="en-GB" sz="2800" dirty="0"/>
              </a:p>
              <a:p>
                <a:pPr marL="0" indent="0" algn="ctr">
                  <a:buNone/>
                </a:pPr>
                <a:endParaRPr lang="en-GB" sz="28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2800" i="1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𝐶h𝑖𝑙𝑑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⊓∃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𝑒𝑎𝑡𝑠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𝐶𝑎𝑘𝑒</m:t>
                          </m:r>
                        </m:sub>
                      </m:sSub>
                      <m:d>
                        <m:d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2800" i="1"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𝐻𝑎𝑝𝑝𝑦</m:t>
                          </m:r>
                        </m:sub>
                      </m:sSub>
                      <m:d>
                        <m:d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DF4D1CA9-3E86-1A40-929D-EA9E539166E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t="-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FFA59E-2800-3E43-83FC-BB5337751B7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519056A-EC73-C149-8E05-DD61E1276396}"/>
              </a:ext>
            </a:extLst>
          </p:cNvPr>
          <p:cNvGrpSpPr/>
          <p:nvPr/>
        </p:nvGrpSpPr>
        <p:grpSpPr>
          <a:xfrm>
            <a:off x="3744660" y="2569205"/>
            <a:ext cx="3096000" cy="1420414"/>
            <a:chOff x="4480968" y="1765507"/>
            <a:chExt cx="3087666" cy="1420414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16D966C8-C710-F046-82E0-87A412D6DEA7}"/>
                </a:ext>
              </a:extLst>
            </p:cNvPr>
            <p:cNvSpPr/>
            <p:nvPr/>
          </p:nvSpPr>
          <p:spPr bwMode="auto">
            <a:xfrm flipH="1">
              <a:off x="4548960" y="1765507"/>
              <a:ext cx="3008608" cy="432000"/>
            </a:xfrm>
            <a:prstGeom prst="rect">
              <a:avLst/>
            </a:prstGeom>
            <a:solidFill>
              <a:schemeClr val="tx2">
                <a:lumMod val="25000"/>
                <a:lumOff val="75000"/>
                <a:alpha val="5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5BA9151-227D-0A4F-8933-0054D1220A73}"/>
                </a:ext>
              </a:extLst>
            </p:cNvPr>
            <p:cNvSpPr/>
            <p:nvPr/>
          </p:nvSpPr>
          <p:spPr bwMode="auto">
            <a:xfrm>
              <a:off x="4480968" y="2753921"/>
              <a:ext cx="3087666" cy="432000"/>
            </a:xfrm>
            <a:prstGeom prst="rect">
              <a:avLst/>
            </a:prstGeom>
            <a:solidFill>
              <a:schemeClr val="tx2">
                <a:lumMod val="25000"/>
                <a:lumOff val="75000"/>
                <a:alpha val="5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2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6A3AA6CD-544D-4F41-AD64-5BDE0F0AEAEB}"/>
                </a:ext>
              </a:extLst>
            </p:cNvPr>
            <p:cNvCxnSpPr>
              <a:cxnSpLocks/>
              <a:stCxn id="2" idx="2"/>
              <a:endCxn id="11" idx="0"/>
            </p:cNvCxnSpPr>
            <p:nvPr/>
          </p:nvCxnSpPr>
          <p:spPr bwMode="auto">
            <a:xfrm flipH="1">
              <a:off x="6024801" y="2197507"/>
              <a:ext cx="28463" cy="556414"/>
            </a:xfrm>
            <a:prstGeom prst="straightConnector1">
              <a:avLst/>
            </a:prstGeom>
            <a:solidFill>
              <a:schemeClr val="accent1"/>
            </a:solidFill>
            <a:ln w="25400" cap="rnd" cmpd="sng" algn="ctr">
              <a:solidFill>
                <a:schemeClr val="tx2">
                  <a:lumMod val="25000"/>
                  <a:lumOff val="75000"/>
                  <a:alpha val="50000"/>
                </a:schemeClr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E373715-9236-1E45-89A8-DABC7C1BF5E6}"/>
              </a:ext>
            </a:extLst>
          </p:cNvPr>
          <p:cNvGrpSpPr/>
          <p:nvPr/>
        </p:nvGrpSpPr>
        <p:grpSpPr>
          <a:xfrm>
            <a:off x="3236148" y="2565807"/>
            <a:ext cx="4000512" cy="1421320"/>
            <a:chOff x="1688088" y="2350313"/>
            <a:chExt cx="4000512" cy="1421320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7AC1F3E-BB4C-3D45-8B35-BA0665D177C5}"/>
                </a:ext>
              </a:extLst>
            </p:cNvPr>
            <p:cNvSpPr/>
            <p:nvPr/>
          </p:nvSpPr>
          <p:spPr bwMode="auto">
            <a:xfrm>
              <a:off x="5281505" y="2350313"/>
              <a:ext cx="396000" cy="432000"/>
            </a:xfrm>
            <a:prstGeom prst="rect">
              <a:avLst/>
            </a:prstGeom>
            <a:solidFill>
              <a:srgbClr val="92D050">
                <a:alpha val="50000"/>
              </a:srgb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2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079E1A5-58E6-354A-8EAF-BEE4CB5E4C81}"/>
                </a:ext>
              </a:extLst>
            </p:cNvPr>
            <p:cNvSpPr/>
            <p:nvPr/>
          </p:nvSpPr>
          <p:spPr bwMode="auto">
            <a:xfrm>
              <a:off x="1688088" y="3335754"/>
              <a:ext cx="504056" cy="432000"/>
            </a:xfrm>
            <a:prstGeom prst="rect">
              <a:avLst/>
            </a:prstGeom>
            <a:solidFill>
              <a:srgbClr val="92D050">
                <a:alpha val="50000"/>
              </a:srgb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2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BB71D39-0DB6-CD4A-BAF3-B3D0A6F9B388}"/>
                </a:ext>
              </a:extLst>
            </p:cNvPr>
            <p:cNvSpPr/>
            <p:nvPr/>
          </p:nvSpPr>
          <p:spPr bwMode="auto">
            <a:xfrm>
              <a:off x="5292600" y="3339633"/>
              <a:ext cx="396000" cy="432000"/>
            </a:xfrm>
            <a:prstGeom prst="rect">
              <a:avLst/>
            </a:prstGeom>
            <a:solidFill>
              <a:srgbClr val="92D050">
                <a:alpha val="50000"/>
              </a:srgb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2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D3E94A55-E2F4-CD40-A6FE-622D41D8F851}"/>
                </a:ext>
              </a:extLst>
            </p:cNvPr>
            <p:cNvCxnSpPr>
              <a:cxnSpLocks/>
              <a:stCxn id="26" idx="2"/>
              <a:endCxn id="27" idx="0"/>
            </p:cNvCxnSpPr>
            <p:nvPr/>
          </p:nvCxnSpPr>
          <p:spPr bwMode="auto">
            <a:xfrm flipH="1">
              <a:off x="1940116" y="2782313"/>
              <a:ext cx="3539389" cy="553441"/>
            </a:xfrm>
            <a:prstGeom prst="straightConnector1">
              <a:avLst/>
            </a:prstGeom>
            <a:solidFill>
              <a:schemeClr val="accent1"/>
            </a:solidFill>
            <a:ln w="25400" cap="rnd" cmpd="sng" algn="ctr">
              <a:solidFill>
                <a:srgbClr val="92D050">
                  <a:alpha val="50000"/>
                </a:srgbClr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EA74762B-75AF-D245-B62C-9F94F9AF1EEB}"/>
                </a:ext>
              </a:extLst>
            </p:cNvPr>
            <p:cNvCxnSpPr>
              <a:cxnSpLocks/>
              <a:stCxn id="26" idx="2"/>
              <a:endCxn id="28" idx="0"/>
            </p:cNvCxnSpPr>
            <p:nvPr/>
          </p:nvCxnSpPr>
          <p:spPr bwMode="auto">
            <a:xfrm>
              <a:off x="5479505" y="2782313"/>
              <a:ext cx="11095" cy="557320"/>
            </a:xfrm>
            <a:prstGeom prst="straightConnector1">
              <a:avLst/>
            </a:prstGeom>
            <a:solidFill>
              <a:schemeClr val="accent1"/>
            </a:solidFill>
            <a:ln w="25400" cap="rnd" cmpd="sng" algn="ctr">
              <a:solidFill>
                <a:srgbClr val="92D050">
                  <a:alpha val="50000"/>
                </a:srgbClr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02586353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4F185B2-07F1-6846-90F1-860EDFA0B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78BD2E-43E7-DB4C-BEA5-538653A36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E58E28-0B53-B74A-B318-796C0A8E4779}" type="slidenum">
              <a:rPr lang="en-GB" smtClean="0"/>
              <a:pPr>
                <a:defRPr/>
              </a:pPr>
              <a:t>45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DF4D1CA9-3E86-1A40-929D-EA9E539166EB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:r>
                  <a:rPr lang="en-GB" dirty="0"/>
                  <a:t>“Every child who eats cake is happy”</a:t>
                </a:r>
              </a:p>
              <a:p>
                <a:pPr marL="0" indent="0" algn="ctr">
                  <a:buNone/>
                </a:pPr>
                <a:endParaRPr lang="en-GB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800">
                          <a:latin typeface="Cambria Math" panose="02040503050406030204" pitchFamily="18" charset="0"/>
                        </a:rPr>
                        <m:t>Child</m:t>
                      </m:r>
                      <m:r>
                        <a:rPr lang="en-GB" sz="2800">
                          <a:latin typeface="Cambria Math" panose="02040503050406030204" pitchFamily="18" charset="0"/>
                        </a:rPr>
                        <m:t>⊓∃</m:t>
                      </m:r>
                      <m:r>
                        <m:rPr>
                          <m:sty m:val="p"/>
                        </m:rPr>
                        <a:rPr lang="en-GB" sz="2800">
                          <a:latin typeface="Cambria Math" panose="02040503050406030204" pitchFamily="18" charset="0"/>
                        </a:rPr>
                        <m:t>eats</m:t>
                      </m:r>
                      <m:r>
                        <a:rPr lang="en-GB" sz="280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GB" sz="2800">
                          <a:latin typeface="Cambria Math" panose="02040503050406030204" pitchFamily="18" charset="0"/>
                        </a:rPr>
                        <m:t>Cake</m:t>
                      </m:r>
                      <m:r>
                        <a:rPr lang="en-GB" sz="2800">
                          <a:latin typeface="Cambria Math" panose="02040503050406030204" pitchFamily="18" charset="0"/>
                        </a:rPr>
                        <m:t>⊑</m:t>
                      </m:r>
                      <m:r>
                        <m:rPr>
                          <m:sty m:val="p"/>
                        </m:rPr>
                        <a:rPr lang="en-GB" sz="2800">
                          <a:latin typeface="Cambria Math" panose="02040503050406030204" pitchFamily="18" charset="0"/>
                        </a:rPr>
                        <m:t>Happy</m:t>
                      </m:r>
                    </m:oMath>
                  </m:oMathPara>
                </a14:m>
                <a:endParaRPr lang="en-GB" sz="2800" dirty="0"/>
              </a:p>
              <a:p>
                <a:pPr marL="0" indent="0" algn="ctr">
                  <a:buNone/>
                </a:pPr>
                <a:endParaRPr lang="en-GB" sz="28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2800" i="1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𝐶h𝑖𝑙𝑑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⊓∃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𝑒𝑎𝑡𝑠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𝐶𝑎𝑘𝑒</m:t>
                          </m:r>
                        </m:sub>
                      </m:sSub>
                      <m:d>
                        <m:d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2800" i="1"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𝐻𝑎𝑝𝑝𝑦</m:t>
                          </m:r>
                        </m:sub>
                      </m:sSub>
                      <m:d>
                        <m:d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DF4D1CA9-3E86-1A40-929D-EA9E539166E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t="-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FFA59E-2800-3E43-83FC-BB5337751B7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519056A-EC73-C149-8E05-DD61E1276396}"/>
              </a:ext>
            </a:extLst>
          </p:cNvPr>
          <p:cNvGrpSpPr/>
          <p:nvPr/>
        </p:nvGrpSpPr>
        <p:grpSpPr>
          <a:xfrm>
            <a:off x="3744660" y="2569205"/>
            <a:ext cx="3096000" cy="1420414"/>
            <a:chOff x="4480968" y="1765507"/>
            <a:chExt cx="3087666" cy="1420414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16D966C8-C710-F046-82E0-87A412D6DEA7}"/>
                </a:ext>
              </a:extLst>
            </p:cNvPr>
            <p:cNvSpPr/>
            <p:nvPr/>
          </p:nvSpPr>
          <p:spPr bwMode="auto">
            <a:xfrm flipH="1">
              <a:off x="4548960" y="1765507"/>
              <a:ext cx="3008608" cy="432000"/>
            </a:xfrm>
            <a:prstGeom prst="rect">
              <a:avLst/>
            </a:prstGeom>
            <a:solidFill>
              <a:schemeClr val="tx2">
                <a:lumMod val="25000"/>
                <a:lumOff val="75000"/>
                <a:alpha val="5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5BA9151-227D-0A4F-8933-0054D1220A73}"/>
                </a:ext>
              </a:extLst>
            </p:cNvPr>
            <p:cNvSpPr/>
            <p:nvPr/>
          </p:nvSpPr>
          <p:spPr bwMode="auto">
            <a:xfrm>
              <a:off x="4480968" y="2753921"/>
              <a:ext cx="3087666" cy="432000"/>
            </a:xfrm>
            <a:prstGeom prst="rect">
              <a:avLst/>
            </a:prstGeom>
            <a:solidFill>
              <a:schemeClr val="tx2">
                <a:lumMod val="25000"/>
                <a:lumOff val="75000"/>
                <a:alpha val="5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2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6A3AA6CD-544D-4F41-AD64-5BDE0F0AEAEB}"/>
                </a:ext>
              </a:extLst>
            </p:cNvPr>
            <p:cNvCxnSpPr>
              <a:cxnSpLocks/>
              <a:stCxn id="2" idx="2"/>
              <a:endCxn id="11" idx="0"/>
            </p:cNvCxnSpPr>
            <p:nvPr/>
          </p:nvCxnSpPr>
          <p:spPr bwMode="auto">
            <a:xfrm flipH="1">
              <a:off x="6024801" y="2197507"/>
              <a:ext cx="28463" cy="556414"/>
            </a:xfrm>
            <a:prstGeom prst="straightConnector1">
              <a:avLst/>
            </a:prstGeom>
            <a:solidFill>
              <a:schemeClr val="accent1"/>
            </a:solidFill>
            <a:ln w="25400" cap="rnd" cmpd="sng" algn="ctr">
              <a:solidFill>
                <a:schemeClr val="tx2">
                  <a:lumMod val="25000"/>
                  <a:lumOff val="75000"/>
                  <a:alpha val="50000"/>
                </a:schemeClr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2A05360-0B86-2A4C-A4A3-EB557D595DD3}"/>
              </a:ext>
            </a:extLst>
          </p:cNvPr>
          <p:cNvGrpSpPr/>
          <p:nvPr/>
        </p:nvGrpSpPr>
        <p:grpSpPr>
          <a:xfrm>
            <a:off x="7221732" y="2569205"/>
            <a:ext cx="1700778" cy="1414043"/>
            <a:chOff x="5661565" y="2361744"/>
            <a:chExt cx="1700778" cy="141404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9B63B1C-DAEE-A641-A76B-7CFF70D2BF8A}"/>
                </a:ext>
              </a:extLst>
            </p:cNvPr>
            <p:cNvSpPr/>
            <p:nvPr/>
          </p:nvSpPr>
          <p:spPr bwMode="auto">
            <a:xfrm>
              <a:off x="5661565" y="2361744"/>
              <a:ext cx="1116000" cy="432000"/>
            </a:xfrm>
            <a:prstGeom prst="rect">
              <a:avLst/>
            </a:prstGeom>
            <a:solidFill>
              <a:schemeClr val="tx2">
                <a:lumMod val="25000"/>
                <a:lumOff val="75000"/>
                <a:alpha val="5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7579CAB-C468-DD4D-8DB1-A8019F00FC24}"/>
                </a:ext>
              </a:extLst>
            </p:cNvPr>
            <p:cNvSpPr/>
            <p:nvPr/>
          </p:nvSpPr>
          <p:spPr bwMode="auto">
            <a:xfrm>
              <a:off x="5670343" y="3343787"/>
              <a:ext cx="1692000" cy="432000"/>
            </a:xfrm>
            <a:prstGeom prst="rect">
              <a:avLst/>
            </a:prstGeom>
            <a:solidFill>
              <a:schemeClr val="tx2">
                <a:lumMod val="25000"/>
                <a:lumOff val="75000"/>
                <a:alpha val="5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2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A6967BC6-26A9-7A46-88F8-27B4FFF5BD4D}"/>
                </a:ext>
              </a:extLst>
            </p:cNvPr>
            <p:cNvCxnSpPr>
              <a:cxnSpLocks/>
              <a:stCxn id="12" idx="2"/>
              <a:endCxn id="13" idx="0"/>
            </p:cNvCxnSpPr>
            <p:nvPr/>
          </p:nvCxnSpPr>
          <p:spPr bwMode="auto">
            <a:xfrm>
              <a:off x="6219565" y="2793744"/>
              <a:ext cx="296778" cy="550043"/>
            </a:xfrm>
            <a:prstGeom prst="straightConnector1">
              <a:avLst/>
            </a:prstGeom>
            <a:solidFill>
              <a:schemeClr val="accent1"/>
            </a:solidFill>
            <a:ln w="25400" cap="rnd" cmpd="sng" algn="ctr">
              <a:solidFill>
                <a:schemeClr val="tx2">
                  <a:lumMod val="25000"/>
                  <a:lumOff val="75000"/>
                  <a:alpha val="50000"/>
                </a:schemeClr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E373715-9236-1E45-89A8-DABC7C1BF5E6}"/>
              </a:ext>
            </a:extLst>
          </p:cNvPr>
          <p:cNvGrpSpPr/>
          <p:nvPr/>
        </p:nvGrpSpPr>
        <p:grpSpPr>
          <a:xfrm>
            <a:off x="3236148" y="2565807"/>
            <a:ext cx="4000512" cy="1421320"/>
            <a:chOff x="1688088" y="2350313"/>
            <a:chExt cx="4000512" cy="1421320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7AC1F3E-BB4C-3D45-8B35-BA0665D177C5}"/>
                </a:ext>
              </a:extLst>
            </p:cNvPr>
            <p:cNvSpPr/>
            <p:nvPr/>
          </p:nvSpPr>
          <p:spPr bwMode="auto">
            <a:xfrm>
              <a:off x="5281505" y="2350313"/>
              <a:ext cx="396000" cy="432000"/>
            </a:xfrm>
            <a:prstGeom prst="rect">
              <a:avLst/>
            </a:prstGeom>
            <a:solidFill>
              <a:srgbClr val="92D050">
                <a:alpha val="50000"/>
              </a:srgb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2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079E1A5-58E6-354A-8EAF-BEE4CB5E4C81}"/>
                </a:ext>
              </a:extLst>
            </p:cNvPr>
            <p:cNvSpPr/>
            <p:nvPr/>
          </p:nvSpPr>
          <p:spPr bwMode="auto">
            <a:xfrm>
              <a:off x="1688088" y="3335754"/>
              <a:ext cx="504056" cy="432000"/>
            </a:xfrm>
            <a:prstGeom prst="rect">
              <a:avLst/>
            </a:prstGeom>
            <a:solidFill>
              <a:srgbClr val="92D050">
                <a:alpha val="50000"/>
              </a:srgb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2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BB71D39-0DB6-CD4A-BAF3-B3D0A6F9B388}"/>
                </a:ext>
              </a:extLst>
            </p:cNvPr>
            <p:cNvSpPr/>
            <p:nvPr/>
          </p:nvSpPr>
          <p:spPr bwMode="auto">
            <a:xfrm>
              <a:off x="5292600" y="3339633"/>
              <a:ext cx="396000" cy="432000"/>
            </a:xfrm>
            <a:prstGeom prst="rect">
              <a:avLst/>
            </a:prstGeom>
            <a:solidFill>
              <a:srgbClr val="92D050">
                <a:alpha val="50000"/>
              </a:srgb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2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D3E94A55-E2F4-CD40-A6FE-622D41D8F851}"/>
                </a:ext>
              </a:extLst>
            </p:cNvPr>
            <p:cNvCxnSpPr>
              <a:cxnSpLocks/>
              <a:stCxn id="26" idx="2"/>
              <a:endCxn id="27" idx="0"/>
            </p:cNvCxnSpPr>
            <p:nvPr/>
          </p:nvCxnSpPr>
          <p:spPr bwMode="auto">
            <a:xfrm flipH="1">
              <a:off x="1940116" y="2782313"/>
              <a:ext cx="3539389" cy="553441"/>
            </a:xfrm>
            <a:prstGeom prst="straightConnector1">
              <a:avLst/>
            </a:prstGeom>
            <a:solidFill>
              <a:schemeClr val="accent1"/>
            </a:solidFill>
            <a:ln w="25400" cap="rnd" cmpd="sng" algn="ctr">
              <a:solidFill>
                <a:srgbClr val="92D050">
                  <a:alpha val="50000"/>
                </a:srgbClr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EA74762B-75AF-D245-B62C-9F94F9AF1EEB}"/>
                </a:ext>
              </a:extLst>
            </p:cNvPr>
            <p:cNvCxnSpPr>
              <a:cxnSpLocks/>
              <a:stCxn id="26" idx="2"/>
              <a:endCxn id="28" idx="0"/>
            </p:cNvCxnSpPr>
            <p:nvPr/>
          </p:nvCxnSpPr>
          <p:spPr bwMode="auto">
            <a:xfrm>
              <a:off x="5479505" y="2782313"/>
              <a:ext cx="11095" cy="557320"/>
            </a:xfrm>
            <a:prstGeom prst="straightConnector1">
              <a:avLst/>
            </a:prstGeom>
            <a:solidFill>
              <a:schemeClr val="accent1"/>
            </a:solidFill>
            <a:ln w="25400" cap="rnd" cmpd="sng" algn="ctr">
              <a:solidFill>
                <a:srgbClr val="92D050">
                  <a:alpha val="50000"/>
                </a:srgbClr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03986991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4F185B2-07F1-6846-90F1-860EDFA0B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78BD2E-43E7-DB4C-BEA5-538653A36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E58E28-0B53-B74A-B318-796C0A8E4779}" type="slidenum">
              <a:rPr lang="en-GB" smtClean="0"/>
              <a:pPr>
                <a:defRPr/>
              </a:pPr>
              <a:t>46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DF4D1CA9-3E86-1A40-929D-EA9E539166EB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:r>
                  <a:rPr lang="en-GB" dirty="0"/>
                  <a:t>“Every child who eats cake is happy”</a:t>
                </a:r>
              </a:p>
              <a:p>
                <a:pPr marL="0" indent="0" algn="ctr">
                  <a:buNone/>
                </a:pPr>
                <a:endParaRPr lang="en-GB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800">
                          <a:latin typeface="Cambria Math" panose="02040503050406030204" pitchFamily="18" charset="0"/>
                        </a:rPr>
                        <m:t>Child</m:t>
                      </m:r>
                      <m:r>
                        <a:rPr lang="en-GB" sz="2800">
                          <a:latin typeface="Cambria Math" panose="02040503050406030204" pitchFamily="18" charset="0"/>
                        </a:rPr>
                        <m:t>⊓∃</m:t>
                      </m:r>
                      <m:r>
                        <m:rPr>
                          <m:sty m:val="p"/>
                        </m:rPr>
                        <a:rPr lang="en-GB" sz="2800">
                          <a:latin typeface="Cambria Math" panose="02040503050406030204" pitchFamily="18" charset="0"/>
                        </a:rPr>
                        <m:t>eats</m:t>
                      </m:r>
                      <m:r>
                        <a:rPr lang="en-GB" sz="280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GB" sz="2800">
                          <a:latin typeface="Cambria Math" panose="02040503050406030204" pitchFamily="18" charset="0"/>
                        </a:rPr>
                        <m:t>Cake</m:t>
                      </m:r>
                      <m:r>
                        <a:rPr lang="en-GB" sz="2800">
                          <a:latin typeface="Cambria Math" panose="02040503050406030204" pitchFamily="18" charset="0"/>
                        </a:rPr>
                        <m:t>⊑</m:t>
                      </m:r>
                      <m:r>
                        <m:rPr>
                          <m:sty m:val="p"/>
                        </m:rPr>
                        <a:rPr lang="en-GB" sz="2800">
                          <a:latin typeface="Cambria Math" panose="02040503050406030204" pitchFamily="18" charset="0"/>
                        </a:rPr>
                        <m:t>Happy</m:t>
                      </m:r>
                    </m:oMath>
                  </m:oMathPara>
                </a14:m>
                <a:endParaRPr lang="en-GB" sz="2800" dirty="0"/>
              </a:p>
              <a:p>
                <a:pPr marL="0" indent="0" algn="ctr">
                  <a:buNone/>
                </a:pPr>
                <a:endParaRPr lang="en-GB" sz="28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2800" i="1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𝐶h𝑖𝑙𝑑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⊓∃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𝑒𝑎𝑡𝑠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𝐶𝑎𝑘𝑒</m:t>
                          </m:r>
                        </m:sub>
                      </m:sSub>
                      <m:d>
                        <m:d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2800" i="1"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𝐻𝑎𝑝𝑝𝑦</m:t>
                          </m:r>
                        </m:sub>
                      </m:sSub>
                      <m:d>
                        <m:d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GB" sz="2800" dirty="0"/>
              </a:p>
              <a:p>
                <a:pPr marL="0" indent="0" algn="ctr">
                  <a:buNone/>
                </a:pPr>
                <a:endParaRPr lang="en-GB" sz="28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2800" i="1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𝐶h𝑖𝑙𝑑</m:t>
                          </m:r>
                        </m:sub>
                      </m:sSub>
                      <m:d>
                        <m:d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2800" i="1">
                          <a:latin typeface="Cambria Math" panose="02040503050406030204" pitchFamily="18" charset="0"/>
                        </a:rPr>
                        <m:t>∧</m:t>
                      </m:r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∃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𝑒𝑎𝑡𝑠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𝐶𝑎𝑘𝑒</m:t>
                          </m:r>
                        </m:sub>
                      </m:sSub>
                      <m:d>
                        <m:d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2800" i="1"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𝐻𝑎𝑝𝑝𝑦</m:t>
                          </m:r>
                        </m:sub>
                      </m:sSub>
                      <m:d>
                        <m:d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DF4D1CA9-3E86-1A40-929D-EA9E539166E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t="-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827913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4F185B2-07F1-6846-90F1-860EDFA0B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78BD2E-43E7-DB4C-BEA5-538653A36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E58E28-0B53-B74A-B318-796C0A8E4779}" type="slidenum">
              <a:rPr lang="en-GB" smtClean="0"/>
              <a:pPr>
                <a:defRPr/>
              </a:pPr>
              <a:t>47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DF4D1CA9-3E86-1A40-929D-EA9E539166EB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:r>
                  <a:rPr lang="en-GB" dirty="0"/>
                  <a:t>“Every child who eats cake is happy”</a:t>
                </a:r>
              </a:p>
              <a:p>
                <a:pPr marL="0" indent="0" algn="ctr">
                  <a:buNone/>
                </a:pPr>
                <a:endParaRPr lang="en-GB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800">
                          <a:latin typeface="Cambria Math" panose="02040503050406030204" pitchFamily="18" charset="0"/>
                        </a:rPr>
                        <m:t>Child</m:t>
                      </m:r>
                      <m:r>
                        <a:rPr lang="en-GB" sz="2800">
                          <a:latin typeface="Cambria Math" panose="02040503050406030204" pitchFamily="18" charset="0"/>
                        </a:rPr>
                        <m:t>⊓∃</m:t>
                      </m:r>
                      <m:r>
                        <m:rPr>
                          <m:sty m:val="p"/>
                        </m:rPr>
                        <a:rPr lang="en-GB" sz="2800">
                          <a:latin typeface="Cambria Math" panose="02040503050406030204" pitchFamily="18" charset="0"/>
                        </a:rPr>
                        <m:t>eats</m:t>
                      </m:r>
                      <m:r>
                        <a:rPr lang="en-GB" sz="280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GB" sz="2800">
                          <a:latin typeface="Cambria Math" panose="02040503050406030204" pitchFamily="18" charset="0"/>
                        </a:rPr>
                        <m:t>Cake</m:t>
                      </m:r>
                      <m:r>
                        <a:rPr lang="en-GB" sz="2800">
                          <a:latin typeface="Cambria Math" panose="02040503050406030204" pitchFamily="18" charset="0"/>
                        </a:rPr>
                        <m:t>⊑</m:t>
                      </m:r>
                      <m:r>
                        <m:rPr>
                          <m:sty m:val="p"/>
                        </m:rPr>
                        <a:rPr lang="en-GB" sz="2800">
                          <a:latin typeface="Cambria Math" panose="02040503050406030204" pitchFamily="18" charset="0"/>
                        </a:rPr>
                        <m:t>Happy</m:t>
                      </m:r>
                    </m:oMath>
                  </m:oMathPara>
                </a14:m>
                <a:endParaRPr lang="en-GB" sz="2800" dirty="0"/>
              </a:p>
              <a:p>
                <a:pPr marL="0" indent="0" algn="ctr">
                  <a:buNone/>
                </a:pPr>
                <a:endParaRPr lang="en-GB" sz="28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2800" i="1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𝐶h𝑖𝑙𝑑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⊓∃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𝑒𝑎𝑡𝑠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𝐶𝑎𝑘𝑒</m:t>
                          </m:r>
                        </m:sub>
                      </m:sSub>
                      <m:d>
                        <m:d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2800" i="1"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𝐻𝑎𝑝𝑝𝑦</m:t>
                          </m:r>
                        </m:sub>
                      </m:sSub>
                      <m:d>
                        <m:d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GB" sz="2800" dirty="0"/>
              </a:p>
              <a:p>
                <a:pPr marL="0" indent="0" algn="ctr">
                  <a:buNone/>
                </a:pPr>
                <a:endParaRPr lang="en-GB" sz="28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2800" i="1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𝐶h𝑖𝑙𝑑</m:t>
                          </m:r>
                        </m:sub>
                      </m:sSub>
                      <m:d>
                        <m:d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2800" i="1">
                          <a:latin typeface="Cambria Math" panose="02040503050406030204" pitchFamily="18" charset="0"/>
                        </a:rPr>
                        <m:t>∧</m:t>
                      </m:r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∃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𝑒𝑎𝑡𝑠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𝐶𝑎𝑘𝑒</m:t>
                          </m:r>
                        </m:sub>
                      </m:sSub>
                      <m:d>
                        <m:d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2800" i="1"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𝐻𝑎𝑝𝑝𝑦</m:t>
                          </m:r>
                        </m:sub>
                      </m:sSub>
                      <m:d>
                        <m:d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DF4D1CA9-3E86-1A40-929D-EA9E539166E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t="-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FFA59E-2800-3E43-83FC-BB5337751B7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0BE6DBDE-8EB8-9E42-A5FF-CF11215E3E08}"/>
              </a:ext>
            </a:extLst>
          </p:cNvPr>
          <p:cNvGrpSpPr/>
          <p:nvPr/>
        </p:nvGrpSpPr>
        <p:grpSpPr>
          <a:xfrm>
            <a:off x="4703474" y="3555127"/>
            <a:ext cx="396792" cy="1434198"/>
            <a:chOff x="7145366" y="2780846"/>
            <a:chExt cx="396792" cy="1434198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AD1159D4-EC82-C940-B626-DB3A366A4B45}"/>
                </a:ext>
              </a:extLst>
            </p:cNvPr>
            <p:cNvSpPr/>
            <p:nvPr/>
          </p:nvSpPr>
          <p:spPr bwMode="auto">
            <a:xfrm>
              <a:off x="7221730" y="3783044"/>
              <a:ext cx="320428" cy="432000"/>
            </a:xfrm>
            <a:prstGeom prst="rect">
              <a:avLst/>
            </a:prstGeom>
            <a:solidFill>
              <a:srgbClr val="92D050">
                <a:alpha val="50000"/>
              </a:srgb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2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E84F3213-1422-424E-9A68-ABB512EE2893}"/>
                </a:ext>
              </a:extLst>
            </p:cNvPr>
            <p:cNvSpPr/>
            <p:nvPr/>
          </p:nvSpPr>
          <p:spPr bwMode="auto">
            <a:xfrm>
              <a:off x="7145366" y="2780846"/>
              <a:ext cx="193186" cy="432000"/>
            </a:xfrm>
            <a:prstGeom prst="rect">
              <a:avLst/>
            </a:prstGeom>
            <a:solidFill>
              <a:srgbClr val="92D050">
                <a:alpha val="50000"/>
              </a:srgb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2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469062CA-C9E3-814E-8032-79913491D4FC}"/>
                </a:ext>
              </a:extLst>
            </p:cNvPr>
            <p:cNvCxnSpPr>
              <a:cxnSpLocks/>
              <a:stCxn id="61" idx="2"/>
              <a:endCxn id="60" idx="0"/>
            </p:cNvCxnSpPr>
            <p:nvPr/>
          </p:nvCxnSpPr>
          <p:spPr bwMode="auto">
            <a:xfrm>
              <a:off x="7241959" y="3212846"/>
              <a:ext cx="139985" cy="570198"/>
            </a:xfrm>
            <a:prstGeom prst="straightConnector1">
              <a:avLst/>
            </a:prstGeom>
            <a:solidFill>
              <a:schemeClr val="accent1"/>
            </a:solidFill>
            <a:ln w="25400" cap="rnd" cmpd="sng" algn="ctr">
              <a:solidFill>
                <a:srgbClr val="92D050">
                  <a:alpha val="50000"/>
                </a:srgbClr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62705062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4F185B2-07F1-6846-90F1-860EDFA0B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78BD2E-43E7-DB4C-BEA5-538653A36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E58E28-0B53-B74A-B318-796C0A8E4779}" type="slidenum">
              <a:rPr lang="en-GB" smtClean="0"/>
              <a:pPr>
                <a:defRPr/>
              </a:pPr>
              <a:t>48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DF4D1CA9-3E86-1A40-929D-EA9E539166EB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:r>
                  <a:rPr lang="en-GB" dirty="0"/>
                  <a:t>“Every child who eats cake is happy”</a:t>
                </a:r>
              </a:p>
              <a:p>
                <a:pPr marL="0" indent="0" algn="ctr">
                  <a:buNone/>
                </a:pPr>
                <a:endParaRPr lang="en-GB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800">
                          <a:latin typeface="Cambria Math" panose="02040503050406030204" pitchFamily="18" charset="0"/>
                        </a:rPr>
                        <m:t>Child</m:t>
                      </m:r>
                      <m:r>
                        <a:rPr lang="en-GB" sz="2800">
                          <a:latin typeface="Cambria Math" panose="02040503050406030204" pitchFamily="18" charset="0"/>
                        </a:rPr>
                        <m:t>⊓∃</m:t>
                      </m:r>
                      <m:r>
                        <m:rPr>
                          <m:sty m:val="p"/>
                        </m:rPr>
                        <a:rPr lang="en-GB" sz="2800">
                          <a:latin typeface="Cambria Math" panose="02040503050406030204" pitchFamily="18" charset="0"/>
                        </a:rPr>
                        <m:t>eats</m:t>
                      </m:r>
                      <m:r>
                        <a:rPr lang="en-GB" sz="280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GB" sz="2800">
                          <a:latin typeface="Cambria Math" panose="02040503050406030204" pitchFamily="18" charset="0"/>
                        </a:rPr>
                        <m:t>Cake</m:t>
                      </m:r>
                      <m:r>
                        <a:rPr lang="en-GB" sz="2800">
                          <a:latin typeface="Cambria Math" panose="02040503050406030204" pitchFamily="18" charset="0"/>
                        </a:rPr>
                        <m:t>⊑</m:t>
                      </m:r>
                      <m:r>
                        <m:rPr>
                          <m:sty m:val="p"/>
                        </m:rPr>
                        <a:rPr lang="en-GB" sz="2800">
                          <a:latin typeface="Cambria Math" panose="02040503050406030204" pitchFamily="18" charset="0"/>
                        </a:rPr>
                        <m:t>Happy</m:t>
                      </m:r>
                    </m:oMath>
                  </m:oMathPara>
                </a14:m>
                <a:endParaRPr lang="en-GB" sz="2800" dirty="0"/>
              </a:p>
              <a:p>
                <a:pPr marL="0" indent="0" algn="ctr">
                  <a:buNone/>
                </a:pPr>
                <a:endParaRPr lang="en-GB" sz="28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2800" i="1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𝐶h𝑖𝑙𝑑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⊓∃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𝑒𝑎𝑡𝑠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𝐶𝑎𝑘𝑒</m:t>
                          </m:r>
                        </m:sub>
                      </m:sSub>
                      <m:d>
                        <m:d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2800" i="1"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𝐻𝑎𝑝𝑝𝑦</m:t>
                          </m:r>
                        </m:sub>
                      </m:sSub>
                      <m:d>
                        <m:d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GB" sz="2800" dirty="0"/>
              </a:p>
              <a:p>
                <a:pPr marL="0" indent="0" algn="ctr">
                  <a:buNone/>
                </a:pPr>
                <a:endParaRPr lang="en-GB" sz="28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2800" i="1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𝐶h𝑖𝑙𝑑</m:t>
                          </m:r>
                        </m:sub>
                      </m:sSub>
                      <m:d>
                        <m:d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2800" i="1">
                          <a:latin typeface="Cambria Math" panose="02040503050406030204" pitchFamily="18" charset="0"/>
                        </a:rPr>
                        <m:t>∧</m:t>
                      </m:r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∃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𝑒𝑎𝑡𝑠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𝐶𝑎𝑘𝑒</m:t>
                          </m:r>
                        </m:sub>
                      </m:sSub>
                      <m:d>
                        <m:d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2800" i="1"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𝐻𝑎𝑝𝑝𝑦</m:t>
                          </m:r>
                        </m:sub>
                      </m:sSub>
                      <m:d>
                        <m:d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DF4D1CA9-3E86-1A40-929D-EA9E539166E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t="-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FFA59E-2800-3E43-83FC-BB5337751B7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1AF23FBD-7DC4-EC46-A203-865C1AF63905}"/>
              </a:ext>
            </a:extLst>
          </p:cNvPr>
          <p:cNvGrpSpPr/>
          <p:nvPr/>
        </p:nvGrpSpPr>
        <p:grpSpPr>
          <a:xfrm>
            <a:off x="3260455" y="3548756"/>
            <a:ext cx="4029547" cy="1440569"/>
            <a:chOff x="-2195486" y="5413858"/>
            <a:chExt cx="4029547" cy="1440569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80F8C8CA-3665-9344-B391-B2B71A6103C2}"/>
                </a:ext>
              </a:extLst>
            </p:cNvPr>
            <p:cNvSpPr/>
            <p:nvPr/>
          </p:nvSpPr>
          <p:spPr bwMode="auto">
            <a:xfrm>
              <a:off x="-1715737" y="5413858"/>
              <a:ext cx="3087667" cy="432000"/>
            </a:xfrm>
            <a:prstGeom prst="rect">
              <a:avLst/>
            </a:prstGeom>
            <a:solidFill>
              <a:schemeClr val="tx2">
                <a:lumMod val="25000"/>
                <a:lumOff val="75000"/>
                <a:alpha val="5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2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D210C013-3EBB-4D45-AC7E-EE379EE46722}"/>
                </a:ext>
              </a:extLst>
            </p:cNvPr>
            <p:cNvSpPr/>
            <p:nvPr/>
          </p:nvSpPr>
          <p:spPr bwMode="auto">
            <a:xfrm>
              <a:off x="-2195486" y="6422427"/>
              <a:ext cx="1519383" cy="432000"/>
            </a:xfrm>
            <a:prstGeom prst="rect">
              <a:avLst/>
            </a:prstGeom>
            <a:solidFill>
              <a:schemeClr val="tx2">
                <a:lumMod val="25000"/>
                <a:lumOff val="75000"/>
                <a:alpha val="5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2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BC61DDB2-B483-A24E-BC8F-00A4CA96AABE}"/>
                </a:ext>
              </a:extLst>
            </p:cNvPr>
            <p:cNvSpPr/>
            <p:nvPr/>
          </p:nvSpPr>
          <p:spPr bwMode="auto">
            <a:xfrm>
              <a:off x="-355675" y="6422427"/>
              <a:ext cx="2189736" cy="432000"/>
            </a:xfrm>
            <a:prstGeom prst="rect">
              <a:avLst/>
            </a:prstGeom>
            <a:solidFill>
              <a:schemeClr val="tx2">
                <a:lumMod val="25000"/>
                <a:lumOff val="75000"/>
                <a:alpha val="5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2E2CABB6-256F-9E4F-990D-6191DAEC8617}"/>
                </a:ext>
              </a:extLst>
            </p:cNvPr>
            <p:cNvCxnSpPr>
              <a:cxnSpLocks/>
              <a:stCxn id="38" idx="2"/>
              <a:endCxn id="39" idx="0"/>
            </p:cNvCxnSpPr>
            <p:nvPr/>
          </p:nvCxnSpPr>
          <p:spPr bwMode="auto">
            <a:xfrm flipH="1">
              <a:off x="-1435794" y="5845858"/>
              <a:ext cx="1263891" cy="576569"/>
            </a:xfrm>
            <a:prstGeom prst="straightConnector1">
              <a:avLst/>
            </a:prstGeom>
            <a:solidFill>
              <a:schemeClr val="accent1"/>
            </a:solidFill>
            <a:ln w="25400" cap="rnd" cmpd="sng" algn="ctr">
              <a:solidFill>
                <a:schemeClr val="tx2">
                  <a:lumMod val="25000"/>
                  <a:lumOff val="75000"/>
                  <a:alpha val="50000"/>
                </a:schemeClr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D7772310-65F2-DB41-AE92-F1F0861FC88B}"/>
                </a:ext>
              </a:extLst>
            </p:cNvPr>
            <p:cNvCxnSpPr>
              <a:cxnSpLocks/>
              <a:stCxn id="38" idx="2"/>
              <a:endCxn id="40" idx="0"/>
            </p:cNvCxnSpPr>
            <p:nvPr/>
          </p:nvCxnSpPr>
          <p:spPr bwMode="auto">
            <a:xfrm>
              <a:off x="-171903" y="5845858"/>
              <a:ext cx="911096" cy="576569"/>
            </a:xfrm>
            <a:prstGeom prst="straightConnector1">
              <a:avLst/>
            </a:prstGeom>
            <a:solidFill>
              <a:schemeClr val="accent1"/>
            </a:solidFill>
            <a:ln w="25400" cap="rnd" cmpd="sng" algn="ctr">
              <a:solidFill>
                <a:schemeClr val="tx2">
                  <a:lumMod val="25000"/>
                  <a:lumOff val="75000"/>
                  <a:alpha val="50000"/>
                </a:schemeClr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0BE6DBDE-8EB8-9E42-A5FF-CF11215E3E08}"/>
              </a:ext>
            </a:extLst>
          </p:cNvPr>
          <p:cNvGrpSpPr/>
          <p:nvPr/>
        </p:nvGrpSpPr>
        <p:grpSpPr>
          <a:xfrm>
            <a:off x="4703474" y="3555127"/>
            <a:ext cx="396792" cy="1434198"/>
            <a:chOff x="7145366" y="2780846"/>
            <a:chExt cx="396792" cy="1434198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AD1159D4-EC82-C940-B626-DB3A366A4B45}"/>
                </a:ext>
              </a:extLst>
            </p:cNvPr>
            <p:cNvSpPr/>
            <p:nvPr/>
          </p:nvSpPr>
          <p:spPr bwMode="auto">
            <a:xfrm>
              <a:off x="7221730" y="3783044"/>
              <a:ext cx="320428" cy="432000"/>
            </a:xfrm>
            <a:prstGeom prst="rect">
              <a:avLst/>
            </a:prstGeom>
            <a:solidFill>
              <a:srgbClr val="92D050">
                <a:alpha val="50000"/>
              </a:srgb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2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E84F3213-1422-424E-9A68-ABB512EE2893}"/>
                </a:ext>
              </a:extLst>
            </p:cNvPr>
            <p:cNvSpPr/>
            <p:nvPr/>
          </p:nvSpPr>
          <p:spPr bwMode="auto">
            <a:xfrm>
              <a:off x="7145366" y="2780846"/>
              <a:ext cx="193186" cy="432000"/>
            </a:xfrm>
            <a:prstGeom prst="rect">
              <a:avLst/>
            </a:prstGeom>
            <a:solidFill>
              <a:srgbClr val="92D050">
                <a:alpha val="50000"/>
              </a:srgb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2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469062CA-C9E3-814E-8032-79913491D4FC}"/>
                </a:ext>
              </a:extLst>
            </p:cNvPr>
            <p:cNvCxnSpPr>
              <a:cxnSpLocks/>
              <a:stCxn id="61" idx="2"/>
              <a:endCxn id="60" idx="0"/>
            </p:cNvCxnSpPr>
            <p:nvPr/>
          </p:nvCxnSpPr>
          <p:spPr bwMode="auto">
            <a:xfrm>
              <a:off x="7241959" y="3212846"/>
              <a:ext cx="139985" cy="570198"/>
            </a:xfrm>
            <a:prstGeom prst="straightConnector1">
              <a:avLst/>
            </a:prstGeom>
            <a:solidFill>
              <a:schemeClr val="accent1"/>
            </a:solidFill>
            <a:ln w="25400" cap="rnd" cmpd="sng" algn="ctr">
              <a:solidFill>
                <a:srgbClr val="92D050">
                  <a:alpha val="50000"/>
                </a:srgbClr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73079981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4F185B2-07F1-6846-90F1-860EDFA0B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78BD2E-43E7-DB4C-BEA5-538653A36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E58E28-0B53-B74A-B318-796C0A8E4779}" type="slidenum">
              <a:rPr lang="en-GB" smtClean="0"/>
              <a:pPr>
                <a:defRPr/>
              </a:pPr>
              <a:t>49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DF4D1CA9-3E86-1A40-929D-EA9E539166EB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:r>
                  <a:rPr lang="en-GB" dirty="0"/>
                  <a:t>“Every child who eats cake is happy”</a:t>
                </a:r>
              </a:p>
              <a:p>
                <a:pPr marL="0" indent="0" algn="ctr">
                  <a:buNone/>
                </a:pPr>
                <a:endParaRPr lang="en-GB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800">
                          <a:latin typeface="Cambria Math" panose="02040503050406030204" pitchFamily="18" charset="0"/>
                        </a:rPr>
                        <m:t>Child</m:t>
                      </m:r>
                      <m:r>
                        <a:rPr lang="en-GB" sz="2800">
                          <a:latin typeface="Cambria Math" panose="02040503050406030204" pitchFamily="18" charset="0"/>
                        </a:rPr>
                        <m:t>⊓∃</m:t>
                      </m:r>
                      <m:r>
                        <m:rPr>
                          <m:sty m:val="p"/>
                        </m:rPr>
                        <a:rPr lang="en-GB" sz="2800">
                          <a:latin typeface="Cambria Math" panose="02040503050406030204" pitchFamily="18" charset="0"/>
                        </a:rPr>
                        <m:t>eats</m:t>
                      </m:r>
                      <m:r>
                        <a:rPr lang="en-GB" sz="280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GB" sz="2800">
                          <a:latin typeface="Cambria Math" panose="02040503050406030204" pitchFamily="18" charset="0"/>
                        </a:rPr>
                        <m:t>Cake</m:t>
                      </m:r>
                      <m:r>
                        <a:rPr lang="en-GB" sz="2800">
                          <a:latin typeface="Cambria Math" panose="02040503050406030204" pitchFamily="18" charset="0"/>
                        </a:rPr>
                        <m:t>⊑</m:t>
                      </m:r>
                      <m:r>
                        <m:rPr>
                          <m:sty m:val="p"/>
                        </m:rPr>
                        <a:rPr lang="en-GB" sz="2800">
                          <a:latin typeface="Cambria Math" panose="02040503050406030204" pitchFamily="18" charset="0"/>
                        </a:rPr>
                        <m:t>Happy</m:t>
                      </m:r>
                    </m:oMath>
                  </m:oMathPara>
                </a14:m>
                <a:endParaRPr lang="en-GB" sz="2800" dirty="0"/>
              </a:p>
              <a:p>
                <a:pPr marL="0" indent="0" algn="ctr">
                  <a:buNone/>
                </a:pPr>
                <a:endParaRPr lang="en-GB" sz="28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2800" i="1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𝐶h𝑖𝑙𝑑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⊓∃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𝑒𝑎𝑡𝑠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𝐶𝑎𝑘𝑒</m:t>
                          </m:r>
                        </m:sub>
                      </m:sSub>
                      <m:d>
                        <m:d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2800" i="1"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𝐻𝑎𝑝𝑝𝑦</m:t>
                          </m:r>
                        </m:sub>
                      </m:sSub>
                      <m:d>
                        <m:d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GB" sz="2800" dirty="0"/>
              </a:p>
              <a:p>
                <a:pPr marL="0" indent="0" algn="ctr">
                  <a:buNone/>
                </a:pPr>
                <a:endParaRPr lang="en-GB" sz="28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2800" i="1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𝐶h𝑖𝑙𝑑</m:t>
                          </m:r>
                        </m:sub>
                      </m:sSub>
                      <m:d>
                        <m:d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2800" i="1">
                          <a:latin typeface="Cambria Math" panose="02040503050406030204" pitchFamily="18" charset="0"/>
                        </a:rPr>
                        <m:t>∧</m:t>
                      </m:r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∃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𝑒𝑎𝑡𝑠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𝐶𝑎𝑘𝑒</m:t>
                          </m:r>
                        </m:sub>
                      </m:sSub>
                      <m:d>
                        <m:d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2800" i="1"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𝐻𝑎𝑝𝑝𝑦</m:t>
                          </m:r>
                        </m:sub>
                      </m:sSub>
                      <m:d>
                        <m:d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GB" sz="2800" dirty="0"/>
              </a:p>
              <a:p>
                <a:pPr marL="0" indent="0" algn="ctr">
                  <a:buNone/>
                </a:pPr>
                <a:endParaRPr lang="en-GB" sz="28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2800" i="1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𝐶h𝑖𝑙𝑑</m:t>
                          </m:r>
                        </m:sub>
                      </m:sSub>
                      <m:d>
                        <m:d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2800" i="1">
                          <a:latin typeface="Cambria Math" panose="02040503050406030204" pitchFamily="18" charset="0"/>
                        </a:rPr>
                        <m:t>∧∃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𝑒𝑎𝑡𝑠</m:t>
                          </m:r>
                        </m:sub>
                      </m:sSub>
                      <m:d>
                        <m:d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GB" sz="2800" i="1">
                          <a:latin typeface="Cambria Math" panose="02040503050406030204" pitchFamily="18" charset="0"/>
                        </a:rPr>
                        <m:t>∧</m:t>
                      </m:r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𝐶𝑎𝑘𝑒</m:t>
                          </m:r>
                        </m:sub>
                      </m:sSub>
                      <m:d>
                        <m:d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GB" sz="2800" i="1"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𝐻𝑎𝑝𝑝𝑦</m:t>
                          </m:r>
                        </m:sub>
                      </m:sSub>
                      <m:r>
                        <a:rPr lang="en-GB" sz="28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DF4D1CA9-3E86-1A40-929D-EA9E539166E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t="-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FFA59E-2800-3E43-83FC-BB5337751B7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684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/>
              <a:t>Description Logics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55A72F0-F0EB-4741-A8C6-93E902724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E58E28-0B53-B74A-B318-796C0A8E4779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730" name="Rectangle 3"/>
              <p:cNvSpPr>
                <a:spLocks noGrp="1" noChangeArrowheads="1"/>
              </p:cNvSpPr>
              <p:nvPr>
                <p:ph sz="quarter" idx="13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GB" dirty="0"/>
                  <a:t>Description logics restrict the predicate types that can be used</a:t>
                </a:r>
              </a:p>
              <a:p>
                <a:pPr lvl="1"/>
                <a:r>
                  <a:rPr lang="en-GB" dirty="0"/>
                  <a:t>Unary predicates denote concept membership</a:t>
                </a:r>
              </a:p>
              <a:p>
                <a:pPr lvl="1"/>
                <a:endParaRPr lang="en-GB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𝑃𝑒𝑟𝑠𝑜𝑛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  <a:p>
                <a:pPr lvl="1"/>
                <a:endParaRPr lang="en-GB" dirty="0"/>
              </a:p>
              <a:p>
                <a:pPr lvl="1"/>
                <a:r>
                  <a:rPr lang="en-GB" dirty="0"/>
                  <a:t>Binary predicates denote roles between instances</a:t>
                </a:r>
              </a:p>
              <a:p>
                <a:pPr lvl="1"/>
                <a:endParaRPr lang="en-GB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h𝑎𝑠𝐶h𝑖𝑙𝑑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Note on terminology: the DL literature uses slightly different terms to those in RDFS</a:t>
                </a:r>
              </a:p>
              <a:p>
                <a:pPr lvl="1"/>
                <a:r>
                  <a:rPr lang="en-GB" dirty="0"/>
                  <a:t>Class and concept are interchangeable terms</a:t>
                </a:r>
              </a:p>
              <a:p>
                <a:pPr lvl="1"/>
                <a:r>
                  <a:rPr lang="en-GB" dirty="0"/>
                  <a:t>Role, relation and property are interchangeable terms</a:t>
                </a:r>
              </a:p>
            </p:txBody>
          </p:sp>
        </mc:Choice>
        <mc:Fallback xmlns="">
          <p:sp>
            <p:nvSpPr>
              <p:cNvPr id="7373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3"/>
                <a:stretch>
                  <a:fillRect l="-694" t="-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A43C3C-97C1-7443-A255-CDA8A360875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86141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4F185B2-07F1-6846-90F1-860EDFA0B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78BD2E-43E7-DB4C-BEA5-538653A36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E58E28-0B53-B74A-B318-796C0A8E4779}" type="slidenum">
              <a:rPr lang="en-GB" smtClean="0"/>
              <a:pPr>
                <a:defRPr/>
              </a:pPr>
              <a:t>50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DF4D1CA9-3E86-1A40-929D-EA9E539166EB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:r>
                  <a:rPr lang="en-GB" dirty="0"/>
                  <a:t>“Every child who eats cake is happy”</a:t>
                </a:r>
              </a:p>
              <a:p>
                <a:pPr marL="0" indent="0" algn="ctr">
                  <a:buNone/>
                </a:pPr>
                <a:endParaRPr lang="en-GB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800">
                          <a:latin typeface="Cambria Math" panose="02040503050406030204" pitchFamily="18" charset="0"/>
                        </a:rPr>
                        <m:t>Child</m:t>
                      </m:r>
                      <m:r>
                        <a:rPr lang="en-GB" sz="2800">
                          <a:latin typeface="Cambria Math" panose="02040503050406030204" pitchFamily="18" charset="0"/>
                        </a:rPr>
                        <m:t>⊓∃</m:t>
                      </m:r>
                      <m:r>
                        <m:rPr>
                          <m:sty m:val="p"/>
                        </m:rPr>
                        <a:rPr lang="en-GB" sz="2800">
                          <a:latin typeface="Cambria Math" panose="02040503050406030204" pitchFamily="18" charset="0"/>
                        </a:rPr>
                        <m:t>eats</m:t>
                      </m:r>
                      <m:r>
                        <a:rPr lang="en-GB" sz="280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GB" sz="2800">
                          <a:latin typeface="Cambria Math" panose="02040503050406030204" pitchFamily="18" charset="0"/>
                        </a:rPr>
                        <m:t>Cake</m:t>
                      </m:r>
                      <m:r>
                        <a:rPr lang="en-GB" sz="2800">
                          <a:latin typeface="Cambria Math" panose="02040503050406030204" pitchFamily="18" charset="0"/>
                        </a:rPr>
                        <m:t>⊑</m:t>
                      </m:r>
                      <m:r>
                        <m:rPr>
                          <m:sty m:val="p"/>
                        </m:rPr>
                        <a:rPr lang="en-GB" sz="2800">
                          <a:latin typeface="Cambria Math" panose="02040503050406030204" pitchFamily="18" charset="0"/>
                        </a:rPr>
                        <m:t>Happy</m:t>
                      </m:r>
                    </m:oMath>
                  </m:oMathPara>
                </a14:m>
                <a:endParaRPr lang="en-GB" sz="2800" dirty="0"/>
              </a:p>
              <a:p>
                <a:pPr marL="0" indent="0" algn="ctr">
                  <a:buNone/>
                </a:pPr>
                <a:endParaRPr lang="en-GB" sz="28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2800" i="1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𝐶h𝑖𝑙𝑑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⊓∃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𝑒𝑎𝑡𝑠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𝐶𝑎𝑘𝑒</m:t>
                          </m:r>
                        </m:sub>
                      </m:sSub>
                      <m:d>
                        <m:d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2800" i="1"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𝐻𝑎𝑝𝑝𝑦</m:t>
                          </m:r>
                        </m:sub>
                      </m:sSub>
                      <m:d>
                        <m:d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GB" sz="2800" dirty="0"/>
              </a:p>
              <a:p>
                <a:pPr marL="0" indent="0" algn="ctr">
                  <a:buNone/>
                </a:pPr>
                <a:endParaRPr lang="en-GB" sz="28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2800" i="1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𝐶h𝑖𝑙𝑑</m:t>
                          </m:r>
                        </m:sub>
                      </m:sSub>
                      <m:d>
                        <m:d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2800" i="1">
                          <a:latin typeface="Cambria Math" panose="02040503050406030204" pitchFamily="18" charset="0"/>
                        </a:rPr>
                        <m:t>∧</m:t>
                      </m:r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∃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𝑒𝑎𝑡𝑠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𝐶𝑎𝑘𝑒</m:t>
                          </m:r>
                        </m:sub>
                      </m:sSub>
                      <m:d>
                        <m:d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2800" i="1"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𝐻𝑎𝑝𝑝𝑦</m:t>
                          </m:r>
                        </m:sub>
                      </m:sSub>
                      <m:d>
                        <m:d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GB" sz="2800" dirty="0"/>
              </a:p>
              <a:p>
                <a:pPr marL="0" indent="0" algn="ctr">
                  <a:buNone/>
                </a:pPr>
                <a:endParaRPr lang="en-GB" sz="28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2800" i="1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𝐶h𝑖𝑙𝑑</m:t>
                          </m:r>
                        </m:sub>
                      </m:sSub>
                      <m:d>
                        <m:d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2800" i="1">
                          <a:latin typeface="Cambria Math" panose="02040503050406030204" pitchFamily="18" charset="0"/>
                        </a:rPr>
                        <m:t>∧∃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𝑒𝑎𝑡𝑠</m:t>
                          </m:r>
                        </m:sub>
                      </m:sSub>
                      <m:d>
                        <m:d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GB" sz="2800" i="1">
                          <a:latin typeface="Cambria Math" panose="02040503050406030204" pitchFamily="18" charset="0"/>
                        </a:rPr>
                        <m:t>∧</m:t>
                      </m:r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𝐶𝑎𝑘𝑒</m:t>
                          </m:r>
                        </m:sub>
                      </m:sSub>
                      <m:d>
                        <m:d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GB" sz="2800" i="1"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𝐻𝑎𝑝𝑝𝑦</m:t>
                          </m:r>
                        </m:sub>
                      </m:sSub>
                      <m:r>
                        <a:rPr lang="en-GB" sz="28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DF4D1CA9-3E86-1A40-929D-EA9E539166E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t="-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FFA59E-2800-3E43-83FC-BB5337751B7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820366BD-DAFF-9A43-A3E3-0EA2182ED1BA}"/>
              </a:ext>
            </a:extLst>
          </p:cNvPr>
          <p:cNvGrpSpPr/>
          <p:nvPr/>
        </p:nvGrpSpPr>
        <p:grpSpPr>
          <a:xfrm>
            <a:off x="4245680" y="4559817"/>
            <a:ext cx="3900343" cy="1455672"/>
            <a:chOff x="3176423" y="3177249"/>
            <a:chExt cx="3900343" cy="1455672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7A31A9A0-1FED-D64F-A7AD-9ECF37DEB39A}"/>
                </a:ext>
              </a:extLst>
            </p:cNvPr>
            <p:cNvSpPr/>
            <p:nvPr/>
          </p:nvSpPr>
          <p:spPr bwMode="auto">
            <a:xfrm>
              <a:off x="4031009" y="3177249"/>
              <a:ext cx="2191173" cy="432000"/>
            </a:xfrm>
            <a:prstGeom prst="rect">
              <a:avLst/>
            </a:prstGeom>
            <a:solidFill>
              <a:schemeClr val="tx2">
                <a:lumMod val="25000"/>
                <a:lumOff val="75000"/>
                <a:alpha val="5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2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75FCF628-E05B-B444-B5BC-609E1A3D70CC}"/>
                </a:ext>
              </a:extLst>
            </p:cNvPr>
            <p:cNvCxnSpPr>
              <a:cxnSpLocks/>
              <a:stCxn id="42" idx="2"/>
              <a:endCxn id="47" idx="0"/>
            </p:cNvCxnSpPr>
            <p:nvPr/>
          </p:nvCxnSpPr>
          <p:spPr bwMode="auto">
            <a:xfrm flipH="1">
              <a:off x="5126595" y="3609249"/>
              <a:ext cx="1" cy="591672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2">
                  <a:lumMod val="25000"/>
                  <a:lumOff val="75000"/>
                  <a:alpha val="50000"/>
                </a:schemeClr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2858A512-2724-9544-B357-B0F518289A7D}"/>
                </a:ext>
              </a:extLst>
            </p:cNvPr>
            <p:cNvSpPr/>
            <p:nvPr/>
          </p:nvSpPr>
          <p:spPr bwMode="auto">
            <a:xfrm>
              <a:off x="3176423" y="4200921"/>
              <a:ext cx="3900343" cy="432000"/>
            </a:xfrm>
            <a:prstGeom prst="rect">
              <a:avLst/>
            </a:prstGeom>
            <a:solidFill>
              <a:schemeClr val="tx2">
                <a:lumMod val="25000"/>
                <a:lumOff val="75000"/>
                <a:alpha val="5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768919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7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Description Logic Semantics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53531A2-CDE4-D846-AAB6-CF636E8E8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58E28-0B53-B74A-B318-796C0A8E4779}" type="slidenum">
              <a:rPr lang="en-GB" smtClean="0"/>
              <a:pPr/>
              <a:t>51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546" name="Rectangle 2"/>
              <p:cNvSpPr>
                <a:spLocks noGrp="1" noChangeArrowheads="1"/>
              </p:cNvSpPr>
              <p:nvPr>
                <p:ph sz="quarter" idx="13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dirty="0"/>
                  <a:t> is the domain (non-empty set of individuals)</a:t>
                </a:r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Interpretation function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⋅</m:t>
                        </m:r>
                      </m:e>
                      <m:sup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ℐ</m:t>
                        </m:r>
                      </m:sup>
                    </m:sSup>
                  </m:oMath>
                </a14:m>
                <a:r>
                  <a:rPr lang="en-GB" dirty="0"/>
                  <a:t> (or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𝑒𝑥𝑡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GB" dirty="0"/>
                  <a:t>) maps:</a:t>
                </a:r>
              </a:p>
              <a:p>
                <a:pPr lvl="1"/>
                <a:r>
                  <a:rPr lang="en-GB" dirty="0"/>
                  <a:t>Concept expressions to their extensions </a:t>
                </a:r>
                <a:br>
                  <a:rPr lang="en-GB" dirty="0"/>
                </a:br>
                <a:r>
                  <a:rPr lang="en-GB" dirty="0"/>
                  <a:t>(set of instances of that concept, subsets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80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GB" dirty="0"/>
                  <a:t>)</a:t>
                </a:r>
              </a:p>
              <a:p>
                <a:pPr lvl="1"/>
                <a:r>
                  <a:rPr lang="en-GB" dirty="0"/>
                  <a:t>Roles to subsets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80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×</m:t>
                    </m:r>
                    <m:r>
                      <m:rPr>
                        <m:sty m:val="p"/>
                      </m:rPr>
                      <a:rPr lang="en-GB" sz="280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endParaRPr lang="en-GB" sz="2800" dirty="0"/>
              </a:p>
              <a:p>
                <a:pPr lvl="1"/>
                <a:r>
                  <a:rPr lang="en-GB" dirty="0"/>
                  <a:t>Individuals to elements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80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endParaRPr lang="en-GB" sz="2800" dirty="0"/>
              </a:p>
              <a:p>
                <a:pPr marL="0" indent="0">
                  <a:buNone/>
                </a:pPr>
                <a:r>
                  <a:rPr lang="en-GB" dirty="0"/>
                  <a:t>Examples: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ℐ</m:t>
                        </m:r>
                      </m:sup>
                    </m:sSup>
                  </m:oMath>
                </a14:m>
                <a:r>
                  <a:rPr lang="en-GB" dirty="0"/>
                  <a:t> is the set of members of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GB" sz="2800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8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  <m:r>
                              <a:rPr lang="en-GB" sz="2800" i="1">
                                <a:latin typeface="Cambria Math" panose="02040503050406030204" pitchFamily="18" charset="0"/>
                              </a:rPr>
                              <m:t>⊔</m:t>
                            </m:r>
                            <m:r>
                              <a:rPr lang="en-GB" sz="28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d>
                      </m:e>
                      <m:sup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ℐ</m:t>
                        </m:r>
                      </m:sup>
                    </m:sSup>
                  </m:oMath>
                </a14:m>
                <a:r>
                  <a:rPr lang="en-GB" dirty="0"/>
                  <a:t> is the set of members of either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dirty="0"/>
                  <a:t> or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108546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3"/>
                <a:stretch>
                  <a:fillRect l="-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B6D7B8-9A77-1E4D-86EF-BF467B74BC7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296824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DF90D3A-9583-CD47-99CC-336D5D1AC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Description Logic Semantics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DDC48A4-CB80-004F-A441-6C77D787D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52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Content Placeholder 7">
                <a:extLst>
                  <a:ext uri="{FF2B5EF4-FFF2-40B4-BE49-F238E27FC236}">
                    <a16:creationId xmlns:a16="http://schemas.microsoft.com/office/drawing/2014/main" id="{6F706FE3-CC40-9E4D-8E5E-1E67682D2008}"/>
                  </a:ext>
                </a:extLst>
              </p:cNvPr>
              <p:cNvGraphicFramePr>
                <a:graphicFrameLocks noGrp="1"/>
              </p:cNvGraphicFramePr>
              <p:nvPr>
                <p:ph sz="quarter" idx="13"/>
              </p:nvPr>
            </p:nvGraphicFramePr>
            <p:xfrm>
              <a:off x="623888" y="1773238"/>
              <a:ext cx="10944225" cy="4515358"/>
            </p:xfrm>
            <a:graphic>
              <a:graphicData uri="http://schemas.openxmlformats.org/drawingml/2006/table">
                <a:tbl>
                  <a:tblPr firstRow="1" bandRow="1">
                    <a:tableStyleId>{616DA210-FB5B-4158-B5E0-FEB733F419BA}</a:tableStyleId>
                  </a:tblPr>
                  <a:tblGrid>
                    <a:gridCol w="3060490">
                      <a:extLst>
                        <a:ext uri="{9D8B030D-6E8A-4147-A177-3AD203B41FA5}">
                          <a16:colId xmlns:a16="http://schemas.microsoft.com/office/drawing/2014/main" val="2269005379"/>
                        </a:ext>
                      </a:extLst>
                    </a:gridCol>
                    <a:gridCol w="5287018">
                      <a:extLst>
                        <a:ext uri="{9D8B030D-6E8A-4147-A177-3AD203B41FA5}">
                          <a16:colId xmlns:a16="http://schemas.microsoft.com/office/drawing/2014/main" val="3249089783"/>
                        </a:ext>
                      </a:extLst>
                    </a:gridCol>
                    <a:gridCol w="2596717">
                      <a:extLst>
                        <a:ext uri="{9D8B030D-6E8A-4147-A177-3AD203B41FA5}">
                          <a16:colId xmlns:a16="http://schemas.microsoft.com/office/drawing/2014/main" val="115435930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Syntax</a:t>
                          </a:r>
                        </a:p>
                      </a:txBody>
                      <a:tcPr marL="117785" marR="117785"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Semantics</a:t>
                          </a:r>
                        </a:p>
                      </a:txBody>
                      <a:tcPr marL="117785" marR="117785"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Notes</a:t>
                          </a:r>
                        </a:p>
                      </a:txBody>
                      <a:tcPr marL="117785" marR="117785"/>
                    </a:tc>
                    <a:extLst>
                      <a:ext uri="{0D108BD9-81ED-4DB2-BD59-A6C34878D82A}">
                        <a16:rowId xmlns:a16="http://schemas.microsoft.com/office/drawing/2014/main" val="352671689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GB" sz="20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sz="2000" smtClean="0">
                                            <a:latin typeface="Cambria Math" panose="02040503050406030204" pitchFamily="18" charset="0"/>
                                          </a:rPr>
                                          <m:t>𝐶</m:t>
                                        </m:r>
                                        <m:r>
                                          <a:rPr lang="en-GB" sz="2000" smtClean="0">
                                            <a:latin typeface="Cambria Math" panose="02040503050406030204" pitchFamily="18" charset="0"/>
                                          </a:rPr>
                                          <m:t>⊓</m:t>
                                        </m:r>
                                        <m:r>
                                          <a:rPr lang="en-GB" sz="2000" smtClean="0">
                                            <a:latin typeface="Cambria Math" panose="02040503050406030204" pitchFamily="18" charset="0"/>
                                          </a:rPr>
                                          <m:t>𝐷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GB" sz="2000" smtClean="0">
                                        <a:latin typeface="Cambria Math" panose="02040503050406030204" pitchFamily="18" charset="0"/>
                                      </a:rPr>
                                      <m:t>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 marL="117785" marR="117785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000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p>
                                    <m:r>
                                      <a:rPr lang="en-GB" sz="2000" smtClean="0">
                                        <a:latin typeface="Cambria Math" panose="02040503050406030204" pitchFamily="18" charset="0"/>
                                      </a:rPr>
                                      <m:t>ℐ</m:t>
                                    </m:r>
                                  </m:sup>
                                </m:sSup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∩</m:t>
                                </m:r>
                                <m:sSup>
                                  <m:sSupPr>
                                    <m:ctrlPr>
                                      <a:rPr lang="en-GB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000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p>
                                    <m:r>
                                      <a:rPr lang="en-GB" sz="2000" smtClean="0">
                                        <a:latin typeface="Cambria Math" panose="02040503050406030204" pitchFamily="18" charset="0"/>
                                      </a:rPr>
                                      <m:t>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 marL="117785" marR="117785"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Conjunction</a:t>
                          </a:r>
                        </a:p>
                      </a:txBody>
                      <a:tcPr marL="117785" marR="117785"/>
                    </a:tc>
                    <a:extLst>
                      <a:ext uri="{0D108BD9-81ED-4DB2-BD59-A6C34878D82A}">
                        <a16:rowId xmlns:a16="http://schemas.microsoft.com/office/drawing/2014/main" val="168342872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GB" sz="20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sz="2000" smtClean="0">
                                            <a:latin typeface="Cambria Math" panose="02040503050406030204" pitchFamily="18" charset="0"/>
                                          </a:rPr>
                                          <m:t>𝐶</m:t>
                                        </m:r>
                                        <m:r>
                                          <a:rPr lang="en-GB" sz="2000" smtClean="0">
                                            <a:latin typeface="Cambria Math" panose="02040503050406030204" pitchFamily="18" charset="0"/>
                                          </a:rPr>
                                          <m:t>⊔</m:t>
                                        </m:r>
                                        <m:r>
                                          <a:rPr lang="en-GB" sz="2000" smtClean="0">
                                            <a:latin typeface="Cambria Math" panose="02040503050406030204" pitchFamily="18" charset="0"/>
                                          </a:rPr>
                                          <m:t>𝐷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GB" sz="2000" smtClean="0">
                                        <a:latin typeface="Cambria Math" panose="02040503050406030204" pitchFamily="18" charset="0"/>
                                      </a:rPr>
                                      <m:t>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 marL="117785" marR="117785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000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p>
                                    <m:r>
                                      <a:rPr lang="en-GB" sz="2000" smtClean="0">
                                        <a:latin typeface="Cambria Math" panose="02040503050406030204" pitchFamily="18" charset="0"/>
                                      </a:rPr>
                                      <m:t>ℐ</m:t>
                                    </m:r>
                                  </m:sup>
                                </m:sSup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∪</m:t>
                                </m:r>
                                <m:sSup>
                                  <m:sSupPr>
                                    <m:ctrlPr>
                                      <a:rPr lang="en-GB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000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p>
                                    <m:r>
                                      <a:rPr lang="en-GB" sz="2000" smtClean="0">
                                        <a:latin typeface="Cambria Math" panose="02040503050406030204" pitchFamily="18" charset="0"/>
                                      </a:rPr>
                                      <m:t>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 marL="117785" marR="117785"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Disjunction</a:t>
                          </a:r>
                        </a:p>
                      </a:txBody>
                      <a:tcPr marL="117785" marR="117785"/>
                    </a:tc>
                    <a:extLst>
                      <a:ext uri="{0D108BD9-81ED-4DB2-BD59-A6C34878D82A}">
                        <a16:rowId xmlns:a16="http://schemas.microsoft.com/office/drawing/2014/main" val="8502957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GB" sz="20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sz="2000" smtClean="0">
                                            <a:latin typeface="Cambria Math" panose="02040503050406030204" pitchFamily="18" charset="0"/>
                                          </a:rPr>
                                          <m:t>¬</m:t>
                                        </m:r>
                                        <m:r>
                                          <a:rPr lang="en-GB" sz="2000" smtClean="0">
                                            <a:latin typeface="Cambria Math" panose="02040503050406030204" pitchFamily="18" charset="0"/>
                                          </a:rPr>
                                          <m:t>𝐶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GB" sz="2000" smtClean="0">
                                        <a:latin typeface="Cambria Math" panose="02040503050406030204" pitchFamily="18" charset="0"/>
                                      </a:rPr>
                                      <m:t>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 marL="117785" marR="117785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\</m:t>
                                </m:r>
                                <m:sSup>
                                  <m:sSupPr>
                                    <m:ctrlPr>
                                      <a:rPr lang="en-GB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GB" sz="2000" smtClean="0">
                                        <a:latin typeface="Cambria Math" panose="02040503050406030204" pitchFamily="18" charset="0"/>
                                      </a:rPr>
                                      <m:t>C</m:t>
                                    </m:r>
                                  </m:e>
                                  <m:sup>
                                    <m:r>
                                      <a:rPr lang="en-GB" sz="2000" smtClean="0">
                                        <a:latin typeface="Cambria Math" panose="02040503050406030204" pitchFamily="18" charset="0"/>
                                      </a:rPr>
                                      <m:t>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 marL="117785" marR="117785"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Complement</a:t>
                          </a:r>
                        </a:p>
                      </a:txBody>
                      <a:tcPr marL="117785" marR="117785"/>
                    </a:tc>
                    <a:extLst>
                      <a:ext uri="{0D108BD9-81ED-4DB2-BD59-A6C34878D82A}">
                        <a16:rowId xmlns:a16="http://schemas.microsoft.com/office/drawing/2014/main" val="165406806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GB" sz="20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sz="2000" smtClean="0">
                                            <a:latin typeface="Cambria Math" panose="02040503050406030204" pitchFamily="18" charset="0"/>
                                          </a:rPr>
                                          <m:t>∃</m:t>
                                        </m:r>
                                        <m:r>
                                          <a:rPr lang="en-GB" sz="2000" smtClean="0"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  <m:r>
                                          <a:rPr lang="en-GB" sz="2000" smtClean="0">
                                            <a:latin typeface="Cambria Math" panose="02040503050406030204" pitchFamily="18" charset="0"/>
                                          </a:rPr>
                                          <m:t>.</m:t>
                                        </m:r>
                                        <m:r>
                                          <a:rPr lang="en-GB" sz="2000" smtClean="0">
                                            <a:latin typeface="Cambria Math" panose="02040503050406030204" pitchFamily="18" charset="0"/>
                                          </a:rPr>
                                          <m:t>𝐶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GB" sz="2000" smtClean="0">
                                        <a:latin typeface="Cambria Math" panose="02040503050406030204" pitchFamily="18" charset="0"/>
                                      </a:rPr>
                                      <m:t>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 marL="117785" marR="117785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{</m:t>
                                </m:r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|∃</m:t>
                                </m:r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 .</m:t>
                                </m:r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GB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200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GB" sz="2000" smtClean="0"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en-GB" sz="2000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d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sSup>
                                  <m:sSupPr>
                                    <m:ctrlPr>
                                      <a:rPr lang="en-GB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000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p>
                                    <m:r>
                                      <a:rPr lang="en-GB" sz="2000" smtClean="0">
                                        <a:latin typeface="Cambria Math" panose="02040503050406030204" pitchFamily="18" charset="0"/>
                                      </a:rPr>
                                      <m:t>ℐ</m:t>
                                    </m:r>
                                  </m:sup>
                                </m:sSup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∧</m:t>
                                </m:r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sSup>
                                  <m:sSupPr>
                                    <m:ctrlPr>
                                      <a:rPr lang="en-GB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000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p>
                                    <m:r>
                                      <a:rPr lang="en-GB" sz="2000" smtClean="0">
                                        <a:latin typeface="Cambria Math" panose="02040503050406030204" pitchFamily="18" charset="0"/>
                                      </a:rPr>
                                      <m:t>ℐ</m:t>
                                    </m:r>
                                  </m:sup>
                                </m:sSup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}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 marL="117785" marR="117785"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Existential</a:t>
                          </a:r>
                        </a:p>
                      </a:txBody>
                      <a:tcPr marL="117785" marR="117785"/>
                    </a:tc>
                    <a:extLst>
                      <a:ext uri="{0D108BD9-81ED-4DB2-BD59-A6C34878D82A}">
                        <a16:rowId xmlns:a16="http://schemas.microsoft.com/office/drawing/2014/main" val="244295493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GB" sz="20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sz="2000" smtClean="0">
                                            <a:latin typeface="Cambria Math" panose="02040503050406030204" pitchFamily="18" charset="0"/>
                                          </a:rPr>
                                          <m:t>∀</m:t>
                                        </m:r>
                                        <m:r>
                                          <a:rPr lang="en-GB" sz="2000" smtClean="0"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  <m:r>
                                          <a:rPr lang="en-GB" sz="2000" smtClean="0">
                                            <a:latin typeface="Cambria Math" panose="02040503050406030204" pitchFamily="18" charset="0"/>
                                          </a:rPr>
                                          <m:t>.</m:t>
                                        </m:r>
                                        <m:r>
                                          <a:rPr lang="en-GB" sz="2000" smtClean="0">
                                            <a:latin typeface="Cambria Math" panose="02040503050406030204" pitchFamily="18" charset="0"/>
                                          </a:rPr>
                                          <m:t>𝐶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GB" sz="2000" smtClean="0">
                                        <a:latin typeface="Cambria Math" panose="02040503050406030204" pitchFamily="18" charset="0"/>
                                      </a:rPr>
                                      <m:t>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 marL="117785" marR="117785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{</m:t>
                                </m:r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|∀</m:t>
                                </m:r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GB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200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GB" sz="2000" smtClean="0"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en-GB" sz="2000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d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sSup>
                                  <m:sSupPr>
                                    <m:ctrlPr>
                                      <a:rPr lang="en-GB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000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p>
                                    <m:r>
                                      <a:rPr lang="en-GB" sz="2000" smtClean="0">
                                        <a:latin typeface="Cambria Math" panose="02040503050406030204" pitchFamily="18" charset="0"/>
                                      </a:rPr>
                                      <m:t>ℐ</m:t>
                                    </m:r>
                                  </m:sup>
                                </m:sSup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⇒</m:t>
                                </m:r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sSup>
                                  <m:sSupPr>
                                    <m:ctrlPr>
                                      <a:rPr lang="en-GB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000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p>
                                    <m:r>
                                      <a:rPr lang="en-GB" sz="2000" smtClean="0">
                                        <a:latin typeface="Cambria Math" panose="02040503050406030204" pitchFamily="18" charset="0"/>
                                      </a:rPr>
                                      <m:t>ℐ</m:t>
                                    </m:r>
                                  </m:sup>
                                </m:sSup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}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 marL="117785" marR="117785"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Universal</a:t>
                          </a:r>
                        </a:p>
                      </a:txBody>
                      <a:tcPr marL="117785" marR="117785"/>
                    </a:tc>
                    <a:extLst>
                      <a:ext uri="{0D108BD9-81ED-4DB2-BD59-A6C34878D82A}">
                        <a16:rowId xmlns:a16="http://schemas.microsoft.com/office/drawing/2014/main" val="216200506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GB" sz="20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sz="2000" smtClean="0">
                                            <a:latin typeface="Cambria Math" panose="02040503050406030204" pitchFamily="18" charset="0"/>
                                          </a:rPr>
                                          <m:t>≥</m:t>
                                        </m:r>
                                        <m:r>
                                          <a:rPr lang="en-GB" sz="2000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n-GB" sz="2000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a:rPr lang="en-GB" sz="2000" smtClean="0"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GB" sz="2000" smtClean="0">
                                        <a:latin typeface="Cambria Math" panose="02040503050406030204" pitchFamily="18" charset="0"/>
                                      </a:rPr>
                                      <m:t>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 marL="117785" marR="117785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{</m:t>
                                </m:r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|#</m:t>
                                </m:r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GB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2000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e>
                                    <m:d>
                                      <m:dPr>
                                        <m:begChr m:val="⟨"/>
                                        <m:endChr m:val="⟩"/>
                                        <m:ctrlPr>
                                          <a:rPr lang="en-GB" sz="20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sz="2000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en-GB" sz="2000" smtClean="0">
                                            <a:latin typeface="Cambria Math" panose="02040503050406030204" pitchFamily="18" charset="0"/>
                                          </a:rPr>
                                          <m:t>, </m:t>
                                        </m:r>
                                        <m:r>
                                          <a:rPr lang="en-GB" sz="2000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</m:d>
                                    <m:r>
                                      <a:rPr lang="en-GB" sz="2000" smtClean="0"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sSup>
                                      <m:sSupPr>
                                        <m:ctrlPr>
                                          <a:rPr lang="en-GB" sz="20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sz="2000" smtClean="0"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e>
                                      <m:sup>
                                        <m:r>
                                          <a:rPr lang="en-GB" sz="2000" smtClean="0">
                                            <a:latin typeface="Cambria Math" panose="02040503050406030204" pitchFamily="18" charset="0"/>
                                          </a:rPr>
                                          <m:t>ℐ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≥</m:t>
                                </m:r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}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 marL="117785" marR="117785"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Min cardinality</a:t>
                          </a:r>
                        </a:p>
                      </a:txBody>
                      <a:tcPr marL="117785" marR="117785"/>
                    </a:tc>
                    <a:extLst>
                      <a:ext uri="{0D108BD9-81ED-4DB2-BD59-A6C34878D82A}">
                        <a16:rowId xmlns:a16="http://schemas.microsoft.com/office/drawing/2014/main" val="120133391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GB" sz="20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sz="2000" smtClean="0">
                                            <a:latin typeface="Cambria Math" panose="02040503050406030204" pitchFamily="18" charset="0"/>
                                          </a:rPr>
                                          <m:t>≤</m:t>
                                        </m:r>
                                        <m:r>
                                          <a:rPr lang="en-GB" sz="2000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n-GB" sz="2000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a:rPr lang="en-GB" sz="2000" smtClean="0"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GB" sz="2000" smtClean="0">
                                        <a:latin typeface="Cambria Math" panose="02040503050406030204" pitchFamily="18" charset="0"/>
                                      </a:rPr>
                                      <m:t>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 marL="117785" marR="117785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{</m:t>
                                </m:r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|#</m:t>
                                </m:r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GB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2000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e>
                                    <m:d>
                                      <m:dPr>
                                        <m:begChr m:val="⟨"/>
                                        <m:endChr m:val="⟩"/>
                                        <m:ctrlPr>
                                          <a:rPr lang="en-GB" sz="20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sz="2000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en-GB" sz="2000" smtClean="0">
                                            <a:latin typeface="Cambria Math" panose="02040503050406030204" pitchFamily="18" charset="0"/>
                                          </a:rPr>
                                          <m:t>, </m:t>
                                        </m:r>
                                        <m:r>
                                          <a:rPr lang="en-GB" sz="2000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</m:d>
                                    <m:r>
                                      <a:rPr lang="en-GB" sz="2000" smtClean="0"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sSup>
                                      <m:sSupPr>
                                        <m:ctrlPr>
                                          <a:rPr lang="en-GB" sz="20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sz="2000" smtClean="0"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e>
                                      <m:sup>
                                        <m:r>
                                          <a:rPr lang="en-GB" sz="2000" smtClean="0">
                                            <a:latin typeface="Cambria Math" panose="02040503050406030204" pitchFamily="18" charset="0"/>
                                          </a:rPr>
                                          <m:t>ℐ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}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 marL="117785" marR="117785"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Max cardinality</a:t>
                          </a:r>
                        </a:p>
                      </a:txBody>
                      <a:tcPr marL="117785" marR="117785"/>
                    </a:tc>
                    <a:extLst>
                      <a:ext uri="{0D108BD9-81ED-4DB2-BD59-A6C34878D82A}">
                        <a16:rowId xmlns:a16="http://schemas.microsoft.com/office/drawing/2014/main" val="10011674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GB" sz="20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sz="2000" smtClean="0">
                                            <a:latin typeface="Cambria Math" panose="02040503050406030204" pitchFamily="18" charset="0"/>
                                          </a:rPr>
                                          <m:t>=</m:t>
                                        </m:r>
                                        <m:r>
                                          <a:rPr lang="en-GB" sz="2000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n-GB" sz="2000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a:rPr lang="en-GB" sz="2000" smtClean="0"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GB" sz="2000" smtClean="0">
                                        <a:latin typeface="Cambria Math" panose="02040503050406030204" pitchFamily="18" charset="0"/>
                                      </a:rPr>
                                      <m:t>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 marL="117785" marR="117785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{</m:t>
                                </m:r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|#</m:t>
                                </m:r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GB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2000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e>
                                    <m:d>
                                      <m:dPr>
                                        <m:begChr m:val="⟨"/>
                                        <m:endChr m:val="⟩"/>
                                        <m:ctrlPr>
                                          <a:rPr lang="en-GB" sz="20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sz="2000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en-GB" sz="2000" smtClean="0">
                                            <a:latin typeface="Cambria Math" panose="02040503050406030204" pitchFamily="18" charset="0"/>
                                          </a:rPr>
                                          <m:t>, </m:t>
                                        </m:r>
                                        <m:r>
                                          <a:rPr lang="en-GB" sz="2000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</m:d>
                                    <m:r>
                                      <a:rPr lang="en-GB" sz="2000" smtClean="0"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sSup>
                                      <m:sSupPr>
                                        <m:ctrlPr>
                                          <a:rPr lang="en-GB" sz="20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sz="2000" smtClean="0"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e>
                                      <m:sup>
                                        <m:r>
                                          <a:rPr lang="en-GB" sz="2000" smtClean="0">
                                            <a:latin typeface="Cambria Math" panose="02040503050406030204" pitchFamily="18" charset="0"/>
                                          </a:rPr>
                                          <m:t>ℐ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}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 marL="117785" marR="117785"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Exact cardinality</a:t>
                          </a:r>
                        </a:p>
                      </a:txBody>
                      <a:tcPr marL="117785" marR="117785"/>
                    </a:tc>
                    <a:extLst>
                      <a:ext uri="{0D108BD9-81ED-4DB2-BD59-A6C34878D82A}">
                        <a16:rowId xmlns:a16="http://schemas.microsoft.com/office/drawing/2014/main" val="42732635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GB" sz="20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sz="2000" smtClean="0">
                                            <a:latin typeface="Cambria Math" panose="02040503050406030204" pitchFamily="18" charset="0"/>
                                          </a:rPr>
                                          <m:t>⊥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GB" sz="2000" smtClean="0">
                                        <a:latin typeface="Cambria Math" panose="02040503050406030204" pitchFamily="18" charset="0"/>
                                      </a:rPr>
                                      <m:t>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 marL="117785" marR="117785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∅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 marL="117785" marR="117785"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Bottom</a:t>
                          </a:r>
                        </a:p>
                      </a:txBody>
                      <a:tcPr marL="117785" marR="117785"/>
                    </a:tc>
                    <a:extLst>
                      <a:ext uri="{0D108BD9-81ED-4DB2-BD59-A6C34878D82A}">
                        <a16:rowId xmlns:a16="http://schemas.microsoft.com/office/drawing/2014/main" val="101647432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GB" sz="20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sz="2000" smtClean="0">
                                            <a:latin typeface="Cambria Math" panose="02040503050406030204" pitchFamily="18" charset="0"/>
                                          </a:rPr>
                                          <m:t>⊤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GB" sz="2000" smtClean="0">
                                        <a:latin typeface="Cambria Math" panose="02040503050406030204" pitchFamily="18" charset="0"/>
                                      </a:rPr>
                                      <m:t>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 marL="117785" marR="117785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 marL="117785" marR="117785"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Top</a:t>
                          </a:r>
                        </a:p>
                      </a:txBody>
                      <a:tcPr marL="117785" marR="117785"/>
                    </a:tc>
                    <a:extLst>
                      <a:ext uri="{0D108BD9-81ED-4DB2-BD59-A6C34878D82A}">
                        <a16:rowId xmlns:a16="http://schemas.microsoft.com/office/drawing/2014/main" val="97972389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Content Placeholder 7">
                <a:extLst>
                  <a:ext uri="{FF2B5EF4-FFF2-40B4-BE49-F238E27FC236}">
                    <a16:creationId xmlns:a16="http://schemas.microsoft.com/office/drawing/2014/main" id="{6F706FE3-CC40-9E4D-8E5E-1E67682D2008}"/>
                  </a:ext>
                </a:extLst>
              </p:cNvPr>
              <p:cNvGraphicFramePr>
                <a:graphicFrameLocks noGrp="1"/>
              </p:cNvGraphicFramePr>
              <p:nvPr>
                <p:ph sz="quarter" idx="13"/>
                <p:extLst>
                  <p:ext uri="{D42A27DB-BD31-4B8C-83A1-F6EECF244321}">
                    <p14:modId xmlns:p14="http://schemas.microsoft.com/office/powerpoint/2010/main" val="3292216260"/>
                  </p:ext>
                </p:extLst>
              </p:nvPr>
            </p:nvGraphicFramePr>
            <p:xfrm>
              <a:off x="623888" y="1773238"/>
              <a:ext cx="10944225" cy="4515358"/>
            </p:xfrm>
            <a:graphic>
              <a:graphicData uri="http://schemas.openxmlformats.org/drawingml/2006/table">
                <a:tbl>
                  <a:tblPr firstRow="1" bandRow="1">
                    <a:tableStyleId>{616DA210-FB5B-4158-B5E0-FEB733F419BA}</a:tableStyleId>
                  </a:tblPr>
                  <a:tblGrid>
                    <a:gridCol w="3060490">
                      <a:extLst>
                        <a:ext uri="{9D8B030D-6E8A-4147-A177-3AD203B41FA5}">
                          <a16:colId xmlns:a16="http://schemas.microsoft.com/office/drawing/2014/main" val="2269005379"/>
                        </a:ext>
                      </a:extLst>
                    </a:gridCol>
                    <a:gridCol w="5287018">
                      <a:extLst>
                        <a:ext uri="{9D8B030D-6E8A-4147-A177-3AD203B41FA5}">
                          <a16:colId xmlns:a16="http://schemas.microsoft.com/office/drawing/2014/main" val="3249089783"/>
                        </a:ext>
                      </a:extLst>
                    </a:gridCol>
                    <a:gridCol w="2596717">
                      <a:extLst>
                        <a:ext uri="{9D8B030D-6E8A-4147-A177-3AD203B41FA5}">
                          <a16:colId xmlns:a16="http://schemas.microsoft.com/office/drawing/2014/main" val="1154359308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Syntax</a:t>
                          </a:r>
                        </a:p>
                      </a:txBody>
                      <a:tcPr marL="117785" marR="117785"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Semantics</a:t>
                          </a:r>
                        </a:p>
                      </a:txBody>
                      <a:tcPr marL="117785" marR="117785"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Notes</a:t>
                          </a:r>
                        </a:p>
                      </a:txBody>
                      <a:tcPr marL="117785" marR="117785"/>
                    </a:tc>
                    <a:extLst>
                      <a:ext uri="{0D108BD9-81ED-4DB2-BD59-A6C34878D82A}">
                        <a16:rowId xmlns:a16="http://schemas.microsoft.com/office/drawing/2014/main" val="3526716890"/>
                      </a:ext>
                    </a:extLst>
                  </a:tr>
                  <a:tr h="40170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7785" marR="117785">
                        <a:blipFill>
                          <a:blip r:embed="rId2"/>
                          <a:stretch>
                            <a:fillRect l="-415" t="-106250" r="-258091" b="-931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7785" marR="117785">
                        <a:blipFill>
                          <a:blip r:embed="rId2"/>
                          <a:stretch>
                            <a:fillRect l="-58173" t="-106250" r="-49519" b="-931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Conjunction</a:t>
                          </a:r>
                        </a:p>
                      </a:txBody>
                      <a:tcPr marL="117785" marR="117785"/>
                    </a:tc>
                    <a:extLst>
                      <a:ext uri="{0D108BD9-81ED-4DB2-BD59-A6C34878D82A}">
                        <a16:rowId xmlns:a16="http://schemas.microsoft.com/office/drawing/2014/main" val="1683428721"/>
                      </a:ext>
                    </a:extLst>
                  </a:tr>
                  <a:tr h="40170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7785" marR="117785">
                        <a:blipFill>
                          <a:blip r:embed="rId2"/>
                          <a:stretch>
                            <a:fillRect l="-415" t="-206250" r="-258091" b="-831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7785" marR="117785">
                        <a:blipFill>
                          <a:blip r:embed="rId2"/>
                          <a:stretch>
                            <a:fillRect l="-58173" t="-206250" r="-49519" b="-831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Disjunction</a:t>
                          </a:r>
                        </a:p>
                      </a:txBody>
                      <a:tcPr marL="117785" marR="117785"/>
                    </a:tc>
                    <a:extLst>
                      <a:ext uri="{0D108BD9-81ED-4DB2-BD59-A6C34878D82A}">
                        <a16:rowId xmlns:a16="http://schemas.microsoft.com/office/drawing/2014/main" val="850295746"/>
                      </a:ext>
                    </a:extLst>
                  </a:tr>
                  <a:tr h="40170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7785" marR="117785">
                        <a:blipFill>
                          <a:blip r:embed="rId2"/>
                          <a:stretch>
                            <a:fillRect l="-415" t="-306250" r="-258091" b="-731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7785" marR="117785">
                        <a:blipFill>
                          <a:blip r:embed="rId2"/>
                          <a:stretch>
                            <a:fillRect l="-58173" t="-306250" r="-49519" b="-731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Complement</a:t>
                          </a:r>
                        </a:p>
                      </a:txBody>
                      <a:tcPr marL="117785" marR="117785"/>
                    </a:tc>
                    <a:extLst>
                      <a:ext uri="{0D108BD9-81ED-4DB2-BD59-A6C34878D82A}">
                        <a16:rowId xmlns:a16="http://schemas.microsoft.com/office/drawing/2014/main" val="1654068063"/>
                      </a:ext>
                    </a:extLst>
                  </a:tr>
                  <a:tr h="4020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7785" marR="117785">
                        <a:blipFill>
                          <a:blip r:embed="rId2"/>
                          <a:stretch>
                            <a:fillRect l="-415" t="-419355" r="-258091" b="-65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7785" marR="117785">
                        <a:blipFill>
                          <a:blip r:embed="rId2"/>
                          <a:stretch>
                            <a:fillRect l="-58173" t="-419355" r="-49519" b="-65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Existential</a:t>
                          </a:r>
                        </a:p>
                      </a:txBody>
                      <a:tcPr marL="117785" marR="117785"/>
                    </a:tc>
                    <a:extLst>
                      <a:ext uri="{0D108BD9-81ED-4DB2-BD59-A6C34878D82A}">
                        <a16:rowId xmlns:a16="http://schemas.microsoft.com/office/drawing/2014/main" val="2442954939"/>
                      </a:ext>
                    </a:extLst>
                  </a:tr>
                  <a:tr h="4020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7785" marR="117785">
                        <a:blipFill>
                          <a:blip r:embed="rId2"/>
                          <a:stretch>
                            <a:fillRect l="-415" t="-503125" r="-258091" b="-5343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7785" marR="117785">
                        <a:blipFill>
                          <a:blip r:embed="rId2"/>
                          <a:stretch>
                            <a:fillRect l="-58173" t="-503125" r="-49519" b="-5343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Universal</a:t>
                          </a:r>
                        </a:p>
                      </a:txBody>
                      <a:tcPr marL="117785" marR="117785"/>
                    </a:tc>
                    <a:extLst>
                      <a:ext uri="{0D108BD9-81ED-4DB2-BD59-A6C34878D82A}">
                        <a16:rowId xmlns:a16="http://schemas.microsoft.com/office/drawing/2014/main" val="2162005062"/>
                      </a:ext>
                    </a:extLst>
                  </a:tr>
                  <a:tr h="43548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7785" marR="117785">
                        <a:blipFill>
                          <a:blip r:embed="rId2"/>
                          <a:stretch>
                            <a:fillRect l="-415" t="-551429" r="-258091" b="-38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7785" marR="117785">
                        <a:blipFill>
                          <a:blip r:embed="rId2"/>
                          <a:stretch>
                            <a:fillRect l="-58173" t="-551429" r="-49519" b="-38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Min cardinality</a:t>
                          </a:r>
                        </a:p>
                      </a:txBody>
                      <a:tcPr marL="117785" marR="117785"/>
                    </a:tc>
                    <a:extLst>
                      <a:ext uri="{0D108BD9-81ED-4DB2-BD59-A6C34878D82A}">
                        <a16:rowId xmlns:a16="http://schemas.microsoft.com/office/drawing/2014/main" val="1201333911"/>
                      </a:ext>
                    </a:extLst>
                  </a:tr>
                  <a:tr h="43548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7785" marR="117785">
                        <a:blipFill>
                          <a:blip r:embed="rId2"/>
                          <a:stretch>
                            <a:fillRect l="-415" t="-670588" r="-258091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7785" marR="117785">
                        <a:blipFill>
                          <a:blip r:embed="rId2"/>
                          <a:stretch>
                            <a:fillRect l="-58173" t="-670588" r="-49519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Max cardinality</a:t>
                          </a:r>
                        </a:p>
                      </a:txBody>
                      <a:tcPr marL="117785" marR="117785"/>
                    </a:tc>
                    <a:extLst>
                      <a:ext uri="{0D108BD9-81ED-4DB2-BD59-A6C34878D82A}">
                        <a16:rowId xmlns:a16="http://schemas.microsoft.com/office/drawing/2014/main" val="1001167403"/>
                      </a:ext>
                    </a:extLst>
                  </a:tr>
                  <a:tr h="43548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7785" marR="117785">
                        <a:blipFill>
                          <a:blip r:embed="rId2"/>
                          <a:stretch>
                            <a:fillRect l="-415" t="-770588" r="-258091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7785" marR="117785">
                        <a:blipFill>
                          <a:blip r:embed="rId2"/>
                          <a:stretch>
                            <a:fillRect l="-58173" t="-770588" r="-49519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Exact cardinality</a:t>
                          </a:r>
                        </a:p>
                      </a:txBody>
                      <a:tcPr marL="117785" marR="117785"/>
                    </a:tc>
                    <a:extLst>
                      <a:ext uri="{0D108BD9-81ED-4DB2-BD59-A6C34878D82A}">
                        <a16:rowId xmlns:a16="http://schemas.microsoft.com/office/drawing/2014/main" val="4273263596"/>
                      </a:ext>
                    </a:extLst>
                  </a:tr>
                  <a:tr h="40170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7785" marR="117785">
                        <a:blipFill>
                          <a:blip r:embed="rId2"/>
                          <a:stretch>
                            <a:fillRect l="-415" t="-925000" r="-258091" b="-1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7785" marR="117785">
                        <a:blipFill>
                          <a:blip r:embed="rId2"/>
                          <a:stretch>
                            <a:fillRect l="-58173" t="-925000" r="-49519" b="-1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Bottom</a:t>
                          </a:r>
                        </a:p>
                      </a:txBody>
                      <a:tcPr marL="117785" marR="117785"/>
                    </a:tc>
                    <a:extLst>
                      <a:ext uri="{0D108BD9-81ED-4DB2-BD59-A6C34878D82A}">
                        <a16:rowId xmlns:a16="http://schemas.microsoft.com/office/drawing/2014/main" val="1016474324"/>
                      </a:ext>
                    </a:extLst>
                  </a:tr>
                  <a:tr h="40170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7785" marR="117785">
                        <a:blipFill>
                          <a:blip r:embed="rId2"/>
                          <a:stretch>
                            <a:fillRect l="-415" t="-1025000" r="-258091" b="-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7785" marR="117785">
                        <a:blipFill>
                          <a:blip r:embed="rId2"/>
                          <a:stretch>
                            <a:fillRect l="-58173" t="-1025000" r="-49519" b="-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Top</a:t>
                          </a:r>
                        </a:p>
                      </a:txBody>
                      <a:tcPr marL="117785" marR="117785"/>
                    </a:tc>
                    <a:extLst>
                      <a:ext uri="{0D108BD9-81ED-4DB2-BD59-A6C34878D82A}">
                        <a16:rowId xmlns:a16="http://schemas.microsoft.com/office/drawing/2014/main" val="97972389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EF4DA39-0F92-F74F-BFE3-D22DE604EB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40883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43FB128-B399-6E41-B459-4638D94C6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Interpretation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1B2A5C3-8934-EC4C-AE67-51F5B552611B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2400" dirty="0"/>
                  <a:t>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40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br>
                  <a:rPr lang="en-GB" sz="2400" i="1" dirty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ℐ</m:t>
                          </m:r>
                        </m:sup>
                      </m:sSup>
                      <m:r>
                        <a:rPr lang="en-GB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ℐ</m:t>
                          </m:r>
                        </m:sup>
                      </m:sSup>
                      <m:r>
                        <a:rPr lang="en-GB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ℐ</m:t>
                          </m:r>
                        </m:sup>
                      </m:sSup>
                      <m:r>
                        <a:rPr lang="en-GB" sz="2400" i="1">
                          <a:latin typeface="Cambria Math" panose="02040503050406030204" pitchFamily="18" charset="0"/>
                        </a:rPr>
                        <m:t>={</m:t>
                      </m:r>
                      <m:d>
                        <m:dPr>
                          <m:begChr m:val="⟨"/>
                          <m:endChr m:val="⟩"/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GB" sz="2400" i="1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begChr m:val="⟨"/>
                          <m:endChr m:val="⟩"/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2400" i="1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begChr m:val="⟨"/>
                          <m:endChr m:val="⟩"/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2400" i="1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begChr m:val="⟨"/>
                          <m:endChr m:val="⟩"/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GB" sz="2400" i="1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GB" sz="2400" dirty="0">
                  <a:latin typeface="Symbol" charset="2"/>
                </a:endParaRP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1B2A5C3-8934-EC4C-AE67-51F5B552611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3"/>
                <a:stretch>
                  <a:fillRect l="-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20E3D004-4DE0-D749-88FF-A9C355C169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132AC01-64D5-2D4D-8BCE-771FA37920AF}"/>
              </a:ext>
            </a:extLst>
          </p:cNvPr>
          <p:cNvGrpSpPr/>
          <p:nvPr/>
        </p:nvGrpSpPr>
        <p:grpSpPr>
          <a:xfrm>
            <a:off x="6959216" y="1862019"/>
            <a:ext cx="3817117" cy="3816000"/>
            <a:chOff x="4859338" y="1844674"/>
            <a:chExt cx="3817117" cy="3816000"/>
          </a:xfrm>
        </p:grpSpPr>
        <p:sp>
          <p:nvSpPr>
            <p:cNvPr id="8" name="Oval 6">
              <a:extLst>
                <a:ext uri="{FF2B5EF4-FFF2-40B4-BE49-F238E27FC236}">
                  <a16:creationId xmlns:a16="http://schemas.microsoft.com/office/drawing/2014/main" id="{01AA7066-8EAA-7949-B0D2-44CA824073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27212" y="3121023"/>
              <a:ext cx="71437" cy="73025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Oval 7">
              <a:extLst>
                <a:ext uri="{FF2B5EF4-FFF2-40B4-BE49-F238E27FC236}">
                  <a16:creationId xmlns:a16="http://schemas.microsoft.com/office/drawing/2014/main" id="{8A683E54-618D-9948-A3E4-FEA881105A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27212" y="4158696"/>
              <a:ext cx="71437" cy="73025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Oval 8">
              <a:extLst>
                <a:ext uri="{FF2B5EF4-FFF2-40B4-BE49-F238E27FC236}">
                  <a16:creationId xmlns:a16="http://schemas.microsoft.com/office/drawing/2014/main" id="{2FD82565-9867-F649-AE21-0140D334FB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89169" y="3121023"/>
              <a:ext cx="71437" cy="73025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Oval 9">
              <a:extLst>
                <a:ext uri="{FF2B5EF4-FFF2-40B4-BE49-F238E27FC236}">
                  <a16:creationId xmlns:a16="http://schemas.microsoft.com/office/drawing/2014/main" id="{EA1004B8-4770-EB4A-AFBD-99F6A99646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89169" y="5129698"/>
              <a:ext cx="71438" cy="73025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Oval 10">
              <a:extLst>
                <a:ext uri="{FF2B5EF4-FFF2-40B4-BE49-F238E27FC236}">
                  <a16:creationId xmlns:a16="http://schemas.microsoft.com/office/drawing/2014/main" id="{AC481A7A-BADD-154D-B77E-CBD8780AE8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32177" y="3659980"/>
              <a:ext cx="71437" cy="73025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Text Box 15">
              <a:extLst>
                <a:ext uri="{FF2B5EF4-FFF2-40B4-BE49-F238E27FC236}">
                  <a16:creationId xmlns:a16="http://schemas.microsoft.com/office/drawing/2014/main" id="{C354C862-39AF-FB43-9A49-B6FF2A8325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62850" y="4143004"/>
              <a:ext cx="18915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1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50000"/>
                </a:spcBef>
                <a:buClr>
                  <a:srgbClr val="993300"/>
                </a:buClr>
              </a:pPr>
              <a:r>
                <a:rPr lang="en-GB" sz="2000" dirty="0">
                  <a:latin typeface="Georgia" panose="02040502050405020303" pitchFamily="18" charset="0"/>
                  <a:ea typeface="Arial" charset="0"/>
                  <a:cs typeface="Arial" charset="0"/>
                </a:rPr>
                <a:t>w</a:t>
              </a:r>
              <a:endParaRPr lang="en-US" sz="2000" baseline="30000" dirty="0">
                <a:latin typeface="Georgia" panose="02040502050405020303" pitchFamily="18" charset="0"/>
                <a:ea typeface="Arial" charset="0"/>
                <a:cs typeface="Arial" charset="0"/>
              </a:endParaRPr>
            </a:p>
          </p:txBody>
        </p:sp>
        <p:sp>
          <p:nvSpPr>
            <p:cNvPr id="14" name="Oval 16">
              <a:extLst>
                <a:ext uri="{FF2B5EF4-FFF2-40B4-BE49-F238E27FC236}">
                  <a16:creationId xmlns:a16="http://schemas.microsoft.com/office/drawing/2014/main" id="{BBF5BCAA-90B2-9B44-A387-C722640ED4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7676" y="2625014"/>
              <a:ext cx="2160000" cy="216000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Oval 17">
              <a:extLst>
                <a:ext uri="{FF2B5EF4-FFF2-40B4-BE49-F238E27FC236}">
                  <a16:creationId xmlns:a16="http://schemas.microsoft.com/office/drawing/2014/main" id="{7545D144-07E0-014E-9DA3-3D7E1A9E76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28184" y="2639962"/>
              <a:ext cx="2160000" cy="2160000"/>
            </a:xfrm>
            <a:prstGeom prst="ellipse">
              <a:avLst/>
            </a:prstGeom>
            <a:noFill/>
            <a:ln w="25400">
              <a:solidFill>
                <a:srgbClr val="00B05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 Box 18">
                  <a:extLst>
                    <a:ext uri="{FF2B5EF4-FFF2-40B4-BE49-F238E27FC236}">
                      <a16:creationId xmlns:a16="http://schemas.microsoft.com/office/drawing/2014/main" id="{4180FA1F-7608-5E46-990D-28E5A27391A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197871" y="2444238"/>
                  <a:ext cx="338660" cy="313291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 lIns="36000" tIns="0" rIns="36000" bIns="0" anchor="ctr" anchorCtr="1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50000"/>
                    </a:spcBef>
                    <a:buClr>
                      <a:srgbClr val="993300"/>
                    </a:buCl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GB" sz="2000" b="1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Arial" charset="0"/>
                                <a:cs typeface="Arial" charset="0"/>
                              </a:rPr>
                            </m:ctrlPr>
                          </m:sSupPr>
                          <m:e>
                            <m:r>
                              <a:rPr lang="en-US" sz="2000" b="1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Arial" charset="0"/>
                                <a:cs typeface="Arial" charset="0"/>
                              </a:rPr>
                              <m:t>𝑩</m:t>
                            </m:r>
                          </m:e>
                          <m:sup>
                            <m:r>
                              <a:rPr lang="en-GB" sz="2000" b="1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Arial" charset="0"/>
                                <a:cs typeface="Arial" charset="0"/>
                              </a:rPr>
                              <m:t>ℐ</m:t>
                            </m:r>
                          </m:sup>
                        </m:sSup>
                      </m:oMath>
                    </m:oMathPara>
                  </a14:m>
                  <a:endParaRPr lang="en-US" sz="2000" i="1" baseline="30000" dirty="0">
                    <a:solidFill>
                      <a:srgbClr val="00B050"/>
                    </a:solidFill>
                    <a:latin typeface="Georgia" panose="02040502050405020303" pitchFamily="18" charset="0"/>
                    <a:ea typeface="Arial" charset="0"/>
                    <a:cs typeface="Arial" charset="0"/>
                    <a:sym typeface="Symbol" charset="2"/>
                  </a:endParaRPr>
                </a:p>
              </p:txBody>
            </p:sp>
          </mc:Choice>
          <mc:Fallback xmlns="">
            <p:sp>
              <p:nvSpPr>
                <p:cNvPr id="16" name="Text Box 18">
                  <a:extLst>
                    <a:ext uri="{FF2B5EF4-FFF2-40B4-BE49-F238E27FC236}">
                      <a16:creationId xmlns:a16="http://schemas.microsoft.com/office/drawing/2014/main" id="{4180FA1F-7608-5E46-990D-28E5A27391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197871" y="2444238"/>
                  <a:ext cx="338660" cy="313291"/>
                </a:xfrm>
                <a:prstGeom prst="rect">
                  <a:avLst/>
                </a:prstGeom>
                <a:blipFill>
                  <a:blip r:embed="rId4"/>
                  <a:stretch>
                    <a:fillRect l="-25926" b="-8000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27F547A-2EA4-5242-9252-860B5A48CF66}"/>
                </a:ext>
              </a:extLst>
            </p:cNvPr>
            <p:cNvSpPr/>
            <p:nvPr/>
          </p:nvSpPr>
          <p:spPr bwMode="auto">
            <a:xfrm>
              <a:off x="4859338" y="1844674"/>
              <a:ext cx="3817117" cy="3816000"/>
            </a:xfrm>
            <a:prstGeom prst="rect">
              <a:avLst/>
            </a:prstGeom>
            <a:noFill/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18" name="Text Box 15">
              <a:extLst>
                <a:ext uri="{FF2B5EF4-FFF2-40B4-BE49-F238E27FC236}">
                  <a16:creationId xmlns:a16="http://schemas.microsoft.com/office/drawing/2014/main" id="{12C33A75-AA3C-9047-B7E8-019AC93524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32539" y="3141843"/>
              <a:ext cx="12663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1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50000"/>
                </a:spcBef>
                <a:buClr>
                  <a:srgbClr val="993300"/>
                </a:buClr>
              </a:pPr>
              <a:r>
                <a:rPr lang="en-GB" sz="2000" dirty="0">
                  <a:latin typeface="Georgia" panose="02040502050405020303" pitchFamily="18" charset="0"/>
                  <a:ea typeface="Arial" charset="0"/>
                  <a:cs typeface="Arial" charset="0"/>
                </a:rPr>
                <a:t>v</a:t>
              </a:r>
              <a:endParaRPr lang="en-US" sz="2000" baseline="30000" dirty="0">
                <a:latin typeface="Georgia" panose="02040502050405020303" pitchFamily="18" charset="0"/>
                <a:ea typeface="Arial" charset="0"/>
                <a:cs typeface="Arial" charset="0"/>
              </a:endParaRPr>
            </a:p>
          </p:txBody>
        </p:sp>
        <p:sp>
          <p:nvSpPr>
            <p:cNvPr id="19" name="Text Box 15">
              <a:extLst>
                <a:ext uri="{FF2B5EF4-FFF2-40B4-BE49-F238E27FC236}">
                  <a16:creationId xmlns:a16="http://schemas.microsoft.com/office/drawing/2014/main" id="{A37668D8-1058-1F44-A557-30F0832690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09362" y="3656027"/>
              <a:ext cx="12984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1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50000"/>
                </a:spcBef>
                <a:buClr>
                  <a:srgbClr val="993300"/>
                </a:buClr>
              </a:pPr>
              <a:r>
                <a:rPr lang="en-GB" sz="2000" dirty="0">
                  <a:latin typeface="Georgia" panose="02040502050405020303" pitchFamily="18" charset="0"/>
                  <a:ea typeface="Arial" charset="0"/>
                  <a:cs typeface="Arial" charset="0"/>
                </a:rPr>
                <a:t>x</a:t>
              </a:r>
              <a:endParaRPr lang="en-US" sz="2000" baseline="30000" dirty="0">
                <a:latin typeface="Georgia" panose="02040502050405020303" pitchFamily="18" charset="0"/>
                <a:ea typeface="Arial" charset="0"/>
                <a:cs typeface="Arial" charset="0"/>
              </a:endParaRPr>
            </a:p>
          </p:txBody>
        </p:sp>
        <p:sp>
          <p:nvSpPr>
            <p:cNvPr id="20" name="Text Box 15">
              <a:extLst>
                <a:ext uri="{FF2B5EF4-FFF2-40B4-BE49-F238E27FC236}">
                  <a16:creationId xmlns:a16="http://schemas.microsoft.com/office/drawing/2014/main" id="{D0C65F90-B9AF-BB42-8EB2-0236FE9B3A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01746" y="3140968"/>
              <a:ext cx="12663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1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50000"/>
                </a:spcBef>
                <a:buClr>
                  <a:srgbClr val="993300"/>
                </a:buClr>
              </a:pPr>
              <a:r>
                <a:rPr lang="en-GB" sz="2000" dirty="0">
                  <a:latin typeface="Georgia" panose="02040502050405020303" pitchFamily="18" charset="0"/>
                  <a:ea typeface="Arial" charset="0"/>
                  <a:cs typeface="Arial" charset="0"/>
                </a:rPr>
                <a:t>y</a:t>
              </a:r>
              <a:endParaRPr lang="en-US" sz="2000" baseline="30000" dirty="0">
                <a:latin typeface="Georgia" panose="02040502050405020303" pitchFamily="18" charset="0"/>
                <a:ea typeface="Arial" charset="0"/>
                <a:cs typeface="Arial" charset="0"/>
              </a:endParaRPr>
            </a:p>
          </p:txBody>
        </p:sp>
        <p:sp>
          <p:nvSpPr>
            <p:cNvPr id="21" name="Text Box 15">
              <a:extLst>
                <a:ext uri="{FF2B5EF4-FFF2-40B4-BE49-F238E27FC236}">
                  <a16:creationId xmlns:a16="http://schemas.microsoft.com/office/drawing/2014/main" id="{6A997AB9-48E3-714A-AF66-4A522CB90D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01746" y="5141442"/>
              <a:ext cx="11381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1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50000"/>
                </a:spcBef>
                <a:buClr>
                  <a:srgbClr val="993300"/>
                </a:buClr>
              </a:pPr>
              <a:r>
                <a:rPr lang="en-GB" sz="2000" dirty="0">
                  <a:latin typeface="Georgia" panose="02040502050405020303" pitchFamily="18" charset="0"/>
                  <a:ea typeface="Arial" charset="0"/>
                  <a:cs typeface="Arial" charset="0"/>
                </a:rPr>
                <a:t>z</a:t>
              </a:r>
              <a:endParaRPr lang="en-US" sz="2000" baseline="30000" dirty="0">
                <a:latin typeface="Georgia" panose="02040502050405020303" pitchFamily="18" charset="0"/>
                <a:ea typeface="Arial" charset="0"/>
                <a:cs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 Box 5">
                  <a:extLst>
                    <a:ext uri="{FF2B5EF4-FFF2-40B4-BE49-F238E27FC236}">
                      <a16:creationId xmlns:a16="http://schemas.microsoft.com/office/drawing/2014/main" id="{E29E770E-EFEE-CD45-AAD4-6BC6BBB7C46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005817" y="2444239"/>
                  <a:ext cx="343480" cy="313291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 lIns="36000" tIns="0" rIns="36000" bIns="0" anchor="ctr" anchorCtr="1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50000"/>
                    </a:spcBef>
                    <a:buClr>
                      <a:srgbClr val="993300"/>
                    </a:buCl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GB" sz="20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Arial" charset="0"/>
                                <a:cs typeface="Arial" charset="0"/>
                              </a:rPr>
                            </m:ctrlPr>
                          </m:sSupPr>
                          <m:e>
                            <m:r>
                              <a:rPr lang="en-US" sz="20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Arial" charset="0"/>
                                <a:cs typeface="Arial" charset="0"/>
                              </a:rPr>
                              <m:t>𝑨</m:t>
                            </m:r>
                          </m:e>
                          <m:sup>
                            <m:r>
                              <a:rPr lang="en-GB" sz="20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Arial" charset="0"/>
                                <a:cs typeface="Arial" charset="0"/>
                              </a:rPr>
                              <m:t>ℐ</m:t>
                            </m:r>
                          </m:sup>
                        </m:sSup>
                      </m:oMath>
                    </m:oMathPara>
                  </a14:m>
                  <a:endParaRPr lang="en-US" sz="2000" i="1" baseline="30000" dirty="0">
                    <a:solidFill>
                      <a:srgbClr val="FF0000"/>
                    </a:solidFill>
                    <a:latin typeface="Georgia" panose="02040502050405020303" pitchFamily="18" charset="0"/>
                    <a:ea typeface="Arial" charset="0"/>
                    <a:cs typeface="Arial" charset="0"/>
                    <a:sym typeface="Symbol" charset="2"/>
                  </a:endParaRPr>
                </a:p>
              </p:txBody>
            </p:sp>
          </mc:Choice>
          <mc:Fallback xmlns="">
            <p:sp>
              <p:nvSpPr>
                <p:cNvPr id="22" name="Text Box 5">
                  <a:extLst>
                    <a:ext uri="{FF2B5EF4-FFF2-40B4-BE49-F238E27FC236}">
                      <a16:creationId xmlns:a16="http://schemas.microsoft.com/office/drawing/2014/main" id="{E29E770E-EFEE-CD45-AAD4-6BC6BBB7C46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005817" y="2444239"/>
                  <a:ext cx="343480" cy="313291"/>
                </a:xfrm>
                <a:prstGeom prst="rect">
                  <a:avLst/>
                </a:prstGeom>
                <a:blipFill>
                  <a:blip r:embed="rId5"/>
                  <a:stretch>
                    <a:fillRect l="-17857" b="-8000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4" name="Curved Connector 23">
              <a:extLst>
                <a:ext uri="{FF2B5EF4-FFF2-40B4-BE49-F238E27FC236}">
                  <a16:creationId xmlns:a16="http://schemas.microsoft.com/office/drawing/2014/main" id="{2EBCB0D9-8CA6-8441-ADDA-4E698A4273F9}"/>
                </a:ext>
              </a:extLst>
            </p:cNvPr>
            <p:cNvCxnSpPr>
              <a:cxnSpLocks/>
              <a:stCxn id="8" idx="2"/>
              <a:endCxn id="9" idx="2"/>
            </p:cNvCxnSpPr>
            <p:nvPr/>
          </p:nvCxnSpPr>
          <p:spPr bwMode="auto">
            <a:xfrm rot="10800000" flipV="1">
              <a:off x="5627212" y="3157535"/>
              <a:ext cx="12700" cy="1037673"/>
            </a:xfrm>
            <a:prstGeom prst="curvedConnector3">
              <a:avLst>
                <a:gd name="adj1" fmla="val 1800000"/>
              </a:avLst>
            </a:prstGeom>
            <a:solidFill>
              <a:schemeClr val="accent1"/>
            </a:solidFill>
            <a:ln w="19050" cap="flat" cmpd="sng" algn="ctr">
              <a:solidFill>
                <a:srgbClr val="00B0F0"/>
              </a:solidFill>
              <a:prstDash val="sysDash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25" name="Curved Connector 24">
              <a:extLst>
                <a:ext uri="{FF2B5EF4-FFF2-40B4-BE49-F238E27FC236}">
                  <a16:creationId xmlns:a16="http://schemas.microsoft.com/office/drawing/2014/main" id="{3F22A345-487E-124E-A621-F6F911570C0C}"/>
                </a:ext>
              </a:extLst>
            </p:cNvPr>
            <p:cNvCxnSpPr>
              <a:cxnSpLocks/>
              <a:stCxn id="8" idx="0"/>
              <a:endCxn id="12" idx="0"/>
            </p:cNvCxnSpPr>
            <p:nvPr/>
          </p:nvCxnSpPr>
          <p:spPr bwMode="auto">
            <a:xfrm rot="16200000" flipH="1">
              <a:off x="5945934" y="2838019"/>
              <a:ext cx="538957" cy="1104965"/>
            </a:xfrm>
            <a:prstGeom prst="curvedConnector3">
              <a:avLst>
                <a:gd name="adj1" fmla="val -42415"/>
              </a:avLst>
            </a:prstGeom>
            <a:solidFill>
              <a:schemeClr val="accent1"/>
            </a:solidFill>
            <a:ln w="19050" cap="flat" cmpd="sng" algn="ctr">
              <a:solidFill>
                <a:srgbClr val="00B0F0"/>
              </a:solidFill>
              <a:prstDash val="sysDash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26" name="Curved Connector 25">
              <a:extLst>
                <a:ext uri="{FF2B5EF4-FFF2-40B4-BE49-F238E27FC236}">
                  <a16:creationId xmlns:a16="http://schemas.microsoft.com/office/drawing/2014/main" id="{08505022-3E9E-E34F-9F76-CF86CC679B5A}"/>
                </a:ext>
              </a:extLst>
            </p:cNvPr>
            <p:cNvCxnSpPr>
              <a:cxnSpLocks/>
              <a:stCxn id="10" idx="4"/>
              <a:endCxn id="12" idx="6"/>
            </p:cNvCxnSpPr>
            <p:nvPr/>
          </p:nvCxnSpPr>
          <p:spPr bwMode="auto">
            <a:xfrm rot="5400000">
              <a:off x="7063029" y="2934633"/>
              <a:ext cx="502445" cy="1021274"/>
            </a:xfrm>
            <a:prstGeom prst="curvedConnector2">
              <a:avLst/>
            </a:prstGeom>
            <a:solidFill>
              <a:schemeClr val="accent1"/>
            </a:solidFill>
            <a:ln w="19050" cap="flat" cmpd="sng" algn="ctr">
              <a:solidFill>
                <a:srgbClr val="00B0F0"/>
              </a:solidFill>
              <a:prstDash val="sysDash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27" name="Curved Connector 26">
              <a:extLst>
                <a:ext uri="{FF2B5EF4-FFF2-40B4-BE49-F238E27FC236}">
                  <a16:creationId xmlns:a16="http://schemas.microsoft.com/office/drawing/2014/main" id="{971A7FA8-2FF0-074C-AE36-FEC7375B8333}"/>
                </a:ext>
              </a:extLst>
            </p:cNvPr>
            <p:cNvCxnSpPr>
              <a:cxnSpLocks/>
              <a:stCxn id="12" idx="4"/>
              <a:endCxn id="11" idx="2"/>
            </p:cNvCxnSpPr>
            <p:nvPr/>
          </p:nvCxnSpPr>
          <p:spPr bwMode="auto">
            <a:xfrm rot="16200000" flipH="1">
              <a:off x="6561929" y="3938971"/>
              <a:ext cx="1433206" cy="1021273"/>
            </a:xfrm>
            <a:prstGeom prst="curvedConnector2">
              <a:avLst/>
            </a:prstGeom>
            <a:solidFill>
              <a:schemeClr val="accent1"/>
            </a:solidFill>
            <a:ln w="19050" cap="flat" cmpd="sng" algn="ctr">
              <a:solidFill>
                <a:srgbClr val="00B0F0"/>
              </a:solidFill>
              <a:prstDash val="sysDash"/>
              <a:round/>
              <a:headEnd type="none" w="med" len="med"/>
              <a:tailEnd type="triangle" w="lg" len="lg"/>
            </a:ln>
            <a:effectLst/>
          </p:spPr>
        </p:cxn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26273535-7A29-A649-9DAF-E65A1852BBD9}"/>
              </a:ext>
            </a:extLst>
          </p:cNvPr>
          <p:cNvSpPr txBox="1"/>
          <p:nvPr/>
        </p:nvSpPr>
        <p:spPr>
          <a:xfrm>
            <a:off x="8772666" y="1619128"/>
            <a:ext cx="201978" cy="43088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2800" dirty="0" err="1"/>
              <a:t>Δ</a:t>
            </a:r>
            <a:endParaRPr lang="en-GB" sz="2800" dirty="0"/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F12D947-E127-1743-974E-E5E9964A6954}"/>
              </a:ext>
            </a:extLst>
          </p:cNvPr>
          <p:cNvCxnSpPr/>
          <p:nvPr/>
        </p:nvCxnSpPr>
        <p:spPr bwMode="auto">
          <a:xfrm>
            <a:off x="6959215" y="5943866"/>
            <a:ext cx="648072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B0F0"/>
            </a:solidFill>
            <a:prstDash val="sysDash"/>
            <a:round/>
            <a:headEnd type="none" w="med" len="med"/>
            <a:tailEnd type="triangle" w="lg" len="lg"/>
          </a:ln>
          <a:effectLst/>
        </p:spPr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4088AF03-7221-A844-A8E5-0BB4B3FD6A8D}"/>
              </a:ext>
            </a:extLst>
          </p:cNvPr>
          <p:cNvSpPr txBox="1"/>
          <p:nvPr/>
        </p:nvSpPr>
        <p:spPr>
          <a:xfrm>
            <a:off x="7607287" y="5761593"/>
            <a:ext cx="33054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B0F0"/>
                </a:solidFill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368943693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43FB128-B399-6E41-B459-4638D94C6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Interpretation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1B2A5C3-8934-EC4C-AE67-51F5B552611B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¬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e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ℐ</m:t>
                          </m:r>
                        </m:sup>
                      </m:sSup>
                      <m:r>
                        <a:rPr lang="en-GB" sz="2400" i="1">
                          <a:latin typeface="Cambria Math" panose="02040503050406030204" pitchFamily="18" charset="0"/>
                        </a:rPr>
                        <m:t>=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⊔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e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ℐ</m:t>
                          </m:r>
                        </m:sup>
                      </m:sSup>
                      <m:r>
                        <a:rPr lang="en-GB" sz="2400" i="1">
                          <a:latin typeface="Cambria Math" panose="02040503050406030204" pitchFamily="18" charset="0"/>
                        </a:rPr>
                        <m:t>=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¬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⊓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e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ℐ</m:t>
                          </m:r>
                        </m:sup>
                      </m:sSup>
                      <m:r>
                        <a:rPr lang="en-GB" sz="2400" i="1">
                          <a:latin typeface="Cambria Math" panose="02040503050406030204" pitchFamily="18" charset="0"/>
                        </a:rPr>
                        <m:t>=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∃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e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ℐ</m:t>
                          </m:r>
                        </m:sup>
                      </m:sSup>
                      <m:r>
                        <a:rPr lang="en-GB" sz="2400" i="1">
                          <a:latin typeface="Cambria Math" panose="02040503050406030204" pitchFamily="18" charset="0"/>
                        </a:rPr>
                        <m:t>=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∀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e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ℐ</m:t>
                          </m:r>
                        </m:sup>
                      </m:sSup>
                      <m:r>
                        <a:rPr lang="en-GB" sz="2400" i="1">
                          <a:latin typeface="Cambria Math" panose="02040503050406030204" pitchFamily="18" charset="0"/>
                        </a:rPr>
                        <m:t>=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∃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d>
                                <m:d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∃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ℐ</m:t>
                          </m:r>
                        </m:sup>
                      </m:sSup>
                      <m:r>
                        <a:rPr lang="en-GB" sz="2400" i="1">
                          <a:latin typeface="Cambria Math" panose="02040503050406030204" pitchFamily="18" charset="0"/>
                        </a:rPr>
                        <m:t>=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∃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.¬</m:t>
                              </m:r>
                              <m:d>
                                <m:d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⊓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ℐ</m:t>
                          </m:r>
                        </m:sup>
                      </m:sSup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∃</m:t>
                              </m:r>
                              <m:sSup>
                                <m:sSup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e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ℐ</m:t>
                          </m:r>
                        </m:sup>
                      </m:sSup>
                      <m:r>
                        <a:rPr lang="en-GB" sz="2400" i="1">
                          <a:latin typeface="Cambria Math" panose="02040503050406030204" pitchFamily="18" charset="0"/>
                        </a:rPr>
                        <m:t>=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ℐ</m:t>
                          </m:r>
                        </m:sup>
                      </m:sSup>
                      <m:r>
                        <a:rPr lang="en-GB" sz="24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400" dirty="0">
                  <a:latin typeface="Arial Narrow" charset="0"/>
                </a:endParaRP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1B2A5C3-8934-EC4C-AE67-51F5B552611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C2847F42-01B3-FC49-B566-3353F8DDE97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132AC01-64D5-2D4D-8BCE-771FA37920AF}"/>
              </a:ext>
            </a:extLst>
          </p:cNvPr>
          <p:cNvGrpSpPr/>
          <p:nvPr/>
        </p:nvGrpSpPr>
        <p:grpSpPr>
          <a:xfrm>
            <a:off x="6959216" y="1862019"/>
            <a:ext cx="3817117" cy="3816000"/>
            <a:chOff x="4859338" y="1844674"/>
            <a:chExt cx="3817117" cy="3816000"/>
          </a:xfrm>
        </p:grpSpPr>
        <p:sp>
          <p:nvSpPr>
            <p:cNvPr id="8" name="Oval 6">
              <a:extLst>
                <a:ext uri="{FF2B5EF4-FFF2-40B4-BE49-F238E27FC236}">
                  <a16:creationId xmlns:a16="http://schemas.microsoft.com/office/drawing/2014/main" id="{01AA7066-8EAA-7949-B0D2-44CA824073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27212" y="3121023"/>
              <a:ext cx="71437" cy="73025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Oval 7">
              <a:extLst>
                <a:ext uri="{FF2B5EF4-FFF2-40B4-BE49-F238E27FC236}">
                  <a16:creationId xmlns:a16="http://schemas.microsoft.com/office/drawing/2014/main" id="{8A683E54-618D-9948-A3E4-FEA881105A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27212" y="4158696"/>
              <a:ext cx="71437" cy="73025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Oval 8">
              <a:extLst>
                <a:ext uri="{FF2B5EF4-FFF2-40B4-BE49-F238E27FC236}">
                  <a16:creationId xmlns:a16="http://schemas.microsoft.com/office/drawing/2014/main" id="{2FD82565-9867-F649-AE21-0140D334FB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89169" y="3121023"/>
              <a:ext cx="71437" cy="73025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Oval 9">
              <a:extLst>
                <a:ext uri="{FF2B5EF4-FFF2-40B4-BE49-F238E27FC236}">
                  <a16:creationId xmlns:a16="http://schemas.microsoft.com/office/drawing/2014/main" id="{EA1004B8-4770-EB4A-AFBD-99F6A99646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89169" y="5129698"/>
              <a:ext cx="71438" cy="73025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Oval 10">
              <a:extLst>
                <a:ext uri="{FF2B5EF4-FFF2-40B4-BE49-F238E27FC236}">
                  <a16:creationId xmlns:a16="http://schemas.microsoft.com/office/drawing/2014/main" id="{AC481A7A-BADD-154D-B77E-CBD8780AE8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32177" y="3659980"/>
              <a:ext cx="71437" cy="73025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Text Box 15">
              <a:extLst>
                <a:ext uri="{FF2B5EF4-FFF2-40B4-BE49-F238E27FC236}">
                  <a16:creationId xmlns:a16="http://schemas.microsoft.com/office/drawing/2014/main" id="{C354C862-39AF-FB43-9A49-B6FF2A8325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62850" y="4143004"/>
              <a:ext cx="18915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1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50000"/>
                </a:spcBef>
                <a:buClr>
                  <a:srgbClr val="993300"/>
                </a:buClr>
              </a:pPr>
              <a:r>
                <a:rPr lang="en-GB" sz="2000" dirty="0">
                  <a:latin typeface="Georgia" panose="02040502050405020303" pitchFamily="18" charset="0"/>
                  <a:ea typeface="Arial" charset="0"/>
                  <a:cs typeface="Arial" charset="0"/>
                </a:rPr>
                <a:t>w</a:t>
              </a:r>
              <a:endParaRPr lang="en-US" sz="2000" baseline="30000" dirty="0">
                <a:latin typeface="Georgia" panose="02040502050405020303" pitchFamily="18" charset="0"/>
                <a:ea typeface="Arial" charset="0"/>
                <a:cs typeface="Arial" charset="0"/>
              </a:endParaRPr>
            </a:p>
          </p:txBody>
        </p:sp>
        <p:sp>
          <p:nvSpPr>
            <p:cNvPr id="14" name="Oval 16">
              <a:extLst>
                <a:ext uri="{FF2B5EF4-FFF2-40B4-BE49-F238E27FC236}">
                  <a16:creationId xmlns:a16="http://schemas.microsoft.com/office/drawing/2014/main" id="{BBF5BCAA-90B2-9B44-A387-C722640ED4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7676" y="2625014"/>
              <a:ext cx="2160000" cy="216000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Oval 17">
              <a:extLst>
                <a:ext uri="{FF2B5EF4-FFF2-40B4-BE49-F238E27FC236}">
                  <a16:creationId xmlns:a16="http://schemas.microsoft.com/office/drawing/2014/main" id="{7545D144-07E0-014E-9DA3-3D7E1A9E76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28184" y="2639962"/>
              <a:ext cx="2160000" cy="2160000"/>
            </a:xfrm>
            <a:prstGeom prst="ellipse">
              <a:avLst/>
            </a:prstGeom>
            <a:noFill/>
            <a:ln w="25400">
              <a:solidFill>
                <a:srgbClr val="00B05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27F547A-2EA4-5242-9252-860B5A48CF66}"/>
                </a:ext>
              </a:extLst>
            </p:cNvPr>
            <p:cNvSpPr/>
            <p:nvPr/>
          </p:nvSpPr>
          <p:spPr bwMode="auto">
            <a:xfrm>
              <a:off x="4859338" y="1844674"/>
              <a:ext cx="3817117" cy="3816000"/>
            </a:xfrm>
            <a:prstGeom prst="rect">
              <a:avLst/>
            </a:prstGeom>
            <a:noFill/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18" name="Text Box 15">
              <a:extLst>
                <a:ext uri="{FF2B5EF4-FFF2-40B4-BE49-F238E27FC236}">
                  <a16:creationId xmlns:a16="http://schemas.microsoft.com/office/drawing/2014/main" id="{12C33A75-AA3C-9047-B7E8-019AC93524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32539" y="3141843"/>
              <a:ext cx="12663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1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50000"/>
                </a:spcBef>
                <a:buClr>
                  <a:srgbClr val="993300"/>
                </a:buClr>
              </a:pPr>
              <a:r>
                <a:rPr lang="en-GB" sz="2000" dirty="0">
                  <a:latin typeface="Georgia" panose="02040502050405020303" pitchFamily="18" charset="0"/>
                  <a:ea typeface="Arial" charset="0"/>
                  <a:cs typeface="Arial" charset="0"/>
                </a:rPr>
                <a:t>v</a:t>
              </a:r>
              <a:endParaRPr lang="en-US" sz="2000" baseline="30000" dirty="0">
                <a:latin typeface="Georgia" panose="02040502050405020303" pitchFamily="18" charset="0"/>
                <a:ea typeface="Arial" charset="0"/>
                <a:cs typeface="Arial" charset="0"/>
              </a:endParaRPr>
            </a:p>
          </p:txBody>
        </p:sp>
        <p:sp>
          <p:nvSpPr>
            <p:cNvPr id="19" name="Text Box 15">
              <a:extLst>
                <a:ext uri="{FF2B5EF4-FFF2-40B4-BE49-F238E27FC236}">
                  <a16:creationId xmlns:a16="http://schemas.microsoft.com/office/drawing/2014/main" id="{A37668D8-1058-1F44-A557-30F0832690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09362" y="3656027"/>
              <a:ext cx="12984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1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50000"/>
                </a:spcBef>
                <a:buClr>
                  <a:srgbClr val="993300"/>
                </a:buClr>
              </a:pPr>
              <a:r>
                <a:rPr lang="en-GB" sz="2000" dirty="0">
                  <a:latin typeface="Georgia" panose="02040502050405020303" pitchFamily="18" charset="0"/>
                  <a:ea typeface="Arial" charset="0"/>
                  <a:cs typeface="Arial" charset="0"/>
                </a:rPr>
                <a:t>x</a:t>
              </a:r>
              <a:endParaRPr lang="en-US" sz="2000" baseline="30000" dirty="0">
                <a:latin typeface="Georgia" panose="02040502050405020303" pitchFamily="18" charset="0"/>
                <a:ea typeface="Arial" charset="0"/>
                <a:cs typeface="Arial" charset="0"/>
              </a:endParaRPr>
            </a:p>
          </p:txBody>
        </p:sp>
        <p:sp>
          <p:nvSpPr>
            <p:cNvPr id="20" name="Text Box 15">
              <a:extLst>
                <a:ext uri="{FF2B5EF4-FFF2-40B4-BE49-F238E27FC236}">
                  <a16:creationId xmlns:a16="http://schemas.microsoft.com/office/drawing/2014/main" id="{D0C65F90-B9AF-BB42-8EB2-0236FE9B3A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01746" y="3140968"/>
              <a:ext cx="12663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1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50000"/>
                </a:spcBef>
                <a:buClr>
                  <a:srgbClr val="993300"/>
                </a:buClr>
              </a:pPr>
              <a:r>
                <a:rPr lang="en-GB" sz="2000" dirty="0">
                  <a:latin typeface="Georgia" panose="02040502050405020303" pitchFamily="18" charset="0"/>
                  <a:ea typeface="Arial" charset="0"/>
                  <a:cs typeface="Arial" charset="0"/>
                </a:rPr>
                <a:t>y</a:t>
              </a:r>
              <a:endParaRPr lang="en-US" sz="2000" baseline="30000" dirty="0">
                <a:latin typeface="Georgia" panose="02040502050405020303" pitchFamily="18" charset="0"/>
                <a:ea typeface="Arial" charset="0"/>
                <a:cs typeface="Arial" charset="0"/>
              </a:endParaRPr>
            </a:p>
          </p:txBody>
        </p:sp>
        <p:sp>
          <p:nvSpPr>
            <p:cNvPr id="21" name="Text Box 15">
              <a:extLst>
                <a:ext uri="{FF2B5EF4-FFF2-40B4-BE49-F238E27FC236}">
                  <a16:creationId xmlns:a16="http://schemas.microsoft.com/office/drawing/2014/main" id="{6A997AB9-48E3-714A-AF66-4A522CB90D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01746" y="5141442"/>
              <a:ext cx="11381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1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50000"/>
                </a:spcBef>
                <a:buClr>
                  <a:srgbClr val="993300"/>
                </a:buClr>
              </a:pPr>
              <a:r>
                <a:rPr lang="en-GB" sz="2000" dirty="0">
                  <a:latin typeface="Georgia" panose="02040502050405020303" pitchFamily="18" charset="0"/>
                  <a:ea typeface="Arial" charset="0"/>
                  <a:cs typeface="Arial" charset="0"/>
                </a:rPr>
                <a:t>z</a:t>
              </a:r>
              <a:endParaRPr lang="en-US" sz="2000" baseline="30000" dirty="0">
                <a:latin typeface="Georgia" panose="02040502050405020303" pitchFamily="18" charset="0"/>
                <a:ea typeface="Arial" charset="0"/>
                <a:cs typeface="Arial" charset="0"/>
              </a:endParaRPr>
            </a:p>
          </p:txBody>
        </p:sp>
        <p:cxnSp>
          <p:nvCxnSpPr>
            <p:cNvPr id="24" name="Curved Connector 23">
              <a:extLst>
                <a:ext uri="{FF2B5EF4-FFF2-40B4-BE49-F238E27FC236}">
                  <a16:creationId xmlns:a16="http://schemas.microsoft.com/office/drawing/2014/main" id="{2EBCB0D9-8CA6-8441-ADDA-4E698A4273F9}"/>
                </a:ext>
              </a:extLst>
            </p:cNvPr>
            <p:cNvCxnSpPr>
              <a:cxnSpLocks/>
              <a:stCxn id="8" idx="2"/>
              <a:endCxn id="9" idx="2"/>
            </p:cNvCxnSpPr>
            <p:nvPr/>
          </p:nvCxnSpPr>
          <p:spPr bwMode="auto">
            <a:xfrm rot="10800000" flipV="1">
              <a:off x="5627212" y="3157535"/>
              <a:ext cx="12700" cy="1037673"/>
            </a:xfrm>
            <a:prstGeom prst="curvedConnector3">
              <a:avLst>
                <a:gd name="adj1" fmla="val 1800000"/>
              </a:avLst>
            </a:prstGeom>
            <a:solidFill>
              <a:schemeClr val="accent1"/>
            </a:solidFill>
            <a:ln w="19050" cap="flat" cmpd="sng" algn="ctr">
              <a:solidFill>
                <a:srgbClr val="00B0F0"/>
              </a:solidFill>
              <a:prstDash val="sysDash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25" name="Curved Connector 24">
              <a:extLst>
                <a:ext uri="{FF2B5EF4-FFF2-40B4-BE49-F238E27FC236}">
                  <a16:creationId xmlns:a16="http://schemas.microsoft.com/office/drawing/2014/main" id="{3F22A345-487E-124E-A621-F6F911570C0C}"/>
                </a:ext>
              </a:extLst>
            </p:cNvPr>
            <p:cNvCxnSpPr>
              <a:cxnSpLocks/>
              <a:stCxn id="8" idx="0"/>
              <a:endCxn id="12" idx="0"/>
            </p:cNvCxnSpPr>
            <p:nvPr/>
          </p:nvCxnSpPr>
          <p:spPr bwMode="auto">
            <a:xfrm rot="16200000" flipH="1">
              <a:off x="5945934" y="2838019"/>
              <a:ext cx="538957" cy="1104965"/>
            </a:xfrm>
            <a:prstGeom prst="curvedConnector3">
              <a:avLst>
                <a:gd name="adj1" fmla="val -42415"/>
              </a:avLst>
            </a:prstGeom>
            <a:solidFill>
              <a:schemeClr val="accent1"/>
            </a:solidFill>
            <a:ln w="19050" cap="flat" cmpd="sng" algn="ctr">
              <a:solidFill>
                <a:srgbClr val="00B0F0"/>
              </a:solidFill>
              <a:prstDash val="sysDash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26" name="Curved Connector 25">
              <a:extLst>
                <a:ext uri="{FF2B5EF4-FFF2-40B4-BE49-F238E27FC236}">
                  <a16:creationId xmlns:a16="http://schemas.microsoft.com/office/drawing/2014/main" id="{08505022-3E9E-E34F-9F76-CF86CC679B5A}"/>
                </a:ext>
              </a:extLst>
            </p:cNvPr>
            <p:cNvCxnSpPr>
              <a:cxnSpLocks/>
              <a:stCxn id="10" idx="4"/>
              <a:endCxn id="12" idx="6"/>
            </p:cNvCxnSpPr>
            <p:nvPr/>
          </p:nvCxnSpPr>
          <p:spPr bwMode="auto">
            <a:xfrm rot="5400000">
              <a:off x="7063029" y="2934633"/>
              <a:ext cx="502445" cy="1021274"/>
            </a:xfrm>
            <a:prstGeom prst="curvedConnector2">
              <a:avLst/>
            </a:prstGeom>
            <a:solidFill>
              <a:schemeClr val="accent1"/>
            </a:solidFill>
            <a:ln w="19050" cap="flat" cmpd="sng" algn="ctr">
              <a:solidFill>
                <a:srgbClr val="00B0F0"/>
              </a:solidFill>
              <a:prstDash val="sysDash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27" name="Curved Connector 26">
              <a:extLst>
                <a:ext uri="{FF2B5EF4-FFF2-40B4-BE49-F238E27FC236}">
                  <a16:creationId xmlns:a16="http://schemas.microsoft.com/office/drawing/2014/main" id="{971A7FA8-2FF0-074C-AE36-FEC7375B8333}"/>
                </a:ext>
              </a:extLst>
            </p:cNvPr>
            <p:cNvCxnSpPr>
              <a:cxnSpLocks/>
              <a:stCxn id="12" idx="4"/>
              <a:endCxn id="11" idx="2"/>
            </p:cNvCxnSpPr>
            <p:nvPr/>
          </p:nvCxnSpPr>
          <p:spPr bwMode="auto">
            <a:xfrm rot="16200000" flipH="1">
              <a:off x="6561929" y="3938971"/>
              <a:ext cx="1433206" cy="1021273"/>
            </a:xfrm>
            <a:prstGeom prst="curvedConnector2">
              <a:avLst/>
            </a:prstGeom>
            <a:solidFill>
              <a:schemeClr val="accent1"/>
            </a:solidFill>
            <a:ln w="19050" cap="flat" cmpd="sng" algn="ctr">
              <a:solidFill>
                <a:srgbClr val="00B0F0"/>
              </a:solidFill>
              <a:prstDash val="sysDash"/>
              <a:round/>
              <a:headEnd type="none" w="med" len="med"/>
              <a:tailEnd type="triangle" w="lg" len="lg"/>
            </a:ln>
            <a:effectLst/>
          </p:spPr>
        </p:cxn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1FDE481A-EB30-5C41-B902-1A578A3A831A}"/>
              </a:ext>
            </a:extLst>
          </p:cNvPr>
          <p:cNvSpPr txBox="1"/>
          <p:nvPr/>
        </p:nvSpPr>
        <p:spPr>
          <a:xfrm>
            <a:off x="8772666" y="1619128"/>
            <a:ext cx="201978" cy="43088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2800" dirty="0" err="1"/>
              <a:t>Δ</a:t>
            </a:r>
            <a:endParaRPr lang="en-GB" sz="2800" dirty="0"/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56C37B4-0CD5-F244-9872-B659DB8ED3E2}"/>
              </a:ext>
            </a:extLst>
          </p:cNvPr>
          <p:cNvCxnSpPr/>
          <p:nvPr/>
        </p:nvCxnSpPr>
        <p:spPr bwMode="auto">
          <a:xfrm>
            <a:off x="6959215" y="5943866"/>
            <a:ext cx="648072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B0F0"/>
            </a:solidFill>
            <a:prstDash val="sysDash"/>
            <a:round/>
            <a:headEnd type="none" w="med" len="med"/>
            <a:tailEnd type="triangle" w="lg" len="lg"/>
          </a:ln>
          <a:effectLst/>
        </p:spPr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D56A48DA-35C2-0C47-A051-D10ACC6DF653}"/>
              </a:ext>
            </a:extLst>
          </p:cNvPr>
          <p:cNvSpPr txBox="1"/>
          <p:nvPr/>
        </p:nvSpPr>
        <p:spPr>
          <a:xfrm>
            <a:off x="7607287" y="5761593"/>
            <a:ext cx="33054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B0F0"/>
                </a:solidFill>
              </a:rPr>
              <a:t>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 Box 18">
                <a:extLst>
                  <a:ext uri="{FF2B5EF4-FFF2-40B4-BE49-F238E27FC236}">
                    <a16:creationId xmlns:a16="http://schemas.microsoft.com/office/drawing/2014/main" id="{407A0A44-7CF7-B646-8E5C-B41E928FC5E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297748" y="2461584"/>
                <a:ext cx="338660" cy="313291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lIns="36000" tIns="0" rIns="36000" bIns="0" anchor="ctr" anchorCtr="1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50000"/>
                  </a:spcBef>
                  <a:buClr>
                    <a:srgbClr val="9933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Arial" charset="0"/>
                              <a:cs typeface="Arial" charset="0"/>
                            </a:rPr>
                          </m:ctrlPr>
                        </m:sSupPr>
                        <m:e>
                          <m:r>
                            <a:rPr lang="en-US" sz="2000" b="1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Arial" charset="0"/>
                              <a:cs typeface="Arial" charset="0"/>
                            </a:rPr>
                            <m:t>𝑩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Arial" charset="0"/>
                              <a:cs typeface="Arial" charset="0"/>
                            </a:rPr>
                            <m:t>ℐ</m:t>
                          </m:r>
                        </m:sup>
                      </m:sSup>
                    </m:oMath>
                  </m:oMathPara>
                </a14:m>
                <a:endParaRPr lang="en-US" sz="2000" i="1" baseline="30000" dirty="0">
                  <a:solidFill>
                    <a:srgbClr val="00B050"/>
                  </a:solidFill>
                  <a:latin typeface="Georgia" panose="02040502050405020303" pitchFamily="18" charset="0"/>
                  <a:ea typeface="Arial" charset="0"/>
                  <a:cs typeface="Arial" charset="0"/>
                  <a:sym typeface="Symbol" charset="2"/>
                </a:endParaRPr>
              </a:p>
            </p:txBody>
          </p:sp>
        </mc:Choice>
        <mc:Fallback xmlns="">
          <p:sp>
            <p:nvSpPr>
              <p:cNvPr id="33" name="Text Box 18">
                <a:extLst>
                  <a:ext uri="{FF2B5EF4-FFF2-40B4-BE49-F238E27FC236}">
                    <a16:creationId xmlns:a16="http://schemas.microsoft.com/office/drawing/2014/main" id="{407A0A44-7CF7-B646-8E5C-B41E928FC5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297748" y="2461584"/>
                <a:ext cx="338660" cy="313291"/>
              </a:xfrm>
              <a:prstGeom prst="rect">
                <a:avLst/>
              </a:prstGeom>
              <a:blipFill>
                <a:blip r:embed="rId3"/>
                <a:stretch>
                  <a:fillRect l="-25926" b="-8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 Box 5">
                <a:extLst>
                  <a:ext uri="{FF2B5EF4-FFF2-40B4-BE49-F238E27FC236}">
                    <a16:creationId xmlns:a16="http://schemas.microsoft.com/office/drawing/2014/main" id="{01C0D216-4B69-5543-8B6B-8FD5DE8FA71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105694" y="2461585"/>
                <a:ext cx="343480" cy="313291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lIns="36000" tIns="0" rIns="36000" bIns="0" anchor="ctr" anchorCtr="1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50000"/>
                  </a:spcBef>
                  <a:buClr>
                    <a:srgbClr val="9933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charset="0"/>
                              <a:cs typeface="Arial" charset="0"/>
                            </a:rPr>
                          </m:ctrlPr>
                        </m:sSupPr>
                        <m:e>
                          <m:r>
                            <a:rPr lang="en-US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charset="0"/>
                              <a:cs typeface="Arial" charset="0"/>
                            </a:rPr>
                            <m:t>𝑨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charset="0"/>
                              <a:cs typeface="Arial" charset="0"/>
                            </a:rPr>
                            <m:t>ℐ</m:t>
                          </m:r>
                        </m:sup>
                      </m:sSup>
                    </m:oMath>
                  </m:oMathPara>
                </a14:m>
                <a:endParaRPr lang="en-US" sz="2000" i="1" baseline="30000" dirty="0">
                  <a:solidFill>
                    <a:srgbClr val="FF0000"/>
                  </a:solidFill>
                  <a:latin typeface="Georgia" panose="02040502050405020303" pitchFamily="18" charset="0"/>
                  <a:ea typeface="Arial" charset="0"/>
                  <a:cs typeface="Arial" charset="0"/>
                  <a:sym typeface="Symbol" charset="2"/>
                </a:endParaRPr>
              </a:p>
            </p:txBody>
          </p:sp>
        </mc:Choice>
        <mc:Fallback xmlns="">
          <p:sp>
            <p:nvSpPr>
              <p:cNvPr id="34" name="Text Box 5">
                <a:extLst>
                  <a:ext uri="{FF2B5EF4-FFF2-40B4-BE49-F238E27FC236}">
                    <a16:creationId xmlns:a16="http://schemas.microsoft.com/office/drawing/2014/main" id="{01C0D216-4B69-5543-8B6B-8FD5DE8FA7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105694" y="2461585"/>
                <a:ext cx="343480" cy="313291"/>
              </a:xfrm>
              <a:prstGeom prst="rect">
                <a:avLst/>
              </a:prstGeom>
              <a:blipFill>
                <a:blip r:embed="rId4"/>
                <a:stretch>
                  <a:fillRect l="-17857" b="-8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918459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43FB128-B399-6E41-B459-4638D94C6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Answers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1B2A5C3-8934-EC4C-AE67-51F5B552611B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623888" y="1773236"/>
                <a:ext cx="6194821" cy="4464051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>
                                  <a:latin typeface="Cambria Math" panose="02040503050406030204" pitchFamily="18" charset="0"/>
                                </a:rPr>
                                <m:t>¬</m:t>
                              </m:r>
                              <m:r>
                                <a:rPr lang="en-GB" sz="240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e>
                        <m:sup>
                          <m:r>
                            <a:rPr lang="en-GB" sz="2400">
                              <a:latin typeface="Cambria Math" panose="02040503050406030204" pitchFamily="18" charset="0"/>
                            </a:rPr>
                            <m:t>ℐ</m:t>
                          </m:r>
                        </m:sup>
                      </m:sSup>
                      <m:r>
                        <a:rPr lang="en-GB" sz="2400">
                          <a:latin typeface="Cambria Math" panose="02040503050406030204" pitchFamily="18" charset="0"/>
                        </a:rPr>
                        <m:t>={</m:t>
                      </m:r>
                      <m:r>
                        <m:rPr>
                          <m:sty m:val="p"/>
                        </m:rPr>
                        <a:rPr lang="en-GB" sz="240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GB" sz="240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GB" sz="2400">
                          <a:latin typeface="Cambria Math" panose="02040503050406030204" pitchFamily="18" charset="0"/>
                        </a:rPr>
                        <m:t>w</m:t>
                      </m:r>
                      <m:r>
                        <a:rPr lang="en-GB" sz="240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GB" sz="2400">
                          <a:latin typeface="Cambria Math" panose="02040503050406030204" pitchFamily="18" charset="0"/>
                        </a:rPr>
                        <m:t>z</m:t>
                      </m:r>
                      <m:r>
                        <a:rPr lang="en-GB" sz="2400">
                          <a:latin typeface="Cambria Math" panose="02040503050406030204" pitchFamily="18" charset="0"/>
                        </a:rPr>
                        <m:t>}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GB" sz="2400">
                                  <a:latin typeface="Cambria Math" panose="02040503050406030204" pitchFamily="18" charset="0"/>
                                </a:rPr>
                                <m:t>⊔</m:t>
                              </m:r>
                              <m:r>
                                <a:rPr lang="en-GB" sz="240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e>
                        <m:sup>
                          <m:r>
                            <a:rPr lang="en-GB" sz="2400">
                              <a:latin typeface="Cambria Math" panose="02040503050406030204" pitchFamily="18" charset="0"/>
                            </a:rPr>
                            <m:t>ℐ</m:t>
                          </m:r>
                        </m:sup>
                      </m:sSup>
                      <m:r>
                        <a:rPr lang="en-GB" sz="2400">
                          <a:latin typeface="Cambria Math" panose="02040503050406030204" pitchFamily="18" charset="0"/>
                        </a:rPr>
                        <m:t>={</m:t>
                      </m:r>
                      <m:r>
                        <m:rPr>
                          <m:sty m:val="p"/>
                        </m:rPr>
                        <a:rPr lang="en-GB" sz="240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GB" sz="240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GB" sz="2400">
                          <a:latin typeface="Cambria Math" panose="02040503050406030204" pitchFamily="18" charset="0"/>
                        </a:rPr>
                        <m:t>w</m:t>
                      </m:r>
                      <m:r>
                        <a:rPr lang="en-GB" sz="240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GB" sz="240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GB" sz="240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GB" sz="2400"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en-GB" sz="2400">
                          <a:latin typeface="Cambria Math" panose="02040503050406030204" pitchFamily="18" charset="0"/>
                        </a:rPr>
                        <m:t>}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>
                                  <a:latin typeface="Cambria Math" panose="02040503050406030204" pitchFamily="18" charset="0"/>
                                </a:rPr>
                                <m:t>¬</m:t>
                              </m:r>
                              <m:r>
                                <a:rPr lang="en-GB" sz="240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GB" sz="2400">
                                  <a:latin typeface="Cambria Math" panose="02040503050406030204" pitchFamily="18" charset="0"/>
                                </a:rPr>
                                <m:t>⊓</m:t>
                              </m:r>
                              <m:r>
                                <a:rPr lang="en-GB" sz="240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e>
                        <m:sup>
                          <m:r>
                            <a:rPr lang="en-GB" sz="2400">
                              <a:latin typeface="Cambria Math" panose="02040503050406030204" pitchFamily="18" charset="0"/>
                            </a:rPr>
                            <m:t>ℐ</m:t>
                          </m:r>
                        </m:sup>
                      </m:sSup>
                      <m:r>
                        <a:rPr lang="en-GB" sz="2400">
                          <a:latin typeface="Cambria Math" panose="02040503050406030204" pitchFamily="18" charset="0"/>
                        </a:rPr>
                        <m:t>={</m:t>
                      </m:r>
                      <m:r>
                        <m:rPr>
                          <m:sty m:val="p"/>
                        </m:rPr>
                        <a:rPr lang="en-GB" sz="2400"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en-GB" sz="2400">
                          <a:latin typeface="Cambria Math" panose="02040503050406030204" pitchFamily="18" charset="0"/>
                        </a:rPr>
                        <m:t>}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>
                                  <a:latin typeface="Cambria Math" panose="02040503050406030204" pitchFamily="18" charset="0"/>
                                </a:rPr>
                                <m:t>∃</m:t>
                              </m:r>
                              <m:r>
                                <a:rPr lang="en-GB" sz="240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en-GB" sz="240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GB" sz="240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e>
                        <m:sup>
                          <m:r>
                            <a:rPr lang="en-GB" sz="2400">
                              <a:latin typeface="Cambria Math" panose="02040503050406030204" pitchFamily="18" charset="0"/>
                            </a:rPr>
                            <m:t>ℐ</m:t>
                          </m:r>
                        </m:sup>
                      </m:sSup>
                      <m:r>
                        <a:rPr lang="en-GB" sz="2400">
                          <a:latin typeface="Cambria Math" panose="02040503050406030204" pitchFamily="18" charset="0"/>
                        </a:rPr>
                        <m:t>={</m:t>
                      </m:r>
                      <m:r>
                        <m:rPr>
                          <m:sty m:val="p"/>
                        </m:rPr>
                        <a:rPr lang="en-GB" sz="240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GB" sz="240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GB" sz="2400"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en-GB" sz="2400">
                          <a:latin typeface="Cambria Math" panose="02040503050406030204" pitchFamily="18" charset="0"/>
                        </a:rPr>
                        <m:t>}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>
                                  <a:latin typeface="Cambria Math" panose="02040503050406030204" pitchFamily="18" charset="0"/>
                                </a:rPr>
                                <m:t>∀</m:t>
                              </m:r>
                              <m:r>
                                <a:rPr lang="en-GB" sz="240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en-GB" sz="240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GB" sz="240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e>
                        <m:sup>
                          <m:r>
                            <a:rPr lang="en-GB" sz="2400">
                              <a:latin typeface="Cambria Math" panose="02040503050406030204" pitchFamily="18" charset="0"/>
                            </a:rPr>
                            <m:t>ℐ</m:t>
                          </m:r>
                        </m:sup>
                      </m:sSup>
                      <m:r>
                        <a:rPr lang="en-GB" sz="2400">
                          <a:latin typeface="Cambria Math" panose="02040503050406030204" pitchFamily="18" charset="0"/>
                        </a:rPr>
                        <m:t>={</m:t>
                      </m:r>
                      <m:r>
                        <m:rPr>
                          <m:sty m:val="p"/>
                        </m:rPr>
                        <a:rPr lang="en-GB" sz="2400"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en-GB" sz="240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GB" sz="2400">
                          <a:latin typeface="Cambria Math" panose="02040503050406030204" pitchFamily="18" charset="0"/>
                        </a:rPr>
                        <m:t>w</m:t>
                      </m:r>
                      <m:r>
                        <a:rPr lang="en-GB" sz="240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GB" sz="2400">
                          <a:latin typeface="Cambria Math" panose="02040503050406030204" pitchFamily="18" charset="0"/>
                        </a:rPr>
                        <m:t>z</m:t>
                      </m:r>
                      <m:r>
                        <a:rPr lang="en-GB" sz="2400">
                          <a:latin typeface="Cambria Math" panose="02040503050406030204" pitchFamily="18" charset="0"/>
                        </a:rPr>
                        <m:t>}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>
                                  <a:latin typeface="Cambria Math" panose="02040503050406030204" pitchFamily="18" charset="0"/>
                                </a:rPr>
                                <m:t>∃</m:t>
                              </m:r>
                              <m:r>
                                <a:rPr lang="en-GB" sz="240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en-GB" sz="240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d>
                                <m:d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400">
                                      <a:latin typeface="Cambria Math" panose="02040503050406030204" pitchFamily="18" charset="0"/>
                                    </a:rPr>
                                    <m:t>∃</m:t>
                                  </m:r>
                                  <m:r>
                                    <a:rPr lang="en-GB" sz="240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  <m:r>
                                    <a:rPr lang="en-GB" sz="2400"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en-GB" sz="240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GB" sz="2400">
                              <a:latin typeface="Cambria Math" panose="02040503050406030204" pitchFamily="18" charset="0"/>
                            </a:rPr>
                            <m:t>ℐ</m:t>
                          </m:r>
                        </m:sup>
                      </m:sSup>
                      <m:r>
                        <a:rPr lang="en-GB" sz="2400">
                          <a:latin typeface="Cambria Math" panose="02040503050406030204" pitchFamily="18" charset="0"/>
                        </a:rPr>
                        <m:t>={}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>
                                  <a:latin typeface="Cambria Math" panose="02040503050406030204" pitchFamily="18" charset="0"/>
                                </a:rPr>
                                <m:t>∃</m:t>
                              </m:r>
                              <m:r>
                                <a:rPr lang="en-GB" sz="240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en-GB" sz="2400">
                                  <a:latin typeface="Cambria Math" panose="02040503050406030204" pitchFamily="18" charset="0"/>
                                </a:rPr>
                                <m:t>.¬</m:t>
                              </m:r>
                              <m:d>
                                <m:d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40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en-GB" sz="2400">
                                      <a:latin typeface="Cambria Math" panose="02040503050406030204" pitchFamily="18" charset="0"/>
                                    </a:rPr>
                                    <m:t>⊓</m:t>
                                  </m:r>
                                  <m:r>
                                    <a:rPr lang="en-GB" sz="240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GB" sz="2400">
                              <a:latin typeface="Cambria Math" panose="02040503050406030204" pitchFamily="18" charset="0"/>
                            </a:rPr>
                            <m:t>ℐ</m:t>
                          </m:r>
                        </m:sup>
                      </m:sSup>
                      <m:r>
                        <a:rPr lang="en-GB" sz="24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GB" sz="2400">
                              <a:latin typeface="Cambria Math" panose="02040503050406030204" pitchFamily="18" charset="0"/>
                            </a:rPr>
                            <m:t>v</m:t>
                          </m:r>
                          <m:r>
                            <a:rPr lang="en-GB" sz="240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GB" sz="2400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</m:d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∃</m:t>
                              </m:r>
                              <m:sSup>
                                <m:sSup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 .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e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ℐ</m:t>
                          </m:r>
                        </m:sup>
                      </m:sSup>
                      <m:r>
                        <a:rPr lang="en-GB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ℐ</m:t>
                          </m:r>
                        </m:sup>
                      </m:sSup>
                      <m:r>
                        <a:rPr lang="en-GB" sz="2400" i="1">
                          <a:latin typeface="Cambria Math" panose="02040503050406030204" pitchFamily="18" charset="0"/>
                        </a:rPr>
                        <m:t>={</m:t>
                      </m:r>
                      <m:d>
                        <m:dPr>
                          <m:begChr m:val="⟨"/>
                          <m:endChr m:val="⟩"/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GB" sz="2400" i="1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begChr m:val="⟨"/>
                          <m:endChr m:val="⟩"/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2400" i="1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begChr m:val="⟨"/>
                          <m:endChr m:val="⟩"/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GB" sz="2400" i="1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begChr m:val="⟨"/>
                          <m:endChr m:val="⟩"/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2400" i="1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begChr m:val="⟨"/>
                          <m:endChr m:val="⟩"/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GB" sz="2400" i="1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begChr m:val="⟨"/>
                          <m:endChr m:val="⟩"/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GB" sz="2400" i="1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4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1B2A5C3-8934-EC4C-AE67-51F5B552611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623888" y="1773236"/>
                <a:ext cx="6194821" cy="4464051"/>
              </a:xfrm>
              <a:blipFill>
                <a:blip r:embed="rId2"/>
                <a:stretch>
                  <a:fillRect r="-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A26428A-4910-2541-AA25-D9F2E7D6C33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132AC01-64D5-2D4D-8BCE-771FA37920AF}"/>
              </a:ext>
            </a:extLst>
          </p:cNvPr>
          <p:cNvGrpSpPr/>
          <p:nvPr/>
        </p:nvGrpSpPr>
        <p:grpSpPr>
          <a:xfrm>
            <a:off x="6959216" y="1862020"/>
            <a:ext cx="3817117" cy="3816000"/>
            <a:chOff x="4859338" y="1844675"/>
            <a:chExt cx="3817117" cy="3816000"/>
          </a:xfrm>
        </p:grpSpPr>
        <p:sp>
          <p:nvSpPr>
            <p:cNvPr id="8" name="Oval 6">
              <a:extLst>
                <a:ext uri="{FF2B5EF4-FFF2-40B4-BE49-F238E27FC236}">
                  <a16:creationId xmlns:a16="http://schemas.microsoft.com/office/drawing/2014/main" id="{01AA7066-8EAA-7949-B0D2-44CA824073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27212" y="3121023"/>
              <a:ext cx="71437" cy="73025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Oval 7">
              <a:extLst>
                <a:ext uri="{FF2B5EF4-FFF2-40B4-BE49-F238E27FC236}">
                  <a16:creationId xmlns:a16="http://schemas.microsoft.com/office/drawing/2014/main" id="{8A683E54-618D-9948-A3E4-FEA881105A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27212" y="4158696"/>
              <a:ext cx="71437" cy="73025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Oval 8">
              <a:extLst>
                <a:ext uri="{FF2B5EF4-FFF2-40B4-BE49-F238E27FC236}">
                  <a16:creationId xmlns:a16="http://schemas.microsoft.com/office/drawing/2014/main" id="{2FD82565-9867-F649-AE21-0140D334FB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89169" y="3121023"/>
              <a:ext cx="71437" cy="73025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Oval 9">
              <a:extLst>
                <a:ext uri="{FF2B5EF4-FFF2-40B4-BE49-F238E27FC236}">
                  <a16:creationId xmlns:a16="http://schemas.microsoft.com/office/drawing/2014/main" id="{EA1004B8-4770-EB4A-AFBD-99F6A99646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89169" y="5129698"/>
              <a:ext cx="71438" cy="73025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Oval 10">
              <a:extLst>
                <a:ext uri="{FF2B5EF4-FFF2-40B4-BE49-F238E27FC236}">
                  <a16:creationId xmlns:a16="http://schemas.microsoft.com/office/drawing/2014/main" id="{AC481A7A-BADD-154D-B77E-CBD8780AE8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32177" y="3659980"/>
              <a:ext cx="71437" cy="73025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Text Box 15">
              <a:extLst>
                <a:ext uri="{FF2B5EF4-FFF2-40B4-BE49-F238E27FC236}">
                  <a16:creationId xmlns:a16="http://schemas.microsoft.com/office/drawing/2014/main" id="{C354C862-39AF-FB43-9A49-B6FF2A8325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62850" y="4143004"/>
              <a:ext cx="18915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1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50000"/>
                </a:spcBef>
                <a:buClr>
                  <a:srgbClr val="993300"/>
                </a:buClr>
              </a:pPr>
              <a:r>
                <a:rPr lang="en-GB" sz="2000" dirty="0">
                  <a:latin typeface="Georgia" panose="02040502050405020303" pitchFamily="18" charset="0"/>
                  <a:ea typeface="Arial" charset="0"/>
                  <a:cs typeface="Arial" charset="0"/>
                </a:rPr>
                <a:t>w</a:t>
              </a:r>
              <a:endParaRPr lang="en-US" sz="2000" baseline="30000" dirty="0">
                <a:latin typeface="Georgia" panose="02040502050405020303" pitchFamily="18" charset="0"/>
                <a:ea typeface="Arial" charset="0"/>
                <a:cs typeface="Arial" charset="0"/>
              </a:endParaRPr>
            </a:p>
          </p:txBody>
        </p:sp>
        <p:sp>
          <p:nvSpPr>
            <p:cNvPr id="14" name="Oval 16">
              <a:extLst>
                <a:ext uri="{FF2B5EF4-FFF2-40B4-BE49-F238E27FC236}">
                  <a16:creationId xmlns:a16="http://schemas.microsoft.com/office/drawing/2014/main" id="{BBF5BCAA-90B2-9B44-A387-C722640ED4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7676" y="2625014"/>
              <a:ext cx="2160000" cy="216000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Oval 17">
              <a:extLst>
                <a:ext uri="{FF2B5EF4-FFF2-40B4-BE49-F238E27FC236}">
                  <a16:creationId xmlns:a16="http://schemas.microsoft.com/office/drawing/2014/main" id="{7545D144-07E0-014E-9DA3-3D7E1A9E76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28184" y="2639962"/>
              <a:ext cx="2160000" cy="2160000"/>
            </a:xfrm>
            <a:prstGeom prst="ellipse">
              <a:avLst/>
            </a:prstGeom>
            <a:noFill/>
            <a:ln w="25400">
              <a:solidFill>
                <a:srgbClr val="00B05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27F547A-2EA4-5242-9252-860B5A48CF66}"/>
                </a:ext>
              </a:extLst>
            </p:cNvPr>
            <p:cNvSpPr/>
            <p:nvPr/>
          </p:nvSpPr>
          <p:spPr bwMode="auto">
            <a:xfrm>
              <a:off x="4859338" y="1844675"/>
              <a:ext cx="3817117" cy="3816000"/>
            </a:xfrm>
            <a:prstGeom prst="rect">
              <a:avLst/>
            </a:prstGeom>
            <a:noFill/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18" name="Text Box 15">
              <a:extLst>
                <a:ext uri="{FF2B5EF4-FFF2-40B4-BE49-F238E27FC236}">
                  <a16:creationId xmlns:a16="http://schemas.microsoft.com/office/drawing/2014/main" id="{12C33A75-AA3C-9047-B7E8-019AC93524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32539" y="3141843"/>
              <a:ext cx="12663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1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50000"/>
                </a:spcBef>
                <a:buClr>
                  <a:srgbClr val="993300"/>
                </a:buClr>
              </a:pPr>
              <a:r>
                <a:rPr lang="en-GB" sz="2000" dirty="0">
                  <a:latin typeface="Georgia" panose="02040502050405020303" pitchFamily="18" charset="0"/>
                  <a:ea typeface="Arial" charset="0"/>
                  <a:cs typeface="Arial" charset="0"/>
                </a:rPr>
                <a:t>v</a:t>
              </a:r>
              <a:endParaRPr lang="en-US" sz="2000" baseline="30000" dirty="0">
                <a:latin typeface="Georgia" panose="02040502050405020303" pitchFamily="18" charset="0"/>
                <a:ea typeface="Arial" charset="0"/>
                <a:cs typeface="Arial" charset="0"/>
              </a:endParaRPr>
            </a:p>
          </p:txBody>
        </p:sp>
        <p:sp>
          <p:nvSpPr>
            <p:cNvPr id="19" name="Text Box 15">
              <a:extLst>
                <a:ext uri="{FF2B5EF4-FFF2-40B4-BE49-F238E27FC236}">
                  <a16:creationId xmlns:a16="http://schemas.microsoft.com/office/drawing/2014/main" id="{A37668D8-1058-1F44-A557-30F0832690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09362" y="3656027"/>
              <a:ext cx="12984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1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50000"/>
                </a:spcBef>
                <a:buClr>
                  <a:srgbClr val="993300"/>
                </a:buClr>
              </a:pPr>
              <a:r>
                <a:rPr lang="en-GB" sz="2000" dirty="0">
                  <a:latin typeface="Georgia" panose="02040502050405020303" pitchFamily="18" charset="0"/>
                  <a:ea typeface="Arial" charset="0"/>
                  <a:cs typeface="Arial" charset="0"/>
                </a:rPr>
                <a:t>x</a:t>
              </a:r>
              <a:endParaRPr lang="en-US" sz="2000" baseline="30000" dirty="0">
                <a:latin typeface="Georgia" panose="02040502050405020303" pitchFamily="18" charset="0"/>
                <a:ea typeface="Arial" charset="0"/>
                <a:cs typeface="Arial" charset="0"/>
              </a:endParaRPr>
            </a:p>
          </p:txBody>
        </p:sp>
        <p:sp>
          <p:nvSpPr>
            <p:cNvPr id="20" name="Text Box 15">
              <a:extLst>
                <a:ext uri="{FF2B5EF4-FFF2-40B4-BE49-F238E27FC236}">
                  <a16:creationId xmlns:a16="http://schemas.microsoft.com/office/drawing/2014/main" id="{D0C65F90-B9AF-BB42-8EB2-0236FE9B3A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01746" y="3140968"/>
              <a:ext cx="12663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1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50000"/>
                </a:spcBef>
                <a:buClr>
                  <a:srgbClr val="993300"/>
                </a:buClr>
              </a:pPr>
              <a:r>
                <a:rPr lang="en-GB" sz="2000" dirty="0">
                  <a:latin typeface="Georgia" panose="02040502050405020303" pitchFamily="18" charset="0"/>
                  <a:ea typeface="Arial" charset="0"/>
                  <a:cs typeface="Arial" charset="0"/>
                </a:rPr>
                <a:t>y</a:t>
              </a:r>
              <a:endParaRPr lang="en-US" sz="2000" baseline="30000" dirty="0">
                <a:latin typeface="Georgia" panose="02040502050405020303" pitchFamily="18" charset="0"/>
                <a:ea typeface="Arial" charset="0"/>
                <a:cs typeface="Arial" charset="0"/>
              </a:endParaRPr>
            </a:p>
          </p:txBody>
        </p:sp>
        <p:sp>
          <p:nvSpPr>
            <p:cNvPr id="21" name="Text Box 15">
              <a:extLst>
                <a:ext uri="{FF2B5EF4-FFF2-40B4-BE49-F238E27FC236}">
                  <a16:creationId xmlns:a16="http://schemas.microsoft.com/office/drawing/2014/main" id="{6A997AB9-48E3-714A-AF66-4A522CB90D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01746" y="5141442"/>
              <a:ext cx="11381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1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50000"/>
                </a:spcBef>
                <a:buClr>
                  <a:srgbClr val="993300"/>
                </a:buClr>
              </a:pPr>
              <a:r>
                <a:rPr lang="en-GB" sz="2000" dirty="0">
                  <a:latin typeface="Georgia" panose="02040502050405020303" pitchFamily="18" charset="0"/>
                  <a:ea typeface="Arial" charset="0"/>
                  <a:cs typeface="Arial" charset="0"/>
                </a:rPr>
                <a:t>z</a:t>
              </a:r>
              <a:endParaRPr lang="en-US" sz="2000" baseline="30000" dirty="0">
                <a:latin typeface="Georgia" panose="02040502050405020303" pitchFamily="18" charset="0"/>
                <a:ea typeface="Arial" charset="0"/>
                <a:cs typeface="Arial" charset="0"/>
              </a:endParaRPr>
            </a:p>
          </p:txBody>
        </p:sp>
        <p:cxnSp>
          <p:nvCxnSpPr>
            <p:cNvPr id="24" name="Curved Connector 23">
              <a:extLst>
                <a:ext uri="{FF2B5EF4-FFF2-40B4-BE49-F238E27FC236}">
                  <a16:creationId xmlns:a16="http://schemas.microsoft.com/office/drawing/2014/main" id="{2EBCB0D9-8CA6-8441-ADDA-4E698A4273F9}"/>
                </a:ext>
              </a:extLst>
            </p:cNvPr>
            <p:cNvCxnSpPr>
              <a:cxnSpLocks/>
              <a:stCxn id="8" idx="2"/>
              <a:endCxn id="9" idx="2"/>
            </p:cNvCxnSpPr>
            <p:nvPr/>
          </p:nvCxnSpPr>
          <p:spPr bwMode="auto">
            <a:xfrm rot="10800000" flipV="1">
              <a:off x="5627212" y="3157535"/>
              <a:ext cx="12700" cy="1037673"/>
            </a:xfrm>
            <a:prstGeom prst="curvedConnector3">
              <a:avLst>
                <a:gd name="adj1" fmla="val 1800000"/>
              </a:avLst>
            </a:prstGeom>
            <a:solidFill>
              <a:schemeClr val="accent1"/>
            </a:solidFill>
            <a:ln w="19050" cap="flat" cmpd="sng" algn="ctr">
              <a:solidFill>
                <a:srgbClr val="00B0F0"/>
              </a:solidFill>
              <a:prstDash val="sysDash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25" name="Curved Connector 24">
              <a:extLst>
                <a:ext uri="{FF2B5EF4-FFF2-40B4-BE49-F238E27FC236}">
                  <a16:creationId xmlns:a16="http://schemas.microsoft.com/office/drawing/2014/main" id="{3F22A345-487E-124E-A621-F6F911570C0C}"/>
                </a:ext>
              </a:extLst>
            </p:cNvPr>
            <p:cNvCxnSpPr>
              <a:cxnSpLocks/>
              <a:stCxn id="8" idx="0"/>
              <a:endCxn id="12" idx="0"/>
            </p:cNvCxnSpPr>
            <p:nvPr/>
          </p:nvCxnSpPr>
          <p:spPr bwMode="auto">
            <a:xfrm rot="16200000" flipH="1">
              <a:off x="5945934" y="2838019"/>
              <a:ext cx="538957" cy="1104965"/>
            </a:xfrm>
            <a:prstGeom prst="curvedConnector3">
              <a:avLst>
                <a:gd name="adj1" fmla="val -42415"/>
              </a:avLst>
            </a:prstGeom>
            <a:solidFill>
              <a:schemeClr val="accent1"/>
            </a:solidFill>
            <a:ln w="19050" cap="flat" cmpd="sng" algn="ctr">
              <a:solidFill>
                <a:srgbClr val="00B0F0"/>
              </a:solidFill>
              <a:prstDash val="sysDash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26" name="Curved Connector 25">
              <a:extLst>
                <a:ext uri="{FF2B5EF4-FFF2-40B4-BE49-F238E27FC236}">
                  <a16:creationId xmlns:a16="http://schemas.microsoft.com/office/drawing/2014/main" id="{08505022-3E9E-E34F-9F76-CF86CC679B5A}"/>
                </a:ext>
              </a:extLst>
            </p:cNvPr>
            <p:cNvCxnSpPr>
              <a:cxnSpLocks/>
              <a:stCxn id="10" idx="4"/>
              <a:endCxn id="12" idx="6"/>
            </p:cNvCxnSpPr>
            <p:nvPr/>
          </p:nvCxnSpPr>
          <p:spPr bwMode="auto">
            <a:xfrm rot="5400000">
              <a:off x="7063029" y="2934633"/>
              <a:ext cx="502445" cy="1021274"/>
            </a:xfrm>
            <a:prstGeom prst="curvedConnector2">
              <a:avLst/>
            </a:prstGeom>
            <a:solidFill>
              <a:schemeClr val="accent1"/>
            </a:solidFill>
            <a:ln w="19050" cap="flat" cmpd="sng" algn="ctr">
              <a:solidFill>
                <a:srgbClr val="00B0F0"/>
              </a:solidFill>
              <a:prstDash val="sysDash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27" name="Curved Connector 26">
              <a:extLst>
                <a:ext uri="{FF2B5EF4-FFF2-40B4-BE49-F238E27FC236}">
                  <a16:creationId xmlns:a16="http://schemas.microsoft.com/office/drawing/2014/main" id="{971A7FA8-2FF0-074C-AE36-FEC7375B8333}"/>
                </a:ext>
              </a:extLst>
            </p:cNvPr>
            <p:cNvCxnSpPr>
              <a:cxnSpLocks/>
              <a:stCxn id="12" idx="4"/>
              <a:endCxn id="11" idx="2"/>
            </p:cNvCxnSpPr>
            <p:nvPr/>
          </p:nvCxnSpPr>
          <p:spPr bwMode="auto">
            <a:xfrm rot="16200000" flipH="1">
              <a:off x="6561929" y="3938971"/>
              <a:ext cx="1433206" cy="1021273"/>
            </a:xfrm>
            <a:prstGeom prst="curvedConnector2">
              <a:avLst/>
            </a:prstGeom>
            <a:solidFill>
              <a:schemeClr val="accent1"/>
            </a:solidFill>
            <a:ln w="19050" cap="flat" cmpd="sng" algn="ctr">
              <a:solidFill>
                <a:srgbClr val="00B0F0"/>
              </a:solidFill>
              <a:prstDash val="sysDash"/>
              <a:round/>
              <a:headEnd type="none" w="med" len="med"/>
              <a:tailEnd type="triangle" w="lg" len="lg"/>
            </a:ln>
            <a:effectLst/>
          </p:spPr>
        </p:cxn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27C33192-A1F6-A74B-89CD-BED3C263846B}"/>
              </a:ext>
            </a:extLst>
          </p:cNvPr>
          <p:cNvSpPr txBox="1"/>
          <p:nvPr/>
        </p:nvSpPr>
        <p:spPr>
          <a:xfrm>
            <a:off x="8772666" y="1619128"/>
            <a:ext cx="201978" cy="43088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2800" dirty="0" err="1"/>
              <a:t>Δ</a:t>
            </a:r>
            <a:endParaRPr lang="en-GB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 Box 18">
                <a:extLst>
                  <a:ext uri="{FF2B5EF4-FFF2-40B4-BE49-F238E27FC236}">
                    <a16:creationId xmlns:a16="http://schemas.microsoft.com/office/drawing/2014/main" id="{219FF09F-B3FD-DA4B-9257-BA24A1CEF63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297748" y="2461584"/>
                <a:ext cx="338660" cy="313291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lIns="36000" tIns="0" rIns="36000" bIns="0" anchor="ctr" anchorCtr="1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50000"/>
                  </a:spcBef>
                  <a:buClr>
                    <a:srgbClr val="9933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Arial" charset="0"/>
                              <a:cs typeface="Arial" charset="0"/>
                            </a:rPr>
                          </m:ctrlPr>
                        </m:sSupPr>
                        <m:e>
                          <m:r>
                            <a:rPr lang="en-US" sz="2000" b="1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Arial" charset="0"/>
                              <a:cs typeface="Arial" charset="0"/>
                            </a:rPr>
                            <m:t>𝑩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Arial" charset="0"/>
                              <a:cs typeface="Arial" charset="0"/>
                            </a:rPr>
                            <m:t>ℐ</m:t>
                          </m:r>
                        </m:sup>
                      </m:sSup>
                    </m:oMath>
                  </m:oMathPara>
                </a14:m>
                <a:endParaRPr lang="en-US" sz="2000" i="1" baseline="30000" dirty="0">
                  <a:solidFill>
                    <a:srgbClr val="00B050"/>
                  </a:solidFill>
                  <a:latin typeface="Georgia" panose="02040502050405020303" pitchFamily="18" charset="0"/>
                  <a:ea typeface="Arial" charset="0"/>
                  <a:cs typeface="Arial" charset="0"/>
                  <a:sym typeface="Symbol" charset="2"/>
                </a:endParaRPr>
              </a:p>
            </p:txBody>
          </p:sp>
        </mc:Choice>
        <mc:Fallback xmlns="">
          <p:sp>
            <p:nvSpPr>
              <p:cNvPr id="37" name="Text Box 18">
                <a:extLst>
                  <a:ext uri="{FF2B5EF4-FFF2-40B4-BE49-F238E27FC236}">
                    <a16:creationId xmlns:a16="http://schemas.microsoft.com/office/drawing/2014/main" id="{219FF09F-B3FD-DA4B-9257-BA24A1CEF6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297748" y="2461584"/>
                <a:ext cx="338660" cy="313291"/>
              </a:xfrm>
              <a:prstGeom prst="rect">
                <a:avLst/>
              </a:prstGeom>
              <a:blipFill>
                <a:blip r:embed="rId3"/>
                <a:stretch>
                  <a:fillRect l="-25926" b="-8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 Box 5">
                <a:extLst>
                  <a:ext uri="{FF2B5EF4-FFF2-40B4-BE49-F238E27FC236}">
                    <a16:creationId xmlns:a16="http://schemas.microsoft.com/office/drawing/2014/main" id="{BD32E5E8-45DB-3244-8AF0-D6D0EE881B1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105694" y="2461585"/>
                <a:ext cx="343480" cy="313291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lIns="36000" tIns="0" rIns="36000" bIns="0" anchor="ctr" anchorCtr="1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50000"/>
                  </a:spcBef>
                  <a:buClr>
                    <a:srgbClr val="9933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charset="0"/>
                              <a:cs typeface="Arial" charset="0"/>
                            </a:rPr>
                          </m:ctrlPr>
                        </m:sSupPr>
                        <m:e>
                          <m:r>
                            <a:rPr lang="en-US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charset="0"/>
                              <a:cs typeface="Arial" charset="0"/>
                            </a:rPr>
                            <m:t>𝑨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charset="0"/>
                              <a:cs typeface="Arial" charset="0"/>
                            </a:rPr>
                            <m:t>ℐ</m:t>
                          </m:r>
                        </m:sup>
                      </m:sSup>
                    </m:oMath>
                  </m:oMathPara>
                </a14:m>
                <a:endParaRPr lang="en-US" sz="2000" i="1" baseline="30000" dirty="0">
                  <a:solidFill>
                    <a:srgbClr val="FF0000"/>
                  </a:solidFill>
                  <a:latin typeface="Georgia" panose="02040502050405020303" pitchFamily="18" charset="0"/>
                  <a:ea typeface="Arial" charset="0"/>
                  <a:cs typeface="Arial" charset="0"/>
                  <a:sym typeface="Symbol" charset="2"/>
                </a:endParaRPr>
              </a:p>
            </p:txBody>
          </p:sp>
        </mc:Choice>
        <mc:Fallback xmlns="">
          <p:sp>
            <p:nvSpPr>
              <p:cNvPr id="38" name="Text Box 5">
                <a:extLst>
                  <a:ext uri="{FF2B5EF4-FFF2-40B4-BE49-F238E27FC236}">
                    <a16:creationId xmlns:a16="http://schemas.microsoft.com/office/drawing/2014/main" id="{BD32E5E8-45DB-3244-8AF0-D6D0EE881B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105694" y="2461585"/>
                <a:ext cx="343480" cy="313291"/>
              </a:xfrm>
              <a:prstGeom prst="rect">
                <a:avLst/>
              </a:prstGeom>
              <a:blipFill>
                <a:blip r:embed="rId4"/>
                <a:stretch>
                  <a:fillRect l="-17857" b="-8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CB4E31C4-C664-7843-B5EA-8A61825F25A2}"/>
              </a:ext>
            </a:extLst>
          </p:cNvPr>
          <p:cNvCxnSpPr/>
          <p:nvPr/>
        </p:nvCxnSpPr>
        <p:spPr bwMode="auto">
          <a:xfrm>
            <a:off x="6959215" y="5943866"/>
            <a:ext cx="648072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B0F0"/>
            </a:solidFill>
            <a:prstDash val="sysDash"/>
            <a:round/>
            <a:headEnd type="none" w="med" len="med"/>
            <a:tailEnd type="triangle" w="lg" len="lg"/>
          </a:ln>
          <a:effectLst/>
        </p:spPr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964C1DB0-BCCB-A545-BCE2-FFC2D6F5A555}"/>
              </a:ext>
            </a:extLst>
          </p:cNvPr>
          <p:cNvSpPr txBox="1"/>
          <p:nvPr/>
        </p:nvSpPr>
        <p:spPr>
          <a:xfrm>
            <a:off x="7607287" y="5761593"/>
            <a:ext cx="33054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B0F0"/>
                </a:solidFill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274113525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6840C-0B7B-C148-AA18-87A38FEFB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DL Reasoning Revisited</a:t>
            </a:r>
          </a:p>
        </p:txBody>
      </p:sp>
    </p:spTree>
    <p:extLst>
      <p:ext uri="{BB962C8B-B14F-4D97-AF65-F5344CB8AC3E}">
        <p14:creationId xmlns:p14="http://schemas.microsoft.com/office/powerpoint/2010/main" val="15702627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3AE18-D650-9A45-9D4B-E0A104B34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DL Reasoning Revisited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3F4D8E5-1D15-A749-92DF-C7A7BC858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57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F26960A0-2D29-E148-8E57-23D6A5A9BADC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A description logic knowledge base comprises:</a:t>
                </a:r>
              </a:p>
              <a:p>
                <a:pPr lvl="1"/>
                <a:r>
                  <a:rPr lang="en-GB" dirty="0"/>
                  <a:t> A </a:t>
                </a:r>
                <a:r>
                  <a:rPr lang="en-GB" dirty="0" err="1"/>
                  <a:t>TBox</a:t>
                </a:r>
                <a:r>
                  <a:rPr lang="en-GB" dirty="0"/>
                  <a:t> defining concepts and roles</a:t>
                </a:r>
              </a:p>
              <a:p>
                <a:pPr lvl="1"/>
                <a:r>
                  <a:rPr lang="en-GB" dirty="0"/>
                  <a:t>An </a:t>
                </a:r>
                <a:r>
                  <a:rPr lang="en-GB" dirty="0" err="1"/>
                  <a:t>ABox</a:t>
                </a:r>
                <a:r>
                  <a:rPr lang="en-GB" dirty="0"/>
                  <a:t> containing assertations about instances</a:t>
                </a:r>
              </a:p>
              <a:p>
                <a:pPr lvl="1"/>
                <a:endParaRPr lang="en-GB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=⟨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𝑇𝐵𝑜𝑥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𝐴𝐵𝑜𝑥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We can construct an interpretation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ℐ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=⟨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⋅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ℐ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GB" dirty="0"/>
                  <a:t> which maps the instances, concepts and roles in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GB" dirty="0"/>
                  <a:t> onto a domain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GB" dirty="0"/>
                  <a:t> via an interpretation function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⋅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ℐ</m:t>
                        </m:r>
                      </m:sup>
                    </m:sSup>
                  </m:oMath>
                </a14:m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We can redefine the reasoning tasks in terms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ℐ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F26960A0-2D29-E148-8E57-23D6A5A9BA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l="-695" t="-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397919-15DA-6247-B551-5304A21CFA5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00300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Satisfaction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B1D35AD-C620-1044-9652-BD74B6266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58E28-0B53-B74A-B318-796C0A8E4779}" type="slidenum">
              <a:rPr lang="en-GB" smtClean="0"/>
              <a:pPr/>
              <a:t>58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6738" name="Rectangle 3"/>
              <p:cNvSpPr>
                <a:spLocks noGrp="1" noChangeArrowheads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“Can this class have any instances?”</a:t>
                </a:r>
                <a:br>
                  <a:rPr lang="en-GB" dirty="0"/>
                </a:br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A class </a:t>
                </a:r>
                <a14:m>
                  <m:oMath xmlns:m="http://schemas.openxmlformats.org/officeDocument/2006/math">
                    <m:r>
                      <a:rPr lang="en-GB" dirty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dirty="0"/>
                  <a:t> is </a:t>
                </a:r>
                <a:r>
                  <a:rPr lang="en-GB" dirty="0" err="1"/>
                  <a:t>satisfiable</a:t>
                </a:r>
                <a:r>
                  <a:rPr lang="en-GB" dirty="0"/>
                  <a:t> with respect to a KB </a:t>
                </a:r>
                <a14:m>
                  <m:oMath xmlns:m="http://schemas.openxmlformats.org/officeDocument/2006/math">
                    <m:r>
                      <a:rPr lang="en-GB" dirty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GB" dirty="0"/>
                  <a:t> </a:t>
                </a:r>
                <a:r>
                  <a:rPr lang="en-GB" dirty="0" err="1"/>
                  <a:t>iff</a:t>
                </a:r>
                <a:r>
                  <a:rPr lang="en-GB" dirty="0"/>
                  <a:t> </a:t>
                </a:r>
                <a:br>
                  <a:rPr lang="en-GB" dirty="0"/>
                </a:br>
                <a:r>
                  <a:rPr lang="en-GB" dirty="0"/>
                  <a:t>there exists an interpretation </a:t>
                </a:r>
                <a14:m>
                  <m:oMath xmlns:m="http://schemas.openxmlformats.org/officeDocument/2006/math">
                    <m:r>
                      <a:rPr lang="en-GB">
                        <a:latin typeface="Cambria Math" panose="02040503050406030204" pitchFamily="18" charset="0"/>
                      </a:rPr>
                      <m:t>ℐ</m:t>
                    </m:r>
                  </m:oMath>
                </a14:m>
                <a:r>
                  <a:rPr lang="en-GB" dirty="0"/>
                  <a:t> of </a:t>
                </a:r>
                <a14:m>
                  <m:oMath xmlns:m="http://schemas.openxmlformats.org/officeDocument/2006/math">
                    <m:r>
                      <a:rPr lang="en-GB" dirty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GB" dirty="0"/>
                  <a:t>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GB">
                            <a:latin typeface="Cambria Math" panose="02040503050406030204" pitchFamily="18" charset="0"/>
                          </a:rPr>
                          <m:t>ℐ</m:t>
                        </m:r>
                      </m:sup>
                    </m:sSup>
                    <m:r>
                      <a:rPr lang="en-GB" smtClean="0">
                        <a:latin typeface="Cambria Math" panose="02040503050406030204" pitchFamily="18" charset="0"/>
                      </a:rPr>
                      <m:t>≠∅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1673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2242" t="-8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0D77CF-D0EC-2847-9EE7-85F0280C352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02105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Subsumption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A952552-174D-8A42-8FF3-B6E27547B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58E28-0B53-B74A-B318-796C0A8E4779}" type="slidenum">
              <a:rPr lang="en-GB" smtClean="0"/>
              <a:pPr/>
              <a:t>59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6738" name="Rectangle 3"/>
              <p:cNvSpPr>
                <a:spLocks noGrp="1" noChangeArrowheads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“Is every instance of this class necessarily an instance of this other class?”</a:t>
                </a:r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A class </a:t>
                </a:r>
                <a14:m>
                  <m:oMath xmlns:m="http://schemas.openxmlformats.org/officeDocument/2006/math">
                    <m:r>
                      <a:rPr lang="en-GB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dirty="0"/>
                  <a:t> is subsumed by a class </a:t>
                </a:r>
                <a14:m>
                  <m:oMath xmlns:m="http://schemas.openxmlformats.org/officeDocument/2006/math">
                    <m:r>
                      <a:rPr lang="en-GB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GB" dirty="0"/>
                  <a:t> with respect to a KB </a:t>
                </a:r>
                <a14:m>
                  <m:oMath xmlns:m="http://schemas.openxmlformats.org/officeDocument/2006/math">
                    <m:r>
                      <a:rPr lang="en-GB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GB" dirty="0"/>
                  <a:t> </a:t>
                </a:r>
                <a:r>
                  <a:rPr lang="en-GB" dirty="0" err="1"/>
                  <a:t>iff</a:t>
                </a:r>
                <a:r>
                  <a:rPr lang="en-GB" dirty="0"/>
                  <a:t> </a:t>
                </a:r>
                <a:br>
                  <a:rPr lang="en-GB" dirty="0"/>
                </a:br>
                <a:r>
                  <a:rPr lang="en-GB" dirty="0"/>
                  <a:t>for every interpretation </a:t>
                </a:r>
                <a14:m>
                  <m:oMath xmlns:m="http://schemas.openxmlformats.org/officeDocument/2006/math">
                    <m:r>
                      <a:rPr lang="en-GB" smtClean="0">
                        <a:latin typeface="Cambria Math" panose="02040503050406030204" pitchFamily="18" charset="0"/>
                      </a:rPr>
                      <m:t>ℐ</m:t>
                    </m:r>
                  </m:oMath>
                </a14:m>
                <a:r>
                  <a:rPr lang="en-GB" dirty="0"/>
                  <a:t> of </a:t>
                </a:r>
                <a14:m>
                  <m:oMath xmlns:m="http://schemas.openxmlformats.org/officeDocument/2006/math">
                    <m:r>
                      <a:rPr lang="en-GB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GB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GB" smtClean="0">
                            <a:latin typeface="Cambria Math" panose="02040503050406030204" pitchFamily="18" charset="0"/>
                          </a:rPr>
                          <m:t>ℐ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GB" smtClean="0">
                            <a:latin typeface="Cambria Math" panose="02040503050406030204" pitchFamily="18" charset="0"/>
                          </a:rPr>
                          <m:t>ℐ</m:t>
                        </m:r>
                      </m:sup>
                    </m:sSup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1673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2242" t="-8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D1E27F-53C5-1449-A4A8-E3563DEB81E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317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Defining ontologies with Description Logics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F5A5690-19DF-FA4C-9AD5-7155FB57A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58E28-0B53-B74A-B318-796C0A8E4779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75778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Describe classes (concepts) in terms of their necessary and sufficient conditions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Consider an attribute A of a class C:</a:t>
            </a:r>
          </a:p>
          <a:p>
            <a:r>
              <a:rPr lang="en-GB" dirty="0"/>
              <a:t>Attribute A is a necessary condition for membership of C</a:t>
            </a:r>
          </a:p>
          <a:p>
            <a:pPr lvl="1"/>
            <a:r>
              <a:rPr lang="en-GB" dirty="0"/>
              <a:t>If an object is an instance of C, then it has A</a:t>
            </a:r>
          </a:p>
          <a:p>
            <a:r>
              <a:rPr lang="en-GB" dirty="0"/>
              <a:t>Attribute A is a sufficient condition for membership of C</a:t>
            </a:r>
          </a:p>
          <a:p>
            <a:pPr lvl="1"/>
            <a:r>
              <a:rPr lang="en-US" dirty="0"/>
              <a:t>If an object has A, then it is an instance of C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168FF6-014A-4144-BBFF-1D28AEDF43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52947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Equivalence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881254C-5652-CD41-8030-659417833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58E28-0B53-B74A-B318-796C0A8E4779}" type="slidenum">
              <a:rPr lang="en-GB" smtClean="0"/>
              <a:pPr/>
              <a:t>60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6738" name="Rectangle 3"/>
              <p:cNvSpPr>
                <a:spLocks noGrp="1" noChangeArrowheads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“Is every instance of this class necessarily an instance of this other class, and vice versa?”</a:t>
                </a:r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A class </a:t>
                </a:r>
                <a14:m>
                  <m:oMath xmlns:m="http://schemas.openxmlformats.org/officeDocument/2006/math">
                    <m:r>
                      <a:rPr lang="en-GB" dirty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dirty="0"/>
                  <a:t> is equivalent to a class </a:t>
                </a:r>
                <a14:m>
                  <m:oMath xmlns:m="http://schemas.openxmlformats.org/officeDocument/2006/math">
                    <m:r>
                      <a:rPr lang="en-GB" dirty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GB" dirty="0"/>
                  <a:t> with respect to a KB </a:t>
                </a:r>
                <a14:m>
                  <m:oMath xmlns:m="http://schemas.openxmlformats.org/officeDocument/2006/math">
                    <m:r>
                      <a:rPr lang="en-GB" dirty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GB" dirty="0"/>
                  <a:t> </a:t>
                </a:r>
                <a:r>
                  <a:rPr lang="en-GB" dirty="0" err="1"/>
                  <a:t>iff</a:t>
                </a:r>
                <a:r>
                  <a:rPr lang="en-GB" dirty="0"/>
                  <a:t> </a:t>
                </a:r>
                <a:br>
                  <a:rPr lang="en-GB" dirty="0"/>
                </a:br>
                <a:r>
                  <a:rPr lang="en-GB" dirty="0"/>
                  <a:t>for every interpretation </a:t>
                </a:r>
                <a14:m>
                  <m:oMath xmlns:m="http://schemas.openxmlformats.org/officeDocument/2006/math">
                    <m:r>
                      <a:rPr lang="en-GB">
                        <a:latin typeface="Cambria Math" panose="02040503050406030204" pitchFamily="18" charset="0"/>
                      </a:rPr>
                      <m:t>ℐ</m:t>
                    </m:r>
                  </m:oMath>
                </a14:m>
                <a:r>
                  <a:rPr lang="en-GB" dirty="0"/>
                  <a:t> of </a:t>
                </a:r>
                <a14:m>
                  <m:oMath xmlns:m="http://schemas.openxmlformats.org/officeDocument/2006/math">
                    <m:r>
                      <a:rPr lang="en-GB" dirty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GB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GB">
                            <a:latin typeface="Cambria Math" panose="02040503050406030204" pitchFamily="18" charset="0"/>
                          </a:rPr>
                          <m:t>ℐ</m:t>
                        </m:r>
                      </m:sup>
                    </m:sSup>
                    <m:r>
                      <a:rPr lang="en-GB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GB">
                            <a:latin typeface="Cambria Math" panose="02040503050406030204" pitchFamily="18" charset="0"/>
                          </a:rPr>
                          <m:t>ℐ</m:t>
                        </m:r>
                      </m:sup>
                    </m:sSup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1673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2242" t="-8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67F73F-3587-F044-B5D1-8A99199C3F9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90776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Classification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03E6AC5-70D9-0842-9DF2-A7ADCD992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E58E28-0B53-B74A-B318-796C0A8E4779}" type="slidenum">
              <a:rPr lang="en-GB" smtClean="0"/>
              <a:pPr>
                <a:defRPr/>
              </a:pPr>
              <a:t>61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6738" name="Rectangle 3"/>
              <p:cNvSpPr>
                <a:spLocks noGrp="1" noChangeArrowheads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“Is this individual necessarily an instance of this class?”</a:t>
                </a:r>
                <a:br>
                  <a:rPr lang="en-GB" dirty="0"/>
                </a:br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An individual </a:t>
                </a:r>
                <a14:m>
                  <m:oMath xmlns:m="http://schemas.openxmlformats.org/officeDocument/2006/math"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 is an instance of class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dirty="0" smtClean="0">
                        <a:latin typeface="Cambria Math" panose="02040503050406030204" pitchFamily="18" charset="0"/>
                      </a:rPr>
                      <m:t>C</m:t>
                    </m:r>
                  </m:oMath>
                </a14:m>
                <a:r>
                  <a:rPr lang="en-GB" dirty="0"/>
                  <a:t> wrt a KB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GB" dirty="0"/>
                  <a:t> </a:t>
                </a:r>
                <a:r>
                  <a:rPr lang="en-GB" dirty="0" err="1"/>
                  <a:t>iff</a:t>
                </a:r>
                <a:r>
                  <a:rPr lang="en-GB" dirty="0"/>
                  <a:t> </a:t>
                </a:r>
                <a:br>
                  <a:rPr lang="en-GB" dirty="0"/>
                </a:br>
                <a:r>
                  <a:rPr lang="en-GB" dirty="0"/>
                  <a:t>for every interpretation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ℐ</m:t>
                    </m:r>
                  </m:oMath>
                </a14:m>
                <a:r>
                  <a:rPr lang="en-GB" dirty="0"/>
                  <a:t> of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GB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ℐ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ℐ</m:t>
                        </m:r>
                      </m:sup>
                    </m:sSup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1673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2242" t="-8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5D0AB0-F585-8749-B328-C3E06B37FDB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81670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CC964-2677-E447-BF31-83389391D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Reduction to Satisfaction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6803CF1-9883-AD4F-ABC0-43ADFC90E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62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A2B1F2AC-12A9-B041-A363-F4177F2D0E83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Tableau-based reasoners for description logics (the predominant modern approach) reduce all reasoning tasks to satisfaction:</a:t>
                </a:r>
              </a:p>
              <a:p>
                <a:pPr marL="0" indent="0">
                  <a:buNone/>
                </a:pPr>
                <a:r>
                  <a:rPr lang="en-GB" dirty="0" err="1"/>
                  <a:t>Subsumption</a:t>
                </a:r>
                <a:endParaRPr lang="en-GB" dirty="0"/>
              </a:p>
              <a:p>
                <a:pPr lvl="1"/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dirty="0"/>
                  <a:t> is subsumed by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</m:oMath>
                </a14:m>
                <a:r>
                  <a:rPr lang="en-GB" dirty="0"/>
                  <a:t>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⊓¬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  <m:r>
                      <a:rPr lang="en-GB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is </a:t>
                </a:r>
                <a:r>
                  <a:rPr lang="en-GB" dirty="0" err="1"/>
                  <a:t>unsatisfiable</a:t>
                </a:r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Equivalence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dirty="0"/>
                  <a:t> is equivalent to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</m:oMath>
                </a14:m>
                <a:r>
                  <a:rPr lang="en-GB" dirty="0"/>
                  <a:t> both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⊓¬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  <m:r>
                      <a:rPr lang="en-GB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and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⊓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  <m:r>
                      <a:rPr lang="en-GB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are </a:t>
                </a:r>
                <a:r>
                  <a:rPr lang="en-GB" dirty="0" err="1"/>
                  <a:t>unsatisfiable</a:t>
                </a:r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Classification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 is an instance of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</m:oMath>
                </a14:m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 b="0" i="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r>
                      <a:rPr lang="en-GB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r>
                      <a:rPr lang="en-GB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⊓</m:t>
                    </m:r>
                    <m:d>
                      <m:dPr>
                        <m:begChr m:val="{"/>
                        <m:endChr m:val="}"/>
                        <m:ctrlPr>
                          <a:rPr lang="en-GB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is </a:t>
                </a:r>
                <a:r>
                  <a:rPr lang="en-GB" dirty="0" err="1"/>
                  <a:t>unsatisfiable</a:t>
                </a:r>
                <a:endParaRPr lang="en-GB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A2B1F2AC-12A9-B041-A363-F4177F2D0E8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242" t="-852" b="-14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6A8B178-BCB0-E148-8B96-F0EF5EE6B2B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53011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B91CC-3FD5-E741-A927-1A75B7958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Reading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230857-D7C5-1848-AFBC-F01B1B24038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Daniele </a:t>
            </a:r>
            <a:r>
              <a:rPr lang="en-US" dirty="0" err="1"/>
              <a:t>Nardi</a:t>
            </a:r>
            <a:r>
              <a:rPr lang="en-US" dirty="0"/>
              <a:t> and Ronald J. Brachman (2003) An Introduction to Description Logics, in Franz </a:t>
            </a:r>
            <a:r>
              <a:rPr lang="en-US" dirty="0" err="1"/>
              <a:t>Baader</a:t>
            </a:r>
            <a:r>
              <a:rPr lang="en-US" dirty="0"/>
              <a:t>, Diego </a:t>
            </a:r>
            <a:r>
              <a:rPr lang="en-US" dirty="0" err="1"/>
              <a:t>Calvanese</a:t>
            </a:r>
            <a:r>
              <a:rPr lang="en-US" dirty="0"/>
              <a:t>, Deborah L. McGuinness, Daniele </a:t>
            </a:r>
            <a:r>
              <a:rPr lang="en-US" dirty="0" err="1"/>
              <a:t>Nardi</a:t>
            </a:r>
            <a:r>
              <a:rPr lang="en-US" dirty="0"/>
              <a:t> and Peter F. Patel-Schneider (eds) The Description Logic Handbook: Theory, implementation and applications, Cambridge University Press, 2003, pp.1-40. </a:t>
            </a:r>
          </a:p>
          <a:p>
            <a:pPr marL="0" indent="0">
              <a:buNone/>
            </a:pPr>
            <a:r>
              <a:rPr lang="en-US" dirty="0"/>
              <a:t>F. </a:t>
            </a:r>
            <a:r>
              <a:rPr lang="en-US" dirty="0" err="1"/>
              <a:t>Baader</a:t>
            </a:r>
            <a:r>
              <a:rPr lang="en-US" dirty="0"/>
              <a:t> and W. Nutt (2003) Basic Description Logics, in Franz </a:t>
            </a:r>
            <a:r>
              <a:rPr lang="en-US" dirty="0" err="1"/>
              <a:t>Baader</a:t>
            </a:r>
            <a:r>
              <a:rPr lang="en-US" dirty="0"/>
              <a:t>, Diego </a:t>
            </a:r>
            <a:r>
              <a:rPr lang="en-US" dirty="0" err="1"/>
              <a:t>Calvanese</a:t>
            </a:r>
            <a:r>
              <a:rPr lang="en-US" dirty="0"/>
              <a:t>, Deborah L. McGuinness, Daniele </a:t>
            </a:r>
            <a:r>
              <a:rPr lang="en-US" dirty="0" err="1"/>
              <a:t>Nardi</a:t>
            </a:r>
            <a:r>
              <a:rPr lang="en-US" dirty="0"/>
              <a:t> and Peter F. Patel-Schneider (eds) The Description Logic Handbook: Theory, implementation and applications, Cambridge University Press, 2003</a:t>
            </a:r>
            <a:r>
              <a:rPr lang="en-US"/>
              <a:t>, pp.47-100</a:t>
            </a:r>
            <a:r>
              <a:rPr lang="en-US" dirty="0"/>
              <a:t>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FE8E40-B685-AF4D-8CD6-9E4E2BD2284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54040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CD1DB-09B9-B043-A204-64CB56A31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Next Lecture: OWL</a:t>
            </a:r>
          </a:p>
        </p:txBody>
      </p:sp>
    </p:spTree>
    <p:extLst>
      <p:ext uri="{BB962C8B-B14F-4D97-AF65-F5344CB8AC3E}">
        <p14:creationId xmlns:p14="http://schemas.microsoft.com/office/powerpoint/2010/main" val="3673740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Description Logic Reasoning Tasks</a:t>
            </a:r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7F48FB5-2603-3D41-9898-3B6BCC42C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58E28-0B53-B74A-B318-796C0A8E4779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77826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Satisfaction</a:t>
            </a:r>
          </a:p>
          <a:p>
            <a:pPr lvl="1"/>
            <a:r>
              <a:rPr lang="en-GB" dirty="0"/>
              <a:t>“Can this class have any instances?"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err="1"/>
              <a:t>Subsumption</a:t>
            </a:r>
            <a:endParaRPr lang="en-GB" dirty="0"/>
          </a:p>
          <a:p>
            <a:pPr lvl="1"/>
            <a:r>
              <a:rPr lang="en-GB" dirty="0"/>
              <a:t>"Is every instance of class C necessarily an instance of class D?"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Classification</a:t>
            </a:r>
          </a:p>
          <a:p>
            <a:pPr lvl="1"/>
            <a:r>
              <a:rPr lang="en-GB" dirty="0"/>
              <a:t>"What classes is this object an instance of?"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19ACF9-526E-664F-896A-9032DE70C8A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693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/>
              <a:t>Concepts as sets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0DC9419-F9C0-C044-B757-C6FCF9B3E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E58E28-0B53-B74A-B318-796C0A8E4779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9C0FD8-EDF9-5949-A457-7832FAAFF5F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9877" name="Oval 6"/>
          <p:cNvSpPr>
            <a:spLocks noChangeArrowheads="1"/>
          </p:cNvSpPr>
          <p:nvPr/>
        </p:nvSpPr>
        <p:spPr bwMode="auto">
          <a:xfrm>
            <a:off x="5063675" y="3123511"/>
            <a:ext cx="71437" cy="730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9878" name="Oval 7"/>
          <p:cNvSpPr>
            <a:spLocks noChangeArrowheads="1"/>
          </p:cNvSpPr>
          <p:nvPr/>
        </p:nvSpPr>
        <p:spPr bwMode="auto">
          <a:xfrm>
            <a:off x="5063675" y="4161184"/>
            <a:ext cx="71437" cy="730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9879" name="Oval 8"/>
          <p:cNvSpPr>
            <a:spLocks noChangeArrowheads="1"/>
          </p:cNvSpPr>
          <p:nvPr/>
        </p:nvSpPr>
        <p:spPr bwMode="auto">
          <a:xfrm>
            <a:off x="7225632" y="3123511"/>
            <a:ext cx="71437" cy="730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9880" name="Oval 9"/>
          <p:cNvSpPr>
            <a:spLocks noChangeArrowheads="1"/>
          </p:cNvSpPr>
          <p:nvPr/>
        </p:nvSpPr>
        <p:spPr bwMode="auto">
          <a:xfrm>
            <a:off x="7225631" y="5132186"/>
            <a:ext cx="71438" cy="730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9881" name="Oval 10"/>
          <p:cNvSpPr>
            <a:spLocks noChangeArrowheads="1"/>
          </p:cNvSpPr>
          <p:nvPr/>
        </p:nvSpPr>
        <p:spPr bwMode="auto">
          <a:xfrm>
            <a:off x="6168640" y="3662468"/>
            <a:ext cx="71437" cy="730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9886" name="Text Box 15"/>
          <p:cNvSpPr txBox="1">
            <a:spLocks noChangeArrowheads="1"/>
          </p:cNvSpPr>
          <p:nvPr/>
        </p:nvSpPr>
        <p:spPr bwMode="auto">
          <a:xfrm>
            <a:off x="5199312" y="4145492"/>
            <a:ext cx="18915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GB" sz="2000" dirty="0">
                <a:ea typeface="Arial" charset="0"/>
                <a:cs typeface="Arial" charset="0"/>
              </a:rPr>
              <a:t>w</a:t>
            </a:r>
            <a:endParaRPr lang="en-US" sz="2000" baseline="30000" dirty="0">
              <a:ea typeface="Arial" charset="0"/>
              <a:cs typeface="Arial" charset="0"/>
            </a:endParaRPr>
          </a:p>
        </p:txBody>
      </p:sp>
      <p:sp>
        <p:nvSpPr>
          <p:cNvPr id="79887" name="Oval 16"/>
          <p:cNvSpPr>
            <a:spLocks noChangeArrowheads="1"/>
          </p:cNvSpPr>
          <p:nvPr/>
        </p:nvSpPr>
        <p:spPr bwMode="auto">
          <a:xfrm>
            <a:off x="4534138" y="2627501"/>
            <a:ext cx="2160000" cy="21600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9888" name="Oval 17"/>
          <p:cNvSpPr>
            <a:spLocks noChangeArrowheads="1"/>
          </p:cNvSpPr>
          <p:nvPr/>
        </p:nvSpPr>
        <p:spPr bwMode="auto">
          <a:xfrm>
            <a:off x="5664646" y="2642449"/>
            <a:ext cx="2160000" cy="2160000"/>
          </a:xfrm>
          <a:prstGeom prst="ellipse">
            <a:avLst/>
          </a:prstGeom>
          <a:noFill/>
          <a:ln w="25400">
            <a:solidFill>
              <a:srgbClr val="00B05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9889" name="Text Box 18"/>
          <p:cNvSpPr txBox="1">
            <a:spLocks noChangeArrowheads="1"/>
          </p:cNvSpPr>
          <p:nvPr/>
        </p:nvSpPr>
        <p:spPr bwMode="auto">
          <a:xfrm>
            <a:off x="6694138" y="2458665"/>
            <a:ext cx="168316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 anchor="ctr" anchorCtr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US" sz="2000" b="1" dirty="0">
                <a:solidFill>
                  <a:srgbClr val="00B050"/>
                </a:solidFill>
                <a:ea typeface="Arial" charset="0"/>
                <a:cs typeface="Arial" charset="0"/>
              </a:rPr>
              <a:t>B</a:t>
            </a:r>
            <a:endParaRPr lang="en-US" sz="2000" b="1" dirty="0">
              <a:solidFill>
                <a:srgbClr val="00B050"/>
              </a:solidFill>
              <a:ea typeface="Arial" charset="0"/>
              <a:cs typeface="Arial" charset="0"/>
              <a:sym typeface="Symbol" charset="2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999B735-3900-9A43-9D06-B23F6E0FB8D6}"/>
              </a:ext>
            </a:extLst>
          </p:cNvPr>
          <p:cNvSpPr/>
          <p:nvPr/>
        </p:nvSpPr>
        <p:spPr bwMode="auto">
          <a:xfrm>
            <a:off x="4295801" y="1847162"/>
            <a:ext cx="3817117" cy="3817038"/>
          </a:xfrm>
          <a:prstGeom prst="rect">
            <a:avLst/>
          </a:prstGeom>
          <a:noFill/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9" name="Text Box 15">
            <a:extLst>
              <a:ext uri="{FF2B5EF4-FFF2-40B4-BE49-F238E27FC236}">
                <a16:creationId xmlns:a16="http://schemas.microsoft.com/office/drawing/2014/main" id="{BE29DD73-F252-FF4E-977E-71570CB73D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9001" y="3144331"/>
            <a:ext cx="1266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GB" sz="2000" dirty="0">
                <a:ea typeface="Arial" charset="0"/>
                <a:cs typeface="Arial" charset="0"/>
              </a:rPr>
              <a:t>v</a:t>
            </a:r>
            <a:endParaRPr lang="en-US" sz="2000" baseline="30000" dirty="0">
              <a:ea typeface="Arial" charset="0"/>
              <a:cs typeface="Arial" charset="0"/>
            </a:endParaRPr>
          </a:p>
        </p:txBody>
      </p:sp>
      <p:sp>
        <p:nvSpPr>
          <p:cNvPr id="30" name="Text Box 15">
            <a:extLst>
              <a:ext uri="{FF2B5EF4-FFF2-40B4-BE49-F238E27FC236}">
                <a16:creationId xmlns:a16="http://schemas.microsoft.com/office/drawing/2014/main" id="{58FFEBDE-61F6-E540-B098-72D9DB687B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5824" y="3658515"/>
            <a:ext cx="12984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GB" sz="2000" dirty="0">
                <a:ea typeface="Arial" charset="0"/>
                <a:cs typeface="Arial" charset="0"/>
              </a:rPr>
              <a:t>x</a:t>
            </a:r>
            <a:endParaRPr lang="en-US" sz="2000" baseline="30000" dirty="0">
              <a:ea typeface="Arial" charset="0"/>
              <a:cs typeface="Arial" charset="0"/>
            </a:endParaRPr>
          </a:p>
        </p:txBody>
      </p:sp>
      <p:sp>
        <p:nvSpPr>
          <p:cNvPr id="31" name="Text Box 15">
            <a:extLst>
              <a:ext uri="{FF2B5EF4-FFF2-40B4-BE49-F238E27FC236}">
                <a16:creationId xmlns:a16="http://schemas.microsoft.com/office/drawing/2014/main" id="{7E7AD13C-BF4B-2240-9B91-FBF83201DB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8208" y="3143456"/>
            <a:ext cx="1266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GB" sz="2000" dirty="0">
                <a:ea typeface="Arial" charset="0"/>
                <a:cs typeface="Arial" charset="0"/>
              </a:rPr>
              <a:t>y</a:t>
            </a:r>
            <a:endParaRPr lang="en-US" sz="2000" baseline="30000" dirty="0">
              <a:ea typeface="Arial" charset="0"/>
              <a:cs typeface="Arial" charset="0"/>
            </a:endParaRPr>
          </a:p>
        </p:txBody>
      </p:sp>
      <p:sp>
        <p:nvSpPr>
          <p:cNvPr id="32" name="Text Box 15">
            <a:extLst>
              <a:ext uri="{FF2B5EF4-FFF2-40B4-BE49-F238E27FC236}">
                <a16:creationId xmlns:a16="http://schemas.microsoft.com/office/drawing/2014/main" id="{6CABF92D-CC7A-0544-9804-47F5763C45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8208" y="5143930"/>
            <a:ext cx="11381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GB" sz="2000" dirty="0">
                <a:ea typeface="Arial" charset="0"/>
                <a:cs typeface="Arial" charset="0"/>
              </a:rPr>
              <a:t>z</a:t>
            </a:r>
            <a:endParaRPr lang="en-US" sz="2000" baseline="30000" dirty="0">
              <a:ea typeface="Arial" charset="0"/>
              <a:cs typeface="Arial" charset="0"/>
            </a:endParaRPr>
          </a:p>
        </p:txBody>
      </p:sp>
      <p:sp>
        <p:nvSpPr>
          <p:cNvPr id="79876" name="Text Box 5"/>
          <p:cNvSpPr txBox="1">
            <a:spLocks noChangeArrowheads="1"/>
          </p:cNvSpPr>
          <p:nvPr/>
        </p:nvSpPr>
        <p:spPr bwMode="auto">
          <a:xfrm>
            <a:off x="5497502" y="2458665"/>
            <a:ext cx="171522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 anchor="ctr" anchorCtr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US" sz="2000" b="1" dirty="0">
                <a:solidFill>
                  <a:srgbClr val="FF0000"/>
                </a:solidFill>
                <a:ea typeface="Arial" charset="0"/>
                <a:cs typeface="Arial" charset="0"/>
              </a:rPr>
              <a:t>A</a:t>
            </a:r>
            <a:endParaRPr lang="en-US" sz="2000" b="1" dirty="0">
              <a:solidFill>
                <a:srgbClr val="FF0000"/>
              </a:solidFill>
              <a:ea typeface="Arial" charset="0"/>
              <a:cs typeface="Arial" charset="0"/>
              <a:sym typeface="Symbol" charset="2"/>
            </a:endParaRPr>
          </a:p>
        </p:txBody>
      </p:sp>
      <p:cxnSp>
        <p:nvCxnSpPr>
          <p:cNvPr id="6" name="Curved Connector 5">
            <a:extLst>
              <a:ext uri="{FF2B5EF4-FFF2-40B4-BE49-F238E27FC236}">
                <a16:creationId xmlns:a16="http://schemas.microsoft.com/office/drawing/2014/main" id="{8ECE5907-573D-9840-88B1-DA8ED26F62BE}"/>
              </a:ext>
            </a:extLst>
          </p:cNvPr>
          <p:cNvCxnSpPr>
            <a:cxnSpLocks/>
            <a:stCxn id="79877" idx="2"/>
            <a:endCxn id="79878" idx="2"/>
          </p:cNvCxnSpPr>
          <p:nvPr/>
        </p:nvCxnSpPr>
        <p:spPr bwMode="auto">
          <a:xfrm rot="10800000" flipV="1">
            <a:off x="5063674" y="3160023"/>
            <a:ext cx="12700" cy="1037673"/>
          </a:xfrm>
          <a:prstGeom prst="curvedConnector3">
            <a:avLst>
              <a:gd name="adj1" fmla="val 1800000"/>
            </a:avLst>
          </a:prstGeom>
          <a:solidFill>
            <a:schemeClr val="accent1"/>
          </a:solidFill>
          <a:ln w="19050" cap="flat" cmpd="sng" algn="ctr">
            <a:solidFill>
              <a:srgbClr val="00B0F0"/>
            </a:solidFill>
            <a:prstDash val="sysDash"/>
            <a:round/>
            <a:headEnd type="none" w="med" len="med"/>
            <a:tailEnd type="triangle" w="lg" len="lg"/>
          </a:ln>
          <a:effectLst/>
        </p:spPr>
      </p:cxnSp>
      <p:cxnSp>
        <p:nvCxnSpPr>
          <p:cNvPr id="41" name="Curved Connector 40">
            <a:extLst>
              <a:ext uri="{FF2B5EF4-FFF2-40B4-BE49-F238E27FC236}">
                <a16:creationId xmlns:a16="http://schemas.microsoft.com/office/drawing/2014/main" id="{1704D7AC-4066-DF40-B104-23F10F560828}"/>
              </a:ext>
            </a:extLst>
          </p:cNvPr>
          <p:cNvCxnSpPr>
            <a:cxnSpLocks/>
            <a:stCxn id="79877" idx="0"/>
            <a:endCxn id="79881" idx="0"/>
          </p:cNvCxnSpPr>
          <p:nvPr/>
        </p:nvCxnSpPr>
        <p:spPr bwMode="auto">
          <a:xfrm rot="16200000" flipH="1">
            <a:off x="5382397" y="2840507"/>
            <a:ext cx="538957" cy="1104965"/>
          </a:xfrm>
          <a:prstGeom prst="curvedConnector3">
            <a:avLst>
              <a:gd name="adj1" fmla="val -42415"/>
            </a:avLst>
          </a:prstGeom>
          <a:solidFill>
            <a:schemeClr val="accent1"/>
          </a:solidFill>
          <a:ln w="19050" cap="flat" cmpd="sng" algn="ctr">
            <a:solidFill>
              <a:srgbClr val="00B0F0"/>
            </a:solidFill>
            <a:prstDash val="sysDash"/>
            <a:round/>
            <a:headEnd type="none" w="med" len="med"/>
            <a:tailEnd type="triangle" w="lg" len="lg"/>
          </a:ln>
          <a:effectLst/>
        </p:spPr>
      </p:cxnSp>
      <p:cxnSp>
        <p:nvCxnSpPr>
          <p:cNvPr id="45" name="Curved Connector 44">
            <a:extLst>
              <a:ext uri="{FF2B5EF4-FFF2-40B4-BE49-F238E27FC236}">
                <a16:creationId xmlns:a16="http://schemas.microsoft.com/office/drawing/2014/main" id="{938418A8-44F3-1644-B621-D5248583708F}"/>
              </a:ext>
            </a:extLst>
          </p:cNvPr>
          <p:cNvCxnSpPr>
            <a:cxnSpLocks/>
            <a:stCxn id="79879" idx="4"/>
            <a:endCxn id="79881" idx="6"/>
          </p:cNvCxnSpPr>
          <p:nvPr/>
        </p:nvCxnSpPr>
        <p:spPr bwMode="auto">
          <a:xfrm rot="5400000">
            <a:off x="6499492" y="2937120"/>
            <a:ext cx="502445" cy="1021274"/>
          </a:xfrm>
          <a:prstGeom prst="curvedConnector2">
            <a:avLst/>
          </a:prstGeom>
          <a:solidFill>
            <a:schemeClr val="accent1"/>
          </a:solidFill>
          <a:ln w="19050" cap="flat" cmpd="sng" algn="ctr">
            <a:solidFill>
              <a:srgbClr val="00B0F0"/>
            </a:solidFill>
            <a:prstDash val="sysDash"/>
            <a:round/>
            <a:headEnd type="none" w="med" len="med"/>
            <a:tailEnd type="triangle" w="lg" len="lg"/>
          </a:ln>
          <a:effectLst/>
        </p:spPr>
      </p:cxnSp>
      <p:cxnSp>
        <p:nvCxnSpPr>
          <p:cNvPr id="48" name="Curved Connector 47">
            <a:extLst>
              <a:ext uri="{FF2B5EF4-FFF2-40B4-BE49-F238E27FC236}">
                <a16:creationId xmlns:a16="http://schemas.microsoft.com/office/drawing/2014/main" id="{11275BCF-D80C-CE42-B182-136C0E0C386C}"/>
              </a:ext>
            </a:extLst>
          </p:cNvPr>
          <p:cNvCxnSpPr>
            <a:cxnSpLocks/>
            <a:stCxn id="79881" idx="4"/>
            <a:endCxn id="79880" idx="2"/>
          </p:cNvCxnSpPr>
          <p:nvPr/>
        </p:nvCxnSpPr>
        <p:spPr bwMode="auto">
          <a:xfrm rot="16200000" flipH="1">
            <a:off x="5998391" y="3941459"/>
            <a:ext cx="1433206" cy="1021273"/>
          </a:xfrm>
          <a:prstGeom prst="curvedConnector2">
            <a:avLst/>
          </a:prstGeom>
          <a:solidFill>
            <a:schemeClr val="accent1"/>
          </a:solidFill>
          <a:ln w="19050" cap="flat" cmpd="sng" algn="ctr">
            <a:solidFill>
              <a:srgbClr val="00B0F0"/>
            </a:solidFill>
            <a:prstDash val="sysDash"/>
            <a:round/>
            <a:headEnd type="none" w="med" len="med"/>
            <a:tailEnd type="triangle" w="lg" len="lg"/>
          </a:ln>
          <a:effectLst/>
        </p:spPr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0333402-F41B-304C-8A62-AFC3068F0107}"/>
              </a:ext>
            </a:extLst>
          </p:cNvPr>
          <p:cNvCxnSpPr/>
          <p:nvPr/>
        </p:nvCxnSpPr>
        <p:spPr bwMode="auto">
          <a:xfrm>
            <a:off x="4295800" y="5943866"/>
            <a:ext cx="648072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B0F0"/>
            </a:solidFill>
            <a:prstDash val="sysDash"/>
            <a:round/>
            <a:headEnd type="none" w="med" len="med"/>
            <a:tailEnd type="triangle" w="lg" len="lg"/>
          </a:ln>
          <a:effectLst/>
        </p:spPr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D674779D-9AB6-9A4A-8225-6703E4799129}"/>
              </a:ext>
            </a:extLst>
          </p:cNvPr>
          <p:cNvSpPr txBox="1"/>
          <p:nvPr/>
        </p:nvSpPr>
        <p:spPr>
          <a:xfrm>
            <a:off x="4943872" y="5761593"/>
            <a:ext cx="33054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B0F0"/>
                </a:solidFill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22961691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Syntax</a:t>
            </a:r>
          </a:p>
        </p:txBody>
      </p:sp>
    </p:spTree>
    <p:extLst>
      <p:ext uri="{BB962C8B-B14F-4D97-AF65-F5344CB8AC3E}">
        <p14:creationId xmlns:p14="http://schemas.microsoft.com/office/powerpoint/2010/main" val="2349680786"/>
      </p:ext>
    </p:extLst>
  </p:cSld>
  <p:clrMapOvr>
    <a:masterClrMapping/>
  </p:clrMapOvr>
</p:sld>
</file>

<file path=ppt/theme/theme1.xml><?xml version="1.0" encoding="utf-8"?>
<a:theme xmlns:a="http://schemas.openxmlformats.org/drawingml/2006/main" name="Plain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8C0AE0F5-5C9D-804E-A1F9-328D2D05B14F}" vid="{7A264B55-6C1A-9F4D-8B6D-0D2C150E150A}"/>
    </a:ext>
  </a:extLst>
</a:theme>
</file>

<file path=ppt/theme/theme2.xml><?xml version="1.0" encoding="utf-8"?>
<a:theme xmlns:a="http://schemas.openxmlformats.org/drawingml/2006/main" name="Marine 1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8C0AE0F5-5C9D-804E-A1F9-328D2D05B14F}" vid="{65988994-BCF6-F246-AF96-9CE26F146B8E}"/>
    </a:ext>
  </a:extLst>
</a:theme>
</file>

<file path=ppt/theme/theme3.xml><?xml version="1.0" encoding="utf-8"?>
<a:theme xmlns:a="http://schemas.openxmlformats.org/drawingml/2006/main" name="Marine 3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8C0AE0F5-5C9D-804E-A1F9-328D2D05B14F}" vid="{BC515F01-6DDA-7347-BB2E-1F3EE4EAA6D8}"/>
    </a:ext>
  </a:extLst>
</a:theme>
</file>

<file path=ppt/theme/theme4.xml><?xml version="1.0" encoding="utf-8"?>
<a:theme xmlns:a="http://schemas.openxmlformats.org/drawingml/2006/main" name="Marine 5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8C0AE0F5-5C9D-804E-A1F9-328D2D05B14F}" vid="{3BAB4818-154D-1940-A16D-03ED699A1E5B}"/>
    </a:ext>
  </a:extLst>
</a:theme>
</file>

<file path=ppt/theme/theme5.xml><?xml version="1.0" encoding="utf-8"?>
<a:theme xmlns:a="http://schemas.openxmlformats.org/drawingml/2006/main" name="Marine 6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8C0AE0F5-5C9D-804E-A1F9-328D2D05B14F}" vid="{A2E53205-1EFF-F74C-A4DF-1B050D404FD3}"/>
    </a:ext>
  </a:extLst>
</a:theme>
</file>

<file path=ppt/theme/theme6.xml><?xml version="1.0" encoding="utf-8"?>
<a:theme xmlns:a="http://schemas.openxmlformats.org/drawingml/2006/main" name="Horizon 3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8C0AE0F5-5C9D-804E-A1F9-328D2D05B14F}" vid="{35C319F3-13E9-7245-A435-146488255DE4}"/>
    </a:ext>
  </a:extLst>
</a:theme>
</file>

<file path=ppt/theme/theme7.xml><?xml version="1.0" encoding="utf-8"?>
<a:theme xmlns:a="http://schemas.openxmlformats.org/drawingml/2006/main" name="Horizon 4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8C0AE0F5-5C9D-804E-A1F9-328D2D05B14F}" vid="{D49072BF-FBA9-9B49-A266-A41AD9B8B23C}"/>
    </a:ext>
  </a:extLst>
</a:theme>
</file>

<file path=ppt/theme/theme8.xml><?xml version="1.0" encoding="utf-8"?>
<a:theme xmlns:a="http://schemas.openxmlformats.org/drawingml/2006/main" name="Horizon 5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8C0AE0F5-5C9D-804E-A1F9-328D2D05B14F}" vid="{3502F0B1-DCE2-C24B-8C3D-C54094A3E00C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Plain</Template>
  <TotalTime>15</TotalTime>
  <Words>2909</Words>
  <Application>Microsoft Office PowerPoint</Application>
  <PresentationFormat>Widescreen</PresentationFormat>
  <Paragraphs>596</Paragraphs>
  <Slides>64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64</vt:i4>
      </vt:variant>
    </vt:vector>
  </HeadingPairs>
  <TitlesOfParts>
    <vt:vector size="79" baseType="lpstr">
      <vt:lpstr>Arial</vt:lpstr>
      <vt:lpstr>Cambria Math</vt:lpstr>
      <vt:lpstr>Georgia</vt:lpstr>
      <vt:lpstr>Arial Narrow</vt:lpstr>
      <vt:lpstr>Symbol</vt:lpstr>
      <vt:lpstr>Lucida Sans</vt:lpstr>
      <vt:lpstr>Calibri</vt:lpstr>
      <vt:lpstr>Plain</vt:lpstr>
      <vt:lpstr>Marine 1</vt:lpstr>
      <vt:lpstr>Marine 3</vt:lpstr>
      <vt:lpstr>Marine 5</vt:lpstr>
      <vt:lpstr>Marine 6</vt:lpstr>
      <vt:lpstr>Horizon 3</vt:lpstr>
      <vt:lpstr>Horizon 4</vt:lpstr>
      <vt:lpstr>Horizon 5</vt:lpstr>
      <vt:lpstr>PowerPoint Presentation</vt:lpstr>
      <vt:lpstr>A Description Logic Primer</vt:lpstr>
      <vt:lpstr>Why do we need Description Logics?</vt:lpstr>
      <vt:lpstr>Description Logics</vt:lpstr>
      <vt:lpstr>Description Logics</vt:lpstr>
      <vt:lpstr>Defining ontologies with Description Logics</vt:lpstr>
      <vt:lpstr>Description Logic Reasoning Tasks</vt:lpstr>
      <vt:lpstr>Concepts as sets</vt:lpstr>
      <vt:lpstr>Syntax</vt:lpstr>
      <vt:lpstr>Expressions</vt:lpstr>
      <vt:lpstr>Concept Constructors</vt:lpstr>
      <vt:lpstr>Role Constructors</vt:lpstr>
      <vt:lpstr>OWL and Description Logics</vt:lpstr>
      <vt:lpstr>Boolean Concept Constructors: Intersection</vt:lpstr>
      <vt:lpstr>Boolean Concept Constructors: Union</vt:lpstr>
      <vt:lpstr>Boolean Concept Constructors: Complement</vt:lpstr>
      <vt:lpstr>Restrictions: Existential</vt:lpstr>
      <vt:lpstr>Restrictions: Existential</vt:lpstr>
      <vt:lpstr>Restrictions: Universal</vt:lpstr>
      <vt:lpstr>Restrictions: Universal</vt:lpstr>
      <vt:lpstr>Restrictions: Universal</vt:lpstr>
      <vt:lpstr>Restrictions: Number</vt:lpstr>
      <vt:lpstr>Restrictions: Number</vt:lpstr>
      <vt:lpstr>Restrictions: Number</vt:lpstr>
      <vt:lpstr>Restrictions: Number</vt:lpstr>
      <vt:lpstr>Knowledge Bases</vt:lpstr>
      <vt:lpstr>TBox Axioms</vt:lpstr>
      <vt:lpstr>Revisiting Necessary and Sufficient Conditions</vt:lpstr>
      <vt:lpstr>Revisiting Necessary and Sufficient Conditions</vt:lpstr>
      <vt:lpstr>Revisiting Necessary and Sufficient Conditions</vt:lpstr>
      <vt:lpstr>ABox Axioms</vt:lpstr>
      <vt:lpstr>Axiom Examples</vt:lpstr>
      <vt:lpstr>Axiom Examples</vt:lpstr>
      <vt:lpstr>Tips for Description Logic Axioms</vt:lpstr>
      <vt:lpstr>PowerPoint Presentation</vt:lpstr>
      <vt:lpstr>Semantics</vt:lpstr>
      <vt:lpstr>Description Logics and Predicate Logic</vt:lpstr>
      <vt:lpstr>Description Logics and Predicate logic</vt:lpstr>
      <vt:lpstr>Description Logics and Predicate logic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Description Logic Semantics</vt:lpstr>
      <vt:lpstr>Description Logic Semantics</vt:lpstr>
      <vt:lpstr>Interpretation Example</vt:lpstr>
      <vt:lpstr>Interpretation Example</vt:lpstr>
      <vt:lpstr>Answers</vt:lpstr>
      <vt:lpstr>DL Reasoning Revisited</vt:lpstr>
      <vt:lpstr>DL Reasoning Revisited</vt:lpstr>
      <vt:lpstr>Satisfaction</vt:lpstr>
      <vt:lpstr>Subsumption</vt:lpstr>
      <vt:lpstr>Equivalence</vt:lpstr>
      <vt:lpstr>Classification</vt:lpstr>
      <vt:lpstr>Reduction to Satisfaction</vt:lpstr>
      <vt:lpstr>Further Reading</vt:lpstr>
      <vt:lpstr>Next Lecture: OWL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Nicholas Gibbins</dc:creator>
  <cp:lastModifiedBy>Nicholas Gibbins</cp:lastModifiedBy>
  <cp:revision>2</cp:revision>
  <dcterms:created xsi:type="dcterms:W3CDTF">2022-02-13T14:57:54Z</dcterms:created>
  <dcterms:modified xsi:type="dcterms:W3CDTF">2022-02-15T15:00:36Z</dcterms:modified>
</cp:coreProperties>
</file>