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8"/>
  </p:notesMasterIdLst>
  <p:sldIdLst>
    <p:sldId id="260" r:id="rId9"/>
    <p:sldId id="257" r:id="rId10"/>
    <p:sldId id="699" r:id="rId11"/>
    <p:sldId id="716" r:id="rId12"/>
    <p:sldId id="700" r:id="rId13"/>
    <p:sldId id="701" r:id="rId14"/>
    <p:sldId id="702" r:id="rId15"/>
    <p:sldId id="703" r:id="rId16"/>
    <p:sldId id="704" r:id="rId17"/>
    <p:sldId id="705" r:id="rId18"/>
    <p:sldId id="706" r:id="rId19"/>
    <p:sldId id="707" r:id="rId20"/>
    <p:sldId id="708" r:id="rId21"/>
    <p:sldId id="709" r:id="rId22"/>
    <p:sldId id="710" r:id="rId23"/>
    <p:sldId id="711" r:id="rId24"/>
    <p:sldId id="712" r:id="rId25"/>
    <p:sldId id="714" r:id="rId26"/>
    <p:sldId id="71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3B2A65-BCB0-B44E-AB9B-81BAC44D64B4}" v="2" dt="2022-02-14T14:13:16.6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7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4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153B2A65-BCB0-B44E-AB9B-81BAC44D64B4}"/>
    <pc:docChg chg="custSel delSld modSld">
      <pc:chgData name="Nicholas Gibbins" userId="6a0e944c-4d97-467d-bb7a-7c3315791fe4" providerId="ADAL" clId="{153B2A65-BCB0-B44E-AB9B-81BAC44D64B4}" dt="2022-02-14T14:14:50.951" v="30" actId="255"/>
      <pc:docMkLst>
        <pc:docMk/>
      </pc:docMkLst>
      <pc:sldChg chg="addSp delSp modSp del mod">
        <pc:chgData name="Nicholas Gibbins" userId="6a0e944c-4d97-467d-bb7a-7c3315791fe4" providerId="ADAL" clId="{153B2A65-BCB0-B44E-AB9B-81BAC44D64B4}" dt="2022-02-14T14:13:00.176" v="14" actId="2696"/>
        <pc:sldMkLst>
          <pc:docMk/>
          <pc:sldMk cId="1330032900" sldId="272"/>
        </pc:sldMkLst>
        <pc:spChg chg="add del mod">
          <ac:chgData name="Nicholas Gibbins" userId="6a0e944c-4d97-467d-bb7a-7c3315791fe4" providerId="ADAL" clId="{153B2A65-BCB0-B44E-AB9B-81BAC44D64B4}" dt="2022-02-14T14:12:44.942" v="11" actId="478"/>
          <ac:spMkLst>
            <pc:docMk/>
            <pc:sldMk cId="1330032900" sldId="272"/>
            <ac:spMk id="4" creationId="{3603FDE3-5AAC-034E-9DD3-608C3E54EBD9}"/>
          </ac:spMkLst>
        </pc:spChg>
        <pc:spChg chg="del">
          <ac:chgData name="Nicholas Gibbins" userId="6a0e944c-4d97-467d-bb7a-7c3315791fe4" providerId="ADAL" clId="{153B2A65-BCB0-B44E-AB9B-81BAC44D64B4}" dt="2022-02-14T14:12:43.608" v="10" actId="478"/>
          <ac:spMkLst>
            <pc:docMk/>
            <pc:sldMk cId="1330032900" sldId="272"/>
            <ac:spMk id="111618" creationId="{00000000-0000-0000-0000-000000000000}"/>
          </ac:spMkLst>
        </pc:spChg>
      </pc:sldChg>
      <pc:sldChg chg="modSp mod">
        <pc:chgData name="Nicholas Gibbins" userId="6a0e944c-4d97-467d-bb7a-7c3315791fe4" providerId="ADAL" clId="{153B2A65-BCB0-B44E-AB9B-81BAC44D64B4}" dt="2022-02-14T14:11:15.916" v="1" actId="20577"/>
        <pc:sldMkLst>
          <pc:docMk/>
          <pc:sldMk cId="3629490715" sldId="702"/>
        </pc:sldMkLst>
        <pc:spChg chg="mod">
          <ac:chgData name="Nicholas Gibbins" userId="6a0e944c-4d97-467d-bb7a-7c3315791fe4" providerId="ADAL" clId="{153B2A65-BCB0-B44E-AB9B-81BAC44D64B4}" dt="2022-02-14T14:11:15.916" v="1" actId="20577"/>
          <ac:spMkLst>
            <pc:docMk/>
            <pc:sldMk cId="3629490715" sldId="702"/>
            <ac:spMk id="91139" creationId="{00000000-0000-0000-0000-000000000000}"/>
          </ac:spMkLst>
        </pc:spChg>
      </pc:sldChg>
      <pc:sldChg chg="modSp mod">
        <pc:chgData name="Nicholas Gibbins" userId="6a0e944c-4d97-467d-bb7a-7c3315791fe4" providerId="ADAL" clId="{153B2A65-BCB0-B44E-AB9B-81BAC44D64B4}" dt="2022-02-14T14:11:27.928" v="5" actId="20577"/>
        <pc:sldMkLst>
          <pc:docMk/>
          <pc:sldMk cId="277427808" sldId="704"/>
        </pc:sldMkLst>
        <pc:spChg chg="mod">
          <ac:chgData name="Nicholas Gibbins" userId="6a0e944c-4d97-467d-bb7a-7c3315791fe4" providerId="ADAL" clId="{153B2A65-BCB0-B44E-AB9B-81BAC44D64B4}" dt="2022-02-14T14:11:27.928" v="5" actId="20577"/>
          <ac:spMkLst>
            <pc:docMk/>
            <pc:sldMk cId="277427808" sldId="704"/>
            <ac:spMk id="95235" creationId="{00000000-0000-0000-0000-000000000000}"/>
          </ac:spMkLst>
        </pc:spChg>
      </pc:sldChg>
      <pc:sldChg chg="modSp mod">
        <pc:chgData name="Nicholas Gibbins" userId="6a0e944c-4d97-467d-bb7a-7c3315791fe4" providerId="ADAL" clId="{153B2A65-BCB0-B44E-AB9B-81BAC44D64B4}" dt="2022-02-14T14:11:45.106" v="6" actId="255"/>
        <pc:sldMkLst>
          <pc:docMk/>
          <pc:sldMk cId="1276307892" sldId="705"/>
        </pc:sldMkLst>
        <pc:spChg chg="mod">
          <ac:chgData name="Nicholas Gibbins" userId="6a0e944c-4d97-467d-bb7a-7c3315791fe4" providerId="ADAL" clId="{153B2A65-BCB0-B44E-AB9B-81BAC44D64B4}" dt="2022-02-14T14:11:45.106" v="6" actId="255"/>
          <ac:spMkLst>
            <pc:docMk/>
            <pc:sldMk cId="1276307892" sldId="705"/>
            <ac:spMk id="97292" creationId="{00000000-0000-0000-0000-000000000000}"/>
          </ac:spMkLst>
        </pc:spChg>
      </pc:sldChg>
      <pc:sldChg chg="addSp modSp mod">
        <pc:chgData name="Nicholas Gibbins" userId="6a0e944c-4d97-467d-bb7a-7c3315791fe4" providerId="ADAL" clId="{153B2A65-BCB0-B44E-AB9B-81BAC44D64B4}" dt="2022-02-14T14:12:58.300" v="13" actId="1076"/>
        <pc:sldMkLst>
          <pc:docMk/>
          <pc:sldMk cId="1751926710" sldId="711"/>
        </pc:sldMkLst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5" creationId="{E758D36D-6E49-D847-B412-E607BF3A60F8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6" creationId="{80EA9AF3-6326-F749-AC97-76014824B163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7" creationId="{1892D952-AC39-AC45-A003-65C224235C33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8" creationId="{7447093E-D3B8-9542-A223-C394E30A6CA8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9" creationId="{D696925A-F179-8E40-A2EB-056F5D4C8E65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10" creationId="{66D0581B-4043-6441-A556-113B088CC0E7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11" creationId="{E53A598E-2AED-F44D-918A-140E8376514E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16" creationId="{2D49267C-13FE-4F45-A837-544D0221043E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17" creationId="{F4661950-E1A6-1749-A068-94E1A16D8175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18" creationId="{3ABD219B-FF9B-C743-8E73-B3C9F9EF9579}"/>
          </ac:spMkLst>
        </pc:spChg>
        <pc:spChg chg="mod">
          <ac:chgData name="Nicholas Gibbins" userId="6a0e944c-4d97-467d-bb7a-7c3315791fe4" providerId="ADAL" clId="{153B2A65-BCB0-B44E-AB9B-81BAC44D64B4}" dt="2022-02-14T14:12:50.353" v="12"/>
          <ac:spMkLst>
            <pc:docMk/>
            <pc:sldMk cId="1751926710" sldId="711"/>
            <ac:spMk id="21" creationId="{6087DAF9-9319-1644-81B7-9BDBD0C40650}"/>
          </ac:spMkLst>
        </pc:spChg>
        <pc:spChg chg="mod">
          <ac:chgData name="Nicholas Gibbins" userId="6a0e944c-4d97-467d-bb7a-7c3315791fe4" providerId="ADAL" clId="{153B2A65-BCB0-B44E-AB9B-81BAC44D64B4}" dt="2022-02-14T14:12:50.353" v="12"/>
          <ac:spMkLst>
            <pc:docMk/>
            <pc:sldMk cId="1751926710" sldId="711"/>
            <ac:spMk id="22" creationId="{451627D3-29E4-F44E-A8A8-C8007AF3EFBA}"/>
          </ac:spMkLst>
        </pc:spChg>
        <pc:spChg chg="mod">
          <ac:chgData name="Nicholas Gibbins" userId="6a0e944c-4d97-467d-bb7a-7c3315791fe4" providerId="ADAL" clId="{153B2A65-BCB0-B44E-AB9B-81BAC44D64B4}" dt="2022-02-14T14:12:50.353" v="12"/>
          <ac:spMkLst>
            <pc:docMk/>
            <pc:sldMk cId="1751926710" sldId="711"/>
            <ac:spMk id="23" creationId="{738FDC75-E8BB-1548-8BCA-5CCD4D7CDB78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25" creationId="{45F6B9EC-C145-0542-81A2-05EF47CFA3B9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26" creationId="{2A6802E9-BA1F-B548-9456-5EEEA4BC5278}"/>
          </ac:spMkLst>
        </pc:spChg>
        <pc:spChg chg="add mod">
          <ac:chgData name="Nicholas Gibbins" userId="6a0e944c-4d97-467d-bb7a-7c3315791fe4" providerId="ADAL" clId="{153B2A65-BCB0-B44E-AB9B-81BAC44D64B4}" dt="2022-02-14T14:12:58.300" v="13" actId="1076"/>
          <ac:spMkLst>
            <pc:docMk/>
            <pc:sldMk cId="1751926710" sldId="711"/>
            <ac:spMk id="28" creationId="{E545E8F4-D5DD-5C43-8D16-4928DB5DCD93}"/>
          </ac:spMkLst>
        </pc:spChg>
        <pc:spChg chg="mod">
          <ac:chgData name="Nicholas Gibbins" userId="6a0e944c-4d97-467d-bb7a-7c3315791fe4" providerId="ADAL" clId="{153B2A65-BCB0-B44E-AB9B-81BAC44D64B4}" dt="2022-02-14T14:12:38.349" v="9" actId="14100"/>
          <ac:spMkLst>
            <pc:docMk/>
            <pc:sldMk cId="1751926710" sldId="711"/>
            <ac:spMk id="109571" creationId="{00000000-0000-0000-0000-000000000000}"/>
          </ac:spMkLst>
        </pc:spChg>
        <pc:grpChg chg="add mod">
          <ac:chgData name="Nicholas Gibbins" userId="6a0e944c-4d97-467d-bb7a-7c3315791fe4" providerId="ADAL" clId="{153B2A65-BCB0-B44E-AB9B-81BAC44D64B4}" dt="2022-02-14T14:12:58.300" v="13" actId="1076"/>
          <ac:grpSpMkLst>
            <pc:docMk/>
            <pc:sldMk cId="1751926710" sldId="711"/>
            <ac:grpSpMk id="20" creationId="{BF5D42F0-C121-8A4E-B8E3-1EB0A84DFA2C}"/>
          </ac:grpSpMkLst>
        </pc:grpChg>
        <pc:cxnChg chg="add mod">
          <ac:chgData name="Nicholas Gibbins" userId="6a0e944c-4d97-467d-bb7a-7c3315791fe4" providerId="ADAL" clId="{153B2A65-BCB0-B44E-AB9B-81BAC44D64B4}" dt="2022-02-14T14:12:58.300" v="13" actId="1076"/>
          <ac:cxnSpMkLst>
            <pc:docMk/>
            <pc:sldMk cId="1751926710" sldId="711"/>
            <ac:cxnSpMk id="12" creationId="{DC92FF59-11AF-7F4A-A2F5-A98A66F29D27}"/>
          </ac:cxnSpMkLst>
        </pc:cxnChg>
        <pc:cxnChg chg="add mod">
          <ac:chgData name="Nicholas Gibbins" userId="6a0e944c-4d97-467d-bb7a-7c3315791fe4" providerId="ADAL" clId="{153B2A65-BCB0-B44E-AB9B-81BAC44D64B4}" dt="2022-02-14T14:12:58.300" v="13" actId="1076"/>
          <ac:cxnSpMkLst>
            <pc:docMk/>
            <pc:sldMk cId="1751926710" sldId="711"/>
            <ac:cxnSpMk id="13" creationId="{A2D998BC-6076-164E-AFAB-442C74224427}"/>
          </ac:cxnSpMkLst>
        </pc:cxnChg>
        <pc:cxnChg chg="add mod">
          <ac:chgData name="Nicholas Gibbins" userId="6a0e944c-4d97-467d-bb7a-7c3315791fe4" providerId="ADAL" clId="{153B2A65-BCB0-B44E-AB9B-81BAC44D64B4}" dt="2022-02-14T14:12:58.300" v="13" actId="1076"/>
          <ac:cxnSpMkLst>
            <pc:docMk/>
            <pc:sldMk cId="1751926710" sldId="711"/>
            <ac:cxnSpMk id="14" creationId="{970B509D-9B89-124F-B852-27AB6041C54B}"/>
          </ac:cxnSpMkLst>
        </pc:cxnChg>
        <pc:cxnChg chg="add mod">
          <ac:chgData name="Nicholas Gibbins" userId="6a0e944c-4d97-467d-bb7a-7c3315791fe4" providerId="ADAL" clId="{153B2A65-BCB0-B44E-AB9B-81BAC44D64B4}" dt="2022-02-14T14:12:58.300" v="13" actId="1076"/>
          <ac:cxnSpMkLst>
            <pc:docMk/>
            <pc:sldMk cId="1751926710" sldId="711"/>
            <ac:cxnSpMk id="15" creationId="{BD2E73F9-4975-F84F-AC6A-279A6C702783}"/>
          </ac:cxnSpMkLst>
        </pc:cxnChg>
        <pc:cxnChg chg="add mod">
          <ac:chgData name="Nicholas Gibbins" userId="6a0e944c-4d97-467d-bb7a-7c3315791fe4" providerId="ADAL" clId="{153B2A65-BCB0-B44E-AB9B-81BAC44D64B4}" dt="2022-02-14T14:12:58.300" v="13" actId="1076"/>
          <ac:cxnSpMkLst>
            <pc:docMk/>
            <pc:sldMk cId="1751926710" sldId="711"/>
            <ac:cxnSpMk id="19" creationId="{A4D99BF9-EB68-C146-B4D6-2443002E7D9F}"/>
          </ac:cxnSpMkLst>
        </pc:cxnChg>
        <pc:cxnChg chg="add mod">
          <ac:chgData name="Nicholas Gibbins" userId="6a0e944c-4d97-467d-bb7a-7c3315791fe4" providerId="ADAL" clId="{153B2A65-BCB0-B44E-AB9B-81BAC44D64B4}" dt="2022-02-14T14:12:58.300" v="13" actId="1076"/>
          <ac:cxnSpMkLst>
            <pc:docMk/>
            <pc:sldMk cId="1751926710" sldId="711"/>
            <ac:cxnSpMk id="24" creationId="{70D0E7E2-0A35-B64B-87E0-B136512A760E}"/>
          </ac:cxnSpMkLst>
        </pc:cxnChg>
        <pc:cxnChg chg="add mod">
          <ac:chgData name="Nicholas Gibbins" userId="6a0e944c-4d97-467d-bb7a-7c3315791fe4" providerId="ADAL" clId="{153B2A65-BCB0-B44E-AB9B-81BAC44D64B4}" dt="2022-02-14T14:12:58.300" v="13" actId="1076"/>
          <ac:cxnSpMkLst>
            <pc:docMk/>
            <pc:sldMk cId="1751926710" sldId="711"/>
            <ac:cxnSpMk id="27" creationId="{91F4ED17-7C79-3945-8E0D-C417B7F064CB}"/>
          </ac:cxnSpMkLst>
        </pc:cxnChg>
      </pc:sldChg>
      <pc:sldChg chg="modSp mod">
        <pc:chgData name="Nicholas Gibbins" userId="6a0e944c-4d97-467d-bb7a-7c3315791fe4" providerId="ADAL" clId="{153B2A65-BCB0-B44E-AB9B-81BAC44D64B4}" dt="2022-02-14T14:14:50.951" v="30" actId="255"/>
        <pc:sldMkLst>
          <pc:docMk/>
          <pc:sldMk cId="3861925497" sldId="712"/>
        </pc:sldMkLst>
        <pc:spChg chg="mod">
          <ac:chgData name="Nicholas Gibbins" userId="6a0e944c-4d97-467d-bb7a-7c3315791fe4" providerId="ADAL" clId="{153B2A65-BCB0-B44E-AB9B-81BAC44D64B4}" dt="2022-02-14T14:14:50.951" v="30" actId="255"/>
          <ac:spMkLst>
            <pc:docMk/>
            <pc:sldMk cId="3861925497" sldId="712"/>
            <ac:spMk id="113667" creationId="{00000000-0000-0000-0000-000000000000}"/>
          </ac:spMkLst>
        </pc:spChg>
      </pc:sldChg>
      <pc:sldChg chg="del">
        <pc:chgData name="Nicholas Gibbins" userId="6a0e944c-4d97-467d-bb7a-7c3315791fe4" providerId="ADAL" clId="{153B2A65-BCB0-B44E-AB9B-81BAC44D64B4}" dt="2022-02-14T14:14:29.970" v="27" actId="2696"/>
        <pc:sldMkLst>
          <pc:docMk/>
          <pc:sldMk cId="291496457" sldId="71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2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988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22D839-E36B-9740-8BF6-34E493CF836A}" type="slidenum">
              <a:rPr lang="en-US"/>
              <a:pPr/>
              <a:t>12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7551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2DCB18-BA3F-F748-B69F-87D304D5C6B3}" type="slidenum">
              <a:rPr lang="en-US"/>
              <a:pPr/>
              <a:t>13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868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EA98AD-6592-3E43-A95E-D3198DE8F701}" type="slidenum">
              <a:rPr lang="en-US"/>
              <a:pPr/>
              <a:t>14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713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20346C-3CDA-EE4E-98F0-A2C5D4C3D15F}" type="slidenum">
              <a:rPr lang="en-US"/>
              <a:pPr/>
              <a:t>15</a:t>
            </a:fld>
            <a:endParaRPr lang="en-US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844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9967AF-F214-F944-98CE-46BE9E7C2C8F}" type="slidenum">
              <a:rPr lang="en-US"/>
              <a:pPr/>
              <a:t>16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905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405E01-D9A8-6642-91D1-3AFEB8DC3380}" type="slidenum">
              <a:rPr lang="en-US"/>
              <a:pPr/>
              <a:t>17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013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97B6EC-9014-C14C-AD41-5ACB102F3CA0}" type="slidenum">
              <a:rPr lang="en-US"/>
              <a:pPr/>
              <a:t>18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732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592722-A03F-D54F-BA5B-75592C6872BF}" type="slidenum">
              <a:rPr lang="en-US"/>
              <a:pPr/>
              <a:t>3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919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E47720-7A72-4E4B-8F06-1989CA87B9C4}" type="slidenum">
              <a:rPr lang="en-US"/>
              <a:pPr/>
              <a:t>5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363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0F5DA7-3771-4444-8B5F-C1802C61C294}" type="slidenum">
              <a:rPr lang="en-US"/>
              <a:pPr/>
              <a:t>6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367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933C3-7CF4-8044-82BA-97147B49D4ED}" type="slidenum">
              <a:rPr lang="en-US"/>
              <a:pPr/>
              <a:t>7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750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40EDC-FB51-F746-9E17-F70588F2463B}" type="slidenum">
              <a:rPr lang="en-US"/>
              <a:pPr/>
              <a:t>8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82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4ACC3E-B15D-EE49-94CE-0F56213F304B}" type="slidenum">
              <a:rPr lang="en-US"/>
              <a:pPr/>
              <a:t>9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651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8E044C-B054-4544-8D8F-5ED0D3F16EF2}" type="slidenum">
              <a:rPr lang="en-US"/>
              <a:pPr/>
              <a:t>10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697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4155FC-DE1A-1E41-82D0-EF922850E1B1}" type="slidenum">
              <a:rPr lang="en-US"/>
              <a:pPr/>
              <a:t>11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49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077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0103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192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156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We wish to define the property </a:t>
            </a:r>
            <a:r>
              <a:rPr lang="en-GB" dirty="0" err="1"/>
              <a:t>worksFor</a:t>
            </a:r>
            <a:r>
              <a:rPr lang="en-GB" dirty="0"/>
              <a:t>: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EA00CA-EA6F-984B-AB3B-8902F8CBD5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7285" name="AutoShape 5"/>
          <p:cNvSpPr>
            <a:spLocks noChangeArrowheads="1"/>
          </p:cNvSpPr>
          <p:nvPr/>
        </p:nvSpPr>
        <p:spPr bwMode="auto">
          <a:xfrm>
            <a:off x="3365104" y="3284762"/>
            <a:ext cx="157162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7288" name="AutoShape 8"/>
          <p:cNvSpPr>
            <a:spLocks noChangeArrowheads="1"/>
          </p:cNvSpPr>
          <p:nvPr/>
        </p:nvSpPr>
        <p:spPr bwMode="auto">
          <a:xfrm>
            <a:off x="7248129" y="3284762"/>
            <a:ext cx="15271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97290" name="AutoShape 10"/>
          <p:cNvCxnSpPr>
            <a:cxnSpLocks noChangeShapeType="1"/>
            <a:stCxn id="97285" idx="3"/>
            <a:endCxn id="97288" idx="1"/>
          </p:cNvCxnSpPr>
          <p:nvPr/>
        </p:nvCxnSpPr>
        <p:spPr bwMode="auto">
          <a:xfrm>
            <a:off x="4936728" y="3573686"/>
            <a:ext cx="231140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5663804" y="3235549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2532063" y="5497488"/>
            <a:ext cx="71278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307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Important difference between RDF and object-oriented programming languages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OO languages define classes in terms of the properties they have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sz="2000" dirty="0"/>
              <a:t>RDF defines properties in terms of the classes whose instances they relate to each other</a:t>
            </a:r>
          </a:p>
          <a:p>
            <a:pPr marL="692150" lvl="1" indent="-347663">
              <a:lnSpc>
                <a:spcPct val="90000"/>
              </a:lnSpc>
            </a:pPr>
            <a:endParaRPr lang="en-GB" sz="2000" dirty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</a:t>
            </a:r>
            <a:r>
              <a:rPr lang="en-GB" i="1" dirty="0"/>
              <a:t>domain</a:t>
            </a:r>
            <a:r>
              <a:rPr lang="en-GB" dirty="0"/>
              <a:t> of a property is the class that the property runs </a:t>
            </a:r>
            <a:r>
              <a:rPr lang="en-GB" i="1" dirty="0"/>
              <a:t>from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</a:t>
            </a:r>
            <a:r>
              <a:rPr lang="en-GB" i="1" dirty="0"/>
              <a:t>range</a:t>
            </a:r>
            <a:r>
              <a:rPr lang="en-GB" dirty="0"/>
              <a:t> of a property is the class that a property runs </a:t>
            </a:r>
            <a:r>
              <a:rPr lang="en-GB" i="1" dirty="0"/>
              <a:t>to</a:t>
            </a:r>
            <a:endParaRPr lang="en-US" i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24ACA-40EF-3040-8AC8-E536EC24DB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059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The property </a:t>
            </a:r>
            <a:r>
              <a:rPr lang="en-GB" dirty="0" err="1"/>
              <a:t>worksFor</a:t>
            </a:r>
            <a:r>
              <a:rPr lang="en-GB" dirty="0"/>
              <a:t> relates objects of class Employee to objects of class Company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C5ECC-F974-1444-8B65-412D7799F9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3179764" y="5251124"/>
            <a:ext cx="71278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rdf:Property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rdfs:domain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rdfs:range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ex:Company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GB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1382" name="AutoShape 6"/>
          <p:cNvSpPr>
            <a:spLocks noChangeArrowheads="1"/>
          </p:cNvSpPr>
          <p:nvPr/>
        </p:nvSpPr>
        <p:spPr bwMode="auto">
          <a:xfrm>
            <a:off x="5334001" y="3573463"/>
            <a:ext cx="1547813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85" name="AutoShape 9"/>
          <p:cNvSpPr>
            <a:spLocks noChangeArrowheads="1"/>
          </p:cNvSpPr>
          <p:nvPr/>
        </p:nvSpPr>
        <p:spPr bwMode="auto">
          <a:xfrm>
            <a:off x="7896226" y="3573463"/>
            <a:ext cx="14763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1387" name="AutoShape 11"/>
          <p:cNvCxnSpPr>
            <a:cxnSpLocks noChangeShapeType="1"/>
            <a:stCxn id="101382" idx="3"/>
            <a:endCxn id="101385" idx="1"/>
          </p:cNvCxnSpPr>
          <p:nvPr/>
        </p:nvCxnSpPr>
        <p:spPr bwMode="auto">
          <a:xfrm>
            <a:off x="6881813" y="3862388"/>
            <a:ext cx="101441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7032626" y="3524250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0" name="AutoShape 14"/>
          <p:cNvSpPr>
            <a:spLocks noChangeArrowheads="1"/>
          </p:cNvSpPr>
          <p:nvPr/>
        </p:nvSpPr>
        <p:spPr bwMode="auto">
          <a:xfrm>
            <a:off x="3200400" y="4149726"/>
            <a:ext cx="15875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93" name="AutoShape 17"/>
          <p:cNvSpPr>
            <a:spLocks noChangeArrowheads="1"/>
          </p:cNvSpPr>
          <p:nvPr/>
        </p:nvSpPr>
        <p:spPr bwMode="auto">
          <a:xfrm>
            <a:off x="3200401" y="2997201"/>
            <a:ext cx="15906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ex:Company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1395" name="Text Box 19"/>
          <p:cNvSpPr txBox="1">
            <a:spLocks noChangeArrowheads="1"/>
          </p:cNvSpPr>
          <p:nvPr/>
        </p:nvSpPr>
        <p:spPr bwMode="auto">
          <a:xfrm>
            <a:off x="5087938" y="4389438"/>
            <a:ext cx="1391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rdfs:domain</a:t>
            </a:r>
            <a:endParaRPr lang="en-US" sz="1600">
              <a:ea typeface="Arial" charset="0"/>
              <a:cs typeface="Arial" charset="0"/>
            </a:endParaRP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5160964" y="2947988"/>
            <a:ext cx="12089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rdfs:range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101397" name="AutoShape 21"/>
          <p:cNvCxnSpPr>
            <a:cxnSpLocks noChangeShapeType="1"/>
            <a:stCxn id="101382" idx="0"/>
            <a:endCxn id="101393" idx="3"/>
          </p:cNvCxnSpPr>
          <p:nvPr/>
        </p:nvCxnSpPr>
        <p:spPr bwMode="auto">
          <a:xfrm rot="5400000" flipH="1">
            <a:off x="5306219" y="2770982"/>
            <a:ext cx="287338" cy="1317625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01398" name="AutoShape 22"/>
          <p:cNvCxnSpPr>
            <a:cxnSpLocks noChangeShapeType="1"/>
            <a:stCxn id="101382" idx="2"/>
            <a:endCxn id="101390" idx="3"/>
          </p:cNvCxnSpPr>
          <p:nvPr/>
        </p:nvCxnSpPr>
        <p:spPr bwMode="auto">
          <a:xfrm rot="5400000">
            <a:off x="5303838" y="3633788"/>
            <a:ext cx="288925" cy="1320800"/>
          </a:xfrm>
          <a:prstGeom prst="curvedConnector2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02714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definitions</a:t>
            </a: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Specialisation exists in properties as well as classes</a:t>
            </a:r>
          </a:p>
          <a:p>
            <a:pPr marL="692150" lvl="1" indent="-347663">
              <a:lnSpc>
                <a:spcPct val="90000"/>
              </a:lnSpc>
            </a:pPr>
            <a:r>
              <a:rPr lang="en-GB" dirty="0" err="1"/>
              <a:t>worksFor</a:t>
            </a:r>
            <a:r>
              <a:rPr lang="en-GB" dirty="0"/>
              <a:t> is 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dirty="0" err="1"/>
              <a:t>affiliatedTo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AB451-A6AB-F947-82C8-79429732F1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532063" y="5527675"/>
            <a:ext cx="741680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ex:worksFor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rdf:</a:t>
            </a:r>
            <a:r>
              <a:rPr lang="en-GB" sz="20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Property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;</a:t>
            </a:r>
            <a:b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rdfs:subPropertyOf</a:t>
            </a:r>
            <a:r>
              <a:rPr lang="en-GB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ex:affiliatedTo</a:t>
            </a:r>
            <a:endParaRPr lang="en-US" dirty="0"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103430" name="AutoShape 6"/>
          <p:cNvSpPr>
            <a:spLocks noChangeArrowheads="1"/>
          </p:cNvSpPr>
          <p:nvPr/>
        </p:nvSpPr>
        <p:spPr bwMode="auto">
          <a:xfrm>
            <a:off x="3584404" y="4652963"/>
            <a:ext cx="171948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ex:worksFor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3433" name="AutoShape 9"/>
          <p:cNvSpPr>
            <a:spLocks noChangeArrowheads="1"/>
          </p:cNvSpPr>
          <p:nvPr/>
        </p:nvSpPr>
        <p:spPr bwMode="auto">
          <a:xfrm>
            <a:off x="6896770" y="4652963"/>
            <a:ext cx="1611312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3435" name="AutoShape 11"/>
          <p:cNvCxnSpPr>
            <a:cxnSpLocks noChangeShapeType="1"/>
            <a:stCxn id="103430" idx="3"/>
            <a:endCxn id="103433" idx="1"/>
          </p:cNvCxnSpPr>
          <p:nvPr/>
        </p:nvCxnSpPr>
        <p:spPr bwMode="auto">
          <a:xfrm>
            <a:off x="5303888" y="4941094"/>
            <a:ext cx="159288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36" name="Text Box 12"/>
          <p:cNvSpPr txBox="1">
            <a:spLocks noChangeArrowheads="1"/>
          </p:cNvSpPr>
          <p:nvPr/>
        </p:nvSpPr>
        <p:spPr bwMode="auto">
          <a:xfrm>
            <a:off x="5672635" y="4615259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rdf:type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38" name="AutoShape 14"/>
          <p:cNvSpPr>
            <a:spLocks noChangeArrowheads="1"/>
          </p:cNvSpPr>
          <p:nvPr/>
        </p:nvSpPr>
        <p:spPr bwMode="auto">
          <a:xfrm>
            <a:off x="3584402" y="3213101"/>
            <a:ext cx="171948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ex:affiliatedTo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3440" name="AutoShape 16"/>
          <p:cNvCxnSpPr>
            <a:cxnSpLocks noChangeShapeType="1"/>
            <a:stCxn id="103430" idx="0"/>
            <a:endCxn id="103438" idx="2"/>
          </p:cNvCxnSpPr>
          <p:nvPr/>
        </p:nvCxnSpPr>
        <p:spPr bwMode="auto">
          <a:xfrm flipH="1" flipV="1">
            <a:off x="4444146" y="3789363"/>
            <a:ext cx="1" cy="8636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3441" name="Text Box 17"/>
          <p:cNvSpPr txBox="1">
            <a:spLocks noChangeArrowheads="1"/>
          </p:cNvSpPr>
          <p:nvPr/>
        </p:nvSpPr>
        <p:spPr bwMode="auto">
          <a:xfrm>
            <a:off x="2371142" y="4051886"/>
            <a:ext cx="20730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ea typeface="Arial" charset="0"/>
                <a:cs typeface="Arial" charset="0"/>
              </a:rPr>
              <a:t>rdfs:subPropertyOf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3442" name="Rectangle 18"/>
          <p:cNvSpPr>
            <a:spLocks noChangeArrowheads="1"/>
          </p:cNvSpPr>
          <p:nvPr/>
        </p:nvSpPr>
        <p:spPr bwMode="auto">
          <a:xfrm>
            <a:off x="3857675" y="35480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US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727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rdfs:subPropertyOf</a:t>
            </a:r>
            <a:r>
              <a:rPr lang="en-GB" dirty="0"/>
              <a:t> is transitive and reflexive</a:t>
            </a:r>
          </a:p>
          <a:p>
            <a:pPr lvl="1"/>
            <a:r>
              <a:rPr lang="en-GB" dirty="0"/>
              <a:t>Entailment of </a:t>
            </a:r>
            <a:r>
              <a:rPr lang="en-GB" dirty="0" err="1"/>
              <a:t>superproperties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39B4A5-8D3E-1F4D-9A7F-E445736F4E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5477" name="AutoShape 5"/>
          <p:cNvSpPr>
            <a:spLocks noChangeArrowheads="1"/>
          </p:cNvSpPr>
          <p:nvPr/>
        </p:nvSpPr>
        <p:spPr bwMode="auto">
          <a:xfrm>
            <a:off x="3339107" y="5084763"/>
            <a:ext cx="160437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105480" name="AutoShape 8"/>
          <p:cNvSpPr>
            <a:spLocks noChangeArrowheads="1"/>
          </p:cNvSpPr>
          <p:nvPr/>
        </p:nvSpPr>
        <p:spPr bwMode="auto">
          <a:xfrm>
            <a:off x="7248526" y="5084763"/>
            <a:ext cx="171053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Example Inc.</a:t>
            </a:r>
          </a:p>
        </p:txBody>
      </p:sp>
      <p:cxnSp>
        <p:nvCxnSpPr>
          <p:cNvPr id="105482" name="AutoShape 10"/>
          <p:cNvCxnSpPr>
            <a:cxnSpLocks noChangeShapeType="1"/>
            <a:stCxn id="105477" idx="3"/>
            <a:endCxn id="105480" idx="1"/>
          </p:cNvCxnSpPr>
          <p:nvPr/>
        </p:nvCxnSpPr>
        <p:spPr bwMode="auto">
          <a:xfrm>
            <a:off x="4943477" y="5372894"/>
            <a:ext cx="2305049" cy="0"/>
          </a:xfrm>
          <a:prstGeom prst="straightConnector1">
            <a:avLst/>
          </a:prstGeom>
          <a:noFill/>
          <a:ln w="1905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</p:cxnSp>
      <p:sp>
        <p:nvSpPr>
          <p:cNvPr id="105483" name="Text Box 11"/>
          <p:cNvSpPr txBox="1">
            <a:spLocks noChangeArrowheads="1"/>
          </p:cNvSpPr>
          <p:nvPr/>
        </p:nvSpPr>
        <p:spPr bwMode="auto">
          <a:xfrm>
            <a:off x="5439409" y="5403607"/>
            <a:ext cx="14045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ex:worksFor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05484" name="Text Box 12"/>
          <p:cNvSpPr txBox="1">
            <a:spLocks noChangeArrowheads="1"/>
          </p:cNvSpPr>
          <p:nvPr/>
        </p:nvSpPr>
        <p:spPr bwMode="auto">
          <a:xfrm>
            <a:off x="5235027" y="3355558"/>
            <a:ext cx="17219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ex:affiliatedTo</a:t>
            </a:r>
            <a:endParaRPr lang="en-US" sz="1600" b="1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05485" name="AutoShape 13"/>
          <p:cNvCxnSpPr>
            <a:cxnSpLocks noChangeShapeType="1"/>
            <a:stCxn id="105477" idx="0"/>
            <a:endCxn id="105480" idx="0"/>
          </p:cNvCxnSpPr>
          <p:nvPr/>
        </p:nvCxnSpPr>
        <p:spPr bwMode="auto">
          <a:xfrm rot="5400000" flipH="1" flipV="1">
            <a:off x="6122543" y="3103512"/>
            <a:ext cx="12700" cy="3962503"/>
          </a:xfrm>
          <a:prstGeom prst="curvedConnector3">
            <a:avLst>
              <a:gd name="adj1" fmla="val 10779780"/>
            </a:avLst>
          </a:prstGeom>
          <a:noFill/>
          <a:ln w="25400">
            <a:solidFill>
              <a:schemeClr val="tx1">
                <a:lumMod val="50000"/>
              </a:schemeClr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105486" name="Line 14"/>
          <p:cNvSpPr>
            <a:spLocks noChangeShapeType="1"/>
          </p:cNvSpPr>
          <p:nvPr/>
        </p:nvSpPr>
        <p:spPr bwMode="auto">
          <a:xfrm flipV="1">
            <a:off x="6096000" y="3716338"/>
            <a:ext cx="0" cy="1655762"/>
          </a:xfrm>
          <a:prstGeom prst="line">
            <a:avLst/>
          </a:prstGeom>
          <a:noFill/>
          <a:ln w="19050">
            <a:solidFill>
              <a:schemeClr val="tx1">
                <a:lumMod val="50000"/>
              </a:schemeClr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87" name="Text Box 15"/>
          <p:cNvSpPr txBox="1">
            <a:spLocks noChangeArrowheads="1"/>
          </p:cNvSpPr>
          <p:nvPr/>
        </p:nvSpPr>
        <p:spPr bwMode="auto">
          <a:xfrm>
            <a:off x="4656139" y="4387850"/>
            <a:ext cx="20730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rdfs:subPropertyOf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3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4" grpId="0"/>
      <p:bldP spid="105486" grpId="0" animBg="1"/>
      <p:bldP spid="1054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property semantics</a:t>
            </a:r>
            <a:endParaRPr lang="en-US"/>
          </a:p>
        </p:txBody>
      </p:sp>
      <p:sp>
        <p:nvSpPr>
          <p:cNvPr id="1075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Type entailments from range and domain constraints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F62109-19A7-2140-9989-2A416FBEBF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7525" name="AutoShape 5"/>
          <p:cNvSpPr>
            <a:spLocks noChangeArrowheads="1"/>
          </p:cNvSpPr>
          <p:nvPr/>
        </p:nvSpPr>
        <p:spPr bwMode="auto">
          <a:xfrm>
            <a:off x="3429001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107528" name="AutoShape 8"/>
          <p:cNvSpPr>
            <a:spLocks noChangeArrowheads="1"/>
          </p:cNvSpPr>
          <p:nvPr/>
        </p:nvSpPr>
        <p:spPr bwMode="auto">
          <a:xfrm>
            <a:off x="7248526" y="5084763"/>
            <a:ext cx="151447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Example Inc.</a:t>
            </a:r>
          </a:p>
        </p:txBody>
      </p:sp>
      <p:cxnSp>
        <p:nvCxnSpPr>
          <p:cNvPr id="107530" name="AutoShape 10"/>
          <p:cNvCxnSpPr>
            <a:cxnSpLocks noChangeShapeType="1"/>
            <a:stCxn id="107525" idx="3"/>
            <a:endCxn id="107528" idx="1"/>
          </p:cNvCxnSpPr>
          <p:nvPr/>
        </p:nvCxnSpPr>
        <p:spPr bwMode="auto">
          <a:xfrm>
            <a:off x="4943475" y="5373688"/>
            <a:ext cx="2305050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07531" name="Text Box 11"/>
          <p:cNvSpPr txBox="1">
            <a:spLocks noChangeArrowheads="1"/>
          </p:cNvSpPr>
          <p:nvPr/>
        </p:nvSpPr>
        <p:spPr bwMode="auto">
          <a:xfrm>
            <a:off x="5393725" y="5417987"/>
            <a:ext cx="140455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ex:worksFor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4730211" y="4275440"/>
            <a:ext cx="139172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rdfs:domain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34" name="AutoShape 14"/>
          <p:cNvSpPr>
            <a:spLocks noChangeArrowheads="1"/>
          </p:cNvSpPr>
          <p:nvPr/>
        </p:nvSpPr>
        <p:spPr bwMode="auto">
          <a:xfrm>
            <a:off x="3397250" y="3284538"/>
            <a:ext cx="15430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537" name="AutoShape 17"/>
          <p:cNvSpPr>
            <a:spLocks noChangeArrowheads="1"/>
          </p:cNvSpPr>
          <p:nvPr/>
        </p:nvSpPr>
        <p:spPr bwMode="auto">
          <a:xfrm>
            <a:off x="7250113" y="3284538"/>
            <a:ext cx="149860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ex:Company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7539" name="Text Box 19"/>
          <p:cNvSpPr txBox="1">
            <a:spLocks noChangeArrowheads="1"/>
          </p:cNvSpPr>
          <p:nvPr/>
        </p:nvSpPr>
        <p:spPr bwMode="auto">
          <a:xfrm>
            <a:off x="5896322" y="3654384"/>
            <a:ext cx="12089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ea typeface="Arial" charset="0"/>
                <a:cs typeface="Arial" charset="0"/>
              </a:rPr>
              <a:t>rdfs:range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07540" name="Text Box 20"/>
          <p:cNvSpPr txBox="1">
            <a:spLocks noChangeArrowheads="1"/>
          </p:cNvSpPr>
          <p:nvPr/>
        </p:nvSpPr>
        <p:spPr bwMode="auto">
          <a:xfrm>
            <a:off x="3119581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ea typeface="Arial" charset="0"/>
                <a:cs typeface="Arial" charset="0"/>
              </a:rPr>
              <a:t>rdf:type</a:t>
            </a:r>
            <a:endParaRPr lang="en-US" sz="1600" b="1" dirty="0">
              <a:ea typeface="Arial" charset="0"/>
              <a:cs typeface="Arial" charset="0"/>
            </a:endParaRPr>
          </a:p>
        </p:txBody>
      </p:sp>
      <p:sp>
        <p:nvSpPr>
          <p:cNvPr id="107541" name="Line 21"/>
          <p:cNvSpPr>
            <a:spLocks noChangeShapeType="1"/>
          </p:cNvSpPr>
          <p:nvPr/>
        </p:nvSpPr>
        <p:spPr bwMode="auto">
          <a:xfrm flipH="1" flipV="1">
            <a:off x="4943476" y="3573464"/>
            <a:ext cx="1152525" cy="180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7542" name="Line 22"/>
          <p:cNvSpPr>
            <a:spLocks noChangeShapeType="1"/>
          </p:cNvSpPr>
          <p:nvPr/>
        </p:nvSpPr>
        <p:spPr bwMode="auto">
          <a:xfrm flipV="1">
            <a:off x="6096001" y="3573464"/>
            <a:ext cx="1152525" cy="18002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107543" name="AutoShape 23"/>
          <p:cNvCxnSpPr>
            <a:cxnSpLocks noChangeShapeType="1"/>
            <a:stCxn id="107525" idx="0"/>
            <a:endCxn id="107534" idx="2"/>
          </p:cNvCxnSpPr>
          <p:nvPr/>
        </p:nvCxnSpPr>
        <p:spPr bwMode="auto">
          <a:xfrm flipH="1" flipV="1">
            <a:off x="4168776" y="3860801"/>
            <a:ext cx="17463" cy="1223963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cxnSp>
        <p:nvCxnSpPr>
          <p:cNvPr id="107544" name="AutoShape 24"/>
          <p:cNvCxnSpPr>
            <a:cxnSpLocks noChangeShapeType="1"/>
            <a:stCxn id="107528" idx="0"/>
            <a:endCxn id="107537" idx="2"/>
          </p:cNvCxnSpPr>
          <p:nvPr/>
        </p:nvCxnSpPr>
        <p:spPr bwMode="auto">
          <a:xfrm flipH="1" flipV="1">
            <a:off x="7999413" y="3860801"/>
            <a:ext cx="6350" cy="1223963"/>
          </a:xfrm>
          <a:prstGeom prst="straightConnector1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107545" name="Text Box 25"/>
          <p:cNvSpPr txBox="1">
            <a:spLocks noChangeArrowheads="1"/>
          </p:cNvSpPr>
          <p:nvPr/>
        </p:nvSpPr>
        <p:spPr bwMode="auto">
          <a:xfrm>
            <a:off x="8038844" y="4267786"/>
            <a:ext cx="10326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 err="1">
                <a:ea typeface="Arial" charset="0"/>
                <a:cs typeface="Arial" charset="0"/>
              </a:rPr>
              <a:t>rdf:type</a:t>
            </a:r>
            <a:endParaRPr lang="en-US" sz="1600" b="1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9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2" grpId="0"/>
      <p:bldP spid="107539" grpId="0"/>
      <p:bldP spid="107540" grpId="0"/>
      <p:bldP spid="107541" grpId="0" animBg="1"/>
      <p:bldP spid="107542" grpId="0" animBg="1"/>
      <p:bldP spid="1075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predefined classes</a:t>
            </a:r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23888" y="1773238"/>
            <a:ext cx="3527426" cy="4464050"/>
          </a:xfrm>
        </p:spPr>
        <p:txBody>
          <a:bodyPr/>
          <a:lstStyle/>
          <a:p>
            <a:r>
              <a:rPr lang="en-GB" dirty="0" err="1"/>
              <a:t>rdfs:Class</a:t>
            </a:r>
            <a:endParaRPr lang="en-GB" dirty="0"/>
          </a:p>
          <a:p>
            <a:r>
              <a:rPr lang="en-GB" dirty="0" err="1"/>
              <a:t>rdf:Property</a:t>
            </a:r>
            <a:r>
              <a:rPr lang="en-GB" dirty="0"/>
              <a:t> </a:t>
            </a:r>
          </a:p>
          <a:p>
            <a:r>
              <a:rPr lang="en-GB" dirty="0" err="1"/>
              <a:t>rdfs:Resource</a:t>
            </a:r>
            <a:endParaRPr lang="en-GB" dirty="0"/>
          </a:p>
          <a:p>
            <a:r>
              <a:rPr lang="en-GB" dirty="0" err="1"/>
              <a:t>rdfs:Literal</a:t>
            </a:r>
            <a:endParaRPr lang="en-GB" dirty="0"/>
          </a:p>
          <a:p>
            <a:r>
              <a:rPr lang="en-GB" dirty="0" err="1"/>
              <a:t>rdfs:Datatype</a:t>
            </a:r>
            <a:endParaRPr lang="en-GB" dirty="0"/>
          </a:p>
          <a:p>
            <a:r>
              <a:rPr lang="en-GB" dirty="0" err="1"/>
              <a:t>rdf:XMLLiteral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38B025-199F-5041-B456-2C3FB402AF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E758D36D-6E49-D847-B412-E607BF3A6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060" y="237702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80EA9AF3-6326-F749-AC97-76014824B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57268" y="1789254"/>
            <a:ext cx="16891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rdfs:Resource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id="{1892D952-AC39-AC45-A003-65C224235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7402" y="321760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rdfs:Class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AutoShape 11">
            <a:extLst>
              <a:ext uri="{FF2B5EF4-FFF2-40B4-BE49-F238E27FC236}">
                <a16:creationId xmlns:a16="http://schemas.microsoft.com/office/drawing/2014/main" id="{7447093E-D3B8-9542-A223-C394E30A6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8612" y="3217608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rdfs:Literal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AutoShape 14">
            <a:extLst>
              <a:ext uri="{FF2B5EF4-FFF2-40B4-BE49-F238E27FC236}">
                <a16:creationId xmlns:a16="http://schemas.microsoft.com/office/drawing/2014/main" id="{D696925A-F179-8E40-A2EB-056F5D4C8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9927" y="4657471"/>
            <a:ext cx="160178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rdfs:Datatype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AutoShape 17">
            <a:extLst>
              <a:ext uri="{FF2B5EF4-FFF2-40B4-BE49-F238E27FC236}">
                <a16:creationId xmlns:a16="http://schemas.microsoft.com/office/drawing/2014/main" id="{66D0581B-4043-6441-A556-113B088CC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4901" y="4657471"/>
            <a:ext cx="16637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rdf:XMLLiteral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AutoShape 20">
            <a:extLst>
              <a:ext uri="{FF2B5EF4-FFF2-40B4-BE49-F238E27FC236}">
                <a16:creationId xmlns:a16="http://schemas.microsoft.com/office/drawing/2014/main" id="{E53A598E-2AED-F44D-918A-140E83765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1101" y="3217608"/>
            <a:ext cx="1497012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rdf:Property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2" name="AutoShape 22">
            <a:extLst>
              <a:ext uri="{FF2B5EF4-FFF2-40B4-BE49-F238E27FC236}">
                <a16:creationId xmlns:a16="http://schemas.microsoft.com/office/drawing/2014/main" id="{DC92FF59-11AF-7F4A-A2F5-A98A66F29D27}"/>
              </a:ext>
            </a:extLst>
          </p:cNvPr>
          <p:cNvCxnSpPr>
            <a:cxnSpLocks noChangeShapeType="1"/>
            <a:stCxn id="9" idx="0"/>
            <a:endCxn id="7" idx="2"/>
          </p:cNvCxnSpPr>
          <p:nvPr/>
        </p:nvCxnSpPr>
        <p:spPr bwMode="auto">
          <a:xfrm flipV="1">
            <a:off x="5281613" y="3793870"/>
            <a:ext cx="0" cy="8636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3" name="AutoShape 23">
            <a:extLst>
              <a:ext uri="{FF2B5EF4-FFF2-40B4-BE49-F238E27FC236}">
                <a16:creationId xmlns:a16="http://schemas.microsoft.com/office/drawing/2014/main" id="{A2D998BC-6076-164E-AFAB-442C74224427}"/>
              </a:ext>
            </a:extLst>
          </p:cNvPr>
          <p:cNvCxnSpPr>
            <a:cxnSpLocks noChangeShapeType="1"/>
            <a:stCxn id="8" idx="0"/>
            <a:endCxn id="6" idx="2"/>
          </p:cNvCxnSpPr>
          <p:nvPr/>
        </p:nvCxnSpPr>
        <p:spPr bwMode="auto">
          <a:xfrm flipH="1" flipV="1">
            <a:off x="7901818" y="2365517"/>
            <a:ext cx="11007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4" name="AutoShape 24">
            <a:extLst>
              <a:ext uri="{FF2B5EF4-FFF2-40B4-BE49-F238E27FC236}">
                <a16:creationId xmlns:a16="http://schemas.microsoft.com/office/drawing/2014/main" id="{970B509D-9B89-124F-B852-27AB6041C54B}"/>
              </a:ext>
            </a:extLst>
          </p:cNvPr>
          <p:cNvCxnSpPr>
            <a:cxnSpLocks noChangeShapeType="1"/>
            <a:stCxn id="11" idx="0"/>
            <a:endCxn id="6" idx="2"/>
          </p:cNvCxnSpPr>
          <p:nvPr/>
        </p:nvCxnSpPr>
        <p:spPr bwMode="auto">
          <a:xfrm flipH="1" flipV="1">
            <a:off x="7901818" y="2365517"/>
            <a:ext cx="2917789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5" name="AutoShape 25">
            <a:extLst>
              <a:ext uri="{FF2B5EF4-FFF2-40B4-BE49-F238E27FC236}">
                <a16:creationId xmlns:a16="http://schemas.microsoft.com/office/drawing/2014/main" id="{BD2E73F9-4975-F84F-AC6A-279A6C702783}"/>
              </a:ext>
            </a:extLst>
          </p:cNvPr>
          <p:cNvCxnSpPr>
            <a:cxnSpLocks noChangeShapeType="1"/>
            <a:stCxn id="7" idx="0"/>
            <a:endCxn id="6" idx="2"/>
          </p:cNvCxnSpPr>
          <p:nvPr/>
        </p:nvCxnSpPr>
        <p:spPr bwMode="auto">
          <a:xfrm flipV="1">
            <a:off x="5281615" y="2365517"/>
            <a:ext cx="2620203" cy="85209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" name="Text Box 26">
            <a:extLst>
              <a:ext uri="{FF2B5EF4-FFF2-40B4-BE49-F238E27FC236}">
                <a16:creationId xmlns:a16="http://schemas.microsoft.com/office/drawing/2014/main" id="{2D49267C-13FE-4F45-A837-544D02210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731" y="237702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7" name="Text Box 27">
            <a:extLst>
              <a:ext uri="{FF2B5EF4-FFF2-40B4-BE49-F238E27FC236}">
                <a16:creationId xmlns:a16="http://schemas.microsoft.com/office/drawing/2014/main" id="{F4661950-E1A6-1749-A068-94E1A16D8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924" y="403199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18" name="Text Box 28">
            <a:extLst>
              <a:ext uri="{FF2B5EF4-FFF2-40B4-BE49-F238E27FC236}">
                <a16:creationId xmlns:a16="http://schemas.microsoft.com/office/drawing/2014/main" id="{3ABD219B-FF9B-C743-8E73-B3C9F9EF9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3777" y="2867544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19" name="AutoShape 29">
            <a:extLst>
              <a:ext uri="{FF2B5EF4-FFF2-40B4-BE49-F238E27FC236}">
                <a16:creationId xmlns:a16="http://schemas.microsoft.com/office/drawing/2014/main" id="{A4D99BF9-EB68-C146-B4D6-2443002E7D9F}"/>
              </a:ext>
            </a:extLst>
          </p:cNvPr>
          <p:cNvCxnSpPr>
            <a:cxnSpLocks noChangeShapeType="1"/>
            <a:stCxn id="10" idx="0"/>
            <a:endCxn id="8" idx="2"/>
          </p:cNvCxnSpPr>
          <p:nvPr/>
        </p:nvCxnSpPr>
        <p:spPr bwMode="auto">
          <a:xfrm flipH="1" flipV="1">
            <a:off x="7912825" y="3793870"/>
            <a:ext cx="1643926" cy="86360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grpSp>
        <p:nvGrpSpPr>
          <p:cNvPr id="20" name="Group 30">
            <a:extLst>
              <a:ext uri="{FF2B5EF4-FFF2-40B4-BE49-F238E27FC236}">
                <a16:creationId xmlns:a16="http://schemas.microsoft.com/office/drawing/2014/main" id="{BF5D42F0-C121-8A4E-B8E3-1EB0A84DFA2C}"/>
              </a:ext>
            </a:extLst>
          </p:cNvPr>
          <p:cNvGrpSpPr>
            <a:grpSpLocks/>
          </p:cNvGrpSpPr>
          <p:nvPr/>
        </p:nvGrpSpPr>
        <p:grpSpPr bwMode="auto">
          <a:xfrm>
            <a:off x="6397627" y="4586033"/>
            <a:ext cx="2160587" cy="1223962"/>
            <a:chOff x="1882" y="2886"/>
            <a:chExt cx="1361" cy="771"/>
          </a:xfrm>
        </p:grpSpPr>
        <p:sp>
          <p:nvSpPr>
            <p:cNvPr id="21" name="AutoShape 32">
              <a:extLst>
                <a:ext uri="{FF2B5EF4-FFF2-40B4-BE49-F238E27FC236}">
                  <a16:creationId xmlns:a16="http://schemas.microsoft.com/office/drawing/2014/main" id="{6087DAF9-9319-1644-81B7-9BDBD0C406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2976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xsd:String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2" name="AutoShape 35">
              <a:extLst>
                <a:ext uri="{FF2B5EF4-FFF2-40B4-BE49-F238E27FC236}">
                  <a16:creationId xmlns:a16="http://schemas.microsoft.com/office/drawing/2014/main" id="{451627D3-29E4-F44E-A8A8-C8007AF3EF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0" y="3203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xsd:integer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3" name="Rectangle 37">
              <a:extLst>
                <a:ext uri="{FF2B5EF4-FFF2-40B4-BE49-F238E27FC236}">
                  <a16:creationId xmlns:a16="http://schemas.microsoft.com/office/drawing/2014/main" id="{738FDC75-E8BB-1548-8BCA-5CCD4D7CDB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2" y="2886"/>
              <a:ext cx="1361" cy="771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</a:schemeClr>
              </a:solidFill>
              <a:prstDash val="dash"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cxnSp>
        <p:nvCxnSpPr>
          <p:cNvPr id="24" name="AutoShape 38">
            <a:extLst>
              <a:ext uri="{FF2B5EF4-FFF2-40B4-BE49-F238E27FC236}">
                <a16:creationId xmlns:a16="http://schemas.microsoft.com/office/drawing/2014/main" id="{70D0E7E2-0A35-B64B-87E0-B136512A760E}"/>
              </a:ext>
            </a:extLst>
          </p:cNvPr>
          <p:cNvCxnSpPr>
            <a:cxnSpLocks noChangeShapeType="1"/>
            <a:stCxn id="23" idx="0"/>
            <a:endCxn id="8" idx="2"/>
          </p:cNvCxnSpPr>
          <p:nvPr/>
        </p:nvCxnSpPr>
        <p:spPr bwMode="auto">
          <a:xfrm flipV="1">
            <a:off x="7477921" y="3793870"/>
            <a:ext cx="434904" cy="79216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" name="Text Box 39">
            <a:extLst>
              <a:ext uri="{FF2B5EF4-FFF2-40B4-BE49-F238E27FC236}">
                <a16:creationId xmlns:a16="http://schemas.microsoft.com/office/drawing/2014/main" id="{45F6B9EC-C145-0542-81A2-05EF47CFA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851" y="403199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40">
            <a:extLst>
              <a:ext uri="{FF2B5EF4-FFF2-40B4-BE49-F238E27FC236}">
                <a16:creationId xmlns:a16="http://schemas.microsoft.com/office/drawing/2014/main" id="{2A6802E9-BA1F-B548-9456-5EEEA4BC5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0168" y="4031996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 err="1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rdfs:subClassOf</a:t>
            </a:r>
            <a:endParaRPr lang="en-US" sz="1600" dirty="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  <p:cxnSp>
        <p:nvCxnSpPr>
          <p:cNvPr id="27" name="AutoShape 41">
            <a:extLst>
              <a:ext uri="{FF2B5EF4-FFF2-40B4-BE49-F238E27FC236}">
                <a16:creationId xmlns:a16="http://schemas.microsoft.com/office/drawing/2014/main" id="{91F4ED17-7C79-3945-8E0D-C417B7F064CB}"/>
              </a:ext>
            </a:extLst>
          </p:cNvPr>
          <p:cNvCxnSpPr>
            <a:cxnSpLocks noChangeShapeType="1"/>
            <a:stCxn id="23" idx="2"/>
            <a:endCxn id="9" idx="2"/>
          </p:cNvCxnSpPr>
          <p:nvPr/>
        </p:nvCxnSpPr>
        <p:spPr bwMode="auto">
          <a:xfrm rot="16200000" flipV="1">
            <a:off x="6092032" y="4423314"/>
            <a:ext cx="576262" cy="2197100"/>
          </a:xfrm>
          <a:prstGeom prst="curvedConnector3">
            <a:avLst>
              <a:gd name="adj1" fmla="val -39671"/>
            </a:avLst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8" name="Text Box 42">
            <a:extLst>
              <a:ext uri="{FF2B5EF4-FFF2-40B4-BE49-F238E27FC236}">
                <a16:creationId xmlns:a16="http://schemas.microsoft.com/office/drawing/2014/main" id="{E545E8F4-D5DD-5C43-8D16-4928DB5DC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9832" y="5976683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>
                <a:solidFill>
                  <a:schemeClr val="tx1">
                    <a:lumMod val="50000"/>
                  </a:schemeClr>
                </a:solidFill>
                <a:ea typeface="Arial" charset="0"/>
                <a:cs typeface="Arial" charset="0"/>
              </a:rPr>
              <a:t>rdf:type</a:t>
            </a:r>
            <a:endParaRPr lang="en-US" sz="1600">
              <a:solidFill>
                <a:schemeClr val="tx1">
                  <a:lumMod val="50000"/>
                </a:schemeClr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926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ancillary features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rdfs:label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give a human-readable name for a resource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&lt;#person-01269&gt; </a:t>
            </a:r>
            <a:r>
              <a:rPr lang="en-GB" sz="1800" dirty="0" err="1">
                <a:latin typeface="Lucida Console" panose="020B0609040504020204" pitchFamily="49" charset="0"/>
              </a:rPr>
              <a:t>rdfs:label</a:t>
            </a:r>
            <a:r>
              <a:rPr lang="en-GB" sz="1800" dirty="0">
                <a:latin typeface="Lucida Console" panose="020B0609040504020204" pitchFamily="49" charset="0"/>
              </a:rPr>
              <a:t> “John Smith” .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give a human-readable description for a resource</a:t>
            </a:r>
          </a:p>
          <a:p>
            <a:pPr marL="0" indent="0">
              <a:buNone/>
            </a:pPr>
            <a:r>
              <a:rPr lang="en-GB" sz="1800" dirty="0">
                <a:latin typeface="Lucida Console" panose="020B0609040504020204" pitchFamily="49" charset="0"/>
              </a:rPr>
              <a:t>&lt;#Employee&gt; </a:t>
            </a:r>
            <a:r>
              <a:rPr lang="en-GB" sz="1800" dirty="0" err="1">
                <a:latin typeface="Lucida Console" panose="020B0609040504020204" pitchFamily="49" charset="0"/>
              </a:rPr>
              <a:t>rdfs:comment</a:t>
            </a:r>
            <a:r>
              <a:rPr lang="en-GB" sz="1800" dirty="0">
                <a:latin typeface="Lucida Console" panose="020B0609040504020204" pitchFamily="49" charset="0"/>
              </a:rPr>
              <a:t> “A person who works.” .</a:t>
            </a:r>
          </a:p>
          <a:p>
            <a:pPr marL="0" indent="0">
              <a:buNone/>
            </a:pPr>
            <a:endParaRPr lang="en-GB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rdfs:seeAlso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is used to indicate a resource which can be retrieved to give more information about something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1800" dirty="0" err="1">
                <a:latin typeface="Lucida Console" panose="020B0609040504020204" pitchFamily="49" charset="0"/>
              </a:rPr>
              <a:t>rdfs:isDefinedBy</a:t>
            </a:r>
            <a:r>
              <a:rPr lang="en-GB" sz="1800" dirty="0">
                <a:latin typeface="Lucida Console" panose="020B0609040504020204" pitchFamily="49" charset="0"/>
              </a:rPr>
              <a:t> </a:t>
            </a:r>
            <a:r>
              <a:rPr lang="en-GB" dirty="0"/>
              <a:t>indicates a resource which is responsible for the definition of something (a </a:t>
            </a:r>
            <a:r>
              <a:rPr lang="en-GB" dirty="0" err="1"/>
              <a:t>subproperty</a:t>
            </a:r>
            <a:r>
              <a:rPr lang="en-GB" dirty="0"/>
              <a:t> of </a:t>
            </a:r>
            <a:r>
              <a:rPr lang="en-GB" sz="1800" dirty="0" err="1">
                <a:latin typeface="Lucida Console" panose="020B0609040504020204" pitchFamily="49" charset="0"/>
              </a:rPr>
              <a:t>rdfs:seeAlso</a:t>
            </a:r>
            <a:r>
              <a:rPr lang="en-GB" dirty="0">
                <a:latin typeface="Lucida Console" panose="020B0609040504020204" pitchFamily="49" charset="0"/>
              </a:rPr>
              <a:t>)</a:t>
            </a: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sz="1800" dirty="0">
              <a:latin typeface="Lucida Console" panose="020B0609040504020204" pitchFamily="49" charset="0"/>
            </a:endParaRP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91968C-DD09-5C43-B94F-8B29AF3F09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25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Status</a:t>
            </a:r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Original version contemporary with RDF (but never became a W3C Recommendation)</a:t>
            </a:r>
          </a:p>
          <a:p>
            <a:r>
              <a:rPr lang="en-GB" dirty="0"/>
              <a:t>Revised version published in 2004</a:t>
            </a:r>
          </a:p>
          <a:p>
            <a:r>
              <a:rPr lang="en-GB" dirty="0"/>
              <a:t>Second revision published in 2014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E2CCBA-95BC-3D47-98FA-634E2BAEF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841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B7B62-21EB-8D4F-B8FB-F97E826C7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Description Logics</a:t>
            </a:r>
          </a:p>
        </p:txBody>
      </p:sp>
    </p:spTree>
    <p:extLst>
      <p:ext uri="{BB962C8B-B14F-4D97-AF65-F5344CB8AC3E}">
        <p14:creationId xmlns:p14="http://schemas.microsoft.com/office/powerpoint/2010/main" val="3525000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RDF Schema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COMP6215 Semantic Web Technologies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34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RDF to define RDFS</a:t>
            </a:r>
            <a:endParaRPr lang="en-US"/>
          </a:p>
        </p:txBody>
      </p:sp>
      <p:sp>
        <p:nvSpPr>
          <p:cNvPr id="84997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RDFS is a simple ontology language for use with RDF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RDFS is an RDF vocabulary which contains:</a:t>
            </a:r>
          </a:p>
          <a:p>
            <a:r>
              <a:rPr lang="en-GB" dirty="0"/>
              <a:t>Classes for defining classes and properties</a:t>
            </a:r>
          </a:p>
          <a:p>
            <a:r>
              <a:rPr lang="en-GB" dirty="0"/>
              <a:t>Properties for defining basic characteristics of classes and properties</a:t>
            </a:r>
          </a:p>
          <a:p>
            <a:pPr lvl="1"/>
            <a:r>
              <a:rPr lang="en-GB" dirty="0"/>
              <a:t>Global property domains and ranges</a:t>
            </a:r>
          </a:p>
          <a:p>
            <a:r>
              <a:rPr lang="en-GB" dirty="0"/>
              <a:t>Some ancillary properties</a:t>
            </a:r>
          </a:p>
          <a:p>
            <a:pPr lvl="1"/>
            <a:r>
              <a:rPr lang="en-GB" dirty="0"/>
              <a:t>Defined by, see also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A2CF9-C8DC-1A4E-A779-234510D501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5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F493E-9BCD-4242-89F5-CA34AC584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RDF and RDFS namespaces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C1E8C-4C74-1F4D-BFE7-5749ACACC5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terms in RDF Schema are defined as part of the RDFS namespace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http://www.w3.org/2000/01/</a:t>
            </a:r>
            <a:r>
              <a:rPr lang="en-GB" dirty="0" err="1">
                <a:latin typeface="Lucida Console" panose="020B0609040504020204" pitchFamily="49" charset="0"/>
              </a:rPr>
              <a:t>rdf</a:t>
            </a:r>
            <a:r>
              <a:rPr lang="en-GB" dirty="0">
                <a:latin typeface="Lucida Console" panose="020B0609040504020204" pitchFamily="49" charset="0"/>
              </a:rPr>
              <a:t>-schema# </a:t>
            </a:r>
            <a:r>
              <a:rPr lang="en-GB" dirty="0"/>
              <a:t>, abbreviated here as </a:t>
            </a:r>
            <a:r>
              <a:rPr lang="en-GB" dirty="0" err="1">
                <a:latin typeface="Lucida Console" panose="020B0609040504020204" pitchFamily="49" charset="0"/>
              </a:rPr>
              <a:t>rdfs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Two terms are defined as part of the RDF namespace: </a:t>
            </a:r>
            <a:r>
              <a:rPr lang="en-GB" dirty="0" err="1"/>
              <a:t>rdf:type</a:t>
            </a:r>
            <a:r>
              <a:rPr lang="en-GB" dirty="0"/>
              <a:t> and </a:t>
            </a:r>
            <a:r>
              <a:rPr lang="en-GB" dirty="0" err="1"/>
              <a:t>rdf:Property</a:t>
            </a:r>
            <a:endParaRPr lang="en-GB" dirty="0"/>
          </a:p>
          <a:p>
            <a:r>
              <a:rPr lang="en-GB" dirty="0">
                <a:latin typeface="Lucida Console" panose="020B0609040504020204" pitchFamily="49" charset="0"/>
              </a:rPr>
              <a:t>http://www.w3.org/1999/02/22-rdf-syntax-ns#</a:t>
            </a:r>
            <a:r>
              <a:rPr lang="en-GB" dirty="0"/>
              <a:t> , abbreviated as </a:t>
            </a:r>
            <a:r>
              <a:rPr lang="en-GB" dirty="0" err="1">
                <a:latin typeface="Lucida Console" panose="020B0609040504020204" pitchFamily="49" charset="0"/>
              </a:rPr>
              <a:t>rdf</a:t>
            </a:r>
            <a:r>
              <a:rPr lang="en-GB" dirty="0">
                <a:latin typeface="Lucida Console" panose="020B0609040504020204" pitchFamily="49" charset="0"/>
              </a:rPr>
              <a:t>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This is a historical accident, but can trip up the unwary</a:t>
            </a:r>
          </a:p>
          <a:p>
            <a:pPr marL="0" indent="0">
              <a:buNone/>
            </a:pPr>
            <a:r>
              <a:rPr lang="en-US" dirty="0"/>
              <a:t>Be careful when using these terms in SPARQL queries!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7A447-1A02-464D-B663-195F086B0A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16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We wish to define the class Person: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D36EF85-CA8E-C44D-9CCF-0AFC105E38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7044" name="Group 4"/>
          <p:cNvGrpSpPr>
            <a:grpSpLocks/>
          </p:cNvGrpSpPr>
          <p:nvPr/>
        </p:nvGrpSpPr>
        <p:grpSpPr bwMode="auto">
          <a:xfrm>
            <a:off x="3575050" y="3284538"/>
            <a:ext cx="5041900" cy="625475"/>
            <a:chOff x="1292" y="1721"/>
            <a:chExt cx="3176" cy="394"/>
          </a:xfrm>
        </p:grpSpPr>
        <p:sp>
          <p:nvSpPr>
            <p:cNvPr id="87046" name="AutoShape 6"/>
            <p:cNvSpPr>
              <a:spLocks noChangeArrowheads="1"/>
            </p:cNvSpPr>
            <p:nvPr/>
          </p:nvSpPr>
          <p:spPr bwMode="auto">
            <a:xfrm>
              <a:off x="1292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ex:Person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7049" name="AutoShape 9"/>
            <p:cNvSpPr>
              <a:spLocks noChangeArrowheads="1"/>
            </p:cNvSpPr>
            <p:nvPr/>
          </p:nvSpPr>
          <p:spPr bwMode="auto">
            <a:xfrm>
              <a:off x="3606" y="1752"/>
              <a:ext cx="862" cy="3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rdfs:Class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87051" name="AutoShape 11"/>
            <p:cNvCxnSpPr>
              <a:cxnSpLocks noChangeShapeType="1"/>
              <a:stCxn id="87046" idx="3"/>
              <a:endCxn id="87049" idx="1"/>
            </p:cNvCxnSpPr>
            <p:nvPr/>
          </p:nvCxnSpPr>
          <p:spPr bwMode="auto">
            <a:xfrm>
              <a:off x="2154" y="1934"/>
              <a:ext cx="1452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7052" name="Text Box 12"/>
            <p:cNvSpPr txBox="1">
              <a:spLocks noChangeArrowheads="1"/>
            </p:cNvSpPr>
            <p:nvPr/>
          </p:nvSpPr>
          <p:spPr bwMode="auto">
            <a:xfrm>
              <a:off x="2608" y="1721"/>
              <a:ext cx="609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>
                  <a:ea typeface="Arial" charset="0"/>
                  <a:cs typeface="Arial" charset="0"/>
                </a:rPr>
                <a:t>rdf:type</a:t>
              </a:r>
              <a:endParaRPr lang="en-US" sz="1600">
                <a:ea typeface="Arial" charset="0"/>
                <a:cs typeface="Arial" charset="0"/>
              </a:endParaRPr>
            </a:p>
          </p:txBody>
        </p:sp>
      </p:grpSp>
      <p:sp>
        <p:nvSpPr>
          <p:cNvPr id="87053" name="Text Box 13"/>
          <p:cNvSpPr txBox="1">
            <a:spLocks noChangeArrowheads="1"/>
          </p:cNvSpPr>
          <p:nvPr/>
        </p:nvSpPr>
        <p:spPr bwMode="auto">
          <a:xfrm>
            <a:off x="3204856" y="5497712"/>
            <a:ext cx="578228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18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definitions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Employee is a subclass of Person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3BF6B-7F37-D44F-A85B-819C25714E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9E424A-F0B0-944F-9910-21D7390E794B}"/>
              </a:ext>
            </a:extLst>
          </p:cNvPr>
          <p:cNvGrpSpPr/>
          <p:nvPr/>
        </p:nvGrpSpPr>
        <p:grpSpPr>
          <a:xfrm>
            <a:off x="2929823" y="2937531"/>
            <a:ext cx="4982129" cy="1766888"/>
            <a:chOff x="1534559" y="2743200"/>
            <a:chExt cx="4982129" cy="1766888"/>
          </a:xfrm>
        </p:grpSpPr>
        <p:sp>
          <p:nvSpPr>
            <p:cNvPr id="89093" name="AutoShape 5"/>
            <p:cNvSpPr>
              <a:spLocks noChangeArrowheads="1"/>
            </p:cNvSpPr>
            <p:nvPr/>
          </p:nvSpPr>
          <p:spPr bwMode="auto">
            <a:xfrm>
              <a:off x="2468488" y="3933825"/>
              <a:ext cx="1668537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ex:Employee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9096" name="AutoShape 8"/>
            <p:cNvSpPr>
              <a:spLocks noChangeArrowheads="1"/>
            </p:cNvSpPr>
            <p:nvPr/>
          </p:nvSpPr>
          <p:spPr bwMode="auto">
            <a:xfrm>
              <a:off x="5148263" y="3933825"/>
              <a:ext cx="1368425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rdfs:Class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89098" name="AutoShape 10"/>
            <p:cNvCxnSpPr>
              <a:cxnSpLocks noChangeShapeType="1"/>
              <a:stCxn id="89093" idx="3"/>
              <a:endCxn id="89096" idx="1"/>
            </p:cNvCxnSpPr>
            <p:nvPr/>
          </p:nvCxnSpPr>
          <p:spPr bwMode="auto">
            <a:xfrm>
              <a:off x="4137025" y="4221957"/>
              <a:ext cx="1011238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89099" name="Text Box 11"/>
            <p:cNvSpPr txBox="1">
              <a:spLocks noChangeArrowheads="1"/>
            </p:cNvSpPr>
            <p:nvPr/>
          </p:nvSpPr>
          <p:spPr bwMode="auto">
            <a:xfrm>
              <a:off x="4211638" y="3884613"/>
              <a:ext cx="96693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ea typeface="Arial" charset="0"/>
                  <a:cs typeface="Arial" charset="0"/>
                </a:rPr>
                <a:t>rdf:type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sp>
          <p:nvSpPr>
            <p:cNvPr id="89101" name="AutoShape 13"/>
            <p:cNvSpPr>
              <a:spLocks noChangeArrowheads="1"/>
            </p:cNvSpPr>
            <p:nvPr/>
          </p:nvSpPr>
          <p:spPr bwMode="auto">
            <a:xfrm>
              <a:off x="2540496" y="2743200"/>
              <a:ext cx="1512168" cy="57626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</a:rPr>
                <a:t>ex:Person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9103" name="Text Box 15"/>
            <p:cNvSpPr txBox="1">
              <a:spLocks noChangeArrowheads="1"/>
            </p:cNvSpPr>
            <p:nvPr/>
          </p:nvSpPr>
          <p:spPr bwMode="auto">
            <a:xfrm>
              <a:off x="1534559" y="3483073"/>
              <a:ext cx="176202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sz="1600" dirty="0" err="1">
                  <a:ea typeface="Arial" charset="0"/>
                  <a:cs typeface="Arial" charset="0"/>
                </a:rPr>
                <a:t>rdfs:subClassOf</a:t>
              </a:r>
              <a:endParaRPr lang="en-US" sz="1600" dirty="0">
                <a:ea typeface="Arial" charset="0"/>
                <a:cs typeface="Arial" charset="0"/>
              </a:endParaRPr>
            </a:p>
          </p:txBody>
        </p:sp>
        <p:cxnSp>
          <p:nvCxnSpPr>
            <p:cNvPr id="89104" name="AutoShape 16"/>
            <p:cNvCxnSpPr>
              <a:cxnSpLocks noChangeShapeType="1"/>
              <a:stCxn id="89093" idx="0"/>
              <a:endCxn id="89101" idx="2"/>
            </p:cNvCxnSpPr>
            <p:nvPr/>
          </p:nvCxnSpPr>
          <p:spPr bwMode="auto">
            <a:xfrm flipH="1" flipV="1">
              <a:off x="3296580" y="3319463"/>
              <a:ext cx="6177" cy="614362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</p:grp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3018235" y="5517233"/>
            <a:ext cx="557845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ex:Employee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rdf:type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rdfs:Class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; </a:t>
            </a:r>
            <a:b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          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rdfs:subClassOf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ex:Person</a:t>
            </a:r>
            <a:r>
              <a:rPr lang="en-GB" dirty="0">
                <a:solidFill>
                  <a:schemeClr val="tx1">
                    <a:lumMod val="50000"/>
                  </a:schemeClr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 . </a:t>
            </a:r>
            <a:endParaRPr lang="en-US" dirty="0">
              <a:solidFill>
                <a:schemeClr val="tx1">
                  <a:lumMod val="50000"/>
                </a:schemeClr>
              </a:solidFill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1638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transitive:</a:t>
            </a:r>
          </a:p>
          <a:p>
            <a:pPr marL="360000" lvl="1" indent="0">
              <a:buNone/>
            </a:pPr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(B </a:t>
            </a:r>
            <a:r>
              <a:rPr lang="en-GB" dirty="0" err="1"/>
              <a:t>rdfs:subClassOf</a:t>
            </a:r>
            <a:r>
              <a:rPr lang="en-GB" dirty="0"/>
              <a:t> C) implies (A </a:t>
            </a:r>
            <a:r>
              <a:rPr lang="en-GB" dirty="0" err="1"/>
              <a:t>rdfs:subClassOf</a:t>
            </a:r>
            <a:r>
              <a:rPr lang="en-GB" dirty="0"/>
              <a:t> 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758772-E6CE-344B-92A7-BE80799B13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5273675" y="5373018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Ex:PartTime</a:t>
            </a:r>
            <a:r>
              <a:rPr lang="en-US" dirty="0">
                <a:solidFill>
                  <a:schemeClr val="bg1"/>
                </a:solidFill>
              </a:rPr>
              <a:t> Employee</a:t>
            </a:r>
          </a:p>
        </p:txBody>
      </p:sp>
      <p:sp>
        <p:nvSpPr>
          <p:cNvPr id="91144" name="AutoShape 8"/>
          <p:cNvSpPr>
            <a:spLocks noChangeArrowheads="1"/>
          </p:cNvSpPr>
          <p:nvPr/>
        </p:nvSpPr>
        <p:spPr bwMode="auto">
          <a:xfrm>
            <a:off x="5273675" y="4323680"/>
            <a:ext cx="16446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4343401" y="4915817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47" name="AutoShape 11"/>
          <p:cNvCxnSpPr>
            <a:cxnSpLocks noChangeShapeType="1"/>
            <a:stCxn id="91141" idx="0"/>
            <a:endCxn id="91144" idx="2"/>
          </p:cNvCxnSpPr>
          <p:nvPr/>
        </p:nvCxnSpPr>
        <p:spPr bwMode="auto">
          <a:xfrm flipV="1">
            <a:off x="6096000" y="4899943"/>
            <a:ext cx="0" cy="4730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1149" name="AutoShape 13"/>
          <p:cNvSpPr>
            <a:spLocks noChangeArrowheads="1"/>
          </p:cNvSpPr>
          <p:nvPr/>
        </p:nvSpPr>
        <p:spPr bwMode="auto">
          <a:xfrm>
            <a:off x="5273675" y="3315618"/>
            <a:ext cx="164465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4343401" y="3907755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1152" name="AutoShape 16"/>
          <p:cNvCxnSpPr>
            <a:cxnSpLocks noChangeShapeType="1"/>
            <a:stCxn id="91144" idx="0"/>
            <a:endCxn id="91149" idx="2"/>
          </p:cNvCxnSpPr>
          <p:nvPr/>
        </p:nvCxnSpPr>
        <p:spPr bwMode="auto">
          <a:xfrm flipV="1">
            <a:off x="6096000" y="3891880"/>
            <a:ext cx="0" cy="431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1153" name="AutoShape 17"/>
          <p:cNvCxnSpPr>
            <a:cxnSpLocks noChangeShapeType="1"/>
            <a:stCxn id="91141" idx="3"/>
            <a:endCxn id="91149" idx="3"/>
          </p:cNvCxnSpPr>
          <p:nvPr/>
        </p:nvCxnSpPr>
        <p:spPr bwMode="auto">
          <a:xfrm flipV="1">
            <a:off x="6918325" y="3603749"/>
            <a:ext cx="12700" cy="2057400"/>
          </a:xfrm>
          <a:prstGeom prst="curvedConnector3">
            <a:avLst>
              <a:gd name="adj1" fmla="val 4957898"/>
            </a:avLst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7570789" y="4418930"/>
            <a:ext cx="18694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 dirty="0" err="1">
                <a:ea typeface="Arial" charset="0"/>
                <a:cs typeface="Arial" charset="0"/>
              </a:rPr>
              <a:t>rdfs:subClassOf</a:t>
            </a:r>
            <a:endParaRPr lang="en-US" sz="1600" b="1" dirty="0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49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rdfs:subClassOf</a:t>
            </a:r>
            <a:r>
              <a:rPr lang="en-GB" dirty="0"/>
              <a:t> is reflexive</a:t>
            </a:r>
          </a:p>
          <a:p>
            <a:pPr lvl="1"/>
            <a:r>
              <a:rPr lang="en-GB" dirty="0"/>
              <a:t>All classes are subclasses of themselves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1630F-A345-6E4C-B342-F8DD75BBB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3189" name="AutoShape 5"/>
          <p:cNvSpPr>
            <a:spLocks noChangeArrowheads="1"/>
          </p:cNvSpPr>
          <p:nvPr/>
        </p:nvSpPr>
        <p:spPr bwMode="auto">
          <a:xfrm>
            <a:off x="5411788" y="3968750"/>
            <a:ext cx="1368425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3191" name="Text Box 7"/>
          <p:cNvSpPr txBox="1">
            <a:spLocks noChangeArrowheads="1"/>
          </p:cNvSpPr>
          <p:nvPr/>
        </p:nvSpPr>
        <p:spPr bwMode="auto">
          <a:xfrm>
            <a:off x="6996113" y="4064000"/>
            <a:ext cx="18694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ea typeface="Arial" charset="0"/>
                <a:cs typeface="Arial" charset="0"/>
              </a:rPr>
              <a:t>rdfs:subClassOf</a:t>
            </a:r>
            <a:endParaRPr lang="en-US" sz="1600" b="1">
              <a:ea typeface="Arial" charset="0"/>
              <a:cs typeface="Arial" charset="0"/>
            </a:endParaRPr>
          </a:p>
        </p:txBody>
      </p:sp>
      <p:cxnSp>
        <p:nvCxnSpPr>
          <p:cNvPr id="93192" name="AutoShape 8"/>
          <p:cNvCxnSpPr>
            <a:cxnSpLocks noChangeShapeType="1"/>
            <a:stCxn id="93189" idx="0"/>
            <a:endCxn id="93189" idx="2"/>
          </p:cNvCxnSpPr>
          <p:nvPr/>
        </p:nvCxnSpPr>
        <p:spPr bwMode="auto">
          <a:xfrm rot="5400000" flipV="1">
            <a:off x="5808662" y="4256087"/>
            <a:ext cx="576262" cy="1588"/>
          </a:xfrm>
          <a:prstGeom prst="curvedConnector5">
            <a:avLst>
              <a:gd name="adj1" fmla="val -39671"/>
              <a:gd name="adj2" fmla="val 57500000"/>
              <a:gd name="adj3" fmla="val 139671"/>
            </a:avLst>
          </a:prstGeom>
          <a:noFill/>
          <a:ln w="25400">
            <a:solidFill>
              <a:schemeClr val="tx1"/>
            </a:solidFill>
            <a:prstDash val="dash"/>
            <a:round/>
            <a:headEnd type="triangle" w="lg" len="lg"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08062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Schema class semantics</a:t>
            </a: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/>
              <a:t>rdf:type</a:t>
            </a:r>
            <a:r>
              <a:rPr lang="en-GB" dirty="0"/>
              <a:t> distributes over </a:t>
            </a:r>
            <a:r>
              <a:rPr lang="en-GB" dirty="0" err="1"/>
              <a:t>rdf:subClassOf</a:t>
            </a:r>
            <a:r>
              <a:rPr lang="en-GB" dirty="0"/>
              <a:t>:</a:t>
            </a:r>
          </a:p>
          <a:p>
            <a:pPr marL="360000" lvl="1" indent="0">
              <a:buNone/>
            </a:pPr>
            <a:r>
              <a:rPr lang="en-GB" dirty="0"/>
              <a:t>(A </a:t>
            </a:r>
            <a:r>
              <a:rPr lang="en-GB" dirty="0" err="1"/>
              <a:t>rdfs:subClassOf</a:t>
            </a:r>
            <a:r>
              <a:rPr lang="en-GB" dirty="0"/>
              <a:t> B) and (C </a:t>
            </a:r>
            <a:r>
              <a:rPr lang="en-GB" dirty="0" err="1"/>
              <a:t>rdf:type</a:t>
            </a:r>
            <a:r>
              <a:rPr lang="en-GB" dirty="0"/>
              <a:t> A) implies (C </a:t>
            </a:r>
            <a:r>
              <a:rPr lang="en-GB" dirty="0" err="1"/>
              <a:t>rdf:type</a:t>
            </a:r>
            <a:r>
              <a:rPr lang="en-GB" dirty="0"/>
              <a:t> B)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AE01F-2AC6-2A43-A0CA-7A24EA3367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5237" name="AutoShape 5"/>
          <p:cNvSpPr>
            <a:spLocks noChangeArrowheads="1"/>
          </p:cNvSpPr>
          <p:nvPr/>
        </p:nvSpPr>
        <p:spPr bwMode="auto">
          <a:xfrm>
            <a:off x="6815113" y="4865967"/>
            <a:ext cx="16002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John Smith</a:t>
            </a:r>
          </a:p>
        </p:txBody>
      </p:sp>
      <p:sp>
        <p:nvSpPr>
          <p:cNvPr id="95240" name="AutoShape 8"/>
          <p:cNvSpPr>
            <a:spLocks noChangeArrowheads="1"/>
          </p:cNvSpPr>
          <p:nvPr/>
        </p:nvSpPr>
        <p:spPr bwMode="auto">
          <a:xfrm>
            <a:off x="3719513" y="4865967"/>
            <a:ext cx="151216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ex:Employee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5242" name="Text Box 10"/>
          <p:cNvSpPr txBox="1">
            <a:spLocks noChangeArrowheads="1"/>
          </p:cNvSpPr>
          <p:nvPr/>
        </p:nvSpPr>
        <p:spPr bwMode="auto">
          <a:xfrm>
            <a:off x="5735614" y="4816754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rdf:type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3" name="AutoShape 11"/>
          <p:cNvCxnSpPr>
            <a:cxnSpLocks noChangeShapeType="1"/>
            <a:stCxn id="95237" idx="1"/>
            <a:endCxn id="95240" idx="3"/>
          </p:cNvCxnSpPr>
          <p:nvPr/>
        </p:nvCxnSpPr>
        <p:spPr bwMode="auto">
          <a:xfrm flipH="1">
            <a:off x="5231681" y="5154098"/>
            <a:ext cx="1583432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95245" name="AutoShape 13"/>
          <p:cNvSpPr>
            <a:spLocks noChangeArrowheads="1"/>
          </p:cNvSpPr>
          <p:nvPr/>
        </p:nvSpPr>
        <p:spPr bwMode="auto">
          <a:xfrm>
            <a:off x="3719513" y="3642004"/>
            <a:ext cx="151216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ex:Person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5247" name="Text Box 15"/>
          <p:cNvSpPr txBox="1">
            <a:spLocks noChangeArrowheads="1"/>
          </p:cNvSpPr>
          <p:nvPr/>
        </p:nvSpPr>
        <p:spPr bwMode="auto">
          <a:xfrm>
            <a:off x="2776514" y="4399241"/>
            <a:ext cx="176202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ea typeface="Arial" charset="0"/>
                <a:cs typeface="Arial" charset="0"/>
              </a:rPr>
              <a:t>rdfs:subClassOf</a:t>
            </a:r>
            <a:endParaRPr lang="en-US" sz="1600">
              <a:ea typeface="Arial" charset="0"/>
              <a:cs typeface="Arial" charset="0"/>
            </a:endParaRPr>
          </a:p>
        </p:txBody>
      </p:sp>
      <p:cxnSp>
        <p:nvCxnSpPr>
          <p:cNvPr id="95248" name="AutoShape 16"/>
          <p:cNvCxnSpPr>
            <a:cxnSpLocks noChangeShapeType="1"/>
            <a:stCxn id="95240" idx="0"/>
            <a:endCxn id="95245" idx="2"/>
          </p:cNvCxnSpPr>
          <p:nvPr/>
        </p:nvCxnSpPr>
        <p:spPr bwMode="auto">
          <a:xfrm flipV="1">
            <a:off x="4475597" y="4218266"/>
            <a:ext cx="0" cy="6477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95249" name="AutoShape 17"/>
          <p:cNvCxnSpPr>
            <a:cxnSpLocks noChangeShapeType="1"/>
            <a:stCxn id="95237" idx="0"/>
            <a:endCxn id="95245" idx="3"/>
          </p:cNvCxnSpPr>
          <p:nvPr/>
        </p:nvCxnSpPr>
        <p:spPr bwMode="auto">
          <a:xfrm rot="16200000" flipV="1">
            <a:off x="5955533" y="3206285"/>
            <a:ext cx="935831" cy="2383532"/>
          </a:xfrm>
          <a:prstGeom prst="curvedConnector2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 type="triangle" w="lg" len="lg"/>
          </a:ln>
          <a:effectLst/>
        </p:spPr>
      </p:cxnSp>
      <p:sp>
        <p:nvSpPr>
          <p:cNvPr id="95250" name="Text Box 18"/>
          <p:cNvSpPr txBox="1">
            <a:spLocks noChangeArrowheads="1"/>
          </p:cNvSpPr>
          <p:nvPr/>
        </p:nvSpPr>
        <p:spPr bwMode="auto">
          <a:xfrm>
            <a:off x="6672239" y="3808691"/>
            <a:ext cx="10102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="1">
                <a:ea typeface="Arial" charset="0"/>
                <a:cs typeface="Arial" charset="0"/>
              </a:rPr>
              <a:t>rdf:type</a:t>
            </a:r>
            <a:endParaRPr lang="en-US" sz="1600" b="1"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7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0" grpId="0"/>
    </p:bld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</TotalTime>
  <Words>849</Words>
  <Application>Microsoft Macintosh PowerPoint</Application>
  <PresentationFormat>Widescreen</PresentationFormat>
  <Paragraphs>162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RDF Schema </vt:lpstr>
      <vt:lpstr>Using RDF to define RDFS</vt:lpstr>
      <vt:lpstr>Notes on RDF and RDFS namespaces</vt:lpstr>
      <vt:lpstr>RDF Schema class definitions</vt:lpstr>
      <vt:lpstr>RDF Schema class definitions</vt:lpstr>
      <vt:lpstr>RDF Schema class semantics</vt:lpstr>
      <vt:lpstr>RDF Schema class semantics</vt:lpstr>
      <vt:lpstr>RDF Schema class semantics</vt:lpstr>
      <vt:lpstr>RDF Schema property definitions</vt:lpstr>
      <vt:lpstr>RDF Schema property definitions</vt:lpstr>
      <vt:lpstr>RDF Schema property definitions</vt:lpstr>
      <vt:lpstr>RDF Schema property definitions</vt:lpstr>
      <vt:lpstr>RDF Schema property semantics</vt:lpstr>
      <vt:lpstr>RDF Schema property semantics</vt:lpstr>
      <vt:lpstr>RDF Schema predefined classes</vt:lpstr>
      <vt:lpstr>RDF Schema ancillary features</vt:lpstr>
      <vt:lpstr>RDF Schema Status</vt:lpstr>
      <vt:lpstr>Next Lecture: Description Logics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2022-02-13T14:55:43Z</dcterms:created>
  <dcterms:modified xsi:type="dcterms:W3CDTF">2022-02-14T14:15:01Z</dcterms:modified>
</cp:coreProperties>
</file>