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6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7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29"/>
  </p:notesMasterIdLst>
  <p:sldIdLst>
    <p:sldId id="260" r:id="rId9"/>
    <p:sldId id="257" r:id="rId10"/>
    <p:sldId id="258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2" r:id="rId22"/>
    <p:sldId id="273" r:id="rId23"/>
    <p:sldId id="274" r:id="rId24"/>
    <p:sldId id="275" r:id="rId25"/>
    <p:sldId id="276" r:id="rId26"/>
    <p:sldId id="697" r:id="rId27"/>
    <p:sldId id="715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751C02-B757-2A45-802E-8D7D26F15986}" v="1" dt="2022-02-14T14:03:56.5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88"/>
    <p:restoredTop sz="94709"/>
  </p:normalViewPr>
  <p:slideViewPr>
    <p:cSldViewPr snapToGrid="0" snapToObjects="1" showGuides="1">
      <p:cViewPr varScale="1">
        <p:scale>
          <a:sx n="100" d="100"/>
          <a:sy n="100" d="100"/>
        </p:scale>
        <p:origin x="176" y="6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34" Type="http://schemas.microsoft.com/office/2016/11/relationships/changesInfo" Target="changesInfos/changesInfo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Master" Target="slideMasters/slideMaster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B0751C02-B757-2A45-802E-8D7D26F15986}"/>
    <pc:docChg chg="custSel delSld modSld">
      <pc:chgData name="Nicholas Gibbins" userId="6a0e944c-4d97-467d-bb7a-7c3315791fe4" providerId="ADAL" clId="{B0751C02-B757-2A45-802E-8D7D26F15986}" dt="2022-02-14T14:09:44.052" v="142" actId="20577"/>
      <pc:docMkLst>
        <pc:docMk/>
      </pc:docMkLst>
      <pc:sldChg chg="modSp mod">
        <pc:chgData name="Nicholas Gibbins" userId="6a0e944c-4d97-467d-bb7a-7c3315791fe4" providerId="ADAL" clId="{B0751C02-B757-2A45-802E-8D7D26F15986}" dt="2022-02-14T14:06:13.222" v="63" actId="20577"/>
        <pc:sldMkLst>
          <pc:docMk/>
          <pc:sldMk cId="3555552306" sldId="258"/>
        </pc:sldMkLst>
        <pc:spChg chg="mod">
          <ac:chgData name="Nicholas Gibbins" userId="6a0e944c-4d97-467d-bb7a-7c3315791fe4" providerId="ADAL" clId="{B0751C02-B757-2A45-802E-8D7D26F15986}" dt="2022-02-14T14:06:13.222" v="63" actId="20577"/>
          <ac:spMkLst>
            <pc:docMk/>
            <pc:sldMk cId="3555552306" sldId="258"/>
            <ac:spMk id="30722" creationId="{00000000-0000-0000-0000-000000000000}"/>
          </ac:spMkLst>
        </pc:spChg>
      </pc:sldChg>
      <pc:sldChg chg="modSp mod">
        <pc:chgData name="Nicholas Gibbins" userId="6a0e944c-4d97-467d-bb7a-7c3315791fe4" providerId="ADAL" clId="{B0751C02-B757-2A45-802E-8D7D26F15986}" dt="2022-02-14T14:06:21.329" v="72" actId="20577"/>
        <pc:sldMkLst>
          <pc:docMk/>
          <pc:sldMk cId="1913646992" sldId="262"/>
        </pc:sldMkLst>
        <pc:spChg chg="mod">
          <ac:chgData name="Nicholas Gibbins" userId="6a0e944c-4d97-467d-bb7a-7c3315791fe4" providerId="ADAL" clId="{B0751C02-B757-2A45-802E-8D7D26F15986}" dt="2022-02-14T14:06:21.329" v="72" actId="20577"/>
          <ac:spMkLst>
            <pc:docMk/>
            <pc:sldMk cId="1913646992" sldId="262"/>
            <ac:spMk id="32770" creationId="{00000000-0000-0000-0000-000000000000}"/>
          </ac:spMkLst>
        </pc:spChg>
      </pc:sldChg>
      <pc:sldChg chg="modSp mod">
        <pc:chgData name="Nicholas Gibbins" userId="6a0e944c-4d97-467d-bb7a-7c3315791fe4" providerId="ADAL" clId="{B0751C02-B757-2A45-802E-8D7D26F15986}" dt="2022-02-14T14:06:58.576" v="76" actId="14100"/>
        <pc:sldMkLst>
          <pc:docMk/>
          <pc:sldMk cId="1189940644" sldId="264"/>
        </pc:sldMkLst>
        <pc:spChg chg="mod">
          <ac:chgData name="Nicholas Gibbins" userId="6a0e944c-4d97-467d-bb7a-7c3315791fe4" providerId="ADAL" clId="{B0751C02-B757-2A45-802E-8D7D26F15986}" dt="2022-02-14T14:06:58.576" v="76" actId="14100"/>
          <ac:spMkLst>
            <pc:docMk/>
            <pc:sldMk cId="1189940644" sldId="264"/>
            <ac:spMk id="38914" creationId="{00000000-0000-0000-0000-000000000000}"/>
          </ac:spMkLst>
        </pc:spChg>
        <pc:picChg chg="mod">
          <ac:chgData name="Nicholas Gibbins" userId="6a0e944c-4d97-467d-bb7a-7c3315791fe4" providerId="ADAL" clId="{B0751C02-B757-2A45-802E-8D7D26F15986}" dt="2022-02-14T14:06:50.452" v="75" actId="14100"/>
          <ac:picMkLst>
            <pc:docMk/>
            <pc:sldMk cId="1189940644" sldId="264"/>
            <ac:picMk id="38917" creationId="{00000000-0000-0000-0000-000000000000}"/>
          </ac:picMkLst>
        </pc:picChg>
      </pc:sldChg>
      <pc:sldChg chg="modSp mod">
        <pc:chgData name="Nicholas Gibbins" userId="6a0e944c-4d97-467d-bb7a-7c3315791fe4" providerId="ADAL" clId="{B0751C02-B757-2A45-802E-8D7D26F15986}" dt="2022-02-14T14:07:23.592" v="77" actId="3064"/>
        <pc:sldMkLst>
          <pc:docMk/>
          <pc:sldMk cId="2881135284" sldId="265"/>
        </pc:sldMkLst>
        <pc:spChg chg="mod">
          <ac:chgData name="Nicholas Gibbins" userId="6a0e944c-4d97-467d-bb7a-7c3315791fe4" providerId="ADAL" clId="{B0751C02-B757-2A45-802E-8D7D26F15986}" dt="2022-02-14T14:07:23.592" v="77" actId="3064"/>
          <ac:spMkLst>
            <pc:docMk/>
            <pc:sldMk cId="2881135284" sldId="265"/>
            <ac:spMk id="4" creationId="{12F8BD69-33B1-E04F-9CC8-CF70E2F8CF86}"/>
          </ac:spMkLst>
        </pc:spChg>
      </pc:sldChg>
      <pc:sldChg chg="modSp mod">
        <pc:chgData name="Nicholas Gibbins" userId="6a0e944c-4d97-467d-bb7a-7c3315791fe4" providerId="ADAL" clId="{B0751C02-B757-2A45-802E-8D7D26F15986}" dt="2022-02-14T14:07:39.039" v="78" actId="20577"/>
        <pc:sldMkLst>
          <pc:docMk/>
          <pc:sldMk cId="1585194338" sldId="266"/>
        </pc:sldMkLst>
        <pc:spChg chg="mod">
          <ac:chgData name="Nicholas Gibbins" userId="6a0e944c-4d97-467d-bb7a-7c3315791fe4" providerId="ADAL" clId="{B0751C02-B757-2A45-802E-8D7D26F15986}" dt="2022-02-14T14:07:39.039" v="78" actId="20577"/>
          <ac:spMkLst>
            <pc:docMk/>
            <pc:sldMk cId="1585194338" sldId="266"/>
            <ac:spMk id="47107" creationId="{00000000-0000-0000-0000-000000000000}"/>
          </ac:spMkLst>
        </pc:spChg>
      </pc:sldChg>
      <pc:sldChg chg="modSp mod">
        <pc:chgData name="Nicholas Gibbins" userId="6a0e944c-4d97-467d-bb7a-7c3315791fe4" providerId="ADAL" clId="{B0751C02-B757-2A45-802E-8D7D26F15986}" dt="2022-02-14T14:08:16.534" v="94" actId="20577"/>
        <pc:sldMkLst>
          <pc:docMk/>
          <pc:sldMk cId="3947635592" sldId="267"/>
        </pc:sldMkLst>
        <pc:spChg chg="mod">
          <ac:chgData name="Nicholas Gibbins" userId="6a0e944c-4d97-467d-bb7a-7c3315791fe4" providerId="ADAL" clId="{B0751C02-B757-2A45-802E-8D7D26F15986}" dt="2022-02-14T14:08:16.534" v="94" actId="20577"/>
          <ac:spMkLst>
            <pc:docMk/>
            <pc:sldMk cId="3947635592" sldId="267"/>
            <ac:spMk id="48131" creationId="{00000000-0000-0000-0000-000000000000}"/>
          </ac:spMkLst>
        </pc:spChg>
      </pc:sldChg>
      <pc:sldChg chg="modSp mod">
        <pc:chgData name="Nicholas Gibbins" userId="6a0e944c-4d97-467d-bb7a-7c3315791fe4" providerId="ADAL" clId="{B0751C02-B757-2A45-802E-8D7D26F15986}" dt="2022-02-14T14:08:25.999" v="95" actId="20577"/>
        <pc:sldMkLst>
          <pc:docMk/>
          <pc:sldMk cId="2827595287" sldId="268"/>
        </pc:sldMkLst>
        <pc:spChg chg="mod">
          <ac:chgData name="Nicholas Gibbins" userId="6a0e944c-4d97-467d-bb7a-7c3315791fe4" providerId="ADAL" clId="{B0751C02-B757-2A45-802E-8D7D26F15986}" dt="2022-02-14T14:08:25.999" v="95" actId="20577"/>
          <ac:spMkLst>
            <pc:docMk/>
            <pc:sldMk cId="2827595287" sldId="268"/>
            <ac:spMk id="49154" creationId="{00000000-0000-0000-0000-000000000000}"/>
          </ac:spMkLst>
        </pc:spChg>
      </pc:sldChg>
      <pc:sldChg chg="modSp mod">
        <pc:chgData name="Nicholas Gibbins" userId="6a0e944c-4d97-467d-bb7a-7c3315791fe4" providerId="ADAL" clId="{B0751C02-B757-2A45-802E-8D7D26F15986}" dt="2022-02-14T14:04:38.349" v="42" actId="20577"/>
        <pc:sldMkLst>
          <pc:docMk/>
          <pc:sldMk cId="3095255710" sldId="270"/>
        </pc:sldMkLst>
        <pc:spChg chg="mod">
          <ac:chgData name="Nicholas Gibbins" userId="6a0e944c-4d97-467d-bb7a-7c3315791fe4" providerId="ADAL" clId="{B0751C02-B757-2A45-802E-8D7D26F15986}" dt="2022-02-14T14:04:38.349" v="42" actId="20577"/>
          <ac:spMkLst>
            <pc:docMk/>
            <pc:sldMk cId="3095255710" sldId="270"/>
            <ac:spMk id="55298" creationId="{00000000-0000-0000-0000-000000000000}"/>
          </ac:spMkLst>
        </pc:spChg>
      </pc:sldChg>
      <pc:sldChg chg="del">
        <pc:chgData name="Nicholas Gibbins" userId="6a0e944c-4d97-467d-bb7a-7c3315791fe4" providerId="ADAL" clId="{B0751C02-B757-2A45-802E-8D7D26F15986}" dt="2022-02-14T14:04:40.940" v="43" actId="2696"/>
        <pc:sldMkLst>
          <pc:docMk/>
          <pc:sldMk cId="1299643668" sldId="271"/>
        </pc:sldMkLst>
      </pc:sldChg>
      <pc:sldChg chg="modSp mod">
        <pc:chgData name="Nicholas Gibbins" userId="6a0e944c-4d97-467d-bb7a-7c3315791fe4" providerId="ADAL" clId="{B0751C02-B757-2A45-802E-8D7D26F15986}" dt="2022-02-14T14:05:32.883" v="52" actId="20577"/>
        <pc:sldMkLst>
          <pc:docMk/>
          <pc:sldMk cId="4048055834" sldId="275"/>
        </pc:sldMkLst>
        <pc:spChg chg="mod">
          <ac:chgData name="Nicholas Gibbins" userId="6a0e944c-4d97-467d-bb7a-7c3315791fe4" providerId="ADAL" clId="{B0751C02-B757-2A45-802E-8D7D26F15986}" dt="2022-02-14T14:05:32.883" v="52" actId="20577"/>
          <ac:spMkLst>
            <pc:docMk/>
            <pc:sldMk cId="4048055834" sldId="275"/>
            <ac:spMk id="67586" creationId="{00000000-0000-0000-0000-000000000000}"/>
          </ac:spMkLst>
        </pc:spChg>
      </pc:sldChg>
      <pc:sldChg chg="modSp mod">
        <pc:chgData name="Nicholas Gibbins" userId="6a0e944c-4d97-467d-bb7a-7c3315791fe4" providerId="ADAL" clId="{B0751C02-B757-2A45-802E-8D7D26F15986}" dt="2022-02-14T14:09:44.052" v="142" actId="20577"/>
        <pc:sldMkLst>
          <pc:docMk/>
          <pc:sldMk cId="3792295417" sldId="276"/>
        </pc:sldMkLst>
        <pc:spChg chg="mod">
          <ac:chgData name="Nicholas Gibbins" userId="6a0e944c-4d97-467d-bb7a-7c3315791fe4" providerId="ADAL" clId="{B0751C02-B757-2A45-802E-8D7D26F15986}" dt="2022-02-14T14:09:44.052" v="142" actId="20577"/>
          <ac:spMkLst>
            <pc:docMk/>
            <pc:sldMk cId="3792295417" sldId="276"/>
            <ac:spMk id="69634" creationId="{00000000-0000-0000-0000-000000000000}"/>
          </ac:spMkLst>
        </pc:spChg>
      </pc:sldChg>
      <pc:sldChg chg="modSp mod">
        <pc:chgData name="Nicholas Gibbins" userId="6a0e944c-4d97-467d-bb7a-7c3315791fe4" providerId="ADAL" clId="{B0751C02-B757-2A45-802E-8D7D26F15986}" dt="2022-02-14T14:05:49.387" v="54" actId="20577"/>
        <pc:sldMkLst>
          <pc:docMk/>
          <pc:sldMk cId="4114137601" sldId="697"/>
        </pc:sldMkLst>
        <pc:spChg chg="mod">
          <ac:chgData name="Nicholas Gibbins" userId="6a0e944c-4d97-467d-bb7a-7c3315791fe4" providerId="ADAL" clId="{B0751C02-B757-2A45-802E-8D7D26F15986}" dt="2022-02-14T14:05:49.387" v="54" actId="20577"/>
          <ac:spMkLst>
            <pc:docMk/>
            <pc:sldMk cId="4114137601" sldId="69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6CC35F-4062-BC4F-992D-884A24E3BE08}" type="slidenum">
              <a:rPr lang="en-US"/>
              <a:pPr/>
              <a:t>2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98866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A9FA46-A4E9-354D-883B-2579FCD5A229}" type="slidenum">
              <a:rPr lang="en-US"/>
              <a:pPr/>
              <a:t>11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98186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4E61C1-85FB-8F4C-B0AF-764FA372F2D6}" type="slidenum">
              <a:rPr lang="en-US"/>
              <a:pPr/>
              <a:t>12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07035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C09D2E-8948-D94E-B5A6-168216C5328A}" type="slidenum">
              <a:rPr lang="en-US"/>
              <a:pPr/>
              <a:t>13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04875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0F927E-9A02-3740-9494-23EDCB7D8B83}" type="slidenum">
              <a:rPr lang="en-US"/>
              <a:pPr/>
              <a:t>14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62944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DD781A-B1E2-C24C-A489-FE4938F3600A}" type="slidenum">
              <a:rPr lang="en-US"/>
              <a:pPr/>
              <a:t>15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17981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39C36F-DB77-5749-A555-A9D9B6B37C11}" type="slidenum">
              <a:rPr lang="en-US"/>
              <a:pPr/>
              <a:t>16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4479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E39277-735D-7F45-B873-45908E2C076C}" type="slidenum">
              <a:rPr lang="en-US"/>
              <a:pPr/>
              <a:t>17</a:t>
            </a:fld>
            <a:endParaRPr lang="en-US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64608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1B5A17-B853-5D43-A624-B0548B32ACBD}" type="slidenum">
              <a:rPr lang="en-US"/>
              <a:pPr/>
              <a:t>18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1608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0CC4D9-AC7E-4D4E-B954-D5790954AD33}" type="slidenum">
              <a:rPr lang="en-US"/>
              <a:pPr/>
              <a:t>3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70930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CBB31B-DDF4-684B-8D2C-7AEBD6706327}" type="slidenum">
              <a:rPr lang="en-US"/>
              <a:pPr/>
              <a:t>4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4898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389610-1BCF-0948-841B-716F44D869F8}" type="slidenum">
              <a:rPr lang="en-US"/>
              <a:pPr/>
              <a:t>5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6438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3A8E5F-9A69-AA46-9E37-FA64C2AA3FC7}" type="slidenum">
              <a:rPr lang="en-US"/>
              <a:pPr/>
              <a:t>6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75960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FDE384-BD44-8C47-8DE3-902498A2EE2E}" type="slidenum">
              <a:rPr lang="en-US"/>
              <a:pPr/>
              <a:t>7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45837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31C03F-788D-034F-A37A-3E70E309E1F6}" type="slidenum">
              <a:rPr lang="en-US"/>
              <a:pPr/>
              <a:t>8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1572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DB2B66-AD5F-0E49-9E1D-9AE84424D82B}" type="slidenum">
              <a:rPr lang="en-US"/>
              <a:pPr/>
              <a:t>9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5782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C1EC39-E631-8B40-B24C-D42378654DF0}" type="slidenum">
              <a:rPr lang="en-US"/>
              <a:pPr/>
              <a:t>10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3587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8377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96456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4444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C8B6604A-86A9-074D-901A-A51AF4652A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8BDAF3D-6C7B-9548-BAB8-0765051D77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93A65594-303E-7642-9CB3-09C6E19588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B91455C-D067-6D41-8B42-135DE1BBBB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7FE51D9-41F8-F34A-B0C1-DAF02849A9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6AE1C61-DEC1-3045-9348-AA510989F3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11C00406-8E4B-894C-8D20-4A9F22E4BD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3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3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3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3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3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3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3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9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5F1001B-B16B-E74E-90FF-B036DA16ADEF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F8164AF-429E-8B44-8926-15F5B2F349A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3C93DE68-05CE-2849-95E7-E5250A523A9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035FA973-C0ED-CC4A-860A-332DE8FA6E6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E358BAB-3CE0-B441-80F2-75A919C00A3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6C5CB4D6-7FF7-E74F-A293-FD6DF4731B9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4B38F7A9-0726-AB4E-82A2-387311FBB25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2308ADD2-B9A1-D943-9ECD-0824C50664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4987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Ontology Structure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F1810A-41C2-9B49-AEA4-41A4BC513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Ontologies typically have two distinct components:</a:t>
            </a:r>
          </a:p>
          <a:p>
            <a:endParaRPr lang="en-GB" dirty="0"/>
          </a:p>
          <a:p>
            <a:r>
              <a:rPr lang="en-GB" dirty="0"/>
              <a:t>Names for important concepts in the domain</a:t>
            </a:r>
          </a:p>
          <a:p>
            <a:pPr lvl="1"/>
            <a:r>
              <a:rPr lang="en-GB" dirty="0"/>
              <a:t>Animal, Elephant, </a:t>
            </a:r>
            <a:r>
              <a:rPr lang="en-GB" dirty="0" err="1"/>
              <a:t>Adult_Elephant</a:t>
            </a:r>
            <a:r>
              <a:rPr lang="en-GB" dirty="0"/>
              <a:t>, </a:t>
            </a:r>
            <a:r>
              <a:rPr lang="en-GB" dirty="0" err="1"/>
              <a:t>African_Elephant</a:t>
            </a:r>
            <a:r>
              <a:rPr lang="en-GB" dirty="0"/>
              <a:t>, Herbivore, etc</a:t>
            </a:r>
          </a:p>
          <a:p>
            <a:endParaRPr lang="en-GB" dirty="0"/>
          </a:p>
          <a:p>
            <a:r>
              <a:rPr lang="en-GB" dirty="0"/>
              <a:t>Background knowledge/constraints on the domain</a:t>
            </a:r>
          </a:p>
          <a:p>
            <a:pPr lvl="1"/>
            <a:r>
              <a:rPr lang="en-GB" dirty="0"/>
              <a:t>Elephants are a kind of Animal</a:t>
            </a:r>
          </a:p>
          <a:p>
            <a:pPr lvl="1"/>
            <a:r>
              <a:rPr lang="en-GB" dirty="0" err="1"/>
              <a:t>Adult_Elephants</a:t>
            </a:r>
            <a:r>
              <a:rPr lang="en-GB" dirty="0"/>
              <a:t> are Elephants whose age is greater than 20 years</a:t>
            </a:r>
          </a:p>
          <a:p>
            <a:pPr lvl="1"/>
            <a:r>
              <a:rPr lang="en-GB" dirty="0" err="1"/>
              <a:t>Adult_Elephants</a:t>
            </a:r>
            <a:r>
              <a:rPr lang="en-GB" dirty="0"/>
              <a:t> weigh at least 2,000 kg</a:t>
            </a:r>
          </a:p>
          <a:p>
            <a:pPr lvl="1"/>
            <a:r>
              <a:rPr lang="en-GB" dirty="0"/>
              <a:t>All Elephants are either </a:t>
            </a:r>
            <a:r>
              <a:rPr lang="en-GB" dirty="0" err="1"/>
              <a:t>African_Elephants</a:t>
            </a:r>
            <a:r>
              <a:rPr lang="en-GB" dirty="0"/>
              <a:t> or </a:t>
            </a:r>
            <a:r>
              <a:rPr lang="en-GB" dirty="0" err="1"/>
              <a:t>Indian_Elephants</a:t>
            </a:r>
            <a:endParaRPr lang="en-GB" dirty="0"/>
          </a:p>
          <a:p>
            <a:pPr lvl="1"/>
            <a:r>
              <a:rPr lang="en-GB" dirty="0"/>
              <a:t>Herbivore are exactly those animals who eat only plants or parts of plants </a:t>
            </a:r>
          </a:p>
          <a:p>
            <a:pPr lvl="1"/>
            <a:r>
              <a:rPr lang="en-GB" dirty="0"/>
              <a:t>No individual can be both a Herbivore and a Carnivore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D9780AC-3185-A64E-B791-C90253D1B3F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63559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Informal Usage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DF771E-BED3-154D-AE9F-8CD6E2957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9154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Informally, ‘ontology’ may also be used to describe a number of other types of conceptual specification:</a:t>
            </a:r>
          </a:p>
          <a:p>
            <a:pPr lvl="1"/>
            <a:r>
              <a:rPr lang="en-US" dirty="0"/>
              <a:t>Controlled vocabulary</a:t>
            </a:r>
          </a:p>
          <a:p>
            <a:pPr lvl="1"/>
            <a:r>
              <a:rPr lang="en-US" dirty="0"/>
              <a:t>Taxonomy</a:t>
            </a:r>
          </a:p>
          <a:p>
            <a:pPr lvl="1"/>
            <a:r>
              <a:rPr lang="en-US" dirty="0"/>
              <a:t>Thesaurus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Study of ontology is not limited to computer scientists and philosophers</a:t>
            </a:r>
          </a:p>
          <a:p>
            <a:pPr lvl="1"/>
            <a:r>
              <a:rPr lang="en-US" dirty="0"/>
              <a:t>Rich tradition of knowledge representation and ontology in library and information science…</a:t>
            </a:r>
          </a:p>
          <a:p>
            <a:pPr lvl="1"/>
            <a:r>
              <a:rPr lang="en-US" dirty="0"/>
              <a:t>…but they talk about classification and metadata instead of ontologies</a:t>
            </a:r>
          </a:p>
          <a:p>
            <a:pPr lvl="1"/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3CB4751-38CA-B444-8720-AA1814EE809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595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Controlled Vocabularies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B83684-FAB2-9A4D-BB6E-2B6D8193C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3250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 explicitly enumerated list of terms, each with an unambiguous, non-redundant definition</a:t>
            </a:r>
          </a:p>
          <a:p>
            <a:pPr lvl="1"/>
            <a:r>
              <a:rPr lang="en-US" dirty="0"/>
              <a:t>No structure exists between terms </a:t>
            </a:r>
          </a:p>
          <a:p>
            <a:pPr lvl="1"/>
            <a:r>
              <a:rPr lang="en-US" dirty="0"/>
              <a:t>A controlled vocabulary is a flat list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Examples: </a:t>
            </a:r>
          </a:p>
          <a:p>
            <a:pPr lvl="1"/>
            <a:r>
              <a:rPr lang="en-US" dirty="0"/>
              <a:t>Library of Congress Subject Headings (LCSH)</a:t>
            </a:r>
          </a:p>
          <a:p>
            <a:pPr lvl="1"/>
            <a:r>
              <a:rPr lang="en-US" dirty="0"/>
              <a:t>Medical Subject Headings (</a:t>
            </a:r>
            <a:r>
              <a:rPr lang="en-US" dirty="0" err="1"/>
              <a:t>MeSH</a:t>
            </a:r>
            <a:r>
              <a:rPr lang="en-US" dirty="0"/>
              <a:t>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FA17B46-F2CE-4045-A2F4-E21BB069AC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056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Taxonomies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21BF3-8F53-994D-A1C2-61CE158B5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5298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collection of controlled vocabulary terms </a:t>
            </a:r>
            <a:r>
              <a:rPr lang="en-US" dirty="0" err="1"/>
              <a:t>organised</a:t>
            </a:r>
            <a:r>
              <a:rPr lang="en-US" dirty="0"/>
              <a:t> into a hierarchical structure</a:t>
            </a:r>
          </a:p>
          <a:p>
            <a:pPr lvl="1"/>
            <a:r>
              <a:rPr lang="en-US" dirty="0"/>
              <a:t>Each term is in one or more parent-child relationships</a:t>
            </a:r>
          </a:p>
          <a:p>
            <a:pPr lvl="1"/>
            <a:r>
              <a:rPr lang="en-US" dirty="0"/>
              <a:t>May be several different types of parent-child relationship:</a:t>
            </a:r>
          </a:p>
          <a:p>
            <a:pPr lvl="2"/>
            <a:r>
              <a:rPr lang="en-US" dirty="0"/>
              <a:t>Type-instance</a:t>
            </a:r>
          </a:p>
          <a:p>
            <a:pPr lvl="2"/>
            <a:r>
              <a:rPr lang="en-US" dirty="0"/>
              <a:t>Genus-species</a:t>
            </a:r>
          </a:p>
          <a:p>
            <a:pPr lvl="2"/>
            <a:r>
              <a:rPr lang="en-US" dirty="0"/>
              <a:t>Part-whole (referred to as meronymy)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Examples:</a:t>
            </a:r>
          </a:p>
          <a:p>
            <a:pPr lvl="1"/>
            <a:r>
              <a:rPr lang="en-US" dirty="0"/>
              <a:t>Library classification schemes: Library of Congress, Dewey Decimal, UDC</a:t>
            </a:r>
          </a:p>
          <a:p>
            <a:pPr lvl="1"/>
            <a:r>
              <a:rPr lang="en-US" dirty="0"/>
              <a:t>Linnean Classification (Kingdom, Phylum, Class, Order, Family, Genus, Species, Subspecies)</a:t>
            </a:r>
          </a:p>
          <a:p>
            <a:pPr lvl="1"/>
            <a:r>
              <a:rPr lang="en-US" dirty="0" err="1"/>
              <a:t>MeSH</a:t>
            </a:r>
            <a:r>
              <a:rPr lang="en-US" dirty="0"/>
              <a:t> Tree Structures</a:t>
            </a:r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5DD7C42-F74D-4D4D-90C9-085870C506F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2557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Taxonomy Examples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FF840D-A4B9-324B-A633-81E3219D0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9394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Dewey Decimal</a:t>
            </a:r>
          </a:p>
          <a:p>
            <a:pPr lvl="1"/>
            <a:r>
              <a:rPr lang="en-US" dirty="0"/>
              <a:t>5xx - Natural Sciences and Mathematics</a:t>
            </a:r>
          </a:p>
          <a:p>
            <a:pPr lvl="1"/>
            <a:r>
              <a:rPr lang="en-US" dirty="0"/>
              <a:t>53x - Physics</a:t>
            </a:r>
          </a:p>
          <a:p>
            <a:pPr lvl="1"/>
            <a:r>
              <a:rPr lang="en-US" dirty="0"/>
              <a:t>537 - Electricity and Electronics</a:t>
            </a:r>
          </a:p>
          <a:p>
            <a:pPr marL="0" indent="0">
              <a:buNone/>
            </a:pPr>
            <a:r>
              <a:rPr lang="en-US" dirty="0"/>
              <a:t>Library of Congress</a:t>
            </a:r>
          </a:p>
          <a:p>
            <a:pPr lvl="1"/>
            <a:r>
              <a:rPr lang="en-US" dirty="0"/>
              <a:t>Q - Science</a:t>
            </a:r>
          </a:p>
          <a:p>
            <a:pPr lvl="1"/>
            <a:r>
              <a:rPr lang="en-US" dirty="0"/>
              <a:t>QA - Mathematics</a:t>
            </a:r>
          </a:p>
          <a:p>
            <a:pPr lvl="1"/>
            <a:r>
              <a:rPr lang="en-US" dirty="0"/>
              <a:t>QA71-90 - Instruments and machines</a:t>
            </a:r>
          </a:p>
          <a:p>
            <a:pPr lvl="1"/>
            <a:r>
              <a:rPr lang="en-US" dirty="0"/>
              <a:t>QA75-76.95 - Calculating machines</a:t>
            </a:r>
          </a:p>
          <a:p>
            <a:pPr lvl="1"/>
            <a:r>
              <a:rPr lang="en-US" dirty="0"/>
              <a:t>QA75.5-76.95 - Electronic computers and computer 	science</a:t>
            </a:r>
          </a:p>
          <a:p>
            <a:pPr lvl="1"/>
            <a:r>
              <a:rPr lang="en-US" dirty="0"/>
              <a:t>QA76-76.765 - Computer software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7EC912D-2CCC-354D-9E58-EC79FB085E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93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Thesauri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983944-3D29-F943-AB26-C3E880DD1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3490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thesaurus is a taxonomy with additional relations showing lateral connections</a:t>
            </a:r>
          </a:p>
          <a:p>
            <a:pPr lvl="1"/>
            <a:r>
              <a:rPr lang="en-US" dirty="0"/>
              <a:t>Related Term (RT)</a:t>
            </a:r>
          </a:p>
          <a:p>
            <a:pPr lvl="1"/>
            <a:r>
              <a:rPr lang="en-US" dirty="0"/>
              <a:t>See Also</a:t>
            </a:r>
          </a:p>
          <a:p>
            <a:pPr marL="0" indent="0">
              <a:buNone/>
            </a:pPr>
            <a:r>
              <a:rPr lang="en-US" dirty="0"/>
              <a:t>Parent-child relation usually described in terms of Broader Terms (BT) and Narrower Terms (NT)</a:t>
            </a:r>
          </a:p>
          <a:p>
            <a:pPr marL="0" indent="0">
              <a:buNone/>
            </a:pPr>
            <a:r>
              <a:rPr lang="en-US" dirty="0"/>
              <a:t>Thesauri also typically contain scope notes which define the meaning of a term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28E252C-C57B-8441-8C46-BA79208C0A9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4095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Thesaurus Example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C2FFCD-AD2E-4442-92CA-E26B90468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5538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Apples</a:t>
            </a:r>
          </a:p>
          <a:p>
            <a:pPr marL="360000" lvl="1" indent="0">
              <a:buNone/>
            </a:pPr>
            <a:r>
              <a:rPr lang="en-US" dirty="0"/>
              <a:t>Scope notes:		The fruit of any member of the </a:t>
            </a:r>
            <a:br>
              <a:rPr lang="en-US" dirty="0"/>
            </a:br>
            <a:r>
              <a:rPr lang="en-US" dirty="0"/>
              <a:t>			species </a:t>
            </a:r>
            <a:r>
              <a:rPr lang="en-US" i="1" dirty="0"/>
              <a:t>Malus </a:t>
            </a:r>
            <a:r>
              <a:rPr lang="en-US" i="1" dirty="0" err="1"/>
              <a:t>pumila</a:t>
            </a:r>
            <a:endParaRPr lang="en-US" i="1" dirty="0"/>
          </a:p>
          <a:p>
            <a:pPr marL="360000" lvl="1" indent="0">
              <a:buNone/>
            </a:pPr>
            <a:r>
              <a:rPr lang="en-US" dirty="0"/>
              <a:t>Broader term: 	Foodstuffs</a:t>
            </a:r>
          </a:p>
          <a:p>
            <a:pPr marL="360000" lvl="1" indent="0">
              <a:buNone/>
            </a:pPr>
            <a:r>
              <a:rPr lang="en-US" dirty="0"/>
              <a:t>Related terms: 	Cooking Ingredients</a:t>
            </a:r>
            <a:br>
              <a:rPr lang="en-US" dirty="0"/>
            </a:br>
            <a:r>
              <a:rPr lang="en-US" dirty="0"/>
              <a:t>			Taxable Foodstuffs</a:t>
            </a:r>
            <a:br>
              <a:rPr lang="en-US" dirty="0"/>
            </a:br>
            <a:r>
              <a:rPr lang="en-US" dirty="0"/>
              <a:t>			Horticulture</a:t>
            </a:r>
          </a:p>
          <a:p>
            <a:pPr marL="360000" lvl="1" indent="0">
              <a:buNone/>
            </a:pPr>
            <a:r>
              <a:rPr lang="en-US" dirty="0"/>
              <a:t>Narrower terms: 	Granny Smiths</a:t>
            </a:r>
          </a:p>
          <a:p>
            <a:pPr marL="360000" lvl="1" indent="0">
              <a:buNone/>
            </a:pPr>
            <a:r>
              <a:rPr lang="en-US" dirty="0"/>
              <a:t>See also: 		Apple Trees</a:t>
            </a:r>
          </a:p>
          <a:p>
            <a:pPr marL="360000" lvl="1" indent="0">
              <a:buNone/>
            </a:pPr>
            <a:r>
              <a:rPr lang="en-US" dirty="0"/>
              <a:t>Use: 			For Apple computers use Personal</a:t>
            </a:r>
            <a:br>
              <a:rPr lang="en-US" dirty="0"/>
            </a:br>
            <a:r>
              <a:rPr lang="en-US" dirty="0"/>
              <a:t>			Computers (Apple)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CEEB1B8-BCB8-6D41-9A67-01478D3007C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2408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Ontology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FD85C8-064D-D745-8171-8FE3886E2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7586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 ontology further </a:t>
            </a:r>
            <a:r>
              <a:rPr lang="en-US" dirty="0" err="1"/>
              <a:t>specialises</a:t>
            </a:r>
            <a:r>
              <a:rPr lang="en-US" dirty="0"/>
              <a:t> relationship types (particularly </a:t>
            </a:r>
            <a:r>
              <a:rPr lang="en-US" i="1" dirty="0"/>
              <a:t>related term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An ontology typically includes:</a:t>
            </a:r>
          </a:p>
          <a:p>
            <a:pPr lvl="1"/>
            <a:r>
              <a:rPr lang="en-US" dirty="0"/>
              <a:t>Class definitions and hierarchy</a:t>
            </a:r>
          </a:p>
          <a:p>
            <a:pPr lvl="1"/>
            <a:r>
              <a:rPr lang="en-US" dirty="0"/>
              <a:t>Relation definitions and hierarchy</a:t>
            </a:r>
          </a:p>
          <a:p>
            <a:pPr marL="0" indent="0">
              <a:buNone/>
            </a:pPr>
            <a:r>
              <a:rPr lang="en-US" dirty="0"/>
              <a:t>An ontology may also include the following:</a:t>
            </a:r>
          </a:p>
          <a:p>
            <a:pPr lvl="1"/>
            <a:r>
              <a:rPr lang="en-US" dirty="0"/>
              <a:t>Constraints</a:t>
            </a:r>
          </a:p>
          <a:p>
            <a:pPr lvl="1"/>
            <a:r>
              <a:rPr lang="en-US" dirty="0"/>
              <a:t>Axioms</a:t>
            </a:r>
          </a:p>
          <a:p>
            <a:pPr lvl="1"/>
            <a:r>
              <a:rPr lang="en-US" dirty="0"/>
              <a:t>Rule-based knowledge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59CB287-55B9-E74C-9580-AE42D8A02F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0558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0F8053-DA7B-D746-AA72-4924BC126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9634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Controlled Vocabulary + Hierarchy = Taxonomy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Taxonomy + lateral relations = Thesaurus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Thesaurus + typed relations + constraints + rules + axioms = Ontology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2DEE41F-A67F-DC40-9199-1A7A9E18A9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954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629A512-3DA4-5447-B72C-3DE4DBBD5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N. </a:t>
            </a:r>
            <a:r>
              <a:rPr lang="en-US" dirty="0" err="1"/>
              <a:t>Guarino</a:t>
            </a:r>
            <a:r>
              <a:rPr lang="en-US" dirty="0"/>
              <a:t>, D. </a:t>
            </a:r>
            <a:r>
              <a:rPr lang="en-US" dirty="0" err="1"/>
              <a:t>Oberle</a:t>
            </a:r>
            <a:r>
              <a:rPr lang="en-US" dirty="0"/>
              <a:t>, S. </a:t>
            </a:r>
            <a:r>
              <a:rPr lang="en-US" dirty="0" err="1"/>
              <a:t>Staab</a:t>
            </a:r>
            <a:r>
              <a:rPr lang="en-US" i="1" dirty="0"/>
              <a:t>. </a:t>
            </a:r>
            <a:r>
              <a:rPr lang="en-US" dirty="0"/>
              <a:t>What is an ontology?</a:t>
            </a:r>
            <a:r>
              <a:rPr lang="en-US" i="1" dirty="0"/>
              <a:t> </a:t>
            </a:r>
            <a:r>
              <a:rPr lang="de-DE" dirty="0"/>
              <a:t>In: S. Staab &amp; R. Studer. </a:t>
            </a:r>
            <a:r>
              <a:rPr lang="en-US" i="1" dirty="0"/>
              <a:t>Handbook on Ontologies</a:t>
            </a:r>
            <a:r>
              <a:rPr lang="en-US" dirty="0"/>
              <a:t>. 2nd revised edition. Springer, 2009.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de-DE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mr-IN" sz="1600" dirty="0" err="1"/>
              <a:t>https</a:t>
            </a:r>
            <a:r>
              <a:rPr lang="mr-IN" sz="1600" dirty="0"/>
              <a:t>://link.springer.com/chapter/10.1007%2F978-3-540-92673-3_0</a:t>
            </a:r>
            <a:endParaRPr lang="de-DE" sz="16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/>
              <a:t>https://userpages.uni-koblenz.de/~staab/Research/Publications/2009/handbookEdition2/what-is-an-ontology.pdf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de-D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431A5D-527D-9D4D-BA66-AEF97C4811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137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Ontologies</a:t>
            </a:r>
            <a:endParaRPr 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COMP6215 Semantic Web Technologies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Dr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7346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B7B62-21EB-8D4F-B8FB-F97E826C7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Lecture: RDF Schema</a:t>
            </a:r>
          </a:p>
        </p:txBody>
      </p:sp>
    </p:spTree>
    <p:extLst>
      <p:ext uri="{BB962C8B-B14F-4D97-AF65-F5344CB8AC3E}">
        <p14:creationId xmlns:p14="http://schemas.microsoft.com/office/powerpoint/2010/main" val="3525000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Knowledge Representation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DE6675-9160-A846-B68F-5F981D13B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0722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Knowledge representation is central to the Semantic Web</a:t>
            </a:r>
          </a:p>
          <a:p>
            <a:pPr lvl="1"/>
            <a:r>
              <a:rPr lang="en-US" dirty="0"/>
              <a:t>Data published on the Semantic Web must be structured and </a:t>
            </a:r>
            <a:r>
              <a:rPr lang="en-US" dirty="0" err="1"/>
              <a:t>organised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Long-standing concern in symbolic Artificial Intelligence</a:t>
            </a:r>
          </a:p>
          <a:p>
            <a:pPr lvl="1"/>
            <a:r>
              <a:rPr lang="en-US" dirty="0"/>
              <a:t>A good knowledge representation ‘naturally’ represents a given problem domain</a:t>
            </a:r>
          </a:p>
          <a:p>
            <a:pPr lvl="1"/>
            <a:r>
              <a:rPr lang="en-US" dirty="0"/>
              <a:t>A poor knowledge representation is unintelligible 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3832F15-E85C-D748-9AB9-A8775E7CC3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552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Knowledge Representation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74DFA3-8227-6549-9DCB-B8E9FE8F1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4818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Common KR approaches:</a:t>
            </a:r>
          </a:p>
          <a:p>
            <a:pPr lvl="1"/>
            <a:r>
              <a:rPr lang="en-US" dirty="0"/>
              <a:t>Logic</a:t>
            </a:r>
          </a:p>
          <a:p>
            <a:pPr lvl="1"/>
            <a:r>
              <a:rPr lang="en-US" dirty="0"/>
              <a:t>Production rules</a:t>
            </a:r>
          </a:p>
          <a:p>
            <a:pPr lvl="1"/>
            <a:r>
              <a:rPr lang="en-US" dirty="0"/>
              <a:t>Semantic Networks</a:t>
            </a:r>
          </a:p>
          <a:p>
            <a:pPr lvl="1"/>
            <a:r>
              <a:rPr lang="en-US" dirty="0"/>
              <a:t>Frames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The Semantic Web combines aspects of all of these schemes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3A6E411-8DA2-A848-A46F-619BFFE5696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540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Knowledge Representation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34D1926-B02D-E54F-B4C9-14B0587ED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2770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Most symbolic AI systems (and therefore SW systems) consist of:</a:t>
            </a:r>
          </a:p>
          <a:p>
            <a:r>
              <a:rPr lang="en-US" dirty="0"/>
              <a:t>A knowledge base (KB)</a:t>
            </a:r>
          </a:p>
          <a:p>
            <a:pPr lvl="1"/>
            <a:r>
              <a:rPr lang="en-US" dirty="0"/>
              <a:t>Forms the system's intelligence source</a:t>
            </a:r>
          </a:p>
          <a:p>
            <a:pPr lvl="1"/>
            <a:r>
              <a:rPr lang="en-US" dirty="0"/>
              <a:t>Structured according to the knowledge representation approach taken</a:t>
            </a:r>
          </a:p>
          <a:p>
            <a:r>
              <a:rPr lang="en-US" dirty="0"/>
              <a:t>An inference mechanism</a:t>
            </a:r>
          </a:p>
          <a:p>
            <a:pPr lvl="1"/>
            <a:r>
              <a:rPr lang="en-US" dirty="0"/>
              <a:t>Set of procedures that are used to examine the knowledge base to answer questions, solve problems or make decisions within the domain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AADB510-1428-7A4F-BE09-84152381FEF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46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Ontologies</a:t>
            </a:r>
          </a:p>
        </p:txBody>
      </p:sp>
    </p:spTree>
    <p:extLst>
      <p:ext uri="{BB962C8B-B14F-4D97-AF65-F5344CB8AC3E}">
        <p14:creationId xmlns:p14="http://schemas.microsoft.com/office/powerpoint/2010/main" val="2036593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Defining the ‘O’ word</a:t>
            </a:r>
          </a:p>
        </p:txBody>
      </p:sp>
      <p:sp>
        <p:nvSpPr>
          <p:cNvPr id="38914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8" y="1773236"/>
            <a:ext cx="7272337" cy="446405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Ontology, n.</a:t>
            </a:r>
          </a:p>
          <a:p>
            <a:pPr marL="0" indent="0">
              <a:buNone/>
            </a:pPr>
            <a:r>
              <a:rPr lang="en-US" dirty="0"/>
              <a:t>1. a. Philos. The science or study of being; that branch of metaphysics concerned with the nature or essence of being or existence.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137726-1984-8A47-9C80-F934752A65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en-US" dirty="0"/>
              <a:t>Oxford English Dictionary, 2004</a:t>
            </a:r>
          </a:p>
        </p:txBody>
      </p:sp>
      <p:pic>
        <p:nvPicPr>
          <p:cNvPr id="3891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40688" y="1773237"/>
            <a:ext cx="3527424" cy="4462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89940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Defining the ‘O’ word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AD1DB0-7DBF-F745-9C6B-4F71A5A9F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3010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 ontology is a specification of a </a:t>
            </a:r>
            <a:r>
              <a:rPr lang="en-US" dirty="0" err="1"/>
              <a:t>conceptualisation</a:t>
            </a:r>
            <a:endParaRPr lang="en-US" dirty="0"/>
          </a:p>
          <a:p>
            <a:r>
              <a:rPr lang="en-US" b="1" dirty="0"/>
              <a:t>Specification</a:t>
            </a:r>
            <a:r>
              <a:rPr lang="en-US" dirty="0"/>
              <a:t>: A formal description</a:t>
            </a:r>
          </a:p>
          <a:p>
            <a:r>
              <a:rPr lang="en-US" b="1" dirty="0" err="1"/>
              <a:t>Conceptualisation</a:t>
            </a:r>
            <a:r>
              <a:rPr lang="en-US" dirty="0"/>
              <a:t>: The objects, concepts, and other entities that are assumed to always exist in some area of interest and the relationships that hold among them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Referred to in the philosophical literature as Formal Ontology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F8BD69-33B1-E04F-9CC8-CF70E2F8CF8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197084"/>
            <a:ext cx="10944225" cy="478387"/>
          </a:xfrm>
        </p:spPr>
        <p:txBody>
          <a:bodyPr anchor="b" anchorCtr="0"/>
          <a:lstStyle/>
          <a:p>
            <a:r>
              <a:rPr lang="en-US" dirty="0"/>
              <a:t>T. R. Gruber. A translation approach to portable ontologies. Knowledge Acquisition, 5(2):199-220, 1993</a:t>
            </a:r>
          </a:p>
          <a:p>
            <a:r>
              <a:rPr lang="en-US" dirty="0"/>
              <a:t>N. Guarino, D. </a:t>
            </a:r>
            <a:r>
              <a:rPr lang="en-US" dirty="0" err="1"/>
              <a:t>Oberle</a:t>
            </a:r>
            <a:r>
              <a:rPr lang="en-US" dirty="0"/>
              <a:t>, S. Staab. What is an ontology? </a:t>
            </a:r>
            <a:r>
              <a:rPr lang="de-DE" dirty="0"/>
              <a:t>In: S. Staab &amp; R. Studer (</a:t>
            </a:r>
            <a:r>
              <a:rPr lang="de-DE" dirty="0" err="1"/>
              <a:t>eds</a:t>
            </a:r>
            <a:r>
              <a:rPr lang="de-DE" dirty="0"/>
              <a:t>.). </a:t>
            </a:r>
            <a:r>
              <a:rPr lang="en-US" dirty="0"/>
              <a:t>Handbook on Ontologies. 2nd revised edition. Springer, 2009.</a:t>
            </a:r>
          </a:p>
        </p:txBody>
      </p:sp>
    </p:spTree>
    <p:extLst>
      <p:ext uri="{BB962C8B-B14F-4D97-AF65-F5344CB8AC3E}">
        <p14:creationId xmlns:p14="http://schemas.microsoft.com/office/powerpoint/2010/main" val="2881135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Ontology in Computer Science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74E28C-5F20-6F4A-B150-C3176ABBF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Ontologies as engineered </a:t>
            </a:r>
            <a:r>
              <a:rPr lang="en-GB" dirty="0" err="1"/>
              <a:t>artifacts</a:t>
            </a:r>
            <a:r>
              <a:rPr lang="en-GB" dirty="0"/>
              <a:t>:</a:t>
            </a:r>
          </a:p>
          <a:p>
            <a:pPr lvl="1"/>
            <a:r>
              <a:rPr lang="de-DE" dirty="0" err="1"/>
              <a:t>constituted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a </a:t>
            </a:r>
            <a:r>
              <a:rPr lang="de-DE" dirty="0" err="1"/>
              <a:t>specific</a:t>
            </a:r>
            <a:r>
              <a:rPr lang="de-DE" dirty="0"/>
              <a:t> </a:t>
            </a:r>
            <a:r>
              <a:rPr lang="de-DE" dirty="0" err="1"/>
              <a:t>vocabulary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describe</a:t>
            </a:r>
            <a:r>
              <a:rPr lang="de-DE" dirty="0"/>
              <a:t> a </a:t>
            </a:r>
            <a:r>
              <a:rPr lang="de-DE" dirty="0" err="1"/>
              <a:t>certain</a:t>
            </a:r>
            <a:r>
              <a:rPr lang="de-DE" dirty="0"/>
              <a:t> </a:t>
            </a:r>
            <a:r>
              <a:rPr lang="de-DE" dirty="0" err="1"/>
              <a:t>reality</a:t>
            </a:r>
            <a:r>
              <a:rPr lang="de-DE" dirty="0"/>
              <a:t>, plus </a:t>
            </a:r>
          </a:p>
          <a:p>
            <a:pPr lvl="1"/>
            <a:r>
              <a:rPr lang="de-DE" dirty="0"/>
              <a:t>a </a:t>
            </a:r>
            <a:r>
              <a:rPr lang="de-DE" dirty="0" err="1"/>
              <a:t>set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explicit </a:t>
            </a:r>
            <a:r>
              <a:rPr lang="de-DE" dirty="0" err="1"/>
              <a:t>assumptions</a:t>
            </a:r>
            <a:r>
              <a:rPr lang="de-DE" dirty="0"/>
              <a:t> </a:t>
            </a:r>
            <a:r>
              <a:rPr lang="de-DE" dirty="0" err="1"/>
              <a:t>regarding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intended</a:t>
            </a:r>
            <a:r>
              <a:rPr lang="de-DE" dirty="0"/>
              <a:t> </a:t>
            </a:r>
            <a:r>
              <a:rPr lang="de-DE" dirty="0" err="1"/>
              <a:t>meaning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vocabulary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/>
              <a:t>Benefits</a:t>
            </a:r>
            <a:r>
              <a:rPr lang="de-DE" dirty="0"/>
              <a:t>:</a:t>
            </a:r>
            <a:endParaRPr lang="en-GB" dirty="0"/>
          </a:p>
          <a:p>
            <a:pPr lvl="1"/>
            <a:r>
              <a:rPr lang="en-GB" dirty="0"/>
              <a:t>Shared understanding</a:t>
            </a:r>
          </a:p>
          <a:p>
            <a:pPr lvl="1"/>
            <a:r>
              <a:rPr lang="en-GB" dirty="0"/>
              <a:t>Facilitate communication</a:t>
            </a:r>
          </a:p>
          <a:p>
            <a:pPr lvl="1"/>
            <a:r>
              <a:rPr lang="en-GB" dirty="0"/>
              <a:t>Establish a joint terminology for a community of interest</a:t>
            </a:r>
          </a:p>
          <a:p>
            <a:pPr lvl="1"/>
            <a:r>
              <a:rPr lang="en-GB" dirty="0"/>
              <a:t>Normative models</a:t>
            </a:r>
          </a:p>
          <a:p>
            <a:pPr lvl="1"/>
            <a:r>
              <a:rPr lang="en-GB" dirty="0"/>
              <a:t>Inter-operability: sharing and reuse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B626F75-C057-A54F-8EA1-0CE587E7CE3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19433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7A264B55-6C1A-9F4D-8B6D-0D2C150E150A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65988994-BCF6-F246-AF96-9CE26F146B8E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BC515F01-6DDA-7347-BB2E-1F3EE4EAA6D8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BAB4818-154D-1940-A16D-03ED699A1E5B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A2E53205-1EFF-F74C-A4DF-1B050D404FD3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5C319F3-13E9-7245-A435-146488255DE4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D49072BF-FBA9-9B49-A266-A41AD9B8B23C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502F0B1-DCE2-C24B-8C3D-C54094A3E00C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7</TotalTime>
  <Words>986</Words>
  <Application>Microsoft Macintosh PowerPoint</Application>
  <PresentationFormat>Widescreen</PresentationFormat>
  <Paragraphs>169</Paragraphs>
  <Slides>20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Arial</vt:lpstr>
      <vt:lpstr>Calibri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Ontologies</vt:lpstr>
      <vt:lpstr>Knowledge Representation</vt:lpstr>
      <vt:lpstr>Knowledge Representation</vt:lpstr>
      <vt:lpstr>Knowledge Representation</vt:lpstr>
      <vt:lpstr>Ontologies</vt:lpstr>
      <vt:lpstr>Defining the ‘O’ word</vt:lpstr>
      <vt:lpstr>Defining the ‘O’ word</vt:lpstr>
      <vt:lpstr>Ontology in Computer Science</vt:lpstr>
      <vt:lpstr>Ontology Structure</vt:lpstr>
      <vt:lpstr>Informal Usage</vt:lpstr>
      <vt:lpstr>Controlled Vocabularies</vt:lpstr>
      <vt:lpstr>Taxonomies</vt:lpstr>
      <vt:lpstr>Taxonomy Examples</vt:lpstr>
      <vt:lpstr>Thesauri</vt:lpstr>
      <vt:lpstr>Thesaurus Example</vt:lpstr>
      <vt:lpstr>Ontology</vt:lpstr>
      <vt:lpstr>Summary</vt:lpstr>
      <vt:lpstr>Further Reading</vt:lpstr>
      <vt:lpstr>Next Lecture: RDF Schema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1</cp:revision>
  <dcterms:created xsi:type="dcterms:W3CDTF">2022-02-13T14:53:34Z</dcterms:created>
  <dcterms:modified xsi:type="dcterms:W3CDTF">2022-02-14T14:09:52Z</dcterms:modified>
</cp:coreProperties>
</file>