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60" r:id="rId2"/>
    <p:sldMasterId id="2147483698" r:id="rId3"/>
    <p:sldMasterId id="2147483702" r:id="rId4"/>
    <p:sldMasterId id="2147483706" r:id="rId5"/>
    <p:sldMasterId id="2147483710" r:id="rId6"/>
    <p:sldMasterId id="2147483714" r:id="rId7"/>
    <p:sldMasterId id="2147483718" r:id="rId8"/>
  </p:sldMasterIdLst>
  <p:notesMasterIdLst>
    <p:notesMasterId r:id="rId91"/>
  </p:notesMasterIdLst>
  <p:sldIdLst>
    <p:sldId id="260" r:id="rId9"/>
    <p:sldId id="256" r:id="rId10"/>
    <p:sldId id="257" r:id="rId11"/>
    <p:sldId id="258" r:id="rId12"/>
    <p:sldId id="261" r:id="rId13"/>
    <p:sldId id="262" r:id="rId14"/>
    <p:sldId id="314" r:id="rId15"/>
    <p:sldId id="315" r:id="rId16"/>
    <p:sldId id="268" r:id="rId17"/>
    <p:sldId id="269" r:id="rId18"/>
    <p:sldId id="270" r:id="rId19"/>
    <p:sldId id="271" r:id="rId20"/>
    <p:sldId id="349" r:id="rId21"/>
    <p:sldId id="350" r:id="rId22"/>
    <p:sldId id="351" r:id="rId23"/>
    <p:sldId id="274" r:id="rId24"/>
    <p:sldId id="275" r:id="rId25"/>
    <p:sldId id="276" r:id="rId26"/>
    <p:sldId id="277" r:id="rId27"/>
    <p:sldId id="352"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300" r:id="rId41"/>
    <p:sldId id="301" r:id="rId42"/>
    <p:sldId id="302" r:id="rId43"/>
    <p:sldId id="313" r:id="rId44"/>
    <p:sldId id="319" r:id="rId45"/>
    <p:sldId id="290" r:id="rId46"/>
    <p:sldId id="291" r:id="rId47"/>
    <p:sldId id="292" r:id="rId48"/>
    <p:sldId id="293" r:id="rId49"/>
    <p:sldId id="299" r:id="rId50"/>
    <p:sldId id="295" r:id="rId51"/>
    <p:sldId id="297" r:id="rId52"/>
    <p:sldId id="298" r:id="rId53"/>
    <p:sldId id="325" r:id="rId54"/>
    <p:sldId id="303" r:id="rId55"/>
    <p:sldId id="304" r:id="rId56"/>
    <p:sldId id="305" r:id="rId57"/>
    <p:sldId id="306" r:id="rId58"/>
    <p:sldId id="320" r:id="rId59"/>
    <p:sldId id="321" r:id="rId60"/>
    <p:sldId id="322" r:id="rId61"/>
    <p:sldId id="323" r:id="rId62"/>
    <p:sldId id="324" r:id="rId63"/>
    <p:sldId id="307" r:id="rId64"/>
    <p:sldId id="318" r:id="rId65"/>
    <p:sldId id="326" r:id="rId66"/>
    <p:sldId id="316" r:id="rId67"/>
    <p:sldId id="327" r:id="rId68"/>
    <p:sldId id="308" r:id="rId69"/>
    <p:sldId id="328" r:id="rId70"/>
    <p:sldId id="329" r:id="rId71"/>
    <p:sldId id="330" r:id="rId72"/>
    <p:sldId id="331" r:id="rId73"/>
    <p:sldId id="334" r:id="rId74"/>
    <p:sldId id="332" r:id="rId75"/>
    <p:sldId id="333" r:id="rId76"/>
    <p:sldId id="335" r:id="rId77"/>
    <p:sldId id="336" r:id="rId78"/>
    <p:sldId id="337" r:id="rId79"/>
    <p:sldId id="338" r:id="rId80"/>
    <p:sldId id="339" r:id="rId81"/>
    <p:sldId id="354" r:id="rId82"/>
    <p:sldId id="357" r:id="rId83"/>
    <p:sldId id="358" r:id="rId84"/>
    <p:sldId id="360" r:id="rId85"/>
    <p:sldId id="359" r:id="rId86"/>
    <p:sldId id="343" r:id="rId87"/>
    <p:sldId id="347" r:id="rId88"/>
    <p:sldId id="345" r:id="rId89"/>
    <p:sldId id="353" r:id="rId90"/>
  </p:sldIdLst>
  <p:sldSz cx="12192000" cy="6858000"/>
  <p:notesSz cx="6858000" cy="9144000"/>
  <p:embeddedFontLst>
    <p:embeddedFont>
      <p:font typeface="Calibri" panose="020F0502020204030204" pitchFamily="34" charset="0"/>
      <p:regular r:id="rId92"/>
      <p:bold r:id="rId93"/>
      <p:italic r:id="rId94"/>
      <p:boldItalic r:id="rId95"/>
    </p:embeddedFont>
    <p:embeddedFont>
      <p:font typeface="Georgia" panose="02040502050405020303" pitchFamily="18" charset="0"/>
      <p:regular r:id="rId96"/>
      <p:bold r:id="rId97"/>
      <p:italic r:id="rId98"/>
      <p:boldItalic r:id="rId99"/>
    </p:embeddedFont>
    <p:embeddedFont>
      <p:font typeface="Lucida Console" panose="020B0609040504020204" pitchFamily="49" charset="0"/>
      <p:regular r:id="rId100"/>
    </p:embeddedFont>
    <p:embeddedFont>
      <p:font typeface="Lucida Sans" panose="020B0604020202020204" charset="0"/>
      <p:regular r:id="rId101"/>
      <p:bold r:id="rId102"/>
      <p:italic r:id="rId103"/>
      <p:boldItalic r:id="rId10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A2F7AC-57B2-E745-A83E-8E408F6FD293}" v="45" dt="2022-02-10T09:53:23.758"/>
    <p1510:client id="{FEC449E5-5E1C-47AA-A01F-CAA54CC06E65}" v="2" dt="2022-02-10T14:00:08.3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83"/>
        <p:guide pos="3863"/>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6" Type="http://schemas.openxmlformats.org/officeDocument/2006/relationships/slide" Target="slides/slide8.xml"/><Relationship Id="rId107" Type="http://schemas.openxmlformats.org/officeDocument/2006/relationships/theme" Target="theme/theme1.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font" Target="fonts/font11.fntdata"/><Relationship Id="rId5" Type="http://schemas.openxmlformats.org/officeDocument/2006/relationships/slideMaster" Target="slideMasters/slideMaster5.xml"/><Relationship Id="rId90" Type="http://schemas.openxmlformats.org/officeDocument/2006/relationships/slide" Target="slides/slide82.xml"/><Relationship Id="rId95" Type="http://schemas.openxmlformats.org/officeDocument/2006/relationships/font" Target="fonts/font4.fntdata"/><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0" Type="http://schemas.openxmlformats.org/officeDocument/2006/relationships/slide" Target="slides/slide72.xml"/><Relationship Id="rId85" Type="http://schemas.openxmlformats.org/officeDocument/2006/relationships/slide" Target="slides/slide77.xml"/><Relationship Id="rId12" Type="http://schemas.openxmlformats.org/officeDocument/2006/relationships/slide" Target="slides/slide4.xml"/><Relationship Id="rId17" Type="http://schemas.openxmlformats.org/officeDocument/2006/relationships/slide" Target="slides/slide9.xml"/><Relationship Id="rId33" Type="http://schemas.openxmlformats.org/officeDocument/2006/relationships/slide" Target="slides/slide25.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font" Target="fonts/font12.fntdata"/><Relationship Id="rId108" Type="http://schemas.openxmlformats.org/officeDocument/2006/relationships/tableStyles" Target="tableStyles.xml"/><Relationship Id="rId54" Type="http://schemas.openxmlformats.org/officeDocument/2006/relationships/slide" Target="slides/slide46.xml"/><Relationship Id="rId70" Type="http://schemas.openxmlformats.org/officeDocument/2006/relationships/slide" Target="slides/slide62.xml"/><Relationship Id="rId75" Type="http://schemas.openxmlformats.org/officeDocument/2006/relationships/slide" Target="slides/slide67.xml"/><Relationship Id="rId91" Type="http://schemas.openxmlformats.org/officeDocument/2006/relationships/notesMaster" Target="notesMasters/notesMaster1.xml"/><Relationship Id="rId96"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viewProps" Target="view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font" Target="fonts/font3.fntdata"/><Relationship Id="rId99" Type="http://schemas.openxmlformats.org/officeDocument/2006/relationships/font" Target="fonts/font8.fntdata"/><Relationship Id="rId101" Type="http://schemas.openxmlformats.org/officeDocument/2006/relationships/font" Target="fonts/font10.fntdata"/><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microsoft.com/office/2016/11/relationships/changesInfo" Target="changesInfos/changesInfo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font" Target="fonts/font6.fntdata"/><Relationship Id="rId104" Type="http://schemas.openxmlformats.org/officeDocument/2006/relationships/font" Target="fonts/font13.fntdata"/><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font" Target="fonts/font1.fntdata"/><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microsoft.com/office/2015/10/relationships/revisionInfo" Target="revisionInfo.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font" Target="fonts/font9.fntdata"/><Relationship Id="rId105"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font" Target="fonts/font2.fntdata"/><Relationship Id="rId98" Type="http://schemas.openxmlformats.org/officeDocument/2006/relationships/font" Target="fonts/font7.fntdata"/><Relationship Id="rId3" Type="http://schemas.openxmlformats.org/officeDocument/2006/relationships/slideMaster" Target="slideMasters/slideMaster3.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62" Type="http://schemas.openxmlformats.org/officeDocument/2006/relationships/slide" Target="slides/slide54.xml"/><Relationship Id="rId83" Type="http://schemas.openxmlformats.org/officeDocument/2006/relationships/slide" Target="slides/slide75.xml"/><Relationship Id="rId88" Type="http://schemas.openxmlformats.org/officeDocument/2006/relationships/slide" Target="slides/slide8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Gibbins" userId="6a0e944c-4d97-467d-bb7a-7c3315791fe4" providerId="ADAL" clId="{67A2F7AC-57B2-E745-A83E-8E408F6FD293}"/>
    <pc:docChg chg="delSld modSld sldOrd">
      <pc:chgData name="Nicholas Gibbins" userId="6a0e944c-4d97-467d-bb7a-7c3315791fe4" providerId="ADAL" clId="{67A2F7AC-57B2-E745-A83E-8E408F6FD293}" dt="2022-02-10T10:01:09.562" v="46" actId="207"/>
      <pc:docMkLst>
        <pc:docMk/>
      </pc:docMkLst>
      <pc:sldChg chg="modSp mod">
        <pc:chgData name="Nicholas Gibbins" userId="6a0e944c-4d97-467d-bb7a-7c3315791fe4" providerId="ADAL" clId="{67A2F7AC-57B2-E745-A83E-8E408F6FD293}" dt="2022-02-10T09:53:27.137" v="31" actId="20577"/>
        <pc:sldMkLst>
          <pc:docMk/>
          <pc:sldMk cId="1071138738" sldId="295"/>
        </pc:sldMkLst>
        <pc:spChg chg="mod">
          <ac:chgData name="Nicholas Gibbins" userId="6a0e944c-4d97-467d-bb7a-7c3315791fe4" providerId="ADAL" clId="{67A2F7AC-57B2-E745-A83E-8E408F6FD293}" dt="2022-02-10T09:53:27.137" v="31" actId="20577"/>
          <ac:spMkLst>
            <pc:docMk/>
            <pc:sldMk cId="1071138738" sldId="295"/>
            <ac:spMk id="62467" creationId="{00000000-0000-0000-0000-000000000000}"/>
          </ac:spMkLst>
        </pc:spChg>
      </pc:sldChg>
      <pc:sldChg chg="del">
        <pc:chgData name="Nicholas Gibbins" userId="6a0e944c-4d97-467d-bb7a-7c3315791fe4" providerId="ADAL" clId="{67A2F7AC-57B2-E745-A83E-8E408F6FD293}" dt="2022-02-10T09:53:36.007" v="32" actId="2696"/>
        <pc:sldMkLst>
          <pc:docMk/>
          <pc:sldMk cId="1445335831" sldId="296"/>
        </pc:sldMkLst>
      </pc:sldChg>
      <pc:sldChg chg="modSp mod">
        <pc:chgData name="Nicholas Gibbins" userId="6a0e944c-4d97-467d-bb7a-7c3315791fe4" providerId="ADAL" clId="{67A2F7AC-57B2-E745-A83E-8E408F6FD293}" dt="2022-02-10T09:46:45.349" v="6" actId="20577"/>
        <pc:sldMkLst>
          <pc:docMk/>
          <pc:sldMk cId="3443987216" sldId="316"/>
        </pc:sldMkLst>
        <pc:spChg chg="mod">
          <ac:chgData name="Nicholas Gibbins" userId="6a0e944c-4d97-467d-bb7a-7c3315791fe4" providerId="ADAL" clId="{67A2F7AC-57B2-E745-A83E-8E408F6FD293}" dt="2022-02-10T09:46:45.349" v="6" actId="20577"/>
          <ac:spMkLst>
            <pc:docMk/>
            <pc:sldMk cId="3443987216" sldId="316"/>
            <ac:spMk id="4" creationId="{00000000-0000-0000-0000-000000000000}"/>
          </ac:spMkLst>
        </pc:spChg>
      </pc:sldChg>
      <pc:sldChg chg="modSp mod">
        <pc:chgData name="Nicholas Gibbins" userId="6a0e944c-4d97-467d-bb7a-7c3315791fe4" providerId="ADAL" clId="{67A2F7AC-57B2-E745-A83E-8E408F6FD293}" dt="2022-02-10T09:47:12.286" v="21" actId="20577"/>
        <pc:sldMkLst>
          <pc:docMk/>
          <pc:sldMk cId="2472320793" sldId="327"/>
        </pc:sldMkLst>
        <pc:spChg chg="mod">
          <ac:chgData name="Nicholas Gibbins" userId="6a0e944c-4d97-467d-bb7a-7c3315791fe4" providerId="ADAL" clId="{67A2F7AC-57B2-E745-A83E-8E408F6FD293}" dt="2022-02-10T09:47:12.286" v="21" actId="20577"/>
          <ac:spMkLst>
            <pc:docMk/>
            <pc:sldMk cId="2472320793" sldId="327"/>
            <ac:spMk id="3" creationId="{00000000-0000-0000-0000-000000000000}"/>
          </ac:spMkLst>
        </pc:spChg>
      </pc:sldChg>
      <pc:sldChg chg="modSp mod">
        <pc:chgData name="Nicholas Gibbins" userId="6a0e944c-4d97-467d-bb7a-7c3315791fe4" providerId="ADAL" clId="{67A2F7AC-57B2-E745-A83E-8E408F6FD293}" dt="2022-02-10T10:00:18.254" v="39" actId="207"/>
        <pc:sldMkLst>
          <pc:docMk/>
          <pc:sldMk cId="193573060" sldId="332"/>
        </pc:sldMkLst>
        <pc:spChg chg="mod">
          <ac:chgData name="Nicholas Gibbins" userId="6a0e944c-4d97-467d-bb7a-7c3315791fe4" providerId="ADAL" clId="{67A2F7AC-57B2-E745-A83E-8E408F6FD293}" dt="2022-02-10T10:00:18.254" v="39" actId="207"/>
          <ac:spMkLst>
            <pc:docMk/>
            <pc:sldMk cId="193573060" sldId="332"/>
            <ac:spMk id="3" creationId="{00000000-0000-0000-0000-000000000000}"/>
          </ac:spMkLst>
        </pc:spChg>
      </pc:sldChg>
      <pc:sldChg chg="modSp mod">
        <pc:chgData name="Nicholas Gibbins" userId="6a0e944c-4d97-467d-bb7a-7c3315791fe4" providerId="ADAL" clId="{67A2F7AC-57B2-E745-A83E-8E408F6FD293}" dt="2022-02-10T10:00:08.350" v="37" actId="207"/>
        <pc:sldMkLst>
          <pc:docMk/>
          <pc:sldMk cId="696987820" sldId="333"/>
        </pc:sldMkLst>
        <pc:spChg chg="mod">
          <ac:chgData name="Nicholas Gibbins" userId="6a0e944c-4d97-467d-bb7a-7c3315791fe4" providerId="ADAL" clId="{67A2F7AC-57B2-E745-A83E-8E408F6FD293}" dt="2022-02-10T10:00:08.350" v="37" actId="207"/>
          <ac:spMkLst>
            <pc:docMk/>
            <pc:sldMk cId="696987820" sldId="333"/>
            <ac:spMk id="3" creationId="{00000000-0000-0000-0000-000000000000}"/>
          </ac:spMkLst>
        </pc:spChg>
      </pc:sldChg>
      <pc:sldChg chg="modSp mod ord">
        <pc:chgData name="Nicholas Gibbins" userId="6a0e944c-4d97-467d-bb7a-7c3315791fe4" providerId="ADAL" clId="{67A2F7AC-57B2-E745-A83E-8E408F6FD293}" dt="2022-02-10T10:00:26.141" v="41" actId="113"/>
        <pc:sldMkLst>
          <pc:docMk/>
          <pc:sldMk cId="1531748842" sldId="334"/>
        </pc:sldMkLst>
        <pc:spChg chg="mod">
          <ac:chgData name="Nicholas Gibbins" userId="6a0e944c-4d97-467d-bb7a-7c3315791fe4" providerId="ADAL" clId="{67A2F7AC-57B2-E745-A83E-8E408F6FD293}" dt="2022-02-10T10:00:26.141" v="41" actId="113"/>
          <ac:spMkLst>
            <pc:docMk/>
            <pc:sldMk cId="1531748842" sldId="334"/>
            <ac:spMk id="3" creationId="{00000000-0000-0000-0000-000000000000}"/>
          </ac:spMkLst>
        </pc:spChg>
      </pc:sldChg>
      <pc:sldChg chg="modSp mod">
        <pc:chgData name="Nicholas Gibbins" userId="6a0e944c-4d97-467d-bb7a-7c3315791fe4" providerId="ADAL" clId="{67A2F7AC-57B2-E745-A83E-8E408F6FD293}" dt="2022-02-10T10:00:36.894" v="42" actId="207"/>
        <pc:sldMkLst>
          <pc:docMk/>
          <pc:sldMk cId="1740208239" sldId="335"/>
        </pc:sldMkLst>
        <pc:spChg chg="mod">
          <ac:chgData name="Nicholas Gibbins" userId="6a0e944c-4d97-467d-bb7a-7c3315791fe4" providerId="ADAL" clId="{67A2F7AC-57B2-E745-A83E-8E408F6FD293}" dt="2022-02-10T10:00:36.894" v="42" actId="207"/>
          <ac:spMkLst>
            <pc:docMk/>
            <pc:sldMk cId="1740208239" sldId="335"/>
            <ac:spMk id="3" creationId="{00000000-0000-0000-0000-000000000000}"/>
          </ac:spMkLst>
        </pc:spChg>
      </pc:sldChg>
      <pc:sldChg chg="modSp mod">
        <pc:chgData name="Nicholas Gibbins" userId="6a0e944c-4d97-467d-bb7a-7c3315791fe4" providerId="ADAL" clId="{67A2F7AC-57B2-E745-A83E-8E408F6FD293}" dt="2022-02-10T10:00:41.792" v="43" actId="207"/>
        <pc:sldMkLst>
          <pc:docMk/>
          <pc:sldMk cId="1016545053" sldId="336"/>
        </pc:sldMkLst>
        <pc:spChg chg="mod">
          <ac:chgData name="Nicholas Gibbins" userId="6a0e944c-4d97-467d-bb7a-7c3315791fe4" providerId="ADAL" clId="{67A2F7AC-57B2-E745-A83E-8E408F6FD293}" dt="2022-02-10T10:00:41.792" v="43" actId="207"/>
          <ac:spMkLst>
            <pc:docMk/>
            <pc:sldMk cId="1016545053" sldId="336"/>
            <ac:spMk id="3" creationId="{00000000-0000-0000-0000-000000000000}"/>
          </ac:spMkLst>
        </pc:spChg>
      </pc:sldChg>
      <pc:sldChg chg="modSp mod">
        <pc:chgData name="Nicholas Gibbins" userId="6a0e944c-4d97-467d-bb7a-7c3315791fe4" providerId="ADAL" clId="{67A2F7AC-57B2-E745-A83E-8E408F6FD293}" dt="2022-02-10T10:00:53.699" v="44" actId="207"/>
        <pc:sldMkLst>
          <pc:docMk/>
          <pc:sldMk cId="103132808" sldId="337"/>
        </pc:sldMkLst>
        <pc:spChg chg="mod">
          <ac:chgData name="Nicholas Gibbins" userId="6a0e944c-4d97-467d-bb7a-7c3315791fe4" providerId="ADAL" clId="{67A2F7AC-57B2-E745-A83E-8E408F6FD293}" dt="2022-02-10T10:00:53.699" v="44" actId="207"/>
          <ac:spMkLst>
            <pc:docMk/>
            <pc:sldMk cId="103132808" sldId="337"/>
            <ac:spMk id="3" creationId="{00000000-0000-0000-0000-000000000000}"/>
          </ac:spMkLst>
        </pc:spChg>
      </pc:sldChg>
      <pc:sldChg chg="modSp mod">
        <pc:chgData name="Nicholas Gibbins" userId="6a0e944c-4d97-467d-bb7a-7c3315791fe4" providerId="ADAL" clId="{67A2F7AC-57B2-E745-A83E-8E408F6FD293}" dt="2022-02-10T10:01:09.562" v="46" actId="207"/>
        <pc:sldMkLst>
          <pc:docMk/>
          <pc:sldMk cId="311194565" sldId="338"/>
        </pc:sldMkLst>
        <pc:spChg chg="mod">
          <ac:chgData name="Nicholas Gibbins" userId="6a0e944c-4d97-467d-bb7a-7c3315791fe4" providerId="ADAL" clId="{67A2F7AC-57B2-E745-A83E-8E408F6FD293}" dt="2022-02-10T10:01:09.562" v="46" actId="207"/>
          <ac:spMkLst>
            <pc:docMk/>
            <pc:sldMk cId="311194565" sldId="338"/>
            <ac:spMk id="3" creationId="{00000000-0000-0000-0000-000000000000}"/>
          </ac:spMkLst>
        </pc:spChg>
      </pc:sldChg>
      <pc:sldChg chg="modSp mod">
        <pc:chgData name="Nicholas Gibbins" userId="6a0e944c-4d97-467d-bb7a-7c3315791fe4" providerId="ADAL" clId="{67A2F7AC-57B2-E745-A83E-8E408F6FD293}" dt="2022-02-10T09:51:09.084" v="24" actId="20577"/>
        <pc:sldMkLst>
          <pc:docMk/>
          <pc:sldMk cId="2609506854" sldId="345"/>
        </pc:sldMkLst>
        <pc:spChg chg="mod">
          <ac:chgData name="Nicholas Gibbins" userId="6a0e944c-4d97-467d-bb7a-7c3315791fe4" providerId="ADAL" clId="{67A2F7AC-57B2-E745-A83E-8E408F6FD293}" dt="2022-02-10T09:51:09.084" v="24" actId="20577"/>
          <ac:spMkLst>
            <pc:docMk/>
            <pc:sldMk cId="2609506854" sldId="345"/>
            <ac:spMk id="3" creationId="{00000000-0000-0000-0000-000000000000}"/>
          </ac:spMkLst>
        </pc:spChg>
      </pc:sldChg>
      <pc:sldChg chg="modSp mod">
        <pc:chgData name="Nicholas Gibbins" userId="6a0e944c-4d97-467d-bb7a-7c3315791fe4" providerId="ADAL" clId="{67A2F7AC-57B2-E745-A83E-8E408F6FD293}" dt="2022-02-10T09:50:54.749" v="23" actId="20577"/>
        <pc:sldMkLst>
          <pc:docMk/>
          <pc:sldMk cId="1453689919" sldId="347"/>
        </pc:sldMkLst>
        <pc:spChg chg="mod">
          <ac:chgData name="Nicholas Gibbins" userId="6a0e944c-4d97-467d-bb7a-7c3315791fe4" providerId="ADAL" clId="{67A2F7AC-57B2-E745-A83E-8E408F6FD293}" dt="2022-02-10T09:50:54.749" v="23" actId="20577"/>
          <ac:spMkLst>
            <pc:docMk/>
            <pc:sldMk cId="1453689919" sldId="347"/>
            <ac:spMk id="3" creationId="{00000000-0000-0000-0000-000000000000}"/>
          </ac:spMkLst>
        </pc:spChg>
      </pc:sldChg>
    </pc:docChg>
  </pc:docChgLst>
  <pc:docChgLst>
    <pc:chgData name="Nicholas Gibbins" userId="6a0e944c-4d97-467d-bb7a-7c3315791fe4" providerId="ADAL" clId="{FEC449E5-5E1C-47AA-A01F-CAA54CC06E65}"/>
    <pc:docChg chg="modSld">
      <pc:chgData name="Nicholas Gibbins" userId="6a0e944c-4d97-467d-bb7a-7c3315791fe4" providerId="ADAL" clId="{FEC449E5-5E1C-47AA-A01F-CAA54CC06E65}" dt="2022-02-10T14:00:08.395" v="1" actId="729"/>
      <pc:docMkLst>
        <pc:docMk/>
      </pc:docMkLst>
      <pc:sldChg chg="mod modShow">
        <pc:chgData name="Nicholas Gibbins" userId="6a0e944c-4d97-467d-bb7a-7c3315791fe4" providerId="ADAL" clId="{FEC449E5-5E1C-47AA-A01F-CAA54CC06E65}" dt="2022-02-10T14:00:08.395" v="1" actId="729"/>
        <pc:sldMkLst>
          <pc:docMk/>
          <pc:sldMk cId="2609506854" sldId="345"/>
        </pc:sldMkLst>
      </pc:sldChg>
      <pc:sldChg chg="mod modShow">
        <pc:chgData name="Nicholas Gibbins" userId="6a0e944c-4d97-467d-bb7a-7c3315791fe4" providerId="ADAL" clId="{FEC449E5-5E1C-47AA-A01F-CAA54CC06E65}" dt="2022-02-10T14:00:06.194" v="0" actId="729"/>
        <pc:sldMkLst>
          <pc:docMk/>
          <pc:sldMk cId="1453689919" sldId="34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11F37-1E6F-6A44-A0D2-6DE377B840E2}" type="datetimeFigureOut">
              <a:rPr lang="en-GB" smtClean="0"/>
              <a:t>10/02/2022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4DA00-7454-BF4E-9465-7D8AE93A7E83}" type="slidenum">
              <a:rPr lang="en-GB" smtClean="0"/>
              <a:t>‹#›</a:t>
            </a:fld>
            <a:endParaRPr lang="en-GB"/>
          </a:p>
        </p:txBody>
      </p:sp>
    </p:spTree>
    <p:extLst>
      <p:ext uri="{BB962C8B-B14F-4D97-AF65-F5344CB8AC3E}">
        <p14:creationId xmlns:p14="http://schemas.microsoft.com/office/powerpoint/2010/main" val="145760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C745F3-EE79-E24C-839D-8102E99D0E25}" type="slidenum">
              <a:rPr lang="en-GB" smtClean="0"/>
              <a:pPr/>
              <a:t>10</a:t>
            </a:fld>
            <a:endParaRPr lang="en-GB"/>
          </a:p>
        </p:txBody>
      </p:sp>
    </p:spTree>
    <p:extLst>
      <p:ext uri="{BB962C8B-B14F-4D97-AF65-F5344CB8AC3E}">
        <p14:creationId xmlns:p14="http://schemas.microsoft.com/office/powerpoint/2010/main" val="4051945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(17/04/2012 10:37) -----</a:t>
            </a:r>
          </a:p>
          <a:p>
            <a:r>
              <a:rPr lang="en-US"/>
              <a:t>?x -&gt; ?who</a:t>
            </a:r>
          </a:p>
        </p:txBody>
      </p:sp>
      <p:sp>
        <p:nvSpPr>
          <p:cNvPr id="4" name="Slide Number Placeholder 3"/>
          <p:cNvSpPr>
            <a:spLocks noGrp="1"/>
          </p:cNvSpPr>
          <p:nvPr>
            <p:ph type="sldNum" sz="quarter" idx="10"/>
          </p:nvPr>
        </p:nvSpPr>
        <p:spPr/>
        <p:txBody>
          <a:bodyPr/>
          <a:lstStyle/>
          <a:p>
            <a:fld id="{8CC745F3-EE79-E24C-839D-8102E99D0E25}" type="slidenum">
              <a:rPr lang="en-GB" smtClean="0"/>
              <a:pPr/>
              <a:t>26</a:t>
            </a:fld>
            <a:endParaRPr lang="en-GB"/>
          </a:p>
        </p:txBody>
      </p:sp>
    </p:spTree>
    <p:extLst>
      <p:ext uri="{BB962C8B-B14F-4D97-AF65-F5344CB8AC3E}">
        <p14:creationId xmlns:p14="http://schemas.microsoft.com/office/powerpoint/2010/main" val="83457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GROUP BY – aggregate values calculated for groups (single</a:t>
            </a:r>
            <a:r>
              <a:rPr lang="en-US" baseline="0"/>
              <a:t> implicit group if no GROUP BY statement)</a:t>
            </a:r>
          </a:p>
          <a:p>
            <a:r>
              <a:rPr lang="en-US"/>
              <a:t>HAVING – filter for groups</a:t>
            </a:r>
          </a:p>
          <a:p>
            <a:r>
              <a:rPr lang="en-US"/>
              <a:t>AS – aggregate projection restriction</a:t>
            </a:r>
          </a:p>
          <a:p>
            <a:endParaRPr lang="en-US"/>
          </a:p>
        </p:txBody>
      </p:sp>
      <p:sp>
        <p:nvSpPr>
          <p:cNvPr id="4" name="Slide Number Placeholder 3"/>
          <p:cNvSpPr>
            <a:spLocks noGrp="1"/>
          </p:cNvSpPr>
          <p:nvPr>
            <p:ph type="sldNum" sz="quarter" idx="10"/>
          </p:nvPr>
        </p:nvSpPr>
        <p:spPr/>
        <p:txBody>
          <a:bodyPr/>
          <a:lstStyle/>
          <a:p>
            <a:fld id="{8CC745F3-EE79-E24C-839D-8102E99D0E25}" type="slidenum">
              <a:rPr lang="en-GB" smtClean="0"/>
              <a:pPr/>
              <a:t>67</a:t>
            </a:fld>
            <a:endParaRPr lang="en-GB"/>
          </a:p>
        </p:txBody>
      </p:sp>
    </p:spTree>
    <p:extLst>
      <p:ext uri="{BB962C8B-B14F-4D97-AF65-F5344CB8AC3E}">
        <p14:creationId xmlns:p14="http://schemas.microsoft.com/office/powerpoint/2010/main" val="3752060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C8DE-3E98-4644-BFE2-F32FC3D7D4B8}"/>
              </a:ext>
            </a:extLst>
          </p:cNvPr>
          <p:cNvSpPr>
            <a:spLocks noGrp="1"/>
          </p:cNvSpPr>
          <p:nvPr>
            <p:ph type="title" hasCustomPrompt="1"/>
          </p:nvPr>
        </p:nvSpPr>
        <p:spPr/>
        <p:txBody>
          <a:bodyPr/>
          <a:lstStyle/>
          <a:p>
            <a:r>
              <a:rPr lang="en-US"/>
              <a:t>TITLE</a:t>
            </a:r>
            <a:endParaRPr lang="en-GB"/>
          </a:p>
        </p:txBody>
      </p:sp>
      <p:sp>
        <p:nvSpPr>
          <p:cNvPr id="5" name="Slide Number Placeholder 4">
            <a:extLst>
              <a:ext uri="{FF2B5EF4-FFF2-40B4-BE49-F238E27FC236}">
                <a16:creationId xmlns:a16="http://schemas.microsoft.com/office/drawing/2014/main" id="{FC5C1B61-3120-E04E-BDC6-5BA5CDF4F06F}"/>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7" name="Content Placeholder 6">
            <a:extLst>
              <a:ext uri="{FF2B5EF4-FFF2-40B4-BE49-F238E27FC236}">
                <a16:creationId xmlns:a16="http://schemas.microsoft.com/office/drawing/2014/main" id="{369A46B8-E3F6-A44F-899D-EF8F718CC987}"/>
              </a:ext>
            </a:extLst>
          </p:cNvPr>
          <p:cNvSpPr>
            <a:spLocks noGrp="1"/>
          </p:cNvSpPr>
          <p:nvPr>
            <p:ph sz="quarter" idx="13"/>
          </p:nvPr>
        </p:nvSpPr>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10">
            <a:extLst>
              <a:ext uri="{FF2B5EF4-FFF2-40B4-BE49-F238E27FC236}">
                <a16:creationId xmlns:a16="http://schemas.microsoft.com/office/drawing/2014/main" id="{113C0B99-262F-EF42-9A89-D2867F6B9279}"/>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07037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p:txBody>
          <a:bodyPr/>
          <a:lstStyle/>
          <a:p>
            <a:r>
              <a:rPr lang="en-US"/>
              <a:t>TITLE</a:t>
            </a:r>
            <a:endParaRPr lang="en-GB"/>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10">
            <a:extLst>
              <a:ext uri="{FF2B5EF4-FFF2-40B4-BE49-F238E27FC236}">
                <a16:creationId xmlns:a16="http://schemas.microsoft.com/office/drawing/2014/main" id="{B8FB3173-7AA0-D843-9B5E-650ED53C92B2}"/>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17289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1511-F3E4-724E-9385-E56C8E96E462}"/>
              </a:ext>
            </a:extLst>
          </p:cNvPr>
          <p:cNvSpPr>
            <a:spLocks noGrp="1"/>
          </p:cNvSpPr>
          <p:nvPr>
            <p:ph type="title" hasCustomPrompt="1"/>
          </p:nvPr>
        </p:nvSpPr>
        <p:spPr/>
        <p:txBody>
          <a:bodyPr/>
          <a:lstStyle/>
          <a:p>
            <a:r>
              <a:rPr lang="en-US"/>
              <a:t>TITLE</a:t>
            </a:r>
            <a:endParaRPr lang="en-GB"/>
          </a:p>
        </p:txBody>
      </p:sp>
      <p:sp>
        <p:nvSpPr>
          <p:cNvPr id="6" name="Content Placeholder 6">
            <a:extLst>
              <a:ext uri="{FF2B5EF4-FFF2-40B4-BE49-F238E27FC236}">
                <a16:creationId xmlns:a16="http://schemas.microsoft.com/office/drawing/2014/main" id="{317649E7-935E-964A-AF69-C0C4D907C876}"/>
              </a:ext>
            </a:extLst>
          </p:cNvPr>
          <p:cNvSpPr>
            <a:spLocks noGrp="1"/>
          </p:cNvSpPr>
          <p:nvPr>
            <p:ph sz="quarter" idx="13"/>
          </p:nvPr>
        </p:nvSpPr>
        <p:spPr>
          <a:xfrm>
            <a:off x="623888" y="2276475"/>
            <a:ext cx="5400675" cy="3960812"/>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Content Placeholder 6">
            <a:extLst>
              <a:ext uri="{FF2B5EF4-FFF2-40B4-BE49-F238E27FC236}">
                <a16:creationId xmlns:a16="http://schemas.microsoft.com/office/drawing/2014/main" id="{D1FB0E1B-5C1F-6F40-9A46-F8BCACC6E5EC}"/>
              </a:ext>
            </a:extLst>
          </p:cNvPr>
          <p:cNvSpPr>
            <a:spLocks noGrp="1"/>
          </p:cNvSpPr>
          <p:nvPr>
            <p:ph sz="quarter" idx="14"/>
          </p:nvPr>
        </p:nvSpPr>
        <p:spPr>
          <a:xfrm>
            <a:off x="6167438" y="2276477"/>
            <a:ext cx="5400675" cy="3960812"/>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9">
            <a:extLst>
              <a:ext uri="{FF2B5EF4-FFF2-40B4-BE49-F238E27FC236}">
                <a16:creationId xmlns:a16="http://schemas.microsoft.com/office/drawing/2014/main" id="{4F555E08-1F8E-FE4A-8984-00D054924379}"/>
              </a:ext>
            </a:extLst>
          </p:cNvPr>
          <p:cNvSpPr>
            <a:spLocks noGrp="1"/>
          </p:cNvSpPr>
          <p:nvPr>
            <p:ph type="body" sz="quarter" idx="21"/>
          </p:nvPr>
        </p:nvSpPr>
        <p:spPr>
          <a:xfrm>
            <a:off x="623888" y="1773238"/>
            <a:ext cx="5400675" cy="360362"/>
          </a:xfrm>
        </p:spPr>
        <p:txBody>
          <a:bodyPr lIns="72000" tIns="36000" rIns="72000" bIns="36000"/>
          <a:lstStyle>
            <a:lvl1pPr marL="0" indent="0">
              <a:buNone/>
              <a:defRPr b="1"/>
            </a:lvl1pPr>
          </a:lstStyle>
          <a:p>
            <a:pPr lvl="0"/>
            <a:r>
              <a:rPr lang="en-GB"/>
              <a:t>Click to edit Master text styles</a:t>
            </a:r>
          </a:p>
        </p:txBody>
      </p:sp>
      <p:sp>
        <p:nvSpPr>
          <p:cNvPr id="11" name="Text Placeholder 9">
            <a:extLst>
              <a:ext uri="{FF2B5EF4-FFF2-40B4-BE49-F238E27FC236}">
                <a16:creationId xmlns:a16="http://schemas.microsoft.com/office/drawing/2014/main" id="{A01483EC-A312-1944-A3B6-36E2CF252F74}"/>
              </a:ext>
            </a:extLst>
          </p:cNvPr>
          <p:cNvSpPr>
            <a:spLocks noGrp="1"/>
          </p:cNvSpPr>
          <p:nvPr>
            <p:ph type="body" sz="quarter" idx="22"/>
          </p:nvPr>
        </p:nvSpPr>
        <p:spPr>
          <a:xfrm>
            <a:off x="6167438" y="1773238"/>
            <a:ext cx="5400675" cy="360362"/>
          </a:xfrm>
        </p:spPr>
        <p:txBody>
          <a:bodyPr lIns="72000" tIns="36000" rIns="72000" bIns="36000"/>
          <a:lstStyle>
            <a:lvl1pPr marL="0" indent="0">
              <a:buNone/>
              <a:defRPr b="1"/>
            </a:lvl1pPr>
          </a:lstStyle>
          <a:p>
            <a:pPr lvl="0"/>
            <a:r>
              <a:rPr lang="en-GB"/>
              <a:t>Click to edit Master text styles</a:t>
            </a:r>
          </a:p>
        </p:txBody>
      </p:sp>
      <p:sp>
        <p:nvSpPr>
          <p:cNvPr id="14" name="Text Placeholder 10">
            <a:extLst>
              <a:ext uri="{FF2B5EF4-FFF2-40B4-BE49-F238E27FC236}">
                <a16:creationId xmlns:a16="http://schemas.microsoft.com/office/drawing/2014/main" id="{22A8D003-FCDA-0047-981A-893491C3545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1215377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ortrait Bleed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BDD746F-C60A-5F4B-A45F-63CE1F52DDB3}"/>
              </a:ext>
            </a:extLst>
          </p:cNvPr>
          <p:cNvSpPr>
            <a:spLocks noGrp="1"/>
          </p:cNvSpPr>
          <p:nvPr>
            <p:ph type="pic" sz="quarter" idx="10"/>
          </p:nvPr>
        </p:nvSpPr>
        <p:spPr>
          <a:xfrm>
            <a:off x="6167439"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p>
        </p:txBody>
      </p:sp>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a:t>TITLE</a:t>
            </a:r>
            <a:endParaRPr lang="en-GB"/>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10">
            <a:extLst>
              <a:ext uri="{FF2B5EF4-FFF2-40B4-BE49-F238E27FC236}">
                <a16:creationId xmlns:a16="http://schemas.microsoft.com/office/drawing/2014/main" id="{90956CC3-5066-2E40-8C1A-C70D599F386A}"/>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685866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ortrait Bleed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167437" y="692150"/>
            <a:ext cx="5400675" cy="936625"/>
          </a:xfrm>
        </p:spPr>
        <p:txBody>
          <a:bodyPr/>
          <a:lstStyle/>
          <a:p>
            <a:r>
              <a:rPr lang="en-US"/>
              <a:t>TITLE</a:t>
            </a:r>
            <a:endParaRPr lang="en-GB"/>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Picture Placeholder 8">
            <a:extLst>
              <a:ext uri="{FF2B5EF4-FFF2-40B4-BE49-F238E27FC236}">
                <a16:creationId xmlns:a16="http://schemas.microsoft.com/office/drawing/2014/main" id="{49B6178A-34C0-C542-A96F-1D5AC73A1E04}"/>
              </a:ext>
            </a:extLst>
          </p:cNvPr>
          <p:cNvSpPr>
            <a:spLocks noGrp="1"/>
          </p:cNvSpPr>
          <p:nvPr>
            <p:ph type="pic" sz="quarter" idx="10"/>
          </p:nvPr>
        </p:nvSpPr>
        <p:spPr>
          <a:xfrm>
            <a:off x="0"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p>
        </p:txBody>
      </p:sp>
      <p:sp>
        <p:nvSpPr>
          <p:cNvPr id="11" name="Text Placeholder 10">
            <a:extLst>
              <a:ext uri="{FF2B5EF4-FFF2-40B4-BE49-F238E27FC236}">
                <a16:creationId xmlns:a16="http://schemas.microsoft.com/office/drawing/2014/main" id="{94A79C78-B21D-F943-BA39-8360A5CA224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770041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Mont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a:t>TITLE</a:t>
            </a:r>
            <a:endParaRPr lang="en-GB"/>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Picture Placeholder 4">
            <a:extLst>
              <a:ext uri="{FF2B5EF4-FFF2-40B4-BE49-F238E27FC236}">
                <a16:creationId xmlns:a16="http://schemas.microsoft.com/office/drawing/2014/main" id="{08D99ABB-BC2E-134A-A2CD-85CF5A02E722}"/>
              </a:ext>
            </a:extLst>
          </p:cNvPr>
          <p:cNvSpPr>
            <a:spLocks noGrp="1"/>
          </p:cNvSpPr>
          <p:nvPr>
            <p:ph type="pic" sz="quarter" idx="12" hasCustomPrompt="1"/>
          </p:nvPr>
        </p:nvSpPr>
        <p:spPr>
          <a:xfrm>
            <a:off x="8901542" y="824986"/>
            <a:ext cx="2666571" cy="2815176"/>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a:t>Picture</a:t>
            </a:r>
          </a:p>
        </p:txBody>
      </p:sp>
      <p:sp>
        <p:nvSpPr>
          <p:cNvPr id="10" name="Picture Placeholder 4">
            <a:extLst>
              <a:ext uri="{FF2B5EF4-FFF2-40B4-BE49-F238E27FC236}">
                <a16:creationId xmlns:a16="http://schemas.microsoft.com/office/drawing/2014/main" id="{4DD31F4D-BE21-FB46-B0CE-AF77431BBABA}"/>
              </a:ext>
            </a:extLst>
          </p:cNvPr>
          <p:cNvSpPr>
            <a:spLocks noGrp="1"/>
          </p:cNvSpPr>
          <p:nvPr>
            <p:ph type="pic" sz="quarter" idx="21" hasCustomPrompt="1"/>
          </p:nvPr>
        </p:nvSpPr>
        <p:spPr>
          <a:xfrm>
            <a:off x="6167438" y="1767953"/>
            <a:ext cx="2591229"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a:t>Picture</a:t>
            </a:r>
          </a:p>
        </p:txBody>
      </p:sp>
      <p:sp>
        <p:nvSpPr>
          <p:cNvPr id="11" name="Picture Placeholder 4">
            <a:extLst>
              <a:ext uri="{FF2B5EF4-FFF2-40B4-BE49-F238E27FC236}">
                <a16:creationId xmlns:a16="http://schemas.microsoft.com/office/drawing/2014/main" id="{86588E56-5876-5B4A-9118-0C89AE35EB9B}"/>
              </a:ext>
            </a:extLst>
          </p:cNvPr>
          <p:cNvSpPr>
            <a:spLocks noGrp="1"/>
          </p:cNvSpPr>
          <p:nvPr>
            <p:ph type="pic" sz="quarter" idx="14" hasCustomPrompt="1"/>
          </p:nvPr>
        </p:nvSpPr>
        <p:spPr>
          <a:xfrm>
            <a:off x="6171119" y="3789039"/>
            <a:ext cx="2877210" cy="2448249"/>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a:t>Picture</a:t>
            </a:r>
          </a:p>
        </p:txBody>
      </p:sp>
      <p:sp>
        <p:nvSpPr>
          <p:cNvPr id="12" name="Picture Placeholder 4">
            <a:extLst>
              <a:ext uri="{FF2B5EF4-FFF2-40B4-BE49-F238E27FC236}">
                <a16:creationId xmlns:a16="http://schemas.microsoft.com/office/drawing/2014/main" id="{F2C1FA18-66B6-1C4F-B252-BC50D7B557D2}"/>
              </a:ext>
            </a:extLst>
          </p:cNvPr>
          <p:cNvSpPr>
            <a:spLocks noGrp="1"/>
          </p:cNvSpPr>
          <p:nvPr>
            <p:ph type="pic" sz="quarter" idx="15" hasCustomPrompt="1"/>
          </p:nvPr>
        </p:nvSpPr>
        <p:spPr>
          <a:xfrm>
            <a:off x="9194885" y="3789040"/>
            <a:ext cx="2373228"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a:t>Picture</a:t>
            </a:r>
          </a:p>
        </p:txBody>
      </p:sp>
      <p:sp>
        <p:nvSpPr>
          <p:cNvPr id="14" name="Text Placeholder 10">
            <a:extLst>
              <a:ext uri="{FF2B5EF4-FFF2-40B4-BE49-F238E27FC236}">
                <a16:creationId xmlns:a16="http://schemas.microsoft.com/office/drawing/2014/main" id="{8F2A8A3E-04CB-3D49-BFF9-4E8A1C7C7153}"/>
              </a:ext>
            </a:extLst>
          </p:cNvPr>
          <p:cNvSpPr>
            <a:spLocks noGrp="1"/>
          </p:cNvSpPr>
          <p:nvPr>
            <p:ph type="body" sz="quarter" idx="22"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1807546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757BE-BD60-B043-9E76-245DD19A102A}"/>
              </a:ext>
            </a:extLst>
          </p:cNvPr>
          <p:cNvSpPr>
            <a:spLocks noGrp="1"/>
          </p:cNvSpPr>
          <p:nvPr>
            <p:ph type="title" hasCustomPrompt="1"/>
          </p:nvPr>
        </p:nvSpPr>
        <p:spPr/>
        <p:txBody>
          <a:bodyPr/>
          <a:lstStyle/>
          <a:p>
            <a:r>
              <a:rPr lang="en-US"/>
              <a:t>TITLE</a:t>
            </a:r>
            <a:endParaRPr lang="en-GB"/>
          </a:p>
        </p:txBody>
      </p:sp>
      <p:sp>
        <p:nvSpPr>
          <p:cNvPr id="6" name="Picture Placeholder 8">
            <a:extLst>
              <a:ext uri="{FF2B5EF4-FFF2-40B4-BE49-F238E27FC236}">
                <a16:creationId xmlns:a16="http://schemas.microsoft.com/office/drawing/2014/main" id="{A8C294F4-A6AD-1740-BEEC-61206D8F4022}"/>
              </a:ext>
            </a:extLst>
          </p:cNvPr>
          <p:cNvSpPr>
            <a:spLocks noGrp="1"/>
          </p:cNvSpPr>
          <p:nvPr>
            <p:ph type="pic" sz="quarter" idx="11"/>
          </p:nvPr>
        </p:nvSpPr>
        <p:spPr>
          <a:xfrm>
            <a:off x="6167439" y="1773239"/>
            <a:ext cx="540117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p>
        </p:txBody>
      </p:sp>
      <p:sp>
        <p:nvSpPr>
          <p:cNvPr id="7" name="Picture Placeholder 8">
            <a:extLst>
              <a:ext uri="{FF2B5EF4-FFF2-40B4-BE49-F238E27FC236}">
                <a16:creationId xmlns:a16="http://schemas.microsoft.com/office/drawing/2014/main" id="{60BA58DB-1B10-234D-9055-77566A37059C}"/>
              </a:ext>
            </a:extLst>
          </p:cNvPr>
          <p:cNvSpPr>
            <a:spLocks noGrp="1"/>
          </p:cNvSpPr>
          <p:nvPr>
            <p:ph type="pic" sz="quarter" idx="12"/>
          </p:nvPr>
        </p:nvSpPr>
        <p:spPr>
          <a:xfrm>
            <a:off x="623391" y="1773238"/>
            <a:ext cx="5401171"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p>
        </p:txBody>
      </p:sp>
      <p:sp>
        <p:nvSpPr>
          <p:cNvPr id="8" name="Picture Placeholder 8">
            <a:extLst>
              <a:ext uri="{FF2B5EF4-FFF2-40B4-BE49-F238E27FC236}">
                <a16:creationId xmlns:a16="http://schemas.microsoft.com/office/drawing/2014/main" id="{A0C5138F-94AF-8046-AAE7-1C99875056F2}"/>
              </a:ext>
            </a:extLst>
          </p:cNvPr>
          <p:cNvSpPr>
            <a:spLocks noGrp="1"/>
          </p:cNvSpPr>
          <p:nvPr>
            <p:ph type="pic" sz="quarter" idx="13"/>
          </p:nvPr>
        </p:nvSpPr>
        <p:spPr>
          <a:xfrm>
            <a:off x="6167439" y="4076701"/>
            <a:ext cx="5401169"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p>
        </p:txBody>
      </p:sp>
      <p:sp>
        <p:nvSpPr>
          <p:cNvPr id="9" name="Picture Placeholder 8">
            <a:extLst>
              <a:ext uri="{FF2B5EF4-FFF2-40B4-BE49-F238E27FC236}">
                <a16:creationId xmlns:a16="http://schemas.microsoft.com/office/drawing/2014/main" id="{F781B490-0D9B-4347-9BB0-19B2C921F09E}"/>
              </a:ext>
            </a:extLst>
          </p:cNvPr>
          <p:cNvSpPr>
            <a:spLocks noGrp="1"/>
          </p:cNvSpPr>
          <p:nvPr>
            <p:ph type="pic" sz="quarter" idx="14"/>
          </p:nvPr>
        </p:nvSpPr>
        <p:spPr>
          <a:xfrm>
            <a:off x="623391" y="4076701"/>
            <a:ext cx="5401171" cy="2160588"/>
          </a:xfrm>
          <a:prstGeom prst="rect">
            <a:avLst/>
          </a:prstGeom>
          <a:solidFill>
            <a:schemeClr val="bg1">
              <a:lumMod val="85000"/>
            </a:schemeClr>
          </a:solidFill>
        </p:spPr>
        <p:txBody>
          <a:bodyPr anchor="ctr" anchorCtr="0"/>
          <a:lstStyle>
            <a:lvl1pPr marL="0" indent="0" algn="ctr">
              <a:buNone/>
              <a:defRPr sz="1200" i="1">
                <a:solidFill>
                  <a:schemeClr val="bg1"/>
                </a:solidFill>
              </a:defRPr>
            </a:lvl1pPr>
          </a:lstStyle>
          <a:p>
            <a:r>
              <a:rPr lang="en-GB"/>
              <a:t>Click icon to add picture</a:t>
            </a:r>
          </a:p>
        </p:txBody>
      </p:sp>
      <p:sp>
        <p:nvSpPr>
          <p:cNvPr id="11" name="Text Placeholder 10">
            <a:extLst>
              <a:ext uri="{FF2B5EF4-FFF2-40B4-BE49-F238E27FC236}">
                <a16:creationId xmlns:a16="http://schemas.microsoft.com/office/drawing/2014/main" id="{FA92EB63-72C1-744C-9F42-6A38D445FC26}"/>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770193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DE22-5B82-9541-BA5A-BB368C0FB034}"/>
              </a:ext>
            </a:extLst>
          </p:cNvPr>
          <p:cNvSpPr>
            <a:spLocks noGrp="1"/>
          </p:cNvSpPr>
          <p:nvPr>
            <p:ph type="title" hasCustomPrompt="1"/>
          </p:nvPr>
        </p:nvSpPr>
        <p:spPr/>
        <p:txBody>
          <a:bodyPr/>
          <a:lstStyle/>
          <a:p>
            <a:r>
              <a:rPr lang="en-US"/>
              <a:t>TITLE</a:t>
            </a:r>
            <a:endParaRPr lang="en-GB"/>
          </a:p>
        </p:txBody>
      </p:sp>
      <p:sp>
        <p:nvSpPr>
          <p:cNvPr id="6" name="Picture Placeholder 8">
            <a:extLst>
              <a:ext uri="{FF2B5EF4-FFF2-40B4-BE49-F238E27FC236}">
                <a16:creationId xmlns:a16="http://schemas.microsoft.com/office/drawing/2014/main" id="{8FB7F17B-6AA3-1149-BBC9-DC5B1DFC02A9}"/>
              </a:ext>
            </a:extLst>
          </p:cNvPr>
          <p:cNvSpPr>
            <a:spLocks noGrp="1"/>
          </p:cNvSpPr>
          <p:nvPr>
            <p:ph type="pic" sz="quarter" idx="15"/>
          </p:nvPr>
        </p:nvSpPr>
        <p:spPr>
          <a:xfrm>
            <a:off x="623888" y="1773237"/>
            <a:ext cx="3527425"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p>
        </p:txBody>
      </p:sp>
      <p:sp>
        <p:nvSpPr>
          <p:cNvPr id="7" name="Picture Placeholder 8">
            <a:extLst>
              <a:ext uri="{FF2B5EF4-FFF2-40B4-BE49-F238E27FC236}">
                <a16:creationId xmlns:a16="http://schemas.microsoft.com/office/drawing/2014/main" id="{82245F91-9A08-D645-A795-C37F14E4AAB6}"/>
              </a:ext>
            </a:extLst>
          </p:cNvPr>
          <p:cNvSpPr>
            <a:spLocks noGrp="1"/>
          </p:cNvSpPr>
          <p:nvPr>
            <p:ph type="pic" sz="quarter" idx="18"/>
          </p:nvPr>
        </p:nvSpPr>
        <p:spPr>
          <a:xfrm>
            <a:off x="8040688" y="1773237"/>
            <a:ext cx="3527426"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p>
        </p:txBody>
      </p:sp>
      <p:sp>
        <p:nvSpPr>
          <p:cNvPr id="8" name="Picture Placeholder 8">
            <a:extLst>
              <a:ext uri="{FF2B5EF4-FFF2-40B4-BE49-F238E27FC236}">
                <a16:creationId xmlns:a16="http://schemas.microsoft.com/office/drawing/2014/main" id="{6F425D9C-51DB-2848-9101-2FF8AF58211F}"/>
              </a:ext>
            </a:extLst>
          </p:cNvPr>
          <p:cNvSpPr>
            <a:spLocks noGrp="1"/>
          </p:cNvSpPr>
          <p:nvPr>
            <p:ph type="pic" sz="quarter" idx="19"/>
          </p:nvPr>
        </p:nvSpPr>
        <p:spPr>
          <a:xfrm>
            <a:off x="4295775" y="1773236"/>
            <a:ext cx="3600450"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p>
        </p:txBody>
      </p:sp>
      <p:sp>
        <p:nvSpPr>
          <p:cNvPr id="9" name="Picture Placeholder 8">
            <a:extLst>
              <a:ext uri="{FF2B5EF4-FFF2-40B4-BE49-F238E27FC236}">
                <a16:creationId xmlns:a16="http://schemas.microsoft.com/office/drawing/2014/main" id="{F7C36AEF-34C3-E14F-BCD3-4CA0A0915F45}"/>
              </a:ext>
            </a:extLst>
          </p:cNvPr>
          <p:cNvSpPr>
            <a:spLocks noGrp="1"/>
          </p:cNvSpPr>
          <p:nvPr>
            <p:ph type="pic" sz="quarter" idx="20"/>
          </p:nvPr>
        </p:nvSpPr>
        <p:spPr>
          <a:xfrm>
            <a:off x="623393" y="4076700"/>
            <a:ext cx="3527920"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p>
        </p:txBody>
      </p:sp>
      <p:sp>
        <p:nvSpPr>
          <p:cNvPr id="10" name="Picture Placeholder 8">
            <a:extLst>
              <a:ext uri="{FF2B5EF4-FFF2-40B4-BE49-F238E27FC236}">
                <a16:creationId xmlns:a16="http://schemas.microsoft.com/office/drawing/2014/main" id="{D95E5B0E-4B8A-C24D-B31C-4457A16D9B9F}"/>
              </a:ext>
            </a:extLst>
          </p:cNvPr>
          <p:cNvSpPr>
            <a:spLocks noGrp="1"/>
          </p:cNvSpPr>
          <p:nvPr>
            <p:ph type="pic" sz="quarter" idx="21"/>
          </p:nvPr>
        </p:nvSpPr>
        <p:spPr>
          <a:xfrm>
            <a:off x="8040688" y="4076700"/>
            <a:ext cx="3527425"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p>
        </p:txBody>
      </p:sp>
      <p:sp>
        <p:nvSpPr>
          <p:cNvPr id="11" name="Picture Placeholder 8">
            <a:extLst>
              <a:ext uri="{FF2B5EF4-FFF2-40B4-BE49-F238E27FC236}">
                <a16:creationId xmlns:a16="http://schemas.microsoft.com/office/drawing/2014/main" id="{31B113F3-BB57-AC48-9603-182BF960DC1B}"/>
              </a:ext>
            </a:extLst>
          </p:cNvPr>
          <p:cNvSpPr>
            <a:spLocks noGrp="1"/>
          </p:cNvSpPr>
          <p:nvPr>
            <p:ph type="pic" sz="quarter" idx="22"/>
          </p:nvPr>
        </p:nvSpPr>
        <p:spPr>
          <a:xfrm>
            <a:off x="4295775" y="4076700"/>
            <a:ext cx="3600449"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p>
        </p:txBody>
      </p:sp>
      <p:sp>
        <p:nvSpPr>
          <p:cNvPr id="13" name="Text Placeholder 10">
            <a:extLst>
              <a:ext uri="{FF2B5EF4-FFF2-40B4-BE49-F238E27FC236}">
                <a16:creationId xmlns:a16="http://schemas.microsoft.com/office/drawing/2014/main" id="{4A280A98-37C6-2342-830C-12DF4E52E1C3}"/>
              </a:ext>
            </a:extLst>
          </p:cNvPr>
          <p:cNvSpPr>
            <a:spLocks noGrp="1"/>
          </p:cNvSpPr>
          <p:nvPr>
            <p:ph type="body" sz="quarter" idx="23"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2216496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x Portra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F0019-9464-AF4F-A14A-C779F78A7D1A}"/>
              </a:ext>
            </a:extLst>
          </p:cNvPr>
          <p:cNvSpPr>
            <a:spLocks noGrp="1"/>
          </p:cNvSpPr>
          <p:nvPr>
            <p:ph type="title" hasCustomPrompt="1"/>
          </p:nvPr>
        </p:nvSpPr>
        <p:spPr/>
        <p:txBody>
          <a:bodyPr/>
          <a:lstStyle/>
          <a:p>
            <a:r>
              <a:rPr lang="en-US"/>
              <a:t>TITLE</a:t>
            </a:r>
            <a:endParaRPr lang="en-GB"/>
          </a:p>
        </p:txBody>
      </p:sp>
      <p:sp>
        <p:nvSpPr>
          <p:cNvPr id="6" name="Picture Placeholder 8">
            <a:extLst>
              <a:ext uri="{FF2B5EF4-FFF2-40B4-BE49-F238E27FC236}">
                <a16:creationId xmlns:a16="http://schemas.microsoft.com/office/drawing/2014/main" id="{08CBA7DE-3862-DF4A-B953-467BCFD74F79}"/>
              </a:ext>
            </a:extLst>
          </p:cNvPr>
          <p:cNvSpPr>
            <a:spLocks noGrp="1"/>
          </p:cNvSpPr>
          <p:nvPr>
            <p:ph type="pic" sz="quarter" idx="15" hasCustomPrompt="1"/>
          </p:nvPr>
        </p:nvSpPr>
        <p:spPr>
          <a:xfrm>
            <a:off x="623393" y="1773238"/>
            <a:ext cx="3527920"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a:t>Picture</a:t>
            </a:r>
          </a:p>
        </p:txBody>
      </p:sp>
      <p:sp>
        <p:nvSpPr>
          <p:cNvPr id="7" name="Picture Placeholder 4">
            <a:extLst>
              <a:ext uri="{FF2B5EF4-FFF2-40B4-BE49-F238E27FC236}">
                <a16:creationId xmlns:a16="http://schemas.microsoft.com/office/drawing/2014/main" id="{E13F7FAA-ACCD-1D4C-B487-1D8E59569BB6}"/>
              </a:ext>
            </a:extLst>
          </p:cNvPr>
          <p:cNvSpPr>
            <a:spLocks noGrp="1"/>
          </p:cNvSpPr>
          <p:nvPr>
            <p:ph type="pic" sz="quarter" idx="16" hasCustomPrompt="1"/>
          </p:nvPr>
        </p:nvSpPr>
        <p:spPr>
          <a:xfrm>
            <a:off x="4295775" y="1773239"/>
            <a:ext cx="3600449"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a:t>Picture</a:t>
            </a:r>
          </a:p>
        </p:txBody>
      </p:sp>
      <p:sp>
        <p:nvSpPr>
          <p:cNvPr id="8" name="Picture Placeholder 10">
            <a:extLst>
              <a:ext uri="{FF2B5EF4-FFF2-40B4-BE49-F238E27FC236}">
                <a16:creationId xmlns:a16="http://schemas.microsoft.com/office/drawing/2014/main" id="{6BFC2351-BCA4-634D-9FC2-1AABCF68D451}"/>
              </a:ext>
            </a:extLst>
          </p:cNvPr>
          <p:cNvSpPr>
            <a:spLocks noGrp="1"/>
          </p:cNvSpPr>
          <p:nvPr>
            <p:ph type="pic" sz="quarter" idx="17" hasCustomPrompt="1"/>
          </p:nvPr>
        </p:nvSpPr>
        <p:spPr>
          <a:xfrm>
            <a:off x="8040689" y="1773238"/>
            <a:ext cx="3527424"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a:t>Picture</a:t>
            </a:r>
          </a:p>
        </p:txBody>
      </p:sp>
      <p:sp>
        <p:nvSpPr>
          <p:cNvPr id="10" name="Text Placeholder 10">
            <a:extLst>
              <a:ext uri="{FF2B5EF4-FFF2-40B4-BE49-F238E27FC236}">
                <a16:creationId xmlns:a16="http://schemas.microsoft.com/office/drawing/2014/main" id="{68D0C368-497A-8B4F-9C13-C840AF369322}"/>
              </a:ext>
            </a:extLst>
          </p:cNvPr>
          <p:cNvSpPr>
            <a:spLocks noGrp="1"/>
          </p:cNvSpPr>
          <p:nvPr>
            <p:ph type="body" sz="quarter" idx="18"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1491501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ndscape Full Bleed">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2812300D-9767-B945-AF02-1D3DEB990C28}"/>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p>
        </p:txBody>
      </p:sp>
      <p:sp>
        <p:nvSpPr>
          <p:cNvPr id="2" name="Title 1">
            <a:extLst>
              <a:ext uri="{FF2B5EF4-FFF2-40B4-BE49-F238E27FC236}">
                <a16:creationId xmlns:a16="http://schemas.microsoft.com/office/drawing/2014/main" id="{EE341E2F-1B0D-9748-91C5-CC974CF8E9B4}"/>
              </a:ext>
            </a:extLst>
          </p:cNvPr>
          <p:cNvSpPr>
            <a:spLocks noGrp="1"/>
          </p:cNvSpPr>
          <p:nvPr>
            <p:ph type="title" hasCustomPrompt="1"/>
          </p:nvPr>
        </p:nvSpPr>
        <p:spPr/>
        <p:txBody>
          <a:bodyPr/>
          <a:lstStyle>
            <a:lvl1pPr>
              <a:defRPr>
                <a:solidFill>
                  <a:schemeClr val="bg1"/>
                </a:solidFill>
              </a:defRPr>
            </a:lvl1pPr>
          </a:lstStyle>
          <a:p>
            <a:r>
              <a:rPr lang="en-US"/>
              <a:t>TITLE</a:t>
            </a:r>
            <a:endParaRPr lang="en-GB"/>
          </a:p>
        </p:txBody>
      </p:sp>
      <p:sp>
        <p:nvSpPr>
          <p:cNvPr id="8" name="Text Placeholder 10">
            <a:extLst>
              <a:ext uri="{FF2B5EF4-FFF2-40B4-BE49-F238E27FC236}">
                <a16:creationId xmlns:a16="http://schemas.microsoft.com/office/drawing/2014/main" id="{E1188DFF-7D9D-C84E-AA59-F5EB920D4971}"/>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a:t>Click to add reference</a:t>
            </a:r>
          </a:p>
        </p:txBody>
      </p:sp>
    </p:spTree>
    <p:extLst>
      <p:ext uri="{BB962C8B-B14F-4D97-AF65-F5344CB8AC3E}">
        <p14:creationId xmlns:p14="http://schemas.microsoft.com/office/powerpoint/2010/main" val="2064429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Section">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5E695FFE-DEC3-8945-A9DF-C9F8CC8AF47F}"/>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p>
        </p:txBody>
      </p:sp>
      <p:sp>
        <p:nvSpPr>
          <p:cNvPr id="2" name="Title 1">
            <a:extLst>
              <a:ext uri="{FF2B5EF4-FFF2-40B4-BE49-F238E27FC236}">
                <a16:creationId xmlns:a16="http://schemas.microsoft.com/office/drawing/2014/main" id="{AB158025-FD3D-9A45-8783-576F4EEB2C21}"/>
              </a:ext>
            </a:extLst>
          </p:cNvPr>
          <p:cNvSpPr>
            <a:spLocks noGrp="1"/>
          </p:cNvSpPr>
          <p:nvPr>
            <p:ph type="title" hasCustomPrompt="1"/>
          </p:nvPr>
        </p:nvSpPr>
        <p:spPr>
          <a:xfrm>
            <a:off x="623888" y="5300663"/>
            <a:ext cx="10944224" cy="936625"/>
          </a:xfrm>
        </p:spPr>
        <p:txBody>
          <a:bodyPr/>
          <a:lstStyle>
            <a:lvl1pPr>
              <a:defRPr>
                <a:solidFill>
                  <a:schemeClr val="bg1"/>
                </a:solidFill>
              </a:defRPr>
            </a:lvl1pPr>
          </a:lstStyle>
          <a:p>
            <a:r>
              <a:rPr lang="en-US"/>
              <a:t>SECTION</a:t>
            </a:r>
            <a:endParaRPr lang="en-GB"/>
          </a:p>
        </p:txBody>
      </p:sp>
      <p:sp>
        <p:nvSpPr>
          <p:cNvPr id="7" name="Text Placeholder 10">
            <a:extLst>
              <a:ext uri="{FF2B5EF4-FFF2-40B4-BE49-F238E27FC236}">
                <a16:creationId xmlns:a16="http://schemas.microsoft.com/office/drawing/2014/main" id="{F4003048-D4F7-6941-99F8-0109AB947C07}"/>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a:t>Click to add reference</a:t>
            </a:r>
          </a:p>
        </p:txBody>
      </p:sp>
    </p:spTree>
    <p:extLst>
      <p:ext uri="{BB962C8B-B14F-4D97-AF65-F5344CB8AC3E}">
        <p14:creationId xmlns:p14="http://schemas.microsoft.com/office/powerpoint/2010/main" val="270894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6D86-B0CF-2A49-A4C4-A057AAAF27E1}"/>
              </a:ext>
            </a:extLst>
          </p:cNvPr>
          <p:cNvSpPr>
            <a:spLocks noGrp="1"/>
          </p:cNvSpPr>
          <p:nvPr>
            <p:ph type="title" hasCustomPrompt="1"/>
          </p:nvPr>
        </p:nvSpPr>
        <p:spPr/>
        <p:txBody>
          <a:bodyPr/>
          <a:lstStyle/>
          <a:p>
            <a:r>
              <a:rPr lang="en-US"/>
              <a:t>TITLE</a:t>
            </a:r>
            <a:endParaRPr lang="en-GB"/>
          </a:p>
        </p:txBody>
      </p:sp>
      <p:sp>
        <p:nvSpPr>
          <p:cNvPr id="5" name="Slide Number Placeholder 4">
            <a:extLst>
              <a:ext uri="{FF2B5EF4-FFF2-40B4-BE49-F238E27FC236}">
                <a16:creationId xmlns:a16="http://schemas.microsoft.com/office/drawing/2014/main" id="{D947C13D-6028-A044-A6F1-DC4BF348BE8E}"/>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6" name="Text Placeholder 10">
            <a:extLst>
              <a:ext uri="{FF2B5EF4-FFF2-40B4-BE49-F238E27FC236}">
                <a16:creationId xmlns:a16="http://schemas.microsoft.com/office/drawing/2014/main" id="{20E68F37-339A-074E-BA38-13276F509CB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1395507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2707277277"/>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2321990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8738387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C8B6604A-86A9-074D-901A-A51AF4652A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183960686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2014334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905863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A8BDAF3D-6C7B-9548-BAB8-0765051D77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70328720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14131948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833120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93A65594-303E-7642-9CB3-09C6E19588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154033419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rizontal Spli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a:t>TITLE</a:t>
            </a:r>
            <a:endParaRPr lang="en-GB"/>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0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2996258"/>
            <a:ext cx="10944225" cy="32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Text Placeholder 10">
            <a:extLst>
              <a:ext uri="{FF2B5EF4-FFF2-40B4-BE49-F238E27FC236}">
                <a16:creationId xmlns:a16="http://schemas.microsoft.com/office/drawing/2014/main" id="{FFB4DFBA-4204-6F48-9C17-C4753F47743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417486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3063836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177398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AB91455C-D067-6D41-8B42-135DE1BBBB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187293074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4237884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547308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A7FE51D9-41F8-F34A-B0C1-DAF02849A9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3121149443"/>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11181446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7078303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86AE1C61-DEC1-3045-9348-AA510989F3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1334972985"/>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323343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Split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a:t>TITLE</a:t>
            </a:r>
            <a:endParaRPr lang="en-GB"/>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4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3357494"/>
            <a:ext cx="10944225" cy="28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10">
            <a:extLst>
              <a:ext uri="{FF2B5EF4-FFF2-40B4-BE49-F238E27FC236}">
                <a16:creationId xmlns:a16="http://schemas.microsoft.com/office/drawing/2014/main" id="{D8BB0091-538D-5945-9060-309C43192837}"/>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479687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410416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11C00406-8E4B-894C-8D20-4A9F22E4BD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1659786328"/>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22723983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73645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Split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a:t>TITLE</a:t>
            </a:r>
            <a:endParaRPr lang="en-GB"/>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2160587"/>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076700"/>
            <a:ext cx="10944225" cy="2160588"/>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10">
            <a:extLst>
              <a:ext uri="{FF2B5EF4-FFF2-40B4-BE49-F238E27FC236}">
                <a16:creationId xmlns:a16="http://schemas.microsoft.com/office/drawing/2014/main" id="{B0D52624-8049-5D40-91BF-8EA428BF66F5}"/>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747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Split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a:t>TITLE</a:t>
            </a:r>
            <a:endParaRPr lang="en-GB"/>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28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797288"/>
            <a:ext cx="10944225" cy="14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10">
            <a:extLst>
              <a:ext uri="{FF2B5EF4-FFF2-40B4-BE49-F238E27FC236}">
                <a16:creationId xmlns:a16="http://schemas.microsoft.com/office/drawing/2014/main" id="{7821EA71-BFDF-764B-9601-98B10F3D51B3}"/>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89947529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3: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a:t>TITLE</a:t>
            </a:r>
            <a:endParaRPr lang="en-GB"/>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32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5157288"/>
            <a:ext cx="10944225" cy="10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10">
            <a:extLst>
              <a:ext uri="{FF2B5EF4-FFF2-40B4-BE49-F238E27FC236}">
                <a16:creationId xmlns:a16="http://schemas.microsoft.com/office/drawing/2014/main" id="{7CD1A0C4-1EEA-A345-AAC3-06F0D07C5EF4}"/>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126424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rizontal Split 3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975F-9286-2641-8193-8DF7321C82FB}"/>
              </a:ext>
            </a:extLst>
          </p:cNvPr>
          <p:cNvSpPr>
            <a:spLocks noGrp="1"/>
          </p:cNvSpPr>
          <p:nvPr>
            <p:ph type="title" hasCustomPrompt="1"/>
          </p:nvPr>
        </p:nvSpPr>
        <p:spPr/>
        <p:txBody>
          <a:bodyPr/>
          <a:lstStyle/>
          <a:p>
            <a:r>
              <a:rPr lang="en-US"/>
              <a:t>TITLE</a:t>
            </a:r>
            <a:endParaRPr lang="en-GB"/>
          </a:p>
        </p:txBody>
      </p:sp>
      <p:sp>
        <p:nvSpPr>
          <p:cNvPr id="6" name="Picture Placeholder 8">
            <a:extLst>
              <a:ext uri="{FF2B5EF4-FFF2-40B4-BE49-F238E27FC236}">
                <a16:creationId xmlns:a16="http://schemas.microsoft.com/office/drawing/2014/main" id="{2BC2BCE8-8683-9143-A195-36CA36A03571}"/>
              </a:ext>
            </a:extLst>
          </p:cNvPr>
          <p:cNvSpPr>
            <a:spLocks noGrp="1"/>
          </p:cNvSpPr>
          <p:nvPr>
            <p:ph type="pic" sz="quarter" idx="15"/>
          </p:nvPr>
        </p:nvSpPr>
        <p:spPr>
          <a:xfrm>
            <a:off x="623392" y="1773238"/>
            <a:ext cx="3528392"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p>
        </p:txBody>
      </p:sp>
      <p:sp>
        <p:nvSpPr>
          <p:cNvPr id="7" name="Picture Placeholder 8">
            <a:extLst>
              <a:ext uri="{FF2B5EF4-FFF2-40B4-BE49-F238E27FC236}">
                <a16:creationId xmlns:a16="http://schemas.microsoft.com/office/drawing/2014/main" id="{65F0F8BD-14D9-F54C-8643-B510466E59CB}"/>
              </a:ext>
            </a:extLst>
          </p:cNvPr>
          <p:cNvSpPr>
            <a:spLocks noGrp="1"/>
          </p:cNvSpPr>
          <p:nvPr>
            <p:ph type="pic" sz="quarter" idx="18"/>
          </p:nvPr>
        </p:nvSpPr>
        <p:spPr>
          <a:xfrm>
            <a:off x="8040216" y="1773239"/>
            <a:ext cx="3527897"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p>
        </p:txBody>
      </p:sp>
      <p:sp>
        <p:nvSpPr>
          <p:cNvPr id="8" name="Picture Placeholder 8">
            <a:extLst>
              <a:ext uri="{FF2B5EF4-FFF2-40B4-BE49-F238E27FC236}">
                <a16:creationId xmlns:a16="http://schemas.microsoft.com/office/drawing/2014/main" id="{022968ED-E95A-5C4A-AFD4-AFD46BE8A4BA}"/>
              </a:ext>
            </a:extLst>
          </p:cNvPr>
          <p:cNvSpPr>
            <a:spLocks noGrp="1"/>
          </p:cNvSpPr>
          <p:nvPr>
            <p:ph type="pic" sz="quarter" idx="19"/>
          </p:nvPr>
        </p:nvSpPr>
        <p:spPr>
          <a:xfrm>
            <a:off x="4295800" y="1773239"/>
            <a:ext cx="360040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p>
        </p:txBody>
      </p:sp>
      <p:sp>
        <p:nvSpPr>
          <p:cNvPr id="9" name="Content Placeholder 8">
            <a:extLst>
              <a:ext uri="{FF2B5EF4-FFF2-40B4-BE49-F238E27FC236}">
                <a16:creationId xmlns:a16="http://schemas.microsoft.com/office/drawing/2014/main" id="{43667781-6711-AC4E-B59A-870436D77309}"/>
              </a:ext>
            </a:extLst>
          </p:cNvPr>
          <p:cNvSpPr>
            <a:spLocks noGrp="1"/>
          </p:cNvSpPr>
          <p:nvPr>
            <p:ph sz="quarter" idx="14"/>
          </p:nvPr>
        </p:nvSpPr>
        <p:spPr>
          <a:xfrm>
            <a:off x="623888" y="4076700"/>
            <a:ext cx="10944225" cy="2160588"/>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10">
            <a:extLst>
              <a:ext uri="{FF2B5EF4-FFF2-40B4-BE49-F238E27FC236}">
                <a16:creationId xmlns:a16="http://schemas.microsoft.com/office/drawing/2014/main" id="{545C34E7-B8FA-EE45-B82E-8F66C3581309}"/>
              </a:ext>
            </a:extLst>
          </p:cNvPr>
          <p:cNvSpPr>
            <a:spLocks noGrp="1"/>
          </p:cNvSpPr>
          <p:nvPr>
            <p:ph type="body" sz="quarter" idx="20"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251603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42AA-DC19-824E-AC96-5B2BE9F1F3A6}"/>
              </a:ext>
            </a:extLst>
          </p:cNvPr>
          <p:cNvSpPr>
            <a:spLocks noGrp="1"/>
          </p:cNvSpPr>
          <p:nvPr>
            <p:ph type="title" hasCustomPrompt="1"/>
          </p:nvPr>
        </p:nvSpPr>
        <p:spPr/>
        <p:txBody>
          <a:bodyPr/>
          <a:lstStyle/>
          <a:p>
            <a:r>
              <a:rPr lang="en-US"/>
              <a:t>TITLE</a:t>
            </a:r>
            <a:endParaRPr lang="en-GB"/>
          </a:p>
        </p:txBody>
      </p:sp>
      <p:sp>
        <p:nvSpPr>
          <p:cNvPr id="6" name="Content Placeholder 6">
            <a:extLst>
              <a:ext uri="{FF2B5EF4-FFF2-40B4-BE49-F238E27FC236}">
                <a16:creationId xmlns:a16="http://schemas.microsoft.com/office/drawing/2014/main" id="{4068AE28-9C85-8643-AF49-94E4EA86D685}"/>
              </a:ext>
            </a:extLst>
          </p:cNvPr>
          <p:cNvSpPr>
            <a:spLocks noGrp="1"/>
          </p:cNvSpPr>
          <p:nvPr>
            <p:ph sz="quarter" idx="13"/>
          </p:nvPr>
        </p:nvSpPr>
        <p:spPr>
          <a:xfrm>
            <a:off x="623888" y="1773237"/>
            <a:ext cx="10944225" cy="3528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Picture Placeholder 5">
            <a:extLst>
              <a:ext uri="{FF2B5EF4-FFF2-40B4-BE49-F238E27FC236}">
                <a16:creationId xmlns:a16="http://schemas.microsoft.com/office/drawing/2014/main" id="{50EFFEC7-CADF-794D-8A8F-463A8B0D1636}"/>
              </a:ext>
            </a:extLst>
          </p:cNvPr>
          <p:cNvSpPr>
            <a:spLocks noGrp="1"/>
          </p:cNvSpPr>
          <p:nvPr>
            <p:ph type="pic" sz="quarter" idx="28" hasCustomPrompt="1"/>
          </p:nvPr>
        </p:nvSpPr>
        <p:spPr>
          <a:xfrm>
            <a:off x="8040689" y="5445122"/>
            <a:ext cx="1727719"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a:t>Logo</a:t>
            </a:r>
          </a:p>
        </p:txBody>
      </p:sp>
      <p:sp>
        <p:nvSpPr>
          <p:cNvPr id="8" name="Picture Placeholder 5">
            <a:extLst>
              <a:ext uri="{FF2B5EF4-FFF2-40B4-BE49-F238E27FC236}">
                <a16:creationId xmlns:a16="http://schemas.microsoft.com/office/drawing/2014/main" id="{A51B6D2F-C03C-364E-96D4-07089520BE82}"/>
              </a:ext>
            </a:extLst>
          </p:cNvPr>
          <p:cNvSpPr>
            <a:spLocks noGrp="1"/>
          </p:cNvSpPr>
          <p:nvPr>
            <p:ph type="pic" sz="quarter" idx="29" hasCustomPrompt="1"/>
          </p:nvPr>
        </p:nvSpPr>
        <p:spPr>
          <a:xfrm>
            <a:off x="6167435" y="5445122"/>
            <a:ext cx="1728790"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a:t>Logo</a:t>
            </a:r>
          </a:p>
        </p:txBody>
      </p:sp>
      <p:sp>
        <p:nvSpPr>
          <p:cNvPr id="9" name="Picture Placeholder 5">
            <a:extLst>
              <a:ext uri="{FF2B5EF4-FFF2-40B4-BE49-F238E27FC236}">
                <a16:creationId xmlns:a16="http://schemas.microsoft.com/office/drawing/2014/main" id="{760F87C5-62F3-5348-A9B3-27985DEED7C8}"/>
              </a:ext>
            </a:extLst>
          </p:cNvPr>
          <p:cNvSpPr>
            <a:spLocks noGrp="1"/>
          </p:cNvSpPr>
          <p:nvPr>
            <p:ph type="pic" sz="quarter" idx="30" hasCustomPrompt="1"/>
          </p:nvPr>
        </p:nvSpPr>
        <p:spPr>
          <a:xfrm>
            <a:off x="4295775" y="5445122"/>
            <a:ext cx="1728787"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a:t>Logo</a:t>
            </a:r>
          </a:p>
        </p:txBody>
      </p:sp>
      <p:sp>
        <p:nvSpPr>
          <p:cNvPr id="10" name="Picture Placeholder 5">
            <a:extLst>
              <a:ext uri="{FF2B5EF4-FFF2-40B4-BE49-F238E27FC236}">
                <a16:creationId xmlns:a16="http://schemas.microsoft.com/office/drawing/2014/main" id="{7062D462-B04F-C447-B1D0-0BC445592301}"/>
              </a:ext>
            </a:extLst>
          </p:cNvPr>
          <p:cNvSpPr>
            <a:spLocks noGrp="1"/>
          </p:cNvSpPr>
          <p:nvPr>
            <p:ph type="pic" sz="quarter" idx="31" hasCustomPrompt="1"/>
          </p:nvPr>
        </p:nvSpPr>
        <p:spPr>
          <a:xfrm>
            <a:off x="2423592" y="5445122"/>
            <a:ext cx="1727718"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a:t>Logo</a:t>
            </a:r>
          </a:p>
        </p:txBody>
      </p:sp>
      <p:sp>
        <p:nvSpPr>
          <p:cNvPr id="11" name="Picture Placeholder 5">
            <a:extLst>
              <a:ext uri="{FF2B5EF4-FFF2-40B4-BE49-F238E27FC236}">
                <a16:creationId xmlns:a16="http://schemas.microsoft.com/office/drawing/2014/main" id="{F8F9F3D8-C529-AD4D-A368-265D78A91F73}"/>
              </a:ext>
            </a:extLst>
          </p:cNvPr>
          <p:cNvSpPr>
            <a:spLocks noGrp="1"/>
          </p:cNvSpPr>
          <p:nvPr>
            <p:ph type="pic" sz="quarter" idx="32" hasCustomPrompt="1"/>
          </p:nvPr>
        </p:nvSpPr>
        <p:spPr>
          <a:xfrm>
            <a:off x="551384" y="5445122"/>
            <a:ext cx="1727743"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a:t>Logo</a:t>
            </a:r>
          </a:p>
        </p:txBody>
      </p:sp>
      <p:sp>
        <p:nvSpPr>
          <p:cNvPr id="12" name="Picture Placeholder 5">
            <a:extLst>
              <a:ext uri="{FF2B5EF4-FFF2-40B4-BE49-F238E27FC236}">
                <a16:creationId xmlns:a16="http://schemas.microsoft.com/office/drawing/2014/main" id="{F1E13E52-C677-7744-9232-41BF6179164F}"/>
              </a:ext>
            </a:extLst>
          </p:cNvPr>
          <p:cNvSpPr>
            <a:spLocks noGrp="1"/>
          </p:cNvSpPr>
          <p:nvPr>
            <p:ph type="pic" sz="quarter" idx="33" hasCustomPrompt="1"/>
          </p:nvPr>
        </p:nvSpPr>
        <p:spPr>
          <a:xfrm>
            <a:off x="9912872" y="5445122"/>
            <a:ext cx="1727744"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a:t>Logo</a:t>
            </a:r>
          </a:p>
        </p:txBody>
      </p:sp>
      <p:sp>
        <p:nvSpPr>
          <p:cNvPr id="15" name="Text Placeholder 10">
            <a:extLst>
              <a:ext uri="{FF2B5EF4-FFF2-40B4-BE49-F238E27FC236}">
                <a16:creationId xmlns:a16="http://schemas.microsoft.com/office/drawing/2014/main" id="{34E2EFAD-DC91-6841-A510-D79076BDE670}"/>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60196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3.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3.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3.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image" Target="../media/image3.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image" Target="../media/image3.pn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35032-FFFC-C447-BA60-9B32DA4586DB}"/>
              </a:ext>
            </a:extLst>
          </p:cNvPr>
          <p:cNvSpPr>
            <a:spLocks noGrp="1"/>
          </p:cNvSpPr>
          <p:nvPr>
            <p:ph type="title"/>
          </p:nvPr>
        </p:nvSpPr>
        <p:spPr>
          <a:xfrm>
            <a:off x="623889" y="692150"/>
            <a:ext cx="10944224" cy="936625"/>
          </a:xfrm>
          <a:prstGeom prst="rect">
            <a:avLst/>
          </a:prstGeom>
        </p:spPr>
        <p:txBody>
          <a:bodyPr vert="horz" lIns="72000" tIns="36000" rIns="72000" bIns="36000" rtlCol="0" anchor="b" anchorCtr="0">
            <a:noAutofit/>
          </a:bodyPr>
          <a:lstStyle/>
          <a:p>
            <a:r>
              <a:rPr lang="en-GB"/>
              <a:t>Click to edit Master title style</a:t>
            </a:r>
          </a:p>
        </p:txBody>
      </p:sp>
      <p:sp>
        <p:nvSpPr>
          <p:cNvPr id="3" name="Text Placeholder 2">
            <a:extLst>
              <a:ext uri="{FF2B5EF4-FFF2-40B4-BE49-F238E27FC236}">
                <a16:creationId xmlns:a16="http://schemas.microsoft.com/office/drawing/2014/main" id="{EAE6C37D-9121-684D-B590-EF4A5593568F}"/>
              </a:ext>
            </a:extLst>
          </p:cNvPr>
          <p:cNvSpPr>
            <a:spLocks noGrp="1"/>
          </p:cNvSpPr>
          <p:nvPr>
            <p:ph type="body" idx="1"/>
          </p:nvPr>
        </p:nvSpPr>
        <p:spPr>
          <a:xfrm>
            <a:off x="623887" y="1773238"/>
            <a:ext cx="10944225" cy="446405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25D240F-3434-DF49-BB59-C0B86B414948}"/>
              </a:ext>
            </a:extLst>
          </p:cNvPr>
          <p:cNvSpPr>
            <a:spLocks noGrp="1"/>
          </p:cNvSpPr>
          <p:nvPr>
            <p:ph type="dt" sz="half" idx="2"/>
          </p:nvPr>
        </p:nvSpPr>
        <p:spPr>
          <a:xfrm>
            <a:off x="623889" y="6381751"/>
            <a:ext cx="3527424" cy="287338"/>
          </a:xfrm>
          <a:prstGeom prst="rect">
            <a:avLst/>
          </a:prstGeom>
        </p:spPr>
        <p:txBody>
          <a:bodyPr vert="horz" lIns="72000" tIns="54000" rIns="72000" bIns="54000" rtlCol="0" anchor="t" anchorCtr="0"/>
          <a:lstStyle>
            <a:lvl1pPr algn="l">
              <a:defRPr sz="1200">
                <a:solidFill>
                  <a:schemeClr val="tx1"/>
                </a:solidFill>
              </a:defRPr>
            </a:lvl1pPr>
          </a:lstStyle>
          <a:p>
            <a:fld id="{21B7BC17-F0E7-7A47-8273-78D53527614D}" type="datetimeFigureOut">
              <a:rPr lang="en-GB" smtClean="0"/>
              <a:pPr/>
              <a:t>10/02/2022</a:t>
            </a:fld>
            <a:endParaRPr lang="en-GB"/>
          </a:p>
        </p:txBody>
      </p:sp>
      <p:sp>
        <p:nvSpPr>
          <p:cNvPr id="5" name="Footer Placeholder 4">
            <a:extLst>
              <a:ext uri="{FF2B5EF4-FFF2-40B4-BE49-F238E27FC236}">
                <a16:creationId xmlns:a16="http://schemas.microsoft.com/office/drawing/2014/main" id="{B711AEA1-9EFF-6040-A0DF-32F3F8CF9F2C}"/>
              </a:ext>
            </a:extLst>
          </p:cNvPr>
          <p:cNvSpPr>
            <a:spLocks noGrp="1"/>
          </p:cNvSpPr>
          <p:nvPr>
            <p:ph type="ftr" sz="quarter" idx="3"/>
          </p:nvPr>
        </p:nvSpPr>
        <p:spPr>
          <a:xfrm>
            <a:off x="4295774" y="6381751"/>
            <a:ext cx="3600451" cy="287338"/>
          </a:xfrm>
          <a:prstGeom prst="rect">
            <a:avLst/>
          </a:prstGeom>
        </p:spPr>
        <p:txBody>
          <a:bodyPr vert="horz" lIns="72000" tIns="54000" rIns="72000" bIns="54000" rtlCol="0" anchor="t" anchorCtr="0"/>
          <a:lstStyle>
            <a:lvl1pPr algn="ctr">
              <a:defRPr sz="12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B0B9BF26-FC66-2C46-9F3E-A7306A28B917}"/>
              </a:ext>
            </a:extLst>
          </p:cNvPr>
          <p:cNvSpPr>
            <a:spLocks noGrp="1"/>
          </p:cNvSpPr>
          <p:nvPr>
            <p:ph type="sldNum" sz="quarter" idx="4"/>
          </p:nvPr>
        </p:nvSpPr>
        <p:spPr>
          <a:xfrm>
            <a:off x="11568113" y="6381751"/>
            <a:ext cx="431799" cy="287338"/>
          </a:xfrm>
          <a:prstGeom prst="rect">
            <a:avLst/>
          </a:prstGeom>
        </p:spPr>
        <p:txBody>
          <a:bodyPr vert="horz" lIns="72000" tIns="54000" rIns="72000" bIns="54000" rtlCol="0" anchor="t" anchorCtr="0"/>
          <a:lstStyle>
            <a:lvl1pPr algn="r">
              <a:defRPr sz="1200">
                <a:solidFill>
                  <a:schemeClr val="tx1"/>
                </a:solidFill>
              </a:defRPr>
            </a:lvl1pPr>
          </a:lstStyle>
          <a:p>
            <a:fld id="{3BD0896E-602A-494F-99CF-AC1BD90019B0}" type="slidenum">
              <a:rPr lang="en-GB" smtClean="0"/>
              <a:pPr/>
              <a:t>‹#›</a:t>
            </a:fld>
            <a:endParaRPr lang="en-GB"/>
          </a:p>
        </p:txBody>
      </p:sp>
      <p:sp>
        <p:nvSpPr>
          <p:cNvPr id="7" name="Slide Number Placeholder 5">
            <a:extLst>
              <a:ext uri="{FF2B5EF4-FFF2-40B4-BE49-F238E27FC236}">
                <a16:creationId xmlns:a16="http://schemas.microsoft.com/office/drawing/2014/main" id="{B426078B-3553-4544-8ED2-80E83B6C7BAA}"/>
              </a:ext>
            </a:extLst>
          </p:cNvPr>
          <p:cNvSpPr txBox="1">
            <a:spLocks/>
          </p:cNvSpPr>
          <p:nvPr userDrawn="1"/>
        </p:nvSpPr>
        <p:spPr>
          <a:xfrm>
            <a:off x="11568113" y="6381750"/>
            <a:ext cx="431799" cy="287339"/>
          </a:xfrm>
          <a:prstGeom prst="rect">
            <a:avLst/>
          </a:prstGeom>
        </p:spPr>
        <p:txBody>
          <a:bodyPr vert="horz" lIns="72000" tIns="54000" rIns="72000" bIns="5400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D0896E-602A-494F-99CF-AC1BD90019B0}" type="slidenum">
              <a:rPr lang="en-GB" smtClean="0">
                <a:solidFill>
                  <a:schemeClr val="tx1"/>
                </a:solidFill>
              </a:rPr>
              <a:pPr/>
              <a:t>‹#›</a:t>
            </a:fld>
            <a:endParaRPr lang="en-GB">
              <a:solidFill>
                <a:schemeClr val="tx1"/>
              </a:solidFill>
            </a:endParaRPr>
          </a:p>
        </p:txBody>
      </p:sp>
      <p:pic>
        <p:nvPicPr>
          <p:cNvPr id="9" name="University Logo" descr="Logo&#10;&#10;Description automatically generated with medium confidence">
            <a:extLst>
              <a:ext uri="{FF2B5EF4-FFF2-40B4-BE49-F238E27FC236}">
                <a16:creationId xmlns:a16="http://schemas.microsoft.com/office/drawing/2014/main" id="{85F1001B-B16B-E74E-90FF-B036DA16ADEF}"/>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9311678" y="-279125"/>
            <a:ext cx="2880322" cy="1619893"/>
          </a:xfrm>
          <a:prstGeom prst="rect">
            <a:avLst/>
          </a:prstGeom>
        </p:spPr>
      </p:pic>
    </p:spTree>
    <p:extLst>
      <p:ext uri="{BB962C8B-B14F-4D97-AF65-F5344CB8AC3E}">
        <p14:creationId xmlns:p14="http://schemas.microsoft.com/office/powerpoint/2010/main" val="3932909308"/>
      </p:ext>
    </p:extLst>
  </p:cSld>
  <p:clrMap bg1="lt1" tx1="dk1" bg2="lt2" tx2="dk2" accent1="accent1" accent2="accent2" accent3="accent3" accent4="accent4" accent5="accent5" accent6="accent6" hlink="hlink" folHlink="folHlink"/>
  <p:sldLayoutIdLst>
    <p:sldLayoutId id="2147483681" r:id="rId1"/>
    <p:sldLayoutId id="2147483697" r:id="rId2"/>
    <p:sldLayoutId id="2147483676" r:id="rId3"/>
    <p:sldLayoutId id="2147483679" r:id="rId4"/>
    <p:sldLayoutId id="2147483680" r:id="rId5"/>
    <p:sldLayoutId id="2147483677" r:id="rId6"/>
    <p:sldLayoutId id="2147483678" r:id="rId7"/>
    <p:sldLayoutId id="2147483682" r:id="rId8"/>
    <p:sldLayoutId id="2147483683" r:id="rId9"/>
    <p:sldLayoutId id="2147483684" r:id="rId10"/>
    <p:sldLayoutId id="2147483685" r:id="rId11"/>
    <p:sldLayoutId id="2147483687" r:id="rId12"/>
    <p:sldLayoutId id="2147483686" r:id="rId13"/>
    <p:sldLayoutId id="2147483688" r:id="rId14"/>
    <p:sldLayoutId id="2147483689" r:id="rId15"/>
    <p:sldLayoutId id="2147483690" r:id="rId16"/>
    <p:sldLayoutId id="2147483691" r:id="rId17"/>
    <p:sldLayoutId id="2147483692" r:id="rId18"/>
    <p:sldLayoutId id="2147483693" r:id="rId19"/>
    <p:sldLayoutId id="2147483722" r:id="rId20"/>
    <p:sldLayoutId id="2147483723" r:id="rId21"/>
    <p:sldLayoutId id="2147483724" r:id="rId22"/>
  </p:sldLayoutIdLst>
  <p:txStyles>
    <p:titleStyle>
      <a:lvl1pPr algn="l" defTabSz="914400" rtl="0" eaLnBrk="1" latinLnBrk="0" hangingPunct="1">
        <a:lnSpc>
          <a:spcPct val="90000"/>
        </a:lnSpc>
        <a:spcBef>
          <a:spcPct val="0"/>
        </a:spcBef>
        <a:buNone/>
        <a:defRPr sz="3200" kern="1200" baseline="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6" userDrawn="1">
          <p15:clr>
            <a:srgbClr val="F26B43"/>
          </p15:clr>
        </p15:guide>
        <p15:guide id="2" orient="horz" pos="1026" userDrawn="1">
          <p15:clr>
            <a:srgbClr val="F26B43"/>
          </p15:clr>
        </p15:guide>
        <p15:guide id="3" orient="horz" pos="1117" userDrawn="1">
          <p15:clr>
            <a:srgbClr val="F26B43"/>
          </p15:clr>
        </p15:guide>
        <p15:guide id="4" orient="horz" pos="1344" userDrawn="1">
          <p15:clr>
            <a:srgbClr val="F26B43"/>
          </p15:clr>
        </p15:guide>
        <p15:guide id="5" orient="horz" pos="1434" userDrawn="1">
          <p15:clr>
            <a:srgbClr val="F26B43"/>
          </p15:clr>
        </p15:guide>
        <p15:guide id="6" orient="horz" pos="2478" userDrawn="1">
          <p15:clr>
            <a:srgbClr val="F26B43"/>
          </p15:clr>
        </p15:guide>
        <p15:guide id="7" orient="horz" pos="2568" userDrawn="1">
          <p15:clr>
            <a:srgbClr val="F26B43"/>
          </p15:clr>
        </p15:guide>
        <p15:guide id="8" orient="horz" pos="3929" userDrawn="1">
          <p15:clr>
            <a:srgbClr val="F26B43"/>
          </p15:clr>
        </p15:guide>
        <p15:guide id="9" orient="horz" pos="4020" userDrawn="1">
          <p15:clr>
            <a:srgbClr val="F26B43"/>
          </p15:clr>
        </p15:guide>
        <p15:guide id="10" orient="horz" pos="4201" userDrawn="1">
          <p15:clr>
            <a:srgbClr val="F26B43"/>
          </p15:clr>
        </p15:guide>
        <p15:guide id="11" pos="393" userDrawn="1">
          <p15:clr>
            <a:srgbClr val="F26B43"/>
          </p15:clr>
        </p15:guide>
        <p15:guide id="12" pos="2706" userDrawn="1">
          <p15:clr>
            <a:srgbClr val="F26B43"/>
          </p15:clr>
        </p15:guide>
        <p15:guide id="13" pos="2615" userDrawn="1">
          <p15:clr>
            <a:srgbClr val="F26B43"/>
          </p15:clr>
        </p15:guide>
        <p15:guide id="14" pos="3795" userDrawn="1">
          <p15:clr>
            <a:srgbClr val="F26B43"/>
          </p15:clr>
        </p15:guide>
        <p15:guide id="15" pos="3885" userDrawn="1">
          <p15:clr>
            <a:srgbClr val="F26B43"/>
          </p15:clr>
        </p15:guide>
        <p15:guide id="16" pos="5065" userDrawn="1">
          <p15:clr>
            <a:srgbClr val="F26B43"/>
          </p15:clr>
        </p15:guide>
        <p15:guide id="17" pos="4974" userDrawn="1">
          <p15:clr>
            <a:srgbClr val="F26B43"/>
          </p15:clr>
        </p15:guide>
        <p15:guide id="18" pos="7559" userDrawn="1">
          <p15:clr>
            <a:srgbClr val="F26B43"/>
          </p15:clr>
        </p15:guide>
        <p15:guide id="19" pos="72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4" name="University Logo (White)" descr="Graphical user interface&#10;&#10;Description automatically generated with medium confidence">
            <a:extLst>
              <a:ext uri="{FF2B5EF4-FFF2-40B4-BE49-F238E27FC236}">
                <a16:creationId xmlns:a16="http://schemas.microsoft.com/office/drawing/2014/main" id="{AF8164AF-429E-8B44-8926-15F5B2F349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4187570875"/>
      </p:ext>
    </p:extLst>
  </p:cSld>
  <p:clrMap bg1="lt1" tx1="dk1" bg2="lt2" tx2="dk2" accent1="accent1" accent2="accent2" accent3="accent3" accent4="accent4" accent5="accent5" accent6="accent6" hlink="hlink" folHlink="folHlink"/>
  <p:sldLayoutIdLst>
    <p:sldLayoutId id="2147483667" r:id="rId1"/>
    <p:sldLayoutId id="2147483661" r:id="rId2"/>
    <p:sldLayoutId id="214748366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userDrawn="1">
          <p15:clr>
            <a:srgbClr val="F26B43"/>
          </p15:clr>
        </p15:guide>
        <p15:guide id="2" pos="6199" userDrawn="1">
          <p15:clr>
            <a:srgbClr val="F26B43"/>
          </p15:clr>
        </p15:guide>
        <p15:guide id="3" orient="horz" pos="1344" userDrawn="1">
          <p15:clr>
            <a:srgbClr val="F26B43"/>
          </p15:clr>
        </p15:guide>
        <p15:guide id="4" orient="horz" pos="2115" userDrawn="1">
          <p15:clr>
            <a:srgbClr val="F26B43"/>
          </p15:clr>
        </p15:guide>
        <p15:guide id="5" orient="horz" pos="2205" userDrawn="1">
          <p15:clr>
            <a:srgbClr val="F26B43"/>
          </p15:clr>
        </p15:guide>
        <p15:guide id="6" orient="horz" pos="2840" userDrawn="1">
          <p15:clr>
            <a:srgbClr val="F26B43"/>
          </p15:clr>
        </p15:guide>
        <p15:guide id="7" orient="horz" pos="2931" userDrawn="1">
          <p15:clr>
            <a:srgbClr val="F26B43"/>
          </p15:clr>
        </p15:guide>
        <p15:guide id="8" orient="horz" pos="3158" userDrawn="1">
          <p15:clr>
            <a:srgbClr val="F26B43"/>
          </p15:clr>
        </p15:guide>
        <p15:guide id="9" pos="7287" userDrawn="1">
          <p15:clr>
            <a:srgbClr val="F26B43"/>
          </p15:clr>
        </p15:guide>
        <p15:guide id="10" pos="7559" userDrawn="1">
          <p15:clr>
            <a:srgbClr val="F26B43"/>
          </p15:clr>
        </p15:guide>
        <p15:guide id="11" orient="horz" pos="4020" userDrawn="1">
          <p15:clr>
            <a:srgbClr val="F26B43"/>
          </p15:clr>
        </p15:guide>
        <p15:guide id="12" orient="horz" pos="4201" userDrawn="1">
          <p15:clr>
            <a:srgbClr val="F26B43"/>
          </p15:clr>
        </p15:guide>
        <p15:guide id="13" orient="horz" pos="436" userDrawn="1">
          <p15:clr>
            <a:srgbClr val="F26B43"/>
          </p15:clr>
        </p15:guide>
        <p15:guide id="14" orient="horz" pos="3929" userDrawn="1">
          <p15:clr>
            <a:srgbClr val="F26B43"/>
          </p15:clr>
        </p15:guide>
        <p15:guide id="15" pos="393" userDrawn="1">
          <p15:clr>
            <a:srgbClr val="F26B43"/>
          </p15:clr>
        </p15:guide>
        <p15:guide id="16" orient="horz" pos="1026" userDrawn="1">
          <p15:clr>
            <a:srgbClr val="F26B43"/>
          </p15:clr>
        </p15:guide>
        <p15:guide id="17" orient="horz" pos="111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4" name="University Logo (White)" descr="Graphical user interface&#10;&#10;Description automatically generated with medium confidence">
            <a:extLst>
              <a:ext uri="{FF2B5EF4-FFF2-40B4-BE49-F238E27FC236}">
                <a16:creationId xmlns:a16="http://schemas.microsoft.com/office/drawing/2014/main" id="{3C93DE68-05CE-2849-95E7-E5250A523A9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133308982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4" name="University Logo (White)" descr="Graphical user interface&#10;&#10;Description automatically generated with medium confidence">
            <a:extLst>
              <a:ext uri="{FF2B5EF4-FFF2-40B4-BE49-F238E27FC236}">
                <a16:creationId xmlns:a16="http://schemas.microsoft.com/office/drawing/2014/main" id="{035FA973-C0ED-CC4A-860A-332DE8FA6E6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323787826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4" name="University Logo (White)" descr="Graphical user interface&#10;&#10;Description automatically generated with medium confidence">
            <a:extLst>
              <a:ext uri="{FF2B5EF4-FFF2-40B4-BE49-F238E27FC236}">
                <a16:creationId xmlns:a16="http://schemas.microsoft.com/office/drawing/2014/main" id="{8E358BAB-3CE0-B441-80F2-75A919C00A3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133958099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4" name="University Logo (White)" descr="Graphical user interface&#10;&#10;Description automatically generated with medium confidence">
            <a:extLst>
              <a:ext uri="{FF2B5EF4-FFF2-40B4-BE49-F238E27FC236}">
                <a16:creationId xmlns:a16="http://schemas.microsoft.com/office/drawing/2014/main" id="{6C5CB4D6-7FF7-E74F-A293-FD6DF4731B9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40149962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4" name="University Logo (White)" descr="Graphical user interface&#10;&#10;Description automatically generated with medium confidence">
            <a:extLst>
              <a:ext uri="{FF2B5EF4-FFF2-40B4-BE49-F238E27FC236}">
                <a16:creationId xmlns:a16="http://schemas.microsoft.com/office/drawing/2014/main" id="{4B38F7A9-0726-AB4E-82A2-387311FBB25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338750422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4" name="University Logo (White)" descr="Graphical user interface&#10;&#10;Description automatically generated with medium confidence">
            <a:extLst>
              <a:ext uri="{FF2B5EF4-FFF2-40B4-BE49-F238E27FC236}">
                <a16:creationId xmlns:a16="http://schemas.microsoft.com/office/drawing/2014/main" id="{2308ADD2-B9A1-D943-9ECD-0824C50664B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32645305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4112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6"/>
          <p:cNvSpPr>
            <a:spLocks noGrp="1"/>
          </p:cNvSpPr>
          <p:nvPr>
            <p:ph type="title"/>
          </p:nvPr>
        </p:nvSpPr>
        <p:spPr/>
        <p:txBody>
          <a:bodyPr/>
          <a:lstStyle/>
          <a:p>
            <a:pPr eaLnBrk="1" hangingPunct="1"/>
            <a:r>
              <a:rPr lang="en-GB"/>
              <a:t>Example Query</a:t>
            </a:r>
          </a:p>
        </p:txBody>
      </p:sp>
      <p:sp>
        <p:nvSpPr>
          <p:cNvPr id="28675" name="Text Placeholder 7"/>
          <p:cNvSpPr>
            <a:spLocks noGrp="1"/>
          </p:cNvSpPr>
          <p:nvPr>
            <p:ph sz="quarter" idx="13"/>
          </p:nvPr>
        </p:nvSpPr>
        <p:spPr/>
        <p:txBody>
          <a:bodyPr/>
          <a:lstStyle/>
          <a:p>
            <a:pPr marL="0" indent="0">
              <a:buNone/>
            </a:pPr>
            <a:r>
              <a:rPr lang="en-GB">
                <a:latin typeface="Lucida Console" panose="020B0609040504020204" pitchFamily="49" charset="0"/>
                <a:cs typeface="Lucida Sans"/>
              </a:rPr>
              <a:t>_:a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"Johnny Lee Outlaw" .</a:t>
            </a:r>
            <a:br>
              <a:rPr lang="en-GB">
                <a:latin typeface="Lucida Console" panose="020B0609040504020204" pitchFamily="49" charset="0"/>
                <a:cs typeface="Lucida Sans"/>
              </a:rPr>
            </a:br>
            <a:r>
              <a:rPr lang="en-GB">
                <a:latin typeface="Lucida Console" panose="020B0609040504020204" pitchFamily="49" charset="0"/>
                <a:cs typeface="Lucida Sans"/>
              </a:rPr>
              <a:t>_:a </a:t>
            </a:r>
            <a:r>
              <a:rPr lang="en-GB" err="1">
                <a:latin typeface="Lucida Console" panose="020B0609040504020204" pitchFamily="49" charset="0"/>
                <a:cs typeface="Lucida Sans"/>
              </a:rPr>
              <a:t>foaf:mbox</a:t>
            </a:r>
            <a:r>
              <a:rPr lang="en-GB">
                <a:latin typeface="Lucida Console" panose="020B0609040504020204" pitchFamily="49" charset="0"/>
                <a:cs typeface="Lucida Sans"/>
              </a:rPr>
              <a:t>   &lt;</a:t>
            </a:r>
            <a:r>
              <a:rPr lang="en-GB" err="1">
                <a:latin typeface="Lucida Console" panose="020B0609040504020204" pitchFamily="49" charset="0"/>
                <a:cs typeface="Lucida Sans"/>
              </a:rPr>
              <a:t>mailto:jlow@example.com</a:t>
            </a:r>
            <a:r>
              <a:rPr lang="en-GB">
                <a:latin typeface="Lucida Console" panose="020B0609040504020204" pitchFamily="49" charset="0"/>
                <a:cs typeface="Lucida Sans"/>
              </a:rPr>
              <a:t>&gt; .</a:t>
            </a:r>
            <a:br>
              <a:rPr lang="en-GB">
                <a:latin typeface="Lucida Console" panose="020B0609040504020204" pitchFamily="49" charset="0"/>
                <a:cs typeface="Lucida Sans"/>
              </a:rPr>
            </a:br>
            <a:br>
              <a:rPr lang="en-GB">
                <a:latin typeface="Lucida Console" panose="020B0609040504020204" pitchFamily="49" charset="0"/>
                <a:cs typeface="Lucida Sans"/>
              </a:rPr>
            </a:br>
            <a:r>
              <a:rPr lang="en-GB">
                <a:latin typeface="Lucida Console" panose="020B0609040504020204" pitchFamily="49" charset="0"/>
                <a:cs typeface="Lucida Sans"/>
              </a:rPr>
              <a:t>_:b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"Peter </a:t>
            </a:r>
            <a:r>
              <a:rPr lang="en-GB" err="1">
                <a:latin typeface="Lucida Console" panose="020B0609040504020204" pitchFamily="49" charset="0"/>
                <a:cs typeface="Lucida Sans"/>
              </a:rPr>
              <a:t>Goodguy</a:t>
            </a:r>
            <a:r>
              <a:rPr lang="en-GB">
                <a:latin typeface="Lucida Console" panose="020B0609040504020204" pitchFamily="49" charset="0"/>
                <a:cs typeface="Lucida Sans"/>
              </a:rPr>
              <a:t>" .</a:t>
            </a:r>
            <a:br>
              <a:rPr lang="en-GB">
                <a:latin typeface="Lucida Console" panose="020B0609040504020204" pitchFamily="49" charset="0"/>
                <a:cs typeface="Lucida Sans"/>
              </a:rPr>
            </a:br>
            <a:r>
              <a:rPr lang="en-GB">
                <a:latin typeface="Lucida Console" panose="020B0609040504020204" pitchFamily="49" charset="0"/>
                <a:cs typeface="Lucida Sans"/>
              </a:rPr>
              <a:t>_:b </a:t>
            </a:r>
            <a:r>
              <a:rPr lang="en-GB" err="1">
                <a:latin typeface="Lucida Console" panose="020B0609040504020204" pitchFamily="49" charset="0"/>
                <a:cs typeface="Lucida Sans"/>
              </a:rPr>
              <a:t>foaf:mbox</a:t>
            </a:r>
            <a:r>
              <a:rPr lang="en-GB">
                <a:latin typeface="Lucida Console" panose="020B0609040504020204" pitchFamily="49" charset="0"/>
                <a:cs typeface="Lucida Sans"/>
              </a:rPr>
              <a:t>   &lt;</a:t>
            </a:r>
            <a:r>
              <a:rPr lang="en-GB" err="1">
                <a:latin typeface="Lucida Console" panose="020B0609040504020204" pitchFamily="49" charset="0"/>
                <a:cs typeface="Lucida Sans"/>
              </a:rPr>
              <a:t>mailto:peter@example.org</a:t>
            </a:r>
            <a:r>
              <a:rPr lang="en-GB">
                <a:latin typeface="Lucida Console" panose="020B0609040504020204" pitchFamily="49" charset="0"/>
                <a:cs typeface="Lucida Sans"/>
              </a:rPr>
              <a:t>&gt; .</a:t>
            </a:r>
          </a:p>
          <a:p>
            <a:pPr eaLnBrk="1" hangingPunct="1"/>
            <a:endParaRPr lang="en-GB">
              <a:latin typeface="Lucida Sans"/>
              <a:cs typeface="Lucida Sans"/>
            </a:endParaRPr>
          </a:p>
        </p:txBody>
      </p:sp>
      <p:sp>
        <p:nvSpPr>
          <p:cNvPr id="3" name="Text Placeholder 2">
            <a:extLst>
              <a:ext uri="{FF2B5EF4-FFF2-40B4-BE49-F238E27FC236}">
                <a16:creationId xmlns:a16="http://schemas.microsoft.com/office/drawing/2014/main" id="{210FCFB8-1A6A-3C47-AB3A-BCA145CEAD7D}"/>
              </a:ext>
            </a:extLst>
          </p:cNvPr>
          <p:cNvSpPr>
            <a:spLocks noGrp="1"/>
          </p:cNvSpPr>
          <p:nvPr>
            <p:ph type="body" sz="quarter" idx="15"/>
          </p:nvPr>
        </p:nvSpPr>
        <p:spPr/>
        <p:txBody>
          <a:bodyPr/>
          <a:lstStyle/>
          <a:p>
            <a:endParaRPr lang="en-US"/>
          </a:p>
        </p:txBody>
      </p:sp>
      <p:graphicFrame>
        <p:nvGraphicFramePr>
          <p:cNvPr id="6" name="Content Placeholder 3"/>
          <p:cNvGraphicFramePr>
            <a:graphicFrameLocks/>
          </p:cNvGraphicFramePr>
          <p:nvPr/>
        </p:nvGraphicFramePr>
        <p:xfrm>
          <a:off x="2324100" y="4495800"/>
          <a:ext cx="7543800" cy="1471106"/>
        </p:xfrm>
        <a:graphic>
          <a:graphicData uri="http://schemas.openxmlformats.org/drawingml/2006/table">
            <a:tbl>
              <a:tblPr>
                <a:effectLst/>
                <a:tableStyleId>{C083E6E3-FA7D-4D7B-A595-EF9225AFEA82}</a:tableStyleId>
              </a:tblPr>
              <a:tblGrid>
                <a:gridCol w="3771900">
                  <a:extLst>
                    <a:ext uri="{9D8B030D-6E8A-4147-A177-3AD203B41FA5}">
                      <a16:colId xmlns:a16="http://schemas.microsoft.com/office/drawing/2014/main" val="20000"/>
                    </a:ext>
                  </a:extLst>
                </a:gridCol>
                <a:gridCol w="3771900">
                  <a:extLst>
                    <a:ext uri="{9D8B030D-6E8A-4147-A177-3AD203B41FA5}">
                      <a16:colId xmlns:a16="http://schemas.microsoft.com/office/drawing/2014/main" val="20001"/>
                    </a:ext>
                  </a:extLst>
                </a:gridCol>
              </a:tblGrid>
              <a:tr h="371475">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b="1" u="none" strike="noStrike" cap="none" normalizeH="0" baseline="0">
                          <a:ln>
                            <a:noFill/>
                          </a:ln>
                          <a:effectLst/>
                          <a:latin typeface="Lucida Sans"/>
                          <a:cs typeface="Lucida Sans"/>
                        </a:rPr>
                        <a:t>?name</a:t>
                      </a:r>
                      <a:endParaRPr kumimoji="0" lang="en-GB" sz="2000" b="1" i="0" u="none" strike="noStrike" cap="none" normalizeH="0" baseline="0">
                        <a:ln>
                          <a:noFill/>
                        </a:ln>
                        <a:solidFill>
                          <a:srgbClr val="FFFFFF"/>
                        </a:solidFill>
                        <a:effectLst/>
                        <a:latin typeface="Lucida Sans"/>
                        <a:ea typeface="ＭＳ Ｐゴシック" charset="-128"/>
                        <a:cs typeface="Lucida Sans"/>
                      </a:endParaRPr>
                    </a:p>
                  </a:txBody>
                  <a:tcPr horzOverflow="overflow">
                    <a:lnT w="19050" cap="flat" cmpd="sng" algn="ctr">
                      <a:no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b="1" u="none" strike="noStrike" cap="none" normalizeH="0" baseline="0">
                          <a:ln>
                            <a:noFill/>
                          </a:ln>
                          <a:effectLst/>
                          <a:latin typeface="Lucida Sans"/>
                          <a:cs typeface="Lucida Sans"/>
                        </a:rPr>
                        <a:t>?</a:t>
                      </a:r>
                      <a:r>
                        <a:rPr kumimoji="0" lang="en-GB" sz="2000" b="1" u="none" strike="noStrike" cap="none" normalizeH="0" baseline="0" err="1">
                          <a:ln>
                            <a:noFill/>
                          </a:ln>
                          <a:effectLst/>
                          <a:latin typeface="Lucida Sans"/>
                          <a:cs typeface="Lucida Sans"/>
                        </a:rPr>
                        <a:t>mbox</a:t>
                      </a:r>
                      <a:endParaRPr kumimoji="0" lang="en-GB" sz="2000" b="1" i="0" u="none" strike="noStrike" cap="none" normalizeH="0" baseline="0">
                        <a:ln>
                          <a:noFill/>
                        </a:ln>
                        <a:solidFill>
                          <a:srgbClr val="FFFFFF"/>
                        </a:solidFill>
                        <a:effectLst/>
                        <a:latin typeface="Lucida Sans"/>
                        <a:ea typeface="ＭＳ Ｐゴシック" charset="-128"/>
                        <a:cs typeface="Lucida Sans"/>
                      </a:endParaRPr>
                    </a:p>
                  </a:txBody>
                  <a:tcPr horzOverflow="overflow">
                    <a:lnT w="19050" cap="flat" cmpd="sng" algn="ctr">
                      <a:no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0"/>
                  </a:ext>
                </a:extLst>
              </a:tr>
              <a:tr h="371475">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u="none" strike="noStrike" cap="none" normalizeH="0" baseline="0">
                          <a:ln>
                            <a:noFill/>
                          </a:ln>
                          <a:effectLst/>
                          <a:latin typeface="Lucida Sans"/>
                          <a:cs typeface="Lucida Sans"/>
                        </a:rPr>
                        <a:t>"Johnny Lee Outlaw" </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u="none" strike="noStrike" cap="none" normalizeH="0" baseline="0">
                          <a:ln>
                            <a:noFill/>
                          </a:ln>
                          <a:effectLst/>
                          <a:latin typeface="Lucida Sans"/>
                          <a:cs typeface="Lucida Sans"/>
                        </a:rPr>
                        <a:t>&lt;</a:t>
                      </a:r>
                      <a:r>
                        <a:rPr kumimoji="0" lang="en-GB" sz="2000" u="none" strike="noStrike" cap="none" normalizeH="0" baseline="0" err="1">
                          <a:ln>
                            <a:noFill/>
                          </a:ln>
                          <a:effectLst/>
                          <a:latin typeface="Lucida Sans"/>
                          <a:cs typeface="Lucida Sans"/>
                        </a:rPr>
                        <a:t>mailto:jlow@example.com</a:t>
                      </a:r>
                      <a:r>
                        <a:rPr kumimoji="0" lang="en-GB" sz="2000" u="none" strike="noStrike" cap="none" normalizeH="0" baseline="0">
                          <a:ln>
                            <a:noFill/>
                          </a:ln>
                          <a:effectLst/>
                          <a:latin typeface="Lucida Sans"/>
                          <a:cs typeface="Lucida Sans"/>
                        </a:rPr>
                        <a:t>&gt;</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1"/>
                  </a:ext>
                </a:extLst>
              </a:tr>
              <a:tr h="371475">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u="none" strike="noStrike" cap="none" normalizeH="0" baseline="0">
                          <a:ln>
                            <a:noFill/>
                          </a:ln>
                          <a:effectLst/>
                          <a:latin typeface="Lucida Sans"/>
                          <a:cs typeface="Lucida Sans"/>
                        </a:rPr>
                        <a:t>"Peter </a:t>
                      </a:r>
                      <a:r>
                        <a:rPr kumimoji="0" lang="en-GB" sz="2000" u="none" strike="noStrike" cap="none" normalizeH="0" baseline="0" err="1">
                          <a:ln>
                            <a:noFill/>
                          </a:ln>
                          <a:effectLst/>
                          <a:latin typeface="Lucida Sans"/>
                          <a:cs typeface="Lucida Sans"/>
                        </a:rPr>
                        <a:t>Goodguy</a:t>
                      </a:r>
                      <a:r>
                        <a:rPr kumimoji="0" lang="en-GB" sz="2000" u="none" strike="noStrike" cap="none" normalizeH="0" baseline="0">
                          <a:ln>
                            <a:noFill/>
                          </a:ln>
                          <a:effectLst/>
                          <a:latin typeface="Lucida Sans"/>
                          <a:cs typeface="Lucida Sans"/>
                        </a:rPr>
                        <a:t>" </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u="none" strike="noStrike" cap="none" normalizeH="0" baseline="0">
                          <a:ln>
                            <a:noFill/>
                          </a:ln>
                          <a:effectLst/>
                          <a:latin typeface="Lucida Sans"/>
                          <a:cs typeface="Lucida Sans"/>
                        </a:rPr>
                        <a:t>&lt;</a:t>
                      </a:r>
                      <a:r>
                        <a:rPr kumimoji="0" lang="en-GB" sz="2000" u="none" strike="noStrike" cap="none" normalizeH="0" baseline="0" err="1">
                          <a:ln>
                            <a:noFill/>
                          </a:ln>
                          <a:effectLst/>
                          <a:latin typeface="Lucida Sans"/>
                          <a:cs typeface="Lucida Sans"/>
                        </a:rPr>
                        <a:t>mailto:peter@example.org</a:t>
                      </a:r>
                      <a:r>
                        <a:rPr kumimoji="0" lang="en-GB" sz="2000" u="none" strike="noStrike" cap="none" normalizeH="0" baseline="0">
                          <a:ln>
                            <a:noFill/>
                          </a:ln>
                          <a:effectLst/>
                          <a:latin typeface="Lucida Sans"/>
                          <a:cs typeface="Lucida Sans"/>
                        </a:rPr>
                        <a:t>&gt;</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86710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GB"/>
              <a:t>Namespaces in Queries</a:t>
            </a:r>
          </a:p>
        </p:txBody>
      </p:sp>
      <p:sp>
        <p:nvSpPr>
          <p:cNvPr id="31747" name="Content Placeholder 2"/>
          <p:cNvSpPr>
            <a:spLocks noGrp="1"/>
          </p:cNvSpPr>
          <p:nvPr>
            <p:ph sz="quarter" idx="13"/>
          </p:nvPr>
        </p:nvSpPr>
        <p:spPr/>
        <p:txBody>
          <a:bodyPr/>
          <a:lstStyle/>
          <a:p>
            <a:pPr marL="0" indent="0">
              <a:buNone/>
            </a:pPr>
            <a:r>
              <a:rPr lang="en-GB"/>
              <a:t>The query given in the previous example was over-simplified</a:t>
            </a:r>
          </a:p>
          <a:p>
            <a:pPr lvl="1"/>
            <a:r>
              <a:rPr lang="en-GB"/>
              <a:t>Need to define namespaces for vocabulary terms used:</a:t>
            </a:r>
          </a:p>
          <a:p>
            <a:pPr eaLnBrk="1" hangingPunct="1">
              <a:buFontTx/>
              <a:buNone/>
            </a:pPr>
            <a:r>
              <a:rPr lang="en-GB"/>
              <a:t>	</a:t>
            </a:r>
          </a:p>
          <a:p>
            <a:pPr marL="0" indent="0">
              <a:buNone/>
            </a:pPr>
            <a:r>
              <a:rPr lang="en-GB" b="1">
                <a:latin typeface="Lucida Console" panose="020B0609040504020204" pitchFamily="49" charset="0"/>
                <a:cs typeface="Lucida Sans"/>
              </a:rPr>
              <a:t>PREFIX </a:t>
            </a:r>
            <a:r>
              <a:rPr lang="en-GB" b="1" err="1">
                <a:latin typeface="Lucida Console" panose="020B0609040504020204" pitchFamily="49" charset="0"/>
                <a:cs typeface="Lucida Sans"/>
              </a:rPr>
              <a:t>foaf</a:t>
            </a:r>
            <a:r>
              <a:rPr lang="en-GB" b="1">
                <a:latin typeface="Lucida Console" panose="020B0609040504020204" pitchFamily="49" charset="0"/>
                <a:cs typeface="Lucida Sans"/>
              </a:rPr>
              <a:t>: &lt;http://xmlns.com/foaf/0.1/&gt;</a:t>
            </a:r>
            <a:br>
              <a:rPr lang="en-GB">
                <a:latin typeface="Lucida Console" panose="020B0609040504020204" pitchFamily="49" charset="0"/>
                <a:cs typeface="Lucida Sans"/>
              </a:rPr>
            </a:br>
            <a:r>
              <a:rPr lang="en-GB">
                <a:latin typeface="Lucida Console" panose="020B0609040504020204" pitchFamily="49" charset="0"/>
                <a:cs typeface="Lucida Sans"/>
              </a:rPr>
              <a:t>SELECT ?name ?</a:t>
            </a:r>
            <a:r>
              <a:rPr lang="en-GB" err="1">
                <a:latin typeface="Lucida Console" panose="020B0609040504020204" pitchFamily="49" charset="0"/>
                <a:cs typeface="Lucida Sans"/>
              </a:rPr>
              <a:t>mbox</a:t>
            </a:r>
            <a:br>
              <a:rPr lang="en-GB">
                <a:latin typeface="Lucida Console" panose="020B0609040504020204" pitchFamily="49" charset="0"/>
                <a:cs typeface="Lucida Sans"/>
              </a:rPr>
            </a:br>
            <a:r>
              <a:rPr lang="en-GB">
                <a:latin typeface="Lucida Console" panose="020B0609040504020204" pitchFamily="49" charset="0"/>
                <a:cs typeface="Lucida Sans"/>
              </a:rPr>
              <a:t>WHERE {</a:t>
            </a:r>
            <a:br>
              <a:rPr lang="en-GB">
                <a:latin typeface="Lucida Console" panose="020B0609040504020204" pitchFamily="49" charset="0"/>
                <a:cs typeface="Lucida Sans"/>
              </a:rPr>
            </a:br>
            <a:r>
              <a:rPr lang="en-GB">
                <a:latin typeface="Lucida Console" panose="020B0609040504020204" pitchFamily="49" charset="0"/>
                <a:cs typeface="Lucida Sans"/>
              </a:rPr>
              <a:t>	?x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?name .</a:t>
            </a:r>
            <a:br>
              <a:rPr lang="en-GB">
                <a:latin typeface="Lucida Console" panose="020B0609040504020204" pitchFamily="49" charset="0"/>
                <a:cs typeface="Lucida Sans"/>
              </a:rPr>
            </a:br>
            <a:r>
              <a:rPr lang="en-GB">
                <a:latin typeface="Lucida Console" panose="020B0609040504020204" pitchFamily="49" charset="0"/>
                <a:cs typeface="Lucida Sans"/>
              </a:rPr>
              <a:t>	?x </a:t>
            </a:r>
            <a:r>
              <a:rPr lang="en-GB" err="1">
                <a:latin typeface="Lucida Console" panose="020B0609040504020204" pitchFamily="49" charset="0"/>
                <a:cs typeface="Lucida Sans"/>
              </a:rPr>
              <a:t>foaf:mbox</a:t>
            </a:r>
            <a:r>
              <a:rPr lang="en-GB">
                <a:latin typeface="Lucida Console" panose="020B0609040504020204" pitchFamily="49" charset="0"/>
                <a:cs typeface="Lucida Sans"/>
              </a:rPr>
              <a:t> ?</a:t>
            </a:r>
            <a:r>
              <a:rPr lang="en-GB" err="1">
                <a:latin typeface="Lucida Console" panose="020B0609040504020204" pitchFamily="49" charset="0"/>
                <a:cs typeface="Lucida Sans"/>
              </a:rPr>
              <a:t>mbox</a:t>
            </a:r>
            <a:r>
              <a:rPr lang="en-GB">
                <a:latin typeface="Lucida Console" panose="020B0609040504020204" pitchFamily="49" charset="0"/>
                <a:cs typeface="Lucida Sans"/>
              </a:rPr>
              <a:t> .</a:t>
            </a:r>
            <a:br>
              <a:rPr lang="en-GB">
                <a:latin typeface="Lucida Console" panose="020B0609040504020204" pitchFamily="49" charset="0"/>
                <a:cs typeface="Lucida Sans"/>
              </a:rPr>
            </a:br>
            <a:r>
              <a:rPr lang="en-GB">
                <a:latin typeface="Lucida Console" panose="020B0609040504020204" pitchFamily="49" charset="0"/>
                <a:cs typeface="Lucida Sans"/>
              </a:rPr>
              <a:t>}</a:t>
            </a:r>
          </a:p>
          <a:p>
            <a:pPr lvl="1" eaLnBrk="1" hangingPunct="1"/>
            <a:endParaRPr lang="en-GB"/>
          </a:p>
        </p:txBody>
      </p:sp>
      <p:sp>
        <p:nvSpPr>
          <p:cNvPr id="2" name="Text Placeholder 1">
            <a:extLst>
              <a:ext uri="{FF2B5EF4-FFF2-40B4-BE49-F238E27FC236}">
                <a16:creationId xmlns:a16="http://schemas.microsoft.com/office/drawing/2014/main" id="{172DEF36-90FA-9649-8E41-69A6B3028250}"/>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291598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GB"/>
              <a:t>Matching RDF Literals</a:t>
            </a:r>
          </a:p>
        </p:txBody>
      </p:sp>
      <p:sp>
        <p:nvSpPr>
          <p:cNvPr id="32771" name="Content Placeholder 2"/>
          <p:cNvSpPr>
            <a:spLocks noGrp="1"/>
          </p:cNvSpPr>
          <p:nvPr>
            <p:ph sz="quarter" idx="13"/>
          </p:nvPr>
        </p:nvSpPr>
        <p:spPr/>
        <p:txBody>
          <a:bodyPr/>
          <a:lstStyle/>
          <a:p>
            <a:pPr marL="0" indent="0">
              <a:buNone/>
            </a:pPr>
            <a:r>
              <a:rPr lang="en-GB">
                <a:latin typeface="Lucida Console" panose="020B0609040504020204" pitchFamily="49" charset="0"/>
                <a:cs typeface="Lucida Sans"/>
              </a:rPr>
              <a:t>@prefix ns:  &lt;http://</a:t>
            </a:r>
            <a:r>
              <a:rPr lang="en-GB" err="1">
                <a:latin typeface="Lucida Console" panose="020B0609040504020204" pitchFamily="49" charset="0"/>
                <a:cs typeface="Lucida Sans"/>
              </a:rPr>
              <a:t>example.org</a:t>
            </a:r>
            <a:r>
              <a:rPr lang="en-GB">
                <a:latin typeface="Lucida Console" panose="020B0609040504020204" pitchFamily="49" charset="0"/>
                <a:cs typeface="Lucida Sans"/>
              </a:rPr>
              <a:t>/ns#&gt; .</a:t>
            </a:r>
            <a:br>
              <a:rPr lang="en-GB">
                <a:latin typeface="Lucida Console" panose="020B0609040504020204" pitchFamily="49" charset="0"/>
                <a:cs typeface="Lucida Sans"/>
              </a:rPr>
            </a:br>
            <a:r>
              <a:rPr lang="en-GB">
                <a:latin typeface="Lucida Console" panose="020B0609040504020204" pitchFamily="49" charset="0"/>
                <a:cs typeface="Lucida Sans"/>
              </a:rPr>
              <a:t>@prefix :    &lt;http://</a:t>
            </a:r>
            <a:r>
              <a:rPr lang="en-GB" err="1">
                <a:latin typeface="Lucida Console" panose="020B0609040504020204" pitchFamily="49" charset="0"/>
                <a:cs typeface="Lucida Sans"/>
              </a:rPr>
              <a:t>example.org</a:t>
            </a:r>
            <a:r>
              <a:rPr lang="en-GB">
                <a:latin typeface="Lucida Console" panose="020B0609040504020204" pitchFamily="49" charset="0"/>
                <a:cs typeface="Lucida Sans"/>
              </a:rPr>
              <a:t>/ns#&gt; .</a:t>
            </a:r>
            <a:br>
              <a:rPr lang="en-GB">
                <a:latin typeface="Lucida Console" panose="020B0609040504020204" pitchFamily="49" charset="0"/>
                <a:cs typeface="Lucida Sans"/>
              </a:rPr>
            </a:br>
            <a:r>
              <a:rPr lang="en-GB">
                <a:latin typeface="Lucida Console" panose="020B0609040504020204" pitchFamily="49" charset="0"/>
                <a:cs typeface="Lucida Sans"/>
              </a:rPr>
              <a:t>@prefix </a:t>
            </a:r>
            <a:r>
              <a:rPr lang="en-GB" err="1">
                <a:latin typeface="Lucida Console" panose="020B0609040504020204" pitchFamily="49" charset="0"/>
                <a:cs typeface="Lucida Sans"/>
              </a:rPr>
              <a:t>xsd</a:t>
            </a:r>
            <a:r>
              <a:rPr lang="en-GB">
                <a:latin typeface="Lucida Console" panose="020B0609040504020204" pitchFamily="49" charset="0"/>
                <a:cs typeface="Lucida Sans"/>
              </a:rPr>
              <a:t>: &lt;http://www.w3.org/2001/</a:t>
            </a:r>
            <a:r>
              <a:rPr lang="en-GB" err="1">
                <a:latin typeface="Lucida Console" panose="020B0609040504020204" pitchFamily="49" charset="0"/>
                <a:cs typeface="Lucida Sans"/>
              </a:rPr>
              <a:t>XMLSchema</a:t>
            </a:r>
            <a:r>
              <a:rPr lang="en-GB">
                <a:latin typeface="Lucida Console" panose="020B0609040504020204" pitchFamily="49" charset="0"/>
                <a:cs typeface="Lucida Sans"/>
              </a:rPr>
              <a:t>#&gt; .</a:t>
            </a:r>
            <a:br>
              <a:rPr lang="en-GB">
                <a:latin typeface="Lucida Console" panose="020B0609040504020204" pitchFamily="49" charset="0"/>
                <a:cs typeface="Lucida Sans"/>
              </a:rPr>
            </a:br>
            <a:br>
              <a:rPr lang="en-GB">
                <a:latin typeface="Lucida Console" panose="020B0609040504020204" pitchFamily="49" charset="0"/>
                <a:cs typeface="Lucida Sans"/>
              </a:rPr>
            </a:br>
            <a:r>
              <a:rPr lang="en-GB">
                <a:latin typeface="Lucida Console" panose="020B0609040504020204" pitchFamily="49" charset="0"/>
                <a:cs typeface="Lucida Sans"/>
              </a:rPr>
              <a:t>:x  </a:t>
            </a:r>
            <a:r>
              <a:rPr lang="en-GB" err="1">
                <a:latin typeface="Lucida Console" panose="020B0609040504020204" pitchFamily="49" charset="0"/>
                <a:cs typeface="Lucida Sans"/>
              </a:rPr>
              <a:t>ns:p</a:t>
            </a:r>
            <a:r>
              <a:rPr lang="en-GB">
                <a:latin typeface="Lucida Console" panose="020B0609040504020204" pitchFamily="49" charset="0"/>
                <a:cs typeface="Lucida Sans"/>
              </a:rPr>
              <a:t>  "cat"@</a:t>
            </a:r>
            <a:r>
              <a:rPr lang="en-GB" err="1">
                <a:latin typeface="Lucida Console" panose="020B0609040504020204" pitchFamily="49" charset="0"/>
                <a:cs typeface="Lucida Sans"/>
              </a:rPr>
              <a:t>en</a:t>
            </a:r>
            <a:r>
              <a:rPr lang="en-GB">
                <a:latin typeface="Lucida Console" panose="020B0609040504020204" pitchFamily="49" charset="0"/>
                <a:cs typeface="Lucida Sans"/>
              </a:rPr>
              <a:t> .</a:t>
            </a:r>
            <a:br>
              <a:rPr lang="en-GB">
                <a:latin typeface="Lucida Console" panose="020B0609040504020204" pitchFamily="49" charset="0"/>
                <a:cs typeface="Lucida Sans"/>
              </a:rPr>
            </a:br>
            <a:r>
              <a:rPr lang="en-GB">
                <a:latin typeface="Lucida Console" panose="020B0609040504020204" pitchFamily="49" charset="0"/>
                <a:cs typeface="Lucida Sans"/>
              </a:rPr>
              <a:t>:y  </a:t>
            </a:r>
            <a:r>
              <a:rPr lang="en-GB" err="1">
                <a:latin typeface="Lucida Console" panose="020B0609040504020204" pitchFamily="49" charset="0"/>
                <a:cs typeface="Lucida Sans"/>
              </a:rPr>
              <a:t>ns:p</a:t>
            </a:r>
            <a:r>
              <a:rPr lang="en-GB">
                <a:latin typeface="Lucida Console" panose="020B0609040504020204" pitchFamily="49" charset="0"/>
                <a:cs typeface="Lucida Sans"/>
              </a:rPr>
              <a:t>  "42"^^</a:t>
            </a:r>
            <a:r>
              <a:rPr lang="en-GB" err="1">
                <a:latin typeface="Lucida Console" panose="020B0609040504020204" pitchFamily="49" charset="0"/>
                <a:cs typeface="Lucida Sans"/>
              </a:rPr>
              <a:t>xsd:integer</a:t>
            </a:r>
            <a:r>
              <a:rPr lang="en-GB">
                <a:latin typeface="Lucida Console" panose="020B0609040504020204" pitchFamily="49" charset="0"/>
                <a:cs typeface="Lucida Sans"/>
              </a:rPr>
              <a:t> .</a:t>
            </a:r>
          </a:p>
          <a:p>
            <a:pPr eaLnBrk="1" hangingPunct="1"/>
            <a:endParaRPr lang="en-GB">
              <a:latin typeface="Lucida Sans"/>
              <a:cs typeface="Lucida Sans"/>
            </a:endParaRPr>
          </a:p>
        </p:txBody>
      </p:sp>
      <p:sp>
        <p:nvSpPr>
          <p:cNvPr id="3" name="Content Placeholder 2">
            <a:extLst>
              <a:ext uri="{FF2B5EF4-FFF2-40B4-BE49-F238E27FC236}">
                <a16:creationId xmlns:a16="http://schemas.microsoft.com/office/drawing/2014/main" id="{477E0B6F-6BBC-B041-9FFA-9A1D083FE743}"/>
              </a:ext>
            </a:extLst>
          </p:cNvPr>
          <p:cNvSpPr>
            <a:spLocks noGrp="1"/>
          </p:cNvSpPr>
          <p:nvPr>
            <p:ph sz="quarter" idx="14"/>
          </p:nvPr>
        </p:nvSpPr>
        <p:spPr/>
        <p:txBody>
          <a:bodyPr/>
          <a:lstStyle/>
          <a:p>
            <a:endParaRPr lang="en-US"/>
          </a:p>
        </p:txBody>
      </p:sp>
      <p:sp>
        <p:nvSpPr>
          <p:cNvPr id="4" name="Text Placeholder 3">
            <a:extLst>
              <a:ext uri="{FF2B5EF4-FFF2-40B4-BE49-F238E27FC236}">
                <a16:creationId xmlns:a16="http://schemas.microsoft.com/office/drawing/2014/main" id="{FC619985-AB32-C84A-BDDC-F1AE28D8A3D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942682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GB"/>
              <a:t>Matching RDF String Literals</a:t>
            </a:r>
          </a:p>
        </p:txBody>
      </p:sp>
      <p:sp>
        <p:nvSpPr>
          <p:cNvPr id="32771" name="Content Placeholder 2"/>
          <p:cNvSpPr>
            <a:spLocks noGrp="1"/>
          </p:cNvSpPr>
          <p:nvPr>
            <p:ph sz="quarter" idx="13"/>
          </p:nvPr>
        </p:nvSpPr>
        <p:spPr/>
        <p:txBody>
          <a:bodyPr/>
          <a:lstStyle/>
          <a:p>
            <a:pPr marL="0" indent="0">
              <a:buNone/>
            </a:pPr>
            <a:r>
              <a:rPr lang="en-GB">
                <a:latin typeface="Lucida Console" panose="020B0609040504020204" pitchFamily="49" charset="0"/>
                <a:cs typeface="Lucida Sans"/>
              </a:rPr>
              <a:t>@prefix ns:  &lt;http://</a:t>
            </a:r>
            <a:r>
              <a:rPr lang="en-GB" err="1">
                <a:latin typeface="Lucida Console" panose="020B0609040504020204" pitchFamily="49" charset="0"/>
                <a:cs typeface="Lucida Sans"/>
              </a:rPr>
              <a:t>example.org</a:t>
            </a:r>
            <a:r>
              <a:rPr lang="en-GB">
                <a:latin typeface="Lucida Console" panose="020B0609040504020204" pitchFamily="49" charset="0"/>
                <a:cs typeface="Lucida Sans"/>
              </a:rPr>
              <a:t>/ns#&gt; .</a:t>
            </a:r>
            <a:br>
              <a:rPr lang="en-GB">
                <a:latin typeface="Lucida Console" panose="020B0609040504020204" pitchFamily="49" charset="0"/>
                <a:cs typeface="Lucida Sans"/>
              </a:rPr>
            </a:br>
            <a:r>
              <a:rPr lang="en-GB">
                <a:latin typeface="Lucida Console" panose="020B0609040504020204" pitchFamily="49" charset="0"/>
                <a:cs typeface="Lucida Sans"/>
              </a:rPr>
              <a:t>@prefix :    &lt;http://</a:t>
            </a:r>
            <a:r>
              <a:rPr lang="en-GB" err="1">
                <a:latin typeface="Lucida Console" panose="020B0609040504020204" pitchFamily="49" charset="0"/>
                <a:cs typeface="Lucida Sans"/>
              </a:rPr>
              <a:t>example.org</a:t>
            </a:r>
            <a:r>
              <a:rPr lang="en-GB">
                <a:latin typeface="Lucida Console" panose="020B0609040504020204" pitchFamily="49" charset="0"/>
                <a:cs typeface="Lucida Sans"/>
              </a:rPr>
              <a:t>/ns#&gt; .</a:t>
            </a:r>
            <a:br>
              <a:rPr lang="en-GB">
                <a:latin typeface="Lucida Console" panose="020B0609040504020204" pitchFamily="49" charset="0"/>
                <a:cs typeface="Lucida Sans"/>
              </a:rPr>
            </a:br>
            <a:r>
              <a:rPr lang="en-GB">
                <a:latin typeface="Lucida Console" panose="020B0609040504020204" pitchFamily="49" charset="0"/>
                <a:cs typeface="Lucida Sans"/>
              </a:rPr>
              <a:t>@prefix </a:t>
            </a:r>
            <a:r>
              <a:rPr lang="en-GB" err="1">
                <a:latin typeface="Lucida Console" panose="020B0609040504020204" pitchFamily="49" charset="0"/>
                <a:cs typeface="Lucida Sans"/>
              </a:rPr>
              <a:t>xsd</a:t>
            </a:r>
            <a:r>
              <a:rPr lang="en-GB">
                <a:latin typeface="Lucida Console" panose="020B0609040504020204" pitchFamily="49" charset="0"/>
                <a:cs typeface="Lucida Sans"/>
              </a:rPr>
              <a:t>: &lt;http://www.w3.org/2001/</a:t>
            </a:r>
            <a:r>
              <a:rPr lang="en-GB" err="1">
                <a:latin typeface="Lucida Console" panose="020B0609040504020204" pitchFamily="49" charset="0"/>
                <a:cs typeface="Lucida Sans"/>
              </a:rPr>
              <a:t>XMLSchema</a:t>
            </a:r>
            <a:r>
              <a:rPr lang="en-GB">
                <a:latin typeface="Lucida Console" panose="020B0609040504020204" pitchFamily="49" charset="0"/>
                <a:cs typeface="Lucida Sans"/>
              </a:rPr>
              <a:t>#&gt; .</a:t>
            </a:r>
            <a:br>
              <a:rPr lang="en-GB">
                <a:latin typeface="Lucida Console" panose="020B0609040504020204" pitchFamily="49" charset="0"/>
                <a:cs typeface="Lucida Sans"/>
              </a:rPr>
            </a:br>
            <a:br>
              <a:rPr lang="en-GB">
                <a:latin typeface="Lucida Console" panose="020B0609040504020204" pitchFamily="49" charset="0"/>
                <a:cs typeface="Lucida Sans"/>
              </a:rPr>
            </a:br>
            <a:r>
              <a:rPr lang="en-GB">
                <a:latin typeface="Lucida Console" panose="020B0609040504020204" pitchFamily="49" charset="0"/>
                <a:cs typeface="Lucida Sans"/>
              </a:rPr>
              <a:t>:x  </a:t>
            </a:r>
            <a:r>
              <a:rPr lang="en-GB" err="1">
                <a:latin typeface="Lucida Console" panose="020B0609040504020204" pitchFamily="49" charset="0"/>
                <a:cs typeface="Lucida Sans"/>
              </a:rPr>
              <a:t>ns:p</a:t>
            </a:r>
            <a:r>
              <a:rPr lang="en-GB">
                <a:latin typeface="Lucida Console" panose="020B0609040504020204" pitchFamily="49" charset="0"/>
                <a:cs typeface="Lucida Sans"/>
              </a:rPr>
              <a:t>  "cat"@</a:t>
            </a:r>
            <a:r>
              <a:rPr lang="en-GB" err="1">
                <a:latin typeface="Lucida Console" panose="020B0609040504020204" pitchFamily="49" charset="0"/>
                <a:cs typeface="Lucida Sans"/>
              </a:rPr>
              <a:t>en</a:t>
            </a:r>
            <a:r>
              <a:rPr lang="en-GB">
                <a:latin typeface="Lucida Console" panose="020B0609040504020204" pitchFamily="49" charset="0"/>
                <a:cs typeface="Lucida Sans"/>
              </a:rPr>
              <a:t> .</a:t>
            </a:r>
            <a:br>
              <a:rPr lang="en-GB">
                <a:latin typeface="Lucida Console" panose="020B0609040504020204" pitchFamily="49" charset="0"/>
                <a:cs typeface="Lucida Sans"/>
              </a:rPr>
            </a:br>
            <a:r>
              <a:rPr lang="en-GB">
                <a:latin typeface="Lucida Console" panose="020B0609040504020204" pitchFamily="49" charset="0"/>
                <a:cs typeface="Lucida Sans"/>
              </a:rPr>
              <a:t>:y  </a:t>
            </a:r>
            <a:r>
              <a:rPr lang="en-GB" err="1">
                <a:latin typeface="Lucida Console" panose="020B0609040504020204" pitchFamily="49" charset="0"/>
                <a:cs typeface="Lucida Sans"/>
              </a:rPr>
              <a:t>ns:p</a:t>
            </a:r>
            <a:r>
              <a:rPr lang="en-GB">
                <a:latin typeface="Lucida Console" panose="020B0609040504020204" pitchFamily="49" charset="0"/>
                <a:cs typeface="Lucida Sans"/>
              </a:rPr>
              <a:t>  "42"^^</a:t>
            </a:r>
            <a:r>
              <a:rPr lang="en-GB" err="1">
                <a:latin typeface="Lucida Console" panose="020B0609040504020204" pitchFamily="49" charset="0"/>
                <a:cs typeface="Lucida Sans"/>
              </a:rPr>
              <a:t>xsd:integer</a:t>
            </a:r>
            <a:r>
              <a:rPr lang="en-GB">
                <a:latin typeface="Lucida Console" panose="020B0609040504020204" pitchFamily="49" charset="0"/>
                <a:cs typeface="Lucida Sans"/>
              </a:rPr>
              <a:t> .</a:t>
            </a:r>
          </a:p>
          <a:p>
            <a:pPr eaLnBrk="1" hangingPunct="1"/>
            <a:endParaRPr lang="en-GB">
              <a:latin typeface="Lucida Sans"/>
              <a:cs typeface="Lucida Sans"/>
            </a:endParaRPr>
          </a:p>
        </p:txBody>
      </p:sp>
      <p:sp>
        <p:nvSpPr>
          <p:cNvPr id="3" name="Content Placeholder 2">
            <a:extLst>
              <a:ext uri="{FF2B5EF4-FFF2-40B4-BE49-F238E27FC236}">
                <a16:creationId xmlns:a16="http://schemas.microsoft.com/office/drawing/2014/main" id="{477E0B6F-6BBC-B041-9FFA-9A1D083FE743}"/>
              </a:ext>
            </a:extLst>
          </p:cNvPr>
          <p:cNvSpPr>
            <a:spLocks noGrp="1"/>
          </p:cNvSpPr>
          <p:nvPr>
            <p:ph sz="quarter" idx="14"/>
          </p:nvPr>
        </p:nvSpPr>
        <p:spPr/>
        <p:txBody>
          <a:bodyPr/>
          <a:lstStyle/>
          <a:p>
            <a:pPr marL="0" indent="0">
              <a:buNone/>
            </a:pPr>
            <a:r>
              <a:rPr lang="en-GB"/>
              <a:t>The following query returns no bindings:</a:t>
            </a:r>
          </a:p>
          <a:p>
            <a:pPr marL="0" indent="0">
              <a:buNone/>
            </a:pPr>
            <a:r>
              <a:rPr lang="en-GB">
                <a:latin typeface="Lucida Console" panose="020B0609040504020204" pitchFamily="49" charset="0"/>
                <a:cs typeface="Lucida Sans"/>
              </a:rPr>
              <a:t>SELECT ?V</a:t>
            </a:r>
            <a:br>
              <a:rPr lang="en-GB">
                <a:latin typeface="Lucida Console" panose="020B0609040504020204" pitchFamily="49" charset="0"/>
                <a:cs typeface="Lucida Sans"/>
              </a:rPr>
            </a:br>
            <a:r>
              <a:rPr lang="en-GB">
                <a:latin typeface="Lucida Console" panose="020B0609040504020204" pitchFamily="49" charset="0"/>
                <a:cs typeface="Lucida Sans"/>
              </a:rPr>
              <a:t>WHERE { </a:t>
            </a:r>
            <a:br>
              <a:rPr lang="en-GB">
                <a:latin typeface="Lucida Console" panose="020B0609040504020204" pitchFamily="49" charset="0"/>
                <a:cs typeface="Lucida Sans"/>
              </a:rPr>
            </a:br>
            <a:r>
              <a:rPr lang="en-GB">
                <a:latin typeface="Lucida Console" panose="020B0609040504020204" pitchFamily="49" charset="0"/>
                <a:cs typeface="Lucida Sans"/>
              </a:rPr>
              <a:t>	?v ?p "cat" .</a:t>
            </a:r>
            <a:br>
              <a:rPr lang="en-GB">
                <a:latin typeface="Lucida Console" panose="020B0609040504020204" pitchFamily="49" charset="0"/>
                <a:cs typeface="Lucida Sans"/>
              </a:rPr>
            </a:br>
            <a:r>
              <a:rPr lang="en-GB">
                <a:latin typeface="Lucida Console" panose="020B0609040504020204" pitchFamily="49" charset="0"/>
                <a:cs typeface="Lucida Sans"/>
              </a:rPr>
              <a:t>}</a:t>
            </a:r>
            <a:endParaRPr lang="en-GB">
              <a:latin typeface="Lucida Console" panose="020B0609040504020204" pitchFamily="49" charset="0"/>
            </a:endParaRPr>
          </a:p>
        </p:txBody>
      </p:sp>
      <p:sp>
        <p:nvSpPr>
          <p:cNvPr id="4" name="Text Placeholder 3">
            <a:extLst>
              <a:ext uri="{FF2B5EF4-FFF2-40B4-BE49-F238E27FC236}">
                <a16:creationId xmlns:a16="http://schemas.microsoft.com/office/drawing/2014/main" id="{FC619985-AB32-C84A-BDDC-F1AE28D8A3D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50842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GB"/>
              <a:t>Matching RDF String Literals</a:t>
            </a:r>
          </a:p>
        </p:txBody>
      </p:sp>
      <p:sp>
        <p:nvSpPr>
          <p:cNvPr id="32771" name="Content Placeholder 2"/>
          <p:cNvSpPr>
            <a:spLocks noGrp="1"/>
          </p:cNvSpPr>
          <p:nvPr>
            <p:ph sz="quarter" idx="13"/>
          </p:nvPr>
        </p:nvSpPr>
        <p:spPr/>
        <p:txBody>
          <a:bodyPr/>
          <a:lstStyle/>
          <a:p>
            <a:pPr marL="0" indent="0">
              <a:buNone/>
            </a:pPr>
            <a:r>
              <a:rPr lang="en-GB">
                <a:latin typeface="Lucida Console" panose="020B0609040504020204" pitchFamily="49" charset="0"/>
                <a:cs typeface="Lucida Sans"/>
              </a:rPr>
              <a:t>@prefix ns:  &lt;http://</a:t>
            </a:r>
            <a:r>
              <a:rPr lang="en-GB" err="1">
                <a:latin typeface="Lucida Console" panose="020B0609040504020204" pitchFamily="49" charset="0"/>
                <a:cs typeface="Lucida Sans"/>
              </a:rPr>
              <a:t>example.org</a:t>
            </a:r>
            <a:r>
              <a:rPr lang="en-GB">
                <a:latin typeface="Lucida Console" panose="020B0609040504020204" pitchFamily="49" charset="0"/>
                <a:cs typeface="Lucida Sans"/>
              </a:rPr>
              <a:t>/ns#&gt; .</a:t>
            </a:r>
            <a:br>
              <a:rPr lang="en-GB">
                <a:latin typeface="Lucida Console" panose="020B0609040504020204" pitchFamily="49" charset="0"/>
                <a:cs typeface="Lucida Sans"/>
              </a:rPr>
            </a:br>
            <a:r>
              <a:rPr lang="en-GB">
                <a:latin typeface="Lucida Console" panose="020B0609040504020204" pitchFamily="49" charset="0"/>
                <a:cs typeface="Lucida Sans"/>
              </a:rPr>
              <a:t>@prefix :    &lt;http://</a:t>
            </a:r>
            <a:r>
              <a:rPr lang="en-GB" err="1">
                <a:latin typeface="Lucida Console" panose="020B0609040504020204" pitchFamily="49" charset="0"/>
                <a:cs typeface="Lucida Sans"/>
              </a:rPr>
              <a:t>example.org</a:t>
            </a:r>
            <a:r>
              <a:rPr lang="en-GB">
                <a:latin typeface="Lucida Console" panose="020B0609040504020204" pitchFamily="49" charset="0"/>
                <a:cs typeface="Lucida Sans"/>
              </a:rPr>
              <a:t>/ns#&gt; .</a:t>
            </a:r>
            <a:br>
              <a:rPr lang="en-GB">
                <a:latin typeface="Lucida Console" panose="020B0609040504020204" pitchFamily="49" charset="0"/>
                <a:cs typeface="Lucida Sans"/>
              </a:rPr>
            </a:br>
            <a:r>
              <a:rPr lang="en-GB">
                <a:latin typeface="Lucida Console" panose="020B0609040504020204" pitchFamily="49" charset="0"/>
                <a:cs typeface="Lucida Sans"/>
              </a:rPr>
              <a:t>@prefix </a:t>
            </a:r>
            <a:r>
              <a:rPr lang="en-GB" err="1">
                <a:latin typeface="Lucida Console" panose="020B0609040504020204" pitchFamily="49" charset="0"/>
                <a:cs typeface="Lucida Sans"/>
              </a:rPr>
              <a:t>xsd</a:t>
            </a:r>
            <a:r>
              <a:rPr lang="en-GB">
                <a:latin typeface="Lucida Console" panose="020B0609040504020204" pitchFamily="49" charset="0"/>
                <a:cs typeface="Lucida Sans"/>
              </a:rPr>
              <a:t>: &lt;http://www.w3.org/2001/</a:t>
            </a:r>
            <a:r>
              <a:rPr lang="en-GB" err="1">
                <a:latin typeface="Lucida Console" panose="020B0609040504020204" pitchFamily="49" charset="0"/>
                <a:cs typeface="Lucida Sans"/>
              </a:rPr>
              <a:t>XMLSchema</a:t>
            </a:r>
            <a:r>
              <a:rPr lang="en-GB">
                <a:latin typeface="Lucida Console" panose="020B0609040504020204" pitchFamily="49" charset="0"/>
                <a:cs typeface="Lucida Sans"/>
              </a:rPr>
              <a:t>#&gt; .</a:t>
            </a:r>
            <a:br>
              <a:rPr lang="en-GB">
                <a:latin typeface="Lucida Console" panose="020B0609040504020204" pitchFamily="49" charset="0"/>
                <a:cs typeface="Lucida Sans"/>
              </a:rPr>
            </a:br>
            <a:br>
              <a:rPr lang="en-GB">
                <a:latin typeface="Lucida Console" panose="020B0609040504020204" pitchFamily="49" charset="0"/>
                <a:cs typeface="Lucida Sans"/>
              </a:rPr>
            </a:br>
            <a:r>
              <a:rPr lang="en-GB">
                <a:latin typeface="Lucida Console" panose="020B0609040504020204" pitchFamily="49" charset="0"/>
                <a:cs typeface="Lucida Sans"/>
              </a:rPr>
              <a:t>:x  </a:t>
            </a:r>
            <a:r>
              <a:rPr lang="en-GB" err="1">
                <a:latin typeface="Lucida Console" panose="020B0609040504020204" pitchFamily="49" charset="0"/>
                <a:cs typeface="Lucida Sans"/>
              </a:rPr>
              <a:t>ns:p</a:t>
            </a:r>
            <a:r>
              <a:rPr lang="en-GB">
                <a:latin typeface="Lucida Console" panose="020B0609040504020204" pitchFamily="49" charset="0"/>
                <a:cs typeface="Lucida Sans"/>
              </a:rPr>
              <a:t>  "cat"@</a:t>
            </a:r>
            <a:r>
              <a:rPr lang="en-GB" err="1">
                <a:latin typeface="Lucida Console" panose="020B0609040504020204" pitchFamily="49" charset="0"/>
                <a:cs typeface="Lucida Sans"/>
              </a:rPr>
              <a:t>en</a:t>
            </a:r>
            <a:r>
              <a:rPr lang="en-GB">
                <a:latin typeface="Lucida Console" panose="020B0609040504020204" pitchFamily="49" charset="0"/>
                <a:cs typeface="Lucida Sans"/>
              </a:rPr>
              <a:t> .</a:t>
            </a:r>
            <a:br>
              <a:rPr lang="en-GB">
                <a:latin typeface="Lucida Console" panose="020B0609040504020204" pitchFamily="49" charset="0"/>
                <a:cs typeface="Lucida Sans"/>
              </a:rPr>
            </a:br>
            <a:r>
              <a:rPr lang="en-GB">
                <a:latin typeface="Lucida Console" panose="020B0609040504020204" pitchFamily="49" charset="0"/>
                <a:cs typeface="Lucida Sans"/>
              </a:rPr>
              <a:t>:y  </a:t>
            </a:r>
            <a:r>
              <a:rPr lang="en-GB" err="1">
                <a:latin typeface="Lucida Console" panose="020B0609040504020204" pitchFamily="49" charset="0"/>
                <a:cs typeface="Lucida Sans"/>
              </a:rPr>
              <a:t>ns:p</a:t>
            </a:r>
            <a:r>
              <a:rPr lang="en-GB">
                <a:latin typeface="Lucida Console" panose="020B0609040504020204" pitchFamily="49" charset="0"/>
                <a:cs typeface="Lucida Sans"/>
              </a:rPr>
              <a:t>  "42"^^</a:t>
            </a:r>
            <a:r>
              <a:rPr lang="en-GB" err="1">
                <a:latin typeface="Lucida Console" panose="020B0609040504020204" pitchFamily="49" charset="0"/>
                <a:cs typeface="Lucida Sans"/>
              </a:rPr>
              <a:t>xsd:integer</a:t>
            </a:r>
            <a:r>
              <a:rPr lang="en-GB">
                <a:latin typeface="Lucida Console" panose="020B0609040504020204" pitchFamily="49" charset="0"/>
                <a:cs typeface="Lucida Sans"/>
              </a:rPr>
              <a:t> .</a:t>
            </a:r>
          </a:p>
          <a:p>
            <a:pPr eaLnBrk="1" hangingPunct="1"/>
            <a:endParaRPr lang="en-GB">
              <a:latin typeface="Lucida Sans"/>
              <a:cs typeface="Lucida Sans"/>
            </a:endParaRPr>
          </a:p>
        </p:txBody>
      </p:sp>
      <p:sp>
        <p:nvSpPr>
          <p:cNvPr id="3" name="Content Placeholder 2">
            <a:extLst>
              <a:ext uri="{FF2B5EF4-FFF2-40B4-BE49-F238E27FC236}">
                <a16:creationId xmlns:a16="http://schemas.microsoft.com/office/drawing/2014/main" id="{477E0B6F-6BBC-B041-9FFA-9A1D083FE743}"/>
              </a:ext>
            </a:extLst>
          </p:cNvPr>
          <p:cNvSpPr>
            <a:spLocks noGrp="1"/>
          </p:cNvSpPr>
          <p:nvPr>
            <p:ph sz="quarter" idx="14"/>
          </p:nvPr>
        </p:nvSpPr>
        <p:spPr/>
        <p:txBody>
          <a:bodyPr/>
          <a:lstStyle/>
          <a:p>
            <a:pPr marL="0" indent="0">
              <a:buNone/>
            </a:pPr>
            <a:r>
              <a:rPr lang="en-GB"/>
              <a:t>“cat” must have language tag, as in graph: </a:t>
            </a:r>
            <a:r>
              <a:rPr lang="en-GB">
                <a:latin typeface="Lucida Console" panose="020B0609040504020204" pitchFamily="49" charset="0"/>
              </a:rPr>
              <a:t>“cat”@</a:t>
            </a:r>
            <a:r>
              <a:rPr lang="en-GB" err="1">
                <a:latin typeface="Lucida Console" panose="020B0609040504020204" pitchFamily="49" charset="0"/>
              </a:rPr>
              <a:t>en</a:t>
            </a:r>
            <a:r>
              <a:rPr lang="en-GB">
                <a:latin typeface="Lucida Console" panose="020B0609040504020204" pitchFamily="49" charset="0"/>
              </a:rPr>
              <a:t> </a:t>
            </a:r>
          </a:p>
          <a:p>
            <a:pPr marL="0" indent="0">
              <a:buNone/>
            </a:pPr>
            <a:r>
              <a:rPr lang="en-GB">
                <a:latin typeface="Lucida Sans" panose="020B0602030504020204" pitchFamily="34" charset="77"/>
              </a:rPr>
              <a:t>The following query returns a single binding:</a:t>
            </a:r>
          </a:p>
          <a:p>
            <a:pPr marL="0" indent="0">
              <a:buNone/>
            </a:pPr>
            <a:r>
              <a:rPr lang="en-GB">
                <a:latin typeface="Lucida Console" panose="020B0609040504020204" pitchFamily="49" charset="0"/>
                <a:cs typeface="Lucida Sans"/>
              </a:rPr>
              <a:t>SELECT ?v </a:t>
            </a:r>
            <a:br>
              <a:rPr lang="en-GB">
                <a:latin typeface="Lucida Console" panose="020B0609040504020204" pitchFamily="49" charset="0"/>
                <a:cs typeface="Lucida Sans"/>
              </a:rPr>
            </a:br>
            <a:r>
              <a:rPr lang="en-GB">
                <a:latin typeface="Lucida Console" panose="020B0609040504020204" pitchFamily="49" charset="0"/>
                <a:cs typeface="Lucida Sans"/>
              </a:rPr>
              <a:t>WHERE { </a:t>
            </a:r>
            <a:br>
              <a:rPr lang="en-GB">
                <a:latin typeface="Lucida Console" panose="020B0609040504020204" pitchFamily="49" charset="0"/>
                <a:cs typeface="Lucida Sans"/>
              </a:rPr>
            </a:br>
            <a:r>
              <a:rPr lang="en-GB">
                <a:latin typeface="Lucida Console" panose="020B0609040504020204" pitchFamily="49" charset="0"/>
                <a:cs typeface="Lucida Sans"/>
              </a:rPr>
              <a:t>	?v ?p "cat"@</a:t>
            </a:r>
            <a:r>
              <a:rPr lang="en-GB" err="1">
                <a:latin typeface="Lucida Console" panose="020B0609040504020204" pitchFamily="49" charset="0"/>
                <a:cs typeface="Lucida Sans"/>
              </a:rPr>
              <a:t>en</a:t>
            </a:r>
            <a:r>
              <a:rPr lang="en-GB">
                <a:latin typeface="Lucida Console" panose="020B0609040504020204" pitchFamily="49" charset="0"/>
                <a:cs typeface="Lucida Sans"/>
              </a:rPr>
              <a:t> .</a:t>
            </a:r>
            <a:br>
              <a:rPr lang="en-GB">
                <a:latin typeface="Lucida Console" panose="020B0609040504020204" pitchFamily="49" charset="0"/>
                <a:cs typeface="Lucida Sans"/>
              </a:rPr>
            </a:br>
            <a:r>
              <a:rPr lang="en-GB">
                <a:latin typeface="Lucida Console" panose="020B0609040504020204" pitchFamily="49" charset="0"/>
                <a:cs typeface="Lucida Sans"/>
              </a:rPr>
              <a:t>}</a:t>
            </a:r>
            <a:endParaRPr lang="en-GB">
              <a:latin typeface="Lucida Console" panose="020B0609040504020204" pitchFamily="49" charset="0"/>
            </a:endParaRPr>
          </a:p>
          <a:p>
            <a:pPr marL="0" indent="0">
              <a:buNone/>
            </a:pPr>
            <a:endParaRPr lang="en-US"/>
          </a:p>
        </p:txBody>
      </p:sp>
      <p:sp>
        <p:nvSpPr>
          <p:cNvPr id="4" name="Text Placeholder 3">
            <a:extLst>
              <a:ext uri="{FF2B5EF4-FFF2-40B4-BE49-F238E27FC236}">
                <a16:creationId xmlns:a16="http://schemas.microsoft.com/office/drawing/2014/main" id="{FC619985-AB32-C84A-BDDC-F1AE28D8A3D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004080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GB"/>
              <a:t>Matching RDF Numeric Literals</a:t>
            </a:r>
          </a:p>
        </p:txBody>
      </p:sp>
      <p:sp>
        <p:nvSpPr>
          <p:cNvPr id="32771" name="Content Placeholder 2"/>
          <p:cNvSpPr>
            <a:spLocks noGrp="1"/>
          </p:cNvSpPr>
          <p:nvPr>
            <p:ph sz="quarter" idx="13"/>
          </p:nvPr>
        </p:nvSpPr>
        <p:spPr/>
        <p:txBody>
          <a:bodyPr/>
          <a:lstStyle/>
          <a:p>
            <a:pPr marL="0" indent="0">
              <a:buNone/>
            </a:pPr>
            <a:r>
              <a:rPr lang="en-GB">
                <a:latin typeface="Lucida Console" panose="020B0609040504020204" pitchFamily="49" charset="0"/>
                <a:cs typeface="Lucida Sans"/>
              </a:rPr>
              <a:t>@prefix ns:  &lt;http://</a:t>
            </a:r>
            <a:r>
              <a:rPr lang="en-GB" err="1">
                <a:latin typeface="Lucida Console" panose="020B0609040504020204" pitchFamily="49" charset="0"/>
                <a:cs typeface="Lucida Sans"/>
              </a:rPr>
              <a:t>example.org</a:t>
            </a:r>
            <a:r>
              <a:rPr lang="en-GB">
                <a:latin typeface="Lucida Console" panose="020B0609040504020204" pitchFamily="49" charset="0"/>
                <a:cs typeface="Lucida Sans"/>
              </a:rPr>
              <a:t>/ns#&gt; .</a:t>
            </a:r>
            <a:br>
              <a:rPr lang="en-GB">
                <a:latin typeface="Lucida Console" panose="020B0609040504020204" pitchFamily="49" charset="0"/>
                <a:cs typeface="Lucida Sans"/>
              </a:rPr>
            </a:br>
            <a:r>
              <a:rPr lang="en-GB">
                <a:latin typeface="Lucida Console" panose="020B0609040504020204" pitchFamily="49" charset="0"/>
                <a:cs typeface="Lucida Sans"/>
              </a:rPr>
              <a:t>@prefix :    &lt;http://</a:t>
            </a:r>
            <a:r>
              <a:rPr lang="en-GB" err="1">
                <a:latin typeface="Lucida Console" panose="020B0609040504020204" pitchFamily="49" charset="0"/>
                <a:cs typeface="Lucida Sans"/>
              </a:rPr>
              <a:t>example.org</a:t>
            </a:r>
            <a:r>
              <a:rPr lang="en-GB">
                <a:latin typeface="Lucida Console" panose="020B0609040504020204" pitchFamily="49" charset="0"/>
                <a:cs typeface="Lucida Sans"/>
              </a:rPr>
              <a:t>/ns#&gt; .</a:t>
            </a:r>
            <a:br>
              <a:rPr lang="en-GB">
                <a:latin typeface="Lucida Console" panose="020B0609040504020204" pitchFamily="49" charset="0"/>
                <a:cs typeface="Lucida Sans"/>
              </a:rPr>
            </a:br>
            <a:r>
              <a:rPr lang="en-GB">
                <a:latin typeface="Lucida Console" panose="020B0609040504020204" pitchFamily="49" charset="0"/>
                <a:cs typeface="Lucida Sans"/>
              </a:rPr>
              <a:t>@prefix </a:t>
            </a:r>
            <a:r>
              <a:rPr lang="en-GB" err="1">
                <a:latin typeface="Lucida Console" panose="020B0609040504020204" pitchFamily="49" charset="0"/>
                <a:cs typeface="Lucida Sans"/>
              </a:rPr>
              <a:t>xsd</a:t>
            </a:r>
            <a:r>
              <a:rPr lang="en-GB">
                <a:latin typeface="Lucida Console" panose="020B0609040504020204" pitchFamily="49" charset="0"/>
                <a:cs typeface="Lucida Sans"/>
              </a:rPr>
              <a:t>: &lt;http://www.w3.org/2001/</a:t>
            </a:r>
            <a:r>
              <a:rPr lang="en-GB" err="1">
                <a:latin typeface="Lucida Console" panose="020B0609040504020204" pitchFamily="49" charset="0"/>
                <a:cs typeface="Lucida Sans"/>
              </a:rPr>
              <a:t>XMLSchema</a:t>
            </a:r>
            <a:r>
              <a:rPr lang="en-GB">
                <a:latin typeface="Lucida Console" panose="020B0609040504020204" pitchFamily="49" charset="0"/>
                <a:cs typeface="Lucida Sans"/>
              </a:rPr>
              <a:t>#&gt; .</a:t>
            </a:r>
            <a:br>
              <a:rPr lang="en-GB">
                <a:latin typeface="Lucida Console" panose="020B0609040504020204" pitchFamily="49" charset="0"/>
                <a:cs typeface="Lucida Sans"/>
              </a:rPr>
            </a:br>
            <a:br>
              <a:rPr lang="en-GB">
                <a:latin typeface="Lucida Console" panose="020B0609040504020204" pitchFamily="49" charset="0"/>
                <a:cs typeface="Lucida Sans"/>
              </a:rPr>
            </a:br>
            <a:r>
              <a:rPr lang="en-GB">
                <a:latin typeface="Lucida Console" panose="020B0609040504020204" pitchFamily="49" charset="0"/>
                <a:cs typeface="Lucida Sans"/>
              </a:rPr>
              <a:t>:x  </a:t>
            </a:r>
            <a:r>
              <a:rPr lang="en-GB" err="1">
                <a:latin typeface="Lucida Console" panose="020B0609040504020204" pitchFamily="49" charset="0"/>
                <a:cs typeface="Lucida Sans"/>
              </a:rPr>
              <a:t>ns:p</a:t>
            </a:r>
            <a:r>
              <a:rPr lang="en-GB">
                <a:latin typeface="Lucida Console" panose="020B0609040504020204" pitchFamily="49" charset="0"/>
                <a:cs typeface="Lucida Sans"/>
              </a:rPr>
              <a:t>  "cat"@</a:t>
            </a:r>
            <a:r>
              <a:rPr lang="en-GB" err="1">
                <a:latin typeface="Lucida Console" panose="020B0609040504020204" pitchFamily="49" charset="0"/>
                <a:cs typeface="Lucida Sans"/>
              </a:rPr>
              <a:t>en</a:t>
            </a:r>
            <a:r>
              <a:rPr lang="en-GB">
                <a:latin typeface="Lucida Console" panose="020B0609040504020204" pitchFamily="49" charset="0"/>
                <a:cs typeface="Lucida Sans"/>
              </a:rPr>
              <a:t> .</a:t>
            </a:r>
            <a:br>
              <a:rPr lang="en-GB">
                <a:latin typeface="Lucida Console" panose="020B0609040504020204" pitchFamily="49" charset="0"/>
                <a:cs typeface="Lucida Sans"/>
              </a:rPr>
            </a:br>
            <a:r>
              <a:rPr lang="en-GB">
                <a:latin typeface="Lucida Console" panose="020B0609040504020204" pitchFamily="49" charset="0"/>
                <a:cs typeface="Lucida Sans"/>
              </a:rPr>
              <a:t>:y  </a:t>
            </a:r>
            <a:r>
              <a:rPr lang="en-GB" err="1">
                <a:latin typeface="Lucida Console" panose="020B0609040504020204" pitchFamily="49" charset="0"/>
                <a:cs typeface="Lucida Sans"/>
              </a:rPr>
              <a:t>ns:p</a:t>
            </a:r>
            <a:r>
              <a:rPr lang="en-GB">
                <a:latin typeface="Lucida Console" panose="020B0609040504020204" pitchFamily="49" charset="0"/>
                <a:cs typeface="Lucida Sans"/>
              </a:rPr>
              <a:t>  "42"^^</a:t>
            </a:r>
            <a:r>
              <a:rPr lang="en-GB" err="1">
                <a:latin typeface="Lucida Console" panose="020B0609040504020204" pitchFamily="49" charset="0"/>
                <a:cs typeface="Lucida Sans"/>
              </a:rPr>
              <a:t>xsd:integer</a:t>
            </a:r>
            <a:r>
              <a:rPr lang="en-GB">
                <a:latin typeface="Lucida Console" panose="020B0609040504020204" pitchFamily="49" charset="0"/>
                <a:cs typeface="Lucida Sans"/>
              </a:rPr>
              <a:t> .</a:t>
            </a:r>
          </a:p>
          <a:p>
            <a:pPr eaLnBrk="1" hangingPunct="1"/>
            <a:endParaRPr lang="en-GB">
              <a:latin typeface="Lucida Sans"/>
              <a:cs typeface="Lucida Sans"/>
            </a:endParaRPr>
          </a:p>
        </p:txBody>
      </p:sp>
      <p:sp>
        <p:nvSpPr>
          <p:cNvPr id="3" name="Content Placeholder 2">
            <a:extLst>
              <a:ext uri="{FF2B5EF4-FFF2-40B4-BE49-F238E27FC236}">
                <a16:creationId xmlns:a16="http://schemas.microsoft.com/office/drawing/2014/main" id="{477E0B6F-6BBC-B041-9FFA-9A1D083FE743}"/>
              </a:ext>
            </a:extLst>
          </p:cNvPr>
          <p:cNvSpPr>
            <a:spLocks noGrp="1"/>
          </p:cNvSpPr>
          <p:nvPr>
            <p:ph sz="quarter" idx="14"/>
          </p:nvPr>
        </p:nvSpPr>
        <p:spPr/>
        <p:txBody>
          <a:bodyPr>
            <a:normAutofit/>
          </a:bodyPr>
          <a:lstStyle/>
          <a:p>
            <a:pPr marL="0" indent="0">
              <a:buNone/>
            </a:pPr>
            <a:r>
              <a:rPr lang="en-GB">
                <a:cs typeface="Lucida Sans"/>
              </a:rPr>
              <a:t>The following query returns a single binding:</a:t>
            </a:r>
          </a:p>
          <a:p>
            <a:pPr marL="0" indent="0">
              <a:buNone/>
            </a:pPr>
            <a:r>
              <a:rPr lang="en-GB">
                <a:latin typeface="Lucida Console" panose="020B0609040504020204" pitchFamily="49" charset="0"/>
                <a:cs typeface="Lucida Sans"/>
              </a:rPr>
              <a:t>SELECT ?v </a:t>
            </a:r>
            <a:br>
              <a:rPr lang="en-GB">
                <a:latin typeface="Lucida Console" panose="020B0609040504020204" pitchFamily="49" charset="0"/>
                <a:cs typeface="Lucida Sans"/>
              </a:rPr>
            </a:br>
            <a:r>
              <a:rPr lang="en-GB">
                <a:latin typeface="Lucida Console" panose="020B0609040504020204" pitchFamily="49" charset="0"/>
                <a:cs typeface="Lucida Sans"/>
              </a:rPr>
              <a:t>WHERE { </a:t>
            </a:r>
            <a:br>
              <a:rPr lang="en-GB">
                <a:latin typeface="Lucida Console" panose="020B0609040504020204" pitchFamily="49" charset="0"/>
                <a:cs typeface="Lucida Sans"/>
              </a:rPr>
            </a:br>
            <a:r>
              <a:rPr lang="en-GB">
                <a:latin typeface="Lucida Console" panose="020B0609040504020204" pitchFamily="49" charset="0"/>
                <a:cs typeface="Lucida Sans"/>
              </a:rPr>
              <a:t>	?v ?p 42 .</a:t>
            </a:r>
            <a:br>
              <a:rPr lang="en-GB">
                <a:latin typeface="Lucida Console" panose="020B0609040504020204" pitchFamily="49" charset="0"/>
                <a:cs typeface="Lucida Sans"/>
              </a:rPr>
            </a:br>
            <a:r>
              <a:rPr lang="en-GB">
                <a:latin typeface="Lucida Console" panose="020B0609040504020204" pitchFamily="49" charset="0"/>
                <a:cs typeface="Lucida Sans"/>
              </a:rPr>
              <a:t>}</a:t>
            </a:r>
            <a:endParaRPr lang="en-GB">
              <a:latin typeface="Lucida Console" panose="020B0609040504020204" pitchFamily="49" charset="0"/>
            </a:endParaRPr>
          </a:p>
          <a:p>
            <a:pPr marL="0" indent="0">
              <a:buNone/>
            </a:pPr>
            <a:r>
              <a:rPr lang="en-GB"/>
              <a:t>Integers without quotes in SPARQL queries are implicitly typed as </a:t>
            </a:r>
            <a:r>
              <a:rPr lang="en-GB" err="1"/>
              <a:t>xsd:integer</a:t>
            </a:r>
            <a:endParaRPr lang="en-GB">
              <a:cs typeface="Lucida Sans"/>
            </a:endParaRPr>
          </a:p>
        </p:txBody>
      </p:sp>
      <p:sp>
        <p:nvSpPr>
          <p:cNvPr id="4" name="Text Placeholder 3">
            <a:extLst>
              <a:ext uri="{FF2B5EF4-FFF2-40B4-BE49-F238E27FC236}">
                <a16:creationId xmlns:a16="http://schemas.microsoft.com/office/drawing/2014/main" id="{FC619985-AB32-C84A-BDDC-F1AE28D8A3D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912610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GB"/>
              <a:t>Blank Nodes</a:t>
            </a:r>
          </a:p>
        </p:txBody>
      </p:sp>
      <p:sp>
        <p:nvSpPr>
          <p:cNvPr id="35843" name="Content Placeholder 2"/>
          <p:cNvSpPr>
            <a:spLocks noGrp="1"/>
          </p:cNvSpPr>
          <p:nvPr>
            <p:ph sz="quarter" idx="13"/>
          </p:nvPr>
        </p:nvSpPr>
        <p:spPr/>
        <p:txBody>
          <a:bodyPr/>
          <a:lstStyle/>
          <a:p>
            <a:pPr marL="0" indent="0">
              <a:buNone/>
            </a:pPr>
            <a:r>
              <a:rPr lang="en-GB"/>
              <a:t>Blank nodes in a result set are scoped to that result set</a:t>
            </a:r>
          </a:p>
          <a:p>
            <a:pPr lvl="1"/>
            <a:r>
              <a:rPr lang="en-GB"/>
              <a:t>No guarantee that blank node labels will be unchanged over repeated queries</a:t>
            </a:r>
          </a:p>
          <a:p>
            <a:pPr marL="0" indent="0">
              <a:buNone/>
            </a:pPr>
            <a:r>
              <a:rPr lang="en-GB"/>
              <a:t>	</a:t>
            </a:r>
            <a:br>
              <a:rPr lang="en-GB"/>
            </a:br>
            <a:r>
              <a:rPr lang="en-GB">
                <a:latin typeface="Lucida Console" panose="020B0609040504020204" pitchFamily="49" charset="0"/>
                <a:cs typeface="Lucida Sans"/>
              </a:rPr>
              <a:t>_:a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"Alice" .</a:t>
            </a:r>
            <a:br>
              <a:rPr lang="en-GB">
                <a:latin typeface="Lucida Console" panose="020B0609040504020204" pitchFamily="49" charset="0"/>
                <a:cs typeface="Lucida Sans"/>
              </a:rPr>
            </a:br>
            <a:r>
              <a:rPr lang="en-GB">
                <a:latin typeface="Lucida Console" panose="020B0609040504020204" pitchFamily="49" charset="0"/>
                <a:cs typeface="Lucida Sans"/>
              </a:rPr>
              <a:t>_:</a:t>
            </a:r>
            <a:r>
              <a:rPr lang="en-GB" err="1">
                <a:latin typeface="Lucida Console" panose="020B0609040504020204" pitchFamily="49" charset="0"/>
                <a:cs typeface="Lucida Sans"/>
              </a:rPr>
              <a:t>b</a:t>
            </a:r>
            <a:r>
              <a:rPr lang="en-GB">
                <a:latin typeface="Lucida Console" panose="020B0609040504020204" pitchFamily="49" charset="0"/>
                <a:cs typeface="Lucida Sans"/>
              </a:rPr>
              <a:t>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"Bob" .</a:t>
            </a:r>
          </a:p>
          <a:p>
            <a:pPr marL="0" indent="0">
              <a:buNone/>
            </a:pPr>
            <a:r>
              <a:rPr lang="en-GB">
                <a:latin typeface="Lucida Console" panose="020B0609040504020204" pitchFamily="49" charset="0"/>
                <a:cs typeface="Lucida Sans"/>
              </a:rPr>
              <a:t>	</a:t>
            </a:r>
            <a:br>
              <a:rPr lang="en-GB">
                <a:latin typeface="Lucida Console" panose="020B0609040504020204" pitchFamily="49" charset="0"/>
                <a:cs typeface="Lucida Sans"/>
              </a:rPr>
            </a:br>
            <a:r>
              <a:rPr lang="en-GB">
                <a:latin typeface="Lucida Console" panose="020B0609040504020204" pitchFamily="49" charset="0"/>
                <a:cs typeface="Lucida Sans"/>
              </a:rPr>
              <a:t>SELECT ?x ?name</a:t>
            </a:r>
            <a:br>
              <a:rPr lang="en-GB">
                <a:latin typeface="Lucida Console" panose="020B0609040504020204" pitchFamily="49" charset="0"/>
                <a:cs typeface="Lucida Sans"/>
              </a:rPr>
            </a:br>
            <a:r>
              <a:rPr lang="en-GB">
                <a:latin typeface="Lucida Console" panose="020B0609040504020204" pitchFamily="49" charset="0"/>
                <a:cs typeface="Lucida Sans"/>
              </a:rPr>
              <a:t>WHERE  { </a:t>
            </a:r>
            <a:br>
              <a:rPr lang="en-GB">
                <a:latin typeface="Lucida Console" panose="020B0609040504020204" pitchFamily="49" charset="0"/>
                <a:cs typeface="Lucida Sans"/>
              </a:rPr>
            </a:br>
            <a:r>
              <a:rPr lang="en-GB">
                <a:latin typeface="Lucida Console" panose="020B0609040504020204" pitchFamily="49" charset="0"/>
                <a:cs typeface="Lucida Sans"/>
              </a:rPr>
              <a:t>	?x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?name . </a:t>
            </a:r>
            <a:br>
              <a:rPr lang="en-GB">
                <a:latin typeface="Lucida Console" panose="020B0609040504020204" pitchFamily="49" charset="0"/>
                <a:cs typeface="Lucida Sans"/>
              </a:rPr>
            </a:br>
            <a:r>
              <a:rPr lang="en-GB">
                <a:latin typeface="Lucida Console" panose="020B0609040504020204" pitchFamily="49" charset="0"/>
                <a:cs typeface="Lucida Sans"/>
              </a:rPr>
              <a:t>}</a:t>
            </a:r>
          </a:p>
          <a:p>
            <a:pPr eaLnBrk="1" hangingPunct="1"/>
            <a:endParaRPr lang="en-GB"/>
          </a:p>
        </p:txBody>
      </p:sp>
      <p:sp>
        <p:nvSpPr>
          <p:cNvPr id="2" name="Text Placeholder 1">
            <a:extLst>
              <a:ext uri="{FF2B5EF4-FFF2-40B4-BE49-F238E27FC236}">
                <a16:creationId xmlns:a16="http://schemas.microsoft.com/office/drawing/2014/main" id="{240BB5C1-7332-3748-8AE2-0948E7BBA97B}"/>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783647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lstStyle/>
          <a:p>
            <a:pPr eaLnBrk="1" hangingPunct="1"/>
            <a:r>
              <a:rPr lang="en-GB"/>
              <a:t>Blank Nodes</a:t>
            </a:r>
          </a:p>
        </p:txBody>
      </p:sp>
      <p:sp>
        <p:nvSpPr>
          <p:cNvPr id="2" name="Text Placeholder 1">
            <a:extLst>
              <a:ext uri="{FF2B5EF4-FFF2-40B4-BE49-F238E27FC236}">
                <a16:creationId xmlns:a16="http://schemas.microsoft.com/office/drawing/2014/main" id="{3D784C70-CA80-604E-AAB4-774FFB95854D}"/>
              </a:ext>
            </a:extLst>
          </p:cNvPr>
          <p:cNvSpPr>
            <a:spLocks noGrp="1"/>
          </p:cNvSpPr>
          <p:nvPr>
            <p:ph type="body" sz="quarter" idx="15"/>
          </p:nvPr>
        </p:nvSpPr>
        <p:spPr/>
        <p:txBody>
          <a:bodyPr/>
          <a:lstStyle/>
          <a:p>
            <a:endParaRPr lang="en-US"/>
          </a:p>
        </p:txBody>
      </p:sp>
      <p:graphicFrame>
        <p:nvGraphicFramePr>
          <p:cNvPr id="6" name="Content Placeholder 3"/>
          <p:cNvGraphicFramePr>
            <a:graphicFrameLocks noGrp="1"/>
          </p:cNvGraphicFramePr>
          <p:nvPr/>
        </p:nvGraphicFramePr>
        <p:xfrm>
          <a:off x="3276600" y="1905000"/>
          <a:ext cx="5638800" cy="1471106"/>
        </p:xfrm>
        <a:graphic>
          <a:graphicData uri="http://schemas.openxmlformats.org/drawingml/2006/table">
            <a:tbl>
              <a:tblPr>
                <a:tableStyleId>{2D5ABB26-0587-4C30-8999-92F81FD0307C}</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371475">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b="1" u="none" strike="noStrike" cap="none" normalizeH="0" baseline="0">
                          <a:ln>
                            <a:noFill/>
                          </a:ln>
                          <a:effectLst/>
                          <a:latin typeface="Lucida Sans"/>
                          <a:cs typeface="Lucida Sans"/>
                        </a:rPr>
                        <a:t>?</a:t>
                      </a:r>
                      <a:r>
                        <a:rPr kumimoji="0" lang="en-GB" sz="2000" b="1" u="none" strike="noStrike" cap="none" normalizeH="0" baseline="0" err="1">
                          <a:ln>
                            <a:noFill/>
                          </a:ln>
                          <a:effectLst/>
                          <a:latin typeface="Lucida Sans"/>
                          <a:cs typeface="Lucida Sans"/>
                        </a:rPr>
                        <a:t>x</a:t>
                      </a:r>
                      <a:endParaRPr kumimoji="0" lang="en-GB" sz="2000" b="1" i="0" u="none" strike="noStrike" cap="none" normalizeH="0" baseline="0">
                        <a:ln>
                          <a:noFill/>
                        </a:ln>
                        <a:solidFill>
                          <a:srgbClr val="FFFFFF"/>
                        </a:solidFill>
                        <a:effectLst/>
                        <a:latin typeface="Lucida Sans"/>
                        <a:ea typeface="ＭＳ Ｐゴシック" charset="-128"/>
                        <a:cs typeface="Lucida Sans"/>
                      </a:endParaRPr>
                    </a:p>
                  </a:txBody>
                  <a:tcPr horzOverflow="overflow">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b="1" u="none" strike="noStrike" cap="none" normalizeH="0" baseline="0">
                          <a:ln>
                            <a:noFill/>
                          </a:ln>
                          <a:effectLst/>
                          <a:latin typeface="Lucida Sans"/>
                          <a:cs typeface="Lucida Sans"/>
                        </a:rPr>
                        <a:t>?name</a:t>
                      </a:r>
                      <a:endParaRPr kumimoji="0" lang="en-GB" sz="2000" b="1" i="0" u="none" strike="noStrike" cap="none" normalizeH="0" baseline="0">
                        <a:ln>
                          <a:noFill/>
                        </a:ln>
                        <a:solidFill>
                          <a:srgbClr val="FFFFFF"/>
                        </a:solidFill>
                        <a:effectLst/>
                        <a:latin typeface="Lucida Sans"/>
                        <a:ea typeface="ＭＳ Ｐゴシック" charset="-128"/>
                        <a:cs typeface="Lucida Sans"/>
                      </a:endParaRPr>
                    </a:p>
                  </a:txBody>
                  <a:tcPr horzOverflow="overflow">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0"/>
                  </a:ext>
                </a:extLst>
              </a:tr>
              <a:tr h="371475">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a:ln>
                            <a:noFill/>
                          </a:ln>
                          <a:effectLst/>
                          <a:latin typeface="Lucida Sans"/>
                          <a:cs typeface="Lucida Sans"/>
                        </a:rPr>
                        <a:t>_:a</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a:ln>
                            <a:noFill/>
                          </a:ln>
                          <a:effectLst/>
                          <a:latin typeface="Lucida Sans"/>
                          <a:cs typeface="Lucida Sans"/>
                        </a:rPr>
                        <a:t>“Alice”</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1"/>
                  </a:ext>
                </a:extLst>
              </a:tr>
              <a:tr h="371475">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a:ln>
                            <a:noFill/>
                          </a:ln>
                          <a:effectLst/>
                          <a:latin typeface="Lucida Sans"/>
                          <a:cs typeface="Lucida Sans"/>
                        </a:rPr>
                        <a:t>_:b</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a:ln>
                            <a:noFill/>
                          </a:ln>
                          <a:effectLst/>
                          <a:latin typeface="Lucida Sans"/>
                          <a:cs typeface="Lucida Sans"/>
                        </a:rPr>
                        <a:t>“Bob”</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8" name="Content Placeholder 3"/>
          <p:cNvGraphicFramePr>
            <a:graphicFrameLocks noGrp="1"/>
          </p:cNvGraphicFramePr>
          <p:nvPr/>
        </p:nvGraphicFramePr>
        <p:xfrm>
          <a:off x="3276600" y="4114800"/>
          <a:ext cx="5638800" cy="1471106"/>
        </p:xfrm>
        <a:graphic>
          <a:graphicData uri="http://schemas.openxmlformats.org/drawingml/2006/table">
            <a:tbl>
              <a:tblPr>
                <a:tableStyleId>{2D5ABB26-0587-4C30-8999-92F81FD0307C}</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371475">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b="1" u="none" strike="noStrike" cap="none" normalizeH="0" baseline="0">
                          <a:ln>
                            <a:noFill/>
                          </a:ln>
                          <a:effectLst/>
                          <a:latin typeface="Lucida Sans"/>
                          <a:cs typeface="Lucida Sans"/>
                        </a:rPr>
                        <a:t>?</a:t>
                      </a:r>
                      <a:r>
                        <a:rPr kumimoji="0" lang="en-GB" sz="2000" b="1" u="none" strike="noStrike" cap="none" normalizeH="0" baseline="0" err="1">
                          <a:ln>
                            <a:noFill/>
                          </a:ln>
                          <a:effectLst/>
                          <a:latin typeface="Lucida Sans"/>
                          <a:cs typeface="Lucida Sans"/>
                        </a:rPr>
                        <a:t>x</a:t>
                      </a:r>
                      <a:endParaRPr kumimoji="0" lang="en-GB" sz="2000" b="1" i="0" u="none" strike="noStrike" cap="none" normalizeH="0" baseline="0">
                        <a:ln>
                          <a:noFill/>
                        </a:ln>
                        <a:solidFill>
                          <a:srgbClr val="FFFFFF"/>
                        </a:solidFill>
                        <a:effectLst/>
                        <a:latin typeface="Lucida Sans"/>
                        <a:ea typeface="ＭＳ Ｐゴシック" charset="-128"/>
                        <a:cs typeface="Lucida Sans"/>
                      </a:endParaRPr>
                    </a:p>
                  </a:txBody>
                  <a:tcPr horzOverflow="overflow">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b="1" u="none" strike="noStrike" cap="none" normalizeH="0" baseline="0">
                          <a:ln>
                            <a:noFill/>
                          </a:ln>
                          <a:effectLst/>
                          <a:latin typeface="Lucida Sans"/>
                          <a:cs typeface="Lucida Sans"/>
                        </a:rPr>
                        <a:t>?name</a:t>
                      </a:r>
                      <a:endParaRPr kumimoji="0" lang="en-GB" sz="2000" b="1" i="0" u="none" strike="noStrike" cap="none" normalizeH="0" baseline="0">
                        <a:ln>
                          <a:noFill/>
                        </a:ln>
                        <a:solidFill>
                          <a:srgbClr val="FFFFFF"/>
                        </a:solidFill>
                        <a:effectLst/>
                        <a:latin typeface="Lucida Sans"/>
                        <a:ea typeface="ＭＳ Ｐゴシック" charset="-128"/>
                        <a:cs typeface="Lucida Sans"/>
                      </a:endParaRPr>
                    </a:p>
                  </a:txBody>
                  <a:tcPr horzOverflow="overflow">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0"/>
                  </a:ext>
                </a:extLst>
              </a:tr>
              <a:tr h="371475">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u="none" strike="noStrike" cap="none" normalizeH="0" baseline="0">
                          <a:ln>
                            <a:noFill/>
                          </a:ln>
                          <a:effectLst/>
                          <a:latin typeface="Lucida Sans"/>
                          <a:cs typeface="Lucida Sans"/>
                        </a:rPr>
                        <a:t>_:</a:t>
                      </a:r>
                      <a:r>
                        <a:rPr kumimoji="0" lang="en-GB" sz="2000" u="none" strike="noStrike" cap="none" normalizeH="0" baseline="0" err="1">
                          <a:ln>
                            <a:noFill/>
                          </a:ln>
                          <a:effectLst/>
                          <a:latin typeface="Lucida Sans"/>
                          <a:cs typeface="Lucida Sans"/>
                        </a:rPr>
                        <a:t>x</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u="none" strike="noStrike" cap="none" normalizeH="0" baseline="0">
                          <a:ln>
                            <a:noFill/>
                          </a:ln>
                          <a:effectLst/>
                          <a:latin typeface="Lucida Sans"/>
                          <a:cs typeface="Lucida Sans"/>
                        </a:rPr>
                        <a:t>“Alice”</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1"/>
                  </a:ext>
                </a:extLst>
              </a:tr>
              <a:tr h="371475">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u="none" strike="noStrike" cap="none" normalizeH="0" baseline="0">
                          <a:ln>
                            <a:noFill/>
                          </a:ln>
                          <a:effectLst/>
                          <a:latin typeface="Lucida Sans"/>
                          <a:cs typeface="Lucida Sans"/>
                        </a:rPr>
                        <a:t>_:y</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u="none" strike="noStrike" cap="none" normalizeH="0" baseline="0">
                          <a:ln>
                            <a:noFill/>
                          </a:ln>
                          <a:effectLst/>
                          <a:latin typeface="Lucida Sans"/>
                          <a:cs typeface="Lucida Sans"/>
                        </a:rPr>
                        <a:t>“Bob”</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73206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GB"/>
              <a:t>SPARQL Constraints</a:t>
            </a:r>
          </a:p>
        </p:txBody>
      </p:sp>
      <p:sp>
        <p:nvSpPr>
          <p:cNvPr id="37891" name="Content Placeholder 2"/>
          <p:cNvSpPr>
            <a:spLocks noGrp="1"/>
          </p:cNvSpPr>
          <p:nvPr>
            <p:ph sz="quarter" idx="13"/>
          </p:nvPr>
        </p:nvSpPr>
        <p:spPr/>
        <p:txBody>
          <a:bodyPr>
            <a:normAutofit/>
          </a:bodyPr>
          <a:lstStyle/>
          <a:p>
            <a:pPr marL="0" indent="0">
              <a:buNone/>
            </a:pPr>
            <a:r>
              <a:rPr lang="en-GB"/>
              <a:t>Constraints can be applied to variables:</a:t>
            </a:r>
          </a:p>
          <a:p>
            <a:pPr marL="0" indent="0">
              <a:buNone/>
            </a:pPr>
            <a:r>
              <a:rPr lang="en-GB">
                <a:latin typeface="Lucida Console" panose="020B0609040504020204" pitchFamily="49" charset="0"/>
                <a:cs typeface="Lucida Sans"/>
              </a:rPr>
              <a:t>SELECT ?title</a:t>
            </a:r>
            <a:br>
              <a:rPr lang="en-GB">
                <a:latin typeface="Lucida Console" panose="020B0609040504020204" pitchFamily="49" charset="0"/>
                <a:cs typeface="Lucida Sans"/>
              </a:rPr>
            </a:br>
            <a:r>
              <a:rPr lang="en-GB">
                <a:latin typeface="Lucida Console" panose="020B0609040504020204" pitchFamily="49" charset="0"/>
                <a:cs typeface="Lucida Sans"/>
              </a:rPr>
              <a:t>WHERE {</a:t>
            </a:r>
            <a:br>
              <a:rPr lang="en-GB">
                <a:latin typeface="Lucida Console" panose="020B0609040504020204" pitchFamily="49" charset="0"/>
                <a:cs typeface="Lucida Sans"/>
              </a:rPr>
            </a:br>
            <a:r>
              <a:rPr lang="en-GB">
                <a:latin typeface="Lucida Console" panose="020B0609040504020204" pitchFamily="49" charset="0"/>
                <a:cs typeface="Lucida Sans"/>
              </a:rPr>
              <a:t>  ?x </a:t>
            </a:r>
            <a:r>
              <a:rPr lang="en-GB" err="1">
                <a:latin typeface="Lucida Console" panose="020B0609040504020204" pitchFamily="49" charset="0"/>
                <a:cs typeface="Lucida Sans"/>
              </a:rPr>
              <a:t>dc:title</a:t>
            </a:r>
            <a:r>
              <a:rPr lang="en-GB">
                <a:latin typeface="Lucida Console" panose="020B0609040504020204" pitchFamily="49" charset="0"/>
                <a:cs typeface="Lucida Sans"/>
              </a:rPr>
              <a:t> ?title .</a:t>
            </a:r>
            <a:br>
              <a:rPr lang="en-GB">
                <a:latin typeface="Lucida Console" panose="020B0609040504020204" pitchFamily="49" charset="0"/>
                <a:cs typeface="Lucida Sans"/>
              </a:rPr>
            </a:br>
            <a:r>
              <a:rPr lang="en-GB">
                <a:latin typeface="Lucida Console" panose="020B0609040504020204" pitchFamily="49" charset="0"/>
                <a:cs typeface="Lucida Sans"/>
              </a:rPr>
              <a:t>  </a:t>
            </a:r>
            <a:r>
              <a:rPr lang="en-GB" b="1">
                <a:latin typeface="Lucida Console" panose="020B0609040504020204" pitchFamily="49" charset="0"/>
                <a:cs typeface="Lucida Sans"/>
              </a:rPr>
              <a:t>FILTER regex(?title, "^SPARQL")  </a:t>
            </a:r>
            <a:br>
              <a:rPr lang="en-GB" b="1">
                <a:latin typeface="Lucida Console" panose="020B0609040504020204" pitchFamily="49" charset="0"/>
                <a:cs typeface="Lucida Sans"/>
              </a:rPr>
            </a:br>
            <a:r>
              <a:rPr lang="en-GB">
                <a:latin typeface="Lucida Console" panose="020B0609040504020204" pitchFamily="49" charset="0"/>
                <a:cs typeface="Lucida Sans"/>
              </a:rPr>
              <a:t>}</a:t>
            </a:r>
          </a:p>
          <a:p>
            <a:pPr marL="0" indent="0">
              <a:buNone/>
            </a:pPr>
            <a:r>
              <a:rPr lang="en-GB">
                <a:latin typeface="Lucida Console" panose="020B0609040504020204" pitchFamily="49" charset="0"/>
                <a:cs typeface="Lucida Sans"/>
              </a:rPr>
              <a:t>	</a:t>
            </a:r>
            <a:br>
              <a:rPr lang="en-GB">
                <a:latin typeface="Lucida Console" panose="020B0609040504020204" pitchFamily="49" charset="0"/>
                <a:cs typeface="Lucida Sans"/>
              </a:rPr>
            </a:br>
            <a:r>
              <a:rPr lang="en-GB">
                <a:latin typeface="Lucida Console" panose="020B0609040504020204" pitchFamily="49" charset="0"/>
                <a:cs typeface="Lucida Sans"/>
              </a:rPr>
              <a:t>SELECT ?title ?price</a:t>
            </a:r>
            <a:br>
              <a:rPr lang="en-GB">
                <a:latin typeface="Lucida Console" panose="020B0609040504020204" pitchFamily="49" charset="0"/>
                <a:cs typeface="Lucida Sans"/>
              </a:rPr>
            </a:br>
            <a:r>
              <a:rPr lang="en-GB">
                <a:latin typeface="Lucida Console" panose="020B0609040504020204" pitchFamily="49" charset="0"/>
                <a:cs typeface="Lucida Sans"/>
              </a:rPr>
              <a:t>WHERE {	</a:t>
            </a:r>
            <a:br>
              <a:rPr lang="en-GB">
                <a:latin typeface="Lucida Console" panose="020B0609040504020204" pitchFamily="49" charset="0"/>
                <a:cs typeface="Lucida Sans"/>
              </a:rPr>
            </a:br>
            <a:r>
              <a:rPr lang="en-GB">
                <a:latin typeface="Lucida Console" panose="020B0609040504020204" pitchFamily="49" charset="0"/>
                <a:cs typeface="Lucida Sans"/>
              </a:rPr>
              <a:t>  ?x </a:t>
            </a:r>
            <a:r>
              <a:rPr lang="en-GB" err="1">
                <a:latin typeface="Lucida Console" panose="020B0609040504020204" pitchFamily="49" charset="0"/>
                <a:cs typeface="Lucida Sans"/>
              </a:rPr>
              <a:t>ns:price</a:t>
            </a:r>
            <a:r>
              <a:rPr lang="en-GB">
                <a:latin typeface="Lucida Console" panose="020B0609040504020204" pitchFamily="49" charset="0"/>
                <a:cs typeface="Lucida Sans"/>
              </a:rPr>
              <a:t> ?price .</a:t>
            </a:r>
            <a:br>
              <a:rPr lang="en-GB">
                <a:latin typeface="Lucida Console" panose="020B0609040504020204" pitchFamily="49" charset="0"/>
                <a:cs typeface="Lucida Sans"/>
              </a:rPr>
            </a:br>
            <a:r>
              <a:rPr lang="en-GB">
                <a:latin typeface="Lucida Console" panose="020B0609040504020204" pitchFamily="49" charset="0"/>
                <a:cs typeface="Lucida Sans"/>
              </a:rPr>
              <a:t>  </a:t>
            </a:r>
            <a:r>
              <a:rPr lang="en-GB" b="1">
                <a:latin typeface="Lucida Console" panose="020B0609040504020204" pitchFamily="49" charset="0"/>
                <a:cs typeface="Lucida Sans"/>
              </a:rPr>
              <a:t>FILTER (?price &lt; 30.5)</a:t>
            </a:r>
            <a:br>
              <a:rPr lang="en-GB">
                <a:latin typeface="Lucida Console" panose="020B0609040504020204" pitchFamily="49" charset="0"/>
                <a:cs typeface="Lucida Sans"/>
              </a:rPr>
            </a:br>
            <a:r>
              <a:rPr lang="en-GB">
                <a:latin typeface="Lucida Console" panose="020B0609040504020204" pitchFamily="49" charset="0"/>
                <a:cs typeface="Lucida Sans"/>
              </a:rPr>
              <a:t>  ?x </a:t>
            </a:r>
            <a:r>
              <a:rPr lang="en-GB" err="1">
                <a:latin typeface="Lucida Console" panose="020B0609040504020204" pitchFamily="49" charset="0"/>
                <a:cs typeface="Lucida Sans"/>
              </a:rPr>
              <a:t>dc:title</a:t>
            </a:r>
            <a:r>
              <a:rPr lang="en-GB">
                <a:latin typeface="Lucida Console" panose="020B0609040504020204" pitchFamily="49" charset="0"/>
                <a:cs typeface="Lucida Sans"/>
              </a:rPr>
              <a:t> ?title . </a:t>
            </a:r>
            <a:br>
              <a:rPr lang="en-GB">
                <a:latin typeface="Lucida Console" panose="020B0609040504020204" pitchFamily="49" charset="0"/>
                <a:cs typeface="Lucida Sans"/>
              </a:rPr>
            </a:br>
            <a:r>
              <a:rPr lang="en-GB">
                <a:latin typeface="Lucida Console" panose="020B0609040504020204" pitchFamily="49" charset="0"/>
                <a:cs typeface="Lucida Sans"/>
              </a:rPr>
              <a:t>}</a:t>
            </a:r>
          </a:p>
          <a:p>
            <a:pPr eaLnBrk="1" hangingPunct="1"/>
            <a:endParaRPr lang="en-GB"/>
          </a:p>
        </p:txBody>
      </p:sp>
      <p:sp>
        <p:nvSpPr>
          <p:cNvPr id="2" name="Text Placeholder 1">
            <a:extLst>
              <a:ext uri="{FF2B5EF4-FFF2-40B4-BE49-F238E27FC236}">
                <a16:creationId xmlns:a16="http://schemas.microsoft.com/office/drawing/2014/main" id="{93A822EF-A348-5E48-81CD-93667CA50DB6}"/>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63009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GB"/>
              <a:t>Group Graph Patterns</a:t>
            </a:r>
          </a:p>
        </p:txBody>
      </p:sp>
      <p:sp>
        <p:nvSpPr>
          <p:cNvPr id="38915" name="Content Placeholder 2"/>
          <p:cNvSpPr>
            <a:spLocks noGrp="1"/>
          </p:cNvSpPr>
          <p:nvPr>
            <p:ph sz="quarter" idx="13"/>
          </p:nvPr>
        </p:nvSpPr>
        <p:spPr/>
        <p:txBody>
          <a:bodyPr/>
          <a:lstStyle/>
          <a:p>
            <a:pPr marL="0" indent="0">
              <a:buNone/>
            </a:pPr>
            <a:r>
              <a:rPr lang="en-GB"/>
              <a:t>Set of patterns enclosed in </a:t>
            </a:r>
            <a:r>
              <a:rPr lang="en-GB">
                <a:latin typeface="Lucida Console" panose="020B0609040504020204" pitchFamily="49" charset="0"/>
              </a:rPr>
              <a:t>{ }</a:t>
            </a:r>
          </a:p>
          <a:p>
            <a:pPr lvl="1"/>
            <a:r>
              <a:rPr lang="en-GB"/>
              <a:t>Determines scoping for FILTER operators (and other operators)</a:t>
            </a:r>
          </a:p>
        </p:txBody>
      </p:sp>
      <p:sp>
        <p:nvSpPr>
          <p:cNvPr id="2" name="Text Placeholder 1">
            <a:extLst>
              <a:ext uri="{FF2B5EF4-FFF2-40B4-BE49-F238E27FC236}">
                <a16:creationId xmlns:a16="http://schemas.microsoft.com/office/drawing/2014/main" id="{220B6281-59F2-5444-B38E-1DFCF9606DB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066768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p:txBody>
          <a:bodyPr>
            <a:normAutofit/>
          </a:bodyPr>
          <a:lstStyle/>
          <a:p>
            <a:r>
              <a:rPr lang="en-GB"/>
              <a:t>SPARQL Protocol and </a:t>
            </a:r>
            <a:br>
              <a:rPr lang="en-GB"/>
            </a:br>
            <a:r>
              <a:rPr lang="en-GB"/>
              <a:t>RDF Query Language</a:t>
            </a:r>
          </a:p>
        </p:txBody>
      </p:sp>
      <p:sp>
        <p:nvSpPr>
          <p:cNvPr id="16387" name="Subtitle 2"/>
          <p:cNvSpPr>
            <a:spLocks noGrp="1"/>
          </p:cNvSpPr>
          <p:nvPr>
            <p:ph type="subTitle" idx="1"/>
          </p:nvPr>
        </p:nvSpPr>
        <p:spPr/>
        <p:txBody>
          <a:bodyPr/>
          <a:lstStyle/>
          <a:p>
            <a:r>
              <a:rPr lang="en-GB"/>
              <a:t>COMP6215 Semantic Web Technologies</a:t>
            </a:r>
          </a:p>
        </p:txBody>
      </p:sp>
      <p:sp>
        <p:nvSpPr>
          <p:cNvPr id="2" name="Text Placeholder 1"/>
          <p:cNvSpPr>
            <a:spLocks noGrp="1"/>
          </p:cNvSpPr>
          <p:nvPr>
            <p:ph type="body" sz="quarter" idx="13"/>
          </p:nvPr>
        </p:nvSpPr>
        <p:spPr/>
        <p:txBody>
          <a:bodyPr>
            <a:normAutofit/>
          </a:bodyPr>
          <a:lstStyle/>
          <a:p>
            <a:r>
              <a:rPr lang="en-US"/>
              <a:t>Dr Nicholas Gibbins – </a:t>
            </a:r>
            <a:r>
              <a:rPr lang="en-US" err="1"/>
              <a:t>nmg@ecs.soton.ac.uk</a:t>
            </a:r>
            <a:endParaRPr lang="en-US"/>
          </a:p>
        </p:txBody>
      </p:sp>
    </p:spTree>
    <p:extLst>
      <p:ext uri="{BB962C8B-B14F-4D97-AF65-F5344CB8AC3E}">
        <p14:creationId xmlns:p14="http://schemas.microsoft.com/office/powerpoint/2010/main" val="103667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7380E-3EA3-644F-A35F-39D31AF355B6}"/>
              </a:ext>
            </a:extLst>
          </p:cNvPr>
          <p:cNvSpPr>
            <a:spLocks noGrp="1"/>
          </p:cNvSpPr>
          <p:nvPr>
            <p:ph type="title"/>
          </p:nvPr>
        </p:nvSpPr>
        <p:spPr/>
        <p:txBody>
          <a:bodyPr/>
          <a:lstStyle/>
          <a:p>
            <a:r>
              <a:rPr lang="en-US"/>
              <a:t>Optional Graph Patterns</a:t>
            </a:r>
          </a:p>
        </p:txBody>
      </p:sp>
      <p:sp>
        <p:nvSpPr>
          <p:cNvPr id="3" name="Content Placeholder 2">
            <a:extLst>
              <a:ext uri="{FF2B5EF4-FFF2-40B4-BE49-F238E27FC236}">
                <a16:creationId xmlns:a16="http://schemas.microsoft.com/office/drawing/2014/main" id="{7B21843C-444C-1645-A29E-8CEE4DD836C9}"/>
              </a:ext>
            </a:extLst>
          </p:cNvPr>
          <p:cNvSpPr>
            <a:spLocks noGrp="1"/>
          </p:cNvSpPr>
          <p:nvPr>
            <p:ph sz="quarter" idx="13"/>
          </p:nvPr>
        </p:nvSpPr>
        <p:spPr/>
        <p:txBody>
          <a:bodyPr/>
          <a:lstStyle/>
          <a:p>
            <a:pPr marL="0" indent="0">
              <a:buNone/>
            </a:pPr>
            <a:r>
              <a:rPr lang="en-US"/>
              <a:t>OPTIONAL allows us to state that a group graph pattern need not be matched in order for a binding to be produced</a:t>
            </a:r>
          </a:p>
        </p:txBody>
      </p:sp>
      <p:sp>
        <p:nvSpPr>
          <p:cNvPr id="4" name="Content Placeholder 3">
            <a:extLst>
              <a:ext uri="{FF2B5EF4-FFF2-40B4-BE49-F238E27FC236}">
                <a16:creationId xmlns:a16="http://schemas.microsoft.com/office/drawing/2014/main" id="{87CB0E05-36B7-9B45-942A-296CB4E90996}"/>
              </a:ext>
            </a:extLst>
          </p:cNvPr>
          <p:cNvSpPr>
            <a:spLocks noGrp="1"/>
          </p:cNvSpPr>
          <p:nvPr>
            <p:ph sz="quarter" idx="14"/>
          </p:nvPr>
        </p:nvSpPr>
        <p:spPr/>
        <p:txBody>
          <a:bodyPr/>
          <a:lstStyle/>
          <a:p>
            <a:pPr marL="0" indent="0">
              <a:buNone/>
            </a:pPr>
            <a:r>
              <a:rPr lang="en-GB">
                <a:latin typeface="Lucida Console" panose="020B0609040504020204" pitchFamily="49" charset="0"/>
                <a:cs typeface="Lucida Sans"/>
              </a:rPr>
              <a:t>SELECT ?name ?</a:t>
            </a:r>
            <a:r>
              <a:rPr lang="en-GB" err="1">
                <a:latin typeface="Lucida Console" panose="020B0609040504020204" pitchFamily="49" charset="0"/>
                <a:cs typeface="Lucida Sans"/>
              </a:rPr>
              <a:t>mbox</a:t>
            </a:r>
            <a:br>
              <a:rPr lang="en-GB">
                <a:latin typeface="Lucida Console" panose="020B0609040504020204" pitchFamily="49" charset="0"/>
                <a:cs typeface="Lucida Sans"/>
              </a:rPr>
            </a:br>
            <a:r>
              <a:rPr lang="en-GB">
                <a:latin typeface="Lucida Console" panose="020B0609040504020204" pitchFamily="49" charset="0"/>
                <a:cs typeface="Lucida Sans"/>
              </a:rPr>
              <a:t>WHERE {</a:t>
            </a:r>
            <a:br>
              <a:rPr lang="en-GB">
                <a:latin typeface="Lucida Console" panose="020B0609040504020204" pitchFamily="49" charset="0"/>
                <a:cs typeface="Lucida Sans"/>
              </a:rPr>
            </a:br>
            <a:r>
              <a:rPr lang="en-GB">
                <a:latin typeface="Lucida Console" panose="020B0609040504020204" pitchFamily="49" charset="0"/>
                <a:cs typeface="Lucida Sans"/>
              </a:rPr>
              <a:t>  ?x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?name .</a:t>
            </a:r>
            <a:br>
              <a:rPr lang="en-GB">
                <a:latin typeface="Lucida Console" panose="020B0609040504020204" pitchFamily="49" charset="0"/>
                <a:cs typeface="Lucida Sans"/>
              </a:rPr>
            </a:br>
            <a:r>
              <a:rPr lang="en-GB">
                <a:latin typeface="Lucida Console" panose="020B0609040504020204" pitchFamily="49" charset="0"/>
                <a:cs typeface="Lucida Sans"/>
              </a:rPr>
              <a:t>  </a:t>
            </a:r>
            <a:r>
              <a:rPr lang="en-GB" b="1">
                <a:latin typeface="Lucida Console" panose="020B0609040504020204" pitchFamily="49" charset="0"/>
                <a:cs typeface="Lucida Sans"/>
              </a:rPr>
              <a:t>OPTIONAL { </a:t>
            </a:r>
            <a:br>
              <a:rPr lang="en-GB" b="1">
                <a:latin typeface="Lucida Console" panose="020B0609040504020204" pitchFamily="49" charset="0"/>
                <a:cs typeface="Lucida Sans"/>
              </a:rPr>
            </a:br>
            <a:r>
              <a:rPr lang="en-GB" b="1">
                <a:latin typeface="Lucida Console" panose="020B0609040504020204" pitchFamily="49" charset="0"/>
                <a:cs typeface="Lucida Sans"/>
              </a:rPr>
              <a:t>    ?x  </a:t>
            </a:r>
            <a:r>
              <a:rPr lang="en-GB" b="1" err="1">
                <a:latin typeface="Lucida Console" panose="020B0609040504020204" pitchFamily="49" charset="0"/>
                <a:cs typeface="Lucida Sans"/>
              </a:rPr>
              <a:t>foaf:mbox</a:t>
            </a:r>
            <a:r>
              <a:rPr lang="en-GB" b="1">
                <a:latin typeface="Lucida Console" panose="020B0609040504020204" pitchFamily="49" charset="0"/>
                <a:cs typeface="Lucida Sans"/>
              </a:rPr>
              <a:t>  ?</a:t>
            </a:r>
            <a:r>
              <a:rPr lang="en-GB" b="1" err="1">
                <a:latin typeface="Lucida Console" panose="020B0609040504020204" pitchFamily="49" charset="0"/>
                <a:cs typeface="Lucida Sans"/>
              </a:rPr>
              <a:t>mbox</a:t>
            </a:r>
            <a:r>
              <a:rPr lang="en-GB" b="1">
                <a:latin typeface="Lucida Console" panose="020B0609040504020204" pitchFamily="49" charset="0"/>
                <a:cs typeface="Lucida Sans"/>
              </a:rPr>
              <a:t> .</a:t>
            </a:r>
            <a:br>
              <a:rPr lang="en-GB" b="1">
                <a:latin typeface="Lucida Console" panose="020B0609040504020204" pitchFamily="49" charset="0"/>
                <a:cs typeface="Lucida Sans"/>
              </a:rPr>
            </a:br>
            <a:r>
              <a:rPr lang="en-GB" b="1">
                <a:latin typeface="Lucida Console" panose="020B0609040504020204" pitchFamily="49" charset="0"/>
                <a:cs typeface="Lucida Sans"/>
              </a:rPr>
              <a:t>  }</a:t>
            </a:r>
            <a:br>
              <a:rPr lang="en-GB">
                <a:latin typeface="Lucida Console" panose="020B0609040504020204" pitchFamily="49" charset="0"/>
                <a:cs typeface="Lucida Sans"/>
              </a:rPr>
            </a:br>
            <a:r>
              <a:rPr lang="en-GB">
                <a:latin typeface="Lucida Console" panose="020B0609040504020204" pitchFamily="49" charset="0"/>
                <a:cs typeface="Lucida Sans"/>
              </a:rPr>
              <a:t>}</a:t>
            </a:r>
            <a:endParaRPr lang="en-US"/>
          </a:p>
        </p:txBody>
      </p:sp>
      <p:sp>
        <p:nvSpPr>
          <p:cNvPr id="5" name="Text Placeholder 4">
            <a:extLst>
              <a:ext uri="{FF2B5EF4-FFF2-40B4-BE49-F238E27FC236}">
                <a16:creationId xmlns:a16="http://schemas.microsoft.com/office/drawing/2014/main" id="{32B93116-2449-6244-BC9B-B3DEDCAA191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951657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GB"/>
              <a:t>Optional Graph Patterns</a:t>
            </a:r>
          </a:p>
        </p:txBody>
      </p:sp>
      <p:sp>
        <p:nvSpPr>
          <p:cNvPr id="39939" name="Content Placeholder 2"/>
          <p:cNvSpPr>
            <a:spLocks noGrp="1"/>
          </p:cNvSpPr>
          <p:nvPr>
            <p:ph sz="quarter" idx="13"/>
          </p:nvPr>
        </p:nvSpPr>
        <p:spPr/>
        <p:txBody>
          <a:bodyPr>
            <a:normAutofit lnSpcReduction="10000"/>
          </a:bodyPr>
          <a:lstStyle/>
          <a:p>
            <a:pPr marL="0" indent="0">
              <a:buNone/>
            </a:pPr>
            <a:r>
              <a:rPr lang="en-GB">
                <a:latin typeface="Lucida Console" panose="020B0609040504020204" pitchFamily="49" charset="0"/>
                <a:cs typeface="Lucida Sans"/>
              </a:rPr>
              <a:t>_:a  </a:t>
            </a:r>
            <a:r>
              <a:rPr lang="en-GB" err="1">
                <a:latin typeface="Lucida Console" panose="020B0609040504020204" pitchFamily="49" charset="0"/>
                <a:cs typeface="Lucida Sans"/>
              </a:rPr>
              <a:t>rdf:type</a:t>
            </a:r>
            <a:r>
              <a:rPr lang="en-GB">
                <a:latin typeface="Lucida Console" panose="020B0609040504020204" pitchFamily="49" charset="0"/>
                <a:cs typeface="Lucida Sans"/>
              </a:rPr>
              <a:t>  </a:t>
            </a:r>
            <a:r>
              <a:rPr lang="en-GB" err="1">
                <a:latin typeface="Lucida Console" panose="020B0609040504020204" pitchFamily="49" charset="0"/>
                <a:cs typeface="Lucida Sans"/>
              </a:rPr>
              <a:t>foaf:Person</a:t>
            </a:r>
            <a:r>
              <a:rPr lang="en-GB">
                <a:latin typeface="Lucida Console" panose="020B0609040504020204" pitchFamily="49" charset="0"/>
                <a:cs typeface="Lucida Sans"/>
              </a:rPr>
              <a:t> .</a:t>
            </a:r>
            <a:br>
              <a:rPr lang="en-GB">
                <a:latin typeface="Lucida Console" panose="020B0609040504020204" pitchFamily="49" charset="0"/>
                <a:cs typeface="Lucida Sans"/>
              </a:rPr>
            </a:br>
            <a:r>
              <a:rPr lang="en-GB">
                <a:latin typeface="Lucida Console" panose="020B0609040504020204" pitchFamily="49" charset="0"/>
                <a:cs typeface="Lucida Sans"/>
              </a:rPr>
              <a:t>_:a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"Alice" .</a:t>
            </a:r>
            <a:br>
              <a:rPr lang="en-GB">
                <a:latin typeface="Lucida Console" panose="020B0609040504020204" pitchFamily="49" charset="0"/>
                <a:cs typeface="Lucida Sans"/>
              </a:rPr>
            </a:br>
            <a:r>
              <a:rPr lang="en-GB">
                <a:latin typeface="Lucida Console" panose="020B0609040504020204" pitchFamily="49" charset="0"/>
                <a:cs typeface="Lucida Sans"/>
              </a:rPr>
              <a:t>_:a  </a:t>
            </a:r>
            <a:r>
              <a:rPr lang="en-GB" err="1">
                <a:latin typeface="Lucida Console" panose="020B0609040504020204" pitchFamily="49" charset="0"/>
                <a:cs typeface="Lucida Sans"/>
              </a:rPr>
              <a:t>foaf:mbox</a:t>
            </a:r>
            <a:r>
              <a:rPr lang="en-GB">
                <a:latin typeface="Lucida Console" panose="020B0609040504020204" pitchFamily="49" charset="0"/>
                <a:cs typeface="Lucida Sans"/>
              </a:rPr>
              <a:t>  &lt;</a:t>
            </a:r>
            <a:r>
              <a:rPr lang="en-GB" err="1">
                <a:latin typeface="Lucida Console" panose="020B0609040504020204" pitchFamily="49" charset="0"/>
                <a:cs typeface="Lucida Sans"/>
              </a:rPr>
              <a:t>mailto:alice@example.com</a:t>
            </a:r>
            <a:r>
              <a:rPr lang="en-GB">
                <a:latin typeface="Lucida Console" panose="020B0609040504020204" pitchFamily="49" charset="0"/>
                <a:cs typeface="Lucida Sans"/>
              </a:rPr>
              <a:t>&gt; .</a:t>
            </a:r>
            <a:br>
              <a:rPr lang="en-GB">
                <a:latin typeface="Lucida Console" panose="020B0609040504020204" pitchFamily="49" charset="0"/>
                <a:cs typeface="Lucida Sans"/>
              </a:rPr>
            </a:br>
            <a:r>
              <a:rPr lang="en-GB">
                <a:latin typeface="Lucida Console" panose="020B0609040504020204" pitchFamily="49" charset="0"/>
                <a:cs typeface="Lucida Sans"/>
              </a:rPr>
              <a:t>_:a  </a:t>
            </a:r>
            <a:r>
              <a:rPr lang="en-GB" err="1">
                <a:latin typeface="Lucida Console" panose="020B0609040504020204" pitchFamily="49" charset="0"/>
                <a:cs typeface="Lucida Sans"/>
              </a:rPr>
              <a:t>foaf:mbox</a:t>
            </a:r>
            <a:r>
              <a:rPr lang="en-GB">
                <a:latin typeface="Lucida Console" panose="020B0609040504020204" pitchFamily="49" charset="0"/>
                <a:cs typeface="Lucida Sans"/>
              </a:rPr>
              <a:t>  &lt;</a:t>
            </a:r>
            <a:r>
              <a:rPr lang="en-GB" err="1">
                <a:latin typeface="Lucida Console" panose="020B0609040504020204" pitchFamily="49" charset="0"/>
                <a:cs typeface="Lucida Sans"/>
              </a:rPr>
              <a:t>mailto:alice@work.example.com</a:t>
            </a:r>
            <a:r>
              <a:rPr lang="en-GB">
                <a:latin typeface="Lucida Console" panose="020B0609040504020204" pitchFamily="49" charset="0"/>
                <a:cs typeface="Lucida Sans"/>
              </a:rPr>
              <a:t>&gt; .</a:t>
            </a:r>
            <a:br>
              <a:rPr lang="en-GB">
                <a:latin typeface="Lucida Console" panose="020B0609040504020204" pitchFamily="49" charset="0"/>
                <a:cs typeface="Lucida Sans"/>
              </a:rPr>
            </a:br>
            <a:r>
              <a:rPr lang="en-GB">
                <a:latin typeface="Lucida Console" panose="020B0609040504020204" pitchFamily="49" charset="0"/>
                <a:cs typeface="Lucida Sans"/>
              </a:rPr>
              <a:t>_:b  </a:t>
            </a:r>
            <a:r>
              <a:rPr lang="en-GB" err="1">
                <a:latin typeface="Lucida Console" panose="020B0609040504020204" pitchFamily="49" charset="0"/>
                <a:cs typeface="Lucida Sans"/>
              </a:rPr>
              <a:t>rdf:type</a:t>
            </a:r>
            <a:r>
              <a:rPr lang="en-GB">
                <a:latin typeface="Lucida Console" panose="020B0609040504020204" pitchFamily="49" charset="0"/>
                <a:cs typeface="Lucida Sans"/>
              </a:rPr>
              <a:t>  </a:t>
            </a:r>
            <a:r>
              <a:rPr lang="en-GB" err="1">
                <a:latin typeface="Lucida Console" panose="020B0609040504020204" pitchFamily="49" charset="0"/>
                <a:cs typeface="Lucida Sans"/>
              </a:rPr>
              <a:t>foaf:Person</a:t>
            </a:r>
            <a:r>
              <a:rPr lang="en-GB">
                <a:latin typeface="Lucida Console" panose="020B0609040504020204" pitchFamily="49" charset="0"/>
                <a:cs typeface="Lucida Sans"/>
              </a:rPr>
              <a:t> .</a:t>
            </a:r>
            <a:br>
              <a:rPr lang="en-GB">
                <a:latin typeface="Lucida Console" panose="020B0609040504020204" pitchFamily="49" charset="0"/>
                <a:cs typeface="Lucida Sans"/>
              </a:rPr>
            </a:br>
            <a:r>
              <a:rPr lang="en-GB">
                <a:latin typeface="Lucida Console" panose="020B0609040504020204" pitchFamily="49" charset="0"/>
                <a:cs typeface="Lucida Sans"/>
              </a:rPr>
              <a:t>_:b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"Bob" .</a:t>
            </a:r>
          </a:p>
          <a:p>
            <a:pPr marL="0" indent="0">
              <a:buNone/>
            </a:pPr>
            <a:br>
              <a:rPr lang="en-GB">
                <a:latin typeface="Lucida Console" panose="020B0609040504020204" pitchFamily="49" charset="0"/>
                <a:cs typeface="Lucida Sans"/>
              </a:rPr>
            </a:br>
            <a:r>
              <a:rPr lang="en-GB">
                <a:latin typeface="Lucida Console" panose="020B0609040504020204" pitchFamily="49" charset="0"/>
                <a:cs typeface="Lucida Sans"/>
              </a:rPr>
              <a:t>SELECT ?name ?</a:t>
            </a:r>
            <a:r>
              <a:rPr lang="en-GB" err="1">
                <a:latin typeface="Lucida Console" panose="020B0609040504020204" pitchFamily="49" charset="0"/>
                <a:cs typeface="Lucida Sans"/>
              </a:rPr>
              <a:t>mbox</a:t>
            </a:r>
            <a:br>
              <a:rPr lang="en-GB">
                <a:latin typeface="Lucida Console" panose="020B0609040504020204" pitchFamily="49" charset="0"/>
                <a:cs typeface="Lucida Sans"/>
              </a:rPr>
            </a:br>
            <a:r>
              <a:rPr lang="en-GB">
                <a:latin typeface="Lucida Console" panose="020B0609040504020204" pitchFamily="49" charset="0"/>
                <a:cs typeface="Lucida Sans"/>
              </a:rPr>
              <a:t>WHERE {</a:t>
            </a:r>
            <a:br>
              <a:rPr lang="en-GB">
                <a:latin typeface="Lucida Console" panose="020B0609040504020204" pitchFamily="49" charset="0"/>
                <a:cs typeface="Lucida Sans"/>
              </a:rPr>
            </a:br>
            <a:r>
              <a:rPr lang="en-GB">
                <a:latin typeface="Lucida Console" panose="020B0609040504020204" pitchFamily="49" charset="0"/>
                <a:cs typeface="Lucida Sans"/>
              </a:rPr>
              <a:t>  ?x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?name .</a:t>
            </a:r>
            <a:br>
              <a:rPr lang="en-GB">
                <a:latin typeface="Lucida Console" panose="020B0609040504020204" pitchFamily="49" charset="0"/>
                <a:cs typeface="Lucida Sans"/>
              </a:rPr>
            </a:br>
            <a:r>
              <a:rPr lang="en-GB">
                <a:latin typeface="Lucida Console" panose="020B0609040504020204" pitchFamily="49" charset="0"/>
                <a:cs typeface="Lucida Sans"/>
              </a:rPr>
              <a:t>  </a:t>
            </a:r>
            <a:r>
              <a:rPr lang="en-GB" b="1">
                <a:latin typeface="Lucida Console" panose="020B0609040504020204" pitchFamily="49" charset="0"/>
                <a:cs typeface="Lucida Sans"/>
              </a:rPr>
              <a:t>OPTIONAL { </a:t>
            </a:r>
            <a:br>
              <a:rPr lang="en-GB" b="1">
                <a:latin typeface="Lucida Console" panose="020B0609040504020204" pitchFamily="49" charset="0"/>
                <a:cs typeface="Lucida Sans"/>
              </a:rPr>
            </a:br>
            <a:r>
              <a:rPr lang="en-GB" b="1">
                <a:latin typeface="Lucida Console" panose="020B0609040504020204" pitchFamily="49" charset="0"/>
                <a:cs typeface="Lucida Sans"/>
              </a:rPr>
              <a:t>    ?x  </a:t>
            </a:r>
            <a:r>
              <a:rPr lang="en-GB" b="1" err="1">
                <a:latin typeface="Lucida Console" panose="020B0609040504020204" pitchFamily="49" charset="0"/>
                <a:cs typeface="Lucida Sans"/>
              </a:rPr>
              <a:t>foaf:mbox</a:t>
            </a:r>
            <a:r>
              <a:rPr lang="en-GB" b="1">
                <a:latin typeface="Lucida Console" panose="020B0609040504020204" pitchFamily="49" charset="0"/>
                <a:cs typeface="Lucida Sans"/>
              </a:rPr>
              <a:t>  ?</a:t>
            </a:r>
            <a:r>
              <a:rPr lang="en-GB" b="1" err="1">
                <a:latin typeface="Lucida Console" panose="020B0609040504020204" pitchFamily="49" charset="0"/>
                <a:cs typeface="Lucida Sans"/>
              </a:rPr>
              <a:t>mbox</a:t>
            </a:r>
            <a:r>
              <a:rPr lang="en-GB" b="1">
                <a:latin typeface="Lucida Console" panose="020B0609040504020204" pitchFamily="49" charset="0"/>
                <a:cs typeface="Lucida Sans"/>
              </a:rPr>
              <a:t> .</a:t>
            </a:r>
            <a:br>
              <a:rPr lang="en-GB" b="1">
                <a:latin typeface="Lucida Console" panose="020B0609040504020204" pitchFamily="49" charset="0"/>
                <a:cs typeface="Lucida Sans"/>
              </a:rPr>
            </a:br>
            <a:r>
              <a:rPr lang="en-GB" b="1">
                <a:latin typeface="Lucida Console" panose="020B0609040504020204" pitchFamily="49" charset="0"/>
                <a:cs typeface="Lucida Sans"/>
              </a:rPr>
              <a:t>  }</a:t>
            </a:r>
            <a:br>
              <a:rPr lang="en-GB">
                <a:latin typeface="Lucida Console" panose="020B0609040504020204" pitchFamily="49" charset="0"/>
                <a:cs typeface="Lucida Sans"/>
              </a:rPr>
            </a:br>
            <a:r>
              <a:rPr lang="en-GB">
                <a:latin typeface="Lucida Console" panose="020B0609040504020204" pitchFamily="49" charset="0"/>
                <a:cs typeface="Lucida Sans"/>
              </a:rPr>
              <a:t>}</a:t>
            </a:r>
          </a:p>
          <a:p>
            <a:pPr eaLnBrk="1" hangingPunct="1"/>
            <a:endParaRPr lang="en-GB">
              <a:latin typeface="Lucida Sans"/>
              <a:cs typeface="Lucida Sans"/>
            </a:endParaRPr>
          </a:p>
        </p:txBody>
      </p:sp>
      <p:sp>
        <p:nvSpPr>
          <p:cNvPr id="2" name="Text Placeholder 1">
            <a:extLst>
              <a:ext uri="{FF2B5EF4-FFF2-40B4-BE49-F238E27FC236}">
                <a16:creationId xmlns:a16="http://schemas.microsoft.com/office/drawing/2014/main" id="{1D650C8D-72DE-C749-B700-0D75ADC5591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028265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GB"/>
              <a:t>Optional Graph Patterns</a:t>
            </a:r>
          </a:p>
        </p:txBody>
      </p:sp>
      <p:sp>
        <p:nvSpPr>
          <p:cNvPr id="4" name="Text Placeholder 3">
            <a:extLst>
              <a:ext uri="{FF2B5EF4-FFF2-40B4-BE49-F238E27FC236}">
                <a16:creationId xmlns:a16="http://schemas.microsoft.com/office/drawing/2014/main" id="{95B9B5A2-A428-D243-8F81-74493FBB6839}"/>
              </a:ext>
            </a:extLst>
          </p:cNvPr>
          <p:cNvSpPr>
            <a:spLocks noGrp="1"/>
          </p:cNvSpPr>
          <p:nvPr>
            <p:ph type="body" sz="quarter" idx="15"/>
          </p:nvPr>
        </p:nvSpPr>
        <p:spPr/>
        <p:txBody>
          <a:bodyPr/>
          <a:lstStyle/>
          <a:p>
            <a:endParaRPr lang="en-US"/>
          </a:p>
        </p:txBody>
      </p:sp>
      <p:graphicFrame>
        <p:nvGraphicFramePr>
          <p:cNvPr id="5" name="Content Placeholder 3"/>
          <p:cNvGraphicFramePr>
            <a:graphicFrameLocks noGrp="1"/>
          </p:cNvGraphicFramePr>
          <p:nvPr/>
        </p:nvGraphicFramePr>
        <p:xfrm>
          <a:off x="2590800" y="2286000"/>
          <a:ext cx="7010400" cy="1961898"/>
        </p:xfrm>
        <a:graphic>
          <a:graphicData uri="http://schemas.openxmlformats.org/drawingml/2006/table">
            <a:tbl>
              <a:tblPr>
                <a:tableStyleId>{2D5ABB26-0587-4C30-8999-92F81FD0307C}</a:tableStyleId>
              </a:tblPr>
              <a:tblGrid>
                <a:gridCol w="2286000">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tblGrid>
              <a:tr h="371475">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b="1" u="none" strike="noStrike" cap="none" normalizeH="0" baseline="0">
                          <a:ln>
                            <a:noFill/>
                          </a:ln>
                          <a:effectLst/>
                          <a:latin typeface="Lucida Sans"/>
                          <a:cs typeface="Lucida Sans"/>
                        </a:rPr>
                        <a:t>?name</a:t>
                      </a:r>
                      <a:endParaRPr kumimoji="0" lang="en-GB" sz="2000" b="1" i="0" u="none" strike="noStrike" cap="none" normalizeH="0" baseline="0">
                        <a:ln>
                          <a:noFill/>
                        </a:ln>
                        <a:solidFill>
                          <a:srgbClr val="FFFFFF"/>
                        </a:solidFill>
                        <a:effectLst/>
                        <a:latin typeface="Lucida Sans"/>
                        <a:ea typeface="ＭＳ Ｐゴシック" charset="-128"/>
                        <a:cs typeface="Lucida Sans"/>
                      </a:endParaRPr>
                    </a:p>
                  </a:txBody>
                  <a:tcPr horzOverflow="overflow">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b="1" u="none" strike="noStrike" cap="none" normalizeH="0" baseline="0">
                          <a:ln>
                            <a:noFill/>
                          </a:ln>
                          <a:effectLst/>
                          <a:latin typeface="Lucida Sans"/>
                          <a:cs typeface="Lucida Sans"/>
                        </a:rPr>
                        <a:t>?</a:t>
                      </a:r>
                      <a:r>
                        <a:rPr kumimoji="0" lang="en-GB" sz="2000" b="1" u="none" strike="noStrike" cap="none" normalizeH="0" baseline="0" err="1">
                          <a:ln>
                            <a:noFill/>
                          </a:ln>
                          <a:effectLst/>
                          <a:latin typeface="Lucida Sans"/>
                          <a:cs typeface="Lucida Sans"/>
                        </a:rPr>
                        <a:t>mbox</a:t>
                      </a:r>
                      <a:endParaRPr kumimoji="0" lang="en-GB" sz="2000" b="1" i="0" u="none" strike="noStrike" cap="none" normalizeH="0" baseline="0">
                        <a:ln>
                          <a:noFill/>
                        </a:ln>
                        <a:solidFill>
                          <a:srgbClr val="FFFFFF"/>
                        </a:solidFill>
                        <a:effectLst/>
                        <a:latin typeface="Lucida Sans"/>
                        <a:ea typeface="ＭＳ Ｐゴシック" charset="-128"/>
                        <a:cs typeface="Lucida Sans"/>
                      </a:endParaRPr>
                    </a:p>
                  </a:txBody>
                  <a:tcPr horzOverflow="overflow">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0"/>
                  </a:ext>
                </a:extLst>
              </a:tr>
              <a:tr h="371475">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a:ln>
                            <a:noFill/>
                          </a:ln>
                          <a:effectLst/>
                          <a:latin typeface="Lucida Sans"/>
                          <a:cs typeface="Lucida Sans"/>
                        </a:rPr>
                        <a:t>“Alice”</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a:ln>
                            <a:noFill/>
                          </a:ln>
                          <a:effectLst/>
                          <a:latin typeface="Lucida Sans"/>
                          <a:cs typeface="Lucida Sans"/>
                        </a:rPr>
                        <a:t>&lt;mailto:alice@example.com&gt;</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1"/>
                  </a:ext>
                </a:extLst>
              </a:tr>
              <a:tr h="371475">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a:ln>
                            <a:noFill/>
                          </a:ln>
                          <a:effectLst/>
                          <a:latin typeface="Lucida Sans"/>
                          <a:cs typeface="Lucida Sans"/>
                        </a:rPr>
                        <a:t>“Alice”</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a:ln>
                            <a:noFill/>
                          </a:ln>
                          <a:effectLst/>
                          <a:latin typeface="Lucida Sans"/>
                          <a:cs typeface="Lucida Sans"/>
                        </a:rPr>
                        <a:t>&lt;</a:t>
                      </a:r>
                      <a:r>
                        <a:rPr kumimoji="0" lang="en-GB" sz="2000" u="none" strike="noStrike" cap="none" normalizeH="0" baseline="0" err="1">
                          <a:ln>
                            <a:noFill/>
                          </a:ln>
                          <a:effectLst/>
                          <a:latin typeface="Lucida Sans"/>
                          <a:cs typeface="Lucida Sans"/>
                        </a:rPr>
                        <a:t>mailto:alice@work.example.com</a:t>
                      </a:r>
                      <a:r>
                        <a:rPr kumimoji="0" lang="en-GB" sz="2000" u="none" strike="noStrike" cap="none" normalizeH="0" baseline="0">
                          <a:ln>
                            <a:noFill/>
                          </a:ln>
                          <a:effectLst/>
                          <a:latin typeface="Lucida Sans"/>
                          <a:cs typeface="Lucida Sans"/>
                        </a:rPr>
                        <a:t>&gt; </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2"/>
                  </a:ext>
                </a:extLst>
              </a:tr>
              <a:tr h="371475">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a:ln>
                            <a:noFill/>
                          </a:ln>
                          <a:effectLst/>
                          <a:latin typeface="Lucida Sans"/>
                          <a:cs typeface="Lucida Sans"/>
                        </a:rPr>
                        <a:t>“Bob”</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endParaRPr kumimoji="0" lang="en-US"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09531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GB"/>
              <a:t>Union Graph Patterns</a:t>
            </a:r>
          </a:p>
        </p:txBody>
      </p:sp>
      <p:sp>
        <p:nvSpPr>
          <p:cNvPr id="41987" name="Content Placeholder 2"/>
          <p:cNvSpPr>
            <a:spLocks noGrp="1"/>
          </p:cNvSpPr>
          <p:nvPr>
            <p:ph sz="quarter" idx="13"/>
          </p:nvPr>
        </p:nvSpPr>
        <p:spPr/>
        <p:txBody>
          <a:bodyPr>
            <a:normAutofit/>
          </a:bodyPr>
          <a:lstStyle/>
          <a:p>
            <a:pPr marL="0" indent="0" eaLnBrk="1" hangingPunct="1">
              <a:buNone/>
            </a:pPr>
            <a:r>
              <a:rPr lang="en-GB">
                <a:latin typeface="Lucida Sans"/>
                <a:cs typeface="Lucida Sans"/>
              </a:rPr>
              <a:t>UNION effectively gives us a disjunctive query: either match this or match that</a:t>
            </a:r>
          </a:p>
        </p:txBody>
      </p:sp>
      <p:sp>
        <p:nvSpPr>
          <p:cNvPr id="3" name="Content Placeholder 2">
            <a:extLst>
              <a:ext uri="{FF2B5EF4-FFF2-40B4-BE49-F238E27FC236}">
                <a16:creationId xmlns:a16="http://schemas.microsoft.com/office/drawing/2014/main" id="{6D58D016-A7F3-C341-9101-F5A1BBC28B27}"/>
              </a:ext>
            </a:extLst>
          </p:cNvPr>
          <p:cNvSpPr>
            <a:spLocks noGrp="1"/>
          </p:cNvSpPr>
          <p:nvPr>
            <p:ph sz="quarter" idx="14"/>
          </p:nvPr>
        </p:nvSpPr>
        <p:spPr/>
        <p:txBody>
          <a:bodyPr/>
          <a:lstStyle/>
          <a:p>
            <a:pPr marL="0" indent="0">
              <a:buNone/>
            </a:pPr>
            <a:r>
              <a:rPr lang="en-GB">
                <a:latin typeface="Lucida Console" panose="020B0609040504020204" pitchFamily="49" charset="0"/>
                <a:cs typeface="Lucida Sans"/>
              </a:rPr>
              <a:t>PREFIX dc10:  &lt;http://</a:t>
            </a:r>
            <a:r>
              <a:rPr lang="en-GB" err="1">
                <a:latin typeface="Lucida Console" panose="020B0609040504020204" pitchFamily="49" charset="0"/>
                <a:cs typeface="Lucida Sans"/>
              </a:rPr>
              <a:t>purl.org</a:t>
            </a:r>
            <a:r>
              <a:rPr lang="en-GB">
                <a:latin typeface="Lucida Console" panose="020B0609040504020204" pitchFamily="49" charset="0"/>
                <a:cs typeface="Lucida Sans"/>
              </a:rPr>
              <a:t>/dc/elements/1.0/&gt;</a:t>
            </a:r>
            <a:br>
              <a:rPr lang="en-GB">
                <a:latin typeface="Lucida Console" panose="020B0609040504020204" pitchFamily="49" charset="0"/>
                <a:cs typeface="Lucida Sans"/>
              </a:rPr>
            </a:br>
            <a:r>
              <a:rPr lang="en-GB">
                <a:latin typeface="Lucida Console" panose="020B0609040504020204" pitchFamily="49" charset="0"/>
                <a:cs typeface="Lucida Sans"/>
              </a:rPr>
              <a:t>PREFIX dc11:  &lt;http://</a:t>
            </a:r>
            <a:r>
              <a:rPr lang="en-GB" err="1">
                <a:latin typeface="Lucida Console" panose="020B0609040504020204" pitchFamily="49" charset="0"/>
                <a:cs typeface="Lucida Sans"/>
              </a:rPr>
              <a:t>purl.org</a:t>
            </a:r>
            <a:r>
              <a:rPr lang="en-GB">
                <a:latin typeface="Lucida Console" panose="020B0609040504020204" pitchFamily="49" charset="0"/>
                <a:cs typeface="Lucida Sans"/>
              </a:rPr>
              <a:t>/dc/elements/1.1/&gt;</a:t>
            </a:r>
            <a:br>
              <a:rPr lang="en-GB">
                <a:latin typeface="Lucida Console" panose="020B0609040504020204" pitchFamily="49" charset="0"/>
                <a:cs typeface="Lucida Sans"/>
              </a:rPr>
            </a:br>
            <a:r>
              <a:rPr lang="en-GB">
                <a:latin typeface="Lucida Console" panose="020B0609040504020204" pitchFamily="49" charset="0"/>
                <a:cs typeface="Lucida Sans"/>
              </a:rPr>
              <a:t>SELECT ?title</a:t>
            </a:r>
            <a:br>
              <a:rPr lang="en-GB">
                <a:latin typeface="Lucida Console" panose="020B0609040504020204" pitchFamily="49" charset="0"/>
                <a:cs typeface="Lucida Sans"/>
              </a:rPr>
            </a:br>
            <a:r>
              <a:rPr lang="en-GB">
                <a:latin typeface="Lucida Console" panose="020B0609040504020204" pitchFamily="49" charset="0"/>
                <a:cs typeface="Lucida Sans"/>
              </a:rPr>
              <a:t>WHERE {	</a:t>
            </a:r>
            <a:br>
              <a:rPr lang="en-GB">
                <a:latin typeface="Lucida Console" panose="020B0609040504020204" pitchFamily="49" charset="0"/>
                <a:cs typeface="Lucida Sans"/>
              </a:rPr>
            </a:br>
            <a:r>
              <a:rPr lang="en-GB">
                <a:latin typeface="Lucida Console" panose="020B0609040504020204" pitchFamily="49" charset="0"/>
                <a:cs typeface="Lucida Sans"/>
              </a:rPr>
              <a:t>  </a:t>
            </a:r>
            <a:r>
              <a:rPr lang="en-GB" b="1">
                <a:latin typeface="Lucida Console" panose="020B0609040504020204" pitchFamily="49" charset="0"/>
                <a:cs typeface="Lucida Sans"/>
              </a:rPr>
              <a:t>{ ?book dc10:title  ?title . } </a:t>
            </a:r>
            <a:br>
              <a:rPr lang="en-GB" b="1">
                <a:latin typeface="Lucida Console" panose="020B0609040504020204" pitchFamily="49" charset="0"/>
                <a:cs typeface="Lucida Sans"/>
              </a:rPr>
            </a:br>
            <a:r>
              <a:rPr lang="en-GB" b="1">
                <a:latin typeface="Lucida Console" panose="020B0609040504020204" pitchFamily="49" charset="0"/>
                <a:cs typeface="Lucida Sans"/>
              </a:rPr>
              <a:t>  UNION </a:t>
            </a:r>
            <a:br>
              <a:rPr lang="en-GB" b="1">
                <a:latin typeface="Lucida Console" panose="020B0609040504020204" pitchFamily="49" charset="0"/>
                <a:cs typeface="Lucida Sans"/>
              </a:rPr>
            </a:br>
            <a:r>
              <a:rPr lang="en-GB" b="1">
                <a:latin typeface="Lucida Console" panose="020B0609040504020204" pitchFamily="49" charset="0"/>
                <a:cs typeface="Lucida Sans"/>
              </a:rPr>
              <a:t>  { ?book dc11:title  ?title . } </a:t>
            </a:r>
            <a:br>
              <a:rPr lang="en-GB" b="1">
                <a:latin typeface="Lucida Console" panose="020B0609040504020204" pitchFamily="49" charset="0"/>
                <a:cs typeface="Lucida Sans"/>
              </a:rPr>
            </a:br>
            <a:r>
              <a:rPr lang="en-GB">
                <a:latin typeface="Lucida Console" panose="020B0609040504020204" pitchFamily="49" charset="0"/>
                <a:cs typeface="Lucida Sans"/>
              </a:rPr>
              <a:t>}</a:t>
            </a:r>
          </a:p>
        </p:txBody>
      </p:sp>
      <p:sp>
        <p:nvSpPr>
          <p:cNvPr id="4" name="Text Placeholder 3">
            <a:extLst>
              <a:ext uri="{FF2B5EF4-FFF2-40B4-BE49-F238E27FC236}">
                <a16:creationId xmlns:a16="http://schemas.microsoft.com/office/drawing/2014/main" id="{B6AC3B4D-2C9F-3740-83AC-BFA07D40609A}"/>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359078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GB"/>
              <a:t>Specifying Datasets</a:t>
            </a:r>
          </a:p>
        </p:txBody>
      </p:sp>
      <p:sp>
        <p:nvSpPr>
          <p:cNvPr id="43011" name="Content Placeholder 2"/>
          <p:cNvSpPr>
            <a:spLocks noGrp="1"/>
          </p:cNvSpPr>
          <p:nvPr>
            <p:ph sz="quarter" idx="13"/>
          </p:nvPr>
        </p:nvSpPr>
        <p:spPr/>
        <p:txBody>
          <a:bodyPr/>
          <a:lstStyle/>
          <a:p>
            <a:pPr marL="0" indent="0">
              <a:buNone/>
            </a:pPr>
            <a:r>
              <a:rPr lang="en-GB"/>
              <a:t>RDF data may be published as multiple graphs (serialised in multiple documents)</a:t>
            </a:r>
          </a:p>
          <a:p>
            <a:endParaRPr lang="en-GB"/>
          </a:p>
          <a:p>
            <a:pPr marL="0" indent="0">
              <a:buNone/>
            </a:pPr>
            <a:r>
              <a:rPr lang="en-GB"/>
              <a:t>Sometimes we wish to be able to restrict a query to certain sources (graphs or datasets)</a:t>
            </a:r>
          </a:p>
        </p:txBody>
      </p:sp>
      <p:sp>
        <p:nvSpPr>
          <p:cNvPr id="5" name="Text Placeholder 4">
            <a:extLst>
              <a:ext uri="{FF2B5EF4-FFF2-40B4-BE49-F238E27FC236}">
                <a16:creationId xmlns:a16="http://schemas.microsoft.com/office/drawing/2014/main" id="{9859BAE2-FAC7-C249-BA12-8D7F8ACC495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736361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GB"/>
              <a:t>Default Graph</a:t>
            </a:r>
          </a:p>
        </p:txBody>
      </p:sp>
      <p:sp>
        <p:nvSpPr>
          <p:cNvPr id="44035" name="Content Placeholder 2"/>
          <p:cNvSpPr>
            <a:spLocks noGrp="1"/>
          </p:cNvSpPr>
          <p:nvPr>
            <p:ph sz="quarter" idx="13"/>
          </p:nvPr>
        </p:nvSpPr>
        <p:spPr/>
        <p:txBody>
          <a:bodyPr/>
          <a:lstStyle/>
          <a:p>
            <a:pPr marL="0" indent="0">
              <a:buNone/>
            </a:pPr>
            <a:r>
              <a:rPr lang="en-GB">
                <a:latin typeface="Lucida Console" panose="020B0609040504020204" pitchFamily="49" charset="0"/>
                <a:cs typeface="Lucida Sans"/>
              </a:rPr>
              <a:t>PREFIX </a:t>
            </a:r>
            <a:r>
              <a:rPr lang="en-GB" err="1">
                <a:latin typeface="Lucida Console" panose="020B0609040504020204" pitchFamily="49" charset="0"/>
                <a:cs typeface="Lucida Sans"/>
              </a:rPr>
              <a:t>foaf</a:t>
            </a:r>
            <a:r>
              <a:rPr lang="en-GB">
                <a:latin typeface="Lucida Console" panose="020B0609040504020204" pitchFamily="49" charset="0"/>
                <a:cs typeface="Lucida Sans"/>
              </a:rPr>
              <a:t>: &lt;http://xmlns.com/foaf/0.1/&gt;</a:t>
            </a:r>
            <a:br>
              <a:rPr lang="en-GB">
                <a:latin typeface="Lucida Console" panose="020B0609040504020204" pitchFamily="49" charset="0"/>
                <a:cs typeface="Lucida Sans"/>
              </a:rPr>
            </a:br>
            <a:r>
              <a:rPr lang="en-GB">
                <a:latin typeface="Lucida Console" panose="020B0609040504020204" pitchFamily="49" charset="0"/>
                <a:cs typeface="Lucida Sans"/>
              </a:rPr>
              <a:t>SELECT  ?name</a:t>
            </a:r>
            <a:br>
              <a:rPr lang="en-GB">
                <a:latin typeface="Lucida Console" panose="020B0609040504020204" pitchFamily="49" charset="0"/>
                <a:cs typeface="Lucida Sans"/>
              </a:rPr>
            </a:br>
            <a:r>
              <a:rPr lang="en-GB" b="1">
                <a:latin typeface="Lucida Console" panose="020B0609040504020204" pitchFamily="49" charset="0"/>
                <a:cs typeface="Lucida Sans"/>
              </a:rPr>
              <a:t>FROM &lt;http://</a:t>
            </a:r>
            <a:r>
              <a:rPr lang="en-GB" b="1" err="1">
                <a:latin typeface="Lucida Console" panose="020B0609040504020204" pitchFamily="49" charset="0"/>
                <a:cs typeface="Lucida Sans"/>
              </a:rPr>
              <a:t>example.org</a:t>
            </a:r>
            <a:r>
              <a:rPr lang="en-GB" b="1">
                <a:latin typeface="Lucida Console" panose="020B0609040504020204" pitchFamily="49" charset="0"/>
                <a:cs typeface="Lucida Sans"/>
              </a:rPr>
              <a:t>/</a:t>
            </a:r>
            <a:r>
              <a:rPr lang="en-GB" b="1" err="1">
                <a:latin typeface="Lucida Console" panose="020B0609040504020204" pitchFamily="49" charset="0"/>
                <a:cs typeface="Lucida Sans"/>
              </a:rPr>
              <a:t>foaf</a:t>
            </a:r>
            <a:r>
              <a:rPr lang="en-GB" b="1">
                <a:latin typeface="Lucida Console" panose="020B0609040504020204" pitchFamily="49" charset="0"/>
                <a:cs typeface="Lucida Sans"/>
              </a:rPr>
              <a:t>/</a:t>
            </a:r>
            <a:r>
              <a:rPr lang="en-GB" b="1" err="1">
                <a:latin typeface="Lucida Console" panose="020B0609040504020204" pitchFamily="49" charset="0"/>
                <a:cs typeface="Lucida Sans"/>
              </a:rPr>
              <a:t>aliceFoaf</a:t>
            </a:r>
            <a:r>
              <a:rPr lang="en-GB" b="1">
                <a:latin typeface="Lucida Console" panose="020B0609040504020204" pitchFamily="49" charset="0"/>
                <a:cs typeface="Lucida Sans"/>
              </a:rPr>
              <a:t>&gt;</a:t>
            </a:r>
            <a:br>
              <a:rPr lang="en-GB">
                <a:latin typeface="Lucida Console" panose="020B0609040504020204" pitchFamily="49" charset="0"/>
                <a:cs typeface="Lucida Sans"/>
              </a:rPr>
            </a:br>
            <a:r>
              <a:rPr lang="en-GB">
                <a:latin typeface="Lucida Console" panose="020B0609040504020204" pitchFamily="49" charset="0"/>
                <a:cs typeface="Lucida Sans"/>
              </a:rPr>
              <a:t>WHERE { </a:t>
            </a:r>
            <a:br>
              <a:rPr lang="en-GB">
                <a:latin typeface="Lucida Console" panose="020B0609040504020204" pitchFamily="49" charset="0"/>
                <a:cs typeface="Lucida Sans"/>
              </a:rPr>
            </a:br>
            <a:r>
              <a:rPr lang="en-GB">
                <a:latin typeface="Lucida Console" panose="020B0609040504020204" pitchFamily="49" charset="0"/>
                <a:cs typeface="Lucida Sans"/>
              </a:rPr>
              <a:t>  ?x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?name .</a:t>
            </a:r>
            <a:br>
              <a:rPr lang="en-GB">
                <a:latin typeface="Lucida Console" panose="020B0609040504020204" pitchFamily="49" charset="0"/>
                <a:cs typeface="Lucida Sans"/>
              </a:rPr>
            </a:br>
            <a:r>
              <a:rPr lang="en-GB">
                <a:latin typeface="Lucida Console" panose="020B0609040504020204" pitchFamily="49" charset="0"/>
                <a:cs typeface="Lucida Sans"/>
              </a:rPr>
              <a:t>}</a:t>
            </a:r>
          </a:p>
          <a:p>
            <a:pPr eaLnBrk="1" hangingPunct="1"/>
            <a:endParaRPr lang="en-GB"/>
          </a:p>
          <a:p>
            <a:pPr marL="0" indent="0" eaLnBrk="1" hangingPunct="1">
              <a:buNone/>
            </a:pPr>
            <a:r>
              <a:rPr lang="en-GB">
                <a:latin typeface="Lucida Console" panose="020B0609040504020204" pitchFamily="49" charset="0"/>
              </a:rPr>
              <a:t>http://</a:t>
            </a:r>
            <a:r>
              <a:rPr lang="en-GB" err="1">
                <a:latin typeface="Lucida Console" panose="020B0609040504020204" pitchFamily="49" charset="0"/>
              </a:rPr>
              <a:t>example.org</a:t>
            </a:r>
            <a:r>
              <a:rPr lang="en-GB">
                <a:latin typeface="Lucida Console" panose="020B0609040504020204" pitchFamily="49" charset="0"/>
              </a:rPr>
              <a:t>/</a:t>
            </a:r>
            <a:r>
              <a:rPr lang="en-GB" err="1">
                <a:latin typeface="Lucida Console" panose="020B0609040504020204" pitchFamily="49" charset="0"/>
              </a:rPr>
              <a:t>foaf</a:t>
            </a:r>
            <a:r>
              <a:rPr lang="en-GB">
                <a:latin typeface="Lucida Console" panose="020B0609040504020204" pitchFamily="49" charset="0"/>
              </a:rPr>
              <a:t>/</a:t>
            </a:r>
            <a:r>
              <a:rPr lang="en-GB" err="1">
                <a:latin typeface="Lucida Console" panose="020B0609040504020204" pitchFamily="49" charset="0"/>
              </a:rPr>
              <a:t>aliceFoaf</a:t>
            </a:r>
            <a:r>
              <a:rPr lang="en-GB">
                <a:latin typeface="Lucida Console" panose="020B0609040504020204" pitchFamily="49" charset="0"/>
              </a:rPr>
              <a:t> </a:t>
            </a:r>
            <a:r>
              <a:rPr lang="en-GB"/>
              <a:t>is the default graph</a:t>
            </a:r>
          </a:p>
          <a:p>
            <a:pPr marL="0" indent="0" eaLnBrk="1" hangingPunct="1">
              <a:buNone/>
            </a:pPr>
            <a:r>
              <a:rPr lang="en-GB"/>
              <a:t>Unless otherwise specified, all triples are taken from that graph</a:t>
            </a:r>
          </a:p>
        </p:txBody>
      </p:sp>
      <p:sp>
        <p:nvSpPr>
          <p:cNvPr id="2" name="Text Placeholder 1">
            <a:extLst>
              <a:ext uri="{FF2B5EF4-FFF2-40B4-BE49-F238E27FC236}">
                <a16:creationId xmlns:a16="http://schemas.microsoft.com/office/drawing/2014/main" id="{2FD09CD4-A988-D346-AB0A-915EB9A0B94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507651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GB"/>
              <a:t>Named Graphs</a:t>
            </a:r>
          </a:p>
        </p:txBody>
      </p:sp>
      <p:sp>
        <p:nvSpPr>
          <p:cNvPr id="45059" name="Content Placeholder 2"/>
          <p:cNvSpPr>
            <a:spLocks noGrp="1"/>
          </p:cNvSpPr>
          <p:nvPr>
            <p:ph sz="quarter" idx="13"/>
          </p:nvPr>
        </p:nvSpPr>
        <p:spPr/>
        <p:txBody>
          <a:bodyPr/>
          <a:lstStyle/>
          <a:p>
            <a:pPr marL="0" indent="0">
              <a:buNone/>
            </a:pPr>
            <a:r>
              <a:rPr lang="en-GB">
                <a:latin typeface="Lucida Console" panose="020B0609040504020204" pitchFamily="49" charset="0"/>
                <a:cs typeface="Lucida Sans"/>
              </a:rPr>
              <a:t>PREFIX </a:t>
            </a:r>
            <a:r>
              <a:rPr lang="en-GB" err="1">
                <a:latin typeface="Lucida Console" panose="020B0609040504020204" pitchFamily="49" charset="0"/>
                <a:cs typeface="Lucida Sans"/>
              </a:rPr>
              <a:t>foaf</a:t>
            </a:r>
            <a:r>
              <a:rPr lang="en-GB">
                <a:latin typeface="Lucida Console" panose="020B0609040504020204" pitchFamily="49" charset="0"/>
                <a:cs typeface="Lucida Sans"/>
              </a:rPr>
              <a:t>: &lt;http://xmlns.com/foaf/0.1/&gt;</a:t>
            </a:r>
            <a:br>
              <a:rPr lang="en-GB">
                <a:latin typeface="Lucida Console" panose="020B0609040504020204" pitchFamily="49" charset="0"/>
                <a:cs typeface="Lucida Sans"/>
              </a:rPr>
            </a:br>
            <a:r>
              <a:rPr lang="en-GB">
                <a:latin typeface="Lucida Console" panose="020B0609040504020204" pitchFamily="49" charset="0"/>
                <a:cs typeface="Lucida Sans"/>
              </a:rPr>
              <a:t>PREFIX dc: &lt;http://purl.org/dc/elements/1.1/&gt;</a:t>
            </a:r>
            <a:br>
              <a:rPr lang="en-GB">
                <a:latin typeface="Lucida Console" panose="020B0609040504020204" pitchFamily="49" charset="0"/>
                <a:cs typeface="Lucida Sans"/>
              </a:rPr>
            </a:br>
            <a:r>
              <a:rPr lang="en-GB">
                <a:latin typeface="Lucida Console" panose="020B0609040504020204" pitchFamily="49" charset="0"/>
                <a:cs typeface="Lucida Sans"/>
              </a:rPr>
              <a:t>SELECT ?who ?g ?</a:t>
            </a:r>
            <a:r>
              <a:rPr lang="en-GB" err="1">
                <a:latin typeface="Lucida Console" panose="020B0609040504020204" pitchFamily="49" charset="0"/>
                <a:cs typeface="Lucida Sans"/>
              </a:rPr>
              <a:t>mbox</a:t>
            </a:r>
            <a:br>
              <a:rPr lang="en-GB">
                <a:latin typeface="Lucida Console" panose="020B0609040504020204" pitchFamily="49" charset="0"/>
                <a:cs typeface="Lucida Sans"/>
              </a:rPr>
            </a:br>
            <a:r>
              <a:rPr lang="en-GB">
                <a:latin typeface="Lucida Console" panose="020B0609040504020204" pitchFamily="49" charset="0"/>
                <a:cs typeface="Lucida Sans"/>
              </a:rPr>
              <a:t>FROM &lt;http://</a:t>
            </a:r>
            <a:r>
              <a:rPr lang="en-GB" err="1">
                <a:latin typeface="Lucida Console" panose="020B0609040504020204" pitchFamily="49" charset="0"/>
                <a:cs typeface="Lucida Sans"/>
              </a:rPr>
              <a:t>example.org</a:t>
            </a:r>
            <a:r>
              <a:rPr lang="en-GB">
                <a:latin typeface="Lucida Console" panose="020B0609040504020204" pitchFamily="49" charset="0"/>
                <a:cs typeface="Lucida Sans"/>
              </a:rPr>
              <a:t>/</a:t>
            </a:r>
            <a:r>
              <a:rPr lang="en-GB" err="1">
                <a:latin typeface="Lucida Console" panose="020B0609040504020204" pitchFamily="49" charset="0"/>
                <a:cs typeface="Lucida Sans"/>
              </a:rPr>
              <a:t>dft.ttl</a:t>
            </a:r>
            <a:r>
              <a:rPr lang="en-GB">
                <a:latin typeface="Lucida Console" panose="020B0609040504020204" pitchFamily="49" charset="0"/>
                <a:cs typeface="Lucida Sans"/>
              </a:rPr>
              <a:t>&gt;</a:t>
            </a:r>
            <a:br>
              <a:rPr lang="en-GB">
                <a:latin typeface="Lucida Console" panose="020B0609040504020204" pitchFamily="49" charset="0"/>
                <a:cs typeface="Lucida Sans"/>
              </a:rPr>
            </a:br>
            <a:r>
              <a:rPr lang="en-GB" b="1">
                <a:latin typeface="Lucida Console" panose="020B0609040504020204" pitchFamily="49" charset="0"/>
                <a:cs typeface="Lucida Sans"/>
              </a:rPr>
              <a:t>FROM NAMED &lt;http://</a:t>
            </a:r>
            <a:r>
              <a:rPr lang="en-GB" b="1" err="1">
                <a:latin typeface="Lucida Console" panose="020B0609040504020204" pitchFamily="49" charset="0"/>
                <a:cs typeface="Lucida Sans"/>
              </a:rPr>
              <a:t>example.org</a:t>
            </a:r>
            <a:r>
              <a:rPr lang="en-GB" b="1">
                <a:latin typeface="Lucida Console" panose="020B0609040504020204" pitchFamily="49" charset="0"/>
                <a:cs typeface="Lucida Sans"/>
              </a:rPr>
              <a:t>/</a:t>
            </a:r>
            <a:r>
              <a:rPr lang="en-GB" b="1" err="1">
                <a:latin typeface="Lucida Console" panose="020B0609040504020204" pitchFamily="49" charset="0"/>
                <a:cs typeface="Lucida Sans"/>
              </a:rPr>
              <a:t>alice</a:t>
            </a:r>
            <a:r>
              <a:rPr lang="en-GB" b="1">
                <a:latin typeface="Lucida Console" panose="020B0609040504020204" pitchFamily="49" charset="0"/>
                <a:cs typeface="Lucida Sans"/>
              </a:rPr>
              <a:t>&gt;</a:t>
            </a:r>
            <a:br>
              <a:rPr lang="en-GB" b="1">
                <a:latin typeface="Lucida Console" panose="020B0609040504020204" pitchFamily="49" charset="0"/>
                <a:cs typeface="Lucida Sans"/>
              </a:rPr>
            </a:br>
            <a:r>
              <a:rPr lang="en-GB" b="1">
                <a:latin typeface="Lucida Console" panose="020B0609040504020204" pitchFamily="49" charset="0"/>
                <a:cs typeface="Lucida Sans"/>
              </a:rPr>
              <a:t>FROM NAMED &lt;http://</a:t>
            </a:r>
            <a:r>
              <a:rPr lang="en-GB" b="1" err="1">
                <a:latin typeface="Lucida Console" panose="020B0609040504020204" pitchFamily="49" charset="0"/>
                <a:cs typeface="Lucida Sans"/>
              </a:rPr>
              <a:t>example.org</a:t>
            </a:r>
            <a:r>
              <a:rPr lang="en-GB" b="1">
                <a:latin typeface="Lucida Console" panose="020B0609040504020204" pitchFamily="49" charset="0"/>
                <a:cs typeface="Lucida Sans"/>
              </a:rPr>
              <a:t>/bob&gt;</a:t>
            </a:r>
            <a:br>
              <a:rPr lang="en-GB">
                <a:latin typeface="Lucida Console" panose="020B0609040504020204" pitchFamily="49" charset="0"/>
                <a:cs typeface="Lucida Sans"/>
              </a:rPr>
            </a:br>
            <a:r>
              <a:rPr lang="en-GB">
                <a:latin typeface="Lucida Console" panose="020B0609040504020204" pitchFamily="49" charset="0"/>
                <a:cs typeface="Lucida Sans"/>
              </a:rPr>
              <a:t>WHERE {</a:t>
            </a:r>
            <a:br>
              <a:rPr lang="en-GB">
                <a:latin typeface="Lucida Console" panose="020B0609040504020204" pitchFamily="49" charset="0"/>
                <a:cs typeface="Lucida Sans"/>
              </a:rPr>
            </a:br>
            <a:r>
              <a:rPr lang="en-GB">
                <a:latin typeface="Lucida Console" panose="020B0609040504020204" pitchFamily="49" charset="0"/>
                <a:cs typeface="Lucida Sans"/>
              </a:rPr>
              <a:t>  ?g </a:t>
            </a:r>
            <a:r>
              <a:rPr lang="en-GB" err="1">
                <a:latin typeface="Lucida Console" panose="020B0609040504020204" pitchFamily="49" charset="0"/>
                <a:cs typeface="Lucida Sans"/>
              </a:rPr>
              <a:t>dc:publisher</a:t>
            </a:r>
            <a:r>
              <a:rPr lang="en-GB">
                <a:latin typeface="Lucida Console" panose="020B0609040504020204" pitchFamily="49" charset="0"/>
                <a:cs typeface="Lucida Sans"/>
              </a:rPr>
              <a:t> ?who .</a:t>
            </a:r>
            <a:br>
              <a:rPr lang="en-GB">
                <a:latin typeface="Lucida Console" panose="020B0609040504020204" pitchFamily="49" charset="0"/>
                <a:cs typeface="Lucida Sans"/>
              </a:rPr>
            </a:br>
            <a:r>
              <a:rPr lang="en-GB">
                <a:latin typeface="Lucida Console" panose="020B0609040504020204" pitchFamily="49" charset="0"/>
                <a:cs typeface="Lucida Sans"/>
              </a:rPr>
              <a:t>  </a:t>
            </a:r>
            <a:r>
              <a:rPr lang="en-GB" b="1">
                <a:latin typeface="Lucida Console" panose="020B0609040504020204" pitchFamily="49" charset="0"/>
                <a:cs typeface="Lucida Sans"/>
              </a:rPr>
              <a:t>GRAPH ?g { ?who </a:t>
            </a:r>
            <a:r>
              <a:rPr lang="en-GB" b="1" err="1">
                <a:latin typeface="Lucida Console" panose="020B0609040504020204" pitchFamily="49" charset="0"/>
                <a:cs typeface="Lucida Sans"/>
              </a:rPr>
              <a:t>foaf:mbox</a:t>
            </a:r>
            <a:r>
              <a:rPr lang="en-GB" b="1">
                <a:latin typeface="Lucida Console" panose="020B0609040504020204" pitchFamily="49" charset="0"/>
                <a:cs typeface="Lucida Sans"/>
              </a:rPr>
              <a:t> ?</a:t>
            </a:r>
            <a:r>
              <a:rPr lang="en-GB" b="1" err="1">
                <a:latin typeface="Lucida Console" panose="020B0609040504020204" pitchFamily="49" charset="0"/>
                <a:cs typeface="Lucida Sans"/>
              </a:rPr>
              <a:t>mbox</a:t>
            </a:r>
            <a:r>
              <a:rPr lang="en-GB" b="1">
                <a:latin typeface="Lucida Console" panose="020B0609040504020204" pitchFamily="49" charset="0"/>
                <a:cs typeface="Lucida Sans"/>
              </a:rPr>
              <a:t> . }</a:t>
            </a:r>
            <a:br>
              <a:rPr lang="en-GB">
                <a:latin typeface="Lucida Console" panose="020B0609040504020204" pitchFamily="49" charset="0"/>
                <a:cs typeface="Lucida Sans"/>
              </a:rPr>
            </a:br>
            <a:r>
              <a:rPr lang="en-GB">
                <a:latin typeface="Lucida Console" panose="020B0609040504020204" pitchFamily="49" charset="0"/>
                <a:cs typeface="Lucida Sans"/>
              </a:rPr>
              <a:t>}</a:t>
            </a:r>
          </a:p>
          <a:p>
            <a:pPr eaLnBrk="1" hangingPunct="1"/>
            <a:endParaRPr lang="en-GB">
              <a:latin typeface="Lucida Sans"/>
              <a:cs typeface="Lucida Sans"/>
            </a:endParaRPr>
          </a:p>
        </p:txBody>
      </p:sp>
      <p:sp>
        <p:nvSpPr>
          <p:cNvPr id="2" name="Text Placeholder 1">
            <a:extLst>
              <a:ext uri="{FF2B5EF4-FFF2-40B4-BE49-F238E27FC236}">
                <a16:creationId xmlns:a16="http://schemas.microsoft.com/office/drawing/2014/main" id="{B601B771-0E51-784A-93B2-6AE8345587E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43078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GB"/>
              <a:t>Ordering</a:t>
            </a:r>
          </a:p>
        </p:txBody>
      </p:sp>
      <p:sp>
        <p:nvSpPr>
          <p:cNvPr id="46083" name="Content Placeholder 2"/>
          <p:cNvSpPr>
            <a:spLocks noGrp="1"/>
          </p:cNvSpPr>
          <p:nvPr>
            <p:ph sz="quarter" idx="13"/>
          </p:nvPr>
        </p:nvSpPr>
        <p:spPr/>
        <p:txBody>
          <a:bodyPr/>
          <a:lstStyle/>
          <a:p>
            <a:pPr marL="0" indent="0">
              <a:buNone/>
            </a:pPr>
            <a:r>
              <a:rPr lang="en-GB">
                <a:latin typeface="Lucida Console" panose="020B0609040504020204" pitchFamily="49" charset="0"/>
                <a:cs typeface="Lucida Sans"/>
              </a:rPr>
              <a:t>PREFIX </a:t>
            </a:r>
            <a:r>
              <a:rPr lang="en-GB" err="1">
                <a:latin typeface="Lucida Console" panose="020B0609040504020204" pitchFamily="49" charset="0"/>
                <a:cs typeface="Lucida Sans"/>
              </a:rPr>
              <a:t>foaf</a:t>
            </a:r>
            <a:r>
              <a:rPr lang="en-GB">
                <a:latin typeface="Lucida Console" panose="020B0609040504020204" pitchFamily="49" charset="0"/>
                <a:cs typeface="Lucida Sans"/>
              </a:rPr>
              <a:t>: &lt;http://xmlns.com/foaf/0.1/&gt;</a:t>
            </a:r>
            <a:br>
              <a:rPr lang="en-GB">
                <a:latin typeface="Lucida Console" panose="020B0609040504020204" pitchFamily="49" charset="0"/>
                <a:cs typeface="Lucida Sans"/>
              </a:rPr>
            </a:br>
            <a:r>
              <a:rPr lang="en-GB">
                <a:latin typeface="Lucida Console" panose="020B0609040504020204" pitchFamily="49" charset="0"/>
                <a:cs typeface="Lucida Sans"/>
              </a:rPr>
              <a:t>PREFIX </a:t>
            </a:r>
            <a:r>
              <a:rPr lang="en-GB" err="1">
                <a:latin typeface="Lucida Console" panose="020B0609040504020204" pitchFamily="49" charset="0"/>
                <a:cs typeface="Lucida Sans"/>
              </a:rPr>
              <a:t>ont</a:t>
            </a:r>
            <a:r>
              <a:rPr lang="en-GB">
                <a:latin typeface="Lucida Console" panose="020B0609040504020204" pitchFamily="49" charset="0"/>
                <a:cs typeface="Lucida Sans"/>
              </a:rPr>
              <a:t>: &lt;http://</a:t>
            </a:r>
            <a:r>
              <a:rPr lang="en-GB" err="1">
                <a:latin typeface="Lucida Console" panose="020B0609040504020204" pitchFamily="49" charset="0"/>
                <a:cs typeface="Lucida Sans"/>
              </a:rPr>
              <a:t>example.org</a:t>
            </a:r>
            <a:r>
              <a:rPr lang="en-GB">
                <a:latin typeface="Lucida Console" panose="020B0609040504020204" pitchFamily="49" charset="0"/>
                <a:cs typeface="Lucida Sans"/>
              </a:rPr>
              <a:t>/ontology/&gt;</a:t>
            </a:r>
            <a:br>
              <a:rPr lang="en-GB">
                <a:latin typeface="Lucida Console" panose="020B0609040504020204" pitchFamily="49" charset="0"/>
                <a:cs typeface="Lucida Sans"/>
              </a:rPr>
            </a:br>
            <a:r>
              <a:rPr lang="en-GB">
                <a:latin typeface="Lucida Console" panose="020B0609040504020204" pitchFamily="49" charset="0"/>
                <a:cs typeface="Lucida Sans"/>
              </a:rPr>
              <a:t>SELECT ?name</a:t>
            </a:r>
            <a:br>
              <a:rPr lang="en-GB">
                <a:latin typeface="Lucida Console" panose="020B0609040504020204" pitchFamily="49" charset="0"/>
                <a:cs typeface="Lucida Sans"/>
              </a:rPr>
            </a:br>
            <a:r>
              <a:rPr lang="en-GB">
                <a:latin typeface="Lucida Console" panose="020B0609040504020204" pitchFamily="49" charset="0"/>
                <a:cs typeface="Lucida Sans"/>
              </a:rPr>
              <a:t>WHERE { </a:t>
            </a:r>
            <a:br>
              <a:rPr lang="en-GB">
                <a:latin typeface="Lucida Console" panose="020B0609040504020204" pitchFamily="49" charset="0"/>
                <a:cs typeface="Lucida Sans"/>
              </a:rPr>
            </a:br>
            <a:r>
              <a:rPr lang="en-GB">
                <a:latin typeface="Lucida Console" panose="020B0609040504020204" pitchFamily="49" charset="0"/>
                <a:cs typeface="Lucida Sans"/>
              </a:rPr>
              <a:t>  ?x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?name ; </a:t>
            </a:r>
            <a:br>
              <a:rPr lang="en-GB">
                <a:latin typeface="Lucida Console" panose="020B0609040504020204" pitchFamily="49" charset="0"/>
                <a:cs typeface="Lucida Sans"/>
              </a:rPr>
            </a:br>
            <a:r>
              <a:rPr lang="en-GB">
                <a:latin typeface="Lucida Console" panose="020B0609040504020204" pitchFamily="49" charset="0"/>
                <a:cs typeface="Lucida Sans"/>
              </a:rPr>
              <a:t>     </a:t>
            </a:r>
            <a:r>
              <a:rPr lang="en-GB" err="1">
                <a:latin typeface="Lucida Console" panose="020B0609040504020204" pitchFamily="49" charset="0"/>
                <a:cs typeface="Lucida Sans"/>
              </a:rPr>
              <a:t>ont:empId</a:t>
            </a:r>
            <a:r>
              <a:rPr lang="en-GB">
                <a:latin typeface="Lucida Console" panose="020B0609040504020204" pitchFamily="49" charset="0"/>
                <a:cs typeface="Lucida Sans"/>
              </a:rPr>
              <a:t> ?emp .</a:t>
            </a:r>
            <a:br>
              <a:rPr lang="en-GB">
                <a:latin typeface="Lucida Console" panose="020B0609040504020204" pitchFamily="49" charset="0"/>
                <a:cs typeface="Lucida Sans"/>
              </a:rPr>
            </a:br>
            <a:r>
              <a:rPr lang="en-GB">
                <a:latin typeface="Lucida Console" panose="020B0609040504020204" pitchFamily="49" charset="0"/>
                <a:cs typeface="Lucida Sans"/>
              </a:rPr>
              <a:t>}</a:t>
            </a:r>
            <a:br>
              <a:rPr lang="en-GB">
                <a:latin typeface="Lucida Console" panose="020B0609040504020204" pitchFamily="49" charset="0"/>
                <a:cs typeface="Lucida Sans"/>
              </a:rPr>
            </a:br>
            <a:r>
              <a:rPr lang="en-GB" b="1">
                <a:latin typeface="Lucida Console" panose="020B0609040504020204" pitchFamily="49" charset="0"/>
                <a:cs typeface="Lucida Sans"/>
              </a:rPr>
              <a:t>ORDER BY ?name DESC(?emp)</a:t>
            </a:r>
          </a:p>
          <a:p>
            <a:pPr marL="0" indent="0" eaLnBrk="1" hangingPunct="1">
              <a:buNone/>
            </a:pPr>
            <a:endParaRPr lang="en-GB"/>
          </a:p>
          <a:p>
            <a:pPr marL="0" indent="0" eaLnBrk="1" hangingPunct="1">
              <a:buNone/>
            </a:pPr>
            <a:r>
              <a:rPr lang="en-GB"/>
              <a:t>Order results by </a:t>
            </a:r>
            <a:r>
              <a:rPr lang="en-GB">
                <a:latin typeface="Lucida Console" panose="020B0609040504020204" pitchFamily="49" charset="0"/>
              </a:rPr>
              <a:t>?name</a:t>
            </a:r>
            <a:r>
              <a:rPr lang="en-GB"/>
              <a:t> in ascending order, and then by </a:t>
            </a:r>
            <a:r>
              <a:rPr lang="en-GB">
                <a:latin typeface="Lucida Console" panose="020B0609040504020204" pitchFamily="49" charset="0"/>
              </a:rPr>
              <a:t>?emp </a:t>
            </a:r>
            <a:r>
              <a:rPr lang="en-GB"/>
              <a:t>in descending order</a:t>
            </a:r>
          </a:p>
          <a:p>
            <a:pPr marL="0" indent="0" eaLnBrk="1" hangingPunct="1">
              <a:buNone/>
            </a:pPr>
            <a:r>
              <a:rPr lang="en-GB">
                <a:latin typeface="Lucida Console" panose="020B0609040504020204" pitchFamily="49" charset="0"/>
              </a:rPr>
              <a:t>ASC() </a:t>
            </a:r>
            <a:r>
              <a:rPr lang="en-GB"/>
              <a:t>sorts in ascending order (this is the default)</a:t>
            </a:r>
          </a:p>
          <a:p>
            <a:pPr eaLnBrk="1" hangingPunct="1"/>
            <a:endParaRPr lang="en-GB"/>
          </a:p>
        </p:txBody>
      </p:sp>
      <p:sp>
        <p:nvSpPr>
          <p:cNvPr id="2" name="Text Placeholder 1">
            <a:extLst>
              <a:ext uri="{FF2B5EF4-FFF2-40B4-BE49-F238E27FC236}">
                <a16:creationId xmlns:a16="http://schemas.microsoft.com/office/drawing/2014/main" id="{BCAEEAFD-2918-984D-BA4A-A511B6CE590D}"/>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660608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GB">
                <a:latin typeface="Lucida Console" panose="020B0609040504020204" pitchFamily="49" charset="0"/>
              </a:rPr>
              <a:t>LIMIT</a:t>
            </a:r>
            <a:r>
              <a:rPr lang="en-GB"/>
              <a:t> and </a:t>
            </a:r>
            <a:r>
              <a:rPr lang="en-GB">
                <a:latin typeface="Lucida Console" panose="020B0609040504020204" pitchFamily="49" charset="0"/>
              </a:rPr>
              <a:t>OFFSET</a:t>
            </a:r>
          </a:p>
        </p:txBody>
      </p:sp>
      <p:sp>
        <p:nvSpPr>
          <p:cNvPr id="47107" name="Content Placeholder 2"/>
          <p:cNvSpPr>
            <a:spLocks noGrp="1"/>
          </p:cNvSpPr>
          <p:nvPr>
            <p:ph sz="quarter" idx="13"/>
          </p:nvPr>
        </p:nvSpPr>
        <p:spPr/>
        <p:txBody>
          <a:bodyPr/>
          <a:lstStyle/>
          <a:p>
            <a:pPr marL="0" indent="0">
              <a:buNone/>
            </a:pPr>
            <a:r>
              <a:rPr lang="en-GB">
                <a:latin typeface="Lucida Console" panose="020B0609040504020204" pitchFamily="49" charset="0"/>
                <a:cs typeface="Lucida Sans"/>
              </a:rPr>
              <a:t>PREFIX </a:t>
            </a:r>
            <a:r>
              <a:rPr lang="en-GB" err="1">
                <a:latin typeface="Lucida Console" panose="020B0609040504020204" pitchFamily="49" charset="0"/>
                <a:cs typeface="Lucida Sans"/>
              </a:rPr>
              <a:t>foaf</a:t>
            </a:r>
            <a:r>
              <a:rPr lang="en-GB">
                <a:latin typeface="Lucida Console" panose="020B0609040504020204" pitchFamily="49" charset="0"/>
                <a:cs typeface="Lucida Sans"/>
              </a:rPr>
              <a:t>: &lt;http://xmlns.com/foaf/0.1/&gt;</a:t>
            </a:r>
            <a:br>
              <a:rPr lang="en-GB">
                <a:latin typeface="Lucida Console" panose="020B0609040504020204" pitchFamily="49" charset="0"/>
                <a:cs typeface="Lucida Sans"/>
              </a:rPr>
            </a:br>
            <a:r>
              <a:rPr lang="en-GB">
                <a:latin typeface="Lucida Console" panose="020B0609040504020204" pitchFamily="49" charset="0"/>
                <a:cs typeface="Lucida Sans"/>
              </a:rPr>
              <a:t>SELECT ?name</a:t>
            </a:r>
            <a:br>
              <a:rPr lang="en-GB">
                <a:latin typeface="Lucida Console" panose="020B0609040504020204" pitchFamily="49" charset="0"/>
                <a:cs typeface="Lucida Sans"/>
              </a:rPr>
            </a:br>
            <a:r>
              <a:rPr lang="en-GB">
                <a:latin typeface="Lucida Console" panose="020B0609040504020204" pitchFamily="49" charset="0"/>
                <a:cs typeface="Lucida Sans"/>
              </a:rPr>
              <a:t>WHERE {</a:t>
            </a:r>
            <a:br>
              <a:rPr lang="en-GB">
                <a:latin typeface="Lucida Console" panose="020B0609040504020204" pitchFamily="49" charset="0"/>
                <a:cs typeface="Lucida Sans"/>
              </a:rPr>
            </a:br>
            <a:r>
              <a:rPr lang="en-GB">
                <a:latin typeface="Lucida Console" panose="020B0609040504020204" pitchFamily="49" charset="0"/>
                <a:cs typeface="Lucida Sans"/>
              </a:rPr>
              <a:t>  ?x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?name .</a:t>
            </a:r>
            <a:br>
              <a:rPr lang="en-GB">
                <a:latin typeface="Lucida Console" panose="020B0609040504020204" pitchFamily="49" charset="0"/>
                <a:cs typeface="Lucida Sans"/>
              </a:rPr>
            </a:br>
            <a:r>
              <a:rPr lang="en-GB">
                <a:latin typeface="Lucida Console" panose="020B0609040504020204" pitchFamily="49" charset="0"/>
                <a:cs typeface="Lucida Sans"/>
              </a:rPr>
              <a:t>}</a:t>
            </a:r>
            <a:br>
              <a:rPr lang="en-GB">
                <a:latin typeface="Lucida Console" panose="020B0609040504020204" pitchFamily="49" charset="0"/>
                <a:cs typeface="Lucida Sans"/>
              </a:rPr>
            </a:br>
            <a:r>
              <a:rPr lang="en-GB">
                <a:latin typeface="Lucida Console" panose="020B0609040504020204" pitchFamily="49" charset="0"/>
                <a:cs typeface="Lucida Sans"/>
              </a:rPr>
              <a:t>ORDER BY ?name</a:t>
            </a:r>
            <a:br>
              <a:rPr lang="en-GB">
                <a:latin typeface="Lucida Console" panose="020B0609040504020204" pitchFamily="49" charset="0"/>
                <a:cs typeface="Lucida Sans"/>
              </a:rPr>
            </a:br>
            <a:r>
              <a:rPr lang="en-GB" b="1">
                <a:latin typeface="Lucida Console" panose="020B0609040504020204" pitchFamily="49" charset="0"/>
                <a:cs typeface="Lucida Sans"/>
              </a:rPr>
              <a:t>LIMIT   5</a:t>
            </a:r>
            <a:br>
              <a:rPr lang="en-GB" b="1">
                <a:latin typeface="Lucida Console" panose="020B0609040504020204" pitchFamily="49" charset="0"/>
                <a:cs typeface="Lucida Sans"/>
              </a:rPr>
            </a:br>
            <a:r>
              <a:rPr lang="en-GB" b="1">
                <a:latin typeface="Lucida Console" panose="020B0609040504020204" pitchFamily="49" charset="0"/>
                <a:cs typeface="Lucida Sans"/>
              </a:rPr>
              <a:t>OFFSET  10</a:t>
            </a:r>
          </a:p>
          <a:p>
            <a:pPr marL="0" indent="0" eaLnBrk="1" hangingPunct="1">
              <a:buNone/>
            </a:pPr>
            <a:endParaRPr lang="en-GB"/>
          </a:p>
          <a:p>
            <a:pPr marL="0" indent="0" eaLnBrk="1" hangingPunct="1">
              <a:buNone/>
            </a:pPr>
            <a:r>
              <a:rPr lang="en-GB"/>
              <a:t>Returns five results, after skipping the first ten results</a:t>
            </a:r>
          </a:p>
        </p:txBody>
      </p:sp>
      <p:sp>
        <p:nvSpPr>
          <p:cNvPr id="2" name="Text Placeholder 1">
            <a:extLst>
              <a:ext uri="{FF2B5EF4-FFF2-40B4-BE49-F238E27FC236}">
                <a16:creationId xmlns:a16="http://schemas.microsoft.com/office/drawing/2014/main" id="{15B1895F-7635-1E43-BACE-6374592FE7E0}"/>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42789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GB">
                <a:latin typeface="Lucida Console" panose="020B0609040504020204" pitchFamily="49" charset="0"/>
              </a:rPr>
              <a:t>DISTINCT</a:t>
            </a:r>
          </a:p>
        </p:txBody>
      </p:sp>
      <p:sp>
        <p:nvSpPr>
          <p:cNvPr id="48131" name="Content Placeholder 2"/>
          <p:cNvSpPr>
            <a:spLocks noGrp="1"/>
          </p:cNvSpPr>
          <p:nvPr>
            <p:ph sz="quarter" idx="13"/>
          </p:nvPr>
        </p:nvSpPr>
        <p:spPr/>
        <p:txBody>
          <a:bodyPr>
            <a:normAutofit/>
          </a:bodyPr>
          <a:lstStyle/>
          <a:p>
            <a:pPr marL="0" indent="0">
              <a:buNone/>
            </a:pPr>
            <a:r>
              <a:rPr lang="en-GB">
                <a:latin typeface="Lucida Console" panose="020B0609040504020204" pitchFamily="49" charset="0"/>
              </a:rPr>
              <a:t>DISTINCT</a:t>
            </a:r>
            <a:r>
              <a:rPr lang="en-GB"/>
              <a:t> removes duplicate results</a:t>
            </a:r>
          </a:p>
          <a:p>
            <a:pPr marL="0" indent="0">
              <a:buNone/>
            </a:pPr>
            <a:endParaRPr lang="en-GB">
              <a:latin typeface="Lucida Sans"/>
              <a:cs typeface="Lucida Sans"/>
            </a:endParaRPr>
          </a:p>
          <a:p>
            <a:pPr eaLnBrk="1" hangingPunct="1"/>
            <a:endParaRPr lang="en-GB"/>
          </a:p>
        </p:txBody>
      </p:sp>
      <p:sp>
        <p:nvSpPr>
          <p:cNvPr id="3" name="Content Placeholder 2">
            <a:extLst>
              <a:ext uri="{FF2B5EF4-FFF2-40B4-BE49-F238E27FC236}">
                <a16:creationId xmlns:a16="http://schemas.microsoft.com/office/drawing/2014/main" id="{2DF9C533-B33D-D848-A76D-7841E75453FE}"/>
              </a:ext>
            </a:extLst>
          </p:cNvPr>
          <p:cNvSpPr>
            <a:spLocks noGrp="1"/>
          </p:cNvSpPr>
          <p:nvPr>
            <p:ph sz="quarter" idx="14"/>
          </p:nvPr>
        </p:nvSpPr>
        <p:spPr/>
        <p:txBody>
          <a:bodyPr/>
          <a:lstStyle/>
          <a:p>
            <a:pPr marL="0" indent="0">
              <a:buNone/>
            </a:pPr>
            <a:r>
              <a:rPr lang="en-GB">
                <a:latin typeface="Lucida Console" panose="020B0609040504020204" pitchFamily="49" charset="0"/>
                <a:cs typeface="Lucida Sans"/>
              </a:rPr>
              <a:t>PREFIX </a:t>
            </a:r>
            <a:r>
              <a:rPr lang="en-GB" err="1">
                <a:latin typeface="Lucida Console" panose="020B0609040504020204" pitchFamily="49" charset="0"/>
                <a:cs typeface="Lucida Sans"/>
              </a:rPr>
              <a:t>foaf</a:t>
            </a:r>
            <a:r>
              <a:rPr lang="en-GB">
                <a:latin typeface="Lucida Console" panose="020B0609040504020204" pitchFamily="49" charset="0"/>
                <a:cs typeface="Lucida Sans"/>
              </a:rPr>
              <a:t>: &lt;http://</a:t>
            </a:r>
            <a:r>
              <a:rPr lang="en-GB" err="1">
                <a:latin typeface="Lucida Console" panose="020B0609040504020204" pitchFamily="49" charset="0"/>
                <a:cs typeface="Lucida Sans"/>
              </a:rPr>
              <a:t>xmlns.com</a:t>
            </a:r>
            <a:r>
              <a:rPr lang="en-GB">
                <a:latin typeface="Lucida Console" panose="020B0609040504020204" pitchFamily="49" charset="0"/>
                <a:cs typeface="Lucida Sans"/>
              </a:rPr>
              <a:t>/</a:t>
            </a:r>
            <a:r>
              <a:rPr lang="en-GB" err="1">
                <a:latin typeface="Lucida Console" panose="020B0609040504020204" pitchFamily="49" charset="0"/>
                <a:cs typeface="Lucida Sans"/>
              </a:rPr>
              <a:t>foaf</a:t>
            </a:r>
            <a:r>
              <a:rPr lang="en-GB">
                <a:latin typeface="Lucida Console" panose="020B0609040504020204" pitchFamily="49" charset="0"/>
                <a:cs typeface="Lucida Sans"/>
              </a:rPr>
              <a:t>/0.1/&gt;</a:t>
            </a:r>
            <a:br>
              <a:rPr lang="en-GB">
                <a:latin typeface="Lucida Console" panose="020B0609040504020204" pitchFamily="49" charset="0"/>
                <a:cs typeface="Lucida Sans"/>
              </a:rPr>
            </a:br>
            <a:r>
              <a:rPr lang="en-GB" b="1">
                <a:latin typeface="Lucida Console" panose="020B0609040504020204" pitchFamily="49" charset="0"/>
                <a:cs typeface="Lucida Sans"/>
              </a:rPr>
              <a:t>SELECT DISTINCT</a:t>
            </a:r>
            <a:r>
              <a:rPr lang="en-GB">
                <a:latin typeface="Lucida Console" panose="020B0609040504020204" pitchFamily="49" charset="0"/>
                <a:cs typeface="Lucida Sans"/>
              </a:rPr>
              <a:t> ?name </a:t>
            </a:r>
            <a:br>
              <a:rPr lang="en-GB">
                <a:latin typeface="Lucida Console" panose="020B0609040504020204" pitchFamily="49" charset="0"/>
                <a:cs typeface="Lucida Sans"/>
              </a:rPr>
            </a:br>
            <a:r>
              <a:rPr lang="en-GB">
                <a:latin typeface="Lucida Console" panose="020B0609040504020204" pitchFamily="49" charset="0"/>
                <a:cs typeface="Lucida Sans"/>
              </a:rPr>
              <a:t>WHERE { </a:t>
            </a:r>
            <a:br>
              <a:rPr lang="en-GB">
                <a:latin typeface="Lucida Console" panose="020B0609040504020204" pitchFamily="49" charset="0"/>
                <a:cs typeface="Lucida Sans"/>
              </a:rPr>
            </a:br>
            <a:r>
              <a:rPr lang="en-GB">
                <a:latin typeface="Lucida Console" panose="020B0609040504020204" pitchFamily="49" charset="0"/>
                <a:cs typeface="Lucida Sans"/>
              </a:rPr>
              <a:t>  ?x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?name .</a:t>
            </a:r>
            <a:br>
              <a:rPr lang="en-GB">
                <a:latin typeface="Lucida Console" panose="020B0609040504020204" pitchFamily="49" charset="0"/>
                <a:cs typeface="Lucida Sans"/>
              </a:rPr>
            </a:br>
            <a:r>
              <a:rPr lang="en-GB">
                <a:latin typeface="Lucida Console" panose="020B0609040504020204" pitchFamily="49" charset="0"/>
                <a:cs typeface="Lucida Sans"/>
              </a:rPr>
              <a:t>}</a:t>
            </a:r>
          </a:p>
          <a:p>
            <a:endParaRPr lang="en-US"/>
          </a:p>
        </p:txBody>
      </p:sp>
      <p:sp>
        <p:nvSpPr>
          <p:cNvPr id="4" name="Text Placeholder 3">
            <a:extLst>
              <a:ext uri="{FF2B5EF4-FFF2-40B4-BE49-F238E27FC236}">
                <a16:creationId xmlns:a16="http://schemas.microsoft.com/office/drawing/2014/main" id="{5FCB5A78-3611-CA48-892C-D9F47181D8F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73526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a:t>Semantic Web Applications</a:t>
            </a:r>
          </a:p>
        </p:txBody>
      </p:sp>
      <p:sp>
        <p:nvSpPr>
          <p:cNvPr id="17411" name="Content Placeholder 2"/>
          <p:cNvSpPr>
            <a:spLocks noGrp="1"/>
          </p:cNvSpPr>
          <p:nvPr>
            <p:ph sz="quarter" idx="13"/>
          </p:nvPr>
        </p:nvSpPr>
        <p:spPr/>
        <p:txBody>
          <a:bodyPr/>
          <a:lstStyle/>
          <a:p>
            <a:pPr marL="0" indent="0">
              <a:buNone/>
            </a:pPr>
            <a:r>
              <a:rPr lang="en-GB"/>
              <a:t>Technologies considered so far allow us to represent data (RDF)</a:t>
            </a:r>
          </a:p>
          <a:p>
            <a:pPr marL="0" indent="0">
              <a:buNone/>
            </a:pPr>
            <a:endParaRPr lang="en-GB"/>
          </a:p>
          <a:p>
            <a:pPr marL="0" indent="0">
              <a:buNone/>
            </a:pPr>
            <a:r>
              <a:rPr lang="en-GB"/>
              <a:t>We can put data in – how do we get it back out? </a:t>
            </a:r>
          </a:p>
        </p:txBody>
      </p:sp>
      <p:sp>
        <p:nvSpPr>
          <p:cNvPr id="2" name="Text Placeholder 1">
            <a:extLst>
              <a:ext uri="{FF2B5EF4-FFF2-40B4-BE49-F238E27FC236}">
                <a16:creationId xmlns:a16="http://schemas.microsoft.com/office/drawing/2014/main" id="{FF5498CD-36AA-254E-8039-FE60A47F2AF7}"/>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502835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GB"/>
              <a:t>Other SPARQL Verbs</a:t>
            </a:r>
          </a:p>
        </p:txBody>
      </p:sp>
      <p:sp>
        <p:nvSpPr>
          <p:cNvPr id="49155" name="Content Placeholder 2"/>
          <p:cNvSpPr>
            <a:spLocks noGrp="1"/>
          </p:cNvSpPr>
          <p:nvPr>
            <p:ph sz="quarter" idx="13"/>
          </p:nvPr>
        </p:nvSpPr>
        <p:spPr/>
        <p:txBody>
          <a:bodyPr/>
          <a:lstStyle/>
          <a:p>
            <a:pPr marL="0" indent="0">
              <a:buNone/>
            </a:pPr>
            <a:r>
              <a:rPr lang="en-GB"/>
              <a:t>SELECT is not the only verb</a:t>
            </a:r>
          </a:p>
          <a:p>
            <a:pPr lvl="1" eaLnBrk="1" hangingPunct="1"/>
            <a:r>
              <a:rPr lang="en-GB">
                <a:latin typeface="Lucida Console" panose="020B0609040504020204" pitchFamily="49" charset="0"/>
              </a:rPr>
              <a:t>CONSTRUCT</a:t>
            </a:r>
          </a:p>
          <a:p>
            <a:pPr lvl="1" eaLnBrk="1" hangingPunct="1"/>
            <a:r>
              <a:rPr lang="en-GB">
                <a:latin typeface="Lucida Console" panose="020B0609040504020204" pitchFamily="49" charset="0"/>
              </a:rPr>
              <a:t>ASK</a:t>
            </a:r>
          </a:p>
          <a:p>
            <a:pPr lvl="1" eaLnBrk="1" hangingPunct="1"/>
            <a:r>
              <a:rPr lang="en-GB">
                <a:latin typeface="Lucida Console" panose="020B0609040504020204" pitchFamily="49" charset="0"/>
              </a:rPr>
              <a:t>DESCRIBE</a:t>
            </a:r>
          </a:p>
        </p:txBody>
      </p:sp>
      <p:sp>
        <p:nvSpPr>
          <p:cNvPr id="2" name="Text Placeholder 1">
            <a:extLst>
              <a:ext uri="{FF2B5EF4-FFF2-40B4-BE49-F238E27FC236}">
                <a16:creationId xmlns:a16="http://schemas.microsoft.com/office/drawing/2014/main" id="{8569474A-23BD-2547-A282-5C6FB0D8EB1D}"/>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16239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GB">
                <a:latin typeface="Lucida Console" panose="020B0609040504020204" pitchFamily="49" charset="0"/>
              </a:rPr>
              <a:t>CONSTRUCT</a:t>
            </a:r>
          </a:p>
        </p:txBody>
      </p:sp>
      <p:sp>
        <p:nvSpPr>
          <p:cNvPr id="50179" name="Content Placeholder 2"/>
          <p:cNvSpPr>
            <a:spLocks noGrp="1"/>
          </p:cNvSpPr>
          <p:nvPr>
            <p:ph sz="quarter" idx="13"/>
          </p:nvPr>
        </p:nvSpPr>
        <p:spPr/>
        <p:txBody>
          <a:bodyPr/>
          <a:lstStyle/>
          <a:p>
            <a:pPr marL="0" indent="0">
              <a:buNone/>
            </a:pPr>
            <a:r>
              <a:rPr lang="en-GB"/>
              <a:t>A </a:t>
            </a:r>
            <a:r>
              <a:rPr lang="en-GB">
                <a:latin typeface="Lucida Console" panose="020B0609040504020204" pitchFamily="49" charset="0"/>
              </a:rPr>
              <a:t>CONSTRUCT</a:t>
            </a:r>
            <a:r>
              <a:rPr lang="en-GB"/>
              <a:t> query returns an RDF graph, specified by a graph template</a:t>
            </a:r>
          </a:p>
          <a:p>
            <a:pPr lvl="1" eaLnBrk="1" hangingPunct="1"/>
            <a:r>
              <a:rPr lang="en-GB"/>
              <a:t>For each row in the result set, substitute the variables in the template with the values in that row</a:t>
            </a:r>
          </a:p>
          <a:p>
            <a:pPr lvl="1" eaLnBrk="1" hangingPunct="1"/>
            <a:r>
              <a:rPr lang="en-GB"/>
              <a:t>Combine the resulting graphs into a single graph (set union of triples)</a:t>
            </a:r>
          </a:p>
        </p:txBody>
      </p:sp>
      <p:sp>
        <p:nvSpPr>
          <p:cNvPr id="2" name="Text Placeholder 1">
            <a:extLst>
              <a:ext uri="{FF2B5EF4-FFF2-40B4-BE49-F238E27FC236}">
                <a16:creationId xmlns:a16="http://schemas.microsoft.com/office/drawing/2014/main" id="{D25DBBB2-8684-EA42-8684-50288102E84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689974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GB">
                <a:latin typeface="Lucida Console" panose="020B0609040504020204" pitchFamily="49" charset="0"/>
              </a:rPr>
              <a:t>CONSTRUCT</a:t>
            </a:r>
          </a:p>
        </p:txBody>
      </p:sp>
      <p:sp>
        <p:nvSpPr>
          <p:cNvPr id="51203" name="Content Placeholder 2"/>
          <p:cNvSpPr>
            <a:spLocks noGrp="1"/>
          </p:cNvSpPr>
          <p:nvPr>
            <p:ph sz="quarter" idx="13"/>
          </p:nvPr>
        </p:nvSpPr>
        <p:spPr/>
        <p:txBody>
          <a:bodyPr/>
          <a:lstStyle/>
          <a:p>
            <a:pPr marL="0" indent="0">
              <a:buNone/>
            </a:pPr>
            <a:r>
              <a:rPr lang="en-GB">
                <a:latin typeface="Lucida Console" panose="020B0609040504020204" pitchFamily="49" charset="0"/>
                <a:cs typeface="Lucida Sans"/>
              </a:rPr>
              <a:t>PREFIX </a:t>
            </a:r>
            <a:r>
              <a:rPr lang="en-GB" err="1">
                <a:latin typeface="Lucida Console" panose="020B0609040504020204" pitchFamily="49" charset="0"/>
                <a:cs typeface="Lucida Sans"/>
              </a:rPr>
              <a:t>foaf</a:t>
            </a:r>
            <a:r>
              <a:rPr lang="en-GB">
                <a:latin typeface="Lucida Console" panose="020B0609040504020204" pitchFamily="49" charset="0"/>
                <a:cs typeface="Lucida Sans"/>
              </a:rPr>
              <a:t>:  &lt;http://xmlns.com/foaf/0.1/&gt;</a:t>
            </a:r>
            <a:br>
              <a:rPr lang="en-GB">
                <a:latin typeface="Lucida Console" panose="020B0609040504020204" pitchFamily="49" charset="0"/>
                <a:cs typeface="Lucida Sans"/>
              </a:rPr>
            </a:br>
            <a:r>
              <a:rPr lang="en-GB">
                <a:latin typeface="Lucida Console" panose="020B0609040504020204" pitchFamily="49" charset="0"/>
                <a:cs typeface="Lucida Sans"/>
              </a:rPr>
              <a:t>PREFIX </a:t>
            </a:r>
            <a:r>
              <a:rPr lang="en-GB" err="1">
                <a:latin typeface="Lucida Console" panose="020B0609040504020204" pitchFamily="49" charset="0"/>
                <a:cs typeface="Lucida Sans"/>
              </a:rPr>
              <a:t>vcard</a:t>
            </a:r>
            <a:r>
              <a:rPr lang="en-GB">
                <a:latin typeface="Lucida Console" panose="020B0609040504020204" pitchFamily="49" charset="0"/>
                <a:cs typeface="Lucida Sans"/>
              </a:rPr>
              <a:t>: &lt;http://www.w3.org/2001/vcard-rdf/3.0#&gt;</a:t>
            </a:r>
            <a:br>
              <a:rPr lang="en-GB">
                <a:latin typeface="Lucida Console" panose="020B0609040504020204" pitchFamily="49" charset="0"/>
                <a:cs typeface="Lucida Sans"/>
              </a:rPr>
            </a:br>
            <a:r>
              <a:rPr lang="en-GB" b="1">
                <a:latin typeface="Lucida Console" panose="020B0609040504020204" pitchFamily="49" charset="0"/>
                <a:cs typeface="Lucida Sans"/>
              </a:rPr>
              <a:t>CONSTRUCT   {</a:t>
            </a:r>
            <a:br>
              <a:rPr lang="en-GB" b="1">
                <a:latin typeface="Lucida Console" panose="020B0609040504020204" pitchFamily="49" charset="0"/>
                <a:cs typeface="Lucida Sans"/>
              </a:rPr>
            </a:br>
            <a:r>
              <a:rPr lang="en-GB" b="1">
                <a:latin typeface="Lucida Console" panose="020B0609040504020204" pitchFamily="49" charset="0"/>
                <a:cs typeface="Lucida Sans"/>
              </a:rPr>
              <a:t>  ?x </a:t>
            </a:r>
            <a:r>
              <a:rPr lang="en-GB" b="1" err="1">
                <a:latin typeface="Lucida Console" panose="020B0609040504020204" pitchFamily="49" charset="0"/>
                <a:cs typeface="Lucida Sans"/>
              </a:rPr>
              <a:t>vcard:FN</a:t>
            </a:r>
            <a:r>
              <a:rPr lang="en-GB" b="1">
                <a:latin typeface="Lucida Console" panose="020B0609040504020204" pitchFamily="49" charset="0"/>
                <a:cs typeface="Lucida Sans"/>
              </a:rPr>
              <a:t> ?name .</a:t>
            </a:r>
            <a:br>
              <a:rPr lang="en-GB" b="1">
                <a:latin typeface="Lucida Console" panose="020B0609040504020204" pitchFamily="49" charset="0"/>
                <a:cs typeface="Lucida Sans"/>
              </a:rPr>
            </a:br>
            <a:r>
              <a:rPr lang="en-GB" b="1">
                <a:latin typeface="Lucida Console" panose="020B0609040504020204" pitchFamily="49" charset="0"/>
                <a:cs typeface="Lucida Sans"/>
              </a:rPr>
              <a:t>  ?x </a:t>
            </a:r>
            <a:r>
              <a:rPr lang="en-GB" b="1" err="1">
                <a:latin typeface="Lucida Console" panose="020B0609040504020204" pitchFamily="49" charset="0"/>
                <a:cs typeface="Lucida Sans"/>
              </a:rPr>
              <a:t>vcard:EMAIL</a:t>
            </a:r>
            <a:r>
              <a:rPr lang="en-GB" b="1">
                <a:latin typeface="Lucida Console" panose="020B0609040504020204" pitchFamily="49" charset="0"/>
                <a:cs typeface="Lucida Sans"/>
              </a:rPr>
              <a:t> ?mail . </a:t>
            </a:r>
            <a:br>
              <a:rPr lang="en-GB" b="1">
                <a:latin typeface="Lucida Console" panose="020B0609040504020204" pitchFamily="49" charset="0"/>
                <a:cs typeface="Lucida Sans"/>
              </a:rPr>
            </a:br>
            <a:r>
              <a:rPr lang="en-GB" b="1">
                <a:latin typeface="Lucida Console" panose="020B0609040504020204" pitchFamily="49" charset="0"/>
                <a:cs typeface="Lucida Sans"/>
              </a:rPr>
              <a:t>}</a:t>
            </a:r>
            <a:br>
              <a:rPr lang="en-GB" b="1">
                <a:latin typeface="Lucida Console" panose="020B0609040504020204" pitchFamily="49" charset="0"/>
                <a:cs typeface="Lucida Sans"/>
              </a:rPr>
            </a:br>
            <a:r>
              <a:rPr lang="en-GB">
                <a:latin typeface="Lucida Console" panose="020B0609040504020204" pitchFamily="49" charset="0"/>
                <a:cs typeface="Lucida Sans"/>
              </a:rPr>
              <a:t>WHERE { </a:t>
            </a:r>
            <a:br>
              <a:rPr lang="en-GB">
                <a:latin typeface="Lucida Console" panose="020B0609040504020204" pitchFamily="49" charset="0"/>
                <a:cs typeface="Lucida Sans"/>
              </a:rPr>
            </a:br>
            <a:r>
              <a:rPr lang="en-GB">
                <a:latin typeface="Lucida Console" panose="020B0609040504020204" pitchFamily="49" charset="0"/>
                <a:cs typeface="Lucida Sans"/>
              </a:rPr>
              <a:t>  ?x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?name .</a:t>
            </a:r>
            <a:br>
              <a:rPr lang="en-GB">
                <a:latin typeface="Lucida Console" panose="020B0609040504020204" pitchFamily="49" charset="0"/>
                <a:cs typeface="Lucida Sans"/>
              </a:rPr>
            </a:br>
            <a:r>
              <a:rPr lang="en-GB">
                <a:latin typeface="Lucida Console" panose="020B0609040504020204" pitchFamily="49" charset="0"/>
                <a:cs typeface="Lucida Sans"/>
              </a:rPr>
              <a:t>  ?x </a:t>
            </a:r>
            <a:r>
              <a:rPr lang="en-GB" err="1">
                <a:latin typeface="Lucida Console" panose="020B0609040504020204" pitchFamily="49" charset="0"/>
                <a:cs typeface="Lucida Sans"/>
              </a:rPr>
              <a:t>foaf:mbox</a:t>
            </a:r>
            <a:r>
              <a:rPr lang="en-GB">
                <a:latin typeface="Lucida Console" panose="020B0609040504020204" pitchFamily="49" charset="0"/>
                <a:cs typeface="Lucida Sans"/>
              </a:rPr>
              <a:t> ?mail . </a:t>
            </a:r>
            <a:br>
              <a:rPr lang="en-GB">
                <a:latin typeface="Lucida Console" panose="020B0609040504020204" pitchFamily="49" charset="0"/>
                <a:cs typeface="Lucida Sans"/>
              </a:rPr>
            </a:br>
            <a:r>
              <a:rPr lang="en-GB">
                <a:latin typeface="Lucida Console" panose="020B0609040504020204" pitchFamily="49" charset="0"/>
                <a:cs typeface="Lucida Sans"/>
              </a:rPr>
              <a:t>}</a:t>
            </a:r>
          </a:p>
          <a:p>
            <a:pPr eaLnBrk="1" hangingPunct="1">
              <a:buFontTx/>
              <a:buNone/>
            </a:pPr>
            <a:endParaRPr lang="en-GB">
              <a:latin typeface="Lucida Sans"/>
              <a:cs typeface="Lucida Sans"/>
            </a:endParaRPr>
          </a:p>
        </p:txBody>
      </p:sp>
      <p:sp>
        <p:nvSpPr>
          <p:cNvPr id="2" name="Text Placeholder 1">
            <a:extLst>
              <a:ext uri="{FF2B5EF4-FFF2-40B4-BE49-F238E27FC236}">
                <a16:creationId xmlns:a16="http://schemas.microsoft.com/office/drawing/2014/main" id="{8398DED2-7649-C241-92DE-9B90FF57FE35}"/>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773896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GB">
                <a:latin typeface="Lucida Console" panose="020B0609040504020204" pitchFamily="49" charset="0"/>
              </a:rPr>
              <a:t>CONSTRUCT</a:t>
            </a:r>
            <a:r>
              <a:rPr lang="en-GB"/>
              <a:t> and </a:t>
            </a:r>
            <a:r>
              <a:rPr lang="en-GB" err="1"/>
              <a:t>bNodes</a:t>
            </a:r>
            <a:endParaRPr lang="en-GB"/>
          </a:p>
        </p:txBody>
      </p:sp>
      <p:sp>
        <p:nvSpPr>
          <p:cNvPr id="52227" name="Content Placeholder 2"/>
          <p:cNvSpPr>
            <a:spLocks noGrp="1"/>
          </p:cNvSpPr>
          <p:nvPr>
            <p:ph sz="quarter" idx="13"/>
          </p:nvPr>
        </p:nvSpPr>
        <p:spPr/>
        <p:txBody>
          <a:bodyPr/>
          <a:lstStyle/>
          <a:p>
            <a:pPr marL="0" indent="0">
              <a:buNone/>
            </a:pPr>
            <a:r>
              <a:rPr lang="en-GB"/>
              <a:t>CONSTRUCT can create graphs with </a:t>
            </a:r>
            <a:r>
              <a:rPr lang="en-GB" err="1"/>
              <a:t>bNodes</a:t>
            </a:r>
            <a:endParaRPr lang="en-GB"/>
          </a:p>
          <a:p>
            <a:pPr marL="0" indent="0">
              <a:buNone/>
            </a:pPr>
            <a:r>
              <a:rPr lang="en-GB" err="1"/>
              <a:t>bNode</a:t>
            </a:r>
            <a:r>
              <a:rPr lang="en-GB"/>
              <a:t> labels are scoped to the template for each solution</a:t>
            </a:r>
          </a:p>
          <a:p>
            <a:pPr lvl="1" eaLnBrk="1" hangingPunct="1"/>
            <a:r>
              <a:rPr lang="en-GB"/>
              <a:t>If the same label occurs twice in a template, then there will be one blank node created for each query solution</a:t>
            </a:r>
          </a:p>
          <a:p>
            <a:pPr lvl="1" eaLnBrk="1" hangingPunct="1"/>
            <a:r>
              <a:rPr lang="en-GB"/>
              <a:t>There will be different blank nodes for triples generated by different query solutions</a:t>
            </a:r>
          </a:p>
        </p:txBody>
      </p:sp>
      <p:sp>
        <p:nvSpPr>
          <p:cNvPr id="2" name="Text Placeholder 1">
            <a:extLst>
              <a:ext uri="{FF2B5EF4-FFF2-40B4-BE49-F238E27FC236}">
                <a16:creationId xmlns:a16="http://schemas.microsoft.com/office/drawing/2014/main" id="{9C71DC0F-FD6A-5744-969F-72F050EADFC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89417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GB">
                <a:latin typeface="Lucida Console" panose="020B0609040504020204" pitchFamily="49" charset="0"/>
              </a:rPr>
              <a:t>CONSTRUCT</a:t>
            </a:r>
            <a:r>
              <a:rPr lang="en-GB"/>
              <a:t> and </a:t>
            </a:r>
            <a:r>
              <a:rPr lang="en-GB" err="1"/>
              <a:t>bNodes</a:t>
            </a:r>
            <a:endParaRPr lang="en-GB"/>
          </a:p>
        </p:txBody>
      </p:sp>
      <p:sp>
        <p:nvSpPr>
          <p:cNvPr id="53251" name="Content Placeholder 2"/>
          <p:cNvSpPr>
            <a:spLocks noGrp="1"/>
          </p:cNvSpPr>
          <p:nvPr>
            <p:ph sz="quarter" idx="13"/>
          </p:nvPr>
        </p:nvSpPr>
        <p:spPr/>
        <p:txBody>
          <a:bodyPr/>
          <a:lstStyle/>
          <a:p>
            <a:pPr marL="0" indent="0">
              <a:buNone/>
            </a:pPr>
            <a:r>
              <a:rPr lang="en-GB">
                <a:latin typeface="Lucida Console" panose="020B0609040504020204" pitchFamily="49" charset="0"/>
                <a:cs typeface="Lucida Sans"/>
              </a:rPr>
              <a:t>CONSTRUCT { </a:t>
            </a:r>
            <a:br>
              <a:rPr lang="en-GB">
                <a:latin typeface="Lucida Console" panose="020B0609040504020204" pitchFamily="49" charset="0"/>
                <a:cs typeface="Lucida Sans"/>
              </a:rPr>
            </a:br>
            <a:r>
              <a:rPr lang="en-GB">
                <a:latin typeface="Lucida Console" panose="020B0609040504020204" pitchFamily="49" charset="0"/>
                <a:cs typeface="Lucida Sans"/>
              </a:rPr>
              <a:t>  ?x  </a:t>
            </a:r>
            <a:r>
              <a:rPr lang="en-GB" err="1">
                <a:latin typeface="Lucida Console" panose="020B0609040504020204" pitchFamily="49" charset="0"/>
                <a:cs typeface="Lucida Sans"/>
              </a:rPr>
              <a:t>vcard:N</a:t>
            </a:r>
            <a:r>
              <a:rPr lang="en-GB">
                <a:latin typeface="Lucida Console" panose="020B0609040504020204" pitchFamily="49" charset="0"/>
                <a:cs typeface="Lucida Sans"/>
              </a:rPr>
              <a:t> _:v .</a:t>
            </a:r>
            <a:br>
              <a:rPr lang="en-GB">
                <a:latin typeface="Lucida Console" panose="020B0609040504020204" pitchFamily="49" charset="0"/>
                <a:cs typeface="Lucida Sans"/>
              </a:rPr>
            </a:br>
            <a:r>
              <a:rPr lang="en-GB">
                <a:latin typeface="Lucida Console" panose="020B0609040504020204" pitchFamily="49" charset="0"/>
                <a:cs typeface="Lucida Sans"/>
              </a:rPr>
              <a:t>  _:v </a:t>
            </a:r>
            <a:r>
              <a:rPr lang="en-GB" err="1">
                <a:latin typeface="Lucida Console" panose="020B0609040504020204" pitchFamily="49" charset="0"/>
                <a:cs typeface="Lucida Sans"/>
              </a:rPr>
              <a:t>vcard:givenName</a:t>
            </a:r>
            <a:r>
              <a:rPr lang="en-GB">
                <a:latin typeface="Lucida Console" panose="020B0609040504020204" pitchFamily="49" charset="0"/>
                <a:cs typeface="Lucida Sans"/>
              </a:rPr>
              <a:t> ?</a:t>
            </a:r>
            <a:r>
              <a:rPr lang="en-GB" err="1">
                <a:latin typeface="Lucida Console" panose="020B0609040504020204" pitchFamily="49" charset="0"/>
                <a:cs typeface="Lucida Sans"/>
              </a:rPr>
              <a:t>gname</a:t>
            </a:r>
            <a:r>
              <a:rPr lang="en-GB">
                <a:latin typeface="Lucida Console" panose="020B0609040504020204" pitchFamily="49" charset="0"/>
                <a:cs typeface="Lucida Sans"/>
              </a:rPr>
              <a:t> .</a:t>
            </a:r>
            <a:br>
              <a:rPr lang="en-GB">
                <a:latin typeface="Lucida Console" panose="020B0609040504020204" pitchFamily="49" charset="0"/>
                <a:cs typeface="Lucida Sans"/>
              </a:rPr>
            </a:br>
            <a:r>
              <a:rPr lang="en-GB">
                <a:latin typeface="Lucida Console" panose="020B0609040504020204" pitchFamily="49" charset="0"/>
                <a:cs typeface="Lucida Sans"/>
              </a:rPr>
              <a:t>  _:v </a:t>
            </a:r>
            <a:r>
              <a:rPr lang="en-GB" err="1">
                <a:latin typeface="Lucida Console" panose="020B0609040504020204" pitchFamily="49" charset="0"/>
                <a:cs typeface="Lucida Sans"/>
              </a:rPr>
              <a:t>vcard:familyName</a:t>
            </a:r>
            <a:r>
              <a:rPr lang="en-GB">
                <a:latin typeface="Lucida Console" panose="020B0609040504020204" pitchFamily="49" charset="0"/>
                <a:cs typeface="Lucida Sans"/>
              </a:rPr>
              <a:t> ?</a:t>
            </a:r>
            <a:r>
              <a:rPr lang="en-GB" err="1">
                <a:latin typeface="Lucida Console" panose="020B0609040504020204" pitchFamily="49" charset="0"/>
                <a:cs typeface="Lucida Sans"/>
              </a:rPr>
              <a:t>fname</a:t>
            </a:r>
            <a:r>
              <a:rPr lang="en-GB">
                <a:latin typeface="Lucida Console" panose="020B0609040504020204" pitchFamily="49" charset="0"/>
                <a:cs typeface="Lucida Sans"/>
              </a:rPr>
              <a:t> .</a:t>
            </a:r>
            <a:br>
              <a:rPr lang="en-GB">
                <a:latin typeface="Lucida Console" panose="020B0609040504020204" pitchFamily="49" charset="0"/>
                <a:cs typeface="Lucida Sans"/>
              </a:rPr>
            </a:br>
            <a:r>
              <a:rPr lang="en-GB">
                <a:latin typeface="Lucida Console" panose="020B0609040504020204" pitchFamily="49" charset="0"/>
                <a:cs typeface="Lucida Sans"/>
              </a:rPr>
              <a:t>}</a:t>
            </a:r>
            <a:br>
              <a:rPr lang="en-GB">
                <a:latin typeface="Lucida Console" panose="020B0609040504020204" pitchFamily="49" charset="0"/>
                <a:cs typeface="Lucida Sans"/>
              </a:rPr>
            </a:br>
            <a:r>
              <a:rPr lang="en-GB">
                <a:latin typeface="Lucida Console" panose="020B0609040504020204" pitchFamily="49" charset="0"/>
                <a:cs typeface="Lucida Sans"/>
              </a:rPr>
              <a:t>WHERE {</a:t>
            </a:r>
            <a:br>
              <a:rPr lang="en-GB">
                <a:latin typeface="Lucida Console" panose="020B0609040504020204" pitchFamily="49" charset="0"/>
                <a:cs typeface="Lucida Sans"/>
              </a:rPr>
            </a:br>
            <a:r>
              <a:rPr lang="en-GB">
                <a:latin typeface="Lucida Console" panose="020B0609040504020204" pitchFamily="49" charset="0"/>
                <a:cs typeface="Lucida Sans"/>
              </a:rPr>
              <a:t>  { ?x </a:t>
            </a:r>
            <a:r>
              <a:rPr lang="en-GB" err="1">
                <a:latin typeface="Lucida Console" panose="020B0609040504020204" pitchFamily="49" charset="0"/>
                <a:cs typeface="Lucida Sans"/>
              </a:rPr>
              <a:t>foaf:firstname</a:t>
            </a:r>
            <a:r>
              <a:rPr lang="en-GB">
                <a:latin typeface="Lucida Console" panose="020B0609040504020204" pitchFamily="49" charset="0"/>
                <a:cs typeface="Lucida Sans"/>
              </a:rPr>
              <a:t> ?</a:t>
            </a:r>
            <a:r>
              <a:rPr lang="en-GB" err="1">
                <a:latin typeface="Lucida Console" panose="020B0609040504020204" pitchFamily="49" charset="0"/>
                <a:cs typeface="Lucida Sans"/>
              </a:rPr>
              <a:t>gname</a:t>
            </a:r>
            <a:r>
              <a:rPr lang="en-GB">
                <a:latin typeface="Lucida Console" panose="020B0609040504020204" pitchFamily="49" charset="0"/>
                <a:cs typeface="Lucida Sans"/>
              </a:rPr>
              <a:t> } UNION { ?x </a:t>
            </a:r>
            <a:r>
              <a:rPr lang="en-GB" err="1">
                <a:latin typeface="Lucida Console" panose="020B0609040504020204" pitchFamily="49" charset="0"/>
                <a:cs typeface="Lucida Sans"/>
              </a:rPr>
              <a:t>foaf:givenname</a:t>
            </a:r>
            <a:r>
              <a:rPr lang="en-GB">
                <a:latin typeface="Lucida Console" panose="020B0609040504020204" pitchFamily="49" charset="0"/>
                <a:cs typeface="Lucida Sans"/>
              </a:rPr>
              <a:t>   ?</a:t>
            </a:r>
            <a:r>
              <a:rPr lang="en-GB" err="1">
                <a:latin typeface="Lucida Console" panose="020B0609040504020204" pitchFamily="49" charset="0"/>
                <a:cs typeface="Lucida Sans"/>
              </a:rPr>
              <a:t>gname</a:t>
            </a:r>
            <a:r>
              <a:rPr lang="en-GB">
                <a:latin typeface="Lucida Console" panose="020B0609040504020204" pitchFamily="49" charset="0"/>
                <a:cs typeface="Lucida Sans"/>
              </a:rPr>
              <a:t> } .</a:t>
            </a:r>
            <a:br>
              <a:rPr lang="en-GB">
                <a:latin typeface="Lucida Console" panose="020B0609040504020204" pitchFamily="49" charset="0"/>
                <a:cs typeface="Lucida Sans"/>
              </a:rPr>
            </a:br>
            <a:br>
              <a:rPr lang="en-GB">
                <a:latin typeface="Lucida Console" panose="020B0609040504020204" pitchFamily="49" charset="0"/>
                <a:cs typeface="Lucida Sans"/>
              </a:rPr>
            </a:br>
            <a:r>
              <a:rPr lang="en-GB">
                <a:latin typeface="Lucida Console" panose="020B0609040504020204" pitchFamily="49" charset="0"/>
                <a:cs typeface="Lucida Sans"/>
              </a:rPr>
              <a:t>  { ?x </a:t>
            </a:r>
            <a:r>
              <a:rPr lang="en-GB" err="1">
                <a:latin typeface="Lucida Console" panose="020B0609040504020204" pitchFamily="49" charset="0"/>
                <a:cs typeface="Lucida Sans"/>
              </a:rPr>
              <a:t>foaf:surname</a:t>
            </a:r>
            <a:r>
              <a:rPr lang="en-GB">
                <a:latin typeface="Lucida Console" panose="020B0609040504020204" pitchFamily="49" charset="0"/>
                <a:cs typeface="Lucida Sans"/>
              </a:rPr>
              <a:t>   ?</a:t>
            </a:r>
            <a:r>
              <a:rPr lang="en-GB" err="1">
                <a:latin typeface="Lucida Console" panose="020B0609040504020204" pitchFamily="49" charset="0"/>
                <a:cs typeface="Lucida Sans"/>
              </a:rPr>
              <a:t>fname</a:t>
            </a:r>
            <a:r>
              <a:rPr lang="en-GB">
                <a:latin typeface="Lucida Console" panose="020B0609040504020204" pitchFamily="49" charset="0"/>
                <a:cs typeface="Lucida Sans"/>
              </a:rPr>
              <a:t> } UNION { ?x </a:t>
            </a:r>
            <a:r>
              <a:rPr lang="en-GB" err="1">
                <a:latin typeface="Lucida Console" panose="020B0609040504020204" pitchFamily="49" charset="0"/>
                <a:cs typeface="Lucida Sans"/>
              </a:rPr>
              <a:t>foaf:family_name</a:t>
            </a:r>
            <a:r>
              <a:rPr lang="en-GB">
                <a:latin typeface="Lucida Console" panose="020B0609040504020204" pitchFamily="49" charset="0"/>
                <a:cs typeface="Lucida Sans"/>
              </a:rPr>
              <a:t> ?</a:t>
            </a:r>
            <a:r>
              <a:rPr lang="en-GB" err="1">
                <a:latin typeface="Lucida Console" panose="020B0609040504020204" pitchFamily="49" charset="0"/>
                <a:cs typeface="Lucida Sans"/>
              </a:rPr>
              <a:t>fname</a:t>
            </a:r>
            <a:r>
              <a:rPr lang="en-GB">
                <a:latin typeface="Lucida Console" panose="020B0609040504020204" pitchFamily="49" charset="0"/>
                <a:cs typeface="Lucida Sans"/>
              </a:rPr>
              <a:t> } .</a:t>
            </a:r>
            <a:br>
              <a:rPr lang="en-GB">
                <a:latin typeface="Lucida Console" panose="020B0609040504020204" pitchFamily="49" charset="0"/>
                <a:cs typeface="Lucida Sans"/>
              </a:rPr>
            </a:br>
            <a:r>
              <a:rPr lang="en-GB">
                <a:latin typeface="Lucida Console" panose="020B0609040504020204" pitchFamily="49" charset="0"/>
                <a:cs typeface="Lucida Sans"/>
              </a:rPr>
              <a:t>}</a:t>
            </a:r>
          </a:p>
          <a:p>
            <a:pPr eaLnBrk="1" hangingPunct="1"/>
            <a:endParaRPr lang="en-GB">
              <a:latin typeface="Lucida Sans"/>
              <a:cs typeface="Lucida Sans"/>
            </a:endParaRPr>
          </a:p>
        </p:txBody>
      </p:sp>
      <p:sp>
        <p:nvSpPr>
          <p:cNvPr id="2" name="Text Placeholder 1">
            <a:extLst>
              <a:ext uri="{FF2B5EF4-FFF2-40B4-BE49-F238E27FC236}">
                <a16:creationId xmlns:a16="http://schemas.microsoft.com/office/drawing/2014/main" id="{C2A2129C-63CA-6246-9C50-D28DAFA6C8B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270864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GB">
                <a:latin typeface="Lucida Console" panose="020B0609040504020204" pitchFamily="49" charset="0"/>
              </a:rPr>
              <a:t>CONSTRUCT</a:t>
            </a:r>
            <a:r>
              <a:rPr lang="en-GB"/>
              <a:t> and </a:t>
            </a:r>
            <a:r>
              <a:rPr lang="en-GB" err="1"/>
              <a:t>bNodes</a:t>
            </a:r>
            <a:endParaRPr lang="en-GB"/>
          </a:p>
        </p:txBody>
      </p:sp>
      <p:sp>
        <p:nvSpPr>
          <p:cNvPr id="54275" name="Content Placeholder 2"/>
          <p:cNvSpPr>
            <a:spLocks noGrp="1"/>
          </p:cNvSpPr>
          <p:nvPr>
            <p:ph sz="quarter" idx="13"/>
          </p:nvPr>
        </p:nvSpPr>
        <p:spPr/>
        <p:txBody>
          <a:bodyPr/>
          <a:lstStyle/>
          <a:p>
            <a:pPr marL="0" indent="0">
              <a:buNone/>
            </a:pPr>
            <a:r>
              <a:rPr lang="en-GB">
                <a:latin typeface="Lucida Console" panose="020B0609040504020204" pitchFamily="49" charset="0"/>
                <a:cs typeface="Lucida Sans"/>
              </a:rPr>
              <a:t>_:a </a:t>
            </a:r>
            <a:r>
              <a:rPr lang="en-GB" err="1">
                <a:latin typeface="Lucida Console" panose="020B0609040504020204" pitchFamily="49" charset="0"/>
                <a:cs typeface="Lucida Sans"/>
              </a:rPr>
              <a:t>foaf:givenname</a:t>
            </a:r>
            <a:r>
              <a:rPr lang="en-GB">
                <a:latin typeface="Lucida Console" panose="020B0609040504020204" pitchFamily="49" charset="0"/>
                <a:cs typeface="Lucida Sans"/>
              </a:rPr>
              <a:t> "Alice" .</a:t>
            </a:r>
            <a:br>
              <a:rPr lang="en-GB">
                <a:latin typeface="Lucida Console" panose="020B0609040504020204" pitchFamily="49" charset="0"/>
                <a:cs typeface="Lucida Sans"/>
              </a:rPr>
            </a:br>
            <a:r>
              <a:rPr lang="en-GB">
                <a:latin typeface="Lucida Console" panose="020B0609040504020204" pitchFamily="49" charset="0"/>
                <a:cs typeface="Lucida Sans"/>
              </a:rPr>
              <a:t>_:a </a:t>
            </a:r>
            <a:r>
              <a:rPr lang="en-GB" err="1">
                <a:latin typeface="Lucida Console" panose="020B0609040504020204" pitchFamily="49" charset="0"/>
                <a:cs typeface="Lucida Sans"/>
              </a:rPr>
              <a:t>foaf:family_name</a:t>
            </a:r>
            <a:r>
              <a:rPr lang="en-GB">
                <a:latin typeface="Lucida Console" panose="020B0609040504020204" pitchFamily="49" charset="0"/>
                <a:cs typeface="Lucida Sans"/>
              </a:rPr>
              <a:t> "Hacker" .</a:t>
            </a:r>
            <a:br>
              <a:rPr lang="en-GB">
                <a:latin typeface="Lucida Console" panose="020B0609040504020204" pitchFamily="49" charset="0"/>
                <a:cs typeface="Lucida Sans"/>
              </a:rPr>
            </a:br>
            <a:r>
              <a:rPr lang="en-GB">
                <a:latin typeface="Lucida Console" panose="020B0609040504020204" pitchFamily="49" charset="0"/>
                <a:cs typeface="Lucida Sans"/>
              </a:rPr>
              <a:t>_:b </a:t>
            </a:r>
            <a:r>
              <a:rPr lang="en-GB" err="1">
                <a:latin typeface="Lucida Console" panose="020B0609040504020204" pitchFamily="49" charset="0"/>
                <a:cs typeface="Lucida Sans"/>
              </a:rPr>
              <a:t>foaf:firstname</a:t>
            </a:r>
            <a:r>
              <a:rPr lang="en-GB">
                <a:latin typeface="Lucida Console" panose="020B0609040504020204" pitchFamily="49" charset="0"/>
                <a:cs typeface="Lucida Sans"/>
              </a:rPr>
              <a:t> "Bob" .</a:t>
            </a:r>
            <a:br>
              <a:rPr lang="en-GB">
                <a:latin typeface="Lucida Console" panose="020B0609040504020204" pitchFamily="49" charset="0"/>
                <a:cs typeface="Lucida Sans"/>
              </a:rPr>
            </a:br>
            <a:r>
              <a:rPr lang="en-GB">
                <a:latin typeface="Lucida Console" panose="020B0609040504020204" pitchFamily="49" charset="0"/>
                <a:cs typeface="Lucida Sans"/>
              </a:rPr>
              <a:t>_:b </a:t>
            </a:r>
            <a:r>
              <a:rPr lang="en-GB" err="1">
                <a:latin typeface="Lucida Console" panose="020B0609040504020204" pitchFamily="49" charset="0"/>
                <a:cs typeface="Lucida Sans"/>
              </a:rPr>
              <a:t>foaf:surname</a:t>
            </a:r>
            <a:r>
              <a:rPr lang="en-GB">
                <a:latin typeface="Lucida Console" panose="020B0609040504020204" pitchFamily="49" charset="0"/>
                <a:cs typeface="Lucida Sans"/>
              </a:rPr>
              <a:t>  "Hacker” .</a:t>
            </a:r>
          </a:p>
          <a:p>
            <a:pPr marL="0" indent="0">
              <a:buNone/>
            </a:pPr>
            <a:endParaRPr lang="en-GB">
              <a:latin typeface="Lucida Console" panose="020B0609040504020204" pitchFamily="49" charset="0"/>
              <a:cs typeface="Lucida Sans"/>
            </a:endParaRPr>
          </a:p>
          <a:p>
            <a:pPr marL="0" indent="0">
              <a:buNone/>
            </a:pPr>
            <a:r>
              <a:rPr lang="en-GB">
                <a:latin typeface="Lucida Console" panose="020B0609040504020204" pitchFamily="49" charset="0"/>
                <a:cs typeface="Lucida Sans"/>
              </a:rPr>
              <a:t>_:v1 </a:t>
            </a:r>
            <a:r>
              <a:rPr lang="en-GB" err="1">
                <a:latin typeface="Lucida Console" panose="020B0609040504020204" pitchFamily="49" charset="0"/>
                <a:cs typeface="Lucida Sans"/>
              </a:rPr>
              <a:t>vcard:N</a:t>
            </a:r>
            <a:r>
              <a:rPr lang="en-GB">
                <a:latin typeface="Lucida Console" panose="020B0609040504020204" pitchFamily="49" charset="0"/>
                <a:cs typeface="Lucida Sans"/>
              </a:rPr>
              <a:t> _:x .</a:t>
            </a:r>
            <a:br>
              <a:rPr lang="en-GB">
                <a:latin typeface="Lucida Console" panose="020B0609040504020204" pitchFamily="49" charset="0"/>
                <a:cs typeface="Lucida Sans"/>
              </a:rPr>
            </a:br>
            <a:r>
              <a:rPr lang="en-GB">
                <a:latin typeface="Lucida Console" panose="020B0609040504020204" pitchFamily="49" charset="0"/>
                <a:cs typeface="Lucida Sans"/>
              </a:rPr>
              <a:t>_:</a:t>
            </a:r>
            <a:r>
              <a:rPr lang="en-GB" err="1">
                <a:latin typeface="Lucida Console" panose="020B0609040504020204" pitchFamily="49" charset="0"/>
                <a:cs typeface="Lucida Sans"/>
              </a:rPr>
              <a:t>x</a:t>
            </a:r>
            <a:r>
              <a:rPr lang="en-GB">
                <a:latin typeface="Lucida Console" panose="020B0609040504020204" pitchFamily="49" charset="0"/>
                <a:cs typeface="Lucida Sans"/>
              </a:rPr>
              <a:t> </a:t>
            </a:r>
            <a:r>
              <a:rPr lang="en-GB" err="1">
                <a:latin typeface="Lucida Console" panose="020B0609040504020204" pitchFamily="49" charset="0"/>
                <a:cs typeface="Lucida Sans"/>
              </a:rPr>
              <a:t>vcard:givenName</a:t>
            </a:r>
            <a:r>
              <a:rPr lang="en-GB">
                <a:latin typeface="Lucida Console" panose="020B0609040504020204" pitchFamily="49" charset="0"/>
                <a:cs typeface="Lucida Sans"/>
              </a:rPr>
              <a:t> "Alice" .</a:t>
            </a:r>
            <a:br>
              <a:rPr lang="en-GB">
                <a:latin typeface="Lucida Console" panose="020B0609040504020204" pitchFamily="49" charset="0"/>
                <a:cs typeface="Lucida Sans"/>
              </a:rPr>
            </a:br>
            <a:r>
              <a:rPr lang="en-GB">
                <a:latin typeface="Lucida Console" panose="020B0609040504020204" pitchFamily="49" charset="0"/>
                <a:cs typeface="Lucida Sans"/>
              </a:rPr>
              <a:t>_:</a:t>
            </a:r>
            <a:r>
              <a:rPr lang="en-GB" err="1">
                <a:latin typeface="Lucida Console" panose="020B0609040504020204" pitchFamily="49" charset="0"/>
                <a:cs typeface="Lucida Sans"/>
              </a:rPr>
              <a:t>x</a:t>
            </a:r>
            <a:r>
              <a:rPr lang="en-GB">
                <a:latin typeface="Lucida Console" panose="020B0609040504020204" pitchFamily="49" charset="0"/>
                <a:cs typeface="Lucida Sans"/>
              </a:rPr>
              <a:t> </a:t>
            </a:r>
            <a:r>
              <a:rPr lang="en-GB" err="1">
                <a:latin typeface="Lucida Console" panose="020B0609040504020204" pitchFamily="49" charset="0"/>
                <a:cs typeface="Lucida Sans"/>
              </a:rPr>
              <a:t>vcard:familyName</a:t>
            </a:r>
            <a:r>
              <a:rPr lang="en-GB">
                <a:latin typeface="Lucida Console" panose="020B0609040504020204" pitchFamily="49" charset="0"/>
                <a:cs typeface="Lucida Sans"/>
              </a:rPr>
              <a:t> "Hacker" .</a:t>
            </a:r>
            <a:br>
              <a:rPr lang="en-GB">
                <a:latin typeface="Lucida Console" panose="020B0609040504020204" pitchFamily="49" charset="0"/>
                <a:cs typeface="Lucida Sans"/>
              </a:rPr>
            </a:br>
            <a:r>
              <a:rPr lang="en-GB">
                <a:latin typeface="Lucida Console" panose="020B0609040504020204" pitchFamily="49" charset="0"/>
                <a:cs typeface="Lucida Sans"/>
              </a:rPr>
              <a:t>_:v2 </a:t>
            </a:r>
            <a:r>
              <a:rPr lang="en-GB" err="1">
                <a:latin typeface="Lucida Console" panose="020B0609040504020204" pitchFamily="49" charset="0"/>
                <a:cs typeface="Lucida Sans"/>
              </a:rPr>
              <a:t>vcard:N</a:t>
            </a:r>
            <a:r>
              <a:rPr lang="en-GB">
                <a:latin typeface="Lucida Console" panose="020B0609040504020204" pitchFamily="49" charset="0"/>
                <a:cs typeface="Lucida Sans"/>
              </a:rPr>
              <a:t> _:</a:t>
            </a:r>
            <a:r>
              <a:rPr lang="en-GB" err="1">
                <a:latin typeface="Lucida Console" panose="020B0609040504020204" pitchFamily="49" charset="0"/>
                <a:cs typeface="Lucida Sans"/>
              </a:rPr>
              <a:t>z</a:t>
            </a:r>
            <a:r>
              <a:rPr lang="en-GB">
                <a:latin typeface="Lucida Console" panose="020B0609040504020204" pitchFamily="49" charset="0"/>
                <a:cs typeface="Lucida Sans"/>
              </a:rPr>
              <a:t> .</a:t>
            </a:r>
            <a:br>
              <a:rPr lang="en-GB">
                <a:latin typeface="Lucida Console" panose="020B0609040504020204" pitchFamily="49" charset="0"/>
                <a:cs typeface="Lucida Sans"/>
              </a:rPr>
            </a:br>
            <a:r>
              <a:rPr lang="en-GB">
                <a:latin typeface="Lucida Console" panose="020B0609040504020204" pitchFamily="49" charset="0"/>
                <a:cs typeface="Lucida Sans"/>
              </a:rPr>
              <a:t>_:</a:t>
            </a:r>
            <a:r>
              <a:rPr lang="en-GB" err="1">
                <a:latin typeface="Lucida Console" panose="020B0609040504020204" pitchFamily="49" charset="0"/>
                <a:cs typeface="Lucida Sans"/>
              </a:rPr>
              <a:t>z</a:t>
            </a:r>
            <a:r>
              <a:rPr lang="en-GB">
                <a:latin typeface="Lucida Console" panose="020B0609040504020204" pitchFamily="49" charset="0"/>
                <a:cs typeface="Lucida Sans"/>
              </a:rPr>
              <a:t> </a:t>
            </a:r>
            <a:r>
              <a:rPr lang="en-GB" err="1">
                <a:latin typeface="Lucida Console" panose="020B0609040504020204" pitchFamily="49" charset="0"/>
                <a:cs typeface="Lucida Sans"/>
              </a:rPr>
              <a:t>vcard:givenName</a:t>
            </a:r>
            <a:r>
              <a:rPr lang="en-GB">
                <a:latin typeface="Lucida Console" panose="020B0609040504020204" pitchFamily="49" charset="0"/>
                <a:cs typeface="Lucida Sans"/>
              </a:rPr>
              <a:t> "Bob" .</a:t>
            </a:r>
            <a:br>
              <a:rPr lang="en-GB">
                <a:latin typeface="Lucida Console" panose="020B0609040504020204" pitchFamily="49" charset="0"/>
                <a:cs typeface="Lucida Sans"/>
              </a:rPr>
            </a:br>
            <a:r>
              <a:rPr lang="en-GB">
                <a:latin typeface="Lucida Console" panose="020B0609040504020204" pitchFamily="49" charset="0"/>
                <a:cs typeface="Lucida Sans"/>
              </a:rPr>
              <a:t>_:</a:t>
            </a:r>
            <a:r>
              <a:rPr lang="en-GB" err="1">
                <a:latin typeface="Lucida Console" panose="020B0609040504020204" pitchFamily="49" charset="0"/>
                <a:cs typeface="Lucida Sans"/>
              </a:rPr>
              <a:t>z</a:t>
            </a:r>
            <a:r>
              <a:rPr lang="en-GB">
                <a:latin typeface="Lucida Console" panose="020B0609040504020204" pitchFamily="49" charset="0"/>
                <a:cs typeface="Lucida Sans"/>
              </a:rPr>
              <a:t> </a:t>
            </a:r>
            <a:r>
              <a:rPr lang="en-GB" err="1">
                <a:latin typeface="Lucida Console" panose="020B0609040504020204" pitchFamily="49" charset="0"/>
                <a:cs typeface="Lucida Sans"/>
              </a:rPr>
              <a:t>vcard:familyName</a:t>
            </a:r>
            <a:r>
              <a:rPr lang="en-GB">
                <a:latin typeface="Lucida Console" panose="020B0609040504020204" pitchFamily="49" charset="0"/>
                <a:cs typeface="Lucida Sans"/>
              </a:rPr>
              <a:t> "Hacker" .</a:t>
            </a:r>
          </a:p>
          <a:p>
            <a:pPr eaLnBrk="1" hangingPunct="1">
              <a:buFontTx/>
              <a:buNone/>
            </a:pPr>
            <a:endParaRPr lang="en-GB">
              <a:latin typeface="Lucida Sans"/>
              <a:cs typeface="Lucida Sans"/>
            </a:endParaRPr>
          </a:p>
          <a:p>
            <a:pPr eaLnBrk="1" hangingPunct="1">
              <a:buFontTx/>
              <a:buNone/>
            </a:pPr>
            <a:endParaRPr lang="en-GB">
              <a:latin typeface="Lucida Sans"/>
              <a:cs typeface="Lucida Sans"/>
            </a:endParaRPr>
          </a:p>
        </p:txBody>
      </p:sp>
      <p:sp>
        <p:nvSpPr>
          <p:cNvPr id="2" name="Text Placeholder 1">
            <a:extLst>
              <a:ext uri="{FF2B5EF4-FFF2-40B4-BE49-F238E27FC236}">
                <a16:creationId xmlns:a16="http://schemas.microsoft.com/office/drawing/2014/main" id="{933F3976-ED10-B743-A7AC-21904BEB069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566622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GB">
                <a:latin typeface="Lucida Console" panose="020B0609040504020204" pitchFamily="49" charset="0"/>
              </a:rPr>
              <a:t>CONSTRUCT</a:t>
            </a:r>
            <a:r>
              <a:rPr lang="en-GB"/>
              <a:t> is not a rule language</a:t>
            </a:r>
          </a:p>
        </p:txBody>
      </p:sp>
      <p:sp>
        <p:nvSpPr>
          <p:cNvPr id="55299" name="Content Placeholder 2"/>
          <p:cNvSpPr>
            <a:spLocks noGrp="1"/>
          </p:cNvSpPr>
          <p:nvPr>
            <p:ph sz="quarter" idx="13"/>
          </p:nvPr>
        </p:nvSpPr>
        <p:spPr/>
        <p:txBody>
          <a:bodyPr/>
          <a:lstStyle/>
          <a:p>
            <a:pPr marL="0" indent="0">
              <a:buNone/>
            </a:pPr>
            <a:r>
              <a:rPr lang="en-GB">
                <a:latin typeface="Lucida Console" panose="020B0609040504020204" pitchFamily="49" charset="0"/>
              </a:rPr>
              <a:t>CONSTRUCT</a:t>
            </a:r>
            <a:r>
              <a:rPr lang="en-GB"/>
              <a:t> matches graph patterns and returns a new graph</a:t>
            </a:r>
          </a:p>
          <a:p>
            <a:endParaRPr lang="en-GB"/>
          </a:p>
          <a:p>
            <a:pPr marL="0" indent="0">
              <a:buNone/>
            </a:pPr>
            <a:r>
              <a:rPr lang="en-GB"/>
              <a:t>We could implement a simple rule-based system using </a:t>
            </a:r>
            <a:r>
              <a:rPr lang="en-GB">
                <a:latin typeface="Lucida Console" panose="020B0609040504020204" pitchFamily="49" charset="0"/>
              </a:rPr>
              <a:t>CONSTRUCT</a:t>
            </a:r>
            <a:r>
              <a:rPr lang="en-GB"/>
              <a:t> queries to represent rules</a:t>
            </a:r>
          </a:p>
          <a:p>
            <a:endParaRPr lang="en-GB"/>
          </a:p>
        </p:txBody>
      </p:sp>
      <p:sp>
        <p:nvSpPr>
          <p:cNvPr id="2" name="Text Placeholder 1">
            <a:extLst>
              <a:ext uri="{FF2B5EF4-FFF2-40B4-BE49-F238E27FC236}">
                <a16:creationId xmlns:a16="http://schemas.microsoft.com/office/drawing/2014/main" id="{1D7C2A9B-C48C-5042-B128-7EBFFF6FE38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40813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GB">
                <a:latin typeface="Lucida Console" panose="020B0609040504020204" pitchFamily="49" charset="0"/>
              </a:rPr>
              <a:t>CONSTRUCT</a:t>
            </a:r>
            <a:r>
              <a:rPr lang="en-GB"/>
              <a:t> is not a rule language</a:t>
            </a:r>
          </a:p>
        </p:txBody>
      </p:sp>
      <p:sp>
        <p:nvSpPr>
          <p:cNvPr id="55299" name="Content Placeholder 2"/>
          <p:cNvSpPr>
            <a:spLocks noGrp="1"/>
          </p:cNvSpPr>
          <p:nvPr>
            <p:ph sz="quarter" idx="13"/>
          </p:nvPr>
        </p:nvSpPr>
        <p:spPr/>
        <p:txBody>
          <a:bodyPr/>
          <a:lstStyle/>
          <a:p>
            <a:pPr marL="0" indent="0">
              <a:buNone/>
            </a:pPr>
            <a:r>
              <a:rPr lang="en-GB"/>
              <a:t>From the Data Access Working Group Charter:</a:t>
            </a:r>
            <a:br>
              <a:rPr lang="en-GB"/>
            </a:br>
            <a:endParaRPr lang="en-GB"/>
          </a:p>
          <a:p>
            <a:pPr marL="360000" lvl="1" indent="0">
              <a:buNone/>
            </a:pPr>
            <a:r>
              <a:rPr lang="en-GB"/>
              <a:t>“While it is hoped that the product of the RDF Data Access Working Group will be useful in later development of a rules language, development of such a rules language is out of scope for this working group. However, any serializations of a query language must not preclude extension to, or inclusion in, a rules language. The group should expend minimal effort assuring that such an extension be intuitive and and consistent with any query language produced by the group.”</a:t>
            </a:r>
          </a:p>
        </p:txBody>
      </p:sp>
      <p:sp>
        <p:nvSpPr>
          <p:cNvPr id="2" name="Text Placeholder 1">
            <a:extLst>
              <a:ext uri="{FF2B5EF4-FFF2-40B4-BE49-F238E27FC236}">
                <a16:creationId xmlns:a16="http://schemas.microsoft.com/office/drawing/2014/main" id="{3BDD5D75-D61E-4E40-B817-0CC3BFE4B973}"/>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33575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GB"/>
              <a:t>Accessing graphs with </a:t>
            </a:r>
            <a:r>
              <a:rPr lang="en-GB">
                <a:latin typeface="Lucida Console" panose="020B0609040504020204" pitchFamily="49" charset="0"/>
              </a:rPr>
              <a:t>CONSTRUCT</a:t>
            </a:r>
          </a:p>
        </p:txBody>
      </p:sp>
      <p:sp>
        <p:nvSpPr>
          <p:cNvPr id="56323" name="Content Placeholder 2"/>
          <p:cNvSpPr>
            <a:spLocks noGrp="1"/>
          </p:cNvSpPr>
          <p:nvPr>
            <p:ph sz="quarter" idx="13"/>
          </p:nvPr>
        </p:nvSpPr>
        <p:spPr/>
        <p:txBody>
          <a:bodyPr/>
          <a:lstStyle/>
          <a:p>
            <a:pPr marL="0" indent="0">
              <a:buNone/>
            </a:pPr>
            <a:r>
              <a:rPr lang="en-GB">
                <a:latin typeface="Lucida Console" panose="020B0609040504020204" pitchFamily="49" charset="0"/>
                <a:cs typeface="Lucida Sans"/>
              </a:rPr>
              <a:t>CONSTRUCT { </a:t>
            </a:r>
            <a:br>
              <a:rPr lang="en-GB">
                <a:latin typeface="Lucida Console" panose="020B0609040504020204" pitchFamily="49" charset="0"/>
                <a:cs typeface="Lucida Sans"/>
              </a:rPr>
            </a:br>
            <a:r>
              <a:rPr lang="en-GB">
                <a:latin typeface="Lucida Console" panose="020B0609040504020204" pitchFamily="49" charset="0"/>
                <a:cs typeface="Lucida Sans"/>
              </a:rPr>
              <a:t>  ?s ?p ?o .</a:t>
            </a:r>
            <a:br>
              <a:rPr lang="en-GB">
                <a:latin typeface="Lucida Console" panose="020B0609040504020204" pitchFamily="49" charset="0"/>
                <a:cs typeface="Lucida Sans"/>
              </a:rPr>
            </a:br>
            <a:r>
              <a:rPr lang="en-GB">
                <a:latin typeface="Lucida Console" panose="020B0609040504020204" pitchFamily="49" charset="0"/>
                <a:cs typeface="Lucida Sans"/>
              </a:rPr>
              <a:t>} </a:t>
            </a:r>
            <a:br>
              <a:rPr lang="en-GB">
                <a:latin typeface="Lucida Console" panose="020B0609040504020204" pitchFamily="49" charset="0"/>
                <a:cs typeface="Lucida Sans"/>
              </a:rPr>
            </a:br>
            <a:r>
              <a:rPr lang="en-GB">
                <a:latin typeface="Lucida Console" panose="020B0609040504020204" pitchFamily="49" charset="0"/>
                <a:cs typeface="Lucida Sans"/>
              </a:rPr>
              <a:t>WHERE { </a:t>
            </a:r>
            <a:br>
              <a:rPr lang="en-GB">
                <a:latin typeface="Lucida Console" panose="020B0609040504020204" pitchFamily="49" charset="0"/>
                <a:cs typeface="Lucida Sans"/>
              </a:rPr>
            </a:br>
            <a:r>
              <a:rPr lang="en-GB">
                <a:latin typeface="Lucida Console" panose="020B0609040504020204" pitchFamily="49" charset="0"/>
                <a:cs typeface="Lucida Sans"/>
              </a:rPr>
              <a:t>  GRAPH &lt;http://</a:t>
            </a:r>
            <a:r>
              <a:rPr lang="en-GB" err="1">
                <a:latin typeface="Lucida Console" panose="020B0609040504020204" pitchFamily="49" charset="0"/>
                <a:cs typeface="Lucida Sans"/>
              </a:rPr>
              <a:t>example.org</a:t>
            </a:r>
            <a:r>
              <a:rPr lang="en-GB">
                <a:latin typeface="Lucida Console" panose="020B0609040504020204" pitchFamily="49" charset="0"/>
                <a:cs typeface="Lucida Sans"/>
              </a:rPr>
              <a:t>/</a:t>
            </a:r>
            <a:r>
              <a:rPr lang="en-GB" err="1">
                <a:latin typeface="Lucida Console" panose="020B0609040504020204" pitchFamily="49" charset="0"/>
                <a:cs typeface="Lucida Sans"/>
              </a:rPr>
              <a:t>aGraph</a:t>
            </a:r>
            <a:r>
              <a:rPr lang="en-GB">
                <a:latin typeface="Lucida Console" panose="020B0609040504020204" pitchFamily="49" charset="0"/>
                <a:cs typeface="Lucida Sans"/>
              </a:rPr>
              <a:t>&gt; { ?s ?p ?o } . </a:t>
            </a:r>
            <a:br>
              <a:rPr lang="en-GB">
                <a:latin typeface="Lucida Console" panose="020B0609040504020204" pitchFamily="49" charset="0"/>
                <a:cs typeface="Lucida Sans"/>
              </a:rPr>
            </a:br>
            <a:r>
              <a:rPr lang="en-GB">
                <a:latin typeface="Lucida Console" panose="020B0609040504020204" pitchFamily="49" charset="0"/>
                <a:cs typeface="Lucida Sans"/>
              </a:rPr>
              <a:t>}</a:t>
            </a:r>
          </a:p>
        </p:txBody>
      </p:sp>
      <p:sp>
        <p:nvSpPr>
          <p:cNvPr id="2" name="Text Placeholder 1">
            <a:extLst>
              <a:ext uri="{FF2B5EF4-FFF2-40B4-BE49-F238E27FC236}">
                <a16:creationId xmlns:a16="http://schemas.microsoft.com/office/drawing/2014/main" id="{DB4680C0-E31C-1548-BD54-41F20D186BC0}"/>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470580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GB"/>
              <a:t>Accessing graphs with </a:t>
            </a:r>
            <a:r>
              <a:rPr lang="en-GB">
                <a:latin typeface="Lucida Console" panose="020B0609040504020204" pitchFamily="49" charset="0"/>
              </a:rPr>
              <a:t>CONSTRUCT</a:t>
            </a:r>
          </a:p>
        </p:txBody>
      </p:sp>
      <p:sp>
        <p:nvSpPr>
          <p:cNvPr id="57347" name="Content Placeholder 2"/>
          <p:cNvSpPr>
            <a:spLocks noGrp="1"/>
          </p:cNvSpPr>
          <p:nvPr>
            <p:ph sz="quarter" idx="13"/>
          </p:nvPr>
        </p:nvSpPr>
        <p:spPr/>
        <p:txBody>
          <a:bodyPr/>
          <a:lstStyle/>
          <a:p>
            <a:pPr marL="0" indent="0">
              <a:buNone/>
            </a:pPr>
            <a:r>
              <a:rPr lang="en-GB">
                <a:latin typeface="Lucida Console" panose="020B0609040504020204" pitchFamily="49" charset="0"/>
                <a:cs typeface="Lucida Sans"/>
              </a:rPr>
              <a:t>CONSTRUCT { </a:t>
            </a:r>
            <a:br>
              <a:rPr lang="en-GB">
                <a:latin typeface="Lucida Console" panose="020B0609040504020204" pitchFamily="49" charset="0"/>
                <a:cs typeface="Lucida Sans"/>
              </a:rPr>
            </a:br>
            <a:r>
              <a:rPr lang="en-GB">
                <a:latin typeface="Lucida Console" panose="020B0609040504020204" pitchFamily="49" charset="0"/>
                <a:cs typeface="Lucida Sans"/>
              </a:rPr>
              <a:t>	?s ?p ?o .</a:t>
            </a:r>
            <a:br>
              <a:rPr lang="en-GB">
                <a:latin typeface="Lucida Console" panose="020B0609040504020204" pitchFamily="49" charset="0"/>
                <a:cs typeface="Lucida Sans"/>
              </a:rPr>
            </a:br>
            <a:r>
              <a:rPr lang="en-GB">
                <a:latin typeface="Lucida Console" panose="020B0609040504020204" pitchFamily="49" charset="0"/>
                <a:cs typeface="Lucida Sans"/>
              </a:rPr>
              <a:t>} </a:t>
            </a:r>
            <a:br>
              <a:rPr lang="en-GB">
                <a:latin typeface="Lucida Console" panose="020B0609040504020204" pitchFamily="49" charset="0"/>
                <a:cs typeface="Lucida Sans"/>
              </a:rPr>
            </a:br>
            <a:r>
              <a:rPr lang="en-GB">
                <a:latin typeface="Lucida Console" panose="020B0609040504020204" pitchFamily="49" charset="0"/>
                <a:cs typeface="Lucida Sans"/>
              </a:rPr>
              <a:t>WHERE {</a:t>
            </a:r>
            <a:br>
              <a:rPr lang="en-GB">
                <a:latin typeface="Lucida Console" panose="020B0609040504020204" pitchFamily="49" charset="0"/>
                <a:cs typeface="Lucida Sans"/>
              </a:rPr>
            </a:br>
            <a:r>
              <a:rPr lang="en-GB">
                <a:latin typeface="Lucida Console" panose="020B0609040504020204" pitchFamily="49" charset="0"/>
                <a:cs typeface="Lucida Sans"/>
              </a:rPr>
              <a:t>	GRAPH ?g { ?s ?p ?o } .</a:t>
            </a:r>
            <a:br>
              <a:rPr lang="en-GB">
                <a:latin typeface="Lucida Console" panose="020B0609040504020204" pitchFamily="49" charset="0"/>
                <a:cs typeface="Lucida Sans"/>
              </a:rPr>
            </a:br>
            <a:r>
              <a:rPr lang="en-GB">
                <a:latin typeface="Lucida Console" panose="020B0609040504020204" pitchFamily="49" charset="0"/>
                <a:cs typeface="Lucida Sans"/>
              </a:rPr>
              <a:t>	?g </a:t>
            </a:r>
            <a:r>
              <a:rPr lang="en-GB" err="1">
                <a:latin typeface="Lucida Console" panose="020B0609040504020204" pitchFamily="49" charset="0"/>
                <a:cs typeface="Lucida Sans"/>
              </a:rPr>
              <a:t>dc:publisher</a:t>
            </a:r>
            <a:r>
              <a:rPr lang="en-GB">
                <a:latin typeface="Lucida Console" panose="020B0609040504020204" pitchFamily="49" charset="0"/>
                <a:cs typeface="Lucida Sans"/>
              </a:rPr>
              <a:t> &lt;http://www.w3.org/&gt; .</a:t>
            </a:r>
            <a:br>
              <a:rPr lang="en-GB">
                <a:latin typeface="Lucida Console" panose="020B0609040504020204" pitchFamily="49" charset="0"/>
                <a:cs typeface="Lucida Sans"/>
              </a:rPr>
            </a:br>
            <a:r>
              <a:rPr lang="en-GB">
                <a:latin typeface="Lucida Console" panose="020B0609040504020204" pitchFamily="49" charset="0"/>
                <a:cs typeface="Lucida Sans"/>
              </a:rPr>
              <a:t>	?g </a:t>
            </a:r>
            <a:r>
              <a:rPr lang="en-GB" err="1">
                <a:latin typeface="Lucida Console" panose="020B0609040504020204" pitchFamily="49" charset="0"/>
                <a:cs typeface="Lucida Sans"/>
              </a:rPr>
              <a:t>dc:date</a:t>
            </a:r>
            <a:r>
              <a:rPr lang="en-GB">
                <a:latin typeface="Lucida Console" panose="020B0609040504020204" pitchFamily="49" charset="0"/>
                <a:cs typeface="Lucida Sans"/>
              </a:rPr>
              <a:t> ?date .</a:t>
            </a:r>
            <a:br>
              <a:rPr lang="en-GB">
                <a:latin typeface="Lucida Console" panose="020B0609040504020204" pitchFamily="49" charset="0"/>
                <a:cs typeface="Lucida Sans"/>
              </a:rPr>
            </a:br>
            <a:r>
              <a:rPr lang="en-GB">
                <a:latin typeface="Lucida Console" panose="020B0609040504020204" pitchFamily="49" charset="0"/>
                <a:cs typeface="Lucida Sans"/>
              </a:rPr>
              <a:t>	FILTER ( ?date &gt; "2005-02-28T00:00:00Z"^^xsd:dateTime ) .</a:t>
            </a:r>
            <a:br>
              <a:rPr lang="en-GB">
                <a:latin typeface="Lucida Console" panose="020B0609040504020204" pitchFamily="49" charset="0"/>
                <a:cs typeface="Lucida Sans"/>
              </a:rPr>
            </a:br>
            <a:r>
              <a:rPr lang="en-GB">
                <a:latin typeface="Lucida Console" panose="020B0609040504020204" pitchFamily="49" charset="0"/>
                <a:cs typeface="Lucida Sans"/>
              </a:rPr>
              <a:t>}</a:t>
            </a:r>
          </a:p>
          <a:p>
            <a:pPr eaLnBrk="1" hangingPunct="1"/>
            <a:endParaRPr lang="en-GB">
              <a:latin typeface="Lucida Sans"/>
              <a:cs typeface="Lucida Sans"/>
            </a:endParaRPr>
          </a:p>
        </p:txBody>
      </p:sp>
      <p:sp>
        <p:nvSpPr>
          <p:cNvPr id="2" name="Text Placeholder 1">
            <a:extLst>
              <a:ext uri="{FF2B5EF4-FFF2-40B4-BE49-F238E27FC236}">
                <a16:creationId xmlns:a16="http://schemas.microsoft.com/office/drawing/2014/main" id="{1B4E755A-14AE-084D-A702-567C9A7473F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247493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a:t>The Semantic Web Application</a:t>
            </a:r>
          </a:p>
        </p:txBody>
      </p:sp>
      <p:sp>
        <p:nvSpPr>
          <p:cNvPr id="2" name="Text Placeholder 1">
            <a:extLst>
              <a:ext uri="{FF2B5EF4-FFF2-40B4-BE49-F238E27FC236}">
                <a16:creationId xmlns:a16="http://schemas.microsoft.com/office/drawing/2014/main" id="{03A0F8D4-8056-BA48-8556-D3E2C45A7E6F}"/>
              </a:ext>
            </a:extLst>
          </p:cNvPr>
          <p:cNvSpPr>
            <a:spLocks noGrp="1"/>
          </p:cNvSpPr>
          <p:nvPr>
            <p:ph type="body" sz="quarter" idx="15"/>
          </p:nvPr>
        </p:nvSpPr>
        <p:spPr>
          <a:xfrm>
            <a:off x="661988" y="6391275"/>
            <a:ext cx="10944225" cy="293721"/>
          </a:xfrm>
        </p:spPr>
        <p:txBody>
          <a:bodyPr/>
          <a:lstStyle/>
          <a:p>
            <a:endParaRPr lang="en-US"/>
          </a:p>
        </p:txBody>
      </p:sp>
      <p:sp>
        <p:nvSpPr>
          <p:cNvPr id="4" name="Rectangle 3"/>
          <p:cNvSpPr/>
          <p:nvPr/>
        </p:nvSpPr>
        <p:spPr bwMode="auto">
          <a:xfrm>
            <a:off x="4229100" y="1990725"/>
            <a:ext cx="3733800" cy="5334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rgbClr val="333D43"/>
                </a:solidFill>
                <a:ea typeface="Georgia" charset="0"/>
                <a:cs typeface="Georgia" charset="0"/>
              </a:rPr>
              <a:t>User Interface</a:t>
            </a:r>
            <a:endParaRPr lang="en-GB" sz="2400">
              <a:solidFill>
                <a:schemeClr val="tx1"/>
              </a:solidFill>
              <a:ea typeface="Georgia" charset="0"/>
              <a:cs typeface="Georgia" charset="0"/>
            </a:endParaRPr>
          </a:p>
        </p:txBody>
      </p:sp>
      <p:sp>
        <p:nvSpPr>
          <p:cNvPr id="5" name="Cloud 4"/>
          <p:cNvSpPr/>
          <p:nvPr/>
        </p:nvSpPr>
        <p:spPr bwMode="auto">
          <a:xfrm>
            <a:off x="4229100" y="3133725"/>
            <a:ext cx="3733800" cy="1600200"/>
          </a:xfrm>
          <a:prstGeom prst="cloud">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chemeClr val="tx1"/>
                </a:solidFill>
                <a:ea typeface="Georgia" charset="0"/>
                <a:cs typeface="Georgia" charset="0"/>
              </a:rPr>
              <a:t>Application</a:t>
            </a:r>
          </a:p>
        </p:txBody>
      </p:sp>
      <p:sp>
        <p:nvSpPr>
          <p:cNvPr id="6" name="Rectangle 5"/>
          <p:cNvSpPr/>
          <p:nvPr/>
        </p:nvSpPr>
        <p:spPr bwMode="auto">
          <a:xfrm>
            <a:off x="2705100" y="5554662"/>
            <a:ext cx="1524000" cy="6858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chemeClr val="bg1"/>
                </a:solidFill>
              </a:rPr>
              <a:t>RDF</a:t>
            </a:r>
          </a:p>
        </p:txBody>
      </p:sp>
      <p:sp>
        <p:nvSpPr>
          <p:cNvPr id="7" name="Rectangle 6"/>
          <p:cNvSpPr/>
          <p:nvPr/>
        </p:nvSpPr>
        <p:spPr bwMode="auto">
          <a:xfrm>
            <a:off x="4457700" y="5554662"/>
            <a:ext cx="1524000" cy="6858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chemeClr val="bg1"/>
                </a:solidFill>
              </a:rPr>
              <a:t>RDF</a:t>
            </a:r>
          </a:p>
        </p:txBody>
      </p:sp>
      <p:sp>
        <p:nvSpPr>
          <p:cNvPr id="8" name="Rectangle 7"/>
          <p:cNvSpPr/>
          <p:nvPr/>
        </p:nvSpPr>
        <p:spPr bwMode="auto">
          <a:xfrm>
            <a:off x="6210300" y="5554662"/>
            <a:ext cx="1524000" cy="6858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chemeClr val="bg1"/>
                </a:solidFill>
              </a:rPr>
              <a:t>RDF</a:t>
            </a:r>
          </a:p>
        </p:txBody>
      </p:sp>
      <p:sp>
        <p:nvSpPr>
          <p:cNvPr id="9" name="Rectangle 8"/>
          <p:cNvSpPr/>
          <p:nvPr/>
        </p:nvSpPr>
        <p:spPr bwMode="auto">
          <a:xfrm>
            <a:off x="7962900" y="5554662"/>
            <a:ext cx="1524000" cy="6858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chemeClr val="bg1"/>
                </a:solidFill>
              </a:rPr>
              <a:t>RDF</a:t>
            </a:r>
          </a:p>
        </p:txBody>
      </p:sp>
      <p:sp>
        <p:nvSpPr>
          <p:cNvPr id="18441" name="TextBox 9"/>
          <p:cNvSpPr txBox="1">
            <a:spLocks noChangeArrowheads="1"/>
          </p:cNvSpPr>
          <p:nvPr/>
        </p:nvSpPr>
        <p:spPr bwMode="auto">
          <a:xfrm>
            <a:off x="2705100" y="5173662"/>
            <a:ext cx="6781800" cy="381000"/>
          </a:xfrm>
          <a:prstGeom prst="rect">
            <a:avLst/>
          </a:prstGeom>
          <a:noFill/>
          <a:ln w="9525">
            <a:noFill/>
            <a:miter lim="800000"/>
            <a:headEnd/>
            <a:tailEnd/>
          </a:ln>
        </p:spPr>
        <p:txBody>
          <a:bodyPr>
            <a:prstTxWarp prst="textNoShape">
              <a:avLst/>
            </a:prstTxWarp>
            <a:spAutoFit/>
          </a:bodyPr>
          <a:lstStyle/>
          <a:p>
            <a:pPr algn="ctr"/>
            <a:r>
              <a:rPr lang="en-GB">
                <a:latin typeface="Lucida Sans" panose="020B0602030504020204" pitchFamily="34" charset="77"/>
              </a:rPr>
              <a:t>Data Sources</a:t>
            </a:r>
          </a:p>
        </p:txBody>
      </p:sp>
      <p:cxnSp>
        <p:nvCxnSpPr>
          <p:cNvPr id="18442" name="Straight Arrow Connector 11"/>
          <p:cNvCxnSpPr>
            <a:cxnSpLocks noChangeShapeType="1"/>
            <a:stCxn id="4" idx="2"/>
            <a:endCxn id="5" idx="3"/>
          </p:cNvCxnSpPr>
          <p:nvPr/>
        </p:nvCxnSpPr>
        <p:spPr bwMode="auto">
          <a:xfrm rot="5400000">
            <a:off x="5745957" y="2874169"/>
            <a:ext cx="701675" cy="1588"/>
          </a:xfrm>
          <a:prstGeom prst="straightConnector1">
            <a:avLst/>
          </a:prstGeom>
          <a:noFill/>
          <a:ln w="19050">
            <a:solidFill>
              <a:schemeClr val="tx1"/>
            </a:solidFill>
            <a:round/>
            <a:headEnd type="arrow" w="med" len="med"/>
            <a:tailEnd type="arrow" w="med" len="med"/>
          </a:ln>
        </p:spPr>
      </p:cxnSp>
      <p:cxnSp>
        <p:nvCxnSpPr>
          <p:cNvPr id="18443" name="Elbow Connector 20"/>
          <p:cNvCxnSpPr>
            <a:cxnSpLocks noChangeShapeType="1"/>
            <a:stCxn id="5" idx="1"/>
            <a:endCxn id="7" idx="0"/>
          </p:cNvCxnSpPr>
          <p:nvPr/>
        </p:nvCxnSpPr>
        <p:spPr bwMode="auto">
          <a:xfrm rot="5400000">
            <a:off x="5246630" y="4705291"/>
            <a:ext cx="822441" cy="876300"/>
          </a:xfrm>
          <a:prstGeom prst="bentConnector3">
            <a:avLst>
              <a:gd name="adj1" fmla="val 50000"/>
            </a:avLst>
          </a:prstGeom>
          <a:noFill/>
          <a:ln w="19050">
            <a:solidFill>
              <a:schemeClr val="tx1"/>
            </a:solidFill>
            <a:round/>
            <a:headEnd type="arrow" w="med" len="med"/>
            <a:tailEnd type="arrow" w="med" len="med"/>
          </a:ln>
        </p:spPr>
      </p:cxnSp>
      <p:cxnSp>
        <p:nvCxnSpPr>
          <p:cNvPr id="18444" name="Elbow Connector 22"/>
          <p:cNvCxnSpPr>
            <a:cxnSpLocks noChangeShapeType="1"/>
            <a:stCxn id="8" idx="0"/>
            <a:endCxn id="5" idx="1"/>
          </p:cNvCxnSpPr>
          <p:nvPr/>
        </p:nvCxnSpPr>
        <p:spPr bwMode="auto">
          <a:xfrm rot="16200000" flipV="1">
            <a:off x="6122930" y="4705292"/>
            <a:ext cx="822441" cy="876300"/>
          </a:xfrm>
          <a:prstGeom prst="bentConnector3">
            <a:avLst>
              <a:gd name="adj1" fmla="val 50000"/>
            </a:avLst>
          </a:prstGeom>
          <a:noFill/>
          <a:ln w="19050">
            <a:solidFill>
              <a:schemeClr val="tx1"/>
            </a:solidFill>
            <a:round/>
            <a:headEnd type="arrow" w="med" len="med"/>
            <a:tailEnd type="arrow" w="med" len="med"/>
          </a:ln>
        </p:spPr>
      </p:cxnSp>
      <p:cxnSp>
        <p:nvCxnSpPr>
          <p:cNvPr id="18445" name="Elbow Connector 24"/>
          <p:cNvCxnSpPr>
            <a:cxnSpLocks noChangeShapeType="1"/>
            <a:stCxn id="9" idx="0"/>
            <a:endCxn id="5" idx="1"/>
          </p:cNvCxnSpPr>
          <p:nvPr/>
        </p:nvCxnSpPr>
        <p:spPr bwMode="auto">
          <a:xfrm rot="16200000" flipV="1">
            <a:off x="6999230" y="3828992"/>
            <a:ext cx="822441" cy="2628900"/>
          </a:xfrm>
          <a:prstGeom prst="bentConnector3">
            <a:avLst>
              <a:gd name="adj1" fmla="val 50000"/>
            </a:avLst>
          </a:prstGeom>
          <a:noFill/>
          <a:ln w="19050">
            <a:solidFill>
              <a:schemeClr val="tx1"/>
            </a:solidFill>
            <a:round/>
            <a:headEnd type="arrow" w="med" len="med"/>
            <a:tailEnd type="arrow" w="med" len="med"/>
          </a:ln>
        </p:spPr>
      </p:cxnSp>
      <p:cxnSp>
        <p:nvCxnSpPr>
          <p:cNvPr id="18446" name="Elbow Connector 26"/>
          <p:cNvCxnSpPr>
            <a:cxnSpLocks noChangeShapeType="1"/>
            <a:stCxn id="6" idx="0"/>
            <a:endCxn id="5" idx="1"/>
          </p:cNvCxnSpPr>
          <p:nvPr/>
        </p:nvCxnSpPr>
        <p:spPr bwMode="auto">
          <a:xfrm rot="5400000" flipH="1" flipV="1">
            <a:off x="4370330" y="3828992"/>
            <a:ext cx="822441" cy="2628900"/>
          </a:xfrm>
          <a:prstGeom prst="bentConnector3">
            <a:avLst>
              <a:gd name="adj1" fmla="val 50000"/>
            </a:avLst>
          </a:prstGeom>
          <a:noFill/>
          <a:ln w="19050">
            <a:solidFill>
              <a:schemeClr val="tx1"/>
            </a:solidFill>
            <a:round/>
            <a:headEnd type="arrow" w="med" len="med"/>
            <a:tailEnd type="arrow" w="med" len="med"/>
          </a:ln>
        </p:spPr>
      </p:cxnSp>
    </p:spTree>
    <p:extLst>
      <p:ext uri="{BB962C8B-B14F-4D97-AF65-F5344CB8AC3E}">
        <p14:creationId xmlns:p14="http://schemas.microsoft.com/office/powerpoint/2010/main" val="20374132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GB">
                <a:latin typeface="Lucida Console" panose="020B0609040504020204" pitchFamily="49" charset="0"/>
              </a:rPr>
              <a:t>ASK</a:t>
            </a:r>
          </a:p>
        </p:txBody>
      </p:sp>
      <p:sp>
        <p:nvSpPr>
          <p:cNvPr id="58371" name="Content Placeholder 2"/>
          <p:cNvSpPr>
            <a:spLocks noGrp="1"/>
          </p:cNvSpPr>
          <p:nvPr>
            <p:ph sz="quarter" idx="13"/>
          </p:nvPr>
        </p:nvSpPr>
        <p:spPr/>
        <p:txBody>
          <a:bodyPr/>
          <a:lstStyle/>
          <a:p>
            <a:pPr marL="0" indent="0">
              <a:buNone/>
            </a:pPr>
            <a:r>
              <a:rPr lang="en-GB"/>
              <a:t>An </a:t>
            </a:r>
            <a:r>
              <a:rPr lang="en-GB">
                <a:latin typeface="Lucida Console" panose="020B0609040504020204" pitchFamily="49" charset="0"/>
              </a:rPr>
              <a:t>ASK</a:t>
            </a:r>
            <a:r>
              <a:rPr lang="en-GB"/>
              <a:t> query is used to check whether a query pattern has a solution.</a:t>
            </a:r>
          </a:p>
          <a:p>
            <a:pPr lvl="1"/>
            <a:r>
              <a:rPr lang="en-GB"/>
              <a:t>No information is returned about query solutions (no variable bindings), just a </a:t>
            </a:r>
            <a:r>
              <a:rPr lang="en-GB" err="1"/>
              <a:t>boolean</a:t>
            </a:r>
            <a:r>
              <a:rPr lang="en-GB"/>
              <a:t> value</a:t>
            </a:r>
          </a:p>
        </p:txBody>
      </p:sp>
      <p:sp>
        <p:nvSpPr>
          <p:cNvPr id="3" name="Content Placeholder 2">
            <a:extLst>
              <a:ext uri="{FF2B5EF4-FFF2-40B4-BE49-F238E27FC236}">
                <a16:creationId xmlns:a16="http://schemas.microsoft.com/office/drawing/2014/main" id="{78AAD15D-6D8E-5B46-A427-DF180574C951}"/>
              </a:ext>
            </a:extLst>
          </p:cNvPr>
          <p:cNvSpPr>
            <a:spLocks noGrp="1"/>
          </p:cNvSpPr>
          <p:nvPr>
            <p:ph sz="quarter" idx="14"/>
          </p:nvPr>
        </p:nvSpPr>
        <p:spPr/>
        <p:txBody>
          <a:bodyPr/>
          <a:lstStyle/>
          <a:p>
            <a:pPr marL="0" indent="0">
              <a:buNone/>
            </a:pPr>
            <a:r>
              <a:rPr lang="en-GB">
                <a:latin typeface="Lucida Console" panose="020B0609040504020204" pitchFamily="49" charset="0"/>
                <a:cs typeface="Lucida Sans"/>
              </a:rPr>
              <a:t>_:a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"Alice" .</a:t>
            </a:r>
            <a:br>
              <a:rPr lang="en-GB">
                <a:latin typeface="Lucida Console" panose="020B0609040504020204" pitchFamily="49" charset="0"/>
                <a:cs typeface="Lucida Sans"/>
              </a:rPr>
            </a:br>
            <a:r>
              <a:rPr lang="en-GB">
                <a:latin typeface="Lucida Console" panose="020B0609040504020204" pitchFamily="49" charset="0"/>
                <a:cs typeface="Lucida Sans"/>
              </a:rPr>
              <a:t>_:a  </a:t>
            </a:r>
            <a:r>
              <a:rPr lang="en-GB" err="1">
                <a:latin typeface="Lucida Console" panose="020B0609040504020204" pitchFamily="49" charset="0"/>
                <a:cs typeface="Lucida Sans"/>
              </a:rPr>
              <a:t>foaf:homepage</a:t>
            </a:r>
            <a:r>
              <a:rPr lang="en-GB">
                <a:latin typeface="Lucida Console" panose="020B0609040504020204" pitchFamily="49" charset="0"/>
                <a:cs typeface="Lucida Sans"/>
              </a:rPr>
              <a:t>  &lt;http://</a:t>
            </a:r>
            <a:r>
              <a:rPr lang="en-GB" err="1">
                <a:latin typeface="Lucida Console" panose="020B0609040504020204" pitchFamily="49" charset="0"/>
                <a:cs typeface="Lucida Sans"/>
              </a:rPr>
              <a:t>work.example.org</a:t>
            </a:r>
            <a:r>
              <a:rPr lang="en-GB">
                <a:latin typeface="Lucida Console" panose="020B0609040504020204" pitchFamily="49" charset="0"/>
                <a:cs typeface="Lucida Sans"/>
              </a:rPr>
              <a:t>/</a:t>
            </a:r>
            <a:r>
              <a:rPr lang="en-GB" err="1">
                <a:latin typeface="Lucida Console" panose="020B0609040504020204" pitchFamily="49" charset="0"/>
                <a:cs typeface="Lucida Sans"/>
              </a:rPr>
              <a:t>alice</a:t>
            </a:r>
            <a:r>
              <a:rPr lang="en-GB">
                <a:latin typeface="Lucida Console" panose="020B0609040504020204" pitchFamily="49" charset="0"/>
                <a:cs typeface="Lucida Sans"/>
              </a:rPr>
              <a:t>/&gt; .</a:t>
            </a:r>
            <a:br>
              <a:rPr lang="en-GB">
                <a:latin typeface="Lucida Console" panose="020B0609040504020204" pitchFamily="49" charset="0"/>
                <a:cs typeface="Lucida Sans"/>
              </a:rPr>
            </a:br>
            <a:r>
              <a:rPr lang="en-GB">
                <a:latin typeface="Lucida Console" panose="020B0609040504020204" pitchFamily="49" charset="0"/>
                <a:cs typeface="Lucida Sans"/>
              </a:rPr>
              <a:t>_:b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"Bob" .</a:t>
            </a:r>
            <a:br>
              <a:rPr lang="en-GB">
                <a:latin typeface="Lucida Console" panose="020B0609040504020204" pitchFamily="49" charset="0"/>
                <a:cs typeface="Lucida Sans"/>
              </a:rPr>
            </a:br>
            <a:r>
              <a:rPr lang="en-GB">
                <a:latin typeface="Lucida Console" panose="020B0609040504020204" pitchFamily="49" charset="0"/>
                <a:cs typeface="Lucida Sans"/>
              </a:rPr>
              <a:t>_:b  </a:t>
            </a:r>
            <a:r>
              <a:rPr lang="en-GB" err="1">
                <a:latin typeface="Lucida Console" panose="020B0609040504020204" pitchFamily="49" charset="0"/>
                <a:cs typeface="Lucida Sans"/>
              </a:rPr>
              <a:t>foaf:mbox</a:t>
            </a:r>
            <a:r>
              <a:rPr lang="en-GB">
                <a:latin typeface="Lucida Console" panose="020B0609040504020204" pitchFamily="49" charset="0"/>
                <a:cs typeface="Lucida Sans"/>
              </a:rPr>
              <a:t>  &lt;</a:t>
            </a:r>
            <a:r>
              <a:rPr lang="en-GB" err="1">
                <a:latin typeface="Lucida Console" panose="020B0609040504020204" pitchFamily="49" charset="0"/>
                <a:cs typeface="Lucida Sans"/>
              </a:rPr>
              <a:t>mailto:bob@work.example</a:t>
            </a:r>
            <a:r>
              <a:rPr lang="en-GB">
                <a:latin typeface="Lucida Console" panose="020B0609040504020204" pitchFamily="49" charset="0"/>
                <a:cs typeface="Lucida Sans"/>
              </a:rPr>
              <a:t>&gt; .</a:t>
            </a:r>
          </a:p>
          <a:p>
            <a:pPr marL="0" indent="0">
              <a:buNone/>
            </a:pPr>
            <a:endParaRPr lang="en-GB">
              <a:latin typeface="Lucida Console" panose="020B0609040504020204" pitchFamily="49" charset="0"/>
              <a:cs typeface="Lucida Sans"/>
            </a:endParaRPr>
          </a:p>
          <a:p>
            <a:pPr marL="0" indent="0">
              <a:buNone/>
            </a:pPr>
            <a:r>
              <a:rPr lang="en-GB">
                <a:latin typeface="Lucida Console" panose="020B0609040504020204" pitchFamily="49" charset="0"/>
                <a:cs typeface="Lucida Sans"/>
              </a:rPr>
              <a:t>ASK { ?x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"Alice" }</a:t>
            </a:r>
          </a:p>
          <a:p>
            <a:pPr>
              <a:buNone/>
            </a:pPr>
            <a:endParaRPr lang="en-GB"/>
          </a:p>
          <a:p>
            <a:pPr>
              <a:buNone/>
            </a:pPr>
            <a:r>
              <a:rPr lang="en-GB"/>
              <a:t>(returns true)</a:t>
            </a:r>
          </a:p>
        </p:txBody>
      </p:sp>
      <p:sp>
        <p:nvSpPr>
          <p:cNvPr id="4" name="Text Placeholder 3">
            <a:extLst>
              <a:ext uri="{FF2B5EF4-FFF2-40B4-BE49-F238E27FC236}">
                <a16:creationId xmlns:a16="http://schemas.microsoft.com/office/drawing/2014/main" id="{11BCECC7-482D-4945-B6C4-92EEAE40B32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098206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GB">
                <a:latin typeface="Lucida Console" panose="020B0609040504020204" pitchFamily="49" charset="0"/>
              </a:rPr>
              <a:t>DESCRIBE</a:t>
            </a:r>
          </a:p>
        </p:txBody>
      </p:sp>
      <p:sp>
        <p:nvSpPr>
          <p:cNvPr id="60419" name="Content Placeholder 2"/>
          <p:cNvSpPr>
            <a:spLocks noGrp="1"/>
          </p:cNvSpPr>
          <p:nvPr>
            <p:ph sz="quarter" idx="13"/>
          </p:nvPr>
        </p:nvSpPr>
        <p:spPr/>
        <p:txBody>
          <a:bodyPr/>
          <a:lstStyle/>
          <a:p>
            <a:pPr marL="0" indent="0">
              <a:buNone/>
            </a:pPr>
            <a:r>
              <a:rPr lang="en-GB"/>
              <a:t>Returns a single graph containing information about a resource or resources</a:t>
            </a:r>
          </a:p>
          <a:p>
            <a:pPr marL="0" indent="0">
              <a:buNone/>
            </a:pPr>
            <a:r>
              <a:rPr lang="en-GB"/>
              <a:t>Nature of description left unspecified</a:t>
            </a:r>
          </a:p>
          <a:p>
            <a:pPr lvl="1" eaLnBrk="1" hangingPunct="1"/>
            <a:r>
              <a:rPr lang="en-GB"/>
              <a:t>Blank node closure</a:t>
            </a:r>
          </a:p>
          <a:p>
            <a:pPr lvl="1" eaLnBrk="1" hangingPunct="1"/>
            <a:r>
              <a:rPr lang="en-GB"/>
              <a:t>Concise Bounded Description</a:t>
            </a:r>
          </a:p>
          <a:p>
            <a:pPr marL="0" indent="0">
              <a:buNone/>
            </a:pPr>
            <a:r>
              <a:rPr lang="en-GB"/>
              <a:t>Structure of returned data is determined by the SPARQL query processor</a:t>
            </a:r>
          </a:p>
        </p:txBody>
      </p:sp>
      <p:sp>
        <p:nvSpPr>
          <p:cNvPr id="2" name="Text Placeholder 1">
            <a:extLst>
              <a:ext uri="{FF2B5EF4-FFF2-40B4-BE49-F238E27FC236}">
                <a16:creationId xmlns:a16="http://schemas.microsoft.com/office/drawing/2014/main" id="{C01D8A48-8E07-2346-ACD3-95C45D18DDAB}"/>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2481852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GB">
                <a:latin typeface="Lucida Console" panose="020B0609040504020204" pitchFamily="49" charset="0"/>
              </a:rPr>
              <a:t>DESCRIBE</a:t>
            </a:r>
            <a:r>
              <a:rPr lang="en-GB"/>
              <a:t> Examples</a:t>
            </a:r>
          </a:p>
        </p:txBody>
      </p:sp>
      <p:sp>
        <p:nvSpPr>
          <p:cNvPr id="61443" name="Content Placeholder 2"/>
          <p:cNvSpPr>
            <a:spLocks noGrp="1"/>
          </p:cNvSpPr>
          <p:nvPr>
            <p:ph sz="quarter" idx="13"/>
          </p:nvPr>
        </p:nvSpPr>
        <p:spPr/>
        <p:txBody>
          <a:bodyPr>
            <a:normAutofit/>
          </a:bodyPr>
          <a:lstStyle/>
          <a:p>
            <a:pPr marL="0" indent="0">
              <a:buNone/>
            </a:pPr>
            <a:r>
              <a:rPr lang="en-GB">
                <a:latin typeface="Lucida Console" panose="020B0609040504020204" pitchFamily="49" charset="0"/>
                <a:cs typeface="Lucida Sans"/>
              </a:rPr>
              <a:t>DESCRIBE &lt;http://</a:t>
            </a:r>
            <a:r>
              <a:rPr lang="en-GB" err="1">
                <a:latin typeface="Lucida Console" panose="020B0609040504020204" pitchFamily="49" charset="0"/>
                <a:cs typeface="Lucida Sans"/>
              </a:rPr>
              <a:t>example.org</a:t>
            </a:r>
            <a:r>
              <a:rPr lang="en-GB">
                <a:latin typeface="Lucida Console" panose="020B0609040504020204" pitchFamily="49" charset="0"/>
                <a:cs typeface="Lucida Sans"/>
              </a:rPr>
              <a:t>/&gt;</a:t>
            </a:r>
          </a:p>
          <a:p>
            <a:pPr marL="0" indent="0">
              <a:buNone/>
            </a:pPr>
            <a:r>
              <a:rPr lang="en-GB">
                <a:latin typeface="Lucida Console" panose="020B0609040504020204" pitchFamily="49" charset="0"/>
                <a:cs typeface="Lucida Sans"/>
              </a:rPr>
              <a:t>	</a:t>
            </a:r>
          </a:p>
          <a:p>
            <a:pPr marL="0" indent="0">
              <a:buNone/>
            </a:pPr>
            <a:r>
              <a:rPr lang="en-GB">
                <a:latin typeface="Lucida Console" panose="020B0609040504020204" pitchFamily="49" charset="0"/>
                <a:cs typeface="Lucida Sans"/>
              </a:rPr>
              <a:t>DESCRIBE ?x</a:t>
            </a:r>
            <a:br>
              <a:rPr lang="en-GB">
                <a:latin typeface="Lucida Console" panose="020B0609040504020204" pitchFamily="49" charset="0"/>
                <a:cs typeface="Lucida Sans"/>
              </a:rPr>
            </a:br>
            <a:r>
              <a:rPr lang="en-GB">
                <a:latin typeface="Lucida Console" panose="020B0609040504020204" pitchFamily="49" charset="0"/>
                <a:cs typeface="Lucida Sans"/>
              </a:rPr>
              <a:t>WHERE { </a:t>
            </a:r>
            <a:br>
              <a:rPr lang="en-GB">
                <a:latin typeface="Lucida Console" panose="020B0609040504020204" pitchFamily="49" charset="0"/>
                <a:cs typeface="Lucida Sans"/>
              </a:rPr>
            </a:br>
            <a:r>
              <a:rPr lang="en-GB">
                <a:latin typeface="Lucida Console" panose="020B0609040504020204" pitchFamily="49" charset="0"/>
                <a:cs typeface="Lucida Sans"/>
              </a:rPr>
              <a:t>	?x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"Alice" .</a:t>
            </a:r>
            <a:br>
              <a:rPr lang="en-GB">
                <a:latin typeface="Lucida Console" panose="020B0609040504020204" pitchFamily="49" charset="0"/>
                <a:cs typeface="Lucida Sans"/>
              </a:rPr>
            </a:br>
            <a:r>
              <a:rPr lang="en-GB">
                <a:latin typeface="Lucida Console" panose="020B0609040504020204" pitchFamily="49" charset="0"/>
                <a:cs typeface="Lucida Sans"/>
              </a:rPr>
              <a:t>}</a:t>
            </a:r>
          </a:p>
          <a:p>
            <a:pPr marL="0" indent="0">
              <a:buNone/>
            </a:pPr>
            <a:r>
              <a:rPr lang="en-GB">
                <a:latin typeface="Lucida Console" panose="020B0609040504020204" pitchFamily="49" charset="0"/>
                <a:cs typeface="Lucida Sans"/>
              </a:rPr>
              <a:t>	</a:t>
            </a:r>
          </a:p>
          <a:p>
            <a:pPr marL="0" indent="0">
              <a:buNone/>
            </a:pPr>
            <a:r>
              <a:rPr lang="en-GB">
                <a:latin typeface="Lucida Console" panose="020B0609040504020204" pitchFamily="49" charset="0"/>
                <a:cs typeface="Lucida Sans"/>
              </a:rPr>
              <a:t>DESCRIBE ?x ?y &lt;http://</a:t>
            </a:r>
            <a:r>
              <a:rPr lang="en-GB" err="1">
                <a:latin typeface="Lucida Console" panose="020B0609040504020204" pitchFamily="49" charset="0"/>
                <a:cs typeface="Lucida Sans"/>
              </a:rPr>
              <a:t>example.org</a:t>
            </a:r>
            <a:r>
              <a:rPr lang="en-GB">
                <a:latin typeface="Lucida Console" panose="020B0609040504020204" pitchFamily="49" charset="0"/>
                <a:cs typeface="Lucida Sans"/>
              </a:rPr>
              <a:t>/&gt;</a:t>
            </a:r>
            <a:br>
              <a:rPr lang="en-GB">
                <a:latin typeface="Lucida Console" panose="020B0609040504020204" pitchFamily="49" charset="0"/>
                <a:cs typeface="Lucida Sans"/>
              </a:rPr>
            </a:br>
            <a:r>
              <a:rPr lang="en-GB">
                <a:latin typeface="Lucida Console" panose="020B0609040504020204" pitchFamily="49" charset="0"/>
                <a:cs typeface="Lucida Sans"/>
              </a:rPr>
              <a:t>WHERE {</a:t>
            </a:r>
            <a:br>
              <a:rPr lang="en-GB">
                <a:latin typeface="Lucida Console" panose="020B0609040504020204" pitchFamily="49" charset="0"/>
                <a:cs typeface="Lucida Sans"/>
              </a:rPr>
            </a:br>
            <a:r>
              <a:rPr lang="en-GB">
                <a:latin typeface="Lucida Console" panose="020B0609040504020204" pitchFamily="49" charset="0"/>
                <a:cs typeface="Lucida Sans"/>
              </a:rPr>
              <a:t>	?x </a:t>
            </a:r>
            <a:r>
              <a:rPr lang="en-GB" err="1">
                <a:latin typeface="Lucida Console" panose="020B0609040504020204" pitchFamily="49" charset="0"/>
                <a:cs typeface="Lucida Sans"/>
              </a:rPr>
              <a:t>foaf:knows</a:t>
            </a:r>
            <a:r>
              <a:rPr lang="en-GB">
                <a:latin typeface="Lucida Console" panose="020B0609040504020204" pitchFamily="49" charset="0"/>
                <a:cs typeface="Lucida Sans"/>
              </a:rPr>
              <a:t> ?y .</a:t>
            </a:r>
            <a:br>
              <a:rPr lang="en-GB">
                <a:latin typeface="Lucida Console" panose="020B0609040504020204" pitchFamily="49" charset="0"/>
                <a:cs typeface="Lucida Sans"/>
              </a:rPr>
            </a:br>
            <a:r>
              <a:rPr lang="en-GB">
                <a:latin typeface="Lucida Console" panose="020B0609040504020204" pitchFamily="49" charset="0"/>
                <a:cs typeface="Lucida Sans"/>
              </a:rPr>
              <a:t>}</a:t>
            </a:r>
          </a:p>
        </p:txBody>
      </p:sp>
      <p:sp>
        <p:nvSpPr>
          <p:cNvPr id="2" name="Text Placeholder 1">
            <a:extLst>
              <a:ext uri="{FF2B5EF4-FFF2-40B4-BE49-F238E27FC236}">
                <a16:creationId xmlns:a16="http://schemas.microsoft.com/office/drawing/2014/main" id="{7E96C0BD-5E96-F746-A268-96555DA61EE5}"/>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152438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GB"/>
              <a:t>Concise Bounded Description</a:t>
            </a:r>
          </a:p>
        </p:txBody>
      </p:sp>
      <p:sp>
        <p:nvSpPr>
          <p:cNvPr id="62467" name="Content Placeholder 2"/>
          <p:cNvSpPr>
            <a:spLocks noGrp="1"/>
          </p:cNvSpPr>
          <p:nvPr>
            <p:ph sz="quarter" idx="13"/>
          </p:nvPr>
        </p:nvSpPr>
        <p:spPr/>
        <p:txBody>
          <a:bodyPr/>
          <a:lstStyle/>
          <a:p>
            <a:pPr marL="0" indent="0">
              <a:buNone/>
            </a:pPr>
            <a:r>
              <a:rPr lang="en-GB"/>
              <a:t>Algorithm for extracting a </a:t>
            </a:r>
            <a:r>
              <a:rPr lang="en-GB" err="1"/>
              <a:t>subgraph</a:t>
            </a:r>
            <a:r>
              <a:rPr lang="en-GB"/>
              <a:t> from an RDF graph, given a resource of interest</a:t>
            </a:r>
          </a:p>
          <a:p>
            <a:pPr lvl="1"/>
            <a:r>
              <a:rPr lang="en-GB"/>
              <a:t>Produces a graph where the object nodes are either URI references, literals, or blank nodes not serving as the subject of any statement in the graph</a:t>
            </a:r>
          </a:p>
          <a:p>
            <a:pPr lvl="1"/>
            <a:r>
              <a:rPr lang="en-GB"/>
              <a:t>Asymmetric view of a resource – follows only outgoing links </a:t>
            </a:r>
          </a:p>
          <a:p>
            <a:pPr lvl="1"/>
            <a:endParaRPr lang="en-GB"/>
          </a:p>
          <a:p>
            <a:pPr marL="457200" indent="-457200">
              <a:buFont typeface="Georgia" charset="0"/>
              <a:buAutoNum type="arabicPeriod"/>
            </a:pPr>
            <a:r>
              <a:rPr lang="en-GB"/>
              <a:t>Include in the subgraph all statements in the source graph where the subject of the statement is the starting node;</a:t>
            </a:r>
          </a:p>
          <a:p>
            <a:pPr marL="457200" indent="-457200">
              <a:buFont typeface="Georgia" charset="0"/>
              <a:buAutoNum type="arabicPeriod"/>
            </a:pPr>
            <a:r>
              <a:rPr lang="en-GB"/>
              <a:t>Recursively, for all statements identified in the subgraph thus far having a blank node object, include in the subgraph all statements in the source graph where the subject of the statement is the blank node in question and which are not already included in the subgraph.</a:t>
            </a:r>
          </a:p>
        </p:txBody>
      </p:sp>
      <p:sp>
        <p:nvSpPr>
          <p:cNvPr id="2" name="Text Placeholder 1">
            <a:extLst>
              <a:ext uri="{FF2B5EF4-FFF2-40B4-BE49-F238E27FC236}">
                <a16:creationId xmlns:a16="http://schemas.microsoft.com/office/drawing/2014/main" id="{7767C624-7F7D-B74B-8A9F-A62D6C55F32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0711387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GB"/>
              <a:t>Concise Bounded Description Example</a:t>
            </a:r>
          </a:p>
        </p:txBody>
      </p:sp>
      <p:sp>
        <p:nvSpPr>
          <p:cNvPr id="64515" name="Content Placeholder 2"/>
          <p:cNvSpPr>
            <a:spLocks noGrp="1"/>
          </p:cNvSpPr>
          <p:nvPr>
            <p:ph sz="quarter" idx="13"/>
          </p:nvPr>
        </p:nvSpPr>
        <p:spPr/>
        <p:txBody>
          <a:bodyPr/>
          <a:lstStyle/>
          <a:p>
            <a:pPr marL="0" indent="0">
              <a:buNone/>
            </a:pPr>
            <a:r>
              <a:rPr lang="en-GB">
                <a:latin typeface="Lucida Console" panose="020B0609040504020204" pitchFamily="49" charset="0"/>
                <a:cs typeface="Lucida Sans"/>
              </a:rPr>
              <a:t>_:a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"Alice" .</a:t>
            </a:r>
            <a:br>
              <a:rPr lang="en-GB">
                <a:latin typeface="Lucida Console" panose="020B0609040504020204" pitchFamily="49" charset="0"/>
                <a:cs typeface="Lucida Sans"/>
              </a:rPr>
            </a:br>
            <a:r>
              <a:rPr lang="en-GB">
                <a:latin typeface="Lucida Console" panose="020B0609040504020204" pitchFamily="49" charset="0"/>
                <a:cs typeface="Lucida Sans"/>
              </a:rPr>
              <a:t>_:a  </a:t>
            </a:r>
            <a:r>
              <a:rPr lang="en-GB" err="1">
                <a:latin typeface="Lucida Console" panose="020B0609040504020204" pitchFamily="49" charset="0"/>
                <a:cs typeface="Lucida Sans"/>
              </a:rPr>
              <a:t>foaf:homepage</a:t>
            </a:r>
            <a:r>
              <a:rPr lang="en-GB">
                <a:latin typeface="Lucida Console" panose="020B0609040504020204" pitchFamily="49" charset="0"/>
                <a:cs typeface="Lucida Sans"/>
              </a:rPr>
              <a:t>   &lt;http://</a:t>
            </a:r>
            <a:r>
              <a:rPr lang="en-GB" err="1">
                <a:latin typeface="Lucida Console" panose="020B0609040504020204" pitchFamily="49" charset="0"/>
                <a:cs typeface="Lucida Sans"/>
              </a:rPr>
              <a:t>work.example.org/alice</a:t>
            </a:r>
            <a:r>
              <a:rPr lang="en-GB">
                <a:latin typeface="Lucida Console" panose="020B0609040504020204" pitchFamily="49" charset="0"/>
                <a:cs typeface="Lucida Sans"/>
              </a:rPr>
              <a:t>/&gt; .</a:t>
            </a:r>
            <a:br>
              <a:rPr lang="en-GB">
                <a:latin typeface="Lucida Console" panose="020B0609040504020204" pitchFamily="49" charset="0"/>
                <a:cs typeface="Lucida Sans"/>
              </a:rPr>
            </a:br>
            <a:r>
              <a:rPr lang="en-GB">
                <a:latin typeface="Lucida Console" panose="020B0609040504020204" pitchFamily="49" charset="0"/>
                <a:cs typeface="Lucida Sans"/>
              </a:rPr>
              <a:t>_:</a:t>
            </a:r>
            <a:r>
              <a:rPr lang="en-GB" err="1">
                <a:latin typeface="Lucida Console" panose="020B0609040504020204" pitchFamily="49" charset="0"/>
                <a:cs typeface="Lucida Sans"/>
              </a:rPr>
              <a:t>b</a:t>
            </a:r>
            <a:r>
              <a:rPr lang="en-GB">
                <a:latin typeface="Lucida Console" panose="020B0609040504020204" pitchFamily="49" charset="0"/>
                <a:cs typeface="Lucida Sans"/>
              </a:rPr>
              <a:t>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"Bob" .</a:t>
            </a:r>
            <a:br>
              <a:rPr lang="en-GB">
                <a:latin typeface="Lucida Console" panose="020B0609040504020204" pitchFamily="49" charset="0"/>
                <a:cs typeface="Lucida Sans"/>
              </a:rPr>
            </a:br>
            <a:r>
              <a:rPr lang="en-GB">
                <a:latin typeface="Lucida Console" panose="020B0609040504020204" pitchFamily="49" charset="0"/>
                <a:cs typeface="Lucida Sans"/>
              </a:rPr>
              <a:t>_:b  </a:t>
            </a:r>
            <a:r>
              <a:rPr lang="en-GB" err="1">
                <a:latin typeface="Lucida Console" panose="020B0609040504020204" pitchFamily="49" charset="0"/>
                <a:cs typeface="Lucida Sans"/>
              </a:rPr>
              <a:t>foaf:mbox</a:t>
            </a:r>
            <a:r>
              <a:rPr lang="en-GB">
                <a:latin typeface="Lucida Console" panose="020B0609040504020204" pitchFamily="49" charset="0"/>
                <a:cs typeface="Lucida Sans"/>
              </a:rPr>
              <a:t>       &lt;</a:t>
            </a:r>
            <a:r>
              <a:rPr lang="en-GB" err="1">
                <a:latin typeface="Lucida Console" panose="020B0609040504020204" pitchFamily="49" charset="0"/>
                <a:cs typeface="Lucida Sans"/>
              </a:rPr>
              <a:t>mailto:bob@example.org</a:t>
            </a:r>
            <a:r>
              <a:rPr lang="en-GB">
                <a:latin typeface="Lucida Console" panose="020B0609040504020204" pitchFamily="49" charset="0"/>
                <a:cs typeface="Lucida Sans"/>
              </a:rPr>
              <a:t>&gt; .</a:t>
            </a:r>
            <a:br>
              <a:rPr lang="en-GB">
                <a:latin typeface="Lucida Console" panose="020B0609040504020204" pitchFamily="49" charset="0"/>
                <a:cs typeface="Lucida Sans"/>
              </a:rPr>
            </a:br>
            <a:r>
              <a:rPr lang="en-GB">
                <a:latin typeface="Lucida Console" panose="020B0609040504020204" pitchFamily="49" charset="0"/>
                <a:cs typeface="Lucida Sans"/>
              </a:rPr>
              <a:t>&lt;http://</a:t>
            </a:r>
            <a:r>
              <a:rPr lang="en-GB" err="1">
                <a:latin typeface="Lucida Console" panose="020B0609040504020204" pitchFamily="49" charset="0"/>
                <a:cs typeface="Lucida Sans"/>
              </a:rPr>
              <a:t>example.org</a:t>
            </a:r>
            <a:r>
              <a:rPr lang="en-GB">
                <a:latin typeface="Lucida Console" panose="020B0609040504020204" pitchFamily="49" charset="0"/>
                <a:cs typeface="Lucida Sans"/>
              </a:rPr>
              <a:t>/&gt; </a:t>
            </a:r>
            <a:r>
              <a:rPr lang="en-GB" err="1">
                <a:latin typeface="Lucida Console" panose="020B0609040504020204" pitchFamily="49" charset="0"/>
                <a:cs typeface="Lucida Sans"/>
              </a:rPr>
              <a:t>dc:creator</a:t>
            </a:r>
            <a:r>
              <a:rPr lang="en-GB">
                <a:latin typeface="Lucida Console" panose="020B0609040504020204" pitchFamily="49" charset="0"/>
                <a:cs typeface="Lucida Sans"/>
              </a:rPr>
              <a:t> _:a .</a:t>
            </a:r>
            <a:br>
              <a:rPr lang="en-GB">
                <a:latin typeface="Lucida Console" panose="020B0609040504020204" pitchFamily="49" charset="0"/>
                <a:cs typeface="Lucida Sans"/>
              </a:rPr>
            </a:br>
            <a:r>
              <a:rPr lang="en-GB">
                <a:latin typeface="Lucida Console" panose="020B0609040504020204" pitchFamily="49" charset="0"/>
                <a:cs typeface="Lucida Sans"/>
              </a:rPr>
              <a:t>&lt;http://</a:t>
            </a:r>
            <a:r>
              <a:rPr lang="en-GB" err="1">
                <a:latin typeface="Lucida Console" panose="020B0609040504020204" pitchFamily="49" charset="0"/>
                <a:cs typeface="Lucida Sans"/>
              </a:rPr>
              <a:t>example.org</a:t>
            </a:r>
            <a:r>
              <a:rPr lang="en-GB">
                <a:latin typeface="Lucida Console" panose="020B0609040504020204" pitchFamily="49" charset="0"/>
                <a:cs typeface="Lucida Sans"/>
              </a:rPr>
              <a:t>/&gt; </a:t>
            </a:r>
            <a:r>
              <a:rPr lang="en-GB" err="1">
                <a:latin typeface="Lucida Console" panose="020B0609040504020204" pitchFamily="49" charset="0"/>
                <a:cs typeface="Lucida Sans"/>
              </a:rPr>
              <a:t>dc:title</a:t>
            </a:r>
            <a:r>
              <a:rPr lang="en-GB">
                <a:latin typeface="Lucida Console" panose="020B0609040504020204" pitchFamily="49" charset="0"/>
                <a:cs typeface="Lucida Sans"/>
              </a:rPr>
              <a:t> “Example Inc. Website” .</a:t>
            </a:r>
            <a:br>
              <a:rPr lang="en-GB">
                <a:latin typeface="Lucida Console" panose="020B0609040504020204" pitchFamily="49" charset="0"/>
                <a:cs typeface="Lucida Sans"/>
              </a:rPr>
            </a:br>
            <a:r>
              <a:rPr lang="en-GB">
                <a:latin typeface="Lucida Console" panose="020B0609040504020204" pitchFamily="49" charset="0"/>
                <a:cs typeface="Lucida Sans"/>
              </a:rPr>
              <a:t>&lt;http://</a:t>
            </a:r>
            <a:r>
              <a:rPr lang="en-GB" err="1">
                <a:latin typeface="Lucida Console" panose="020B0609040504020204" pitchFamily="49" charset="0"/>
                <a:cs typeface="Lucida Sans"/>
              </a:rPr>
              <a:t>example.org</a:t>
            </a:r>
            <a:r>
              <a:rPr lang="en-GB">
                <a:latin typeface="Lucida Console" panose="020B0609040504020204" pitchFamily="49" charset="0"/>
                <a:cs typeface="Lucida Sans"/>
              </a:rPr>
              <a:t>/&gt; </a:t>
            </a:r>
            <a:r>
              <a:rPr lang="en-GB" err="1">
                <a:latin typeface="Lucida Console" panose="020B0609040504020204" pitchFamily="49" charset="0"/>
                <a:cs typeface="Lucida Sans"/>
              </a:rPr>
              <a:t>dc:date</a:t>
            </a:r>
            <a:r>
              <a:rPr lang="en-GB">
                <a:latin typeface="Lucida Console" panose="020B0609040504020204" pitchFamily="49" charset="0"/>
                <a:cs typeface="Lucida Sans"/>
              </a:rPr>
              <a:t> “2005-05-23” .</a:t>
            </a:r>
          </a:p>
        </p:txBody>
      </p:sp>
      <p:sp>
        <p:nvSpPr>
          <p:cNvPr id="2" name="Text Placeholder 1">
            <a:extLst>
              <a:ext uri="{FF2B5EF4-FFF2-40B4-BE49-F238E27FC236}">
                <a16:creationId xmlns:a16="http://schemas.microsoft.com/office/drawing/2014/main" id="{010B542C-DD0B-1041-BF05-9C350C1F8B16}"/>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5102694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GB"/>
              <a:t>Concise Bounded Description Example</a:t>
            </a:r>
          </a:p>
        </p:txBody>
      </p:sp>
      <p:sp>
        <p:nvSpPr>
          <p:cNvPr id="3" name="Content Placeholder 2"/>
          <p:cNvSpPr>
            <a:spLocks noGrp="1"/>
          </p:cNvSpPr>
          <p:nvPr>
            <p:ph sz="quarter" idx="13"/>
          </p:nvPr>
        </p:nvSpPr>
        <p:spPr/>
        <p:txBody>
          <a:bodyPr/>
          <a:lstStyle/>
          <a:p>
            <a:pPr marL="0" indent="0">
              <a:buNone/>
            </a:pPr>
            <a:r>
              <a:rPr lang="en-GB">
                <a:latin typeface="Lucida Console" panose="020B0609040504020204" pitchFamily="49" charset="0"/>
                <a:cs typeface="Lucida Sans"/>
              </a:rPr>
              <a:t>DESCRIBE &lt;http://</a:t>
            </a:r>
            <a:r>
              <a:rPr lang="en-GB" err="1">
                <a:latin typeface="Lucida Console" panose="020B0609040504020204" pitchFamily="49" charset="0"/>
                <a:cs typeface="Lucida Sans"/>
              </a:rPr>
              <a:t>example.org</a:t>
            </a:r>
            <a:r>
              <a:rPr lang="en-GB">
                <a:latin typeface="Lucida Console" panose="020B0609040504020204" pitchFamily="49" charset="0"/>
                <a:cs typeface="Lucida Sans"/>
              </a:rPr>
              <a:t>/&gt;</a:t>
            </a:r>
          </a:p>
          <a:p>
            <a:pPr marL="0" indent="0">
              <a:buNone/>
            </a:pPr>
            <a:endParaRPr lang="en-GB">
              <a:latin typeface="Lucida Console" panose="020B0609040504020204" pitchFamily="49" charset="0"/>
              <a:cs typeface="Lucida Sans"/>
            </a:endParaRPr>
          </a:p>
          <a:p>
            <a:pPr marL="0" indent="0">
              <a:buNone/>
            </a:pPr>
            <a:r>
              <a:rPr lang="en-GB">
                <a:latin typeface="Lucida Console" panose="020B0609040504020204" pitchFamily="49" charset="0"/>
                <a:cs typeface="Lucida Sans"/>
              </a:rPr>
              <a:t>_:a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"Alice" .</a:t>
            </a:r>
            <a:br>
              <a:rPr lang="en-GB">
                <a:latin typeface="Lucida Console" panose="020B0609040504020204" pitchFamily="49" charset="0"/>
                <a:cs typeface="Lucida Sans"/>
              </a:rPr>
            </a:br>
            <a:r>
              <a:rPr lang="en-GB">
                <a:latin typeface="Lucida Console" panose="020B0609040504020204" pitchFamily="49" charset="0"/>
                <a:cs typeface="Lucida Sans"/>
              </a:rPr>
              <a:t>_:a  </a:t>
            </a:r>
            <a:r>
              <a:rPr lang="en-GB" err="1">
                <a:latin typeface="Lucida Console" panose="020B0609040504020204" pitchFamily="49" charset="0"/>
                <a:cs typeface="Lucida Sans"/>
              </a:rPr>
              <a:t>foaf:homepage</a:t>
            </a:r>
            <a:r>
              <a:rPr lang="en-GB">
                <a:latin typeface="Lucida Console" panose="020B0609040504020204" pitchFamily="49" charset="0"/>
                <a:cs typeface="Lucida Sans"/>
              </a:rPr>
              <a:t>   &lt;http://</a:t>
            </a:r>
            <a:r>
              <a:rPr lang="en-GB" err="1">
                <a:latin typeface="Lucida Console" panose="020B0609040504020204" pitchFamily="49" charset="0"/>
                <a:cs typeface="Lucida Sans"/>
              </a:rPr>
              <a:t>work.example.org/alice</a:t>
            </a:r>
            <a:r>
              <a:rPr lang="en-GB">
                <a:latin typeface="Lucida Console" panose="020B0609040504020204" pitchFamily="49" charset="0"/>
                <a:cs typeface="Lucida Sans"/>
              </a:rPr>
              <a:t>/&gt; .</a:t>
            </a:r>
            <a:br>
              <a:rPr lang="en-GB">
                <a:latin typeface="Lucida Console" panose="020B0609040504020204" pitchFamily="49" charset="0"/>
                <a:cs typeface="Lucida Sans"/>
              </a:rPr>
            </a:br>
            <a:r>
              <a:rPr lang="en-GB">
                <a:solidFill>
                  <a:srgbClr val="BFBFBF"/>
                </a:solidFill>
                <a:latin typeface="Lucida Console" panose="020B0609040504020204" pitchFamily="49" charset="0"/>
                <a:cs typeface="Lucida Sans"/>
              </a:rPr>
              <a:t>_:</a:t>
            </a:r>
            <a:r>
              <a:rPr lang="en-GB" err="1">
                <a:solidFill>
                  <a:srgbClr val="BFBFBF"/>
                </a:solidFill>
                <a:latin typeface="Lucida Console" panose="020B0609040504020204" pitchFamily="49" charset="0"/>
                <a:cs typeface="Lucida Sans"/>
              </a:rPr>
              <a:t>b</a:t>
            </a:r>
            <a:r>
              <a:rPr lang="en-GB">
                <a:solidFill>
                  <a:srgbClr val="BFBFBF"/>
                </a:solidFill>
                <a:latin typeface="Lucida Console" panose="020B0609040504020204" pitchFamily="49" charset="0"/>
                <a:cs typeface="Lucida Sans"/>
              </a:rPr>
              <a:t>  </a:t>
            </a:r>
            <a:r>
              <a:rPr lang="en-GB" err="1">
                <a:solidFill>
                  <a:srgbClr val="BFBFBF"/>
                </a:solidFill>
                <a:latin typeface="Lucida Console" panose="020B0609040504020204" pitchFamily="49" charset="0"/>
                <a:cs typeface="Lucida Sans"/>
              </a:rPr>
              <a:t>foaf:name</a:t>
            </a:r>
            <a:r>
              <a:rPr lang="en-GB">
                <a:solidFill>
                  <a:srgbClr val="BFBFBF"/>
                </a:solidFill>
                <a:latin typeface="Lucida Console" panose="020B0609040504020204" pitchFamily="49" charset="0"/>
                <a:cs typeface="Lucida Sans"/>
              </a:rPr>
              <a:t>       "Bob" .</a:t>
            </a:r>
            <a:br>
              <a:rPr lang="en-GB">
                <a:solidFill>
                  <a:srgbClr val="BFBFBF"/>
                </a:solidFill>
                <a:latin typeface="Lucida Console" panose="020B0609040504020204" pitchFamily="49" charset="0"/>
                <a:cs typeface="Lucida Sans"/>
              </a:rPr>
            </a:br>
            <a:r>
              <a:rPr lang="en-GB">
                <a:solidFill>
                  <a:srgbClr val="BFBFBF"/>
                </a:solidFill>
                <a:latin typeface="Lucida Console" panose="020B0609040504020204" pitchFamily="49" charset="0"/>
                <a:cs typeface="Lucida Sans"/>
              </a:rPr>
              <a:t>_:b  </a:t>
            </a:r>
            <a:r>
              <a:rPr lang="en-GB" err="1">
                <a:solidFill>
                  <a:srgbClr val="BFBFBF"/>
                </a:solidFill>
                <a:latin typeface="Lucida Console" panose="020B0609040504020204" pitchFamily="49" charset="0"/>
                <a:cs typeface="Lucida Sans"/>
              </a:rPr>
              <a:t>foaf:mbox</a:t>
            </a:r>
            <a:r>
              <a:rPr lang="en-GB">
                <a:solidFill>
                  <a:srgbClr val="BFBFBF"/>
                </a:solidFill>
                <a:latin typeface="Lucida Console" panose="020B0609040504020204" pitchFamily="49" charset="0"/>
                <a:cs typeface="Lucida Sans"/>
              </a:rPr>
              <a:t>       &lt;</a:t>
            </a:r>
            <a:r>
              <a:rPr lang="en-GB" err="1">
                <a:solidFill>
                  <a:srgbClr val="BFBFBF"/>
                </a:solidFill>
                <a:latin typeface="Lucida Console" panose="020B0609040504020204" pitchFamily="49" charset="0"/>
                <a:cs typeface="Lucida Sans"/>
              </a:rPr>
              <a:t>mailto:bob@example.org</a:t>
            </a:r>
            <a:r>
              <a:rPr lang="en-GB">
                <a:solidFill>
                  <a:srgbClr val="BFBFBF"/>
                </a:solidFill>
                <a:latin typeface="Lucida Console" panose="020B0609040504020204" pitchFamily="49" charset="0"/>
                <a:cs typeface="Lucida Sans"/>
              </a:rPr>
              <a:t>&gt; .</a:t>
            </a:r>
            <a:br>
              <a:rPr lang="en-GB">
                <a:latin typeface="Lucida Console" panose="020B0609040504020204" pitchFamily="49" charset="0"/>
                <a:cs typeface="Lucida Sans"/>
              </a:rPr>
            </a:br>
            <a:r>
              <a:rPr lang="en-GB">
                <a:latin typeface="Lucida Console" panose="020B0609040504020204" pitchFamily="49" charset="0"/>
                <a:cs typeface="Lucida Sans"/>
              </a:rPr>
              <a:t>&lt;http://</a:t>
            </a:r>
            <a:r>
              <a:rPr lang="en-GB" err="1">
                <a:latin typeface="Lucida Console" panose="020B0609040504020204" pitchFamily="49" charset="0"/>
                <a:cs typeface="Lucida Sans"/>
              </a:rPr>
              <a:t>example.org</a:t>
            </a:r>
            <a:r>
              <a:rPr lang="en-GB">
                <a:latin typeface="Lucida Console" panose="020B0609040504020204" pitchFamily="49" charset="0"/>
                <a:cs typeface="Lucida Sans"/>
              </a:rPr>
              <a:t>/&gt; </a:t>
            </a:r>
            <a:r>
              <a:rPr lang="en-GB" err="1">
                <a:latin typeface="Lucida Console" panose="020B0609040504020204" pitchFamily="49" charset="0"/>
                <a:cs typeface="Lucida Sans"/>
              </a:rPr>
              <a:t>dc:creator</a:t>
            </a:r>
            <a:r>
              <a:rPr lang="en-GB">
                <a:latin typeface="Lucida Console" panose="020B0609040504020204" pitchFamily="49" charset="0"/>
                <a:cs typeface="Lucida Sans"/>
              </a:rPr>
              <a:t> _:a .</a:t>
            </a:r>
            <a:br>
              <a:rPr lang="en-GB">
                <a:latin typeface="Lucida Console" panose="020B0609040504020204" pitchFamily="49" charset="0"/>
                <a:cs typeface="Lucida Sans"/>
              </a:rPr>
            </a:br>
            <a:r>
              <a:rPr lang="en-GB">
                <a:latin typeface="Lucida Console" panose="020B0609040504020204" pitchFamily="49" charset="0"/>
                <a:cs typeface="Lucida Sans"/>
              </a:rPr>
              <a:t>&lt;http://</a:t>
            </a:r>
            <a:r>
              <a:rPr lang="en-GB" err="1">
                <a:latin typeface="Lucida Console" panose="020B0609040504020204" pitchFamily="49" charset="0"/>
                <a:cs typeface="Lucida Sans"/>
              </a:rPr>
              <a:t>example.org</a:t>
            </a:r>
            <a:r>
              <a:rPr lang="en-GB">
                <a:latin typeface="Lucida Console" panose="020B0609040504020204" pitchFamily="49" charset="0"/>
                <a:cs typeface="Lucida Sans"/>
              </a:rPr>
              <a:t>/&gt; </a:t>
            </a:r>
            <a:r>
              <a:rPr lang="en-GB" err="1">
                <a:latin typeface="Lucida Console" panose="020B0609040504020204" pitchFamily="49" charset="0"/>
                <a:cs typeface="Lucida Sans"/>
              </a:rPr>
              <a:t>dc:title</a:t>
            </a:r>
            <a:r>
              <a:rPr lang="en-GB">
                <a:latin typeface="Lucida Console" panose="020B0609040504020204" pitchFamily="49" charset="0"/>
                <a:cs typeface="Lucida Sans"/>
              </a:rPr>
              <a:t> “Example Inc. Website” .</a:t>
            </a:r>
            <a:br>
              <a:rPr lang="en-GB">
                <a:latin typeface="Lucida Console" panose="020B0609040504020204" pitchFamily="49" charset="0"/>
                <a:cs typeface="Lucida Sans"/>
              </a:rPr>
            </a:br>
            <a:r>
              <a:rPr lang="en-GB">
                <a:latin typeface="Lucida Console" panose="020B0609040504020204" pitchFamily="49" charset="0"/>
                <a:cs typeface="Lucida Sans"/>
              </a:rPr>
              <a:t>&lt;http://</a:t>
            </a:r>
            <a:r>
              <a:rPr lang="en-GB" err="1">
                <a:latin typeface="Lucida Console" panose="020B0609040504020204" pitchFamily="49" charset="0"/>
                <a:cs typeface="Lucida Sans"/>
              </a:rPr>
              <a:t>example.org</a:t>
            </a:r>
            <a:r>
              <a:rPr lang="en-GB">
                <a:latin typeface="Lucida Console" panose="020B0609040504020204" pitchFamily="49" charset="0"/>
                <a:cs typeface="Lucida Sans"/>
              </a:rPr>
              <a:t>/&gt; </a:t>
            </a:r>
            <a:r>
              <a:rPr lang="en-GB" err="1">
                <a:latin typeface="Lucida Console" panose="020B0609040504020204" pitchFamily="49" charset="0"/>
                <a:cs typeface="Lucida Sans"/>
              </a:rPr>
              <a:t>dc:date</a:t>
            </a:r>
            <a:r>
              <a:rPr lang="en-GB">
                <a:latin typeface="Lucida Console" panose="020B0609040504020204" pitchFamily="49" charset="0"/>
                <a:cs typeface="Lucida Sans"/>
              </a:rPr>
              <a:t> “2005-05-23” .</a:t>
            </a:r>
          </a:p>
        </p:txBody>
      </p:sp>
      <p:sp>
        <p:nvSpPr>
          <p:cNvPr id="2" name="Text Placeholder 1">
            <a:extLst>
              <a:ext uri="{FF2B5EF4-FFF2-40B4-BE49-F238E27FC236}">
                <a16:creationId xmlns:a16="http://schemas.microsoft.com/office/drawing/2014/main" id="{D8545566-924D-F44E-8872-54CBAEFB3DFD}"/>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6734668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SPARQL Protocol</a:t>
            </a:r>
          </a:p>
        </p:txBody>
      </p:sp>
    </p:spTree>
    <p:extLst>
      <p:ext uri="{BB962C8B-B14F-4D97-AF65-F5344CB8AC3E}">
        <p14:creationId xmlns:p14="http://schemas.microsoft.com/office/powerpoint/2010/main" val="30480209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GB"/>
              <a:t>SPARQL Protocol</a:t>
            </a:r>
          </a:p>
        </p:txBody>
      </p:sp>
      <p:sp>
        <p:nvSpPr>
          <p:cNvPr id="66563" name="Content Placeholder 2"/>
          <p:cNvSpPr>
            <a:spLocks noGrp="1"/>
          </p:cNvSpPr>
          <p:nvPr>
            <p:ph sz="quarter" idx="13"/>
          </p:nvPr>
        </p:nvSpPr>
        <p:spPr/>
        <p:txBody>
          <a:bodyPr/>
          <a:lstStyle/>
          <a:p>
            <a:pPr marL="0" indent="0">
              <a:buNone/>
            </a:pPr>
            <a:r>
              <a:rPr lang="en-GB"/>
              <a:t>SPARQL Query Language is protocol-independent</a:t>
            </a:r>
          </a:p>
          <a:p>
            <a:pPr lvl="1"/>
            <a:r>
              <a:rPr lang="en-GB"/>
              <a:t>SPARQL Protocol defines the method of interaction with a SPARQL processor</a:t>
            </a:r>
          </a:p>
          <a:p>
            <a:pPr marL="0" indent="0">
              <a:buNone/>
            </a:pPr>
            <a:r>
              <a:rPr lang="en-GB"/>
              <a:t>Two standard bindings:</a:t>
            </a:r>
          </a:p>
          <a:p>
            <a:pPr lvl="1" eaLnBrk="1" hangingPunct="1"/>
            <a:r>
              <a:rPr lang="en-GB"/>
              <a:t>HTTP</a:t>
            </a:r>
          </a:p>
          <a:p>
            <a:pPr lvl="1" eaLnBrk="1" hangingPunct="1"/>
            <a:r>
              <a:rPr lang="en-GB"/>
              <a:t>SOAP</a:t>
            </a:r>
          </a:p>
          <a:p>
            <a:pPr marL="0" indent="0">
              <a:buNone/>
            </a:pPr>
            <a:r>
              <a:rPr lang="en-GB"/>
              <a:t>Standard XML results format</a:t>
            </a:r>
          </a:p>
        </p:txBody>
      </p:sp>
      <p:sp>
        <p:nvSpPr>
          <p:cNvPr id="2" name="Text Placeholder 1">
            <a:extLst>
              <a:ext uri="{FF2B5EF4-FFF2-40B4-BE49-F238E27FC236}">
                <a16:creationId xmlns:a16="http://schemas.microsoft.com/office/drawing/2014/main" id="{8F2C70EB-83BB-604A-8B4C-02B0C842DBD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2438170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GB"/>
              <a:t>SPARQL over HTTP</a:t>
            </a:r>
          </a:p>
        </p:txBody>
      </p:sp>
      <p:sp>
        <p:nvSpPr>
          <p:cNvPr id="67587" name="Content Placeholder 2"/>
          <p:cNvSpPr>
            <a:spLocks noGrp="1"/>
          </p:cNvSpPr>
          <p:nvPr>
            <p:ph sz="quarter" idx="13"/>
          </p:nvPr>
        </p:nvSpPr>
        <p:spPr/>
        <p:txBody>
          <a:bodyPr/>
          <a:lstStyle/>
          <a:p>
            <a:pPr marL="0" indent="0">
              <a:buNone/>
            </a:pPr>
            <a:r>
              <a:rPr lang="en-GB"/>
              <a:t>Two methods of submitting a query to a processor:</a:t>
            </a:r>
          </a:p>
          <a:p>
            <a:pPr marL="0" indent="0">
              <a:buNone/>
            </a:pPr>
            <a:endParaRPr lang="en-GB"/>
          </a:p>
          <a:p>
            <a:pPr marL="0" indent="0">
              <a:buNone/>
            </a:pPr>
            <a:r>
              <a:rPr lang="en-GB"/>
              <a:t>HTTP GET</a:t>
            </a:r>
          </a:p>
          <a:p>
            <a:pPr lvl="1"/>
            <a:r>
              <a:rPr lang="en-GB"/>
              <a:t>Query encoded as HTTP request URI</a:t>
            </a:r>
          </a:p>
          <a:p>
            <a:pPr lvl="1"/>
            <a:r>
              <a:rPr lang="en-GB"/>
              <a:t>Limitation on query length</a:t>
            </a:r>
          </a:p>
          <a:p>
            <a:pPr marL="0" indent="0">
              <a:buNone/>
            </a:pPr>
            <a:r>
              <a:rPr lang="en-GB"/>
              <a:t>HTTP POST</a:t>
            </a:r>
          </a:p>
          <a:p>
            <a:pPr lvl="1"/>
            <a:r>
              <a:rPr lang="en-GB"/>
              <a:t>Query encoded in HTTP request body</a:t>
            </a:r>
          </a:p>
          <a:p>
            <a:pPr lvl="1"/>
            <a:r>
              <a:rPr lang="en-GB"/>
              <a:t>No limitation on query length </a:t>
            </a:r>
          </a:p>
        </p:txBody>
      </p:sp>
      <p:sp>
        <p:nvSpPr>
          <p:cNvPr id="2" name="Text Placeholder 1">
            <a:extLst>
              <a:ext uri="{FF2B5EF4-FFF2-40B4-BE49-F238E27FC236}">
                <a16:creationId xmlns:a16="http://schemas.microsoft.com/office/drawing/2014/main" id="{8780C500-F15B-664C-9171-C8DC036A2B8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7269019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GB"/>
              <a:t>HTTP GET</a:t>
            </a:r>
          </a:p>
        </p:txBody>
      </p:sp>
      <p:sp>
        <p:nvSpPr>
          <p:cNvPr id="68611" name="Content Placeholder 2"/>
          <p:cNvSpPr>
            <a:spLocks noGrp="1"/>
          </p:cNvSpPr>
          <p:nvPr>
            <p:ph sz="quarter" idx="13"/>
          </p:nvPr>
        </p:nvSpPr>
        <p:spPr/>
        <p:txBody>
          <a:bodyPr/>
          <a:lstStyle/>
          <a:p>
            <a:pPr marL="0" indent="0">
              <a:buNone/>
            </a:pPr>
            <a:r>
              <a:rPr lang="en-GB">
                <a:latin typeface="Lucida Console" panose="020B0609040504020204" pitchFamily="49" charset="0"/>
                <a:cs typeface="Lucida Sans"/>
              </a:rPr>
              <a:t>GET /</a:t>
            </a:r>
            <a:r>
              <a:rPr lang="en-GB" err="1">
                <a:latin typeface="Lucida Console" panose="020B0609040504020204" pitchFamily="49" charset="0"/>
                <a:cs typeface="Lucida Sans"/>
              </a:rPr>
              <a:t>sparql</a:t>
            </a:r>
            <a:r>
              <a:rPr lang="en-GB">
                <a:latin typeface="Lucida Console" panose="020B0609040504020204" pitchFamily="49" charset="0"/>
                <a:cs typeface="Lucida Sans"/>
              </a:rPr>
              <a:t>/?query=</a:t>
            </a:r>
            <a:r>
              <a:rPr lang="en-GB" b="1" i="1" err="1">
                <a:latin typeface="Lucida Console" panose="020B0609040504020204" pitchFamily="49" charset="0"/>
                <a:cs typeface="Lucida Sans"/>
              </a:rPr>
              <a:t>EncodedQuery</a:t>
            </a:r>
            <a:r>
              <a:rPr lang="en-GB" i="1">
                <a:latin typeface="Lucida Console" panose="020B0609040504020204" pitchFamily="49" charset="0"/>
                <a:cs typeface="Lucida Sans"/>
              </a:rPr>
              <a:t> </a:t>
            </a:r>
            <a:r>
              <a:rPr lang="en-GB">
                <a:latin typeface="Lucida Console" panose="020B0609040504020204" pitchFamily="49" charset="0"/>
                <a:cs typeface="Lucida Sans"/>
              </a:rPr>
              <a:t>HTTP/1.1</a:t>
            </a:r>
            <a:br>
              <a:rPr lang="en-GB">
                <a:latin typeface="Lucida Console" panose="020B0609040504020204" pitchFamily="49" charset="0"/>
                <a:cs typeface="Lucida Sans"/>
              </a:rPr>
            </a:br>
            <a:r>
              <a:rPr lang="en-GB">
                <a:latin typeface="Lucida Console" panose="020B0609040504020204" pitchFamily="49" charset="0"/>
                <a:cs typeface="Lucida Sans"/>
              </a:rPr>
              <a:t>Host: </a:t>
            </a:r>
            <a:r>
              <a:rPr lang="en-GB" err="1">
                <a:latin typeface="Lucida Console" panose="020B0609040504020204" pitchFamily="49" charset="0"/>
                <a:cs typeface="Lucida Sans"/>
              </a:rPr>
              <a:t>www.example.org</a:t>
            </a:r>
            <a:br>
              <a:rPr lang="en-GB">
                <a:latin typeface="Lucida Console" panose="020B0609040504020204" pitchFamily="49" charset="0"/>
                <a:cs typeface="Lucida Sans"/>
              </a:rPr>
            </a:br>
            <a:r>
              <a:rPr lang="en-GB">
                <a:latin typeface="Lucida Console" panose="020B0609040504020204" pitchFamily="49" charset="0"/>
                <a:cs typeface="Lucida Sans"/>
              </a:rPr>
              <a:t>User-agent: my-</a:t>
            </a:r>
            <a:r>
              <a:rPr lang="en-GB" err="1">
                <a:latin typeface="Lucida Console" panose="020B0609040504020204" pitchFamily="49" charset="0"/>
                <a:cs typeface="Lucida Sans"/>
              </a:rPr>
              <a:t>sparql</a:t>
            </a:r>
            <a:r>
              <a:rPr lang="en-GB">
                <a:latin typeface="Lucida Console" panose="020B0609040504020204" pitchFamily="49" charset="0"/>
                <a:cs typeface="Lucida Sans"/>
              </a:rPr>
              <a:t>-client/0.1</a:t>
            </a:r>
          </a:p>
          <a:p>
            <a:pPr eaLnBrk="1" hangingPunct="1">
              <a:buFontTx/>
              <a:buNone/>
            </a:pPr>
            <a:endParaRPr lang="en-GB">
              <a:latin typeface="Lucida Console" panose="020B0609040504020204" pitchFamily="49" charset="0"/>
              <a:cs typeface="Lucida Sans"/>
            </a:endParaRPr>
          </a:p>
          <a:p>
            <a:pPr eaLnBrk="1" hangingPunct="1">
              <a:buFontTx/>
              <a:buNone/>
            </a:pPr>
            <a:endParaRPr lang="en-GB">
              <a:latin typeface="Lucida Console" panose="020B0609040504020204" pitchFamily="49" charset="0"/>
              <a:cs typeface="Lucida Sans"/>
            </a:endParaRPr>
          </a:p>
        </p:txBody>
      </p:sp>
      <p:sp>
        <p:nvSpPr>
          <p:cNvPr id="2" name="Text Placeholder 1">
            <a:extLst>
              <a:ext uri="{FF2B5EF4-FFF2-40B4-BE49-F238E27FC236}">
                <a16:creationId xmlns:a16="http://schemas.microsoft.com/office/drawing/2014/main" id="{1F59F02E-F4E4-8F46-AFA7-D37456A97370}"/>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30248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58" name="Straight Connector 29"/>
          <p:cNvCxnSpPr>
            <a:cxnSpLocks noChangeShapeType="1"/>
          </p:cNvCxnSpPr>
          <p:nvPr/>
        </p:nvCxnSpPr>
        <p:spPr bwMode="auto">
          <a:xfrm>
            <a:off x="2247900" y="3305175"/>
            <a:ext cx="7772400" cy="1588"/>
          </a:xfrm>
          <a:prstGeom prst="line">
            <a:avLst/>
          </a:prstGeom>
          <a:noFill/>
          <a:ln w="25400">
            <a:solidFill>
              <a:schemeClr val="tx1"/>
            </a:solidFill>
            <a:prstDash val="dash"/>
            <a:round/>
            <a:headEnd/>
            <a:tailEnd/>
          </a:ln>
        </p:spPr>
      </p:cxnSp>
      <p:sp>
        <p:nvSpPr>
          <p:cNvPr id="19459" name="Title 1"/>
          <p:cNvSpPr>
            <a:spLocks noGrp="1"/>
          </p:cNvSpPr>
          <p:nvPr>
            <p:ph type="title"/>
          </p:nvPr>
        </p:nvSpPr>
        <p:spPr/>
        <p:txBody>
          <a:bodyPr/>
          <a:lstStyle/>
          <a:p>
            <a:pPr eaLnBrk="1" hangingPunct="1"/>
            <a:r>
              <a:rPr lang="en-GB"/>
              <a:t>The Semantic Web Application</a:t>
            </a:r>
          </a:p>
        </p:txBody>
      </p:sp>
      <p:sp>
        <p:nvSpPr>
          <p:cNvPr id="2" name="Text Placeholder 1">
            <a:extLst>
              <a:ext uri="{FF2B5EF4-FFF2-40B4-BE49-F238E27FC236}">
                <a16:creationId xmlns:a16="http://schemas.microsoft.com/office/drawing/2014/main" id="{8DB25767-D458-D148-836A-2E12B34F4E97}"/>
              </a:ext>
            </a:extLst>
          </p:cNvPr>
          <p:cNvSpPr>
            <a:spLocks noGrp="1"/>
          </p:cNvSpPr>
          <p:nvPr>
            <p:ph type="body" sz="quarter" idx="15"/>
          </p:nvPr>
        </p:nvSpPr>
        <p:spPr/>
        <p:txBody>
          <a:bodyPr/>
          <a:lstStyle/>
          <a:p>
            <a:endParaRPr lang="en-US"/>
          </a:p>
        </p:txBody>
      </p:sp>
      <p:sp>
        <p:nvSpPr>
          <p:cNvPr id="4" name="Rectangle 3"/>
          <p:cNvSpPr/>
          <p:nvPr/>
        </p:nvSpPr>
        <p:spPr bwMode="auto">
          <a:xfrm>
            <a:off x="4229100" y="2009775"/>
            <a:ext cx="3733800" cy="5334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rgbClr val="333D43"/>
                </a:solidFill>
                <a:ea typeface="Georgia" charset="0"/>
                <a:cs typeface="Georgia" charset="0"/>
              </a:rPr>
              <a:t>User Interface</a:t>
            </a:r>
            <a:endParaRPr lang="en-GB" sz="2400">
              <a:solidFill>
                <a:schemeClr val="tx1"/>
              </a:solidFill>
              <a:ea typeface="Georgia" charset="0"/>
              <a:cs typeface="Georgia" charset="0"/>
            </a:endParaRPr>
          </a:p>
        </p:txBody>
      </p:sp>
      <p:sp>
        <p:nvSpPr>
          <p:cNvPr id="6" name="Rectangle 5"/>
          <p:cNvSpPr/>
          <p:nvPr/>
        </p:nvSpPr>
        <p:spPr bwMode="auto">
          <a:xfrm>
            <a:off x="2705100" y="5580063"/>
            <a:ext cx="1524000" cy="6858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chemeClr val="bg1"/>
                </a:solidFill>
              </a:rPr>
              <a:t>RDF</a:t>
            </a:r>
          </a:p>
        </p:txBody>
      </p:sp>
      <p:sp>
        <p:nvSpPr>
          <p:cNvPr id="7" name="Rectangle 6"/>
          <p:cNvSpPr/>
          <p:nvPr/>
        </p:nvSpPr>
        <p:spPr bwMode="auto">
          <a:xfrm>
            <a:off x="4457700" y="5580063"/>
            <a:ext cx="1524000" cy="6858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chemeClr val="bg1"/>
                </a:solidFill>
              </a:rPr>
              <a:t>RDF</a:t>
            </a:r>
          </a:p>
        </p:txBody>
      </p:sp>
      <p:sp>
        <p:nvSpPr>
          <p:cNvPr id="8" name="Rectangle 7"/>
          <p:cNvSpPr/>
          <p:nvPr/>
        </p:nvSpPr>
        <p:spPr bwMode="auto">
          <a:xfrm>
            <a:off x="6210300" y="5580063"/>
            <a:ext cx="1524000" cy="6858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chemeClr val="bg1"/>
                </a:solidFill>
              </a:rPr>
              <a:t>RDF</a:t>
            </a:r>
          </a:p>
        </p:txBody>
      </p:sp>
      <p:sp>
        <p:nvSpPr>
          <p:cNvPr id="9" name="Rectangle 8"/>
          <p:cNvSpPr/>
          <p:nvPr/>
        </p:nvSpPr>
        <p:spPr bwMode="auto">
          <a:xfrm>
            <a:off x="7962900" y="5580063"/>
            <a:ext cx="1524000" cy="6858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chemeClr val="bg1"/>
                </a:solidFill>
              </a:rPr>
              <a:t>RDF</a:t>
            </a:r>
          </a:p>
        </p:txBody>
      </p:sp>
      <p:sp>
        <p:nvSpPr>
          <p:cNvPr id="19465" name="TextBox 9"/>
          <p:cNvSpPr txBox="1">
            <a:spLocks noChangeArrowheads="1"/>
          </p:cNvSpPr>
          <p:nvPr/>
        </p:nvSpPr>
        <p:spPr bwMode="auto">
          <a:xfrm>
            <a:off x="4756784" y="5161764"/>
            <a:ext cx="2843247" cy="369332"/>
          </a:xfrm>
          <a:prstGeom prst="rect">
            <a:avLst/>
          </a:prstGeom>
          <a:noFill/>
          <a:ln w="9525">
            <a:noFill/>
            <a:miter lim="800000"/>
            <a:headEnd/>
            <a:tailEnd/>
          </a:ln>
        </p:spPr>
        <p:txBody>
          <a:bodyPr wrap="square">
            <a:prstTxWarp prst="textNoShape">
              <a:avLst/>
            </a:prstTxWarp>
            <a:spAutoFit/>
          </a:bodyPr>
          <a:lstStyle/>
          <a:p>
            <a:pPr algn="ctr"/>
            <a:r>
              <a:rPr lang="en-GB">
                <a:latin typeface="Lucida Sans" panose="020B0602030504020204" pitchFamily="34" charset="77"/>
              </a:rPr>
              <a:t>Data Sources</a:t>
            </a:r>
          </a:p>
        </p:txBody>
      </p:sp>
      <p:cxnSp>
        <p:nvCxnSpPr>
          <p:cNvPr id="19466" name="Straight Arrow Connector 11"/>
          <p:cNvCxnSpPr>
            <a:cxnSpLocks noChangeShapeType="1"/>
            <a:stCxn id="4" idx="2"/>
            <a:endCxn id="15" idx="0"/>
          </p:cNvCxnSpPr>
          <p:nvPr/>
        </p:nvCxnSpPr>
        <p:spPr bwMode="auto">
          <a:xfrm rot="16200000" flipH="1">
            <a:off x="5944394" y="2694781"/>
            <a:ext cx="304800" cy="1588"/>
          </a:xfrm>
          <a:prstGeom prst="straightConnector1">
            <a:avLst/>
          </a:prstGeom>
          <a:noFill/>
          <a:ln w="25400">
            <a:solidFill>
              <a:schemeClr val="tx1"/>
            </a:solidFill>
            <a:round/>
            <a:headEnd type="arrow" w="med" len="med"/>
            <a:tailEnd type="arrow" w="med" len="med"/>
          </a:ln>
        </p:spPr>
      </p:cxnSp>
      <p:cxnSp>
        <p:nvCxnSpPr>
          <p:cNvPr id="19467" name="Elbow Connector 20"/>
          <p:cNvCxnSpPr>
            <a:cxnSpLocks noChangeShapeType="1"/>
            <a:stCxn id="16" idx="3"/>
            <a:endCxn id="7" idx="0"/>
          </p:cNvCxnSpPr>
          <p:nvPr/>
        </p:nvCxnSpPr>
        <p:spPr bwMode="auto">
          <a:xfrm rot="5400000">
            <a:off x="5243513" y="4727576"/>
            <a:ext cx="828674" cy="876300"/>
          </a:xfrm>
          <a:prstGeom prst="bentConnector3">
            <a:avLst>
              <a:gd name="adj1" fmla="val 43801"/>
            </a:avLst>
          </a:prstGeom>
          <a:noFill/>
          <a:ln w="25400">
            <a:solidFill>
              <a:schemeClr val="tx1"/>
            </a:solidFill>
            <a:round/>
            <a:headEnd type="arrow" w="med" len="med"/>
            <a:tailEnd/>
          </a:ln>
        </p:spPr>
      </p:cxnSp>
      <p:cxnSp>
        <p:nvCxnSpPr>
          <p:cNvPr id="19468" name="Elbow Connector 22"/>
          <p:cNvCxnSpPr>
            <a:cxnSpLocks noChangeShapeType="1"/>
            <a:stCxn id="8" idx="0"/>
          </p:cNvCxnSpPr>
          <p:nvPr/>
        </p:nvCxnSpPr>
        <p:spPr bwMode="auto">
          <a:xfrm rot="16200000" flipV="1">
            <a:off x="6076157" y="4683920"/>
            <a:ext cx="915987" cy="876300"/>
          </a:xfrm>
          <a:prstGeom prst="bentConnector3">
            <a:avLst>
              <a:gd name="adj1" fmla="val 50000"/>
            </a:avLst>
          </a:prstGeom>
          <a:noFill/>
          <a:ln w="25400">
            <a:solidFill>
              <a:schemeClr val="tx1"/>
            </a:solidFill>
            <a:round/>
            <a:headEnd/>
            <a:tailEnd/>
          </a:ln>
        </p:spPr>
      </p:cxnSp>
      <p:cxnSp>
        <p:nvCxnSpPr>
          <p:cNvPr id="19469" name="Elbow Connector 24"/>
          <p:cNvCxnSpPr>
            <a:cxnSpLocks noChangeShapeType="1"/>
            <a:stCxn id="9" idx="0"/>
          </p:cNvCxnSpPr>
          <p:nvPr/>
        </p:nvCxnSpPr>
        <p:spPr bwMode="auto">
          <a:xfrm rot="16200000" flipV="1">
            <a:off x="6952457" y="3807620"/>
            <a:ext cx="915987" cy="2628900"/>
          </a:xfrm>
          <a:prstGeom prst="bentConnector3">
            <a:avLst>
              <a:gd name="adj1" fmla="val 50000"/>
            </a:avLst>
          </a:prstGeom>
          <a:noFill/>
          <a:ln w="25400">
            <a:solidFill>
              <a:schemeClr val="tx1"/>
            </a:solidFill>
            <a:round/>
            <a:headEnd/>
            <a:tailEnd/>
          </a:ln>
        </p:spPr>
      </p:cxnSp>
      <p:cxnSp>
        <p:nvCxnSpPr>
          <p:cNvPr id="19470" name="Elbow Connector 26"/>
          <p:cNvCxnSpPr>
            <a:cxnSpLocks noChangeShapeType="1"/>
            <a:stCxn id="6" idx="0"/>
          </p:cNvCxnSpPr>
          <p:nvPr/>
        </p:nvCxnSpPr>
        <p:spPr bwMode="auto">
          <a:xfrm rot="5400000" flipH="1" flipV="1">
            <a:off x="4323557" y="3807620"/>
            <a:ext cx="915987" cy="2628900"/>
          </a:xfrm>
          <a:prstGeom prst="bentConnector3">
            <a:avLst>
              <a:gd name="adj1" fmla="val 50000"/>
            </a:avLst>
          </a:prstGeom>
          <a:noFill/>
          <a:ln w="25400">
            <a:solidFill>
              <a:schemeClr val="tx1"/>
            </a:solidFill>
            <a:round/>
            <a:headEnd/>
            <a:tailEnd/>
          </a:ln>
        </p:spPr>
      </p:cxnSp>
      <p:sp>
        <p:nvSpPr>
          <p:cNvPr id="15" name="Rectangle 14"/>
          <p:cNvSpPr/>
          <p:nvPr/>
        </p:nvSpPr>
        <p:spPr bwMode="auto">
          <a:xfrm>
            <a:off x="4230688" y="2847975"/>
            <a:ext cx="3733800" cy="9906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rgbClr val="333D43"/>
                </a:solidFill>
                <a:ea typeface="Georgia" charset="0"/>
                <a:cs typeface="Georgia" charset="0"/>
              </a:rPr>
              <a:t>Application Logic</a:t>
            </a:r>
            <a:endParaRPr lang="en-GB" sz="2400">
              <a:solidFill>
                <a:schemeClr val="tx1"/>
              </a:solidFill>
              <a:ea typeface="Georgia" charset="0"/>
              <a:cs typeface="Georgia" charset="0"/>
            </a:endParaRPr>
          </a:p>
        </p:txBody>
      </p:sp>
      <p:sp>
        <p:nvSpPr>
          <p:cNvPr id="16" name="Can 15"/>
          <p:cNvSpPr/>
          <p:nvPr/>
        </p:nvSpPr>
        <p:spPr bwMode="auto">
          <a:xfrm>
            <a:off x="5448300" y="4143376"/>
            <a:ext cx="1295400" cy="608013"/>
          </a:xfrm>
          <a:prstGeom prst="can">
            <a:avLst/>
          </a:prstGeom>
          <a:solidFill>
            <a:schemeClr val="bg2"/>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a:prstTxWarp prst="textNoShape">
              <a:avLst/>
            </a:prstTxWarp>
          </a:bodyPr>
          <a:lstStyle/>
          <a:p>
            <a:pPr eaLnBrk="0" hangingPunct="0"/>
            <a:endParaRPr lang="en-US" sz="2400">
              <a:solidFill>
                <a:schemeClr val="tx1"/>
              </a:solidFill>
              <a:latin typeface="Arial" charset="0"/>
            </a:endParaRPr>
          </a:p>
        </p:txBody>
      </p:sp>
      <p:cxnSp>
        <p:nvCxnSpPr>
          <p:cNvPr id="19473" name="Straight Arrow Connector 18"/>
          <p:cNvCxnSpPr>
            <a:cxnSpLocks noChangeShapeType="1"/>
            <a:stCxn id="15" idx="2"/>
            <a:endCxn id="16" idx="1"/>
          </p:cNvCxnSpPr>
          <p:nvPr/>
        </p:nvCxnSpPr>
        <p:spPr bwMode="auto">
          <a:xfrm rot="5400000">
            <a:off x="5944394" y="3990181"/>
            <a:ext cx="304800" cy="1588"/>
          </a:xfrm>
          <a:prstGeom prst="straightConnector1">
            <a:avLst/>
          </a:prstGeom>
          <a:noFill/>
          <a:ln w="25400">
            <a:solidFill>
              <a:schemeClr val="tx1"/>
            </a:solidFill>
            <a:round/>
            <a:headEnd type="arrow" w="med" len="med"/>
            <a:tailEnd type="arrow" w="med" len="med"/>
          </a:ln>
        </p:spPr>
      </p:cxnSp>
      <p:sp>
        <p:nvSpPr>
          <p:cNvPr id="19474" name="TextBox 19"/>
          <p:cNvSpPr txBox="1">
            <a:spLocks noChangeArrowheads="1"/>
          </p:cNvSpPr>
          <p:nvPr/>
        </p:nvSpPr>
        <p:spPr bwMode="auto">
          <a:xfrm>
            <a:off x="3695700" y="4143376"/>
            <a:ext cx="1524000" cy="646331"/>
          </a:xfrm>
          <a:prstGeom prst="rect">
            <a:avLst/>
          </a:prstGeom>
          <a:noFill/>
          <a:ln w="9525">
            <a:noFill/>
            <a:miter lim="800000"/>
            <a:headEnd/>
            <a:tailEnd/>
          </a:ln>
        </p:spPr>
        <p:txBody>
          <a:bodyPr wrap="square">
            <a:prstTxWarp prst="textNoShape">
              <a:avLst/>
            </a:prstTxWarp>
            <a:spAutoFit/>
          </a:bodyPr>
          <a:lstStyle/>
          <a:p>
            <a:pPr algn="ctr"/>
            <a:r>
              <a:rPr lang="en-GB">
                <a:latin typeface="Lucida Sans" panose="020B0602030504020204" pitchFamily="34" charset="77"/>
              </a:rPr>
              <a:t>RDF Database</a:t>
            </a:r>
          </a:p>
        </p:txBody>
      </p:sp>
      <p:sp>
        <p:nvSpPr>
          <p:cNvPr id="19475" name="TextBox 30"/>
          <p:cNvSpPr txBox="1">
            <a:spLocks noChangeArrowheads="1"/>
          </p:cNvSpPr>
          <p:nvPr/>
        </p:nvSpPr>
        <p:spPr bwMode="auto">
          <a:xfrm>
            <a:off x="2170114" y="2847975"/>
            <a:ext cx="1525587" cy="381000"/>
          </a:xfrm>
          <a:prstGeom prst="rect">
            <a:avLst/>
          </a:prstGeom>
          <a:noFill/>
          <a:ln w="9525">
            <a:noFill/>
            <a:miter lim="800000"/>
            <a:headEnd/>
            <a:tailEnd/>
          </a:ln>
        </p:spPr>
        <p:txBody>
          <a:bodyPr wrap="square">
            <a:prstTxWarp prst="textNoShape">
              <a:avLst/>
            </a:prstTxWarp>
            <a:spAutoFit/>
          </a:bodyPr>
          <a:lstStyle/>
          <a:p>
            <a:pPr algn="ctr"/>
            <a:r>
              <a:rPr lang="en-GB">
                <a:latin typeface="Lucida Sans" panose="020B0602030504020204" pitchFamily="34" charset="77"/>
              </a:rPr>
              <a:t>Client</a:t>
            </a:r>
          </a:p>
        </p:txBody>
      </p:sp>
      <p:sp>
        <p:nvSpPr>
          <p:cNvPr id="19476" name="TextBox 31"/>
          <p:cNvSpPr txBox="1">
            <a:spLocks noChangeArrowheads="1"/>
          </p:cNvSpPr>
          <p:nvPr/>
        </p:nvSpPr>
        <p:spPr bwMode="auto">
          <a:xfrm>
            <a:off x="2171700" y="3457575"/>
            <a:ext cx="1525588" cy="381000"/>
          </a:xfrm>
          <a:prstGeom prst="rect">
            <a:avLst/>
          </a:prstGeom>
          <a:noFill/>
          <a:ln w="9525">
            <a:noFill/>
            <a:miter lim="800000"/>
            <a:headEnd/>
            <a:tailEnd/>
          </a:ln>
        </p:spPr>
        <p:txBody>
          <a:bodyPr wrap="square">
            <a:prstTxWarp prst="textNoShape">
              <a:avLst/>
            </a:prstTxWarp>
            <a:spAutoFit/>
          </a:bodyPr>
          <a:lstStyle/>
          <a:p>
            <a:pPr algn="ctr"/>
            <a:r>
              <a:rPr lang="en-GB">
                <a:latin typeface="Lucida Sans" panose="020B0602030504020204" pitchFamily="34" charset="77"/>
              </a:rPr>
              <a:t>Server</a:t>
            </a:r>
          </a:p>
        </p:txBody>
      </p:sp>
      <p:sp>
        <p:nvSpPr>
          <p:cNvPr id="19477" name="TextBox 32"/>
          <p:cNvSpPr txBox="1">
            <a:spLocks noChangeArrowheads="1"/>
          </p:cNvSpPr>
          <p:nvPr/>
        </p:nvSpPr>
        <p:spPr bwMode="auto">
          <a:xfrm>
            <a:off x="6310316" y="3773487"/>
            <a:ext cx="2389184" cy="369888"/>
          </a:xfrm>
          <a:prstGeom prst="rect">
            <a:avLst/>
          </a:prstGeom>
          <a:noFill/>
          <a:ln w="9525">
            <a:noFill/>
            <a:miter lim="800000"/>
            <a:headEnd/>
            <a:tailEnd/>
          </a:ln>
        </p:spPr>
        <p:txBody>
          <a:bodyPr wrap="square">
            <a:prstTxWarp prst="textNoShape">
              <a:avLst/>
            </a:prstTxWarp>
            <a:spAutoFit/>
          </a:bodyPr>
          <a:lstStyle/>
          <a:p>
            <a:pPr algn="ctr"/>
            <a:r>
              <a:rPr lang="en-GB">
                <a:latin typeface="Lucida Sans" panose="020B0602030504020204" pitchFamily="34" charset="77"/>
              </a:rPr>
              <a:t>Query Language</a:t>
            </a:r>
          </a:p>
        </p:txBody>
      </p:sp>
    </p:spTree>
    <p:extLst>
      <p:ext uri="{BB962C8B-B14F-4D97-AF65-F5344CB8AC3E}">
        <p14:creationId xmlns:p14="http://schemas.microsoft.com/office/powerpoint/2010/main" val="30218150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GB"/>
              <a:t>SPARQL Results Format</a:t>
            </a:r>
          </a:p>
        </p:txBody>
      </p:sp>
      <p:sp>
        <p:nvSpPr>
          <p:cNvPr id="69635" name="Content Placeholder 2"/>
          <p:cNvSpPr>
            <a:spLocks noGrp="1"/>
          </p:cNvSpPr>
          <p:nvPr>
            <p:ph sz="quarter" idx="13"/>
          </p:nvPr>
        </p:nvSpPr>
        <p:spPr/>
        <p:txBody>
          <a:bodyPr>
            <a:normAutofit fontScale="92500" lnSpcReduction="20000"/>
          </a:bodyPr>
          <a:lstStyle/>
          <a:p>
            <a:pPr marL="0" indent="0">
              <a:buNone/>
            </a:pPr>
            <a:r>
              <a:rPr lang="en-GB">
                <a:latin typeface="Lucida Console" panose="020B0609040504020204" pitchFamily="49" charset="0"/>
              </a:rPr>
              <a:t>&lt;?xml version="1.0"?&gt;</a:t>
            </a:r>
            <a:br>
              <a:rPr lang="en-GB">
                <a:latin typeface="Lucida Console" panose="020B0609040504020204" pitchFamily="49" charset="0"/>
              </a:rPr>
            </a:br>
            <a:r>
              <a:rPr lang="en-GB">
                <a:latin typeface="Lucida Console" panose="020B0609040504020204" pitchFamily="49" charset="0"/>
              </a:rPr>
              <a:t>&lt;</a:t>
            </a:r>
            <a:r>
              <a:rPr lang="en-GB" err="1">
                <a:latin typeface="Lucida Console" panose="020B0609040504020204" pitchFamily="49" charset="0"/>
              </a:rPr>
              <a:t>sparql</a:t>
            </a:r>
            <a:r>
              <a:rPr lang="en-GB">
                <a:latin typeface="Lucida Console" panose="020B0609040504020204" pitchFamily="49" charset="0"/>
              </a:rPr>
              <a:t> </a:t>
            </a:r>
            <a:r>
              <a:rPr lang="en-GB" err="1">
                <a:latin typeface="Lucida Console" panose="020B0609040504020204" pitchFamily="49" charset="0"/>
              </a:rPr>
              <a:t>xmlns</a:t>
            </a:r>
            <a:r>
              <a:rPr lang="en-GB">
                <a:latin typeface="Lucida Console" panose="020B0609040504020204" pitchFamily="49" charset="0"/>
              </a:rPr>
              <a:t>="http://www.w3.org/2005/sparql-results#"&gt;</a:t>
            </a:r>
            <a:br>
              <a:rPr lang="en-GB">
                <a:latin typeface="Lucida Console" panose="020B0609040504020204" pitchFamily="49" charset="0"/>
              </a:rPr>
            </a:br>
            <a:r>
              <a:rPr lang="en-GB">
                <a:latin typeface="Lucida Console" panose="020B0609040504020204" pitchFamily="49" charset="0"/>
              </a:rPr>
              <a:t>  &lt;head&gt;</a:t>
            </a:r>
            <a:br>
              <a:rPr lang="en-GB">
                <a:latin typeface="Lucida Console" panose="020B0609040504020204" pitchFamily="49" charset="0"/>
              </a:rPr>
            </a:br>
            <a:r>
              <a:rPr lang="en-GB">
                <a:latin typeface="Lucida Console" panose="020B0609040504020204" pitchFamily="49" charset="0"/>
              </a:rPr>
              <a:t>    &lt;variable name="book"/&gt;</a:t>
            </a:r>
            <a:br>
              <a:rPr lang="en-GB">
                <a:latin typeface="Lucida Console" panose="020B0609040504020204" pitchFamily="49" charset="0"/>
              </a:rPr>
            </a:br>
            <a:r>
              <a:rPr lang="en-GB">
                <a:latin typeface="Lucida Console" panose="020B0609040504020204" pitchFamily="49" charset="0"/>
              </a:rPr>
              <a:t>    &lt;variable name="who"/&gt;</a:t>
            </a:r>
            <a:br>
              <a:rPr lang="en-GB">
                <a:latin typeface="Lucida Console" panose="020B0609040504020204" pitchFamily="49" charset="0"/>
              </a:rPr>
            </a:br>
            <a:r>
              <a:rPr lang="en-GB">
                <a:latin typeface="Lucida Console" panose="020B0609040504020204" pitchFamily="49" charset="0"/>
              </a:rPr>
              <a:t>  &lt;/head&gt;</a:t>
            </a:r>
            <a:br>
              <a:rPr lang="en-GB">
                <a:latin typeface="Lucida Console" panose="020B0609040504020204" pitchFamily="49" charset="0"/>
              </a:rPr>
            </a:br>
            <a:r>
              <a:rPr lang="en-GB">
                <a:latin typeface="Lucida Console" panose="020B0609040504020204" pitchFamily="49" charset="0"/>
              </a:rPr>
              <a:t>  &lt;results distinct="false" ordered="false”&gt;</a:t>
            </a:r>
            <a:br>
              <a:rPr lang="en-GB">
                <a:latin typeface="Lucida Console" panose="020B0609040504020204" pitchFamily="49" charset="0"/>
              </a:rPr>
            </a:br>
            <a:r>
              <a:rPr lang="en-GB">
                <a:latin typeface="Lucida Console" panose="020B0609040504020204" pitchFamily="49" charset="0"/>
              </a:rPr>
              <a:t>    &lt;result&gt;</a:t>
            </a:r>
            <a:br>
              <a:rPr lang="en-GB">
                <a:latin typeface="Lucida Console" panose="020B0609040504020204" pitchFamily="49" charset="0"/>
              </a:rPr>
            </a:br>
            <a:r>
              <a:rPr lang="en-GB">
                <a:latin typeface="Lucida Console" panose="020B0609040504020204" pitchFamily="49" charset="0"/>
              </a:rPr>
              <a:t>      &lt;binding name="book"&gt;</a:t>
            </a:r>
            <a:br>
              <a:rPr lang="en-GB">
                <a:latin typeface="Lucida Console" panose="020B0609040504020204" pitchFamily="49" charset="0"/>
              </a:rPr>
            </a:br>
            <a:r>
              <a:rPr lang="en-GB">
                <a:latin typeface="Lucida Console" panose="020B0609040504020204" pitchFamily="49" charset="0"/>
              </a:rPr>
              <a:t>        &lt;</a:t>
            </a:r>
            <a:r>
              <a:rPr lang="en-GB" err="1">
                <a:latin typeface="Lucida Console" panose="020B0609040504020204" pitchFamily="49" charset="0"/>
              </a:rPr>
              <a:t>uri</a:t>
            </a:r>
            <a:r>
              <a:rPr lang="en-GB">
                <a:latin typeface="Lucida Console" panose="020B0609040504020204" pitchFamily="49" charset="0"/>
              </a:rPr>
              <a:t>&gt;http://www.example/book/book5&lt;/</a:t>
            </a:r>
            <a:r>
              <a:rPr lang="en-GB" err="1">
                <a:latin typeface="Lucida Console" panose="020B0609040504020204" pitchFamily="49" charset="0"/>
              </a:rPr>
              <a:t>uri</a:t>
            </a:r>
            <a:r>
              <a:rPr lang="en-GB">
                <a:latin typeface="Lucida Console" panose="020B0609040504020204" pitchFamily="49" charset="0"/>
              </a:rPr>
              <a:t>&gt;</a:t>
            </a:r>
            <a:br>
              <a:rPr lang="en-GB">
                <a:latin typeface="Lucida Console" panose="020B0609040504020204" pitchFamily="49" charset="0"/>
              </a:rPr>
            </a:br>
            <a:r>
              <a:rPr lang="en-GB">
                <a:latin typeface="Lucida Console" panose="020B0609040504020204" pitchFamily="49" charset="0"/>
              </a:rPr>
              <a:t>      &lt;/binding&gt;</a:t>
            </a:r>
            <a:br>
              <a:rPr lang="en-GB">
                <a:latin typeface="Lucida Console" panose="020B0609040504020204" pitchFamily="49" charset="0"/>
              </a:rPr>
            </a:br>
            <a:r>
              <a:rPr lang="en-GB">
                <a:latin typeface="Lucida Console" panose="020B0609040504020204" pitchFamily="49" charset="0"/>
              </a:rPr>
              <a:t>      &lt;binding name="who"&gt;</a:t>
            </a:r>
            <a:br>
              <a:rPr lang="en-GB">
                <a:latin typeface="Lucida Console" panose="020B0609040504020204" pitchFamily="49" charset="0"/>
              </a:rPr>
            </a:br>
            <a:r>
              <a:rPr lang="en-GB">
                <a:latin typeface="Lucida Console" panose="020B0609040504020204" pitchFamily="49" charset="0"/>
              </a:rPr>
              <a:t>        &lt;</a:t>
            </a:r>
            <a:r>
              <a:rPr lang="en-GB" err="1">
                <a:latin typeface="Lucida Console" panose="020B0609040504020204" pitchFamily="49" charset="0"/>
              </a:rPr>
              <a:t>bnode</a:t>
            </a:r>
            <a:r>
              <a:rPr lang="en-GB">
                <a:latin typeface="Lucida Console" panose="020B0609040504020204" pitchFamily="49" charset="0"/>
              </a:rPr>
              <a:t>&gt;r29392923r2922&lt;/</a:t>
            </a:r>
            <a:r>
              <a:rPr lang="en-GB" err="1">
                <a:latin typeface="Lucida Console" panose="020B0609040504020204" pitchFamily="49" charset="0"/>
              </a:rPr>
              <a:t>bnode</a:t>
            </a:r>
            <a:r>
              <a:rPr lang="en-GB">
                <a:latin typeface="Lucida Console" panose="020B0609040504020204" pitchFamily="49" charset="0"/>
              </a:rPr>
              <a:t>&gt;</a:t>
            </a:r>
            <a:br>
              <a:rPr lang="en-GB">
                <a:latin typeface="Lucida Console" panose="020B0609040504020204" pitchFamily="49" charset="0"/>
              </a:rPr>
            </a:br>
            <a:r>
              <a:rPr lang="en-GB">
                <a:latin typeface="Lucida Console" panose="020B0609040504020204" pitchFamily="49" charset="0"/>
              </a:rPr>
              <a:t>      &lt;/binding&gt;</a:t>
            </a:r>
            <a:br>
              <a:rPr lang="en-GB">
                <a:latin typeface="Lucida Console" panose="020B0609040504020204" pitchFamily="49" charset="0"/>
              </a:rPr>
            </a:br>
            <a:r>
              <a:rPr lang="en-GB">
                <a:latin typeface="Lucida Console" panose="020B0609040504020204" pitchFamily="49" charset="0"/>
              </a:rPr>
              <a:t>    &lt;/result&gt;</a:t>
            </a:r>
            <a:br>
              <a:rPr lang="en-GB">
                <a:latin typeface="Lucida Console" panose="020B0609040504020204" pitchFamily="49" charset="0"/>
              </a:rPr>
            </a:br>
            <a:r>
              <a:rPr lang="en-GB">
                <a:latin typeface="Lucida Console" panose="020B0609040504020204" pitchFamily="49" charset="0"/>
              </a:rPr>
              <a:t>    …</a:t>
            </a:r>
            <a:br>
              <a:rPr lang="en-GB">
                <a:latin typeface="Lucida Console" panose="020B0609040504020204" pitchFamily="49" charset="0"/>
              </a:rPr>
            </a:br>
            <a:r>
              <a:rPr lang="en-GB">
                <a:latin typeface="Lucida Console" panose="020B0609040504020204" pitchFamily="49" charset="0"/>
              </a:rPr>
              <a:t>  &lt;/results&gt;</a:t>
            </a:r>
            <a:br>
              <a:rPr lang="en-GB">
                <a:latin typeface="Lucida Console" panose="020B0609040504020204" pitchFamily="49" charset="0"/>
              </a:rPr>
            </a:br>
            <a:r>
              <a:rPr lang="en-GB">
                <a:latin typeface="Lucida Console" panose="020B0609040504020204" pitchFamily="49" charset="0"/>
              </a:rPr>
              <a:t>&lt;/</a:t>
            </a:r>
            <a:r>
              <a:rPr lang="en-GB" err="1">
                <a:latin typeface="Lucida Console" panose="020B0609040504020204" pitchFamily="49" charset="0"/>
              </a:rPr>
              <a:t>sparql</a:t>
            </a:r>
            <a:r>
              <a:rPr lang="en-GB">
                <a:latin typeface="Lucida Console" panose="020B0609040504020204" pitchFamily="49" charset="0"/>
              </a:rPr>
              <a:t>&gt;</a:t>
            </a:r>
          </a:p>
        </p:txBody>
      </p:sp>
      <p:sp>
        <p:nvSpPr>
          <p:cNvPr id="5" name="Text Placeholder 4">
            <a:extLst>
              <a:ext uri="{FF2B5EF4-FFF2-40B4-BE49-F238E27FC236}">
                <a16:creationId xmlns:a16="http://schemas.microsoft.com/office/drawing/2014/main" id="{E7368373-3F4E-5F42-9E5D-850AC01DEFC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6692412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GB"/>
              <a:t>SPARQL Results Format</a:t>
            </a:r>
          </a:p>
        </p:txBody>
      </p:sp>
      <p:sp>
        <p:nvSpPr>
          <p:cNvPr id="69635" name="Content Placeholder 2"/>
          <p:cNvSpPr>
            <a:spLocks noGrp="1"/>
          </p:cNvSpPr>
          <p:nvPr>
            <p:ph sz="quarter" idx="13"/>
          </p:nvPr>
        </p:nvSpPr>
        <p:spPr/>
        <p:txBody>
          <a:bodyPr>
            <a:normAutofit fontScale="92500" lnSpcReduction="20000"/>
          </a:bodyPr>
          <a:lstStyle/>
          <a:p>
            <a:pPr marL="0" indent="0">
              <a:buNone/>
            </a:pPr>
            <a:r>
              <a:rPr lang="en-GB">
                <a:latin typeface="Lucida Console" panose="020B0609040504020204" pitchFamily="49" charset="0"/>
              </a:rPr>
              <a:t>&lt;?xml version="1.0"?&gt;</a:t>
            </a:r>
            <a:br>
              <a:rPr lang="en-GB">
                <a:latin typeface="Lucida Console" panose="020B0609040504020204" pitchFamily="49" charset="0"/>
              </a:rPr>
            </a:br>
            <a:r>
              <a:rPr lang="en-GB">
                <a:latin typeface="Lucida Console" panose="020B0609040504020204" pitchFamily="49" charset="0"/>
              </a:rPr>
              <a:t>&lt;</a:t>
            </a:r>
            <a:r>
              <a:rPr lang="en-GB" err="1">
                <a:latin typeface="Lucida Console" panose="020B0609040504020204" pitchFamily="49" charset="0"/>
              </a:rPr>
              <a:t>sparql</a:t>
            </a:r>
            <a:r>
              <a:rPr lang="en-GB">
                <a:latin typeface="Lucida Console" panose="020B0609040504020204" pitchFamily="49" charset="0"/>
              </a:rPr>
              <a:t> </a:t>
            </a:r>
            <a:r>
              <a:rPr lang="en-GB" err="1">
                <a:latin typeface="Lucida Console" panose="020B0609040504020204" pitchFamily="49" charset="0"/>
              </a:rPr>
              <a:t>xmlns</a:t>
            </a:r>
            <a:r>
              <a:rPr lang="en-GB">
                <a:latin typeface="Lucida Console" panose="020B0609040504020204" pitchFamily="49" charset="0"/>
              </a:rPr>
              <a:t>="http://www.w3.org/2005/sparql-results#"&gt;</a:t>
            </a:r>
            <a:br>
              <a:rPr lang="en-GB">
                <a:latin typeface="Lucida Console" panose="020B0609040504020204" pitchFamily="49" charset="0"/>
              </a:rPr>
            </a:br>
            <a:r>
              <a:rPr lang="en-GB">
                <a:latin typeface="Lucida Console" panose="020B0609040504020204" pitchFamily="49" charset="0"/>
              </a:rPr>
              <a:t>  &lt;head&gt;</a:t>
            </a:r>
            <a:br>
              <a:rPr lang="en-GB">
                <a:latin typeface="Lucida Console" panose="020B0609040504020204" pitchFamily="49" charset="0"/>
              </a:rPr>
            </a:br>
            <a:r>
              <a:rPr lang="en-GB">
                <a:latin typeface="Lucida Console" panose="020B0609040504020204" pitchFamily="49" charset="0"/>
              </a:rPr>
              <a:t>    </a:t>
            </a:r>
            <a:r>
              <a:rPr lang="en-GB">
                <a:solidFill>
                  <a:schemeClr val="accent4"/>
                </a:solidFill>
                <a:latin typeface="Lucida Console" panose="020B0609040504020204" pitchFamily="49" charset="0"/>
              </a:rPr>
              <a:t>&lt;variable name="book"/&gt;</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&lt;variable name="who"/&gt;</a:t>
            </a:r>
            <a:br>
              <a:rPr lang="en-GB">
                <a:latin typeface="Lucida Console" panose="020B0609040504020204" pitchFamily="49" charset="0"/>
              </a:rPr>
            </a:br>
            <a:r>
              <a:rPr lang="en-GB">
                <a:latin typeface="Lucida Console" panose="020B0609040504020204" pitchFamily="49" charset="0"/>
              </a:rPr>
              <a:t>  &lt;/head&gt;</a:t>
            </a:r>
            <a:br>
              <a:rPr lang="en-GB">
                <a:latin typeface="Lucida Console" panose="020B0609040504020204" pitchFamily="49" charset="0"/>
              </a:rPr>
            </a:br>
            <a:r>
              <a:rPr lang="en-GB">
                <a:latin typeface="Lucida Console" panose="020B0609040504020204" pitchFamily="49" charset="0"/>
              </a:rPr>
              <a:t>  &lt;results distinct="false" ordered="false”&gt;</a:t>
            </a:r>
            <a:br>
              <a:rPr lang="en-GB">
                <a:latin typeface="Lucida Console" panose="020B0609040504020204" pitchFamily="49" charset="0"/>
              </a:rPr>
            </a:br>
            <a:r>
              <a:rPr lang="en-GB">
                <a:latin typeface="Lucida Console" panose="020B0609040504020204" pitchFamily="49" charset="0"/>
              </a:rPr>
              <a:t>    &lt;result&gt;</a:t>
            </a:r>
            <a:br>
              <a:rPr lang="en-GB">
                <a:latin typeface="Lucida Console" panose="020B0609040504020204" pitchFamily="49" charset="0"/>
              </a:rPr>
            </a:br>
            <a:r>
              <a:rPr lang="en-GB">
                <a:latin typeface="Lucida Console" panose="020B0609040504020204" pitchFamily="49" charset="0"/>
              </a:rPr>
              <a:t>      &lt;binding name="book"&gt;</a:t>
            </a:r>
            <a:br>
              <a:rPr lang="en-GB">
                <a:latin typeface="Lucida Console" panose="020B0609040504020204" pitchFamily="49" charset="0"/>
              </a:rPr>
            </a:br>
            <a:r>
              <a:rPr lang="en-GB">
                <a:latin typeface="Lucida Console" panose="020B0609040504020204" pitchFamily="49" charset="0"/>
              </a:rPr>
              <a:t>        &lt;</a:t>
            </a:r>
            <a:r>
              <a:rPr lang="en-GB" err="1">
                <a:latin typeface="Lucida Console" panose="020B0609040504020204" pitchFamily="49" charset="0"/>
              </a:rPr>
              <a:t>uri</a:t>
            </a:r>
            <a:r>
              <a:rPr lang="en-GB">
                <a:latin typeface="Lucida Console" panose="020B0609040504020204" pitchFamily="49" charset="0"/>
              </a:rPr>
              <a:t>&gt;http://www.example/book/book5&lt;/</a:t>
            </a:r>
            <a:r>
              <a:rPr lang="en-GB" err="1">
                <a:latin typeface="Lucida Console" panose="020B0609040504020204" pitchFamily="49" charset="0"/>
              </a:rPr>
              <a:t>uri</a:t>
            </a:r>
            <a:r>
              <a:rPr lang="en-GB">
                <a:latin typeface="Lucida Console" panose="020B0609040504020204" pitchFamily="49" charset="0"/>
              </a:rPr>
              <a:t>&gt;</a:t>
            </a:r>
            <a:br>
              <a:rPr lang="en-GB">
                <a:latin typeface="Lucida Console" panose="020B0609040504020204" pitchFamily="49" charset="0"/>
              </a:rPr>
            </a:br>
            <a:r>
              <a:rPr lang="en-GB">
                <a:latin typeface="Lucida Console" panose="020B0609040504020204" pitchFamily="49" charset="0"/>
              </a:rPr>
              <a:t>      &lt;/binding&gt;</a:t>
            </a:r>
            <a:br>
              <a:rPr lang="en-GB">
                <a:latin typeface="Lucida Console" panose="020B0609040504020204" pitchFamily="49" charset="0"/>
              </a:rPr>
            </a:br>
            <a:r>
              <a:rPr lang="en-GB">
                <a:latin typeface="Lucida Console" panose="020B0609040504020204" pitchFamily="49" charset="0"/>
              </a:rPr>
              <a:t>      &lt;binding name="who"&gt;</a:t>
            </a:r>
            <a:br>
              <a:rPr lang="en-GB">
                <a:latin typeface="Lucida Console" panose="020B0609040504020204" pitchFamily="49" charset="0"/>
              </a:rPr>
            </a:br>
            <a:r>
              <a:rPr lang="en-GB">
                <a:latin typeface="Lucida Console" panose="020B0609040504020204" pitchFamily="49" charset="0"/>
              </a:rPr>
              <a:t>        &lt;</a:t>
            </a:r>
            <a:r>
              <a:rPr lang="en-GB" err="1">
                <a:latin typeface="Lucida Console" panose="020B0609040504020204" pitchFamily="49" charset="0"/>
              </a:rPr>
              <a:t>bnode</a:t>
            </a:r>
            <a:r>
              <a:rPr lang="en-GB">
                <a:latin typeface="Lucida Console" panose="020B0609040504020204" pitchFamily="49" charset="0"/>
              </a:rPr>
              <a:t>&gt;r29392923r2922&lt;/</a:t>
            </a:r>
            <a:r>
              <a:rPr lang="en-GB" err="1">
                <a:latin typeface="Lucida Console" panose="020B0609040504020204" pitchFamily="49" charset="0"/>
              </a:rPr>
              <a:t>bnode</a:t>
            </a:r>
            <a:r>
              <a:rPr lang="en-GB">
                <a:latin typeface="Lucida Console" panose="020B0609040504020204" pitchFamily="49" charset="0"/>
              </a:rPr>
              <a:t>&gt;</a:t>
            </a:r>
            <a:br>
              <a:rPr lang="en-GB">
                <a:latin typeface="Lucida Console" panose="020B0609040504020204" pitchFamily="49" charset="0"/>
              </a:rPr>
            </a:br>
            <a:r>
              <a:rPr lang="en-GB">
                <a:latin typeface="Lucida Console" panose="020B0609040504020204" pitchFamily="49" charset="0"/>
              </a:rPr>
              <a:t>      &lt;/binding&gt;</a:t>
            </a:r>
            <a:br>
              <a:rPr lang="en-GB">
                <a:latin typeface="Lucida Console" panose="020B0609040504020204" pitchFamily="49" charset="0"/>
              </a:rPr>
            </a:br>
            <a:r>
              <a:rPr lang="en-GB">
                <a:latin typeface="Lucida Console" panose="020B0609040504020204" pitchFamily="49" charset="0"/>
              </a:rPr>
              <a:t>    &lt;/result&gt;</a:t>
            </a:r>
            <a:br>
              <a:rPr lang="en-GB">
                <a:latin typeface="Lucida Console" panose="020B0609040504020204" pitchFamily="49" charset="0"/>
              </a:rPr>
            </a:br>
            <a:r>
              <a:rPr lang="en-GB">
                <a:latin typeface="Lucida Console" panose="020B0609040504020204" pitchFamily="49" charset="0"/>
              </a:rPr>
              <a:t>    …</a:t>
            </a:r>
            <a:br>
              <a:rPr lang="en-GB">
                <a:latin typeface="Lucida Console" panose="020B0609040504020204" pitchFamily="49" charset="0"/>
              </a:rPr>
            </a:br>
            <a:r>
              <a:rPr lang="en-GB">
                <a:latin typeface="Lucida Console" panose="020B0609040504020204" pitchFamily="49" charset="0"/>
              </a:rPr>
              <a:t>  &lt;/results&gt;</a:t>
            </a:r>
            <a:br>
              <a:rPr lang="en-GB">
                <a:latin typeface="Lucida Console" panose="020B0609040504020204" pitchFamily="49" charset="0"/>
              </a:rPr>
            </a:br>
            <a:r>
              <a:rPr lang="en-GB">
                <a:latin typeface="Lucida Console" panose="020B0609040504020204" pitchFamily="49" charset="0"/>
              </a:rPr>
              <a:t>&lt;/</a:t>
            </a:r>
            <a:r>
              <a:rPr lang="en-GB" err="1">
                <a:latin typeface="Lucida Console" panose="020B0609040504020204" pitchFamily="49" charset="0"/>
              </a:rPr>
              <a:t>sparql</a:t>
            </a:r>
            <a:r>
              <a:rPr lang="en-GB">
                <a:latin typeface="Lucida Console" panose="020B0609040504020204" pitchFamily="49" charset="0"/>
              </a:rPr>
              <a:t>&gt;</a:t>
            </a:r>
          </a:p>
        </p:txBody>
      </p:sp>
      <p:sp>
        <p:nvSpPr>
          <p:cNvPr id="7" name="Text Placeholder 6">
            <a:extLst>
              <a:ext uri="{FF2B5EF4-FFF2-40B4-BE49-F238E27FC236}">
                <a16:creationId xmlns:a16="http://schemas.microsoft.com/office/drawing/2014/main" id="{49C99C5D-C709-4843-9140-6AE0C4091461}"/>
              </a:ext>
            </a:extLst>
          </p:cNvPr>
          <p:cNvSpPr>
            <a:spLocks noGrp="1"/>
          </p:cNvSpPr>
          <p:nvPr>
            <p:ph type="body" sz="quarter" idx="15"/>
          </p:nvPr>
        </p:nvSpPr>
        <p:spPr/>
        <p:txBody>
          <a:bodyPr/>
          <a:lstStyle/>
          <a:p>
            <a:endParaRPr lang="en-US"/>
          </a:p>
        </p:txBody>
      </p:sp>
      <p:sp>
        <p:nvSpPr>
          <p:cNvPr id="3" name="TextBox 2"/>
          <p:cNvSpPr txBox="1"/>
          <p:nvPr/>
        </p:nvSpPr>
        <p:spPr>
          <a:xfrm>
            <a:off x="8146230" y="2462510"/>
            <a:ext cx="1511952" cy="461665"/>
          </a:xfrm>
          <a:prstGeom prst="rect">
            <a:avLst/>
          </a:prstGeom>
          <a:noFill/>
        </p:spPr>
        <p:txBody>
          <a:bodyPr wrap="none" rtlCol="0">
            <a:spAutoFit/>
          </a:bodyPr>
          <a:lstStyle/>
          <a:p>
            <a:r>
              <a:rPr lang="en-US" sz="2400">
                <a:latin typeface="Lucida Sans" panose="020B0602030504020204" pitchFamily="34" charset="77"/>
                <a:cs typeface="Georgia"/>
              </a:rPr>
              <a:t>variables</a:t>
            </a:r>
          </a:p>
        </p:txBody>
      </p:sp>
    </p:spTree>
    <p:extLst>
      <p:ext uri="{BB962C8B-B14F-4D97-AF65-F5344CB8AC3E}">
        <p14:creationId xmlns:p14="http://schemas.microsoft.com/office/powerpoint/2010/main" val="5860600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GB"/>
              <a:t>SPARQL Results Format</a:t>
            </a:r>
          </a:p>
        </p:txBody>
      </p:sp>
      <p:sp>
        <p:nvSpPr>
          <p:cNvPr id="69635" name="Content Placeholder 2"/>
          <p:cNvSpPr>
            <a:spLocks noGrp="1"/>
          </p:cNvSpPr>
          <p:nvPr>
            <p:ph sz="quarter" idx="13"/>
          </p:nvPr>
        </p:nvSpPr>
        <p:spPr/>
        <p:txBody>
          <a:bodyPr>
            <a:normAutofit fontScale="92500" lnSpcReduction="20000"/>
          </a:bodyPr>
          <a:lstStyle/>
          <a:p>
            <a:pPr marL="0" indent="0">
              <a:buNone/>
            </a:pPr>
            <a:r>
              <a:rPr lang="en-GB">
                <a:latin typeface="Lucida Console" panose="020B0609040504020204" pitchFamily="49" charset="0"/>
              </a:rPr>
              <a:t>&lt;?xml version="1.0"?&gt;</a:t>
            </a:r>
            <a:br>
              <a:rPr lang="en-GB">
                <a:latin typeface="Lucida Console" panose="020B0609040504020204" pitchFamily="49" charset="0"/>
              </a:rPr>
            </a:br>
            <a:r>
              <a:rPr lang="en-GB">
                <a:latin typeface="Lucida Console" panose="020B0609040504020204" pitchFamily="49" charset="0"/>
              </a:rPr>
              <a:t>&lt;</a:t>
            </a:r>
            <a:r>
              <a:rPr lang="en-GB" err="1">
                <a:latin typeface="Lucida Console" panose="020B0609040504020204" pitchFamily="49" charset="0"/>
              </a:rPr>
              <a:t>sparql</a:t>
            </a:r>
            <a:r>
              <a:rPr lang="en-GB">
                <a:latin typeface="Lucida Console" panose="020B0609040504020204" pitchFamily="49" charset="0"/>
              </a:rPr>
              <a:t> </a:t>
            </a:r>
            <a:r>
              <a:rPr lang="en-GB" err="1">
                <a:latin typeface="Lucida Console" panose="020B0609040504020204" pitchFamily="49" charset="0"/>
              </a:rPr>
              <a:t>xmlns</a:t>
            </a:r>
            <a:r>
              <a:rPr lang="en-GB">
                <a:latin typeface="Lucida Console" panose="020B0609040504020204" pitchFamily="49" charset="0"/>
              </a:rPr>
              <a:t>="http://www.w3.org/2005/sparql-results#"&gt;</a:t>
            </a:r>
            <a:br>
              <a:rPr lang="en-GB">
                <a:latin typeface="Lucida Console" panose="020B0609040504020204" pitchFamily="49" charset="0"/>
              </a:rPr>
            </a:br>
            <a:r>
              <a:rPr lang="en-GB">
                <a:latin typeface="Lucida Console" panose="020B0609040504020204" pitchFamily="49" charset="0"/>
              </a:rPr>
              <a:t>  &lt;head&gt;</a:t>
            </a:r>
            <a:br>
              <a:rPr lang="en-GB">
                <a:latin typeface="Lucida Console" panose="020B0609040504020204" pitchFamily="49" charset="0"/>
              </a:rPr>
            </a:br>
            <a:r>
              <a:rPr lang="en-GB">
                <a:latin typeface="Lucida Console" panose="020B0609040504020204" pitchFamily="49" charset="0"/>
              </a:rPr>
              <a:t>    &lt;variable name="book"/&gt;</a:t>
            </a:r>
            <a:br>
              <a:rPr lang="en-GB">
                <a:latin typeface="Lucida Console" panose="020B0609040504020204" pitchFamily="49" charset="0"/>
              </a:rPr>
            </a:br>
            <a:r>
              <a:rPr lang="en-GB">
                <a:latin typeface="Lucida Console" panose="020B0609040504020204" pitchFamily="49" charset="0"/>
              </a:rPr>
              <a:t>    &lt;variable name="who"/&gt;</a:t>
            </a:r>
            <a:br>
              <a:rPr lang="en-GB">
                <a:latin typeface="Lucida Console" panose="020B0609040504020204" pitchFamily="49" charset="0"/>
              </a:rPr>
            </a:br>
            <a:r>
              <a:rPr lang="en-GB">
                <a:latin typeface="Lucida Console" panose="020B0609040504020204" pitchFamily="49" charset="0"/>
              </a:rPr>
              <a:t>  &lt;/head&gt;</a:t>
            </a:r>
            <a:br>
              <a:rPr lang="en-GB">
                <a:latin typeface="Lucida Console" panose="020B0609040504020204" pitchFamily="49" charset="0"/>
              </a:rPr>
            </a:br>
            <a:r>
              <a:rPr lang="en-GB">
                <a:latin typeface="Lucida Console" panose="020B0609040504020204" pitchFamily="49" charset="0"/>
              </a:rPr>
              <a:t>  </a:t>
            </a:r>
            <a:r>
              <a:rPr lang="en-GB">
                <a:solidFill>
                  <a:schemeClr val="accent4"/>
                </a:solidFill>
                <a:latin typeface="Lucida Console" panose="020B0609040504020204" pitchFamily="49" charset="0"/>
              </a:rPr>
              <a:t>&lt;results distinct="false" ordered="false”&gt;</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&lt;result&gt;</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&lt;binding name="book"&gt;</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&lt;</a:t>
            </a:r>
            <a:r>
              <a:rPr lang="en-GB" err="1">
                <a:solidFill>
                  <a:schemeClr val="accent4"/>
                </a:solidFill>
                <a:latin typeface="Lucida Console" panose="020B0609040504020204" pitchFamily="49" charset="0"/>
              </a:rPr>
              <a:t>uri</a:t>
            </a:r>
            <a:r>
              <a:rPr lang="en-GB">
                <a:solidFill>
                  <a:schemeClr val="accent4"/>
                </a:solidFill>
                <a:latin typeface="Lucida Console" panose="020B0609040504020204" pitchFamily="49" charset="0"/>
              </a:rPr>
              <a:t>&gt;http://www.example/book/book5&lt;/</a:t>
            </a:r>
            <a:r>
              <a:rPr lang="en-GB" err="1">
                <a:solidFill>
                  <a:schemeClr val="accent4"/>
                </a:solidFill>
                <a:latin typeface="Lucida Console" panose="020B0609040504020204" pitchFamily="49" charset="0"/>
              </a:rPr>
              <a:t>uri</a:t>
            </a:r>
            <a:r>
              <a:rPr lang="en-GB">
                <a:solidFill>
                  <a:schemeClr val="accent4"/>
                </a:solidFill>
                <a:latin typeface="Lucida Console" panose="020B0609040504020204" pitchFamily="49" charset="0"/>
              </a:rPr>
              <a:t>&gt;</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&lt;/binding&gt;</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&lt;binding name="who"&gt;</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&lt;</a:t>
            </a:r>
            <a:r>
              <a:rPr lang="en-GB" err="1">
                <a:solidFill>
                  <a:schemeClr val="accent4"/>
                </a:solidFill>
                <a:latin typeface="Lucida Console" panose="020B0609040504020204" pitchFamily="49" charset="0"/>
              </a:rPr>
              <a:t>bnode</a:t>
            </a:r>
            <a:r>
              <a:rPr lang="en-GB">
                <a:solidFill>
                  <a:schemeClr val="accent4"/>
                </a:solidFill>
                <a:latin typeface="Lucida Console" panose="020B0609040504020204" pitchFamily="49" charset="0"/>
              </a:rPr>
              <a:t>&gt;r29392923r2922&lt;/</a:t>
            </a:r>
            <a:r>
              <a:rPr lang="en-GB" err="1">
                <a:solidFill>
                  <a:schemeClr val="accent4"/>
                </a:solidFill>
                <a:latin typeface="Lucida Console" panose="020B0609040504020204" pitchFamily="49" charset="0"/>
              </a:rPr>
              <a:t>bnode</a:t>
            </a:r>
            <a:r>
              <a:rPr lang="en-GB">
                <a:solidFill>
                  <a:schemeClr val="accent4"/>
                </a:solidFill>
                <a:latin typeface="Lucida Console" panose="020B0609040504020204" pitchFamily="49" charset="0"/>
              </a:rPr>
              <a:t>&gt;</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&lt;/binding&gt;</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&lt;/result&gt;</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&lt;/results&gt;</a:t>
            </a:r>
            <a:br>
              <a:rPr lang="en-GB">
                <a:solidFill>
                  <a:schemeClr val="accent4"/>
                </a:solidFill>
                <a:latin typeface="Lucida Console" panose="020B0609040504020204" pitchFamily="49" charset="0"/>
              </a:rPr>
            </a:br>
            <a:r>
              <a:rPr lang="en-GB">
                <a:latin typeface="Lucida Console" panose="020B0609040504020204" pitchFamily="49" charset="0"/>
              </a:rPr>
              <a:t>&lt;/</a:t>
            </a:r>
            <a:r>
              <a:rPr lang="en-GB" err="1">
                <a:latin typeface="Lucida Console" panose="020B0609040504020204" pitchFamily="49" charset="0"/>
              </a:rPr>
              <a:t>sparql</a:t>
            </a:r>
            <a:r>
              <a:rPr lang="en-GB">
                <a:latin typeface="Lucida Console" panose="020B0609040504020204" pitchFamily="49" charset="0"/>
              </a:rPr>
              <a:t>&gt;</a:t>
            </a:r>
          </a:p>
        </p:txBody>
      </p:sp>
      <p:sp>
        <p:nvSpPr>
          <p:cNvPr id="7" name="Text Placeholder 6">
            <a:extLst>
              <a:ext uri="{FF2B5EF4-FFF2-40B4-BE49-F238E27FC236}">
                <a16:creationId xmlns:a16="http://schemas.microsoft.com/office/drawing/2014/main" id="{650E9102-43E3-7643-BB27-4969CFAA0EAD}"/>
              </a:ext>
            </a:extLst>
          </p:cNvPr>
          <p:cNvSpPr>
            <a:spLocks noGrp="1"/>
          </p:cNvSpPr>
          <p:nvPr>
            <p:ph type="body" sz="quarter" idx="15"/>
          </p:nvPr>
        </p:nvSpPr>
        <p:spPr/>
        <p:txBody>
          <a:bodyPr/>
          <a:lstStyle/>
          <a:p>
            <a:endParaRPr lang="en-US"/>
          </a:p>
        </p:txBody>
      </p:sp>
      <p:sp>
        <p:nvSpPr>
          <p:cNvPr id="5" name="TextBox 4"/>
          <p:cNvSpPr txBox="1"/>
          <p:nvPr/>
        </p:nvSpPr>
        <p:spPr>
          <a:xfrm>
            <a:off x="8146231" y="4221089"/>
            <a:ext cx="2361544" cy="461665"/>
          </a:xfrm>
          <a:prstGeom prst="rect">
            <a:avLst/>
          </a:prstGeom>
          <a:noFill/>
        </p:spPr>
        <p:txBody>
          <a:bodyPr wrap="none" rtlCol="0">
            <a:spAutoFit/>
          </a:bodyPr>
          <a:lstStyle/>
          <a:p>
            <a:r>
              <a:rPr lang="en-US" sz="2400">
                <a:latin typeface="Lucida Sans" panose="020B0602030504020204" pitchFamily="34" charset="77"/>
                <a:cs typeface="Georgia"/>
              </a:rPr>
              <a:t>results section</a:t>
            </a:r>
          </a:p>
        </p:txBody>
      </p:sp>
    </p:spTree>
    <p:extLst>
      <p:ext uri="{BB962C8B-B14F-4D97-AF65-F5344CB8AC3E}">
        <p14:creationId xmlns:p14="http://schemas.microsoft.com/office/powerpoint/2010/main" val="18838911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GB"/>
              <a:t>SPARQL Results Format</a:t>
            </a:r>
          </a:p>
        </p:txBody>
      </p:sp>
      <p:sp>
        <p:nvSpPr>
          <p:cNvPr id="69635" name="Content Placeholder 2"/>
          <p:cNvSpPr>
            <a:spLocks noGrp="1"/>
          </p:cNvSpPr>
          <p:nvPr>
            <p:ph sz="quarter" idx="13"/>
          </p:nvPr>
        </p:nvSpPr>
        <p:spPr/>
        <p:txBody>
          <a:bodyPr>
            <a:normAutofit fontScale="92500" lnSpcReduction="20000"/>
          </a:bodyPr>
          <a:lstStyle/>
          <a:p>
            <a:pPr marL="0" indent="0">
              <a:buNone/>
            </a:pPr>
            <a:r>
              <a:rPr lang="en-GB">
                <a:latin typeface="Lucida Console" panose="020B0609040504020204" pitchFamily="49" charset="0"/>
              </a:rPr>
              <a:t>&lt;?xml version="1.0"?&gt;</a:t>
            </a:r>
            <a:br>
              <a:rPr lang="en-GB">
                <a:latin typeface="Lucida Console" panose="020B0609040504020204" pitchFamily="49" charset="0"/>
              </a:rPr>
            </a:br>
            <a:r>
              <a:rPr lang="en-GB">
                <a:latin typeface="Lucida Console" panose="020B0609040504020204" pitchFamily="49" charset="0"/>
              </a:rPr>
              <a:t>&lt;</a:t>
            </a:r>
            <a:r>
              <a:rPr lang="en-GB" err="1">
                <a:latin typeface="Lucida Console" panose="020B0609040504020204" pitchFamily="49" charset="0"/>
              </a:rPr>
              <a:t>sparql</a:t>
            </a:r>
            <a:r>
              <a:rPr lang="en-GB">
                <a:latin typeface="Lucida Console" panose="020B0609040504020204" pitchFamily="49" charset="0"/>
              </a:rPr>
              <a:t> </a:t>
            </a:r>
            <a:r>
              <a:rPr lang="en-GB" err="1">
                <a:latin typeface="Lucida Console" panose="020B0609040504020204" pitchFamily="49" charset="0"/>
              </a:rPr>
              <a:t>xmlns</a:t>
            </a:r>
            <a:r>
              <a:rPr lang="en-GB">
                <a:latin typeface="Lucida Console" panose="020B0609040504020204" pitchFamily="49" charset="0"/>
              </a:rPr>
              <a:t>="http://www.w3.org/2005/sparql-results#"&gt;</a:t>
            </a:r>
            <a:br>
              <a:rPr lang="en-GB">
                <a:latin typeface="Lucida Console" panose="020B0609040504020204" pitchFamily="49" charset="0"/>
              </a:rPr>
            </a:br>
            <a:r>
              <a:rPr lang="en-GB">
                <a:latin typeface="Lucida Console" panose="020B0609040504020204" pitchFamily="49" charset="0"/>
              </a:rPr>
              <a:t>  &lt;head&gt;</a:t>
            </a:r>
            <a:br>
              <a:rPr lang="en-GB">
                <a:latin typeface="Lucida Console" panose="020B0609040504020204" pitchFamily="49" charset="0"/>
              </a:rPr>
            </a:br>
            <a:r>
              <a:rPr lang="en-GB">
                <a:latin typeface="Lucida Console" panose="020B0609040504020204" pitchFamily="49" charset="0"/>
              </a:rPr>
              <a:t>    &lt;variable name="book"/&gt;</a:t>
            </a:r>
            <a:br>
              <a:rPr lang="en-GB">
                <a:latin typeface="Lucida Console" panose="020B0609040504020204" pitchFamily="49" charset="0"/>
              </a:rPr>
            </a:br>
            <a:r>
              <a:rPr lang="en-GB">
                <a:latin typeface="Lucida Console" panose="020B0609040504020204" pitchFamily="49" charset="0"/>
              </a:rPr>
              <a:t>    &lt;variable name="who"/&gt;</a:t>
            </a:r>
            <a:br>
              <a:rPr lang="en-GB">
                <a:latin typeface="Lucida Console" panose="020B0609040504020204" pitchFamily="49" charset="0"/>
              </a:rPr>
            </a:br>
            <a:r>
              <a:rPr lang="en-GB">
                <a:latin typeface="Lucida Console" panose="020B0609040504020204" pitchFamily="49" charset="0"/>
              </a:rPr>
              <a:t>  &lt;/head&gt;</a:t>
            </a:r>
            <a:br>
              <a:rPr lang="en-GB">
                <a:latin typeface="Lucida Console" panose="020B0609040504020204" pitchFamily="49" charset="0"/>
              </a:rPr>
            </a:br>
            <a:r>
              <a:rPr lang="en-GB">
                <a:latin typeface="Lucida Console" panose="020B0609040504020204" pitchFamily="49" charset="0"/>
              </a:rPr>
              <a:t>  &lt;results distinct="false" ordered="false”&gt;</a:t>
            </a:r>
            <a:br>
              <a:rPr lang="en-GB">
                <a:latin typeface="Lucida Console" panose="020B0609040504020204" pitchFamily="49" charset="0"/>
              </a:rPr>
            </a:br>
            <a:r>
              <a:rPr lang="en-GB">
                <a:latin typeface="Lucida Console" panose="020B0609040504020204" pitchFamily="49" charset="0"/>
              </a:rPr>
              <a:t>    </a:t>
            </a:r>
            <a:r>
              <a:rPr lang="en-GB">
                <a:solidFill>
                  <a:schemeClr val="accent4"/>
                </a:solidFill>
                <a:latin typeface="Lucida Console" panose="020B0609040504020204" pitchFamily="49" charset="0"/>
              </a:rPr>
              <a:t>&lt;result&gt;</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&lt;binding name="book"&gt;</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&lt;</a:t>
            </a:r>
            <a:r>
              <a:rPr lang="en-GB" err="1">
                <a:solidFill>
                  <a:schemeClr val="accent4"/>
                </a:solidFill>
                <a:latin typeface="Lucida Console" panose="020B0609040504020204" pitchFamily="49" charset="0"/>
              </a:rPr>
              <a:t>uri</a:t>
            </a:r>
            <a:r>
              <a:rPr lang="en-GB">
                <a:solidFill>
                  <a:schemeClr val="accent4"/>
                </a:solidFill>
                <a:latin typeface="Lucida Console" panose="020B0609040504020204" pitchFamily="49" charset="0"/>
              </a:rPr>
              <a:t>&gt;http://www.example/book/book5&lt;/</a:t>
            </a:r>
            <a:r>
              <a:rPr lang="en-GB" err="1">
                <a:solidFill>
                  <a:schemeClr val="accent4"/>
                </a:solidFill>
                <a:latin typeface="Lucida Console" panose="020B0609040504020204" pitchFamily="49" charset="0"/>
              </a:rPr>
              <a:t>uri</a:t>
            </a:r>
            <a:r>
              <a:rPr lang="en-GB">
                <a:solidFill>
                  <a:schemeClr val="accent4"/>
                </a:solidFill>
                <a:latin typeface="Lucida Console" panose="020B0609040504020204" pitchFamily="49" charset="0"/>
              </a:rPr>
              <a:t>&gt;</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&lt;/binding&gt;</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&lt;binding name="who"&gt;</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&lt;</a:t>
            </a:r>
            <a:r>
              <a:rPr lang="en-GB" err="1">
                <a:solidFill>
                  <a:schemeClr val="accent4"/>
                </a:solidFill>
                <a:latin typeface="Lucida Console" panose="020B0609040504020204" pitchFamily="49" charset="0"/>
              </a:rPr>
              <a:t>bnode</a:t>
            </a:r>
            <a:r>
              <a:rPr lang="en-GB">
                <a:solidFill>
                  <a:schemeClr val="accent4"/>
                </a:solidFill>
                <a:latin typeface="Lucida Console" panose="020B0609040504020204" pitchFamily="49" charset="0"/>
              </a:rPr>
              <a:t>&gt;r29392923r2922&lt;/</a:t>
            </a:r>
            <a:r>
              <a:rPr lang="en-GB" err="1">
                <a:solidFill>
                  <a:schemeClr val="accent4"/>
                </a:solidFill>
                <a:latin typeface="Lucida Console" panose="020B0609040504020204" pitchFamily="49" charset="0"/>
              </a:rPr>
              <a:t>bnode</a:t>
            </a:r>
            <a:r>
              <a:rPr lang="en-GB">
                <a:solidFill>
                  <a:schemeClr val="accent4"/>
                </a:solidFill>
                <a:latin typeface="Lucida Console" panose="020B0609040504020204" pitchFamily="49" charset="0"/>
              </a:rPr>
              <a:t>&gt;</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&lt;/binding&gt;</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&lt;/result&gt;</a:t>
            </a:r>
            <a:br>
              <a:rPr lang="en-GB">
                <a:solidFill>
                  <a:schemeClr val="accent4"/>
                </a:solidFill>
                <a:latin typeface="Lucida Console" panose="020B0609040504020204" pitchFamily="49" charset="0"/>
              </a:rPr>
            </a:br>
            <a:r>
              <a:rPr lang="en-GB">
                <a:latin typeface="Lucida Console" panose="020B0609040504020204" pitchFamily="49" charset="0"/>
              </a:rPr>
              <a:t>    …</a:t>
            </a:r>
            <a:br>
              <a:rPr lang="en-GB">
                <a:latin typeface="Lucida Console" panose="020B0609040504020204" pitchFamily="49" charset="0"/>
              </a:rPr>
            </a:br>
            <a:r>
              <a:rPr lang="en-GB">
                <a:latin typeface="Lucida Console" panose="020B0609040504020204" pitchFamily="49" charset="0"/>
              </a:rPr>
              <a:t>  &lt;/results&gt;</a:t>
            </a:r>
            <a:br>
              <a:rPr lang="en-GB">
                <a:latin typeface="Lucida Console" panose="020B0609040504020204" pitchFamily="49" charset="0"/>
              </a:rPr>
            </a:br>
            <a:r>
              <a:rPr lang="en-GB">
                <a:latin typeface="Lucida Console" panose="020B0609040504020204" pitchFamily="49" charset="0"/>
              </a:rPr>
              <a:t>&lt;/</a:t>
            </a:r>
            <a:r>
              <a:rPr lang="en-GB" err="1">
                <a:latin typeface="Lucida Console" panose="020B0609040504020204" pitchFamily="49" charset="0"/>
              </a:rPr>
              <a:t>sparql</a:t>
            </a:r>
            <a:r>
              <a:rPr lang="en-GB">
                <a:latin typeface="Lucida Console" panose="020B0609040504020204" pitchFamily="49" charset="0"/>
              </a:rPr>
              <a:t>&gt;</a:t>
            </a:r>
          </a:p>
        </p:txBody>
      </p:sp>
      <p:sp>
        <p:nvSpPr>
          <p:cNvPr id="6" name="Text Placeholder 5">
            <a:extLst>
              <a:ext uri="{FF2B5EF4-FFF2-40B4-BE49-F238E27FC236}">
                <a16:creationId xmlns:a16="http://schemas.microsoft.com/office/drawing/2014/main" id="{415E4414-F8FD-B34C-BBFB-1CAE08DD87AF}"/>
              </a:ext>
            </a:extLst>
          </p:cNvPr>
          <p:cNvSpPr>
            <a:spLocks noGrp="1"/>
          </p:cNvSpPr>
          <p:nvPr>
            <p:ph type="body" sz="quarter" idx="15"/>
          </p:nvPr>
        </p:nvSpPr>
        <p:spPr/>
        <p:txBody>
          <a:bodyPr/>
          <a:lstStyle/>
          <a:p>
            <a:endParaRPr lang="en-US"/>
          </a:p>
        </p:txBody>
      </p:sp>
      <p:sp>
        <p:nvSpPr>
          <p:cNvPr id="5" name="TextBox 4"/>
          <p:cNvSpPr txBox="1"/>
          <p:nvPr/>
        </p:nvSpPr>
        <p:spPr>
          <a:xfrm>
            <a:off x="8146230" y="3966156"/>
            <a:ext cx="2292615" cy="830997"/>
          </a:xfrm>
          <a:prstGeom prst="rect">
            <a:avLst/>
          </a:prstGeom>
          <a:noFill/>
        </p:spPr>
        <p:txBody>
          <a:bodyPr wrap="none" rtlCol="0">
            <a:spAutoFit/>
          </a:bodyPr>
          <a:lstStyle/>
          <a:p>
            <a:r>
              <a:rPr lang="en-US" sz="2400">
                <a:latin typeface="Lucida Sans" panose="020B0602030504020204" pitchFamily="34" charset="77"/>
                <a:cs typeface="Georgia"/>
              </a:rPr>
              <a:t>a single result</a:t>
            </a:r>
            <a:br>
              <a:rPr lang="en-US" sz="2400">
                <a:latin typeface="Lucida Sans" panose="020B0602030504020204" pitchFamily="34" charset="77"/>
                <a:cs typeface="Georgia"/>
              </a:rPr>
            </a:br>
            <a:r>
              <a:rPr lang="en-US" sz="2400">
                <a:latin typeface="Lucida Sans" panose="020B0602030504020204" pitchFamily="34" charset="77"/>
                <a:cs typeface="Georgia"/>
              </a:rPr>
              <a:t>(row)</a:t>
            </a:r>
          </a:p>
        </p:txBody>
      </p:sp>
    </p:spTree>
    <p:extLst>
      <p:ext uri="{BB962C8B-B14F-4D97-AF65-F5344CB8AC3E}">
        <p14:creationId xmlns:p14="http://schemas.microsoft.com/office/powerpoint/2010/main" val="8161165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GB"/>
              <a:t>SPARQL Results Format</a:t>
            </a:r>
          </a:p>
        </p:txBody>
      </p:sp>
      <p:sp>
        <p:nvSpPr>
          <p:cNvPr id="69635" name="Content Placeholder 2"/>
          <p:cNvSpPr>
            <a:spLocks noGrp="1"/>
          </p:cNvSpPr>
          <p:nvPr>
            <p:ph sz="quarter" idx="13"/>
          </p:nvPr>
        </p:nvSpPr>
        <p:spPr/>
        <p:txBody>
          <a:bodyPr>
            <a:normAutofit fontScale="92500" lnSpcReduction="20000"/>
          </a:bodyPr>
          <a:lstStyle/>
          <a:p>
            <a:pPr marL="0" indent="0">
              <a:buNone/>
            </a:pPr>
            <a:r>
              <a:rPr lang="en-GB">
                <a:latin typeface="Lucida Console" panose="020B0609040504020204" pitchFamily="49" charset="0"/>
              </a:rPr>
              <a:t>&lt;?xml version="1.0"?&gt;</a:t>
            </a:r>
            <a:br>
              <a:rPr lang="en-GB">
                <a:latin typeface="Lucida Console" panose="020B0609040504020204" pitchFamily="49" charset="0"/>
              </a:rPr>
            </a:br>
            <a:r>
              <a:rPr lang="en-GB">
                <a:latin typeface="Lucida Console" panose="020B0609040504020204" pitchFamily="49" charset="0"/>
              </a:rPr>
              <a:t>&lt;</a:t>
            </a:r>
            <a:r>
              <a:rPr lang="en-GB" err="1">
                <a:latin typeface="Lucida Console" panose="020B0609040504020204" pitchFamily="49" charset="0"/>
              </a:rPr>
              <a:t>sparql</a:t>
            </a:r>
            <a:r>
              <a:rPr lang="en-GB">
                <a:latin typeface="Lucida Console" panose="020B0609040504020204" pitchFamily="49" charset="0"/>
              </a:rPr>
              <a:t> </a:t>
            </a:r>
            <a:r>
              <a:rPr lang="en-GB" err="1">
                <a:latin typeface="Lucida Console" panose="020B0609040504020204" pitchFamily="49" charset="0"/>
              </a:rPr>
              <a:t>xmlns</a:t>
            </a:r>
            <a:r>
              <a:rPr lang="en-GB">
                <a:latin typeface="Lucida Console" panose="020B0609040504020204" pitchFamily="49" charset="0"/>
              </a:rPr>
              <a:t>="http://www.w3.org/2005/sparql-results#"&gt;</a:t>
            </a:r>
            <a:br>
              <a:rPr lang="en-GB">
                <a:latin typeface="Lucida Console" panose="020B0609040504020204" pitchFamily="49" charset="0"/>
              </a:rPr>
            </a:br>
            <a:r>
              <a:rPr lang="en-GB">
                <a:latin typeface="Lucida Console" panose="020B0609040504020204" pitchFamily="49" charset="0"/>
              </a:rPr>
              <a:t>  &lt;head&gt;</a:t>
            </a:r>
            <a:br>
              <a:rPr lang="en-GB">
                <a:latin typeface="Lucida Console" panose="020B0609040504020204" pitchFamily="49" charset="0"/>
              </a:rPr>
            </a:br>
            <a:r>
              <a:rPr lang="en-GB">
                <a:latin typeface="Lucida Console" panose="020B0609040504020204" pitchFamily="49" charset="0"/>
              </a:rPr>
              <a:t>    &lt;variable name="book"/&gt;</a:t>
            </a:r>
            <a:br>
              <a:rPr lang="en-GB">
                <a:latin typeface="Lucida Console" panose="020B0609040504020204" pitchFamily="49" charset="0"/>
              </a:rPr>
            </a:br>
            <a:r>
              <a:rPr lang="en-GB">
                <a:latin typeface="Lucida Console" panose="020B0609040504020204" pitchFamily="49" charset="0"/>
              </a:rPr>
              <a:t>    &lt;variable name="who"/&gt;</a:t>
            </a:r>
            <a:br>
              <a:rPr lang="en-GB">
                <a:latin typeface="Lucida Console" panose="020B0609040504020204" pitchFamily="49" charset="0"/>
              </a:rPr>
            </a:br>
            <a:r>
              <a:rPr lang="en-GB">
                <a:latin typeface="Lucida Console" panose="020B0609040504020204" pitchFamily="49" charset="0"/>
              </a:rPr>
              <a:t>  &lt;/head&gt;</a:t>
            </a:r>
            <a:br>
              <a:rPr lang="en-GB">
                <a:latin typeface="Lucida Console" panose="020B0609040504020204" pitchFamily="49" charset="0"/>
              </a:rPr>
            </a:br>
            <a:r>
              <a:rPr lang="en-GB">
                <a:latin typeface="Lucida Console" panose="020B0609040504020204" pitchFamily="49" charset="0"/>
              </a:rPr>
              <a:t>  &lt;results distinct="false" ordered="false”&gt;</a:t>
            </a:r>
            <a:br>
              <a:rPr lang="en-GB">
                <a:latin typeface="Lucida Console" panose="020B0609040504020204" pitchFamily="49" charset="0"/>
              </a:rPr>
            </a:br>
            <a:r>
              <a:rPr lang="en-GB">
                <a:latin typeface="Lucida Console" panose="020B0609040504020204" pitchFamily="49" charset="0"/>
              </a:rPr>
              <a:t>    &lt;result&gt;</a:t>
            </a:r>
            <a:br>
              <a:rPr lang="en-GB">
                <a:latin typeface="Lucida Console" panose="020B0609040504020204" pitchFamily="49" charset="0"/>
              </a:rPr>
            </a:br>
            <a:r>
              <a:rPr lang="en-GB">
                <a:latin typeface="Lucida Console" panose="020B0609040504020204" pitchFamily="49" charset="0"/>
              </a:rPr>
              <a:t>      </a:t>
            </a:r>
            <a:r>
              <a:rPr lang="en-GB">
                <a:solidFill>
                  <a:schemeClr val="accent4"/>
                </a:solidFill>
                <a:latin typeface="Lucida Console" panose="020B0609040504020204" pitchFamily="49" charset="0"/>
              </a:rPr>
              <a:t>&lt;binding name="book"&gt;</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&lt;</a:t>
            </a:r>
            <a:r>
              <a:rPr lang="en-GB" err="1">
                <a:solidFill>
                  <a:schemeClr val="accent4"/>
                </a:solidFill>
                <a:latin typeface="Lucida Console" panose="020B0609040504020204" pitchFamily="49" charset="0"/>
              </a:rPr>
              <a:t>uri</a:t>
            </a:r>
            <a:r>
              <a:rPr lang="en-GB">
                <a:solidFill>
                  <a:schemeClr val="accent4"/>
                </a:solidFill>
                <a:latin typeface="Lucida Console" panose="020B0609040504020204" pitchFamily="49" charset="0"/>
              </a:rPr>
              <a:t>&gt;http://www.example/book/book5&lt;/</a:t>
            </a:r>
            <a:r>
              <a:rPr lang="en-GB" err="1">
                <a:solidFill>
                  <a:schemeClr val="accent4"/>
                </a:solidFill>
                <a:latin typeface="Lucida Console" panose="020B0609040504020204" pitchFamily="49" charset="0"/>
              </a:rPr>
              <a:t>uri</a:t>
            </a:r>
            <a:r>
              <a:rPr lang="en-GB">
                <a:solidFill>
                  <a:schemeClr val="accent4"/>
                </a:solidFill>
                <a:latin typeface="Lucida Console" panose="020B0609040504020204" pitchFamily="49" charset="0"/>
              </a:rPr>
              <a:t>&gt;</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&lt;/binding&gt;</a:t>
            </a:r>
            <a:br>
              <a:rPr lang="en-GB">
                <a:solidFill>
                  <a:schemeClr val="accent4"/>
                </a:solidFill>
                <a:latin typeface="Lucida Console" panose="020B0609040504020204" pitchFamily="49" charset="0"/>
              </a:rPr>
            </a:br>
            <a:r>
              <a:rPr lang="en-GB">
                <a:latin typeface="Lucida Console" panose="020B0609040504020204" pitchFamily="49" charset="0"/>
              </a:rPr>
              <a:t>      &lt;binding name="who"&gt;</a:t>
            </a:r>
            <a:br>
              <a:rPr lang="en-GB">
                <a:latin typeface="Lucida Console" panose="020B0609040504020204" pitchFamily="49" charset="0"/>
              </a:rPr>
            </a:br>
            <a:r>
              <a:rPr lang="en-GB">
                <a:latin typeface="Lucida Console" panose="020B0609040504020204" pitchFamily="49" charset="0"/>
              </a:rPr>
              <a:t>        &lt;</a:t>
            </a:r>
            <a:r>
              <a:rPr lang="en-GB" err="1">
                <a:latin typeface="Lucida Console" panose="020B0609040504020204" pitchFamily="49" charset="0"/>
              </a:rPr>
              <a:t>bnode</a:t>
            </a:r>
            <a:r>
              <a:rPr lang="en-GB">
                <a:latin typeface="Lucida Console" panose="020B0609040504020204" pitchFamily="49" charset="0"/>
              </a:rPr>
              <a:t>&gt;r29392923r2922&lt;/</a:t>
            </a:r>
            <a:r>
              <a:rPr lang="en-GB" err="1">
                <a:latin typeface="Lucida Console" panose="020B0609040504020204" pitchFamily="49" charset="0"/>
              </a:rPr>
              <a:t>bnode</a:t>
            </a:r>
            <a:r>
              <a:rPr lang="en-GB">
                <a:latin typeface="Lucida Console" panose="020B0609040504020204" pitchFamily="49" charset="0"/>
              </a:rPr>
              <a:t>&gt;</a:t>
            </a:r>
            <a:br>
              <a:rPr lang="en-GB">
                <a:latin typeface="Lucida Console" panose="020B0609040504020204" pitchFamily="49" charset="0"/>
              </a:rPr>
            </a:br>
            <a:r>
              <a:rPr lang="en-GB">
                <a:latin typeface="Lucida Console" panose="020B0609040504020204" pitchFamily="49" charset="0"/>
              </a:rPr>
              <a:t>      &lt;/binding&gt;</a:t>
            </a:r>
            <a:br>
              <a:rPr lang="en-GB">
                <a:latin typeface="Lucida Console" panose="020B0609040504020204" pitchFamily="49" charset="0"/>
              </a:rPr>
            </a:br>
            <a:r>
              <a:rPr lang="en-GB">
                <a:latin typeface="Lucida Console" panose="020B0609040504020204" pitchFamily="49" charset="0"/>
              </a:rPr>
              <a:t>    &lt;/result&gt;</a:t>
            </a:r>
            <a:br>
              <a:rPr lang="en-GB">
                <a:latin typeface="Lucida Console" panose="020B0609040504020204" pitchFamily="49" charset="0"/>
              </a:rPr>
            </a:br>
            <a:r>
              <a:rPr lang="en-GB">
                <a:latin typeface="Lucida Console" panose="020B0609040504020204" pitchFamily="49" charset="0"/>
              </a:rPr>
              <a:t>    …</a:t>
            </a:r>
            <a:br>
              <a:rPr lang="en-GB">
                <a:latin typeface="Lucida Console" panose="020B0609040504020204" pitchFamily="49" charset="0"/>
              </a:rPr>
            </a:br>
            <a:r>
              <a:rPr lang="en-GB">
                <a:latin typeface="Lucida Console" panose="020B0609040504020204" pitchFamily="49" charset="0"/>
              </a:rPr>
              <a:t>  &lt;/results&gt;</a:t>
            </a:r>
            <a:br>
              <a:rPr lang="en-GB">
                <a:latin typeface="Lucida Console" panose="020B0609040504020204" pitchFamily="49" charset="0"/>
              </a:rPr>
            </a:br>
            <a:r>
              <a:rPr lang="en-GB">
                <a:latin typeface="Lucida Console" panose="020B0609040504020204" pitchFamily="49" charset="0"/>
              </a:rPr>
              <a:t>&lt;/</a:t>
            </a:r>
            <a:r>
              <a:rPr lang="en-GB" err="1">
                <a:latin typeface="Lucida Console" panose="020B0609040504020204" pitchFamily="49" charset="0"/>
              </a:rPr>
              <a:t>sparql</a:t>
            </a:r>
            <a:r>
              <a:rPr lang="en-GB">
                <a:latin typeface="Lucida Console" panose="020B0609040504020204" pitchFamily="49" charset="0"/>
              </a:rPr>
              <a:t>&gt;</a:t>
            </a:r>
          </a:p>
        </p:txBody>
      </p:sp>
      <p:sp>
        <p:nvSpPr>
          <p:cNvPr id="7" name="Text Placeholder 6">
            <a:extLst>
              <a:ext uri="{FF2B5EF4-FFF2-40B4-BE49-F238E27FC236}">
                <a16:creationId xmlns:a16="http://schemas.microsoft.com/office/drawing/2014/main" id="{CDA7FA95-F73F-EB4D-B3D5-013B0CF90927}"/>
              </a:ext>
            </a:extLst>
          </p:cNvPr>
          <p:cNvSpPr>
            <a:spLocks noGrp="1"/>
          </p:cNvSpPr>
          <p:nvPr>
            <p:ph type="body" sz="quarter" idx="15"/>
          </p:nvPr>
        </p:nvSpPr>
        <p:spPr/>
        <p:txBody>
          <a:bodyPr/>
          <a:lstStyle/>
          <a:p>
            <a:endParaRPr lang="en-US"/>
          </a:p>
        </p:txBody>
      </p:sp>
      <p:sp>
        <p:nvSpPr>
          <p:cNvPr id="5" name="TextBox 4"/>
          <p:cNvSpPr txBox="1"/>
          <p:nvPr/>
        </p:nvSpPr>
        <p:spPr>
          <a:xfrm>
            <a:off x="8146231" y="3606116"/>
            <a:ext cx="2435282" cy="830997"/>
          </a:xfrm>
          <a:prstGeom prst="rect">
            <a:avLst/>
          </a:prstGeom>
          <a:noFill/>
        </p:spPr>
        <p:txBody>
          <a:bodyPr wrap="none" rtlCol="0">
            <a:spAutoFit/>
          </a:bodyPr>
          <a:lstStyle/>
          <a:p>
            <a:r>
              <a:rPr lang="en-US" sz="2400">
                <a:latin typeface="Lucida Sans" panose="020B0602030504020204" pitchFamily="34" charset="77"/>
                <a:cs typeface="Georgia"/>
              </a:rPr>
              <a:t>binding of the </a:t>
            </a:r>
            <a:br>
              <a:rPr lang="en-US" sz="2400">
                <a:latin typeface="Lucida Sans" panose="020B0602030504020204" pitchFamily="34" charset="77"/>
                <a:cs typeface="Georgia"/>
              </a:rPr>
            </a:br>
            <a:r>
              <a:rPr lang="en-US" sz="2400">
                <a:latin typeface="Lucida Sans" panose="020B0602030504020204" pitchFamily="34" charset="77"/>
                <a:cs typeface="Georgia"/>
              </a:rPr>
              <a:t>variable “book”</a:t>
            </a:r>
          </a:p>
        </p:txBody>
      </p:sp>
    </p:spTree>
    <p:extLst>
      <p:ext uri="{BB962C8B-B14F-4D97-AF65-F5344CB8AC3E}">
        <p14:creationId xmlns:p14="http://schemas.microsoft.com/office/powerpoint/2010/main" val="2028436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GB"/>
              <a:t>SPARQL Results Format</a:t>
            </a:r>
          </a:p>
        </p:txBody>
      </p:sp>
      <p:sp>
        <p:nvSpPr>
          <p:cNvPr id="69635" name="Content Placeholder 2"/>
          <p:cNvSpPr>
            <a:spLocks noGrp="1"/>
          </p:cNvSpPr>
          <p:nvPr>
            <p:ph sz="quarter" idx="13"/>
          </p:nvPr>
        </p:nvSpPr>
        <p:spPr/>
        <p:txBody>
          <a:bodyPr>
            <a:normAutofit fontScale="92500" lnSpcReduction="20000"/>
          </a:bodyPr>
          <a:lstStyle/>
          <a:p>
            <a:pPr marL="0" indent="0">
              <a:buNone/>
            </a:pPr>
            <a:r>
              <a:rPr lang="en-GB">
                <a:latin typeface="Lucida Console" panose="020B0609040504020204" pitchFamily="49" charset="0"/>
              </a:rPr>
              <a:t>&lt;?xml version="1.0"?&gt;</a:t>
            </a:r>
            <a:br>
              <a:rPr lang="en-GB">
                <a:latin typeface="Lucida Console" panose="020B0609040504020204" pitchFamily="49" charset="0"/>
              </a:rPr>
            </a:br>
            <a:r>
              <a:rPr lang="en-GB">
                <a:latin typeface="Lucida Console" panose="020B0609040504020204" pitchFamily="49" charset="0"/>
              </a:rPr>
              <a:t>&lt;</a:t>
            </a:r>
            <a:r>
              <a:rPr lang="en-GB" err="1">
                <a:latin typeface="Lucida Console" panose="020B0609040504020204" pitchFamily="49" charset="0"/>
              </a:rPr>
              <a:t>sparql</a:t>
            </a:r>
            <a:r>
              <a:rPr lang="en-GB">
                <a:latin typeface="Lucida Console" panose="020B0609040504020204" pitchFamily="49" charset="0"/>
              </a:rPr>
              <a:t> </a:t>
            </a:r>
            <a:r>
              <a:rPr lang="en-GB" err="1">
                <a:latin typeface="Lucida Console" panose="020B0609040504020204" pitchFamily="49" charset="0"/>
              </a:rPr>
              <a:t>xmlns</a:t>
            </a:r>
            <a:r>
              <a:rPr lang="en-GB">
                <a:latin typeface="Lucida Console" panose="020B0609040504020204" pitchFamily="49" charset="0"/>
              </a:rPr>
              <a:t>="http://www.w3.org/2005/sparql-results#"&gt;</a:t>
            </a:r>
            <a:br>
              <a:rPr lang="en-GB">
                <a:latin typeface="Lucida Console" panose="020B0609040504020204" pitchFamily="49" charset="0"/>
              </a:rPr>
            </a:br>
            <a:r>
              <a:rPr lang="en-GB">
                <a:latin typeface="Lucida Console" panose="020B0609040504020204" pitchFamily="49" charset="0"/>
              </a:rPr>
              <a:t>  &lt;head&gt;</a:t>
            </a:r>
            <a:br>
              <a:rPr lang="en-GB">
                <a:latin typeface="Lucida Console" panose="020B0609040504020204" pitchFamily="49" charset="0"/>
              </a:rPr>
            </a:br>
            <a:r>
              <a:rPr lang="en-GB">
                <a:latin typeface="Lucida Console" panose="020B0609040504020204" pitchFamily="49" charset="0"/>
              </a:rPr>
              <a:t>    &lt;variable name="book"/&gt;</a:t>
            </a:r>
            <a:br>
              <a:rPr lang="en-GB">
                <a:latin typeface="Lucida Console" panose="020B0609040504020204" pitchFamily="49" charset="0"/>
              </a:rPr>
            </a:br>
            <a:r>
              <a:rPr lang="en-GB">
                <a:latin typeface="Lucida Console" panose="020B0609040504020204" pitchFamily="49" charset="0"/>
              </a:rPr>
              <a:t>    &lt;variable name="who"/&gt;</a:t>
            </a:r>
            <a:br>
              <a:rPr lang="en-GB">
                <a:latin typeface="Lucida Console" panose="020B0609040504020204" pitchFamily="49" charset="0"/>
              </a:rPr>
            </a:br>
            <a:r>
              <a:rPr lang="en-GB">
                <a:latin typeface="Lucida Console" panose="020B0609040504020204" pitchFamily="49" charset="0"/>
              </a:rPr>
              <a:t>  &lt;/head&gt;</a:t>
            </a:r>
            <a:br>
              <a:rPr lang="en-GB">
                <a:latin typeface="Lucida Console" panose="020B0609040504020204" pitchFamily="49" charset="0"/>
              </a:rPr>
            </a:br>
            <a:r>
              <a:rPr lang="en-GB">
                <a:latin typeface="Lucida Console" panose="020B0609040504020204" pitchFamily="49" charset="0"/>
              </a:rPr>
              <a:t>  &lt;results distinct="false" ordered="false”&gt;</a:t>
            </a:r>
            <a:br>
              <a:rPr lang="en-GB">
                <a:latin typeface="Lucida Console" panose="020B0609040504020204" pitchFamily="49" charset="0"/>
              </a:rPr>
            </a:br>
            <a:r>
              <a:rPr lang="en-GB">
                <a:latin typeface="Lucida Console" panose="020B0609040504020204" pitchFamily="49" charset="0"/>
              </a:rPr>
              <a:t>    &lt;result&gt;</a:t>
            </a:r>
            <a:br>
              <a:rPr lang="en-GB">
                <a:latin typeface="Lucida Console" panose="020B0609040504020204" pitchFamily="49" charset="0"/>
              </a:rPr>
            </a:br>
            <a:r>
              <a:rPr lang="en-GB">
                <a:latin typeface="Lucida Console" panose="020B0609040504020204" pitchFamily="49" charset="0"/>
              </a:rPr>
              <a:t>      &lt;binding name="book"&gt;</a:t>
            </a:r>
            <a:br>
              <a:rPr lang="en-GB">
                <a:latin typeface="Lucida Console" panose="020B0609040504020204" pitchFamily="49" charset="0"/>
              </a:rPr>
            </a:br>
            <a:r>
              <a:rPr lang="en-GB">
                <a:latin typeface="Lucida Console" panose="020B0609040504020204" pitchFamily="49" charset="0"/>
              </a:rPr>
              <a:t>        &lt;</a:t>
            </a:r>
            <a:r>
              <a:rPr lang="en-GB" err="1">
                <a:latin typeface="Lucida Console" panose="020B0609040504020204" pitchFamily="49" charset="0"/>
              </a:rPr>
              <a:t>uri</a:t>
            </a:r>
            <a:r>
              <a:rPr lang="en-GB">
                <a:latin typeface="Lucida Console" panose="020B0609040504020204" pitchFamily="49" charset="0"/>
              </a:rPr>
              <a:t>&gt;http://www.example/book/book5&lt;/</a:t>
            </a:r>
            <a:r>
              <a:rPr lang="en-GB" err="1">
                <a:latin typeface="Lucida Console" panose="020B0609040504020204" pitchFamily="49" charset="0"/>
              </a:rPr>
              <a:t>uri</a:t>
            </a:r>
            <a:r>
              <a:rPr lang="en-GB">
                <a:latin typeface="Lucida Console" panose="020B0609040504020204" pitchFamily="49" charset="0"/>
              </a:rPr>
              <a:t>&gt;</a:t>
            </a:r>
            <a:br>
              <a:rPr lang="en-GB">
                <a:latin typeface="Lucida Console" panose="020B0609040504020204" pitchFamily="49" charset="0"/>
              </a:rPr>
            </a:br>
            <a:r>
              <a:rPr lang="en-GB">
                <a:latin typeface="Lucida Console" panose="020B0609040504020204" pitchFamily="49" charset="0"/>
              </a:rPr>
              <a:t>      &lt;/binding&gt;</a:t>
            </a:r>
            <a:br>
              <a:rPr lang="en-GB">
                <a:latin typeface="Lucida Console" panose="020B0609040504020204" pitchFamily="49" charset="0"/>
              </a:rPr>
            </a:br>
            <a:r>
              <a:rPr lang="en-GB">
                <a:latin typeface="Lucida Console" panose="020B0609040504020204" pitchFamily="49" charset="0"/>
              </a:rPr>
              <a:t>      </a:t>
            </a:r>
            <a:r>
              <a:rPr lang="en-GB">
                <a:solidFill>
                  <a:schemeClr val="accent4"/>
                </a:solidFill>
                <a:latin typeface="Lucida Console" panose="020B0609040504020204" pitchFamily="49" charset="0"/>
              </a:rPr>
              <a:t>&lt;binding name="who"&gt;</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&lt;</a:t>
            </a:r>
            <a:r>
              <a:rPr lang="en-GB" err="1">
                <a:solidFill>
                  <a:schemeClr val="accent4"/>
                </a:solidFill>
                <a:latin typeface="Lucida Console" panose="020B0609040504020204" pitchFamily="49" charset="0"/>
              </a:rPr>
              <a:t>bnode</a:t>
            </a:r>
            <a:r>
              <a:rPr lang="en-GB">
                <a:solidFill>
                  <a:schemeClr val="accent4"/>
                </a:solidFill>
                <a:latin typeface="Lucida Console" panose="020B0609040504020204" pitchFamily="49" charset="0"/>
              </a:rPr>
              <a:t>&gt;r29392923r2922&lt;/</a:t>
            </a:r>
            <a:r>
              <a:rPr lang="en-GB" err="1">
                <a:solidFill>
                  <a:schemeClr val="accent4"/>
                </a:solidFill>
                <a:latin typeface="Lucida Console" panose="020B0609040504020204" pitchFamily="49" charset="0"/>
              </a:rPr>
              <a:t>bnode</a:t>
            </a:r>
            <a:r>
              <a:rPr lang="en-GB">
                <a:solidFill>
                  <a:schemeClr val="accent4"/>
                </a:solidFill>
                <a:latin typeface="Lucida Console" panose="020B0609040504020204" pitchFamily="49" charset="0"/>
              </a:rPr>
              <a:t>&gt;</a:t>
            </a:r>
            <a:br>
              <a:rPr lang="en-GB">
                <a:solidFill>
                  <a:schemeClr val="accent4"/>
                </a:solidFill>
                <a:latin typeface="Lucida Console" panose="020B0609040504020204" pitchFamily="49" charset="0"/>
              </a:rPr>
            </a:br>
            <a:r>
              <a:rPr lang="en-GB">
                <a:solidFill>
                  <a:schemeClr val="accent4"/>
                </a:solidFill>
                <a:latin typeface="Lucida Console" panose="020B0609040504020204" pitchFamily="49" charset="0"/>
              </a:rPr>
              <a:t>      &lt;/binding&gt;</a:t>
            </a:r>
            <a:br>
              <a:rPr lang="en-GB">
                <a:solidFill>
                  <a:schemeClr val="accent4"/>
                </a:solidFill>
                <a:latin typeface="Lucida Console" panose="020B0609040504020204" pitchFamily="49" charset="0"/>
              </a:rPr>
            </a:br>
            <a:r>
              <a:rPr lang="en-GB">
                <a:latin typeface="Lucida Console" panose="020B0609040504020204" pitchFamily="49" charset="0"/>
              </a:rPr>
              <a:t>    &lt;/result&gt;</a:t>
            </a:r>
            <a:br>
              <a:rPr lang="en-GB">
                <a:latin typeface="Lucida Console" panose="020B0609040504020204" pitchFamily="49" charset="0"/>
              </a:rPr>
            </a:br>
            <a:r>
              <a:rPr lang="en-GB">
                <a:latin typeface="Lucida Console" panose="020B0609040504020204" pitchFamily="49" charset="0"/>
              </a:rPr>
              <a:t>    …</a:t>
            </a:r>
            <a:br>
              <a:rPr lang="en-GB">
                <a:latin typeface="Lucida Console" panose="020B0609040504020204" pitchFamily="49" charset="0"/>
              </a:rPr>
            </a:br>
            <a:r>
              <a:rPr lang="en-GB">
                <a:latin typeface="Lucida Console" panose="020B0609040504020204" pitchFamily="49" charset="0"/>
              </a:rPr>
              <a:t>  &lt;/results&gt;</a:t>
            </a:r>
            <a:br>
              <a:rPr lang="en-GB">
                <a:latin typeface="Lucida Console" panose="020B0609040504020204" pitchFamily="49" charset="0"/>
              </a:rPr>
            </a:br>
            <a:r>
              <a:rPr lang="en-GB">
                <a:latin typeface="Lucida Console" panose="020B0609040504020204" pitchFamily="49" charset="0"/>
              </a:rPr>
              <a:t>&lt;/</a:t>
            </a:r>
            <a:r>
              <a:rPr lang="en-GB" err="1">
                <a:latin typeface="Lucida Console" panose="020B0609040504020204" pitchFamily="49" charset="0"/>
              </a:rPr>
              <a:t>sparql</a:t>
            </a:r>
            <a:r>
              <a:rPr lang="en-GB">
                <a:latin typeface="Lucida Console" panose="020B0609040504020204" pitchFamily="49" charset="0"/>
              </a:rPr>
              <a:t>&gt;</a:t>
            </a:r>
          </a:p>
        </p:txBody>
      </p:sp>
      <p:sp>
        <p:nvSpPr>
          <p:cNvPr id="7" name="Text Placeholder 6">
            <a:extLst>
              <a:ext uri="{FF2B5EF4-FFF2-40B4-BE49-F238E27FC236}">
                <a16:creationId xmlns:a16="http://schemas.microsoft.com/office/drawing/2014/main" id="{3A66DBB9-BD06-974B-AEA9-9BE5FD661F19}"/>
              </a:ext>
            </a:extLst>
          </p:cNvPr>
          <p:cNvSpPr>
            <a:spLocks noGrp="1"/>
          </p:cNvSpPr>
          <p:nvPr>
            <p:ph type="body" sz="quarter" idx="15"/>
          </p:nvPr>
        </p:nvSpPr>
        <p:spPr/>
        <p:txBody>
          <a:bodyPr/>
          <a:lstStyle/>
          <a:p>
            <a:endParaRPr lang="en-US"/>
          </a:p>
        </p:txBody>
      </p:sp>
      <p:sp>
        <p:nvSpPr>
          <p:cNvPr id="5" name="TextBox 4"/>
          <p:cNvSpPr txBox="1"/>
          <p:nvPr/>
        </p:nvSpPr>
        <p:spPr>
          <a:xfrm>
            <a:off x="8146230" y="4398204"/>
            <a:ext cx="2400016" cy="830997"/>
          </a:xfrm>
          <a:prstGeom prst="rect">
            <a:avLst/>
          </a:prstGeom>
          <a:noFill/>
        </p:spPr>
        <p:txBody>
          <a:bodyPr wrap="none" rtlCol="0">
            <a:spAutoFit/>
          </a:bodyPr>
          <a:lstStyle/>
          <a:p>
            <a:r>
              <a:rPr lang="en-US" sz="2400">
                <a:latin typeface="Lucida Sans" panose="020B0602030504020204" pitchFamily="34" charset="77"/>
                <a:cs typeface="Georgia"/>
              </a:rPr>
              <a:t>binding of the </a:t>
            </a:r>
            <a:br>
              <a:rPr lang="en-US" sz="2400">
                <a:latin typeface="Lucida Sans" panose="020B0602030504020204" pitchFamily="34" charset="77"/>
                <a:cs typeface="Georgia"/>
              </a:rPr>
            </a:br>
            <a:r>
              <a:rPr lang="en-US" sz="2400">
                <a:latin typeface="Lucida Sans" panose="020B0602030504020204" pitchFamily="34" charset="77"/>
                <a:cs typeface="Georgia"/>
              </a:rPr>
              <a:t>variable “who”</a:t>
            </a:r>
          </a:p>
        </p:txBody>
      </p:sp>
    </p:spTree>
    <p:extLst>
      <p:ext uri="{BB962C8B-B14F-4D97-AF65-F5344CB8AC3E}">
        <p14:creationId xmlns:p14="http://schemas.microsoft.com/office/powerpoint/2010/main" val="23959227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GB"/>
              <a:t>SPARQL Results Format</a:t>
            </a:r>
          </a:p>
        </p:txBody>
      </p:sp>
      <p:sp>
        <p:nvSpPr>
          <p:cNvPr id="70659" name="Content Placeholder 2"/>
          <p:cNvSpPr>
            <a:spLocks noGrp="1"/>
          </p:cNvSpPr>
          <p:nvPr>
            <p:ph sz="quarter" idx="13"/>
          </p:nvPr>
        </p:nvSpPr>
        <p:spPr/>
        <p:txBody>
          <a:bodyPr/>
          <a:lstStyle/>
          <a:p>
            <a:pPr marL="0" indent="0">
              <a:buNone/>
            </a:pPr>
            <a:r>
              <a:rPr lang="en-GB">
                <a:latin typeface="Lucida Console" panose="020B0609040504020204" pitchFamily="49" charset="0"/>
              </a:rPr>
              <a:t>CONSTRUCT</a:t>
            </a:r>
            <a:r>
              <a:rPr lang="en-GB"/>
              <a:t> and </a:t>
            </a:r>
            <a:r>
              <a:rPr lang="en-GB">
                <a:latin typeface="Lucida Console" panose="020B0609040504020204" pitchFamily="49" charset="0"/>
              </a:rPr>
              <a:t>DESCRIBE</a:t>
            </a:r>
            <a:r>
              <a:rPr lang="en-GB"/>
              <a:t> queries return RDF data</a:t>
            </a:r>
          </a:p>
          <a:p>
            <a:pPr lvl="1"/>
            <a:r>
              <a:rPr lang="en-GB">
                <a:latin typeface="Lucida Console" panose="020B0609040504020204" pitchFamily="49" charset="0"/>
              </a:rPr>
              <a:t>application/</a:t>
            </a:r>
            <a:r>
              <a:rPr lang="en-GB" err="1">
                <a:latin typeface="Lucida Console" panose="020B0609040504020204" pitchFamily="49" charset="0"/>
              </a:rPr>
              <a:t>rdf+xml</a:t>
            </a:r>
            <a:r>
              <a:rPr lang="en-GB"/>
              <a:t>, </a:t>
            </a:r>
            <a:r>
              <a:rPr lang="en-GB">
                <a:latin typeface="Lucida Console" panose="020B0609040504020204" pitchFamily="49" charset="0"/>
              </a:rPr>
              <a:t>text/turtle </a:t>
            </a:r>
            <a:r>
              <a:rPr lang="en-GB"/>
              <a:t>or similar</a:t>
            </a:r>
          </a:p>
          <a:p>
            <a:endParaRPr lang="en-GB"/>
          </a:p>
          <a:p>
            <a:pPr marL="0" indent="0">
              <a:buNone/>
            </a:pPr>
            <a:r>
              <a:rPr lang="en-GB">
                <a:latin typeface="Lucida Console" panose="020B0609040504020204" pitchFamily="49" charset="0"/>
              </a:rPr>
              <a:t>ASK</a:t>
            </a:r>
            <a:r>
              <a:rPr lang="en-GB"/>
              <a:t> queries return a </a:t>
            </a:r>
            <a:r>
              <a:rPr lang="en-GB" err="1"/>
              <a:t>boolean</a:t>
            </a:r>
            <a:r>
              <a:rPr lang="en-GB"/>
              <a:t> value:</a:t>
            </a:r>
          </a:p>
          <a:p>
            <a:pPr marL="0" indent="0">
              <a:buNone/>
            </a:pPr>
            <a:endParaRPr lang="en-GB"/>
          </a:p>
          <a:p>
            <a:pPr marL="0" indent="0">
              <a:buNone/>
            </a:pPr>
            <a:r>
              <a:rPr lang="en-GB">
                <a:latin typeface="Lucida Console" panose="020B0609040504020204" pitchFamily="49" charset="0"/>
              </a:rPr>
              <a:t>&lt;?xml version="1.0"?&gt;</a:t>
            </a:r>
            <a:br>
              <a:rPr lang="en-GB">
                <a:latin typeface="Lucida Console" panose="020B0609040504020204" pitchFamily="49" charset="0"/>
              </a:rPr>
            </a:br>
            <a:r>
              <a:rPr lang="en-GB">
                <a:latin typeface="Lucida Console" panose="020B0609040504020204" pitchFamily="49" charset="0"/>
              </a:rPr>
              <a:t>&lt;</a:t>
            </a:r>
            <a:r>
              <a:rPr lang="en-GB" err="1">
                <a:latin typeface="Lucida Console" panose="020B0609040504020204" pitchFamily="49" charset="0"/>
              </a:rPr>
              <a:t>sparql</a:t>
            </a:r>
            <a:r>
              <a:rPr lang="en-GB">
                <a:latin typeface="Lucida Console" panose="020B0609040504020204" pitchFamily="49" charset="0"/>
              </a:rPr>
              <a:t> </a:t>
            </a:r>
            <a:r>
              <a:rPr lang="en-GB" err="1">
                <a:latin typeface="Lucida Console" panose="020B0609040504020204" pitchFamily="49" charset="0"/>
              </a:rPr>
              <a:t>xmlns</a:t>
            </a:r>
            <a:r>
              <a:rPr lang="en-GB">
                <a:latin typeface="Lucida Console" panose="020B0609040504020204" pitchFamily="49" charset="0"/>
              </a:rPr>
              <a:t>="http://www.w3.org/2005/sparql-results#"&gt;</a:t>
            </a:r>
            <a:br>
              <a:rPr lang="en-GB">
                <a:latin typeface="Lucida Console" panose="020B0609040504020204" pitchFamily="49" charset="0"/>
              </a:rPr>
            </a:br>
            <a:r>
              <a:rPr lang="en-GB">
                <a:latin typeface="Lucida Console" panose="020B0609040504020204" pitchFamily="49" charset="0"/>
              </a:rPr>
              <a:t>  &lt;head&gt;&lt;/head&gt;</a:t>
            </a:r>
            <a:br>
              <a:rPr lang="en-GB">
                <a:latin typeface="Lucida Console" panose="020B0609040504020204" pitchFamily="49" charset="0"/>
              </a:rPr>
            </a:br>
            <a:r>
              <a:rPr lang="en-GB">
                <a:latin typeface="Lucida Console" panose="020B0609040504020204" pitchFamily="49" charset="0"/>
              </a:rPr>
              <a:t>  &lt;</a:t>
            </a:r>
            <a:r>
              <a:rPr lang="en-GB" err="1">
                <a:latin typeface="Lucida Console" panose="020B0609040504020204" pitchFamily="49" charset="0"/>
              </a:rPr>
              <a:t>boolean</a:t>
            </a:r>
            <a:r>
              <a:rPr lang="en-GB">
                <a:latin typeface="Lucida Console" panose="020B0609040504020204" pitchFamily="49" charset="0"/>
              </a:rPr>
              <a:t>&gt;true&lt;/</a:t>
            </a:r>
            <a:r>
              <a:rPr lang="en-GB" err="1">
                <a:latin typeface="Lucida Console" panose="020B0609040504020204" pitchFamily="49" charset="0"/>
              </a:rPr>
              <a:t>boolean</a:t>
            </a:r>
            <a:r>
              <a:rPr lang="en-GB">
                <a:latin typeface="Lucida Console" panose="020B0609040504020204" pitchFamily="49" charset="0"/>
              </a:rPr>
              <a:t>&gt;</a:t>
            </a:r>
            <a:br>
              <a:rPr lang="en-GB">
                <a:latin typeface="Lucida Console" panose="020B0609040504020204" pitchFamily="49" charset="0"/>
              </a:rPr>
            </a:br>
            <a:r>
              <a:rPr lang="en-GB">
                <a:latin typeface="Lucida Console" panose="020B0609040504020204" pitchFamily="49" charset="0"/>
              </a:rPr>
              <a:t>&lt;/</a:t>
            </a:r>
            <a:r>
              <a:rPr lang="en-GB" err="1">
                <a:latin typeface="Lucida Console" panose="020B0609040504020204" pitchFamily="49" charset="0"/>
              </a:rPr>
              <a:t>sparql</a:t>
            </a:r>
            <a:r>
              <a:rPr lang="en-GB">
                <a:latin typeface="Lucida Console" panose="020B0609040504020204" pitchFamily="49" charset="0"/>
              </a:rPr>
              <a:t>&gt;</a:t>
            </a:r>
          </a:p>
        </p:txBody>
      </p:sp>
      <p:sp>
        <p:nvSpPr>
          <p:cNvPr id="5" name="Text Placeholder 4">
            <a:extLst>
              <a:ext uri="{FF2B5EF4-FFF2-40B4-BE49-F238E27FC236}">
                <a16:creationId xmlns:a16="http://schemas.microsoft.com/office/drawing/2014/main" id="{74394B4F-B267-5541-9BEF-E8659CA169C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901351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Further Reading</a:t>
            </a:r>
          </a:p>
        </p:txBody>
      </p:sp>
      <p:sp>
        <p:nvSpPr>
          <p:cNvPr id="3" name="Content Placeholder 2"/>
          <p:cNvSpPr>
            <a:spLocks noGrp="1"/>
          </p:cNvSpPr>
          <p:nvPr>
            <p:ph sz="quarter" idx="13"/>
          </p:nvPr>
        </p:nvSpPr>
        <p:spPr/>
        <p:txBody>
          <a:bodyPr/>
          <a:lstStyle/>
          <a:p>
            <a:pPr marL="0" indent="0">
              <a:buNone/>
            </a:pPr>
            <a:r>
              <a:rPr lang="en-US"/>
              <a:t>SPARQL Query Language for RDF</a:t>
            </a:r>
            <a:br>
              <a:rPr lang="en-US"/>
            </a:br>
            <a:r>
              <a:rPr lang="en-US" sz="1800"/>
              <a:t>http://www.w3.org/TR/</a:t>
            </a:r>
            <a:r>
              <a:rPr lang="en-US" sz="1800" err="1"/>
              <a:t>rdf</a:t>
            </a:r>
            <a:r>
              <a:rPr lang="en-US" sz="1800"/>
              <a:t>-</a:t>
            </a:r>
            <a:r>
              <a:rPr lang="en-US" sz="1800" err="1"/>
              <a:t>sparql</a:t>
            </a:r>
            <a:r>
              <a:rPr lang="en-US" sz="1800"/>
              <a:t>-query/</a:t>
            </a:r>
          </a:p>
          <a:p>
            <a:pPr marL="0" indent="0">
              <a:buNone/>
            </a:pPr>
            <a:r>
              <a:rPr lang="en-US"/>
              <a:t>SPARQL Protocol for RDF</a:t>
            </a:r>
            <a:br>
              <a:rPr lang="en-US"/>
            </a:br>
            <a:r>
              <a:rPr lang="en-US" sz="1800"/>
              <a:t>http://www.w3.org/TR/</a:t>
            </a:r>
            <a:r>
              <a:rPr lang="en-US" sz="1800" err="1"/>
              <a:t>rdf</a:t>
            </a:r>
            <a:r>
              <a:rPr lang="en-US" sz="1800"/>
              <a:t>-</a:t>
            </a:r>
            <a:r>
              <a:rPr lang="en-US" sz="1800" err="1"/>
              <a:t>sparql</a:t>
            </a:r>
            <a:r>
              <a:rPr lang="en-US" sz="1800"/>
              <a:t>-protocol/</a:t>
            </a:r>
          </a:p>
          <a:p>
            <a:pPr marL="0" indent="0">
              <a:buNone/>
            </a:pPr>
            <a:r>
              <a:rPr lang="en-US"/>
              <a:t>SPARQL Query XML Results Format</a:t>
            </a:r>
            <a:br>
              <a:rPr lang="en-US"/>
            </a:br>
            <a:r>
              <a:rPr lang="en-US" sz="1800"/>
              <a:t>http://www.w3.org/TR/</a:t>
            </a:r>
            <a:r>
              <a:rPr lang="en-US" sz="1800" err="1"/>
              <a:t>rdf-sparql-XMLres</a:t>
            </a:r>
            <a:r>
              <a:rPr lang="en-US" sz="1800"/>
              <a:t>/</a:t>
            </a:r>
          </a:p>
          <a:p>
            <a:pPr marL="0" indent="0">
              <a:buNone/>
            </a:pPr>
            <a:endParaRPr lang="en-US"/>
          </a:p>
          <a:p>
            <a:endParaRPr lang="en-US"/>
          </a:p>
        </p:txBody>
      </p:sp>
      <p:sp>
        <p:nvSpPr>
          <p:cNvPr id="4" name="Text Placeholder 3">
            <a:extLst>
              <a:ext uri="{FF2B5EF4-FFF2-40B4-BE49-F238E27FC236}">
                <a16:creationId xmlns:a16="http://schemas.microsoft.com/office/drawing/2014/main" id="{45BA919F-E40D-7C4D-BF6C-44699ED7F013}"/>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9950170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SPARQL 1.1</a:t>
            </a:r>
          </a:p>
        </p:txBody>
      </p:sp>
    </p:spTree>
    <p:extLst>
      <p:ext uri="{BB962C8B-B14F-4D97-AF65-F5344CB8AC3E}">
        <p14:creationId xmlns:p14="http://schemas.microsoft.com/office/powerpoint/2010/main" val="4570576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Extending SPARQL</a:t>
            </a:r>
          </a:p>
        </p:txBody>
      </p:sp>
      <p:sp>
        <p:nvSpPr>
          <p:cNvPr id="4" name="Content Placeholder 3"/>
          <p:cNvSpPr>
            <a:spLocks noGrp="1"/>
          </p:cNvSpPr>
          <p:nvPr>
            <p:ph sz="quarter" idx="13"/>
          </p:nvPr>
        </p:nvSpPr>
        <p:spPr/>
        <p:txBody>
          <a:bodyPr>
            <a:normAutofit/>
          </a:bodyPr>
          <a:lstStyle/>
          <a:p>
            <a:pPr marL="0" indent="0">
              <a:buNone/>
            </a:pPr>
            <a:r>
              <a:rPr lang="en-US"/>
              <a:t>Initial version of SPARQL became a W3C Recommendation in 2008</a:t>
            </a:r>
          </a:p>
          <a:p>
            <a:pPr marL="0" indent="0">
              <a:buNone/>
            </a:pPr>
            <a:r>
              <a:rPr lang="en-US"/>
              <a:t>Other features requested by community:</a:t>
            </a:r>
          </a:p>
          <a:p>
            <a:pPr lvl="1"/>
            <a:r>
              <a:rPr lang="en-US"/>
              <a:t>Update</a:t>
            </a:r>
          </a:p>
          <a:p>
            <a:pPr lvl="1"/>
            <a:r>
              <a:rPr lang="en-US"/>
              <a:t>Aggregates</a:t>
            </a:r>
          </a:p>
          <a:p>
            <a:pPr lvl="1"/>
            <a:r>
              <a:rPr lang="en-US" err="1"/>
              <a:t>Subqueries</a:t>
            </a:r>
            <a:endParaRPr lang="en-US"/>
          </a:p>
          <a:p>
            <a:pPr lvl="1"/>
            <a:r>
              <a:rPr lang="en-US"/>
              <a:t>SELECT expressions</a:t>
            </a:r>
          </a:p>
          <a:p>
            <a:pPr lvl="1"/>
            <a:r>
              <a:rPr lang="en-US"/>
              <a:t>Property paths</a:t>
            </a:r>
          </a:p>
          <a:p>
            <a:pPr lvl="1"/>
            <a:r>
              <a:rPr lang="en-US"/>
              <a:t>Federation</a:t>
            </a:r>
          </a:p>
          <a:p>
            <a:pPr lvl="1"/>
            <a:r>
              <a:rPr lang="en-US"/>
              <a:t>Entailment</a:t>
            </a:r>
          </a:p>
        </p:txBody>
      </p:sp>
      <p:sp>
        <p:nvSpPr>
          <p:cNvPr id="2" name="Text Placeholder 1">
            <a:extLst>
              <a:ext uri="{FF2B5EF4-FFF2-40B4-BE49-F238E27FC236}">
                <a16:creationId xmlns:a16="http://schemas.microsoft.com/office/drawing/2014/main" id="{73926FBC-1A1D-2A4B-B528-C5ED1D343B6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443987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a:t>RDF Triplestores</a:t>
            </a:r>
          </a:p>
        </p:txBody>
      </p:sp>
      <p:sp>
        <p:nvSpPr>
          <p:cNvPr id="20483" name="Content Placeholder 2"/>
          <p:cNvSpPr>
            <a:spLocks noGrp="1"/>
          </p:cNvSpPr>
          <p:nvPr>
            <p:ph sz="quarter" idx="13"/>
          </p:nvPr>
        </p:nvSpPr>
        <p:spPr/>
        <p:txBody>
          <a:bodyPr>
            <a:normAutofit/>
          </a:bodyPr>
          <a:lstStyle/>
          <a:p>
            <a:pPr marL="0" indent="0">
              <a:buNone/>
            </a:pPr>
            <a:r>
              <a:rPr lang="en-GB"/>
              <a:t>Specialised databases for storing RDF data</a:t>
            </a:r>
          </a:p>
          <a:p>
            <a:pPr marL="0" indent="0">
              <a:buNone/>
            </a:pPr>
            <a:r>
              <a:rPr lang="en-GB"/>
              <a:t>Can be viewed as a database containing a single table</a:t>
            </a:r>
          </a:p>
          <a:p>
            <a:pPr lvl="1" eaLnBrk="1" hangingPunct="1"/>
            <a:r>
              <a:rPr lang="en-GB"/>
              <a:t>Table contains subject/predicate/object as minimum</a:t>
            </a:r>
          </a:p>
          <a:p>
            <a:pPr lvl="1" eaLnBrk="1" hangingPunct="1"/>
            <a:r>
              <a:rPr lang="en-GB"/>
              <a:t>Many </a:t>
            </a:r>
            <a:r>
              <a:rPr lang="en-GB" err="1"/>
              <a:t>triplestores</a:t>
            </a:r>
            <a:r>
              <a:rPr lang="en-GB"/>
              <a:t> store quads to maintain provenance</a:t>
            </a:r>
          </a:p>
          <a:p>
            <a:pPr lvl="1" eaLnBrk="1" hangingPunct="1"/>
            <a:r>
              <a:rPr lang="en-GB"/>
              <a:t>May store other ancillary information</a:t>
            </a:r>
          </a:p>
          <a:p>
            <a:pPr eaLnBrk="1" hangingPunct="1"/>
            <a:endParaRPr lang="en-GB"/>
          </a:p>
        </p:txBody>
      </p:sp>
      <p:sp>
        <p:nvSpPr>
          <p:cNvPr id="5" name="Text Placeholder 4">
            <a:extLst>
              <a:ext uri="{FF2B5EF4-FFF2-40B4-BE49-F238E27FC236}">
                <a16:creationId xmlns:a16="http://schemas.microsoft.com/office/drawing/2014/main" id="{BABF870C-8179-CE42-A0AC-65110D62CB17}"/>
              </a:ext>
            </a:extLst>
          </p:cNvPr>
          <p:cNvSpPr>
            <a:spLocks noGrp="1"/>
          </p:cNvSpPr>
          <p:nvPr>
            <p:ph type="body" sz="quarter" idx="15"/>
          </p:nvPr>
        </p:nvSpPr>
        <p:spPr/>
        <p:txBody>
          <a:bodyPr/>
          <a:lstStyle/>
          <a:p>
            <a:endParaRPr lang="en-US"/>
          </a:p>
        </p:txBody>
      </p:sp>
      <p:graphicFrame>
        <p:nvGraphicFramePr>
          <p:cNvPr id="4" name="Table 3"/>
          <p:cNvGraphicFramePr>
            <a:graphicFrameLocks noGrp="1"/>
          </p:cNvGraphicFramePr>
          <p:nvPr/>
        </p:nvGraphicFramePr>
        <p:xfrm>
          <a:off x="2133600" y="4613275"/>
          <a:ext cx="7924800" cy="1471106"/>
        </p:xfrm>
        <a:graphic>
          <a:graphicData uri="http://schemas.openxmlformats.org/drawingml/2006/table">
            <a:tbl>
              <a:tblPr>
                <a:effectLst/>
                <a:tableStyleId>{D27102A9-8310-4765-A935-A1911B00CA55}</a:tableStyleId>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tblGrid>
              <a:tr h="371475">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b="1" u="none" strike="noStrike" cap="none" normalizeH="0" baseline="0">
                          <a:ln>
                            <a:noFill/>
                          </a:ln>
                          <a:effectLst/>
                          <a:latin typeface="Lucida Sans"/>
                          <a:cs typeface="Lucida Sans"/>
                        </a:rPr>
                        <a:t>Subject</a:t>
                      </a:r>
                      <a:endParaRPr kumimoji="0" lang="en-GB" sz="2000" b="1" i="0" u="none" strike="noStrike" cap="none" normalizeH="0" baseline="0">
                        <a:ln>
                          <a:noFill/>
                        </a:ln>
                        <a:solidFill>
                          <a:srgbClr val="000000"/>
                        </a:solidFill>
                        <a:effectLst/>
                        <a:latin typeface="Lucida Sans"/>
                        <a:ea typeface="ＭＳ Ｐゴシック" charset="-128"/>
                        <a:cs typeface="Lucida Sans"/>
                      </a:endParaRPr>
                    </a:p>
                  </a:txBody>
                  <a:tcPr horzOverflow="overflow">
                    <a:lnT w="12700" cap="flat" cmpd="sng" algn="ctr">
                      <a:no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b="1" u="none" strike="noStrike" cap="none" normalizeH="0" baseline="0">
                          <a:ln>
                            <a:noFill/>
                          </a:ln>
                          <a:effectLst/>
                          <a:latin typeface="Lucida Sans"/>
                          <a:cs typeface="Lucida Sans"/>
                        </a:rPr>
                        <a:t>Predicate </a:t>
                      </a:r>
                      <a:endParaRPr kumimoji="0" lang="en-GB" sz="2000" b="1" i="0" u="none" strike="noStrike" cap="none" normalizeH="0" baseline="0">
                        <a:ln>
                          <a:noFill/>
                        </a:ln>
                        <a:solidFill>
                          <a:srgbClr val="000000"/>
                        </a:solidFill>
                        <a:effectLst/>
                        <a:latin typeface="Lucida Sans"/>
                        <a:ea typeface="ＭＳ Ｐゴシック" charset="-128"/>
                        <a:cs typeface="Lucida Sans"/>
                      </a:endParaRPr>
                    </a:p>
                  </a:txBody>
                  <a:tcPr horzOverflow="overflow">
                    <a:lnT w="12700" cap="flat" cmpd="sng" algn="ctr">
                      <a:no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b="1" u="none" strike="noStrike" cap="none" normalizeH="0" baseline="0">
                          <a:ln>
                            <a:noFill/>
                          </a:ln>
                          <a:effectLst/>
                          <a:latin typeface="Lucida Sans"/>
                          <a:cs typeface="Lucida Sans"/>
                        </a:rPr>
                        <a:t>Object</a:t>
                      </a:r>
                      <a:endParaRPr kumimoji="0" lang="en-GB" sz="2000" b="1" i="0" u="none" strike="noStrike" cap="none" normalizeH="0" baseline="0">
                        <a:ln>
                          <a:noFill/>
                        </a:ln>
                        <a:solidFill>
                          <a:srgbClr val="000000"/>
                        </a:solidFill>
                        <a:effectLst/>
                        <a:latin typeface="Lucida Sans"/>
                        <a:ea typeface="ＭＳ Ｐゴシック" charset="-128"/>
                        <a:cs typeface="Lucida Sans"/>
                      </a:endParaRPr>
                    </a:p>
                  </a:txBody>
                  <a:tcPr horzOverflow="overflow">
                    <a:lnT w="12700" cap="flat" cmpd="sng" algn="ctr">
                      <a:no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b="1" u="none" strike="noStrike" cap="none" normalizeH="0" baseline="0">
                          <a:ln>
                            <a:noFill/>
                          </a:ln>
                          <a:effectLst/>
                          <a:latin typeface="Lucida Sans"/>
                          <a:cs typeface="Lucida Sans"/>
                        </a:rPr>
                        <a:t>Graph</a:t>
                      </a:r>
                      <a:endParaRPr kumimoji="0" lang="en-GB" sz="2000" b="1" i="0" u="none" strike="noStrike" cap="none" normalizeH="0" baseline="0">
                        <a:ln>
                          <a:noFill/>
                        </a:ln>
                        <a:solidFill>
                          <a:srgbClr val="000000"/>
                        </a:solidFill>
                        <a:effectLst/>
                        <a:latin typeface="Lucida Sans"/>
                        <a:ea typeface="ＭＳ Ｐゴシック" charset="-128"/>
                        <a:cs typeface="Lucida Sans"/>
                      </a:endParaRPr>
                    </a:p>
                  </a:txBody>
                  <a:tcPr horzOverflow="overflow">
                    <a:lnT w="12700" cap="flat" cmpd="sng" algn="ctr">
                      <a:no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0"/>
                  </a:ext>
                </a:extLst>
              </a:tr>
              <a:tr h="371475">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a:ln>
                            <a:noFill/>
                          </a:ln>
                          <a:effectLst/>
                          <a:latin typeface="Lucida Sans"/>
                          <a:cs typeface="Lucida Sans"/>
                        </a:rPr>
                        <a:t>URI</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a:ln>
                            <a:noFill/>
                          </a:ln>
                          <a:effectLst/>
                          <a:latin typeface="Lucida Sans"/>
                          <a:cs typeface="Lucida Sans"/>
                        </a:rPr>
                        <a:t>URI</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a:ln>
                            <a:noFill/>
                          </a:ln>
                          <a:effectLst/>
                          <a:latin typeface="Lucida Sans"/>
                          <a:cs typeface="Lucida Sans"/>
                        </a:rPr>
                        <a:t>URI/Literal</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a:ln>
                            <a:noFill/>
                          </a:ln>
                          <a:effectLst/>
                          <a:latin typeface="Lucida Sans"/>
                          <a:cs typeface="Lucida Sans"/>
                        </a:rPr>
                        <a:t>URI</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1"/>
                  </a:ext>
                </a:extLst>
              </a:tr>
              <a:tr h="371475">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a:ln>
                            <a:noFill/>
                          </a:ln>
                          <a:effectLst/>
                          <a:latin typeface="Lucida Sans"/>
                          <a:cs typeface="Lucida Sans"/>
                        </a:rPr>
                        <a:t>…</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a:ln>
                            <a:noFill/>
                          </a:ln>
                          <a:effectLst/>
                          <a:latin typeface="Lucida Sans"/>
                          <a:cs typeface="Lucida Sans"/>
                        </a:rPr>
                        <a:t>…</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a:ln>
                            <a:noFill/>
                          </a:ln>
                          <a:effectLst/>
                          <a:latin typeface="Lucida Sans"/>
                          <a:cs typeface="Lucida Sans"/>
                        </a:rPr>
                        <a:t>…</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a:ln>
                            <a:noFill/>
                          </a:ln>
                          <a:effectLst/>
                          <a:latin typeface="Lucida Sans"/>
                          <a:cs typeface="Lucida Sans"/>
                        </a:rPr>
                        <a:t>…</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753809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SPARQL 1.1</a:t>
            </a:r>
          </a:p>
        </p:txBody>
      </p:sp>
      <p:sp>
        <p:nvSpPr>
          <p:cNvPr id="3" name="Content Placeholder 2"/>
          <p:cNvSpPr>
            <a:spLocks noGrp="1"/>
          </p:cNvSpPr>
          <p:nvPr>
            <p:ph sz="quarter" idx="13"/>
          </p:nvPr>
        </p:nvSpPr>
        <p:spPr/>
        <p:txBody>
          <a:bodyPr/>
          <a:lstStyle/>
          <a:p>
            <a:pPr marL="0" indent="0">
              <a:buNone/>
            </a:pPr>
            <a:r>
              <a:rPr lang="en-US"/>
              <a:t>W3C SPARQL Working Group started in 2009</a:t>
            </a:r>
          </a:p>
          <a:p>
            <a:pPr marL="0" indent="0">
              <a:buNone/>
            </a:pPr>
            <a:r>
              <a:rPr lang="en-US"/>
              <a:t>SPARQL 1.1 became a W3C Recommendation in March 2013</a:t>
            </a:r>
          </a:p>
        </p:txBody>
      </p:sp>
      <p:sp>
        <p:nvSpPr>
          <p:cNvPr id="4" name="Text Placeholder 3">
            <a:extLst>
              <a:ext uri="{FF2B5EF4-FFF2-40B4-BE49-F238E27FC236}">
                <a16:creationId xmlns:a16="http://schemas.microsoft.com/office/drawing/2014/main" id="{5744786E-6E2B-234D-9D20-5FDE7AAC81F6}"/>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4723207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GB"/>
              <a:t>Update</a:t>
            </a:r>
          </a:p>
        </p:txBody>
      </p:sp>
      <p:sp>
        <p:nvSpPr>
          <p:cNvPr id="71683" name="Content Placeholder 2"/>
          <p:cNvSpPr>
            <a:spLocks noGrp="1"/>
          </p:cNvSpPr>
          <p:nvPr>
            <p:ph sz="quarter" idx="13"/>
          </p:nvPr>
        </p:nvSpPr>
        <p:spPr/>
        <p:txBody>
          <a:bodyPr>
            <a:normAutofit/>
          </a:bodyPr>
          <a:lstStyle/>
          <a:p>
            <a:pPr marL="0" indent="0">
              <a:buNone/>
            </a:pPr>
            <a:r>
              <a:rPr lang="en-GB"/>
              <a:t>SPARQL only provides a means for querying a database</a:t>
            </a:r>
          </a:p>
          <a:p>
            <a:pPr marL="0" indent="0">
              <a:buNone/>
            </a:pPr>
            <a:r>
              <a:rPr lang="en-GB"/>
              <a:t>Other capabilities required by many applications:</a:t>
            </a:r>
          </a:p>
          <a:p>
            <a:pPr lvl="1" eaLnBrk="1" hangingPunct="1"/>
            <a:r>
              <a:rPr lang="en-GB"/>
              <a:t>Create</a:t>
            </a:r>
          </a:p>
          <a:p>
            <a:pPr lvl="1" eaLnBrk="1" hangingPunct="1"/>
            <a:r>
              <a:rPr lang="en-GB"/>
              <a:t>(Read)</a:t>
            </a:r>
          </a:p>
          <a:p>
            <a:pPr lvl="1" eaLnBrk="1" hangingPunct="1"/>
            <a:r>
              <a:rPr lang="en-GB"/>
              <a:t>Update</a:t>
            </a:r>
          </a:p>
          <a:p>
            <a:pPr lvl="1" eaLnBrk="1" hangingPunct="1"/>
            <a:r>
              <a:rPr lang="en-GB"/>
              <a:t>Delete</a:t>
            </a:r>
          </a:p>
          <a:p>
            <a:pPr marL="0" indent="0">
              <a:buNone/>
            </a:pPr>
            <a:endParaRPr lang="en-GB"/>
          </a:p>
          <a:p>
            <a:pPr marL="0" indent="0">
              <a:buNone/>
            </a:pPr>
            <a:r>
              <a:rPr lang="en-GB"/>
              <a:t>SPARQL 1.1 Update derived from earlier SPARUL proposal</a:t>
            </a:r>
          </a:p>
          <a:p>
            <a:pPr marL="0" indent="0">
              <a:buNone/>
            </a:pPr>
            <a:endParaRPr lang="en-GB"/>
          </a:p>
        </p:txBody>
      </p:sp>
      <p:sp>
        <p:nvSpPr>
          <p:cNvPr id="2" name="Text Placeholder 1">
            <a:extLst>
              <a:ext uri="{FF2B5EF4-FFF2-40B4-BE49-F238E27FC236}">
                <a16:creationId xmlns:a16="http://schemas.microsoft.com/office/drawing/2014/main" id="{A6C81CE3-795D-4C4D-BBE3-D1BB6AC23C8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9636877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Update: INSERT DATA</a:t>
            </a:r>
          </a:p>
        </p:txBody>
      </p:sp>
      <p:sp>
        <p:nvSpPr>
          <p:cNvPr id="3" name="Content Placeholder 2"/>
          <p:cNvSpPr>
            <a:spLocks noGrp="1"/>
          </p:cNvSpPr>
          <p:nvPr>
            <p:ph sz="quarter" idx="13"/>
          </p:nvPr>
        </p:nvSpPr>
        <p:spPr/>
        <p:txBody>
          <a:bodyPr/>
          <a:lstStyle/>
          <a:p>
            <a:pPr marL="0" indent="0">
              <a:buNone/>
            </a:pPr>
            <a:r>
              <a:rPr lang="en-US">
                <a:latin typeface="Lucida Console" panose="020B0609040504020204" pitchFamily="49" charset="0"/>
                <a:cs typeface="Lucida Sans"/>
              </a:rPr>
              <a:t>PREFIX dc: &lt;http://</a:t>
            </a:r>
            <a:r>
              <a:rPr lang="en-US" err="1">
                <a:latin typeface="Lucida Console" panose="020B0609040504020204" pitchFamily="49" charset="0"/>
                <a:cs typeface="Lucida Sans"/>
              </a:rPr>
              <a:t>purl.org</a:t>
            </a:r>
            <a:r>
              <a:rPr lang="en-US">
                <a:latin typeface="Lucida Console" panose="020B0609040504020204" pitchFamily="49" charset="0"/>
                <a:cs typeface="Lucida Sans"/>
              </a:rPr>
              <a:t>/dc/elements/1.1/&gt; </a:t>
            </a:r>
            <a:br>
              <a:rPr lang="en-US">
                <a:latin typeface="Lucida Console" panose="020B0609040504020204" pitchFamily="49" charset="0"/>
                <a:cs typeface="Lucida Sans"/>
              </a:rPr>
            </a:br>
            <a:r>
              <a:rPr lang="en-US">
                <a:latin typeface="Lucida Console" panose="020B0609040504020204" pitchFamily="49" charset="0"/>
                <a:cs typeface="Lucida Sans"/>
              </a:rPr>
              <a:t>INSERT DATA </a:t>
            </a:r>
            <a:br>
              <a:rPr lang="en-US">
                <a:latin typeface="Lucida Console" panose="020B0609040504020204" pitchFamily="49" charset="0"/>
                <a:cs typeface="Lucida Sans"/>
              </a:rPr>
            </a:br>
            <a:r>
              <a:rPr lang="en-US">
                <a:latin typeface="Lucida Console" panose="020B0609040504020204" pitchFamily="49" charset="0"/>
                <a:cs typeface="Lucida Sans"/>
              </a:rPr>
              <a:t>{ </a:t>
            </a:r>
            <a:br>
              <a:rPr lang="en-US">
                <a:latin typeface="Lucida Console" panose="020B0609040504020204" pitchFamily="49" charset="0"/>
                <a:cs typeface="Lucida Sans"/>
              </a:rPr>
            </a:br>
            <a:r>
              <a:rPr lang="en-US">
                <a:latin typeface="Lucida Console" panose="020B0609040504020204" pitchFamily="49" charset="0"/>
                <a:cs typeface="Lucida Sans"/>
              </a:rPr>
              <a:t>  &lt;http://example/book1&gt; </a:t>
            </a:r>
            <a:r>
              <a:rPr lang="en-US" err="1">
                <a:latin typeface="Lucida Console" panose="020B0609040504020204" pitchFamily="49" charset="0"/>
                <a:cs typeface="Lucida Sans"/>
              </a:rPr>
              <a:t>dc:title</a:t>
            </a:r>
            <a:r>
              <a:rPr lang="en-US">
                <a:latin typeface="Lucida Console" panose="020B0609040504020204" pitchFamily="49" charset="0"/>
                <a:cs typeface="Lucida Sans"/>
              </a:rPr>
              <a:t> "A new book" ; </a:t>
            </a:r>
            <a:br>
              <a:rPr lang="en-US">
                <a:latin typeface="Lucida Console" panose="020B0609040504020204" pitchFamily="49" charset="0"/>
                <a:cs typeface="Lucida Sans"/>
              </a:rPr>
            </a:br>
            <a:r>
              <a:rPr lang="en-US">
                <a:latin typeface="Lucida Console" panose="020B0609040504020204" pitchFamily="49" charset="0"/>
                <a:cs typeface="Lucida Sans"/>
              </a:rPr>
              <a:t>                         </a:t>
            </a:r>
            <a:r>
              <a:rPr lang="en-US" err="1">
                <a:latin typeface="Lucida Console" panose="020B0609040504020204" pitchFamily="49" charset="0"/>
                <a:cs typeface="Lucida Sans"/>
              </a:rPr>
              <a:t>dc:creator</a:t>
            </a:r>
            <a:r>
              <a:rPr lang="en-US">
                <a:latin typeface="Lucida Console" panose="020B0609040504020204" pitchFamily="49" charset="0"/>
                <a:cs typeface="Lucida Sans"/>
              </a:rPr>
              <a:t> "</a:t>
            </a:r>
            <a:r>
              <a:rPr lang="en-US" err="1">
                <a:latin typeface="Lucida Console" panose="020B0609040504020204" pitchFamily="49" charset="0"/>
                <a:cs typeface="Lucida Sans"/>
              </a:rPr>
              <a:t>A.N.Other</a:t>
            </a:r>
            <a:r>
              <a:rPr lang="en-US">
                <a:latin typeface="Lucida Console" panose="020B0609040504020204" pitchFamily="49" charset="0"/>
                <a:cs typeface="Lucida Sans"/>
              </a:rPr>
              <a:t>" . </a:t>
            </a:r>
            <a:br>
              <a:rPr lang="en-US">
                <a:latin typeface="Lucida Console" panose="020B0609040504020204" pitchFamily="49" charset="0"/>
                <a:cs typeface="Lucida Sans"/>
              </a:rPr>
            </a:br>
            <a:r>
              <a:rPr lang="en-US">
                <a:latin typeface="Lucida Console" panose="020B0609040504020204" pitchFamily="49" charset="0"/>
                <a:cs typeface="Lucida Sans"/>
              </a:rPr>
              <a:t>}</a:t>
            </a:r>
          </a:p>
        </p:txBody>
      </p:sp>
      <p:sp>
        <p:nvSpPr>
          <p:cNvPr id="4" name="Text Placeholder 3">
            <a:extLst>
              <a:ext uri="{FF2B5EF4-FFF2-40B4-BE49-F238E27FC236}">
                <a16:creationId xmlns:a16="http://schemas.microsoft.com/office/drawing/2014/main" id="{A645DCE4-5B6E-3046-8D54-CD06926A1EAA}"/>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4557613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Update: DELETE DATA</a:t>
            </a:r>
          </a:p>
        </p:txBody>
      </p:sp>
      <p:sp>
        <p:nvSpPr>
          <p:cNvPr id="3" name="Content Placeholder 2"/>
          <p:cNvSpPr>
            <a:spLocks noGrp="1"/>
          </p:cNvSpPr>
          <p:nvPr>
            <p:ph sz="quarter" idx="13"/>
          </p:nvPr>
        </p:nvSpPr>
        <p:spPr/>
        <p:txBody>
          <a:bodyPr/>
          <a:lstStyle/>
          <a:p>
            <a:pPr marL="0" indent="0">
              <a:buNone/>
            </a:pPr>
            <a:r>
              <a:rPr lang="en-US">
                <a:latin typeface="Lucida Console" panose="020B0609040504020204" pitchFamily="49" charset="0"/>
                <a:cs typeface="Lucida Sans"/>
              </a:rPr>
              <a:t>PREFIX dc: &lt;http://</a:t>
            </a:r>
            <a:r>
              <a:rPr lang="en-US" err="1">
                <a:latin typeface="Lucida Console" panose="020B0609040504020204" pitchFamily="49" charset="0"/>
                <a:cs typeface="Lucida Sans"/>
              </a:rPr>
              <a:t>purl.org</a:t>
            </a:r>
            <a:r>
              <a:rPr lang="en-US">
                <a:latin typeface="Lucida Console" panose="020B0609040504020204" pitchFamily="49" charset="0"/>
                <a:cs typeface="Lucida Sans"/>
              </a:rPr>
              <a:t>/dc/elements/1.1/&gt; </a:t>
            </a:r>
            <a:br>
              <a:rPr lang="en-US">
                <a:latin typeface="Lucida Console" panose="020B0609040504020204" pitchFamily="49" charset="0"/>
                <a:cs typeface="Lucida Sans"/>
              </a:rPr>
            </a:br>
            <a:r>
              <a:rPr lang="en-US">
                <a:latin typeface="Lucida Console" panose="020B0609040504020204" pitchFamily="49" charset="0"/>
                <a:cs typeface="Lucida Sans"/>
              </a:rPr>
              <a:t>DELETE DATA </a:t>
            </a:r>
            <a:br>
              <a:rPr lang="en-US">
                <a:latin typeface="Lucida Console" panose="020B0609040504020204" pitchFamily="49" charset="0"/>
                <a:cs typeface="Lucida Sans"/>
              </a:rPr>
            </a:br>
            <a:r>
              <a:rPr lang="en-US">
                <a:latin typeface="Lucida Console" panose="020B0609040504020204" pitchFamily="49" charset="0"/>
                <a:cs typeface="Lucida Sans"/>
              </a:rPr>
              <a:t>{ </a:t>
            </a:r>
            <a:br>
              <a:rPr lang="en-US">
                <a:latin typeface="Lucida Console" panose="020B0609040504020204" pitchFamily="49" charset="0"/>
                <a:cs typeface="Lucida Sans"/>
              </a:rPr>
            </a:br>
            <a:r>
              <a:rPr lang="en-US">
                <a:latin typeface="Lucida Console" panose="020B0609040504020204" pitchFamily="49" charset="0"/>
                <a:cs typeface="Lucida Sans"/>
              </a:rPr>
              <a:t>  &lt;http://example/book2&gt; </a:t>
            </a:r>
            <a:r>
              <a:rPr lang="en-US" err="1">
                <a:latin typeface="Lucida Console" panose="020B0609040504020204" pitchFamily="49" charset="0"/>
                <a:cs typeface="Lucida Sans"/>
              </a:rPr>
              <a:t>dc:title</a:t>
            </a:r>
            <a:r>
              <a:rPr lang="en-US">
                <a:latin typeface="Lucida Console" panose="020B0609040504020204" pitchFamily="49" charset="0"/>
                <a:cs typeface="Lucida Sans"/>
              </a:rPr>
              <a:t> "David Copperfield" ; </a:t>
            </a:r>
            <a:br>
              <a:rPr lang="en-US">
                <a:latin typeface="Lucida Console" panose="020B0609040504020204" pitchFamily="49" charset="0"/>
                <a:cs typeface="Lucida Sans"/>
              </a:rPr>
            </a:br>
            <a:r>
              <a:rPr lang="en-US">
                <a:latin typeface="Lucida Console" panose="020B0609040504020204" pitchFamily="49" charset="0"/>
                <a:cs typeface="Lucida Sans"/>
              </a:rPr>
              <a:t>                         </a:t>
            </a:r>
            <a:r>
              <a:rPr lang="en-US" err="1">
                <a:latin typeface="Lucida Console" panose="020B0609040504020204" pitchFamily="49" charset="0"/>
                <a:cs typeface="Lucida Sans"/>
              </a:rPr>
              <a:t>dc:creator</a:t>
            </a:r>
            <a:r>
              <a:rPr lang="en-US">
                <a:latin typeface="Lucida Console" panose="020B0609040504020204" pitchFamily="49" charset="0"/>
                <a:cs typeface="Lucida Sans"/>
              </a:rPr>
              <a:t> "Edmund Wells" . </a:t>
            </a:r>
            <a:br>
              <a:rPr lang="en-US">
                <a:latin typeface="Lucida Console" panose="020B0609040504020204" pitchFamily="49" charset="0"/>
                <a:cs typeface="Lucida Sans"/>
              </a:rPr>
            </a:br>
            <a:r>
              <a:rPr lang="en-US">
                <a:latin typeface="Lucida Console" panose="020B0609040504020204" pitchFamily="49" charset="0"/>
                <a:cs typeface="Lucida Sans"/>
              </a:rPr>
              <a:t>}</a:t>
            </a:r>
          </a:p>
        </p:txBody>
      </p:sp>
      <p:sp>
        <p:nvSpPr>
          <p:cNvPr id="4" name="Text Placeholder 3">
            <a:extLst>
              <a:ext uri="{FF2B5EF4-FFF2-40B4-BE49-F238E27FC236}">
                <a16:creationId xmlns:a16="http://schemas.microsoft.com/office/drawing/2014/main" id="{4242E205-675F-0345-BE77-59496EEF87AA}"/>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453384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Update: DELETE/INSERT</a:t>
            </a:r>
          </a:p>
        </p:txBody>
      </p:sp>
      <p:sp>
        <p:nvSpPr>
          <p:cNvPr id="3" name="Content Placeholder 2"/>
          <p:cNvSpPr>
            <a:spLocks noGrp="1"/>
          </p:cNvSpPr>
          <p:nvPr>
            <p:ph sz="quarter" idx="13"/>
          </p:nvPr>
        </p:nvSpPr>
        <p:spPr/>
        <p:txBody>
          <a:bodyPr>
            <a:normAutofit lnSpcReduction="10000"/>
          </a:bodyPr>
          <a:lstStyle/>
          <a:p>
            <a:pPr marL="0" indent="0">
              <a:buNone/>
            </a:pPr>
            <a:r>
              <a:rPr lang="en-US">
                <a:latin typeface="Lucida Console" panose="020B0609040504020204" pitchFamily="49" charset="0"/>
                <a:cs typeface="Lucida Sans"/>
              </a:rPr>
              <a:t>PREFIX </a:t>
            </a:r>
            <a:r>
              <a:rPr lang="en-US" err="1">
                <a:latin typeface="Lucida Console" panose="020B0609040504020204" pitchFamily="49" charset="0"/>
                <a:cs typeface="Lucida Sans"/>
              </a:rPr>
              <a:t>foaf</a:t>
            </a:r>
            <a:r>
              <a:rPr lang="en-US">
                <a:latin typeface="Lucida Console" panose="020B0609040504020204" pitchFamily="49" charset="0"/>
                <a:cs typeface="Lucida Sans"/>
              </a:rPr>
              <a:t>: &lt;http://</a:t>
            </a:r>
            <a:r>
              <a:rPr lang="en-US" err="1">
                <a:latin typeface="Lucida Console" panose="020B0609040504020204" pitchFamily="49" charset="0"/>
                <a:cs typeface="Lucida Sans"/>
              </a:rPr>
              <a:t>xmlns.com</a:t>
            </a:r>
            <a:r>
              <a:rPr lang="en-US">
                <a:latin typeface="Lucida Console" panose="020B0609040504020204" pitchFamily="49" charset="0"/>
                <a:cs typeface="Lucida Sans"/>
              </a:rPr>
              <a:t>/</a:t>
            </a:r>
            <a:r>
              <a:rPr lang="en-US" err="1">
                <a:latin typeface="Lucida Console" panose="020B0609040504020204" pitchFamily="49" charset="0"/>
                <a:cs typeface="Lucida Sans"/>
              </a:rPr>
              <a:t>foaf</a:t>
            </a:r>
            <a:r>
              <a:rPr lang="en-US">
                <a:latin typeface="Lucida Console" panose="020B0609040504020204" pitchFamily="49" charset="0"/>
                <a:cs typeface="Lucida Sans"/>
              </a:rPr>
              <a:t>/0.1/&gt; </a:t>
            </a:r>
            <a:br>
              <a:rPr lang="en-US">
                <a:latin typeface="Lucida Console" panose="020B0609040504020204" pitchFamily="49" charset="0"/>
                <a:cs typeface="Lucida Sans"/>
              </a:rPr>
            </a:br>
            <a:r>
              <a:rPr lang="en-US">
                <a:latin typeface="Lucida Console" panose="020B0609040504020204" pitchFamily="49" charset="0"/>
                <a:cs typeface="Lucida Sans"/>
              </a:rPr>
              <a:t>WITH &lt;http://example/addresses&gt; </a:t>
            </a:r>
            <a:br>
              <a:rPr lang="en-US">
                <a:latin typeface="Lucida Console" panose="020B0609040504020204" pitchFamily="49" charset="0"/>
                <a:cs typeface="Lucida Sans"/>
              </a:rPr>
            </a:br>
            <a:r>
              <a:rPr lang="en-US">
                <a:latin typeface="Lucida Console" panose="020B0609040504020204" pitchFamily="49" charset="0"/>
                <a:cs typeface="Lucida Sans"/>
              </a:rPr>
              <a:t>DELETE </a:t>
            </a:r>
            <a:br>
              <a:rPr lang="en-US">
                <a:latin typeface="Lucida Console" panose="020B0609040504020204" pitchFamily="49" charset="0"/>
                <a:cs typeface="Lucida Sans"/>
              </a:rPr>
            </a:br>
            <a:r>
              <a:rPr lang="en-US">
                <a:latin typeface="Lucida Console" panose="020B0609040504020204" pitchFamily="49" charset="0"/>
                <a:cs typeface="Lucida Sans"/>
              </a:rPr>
              <a:t>{ </a:t>
            </a:r>
            <a:br>
              <a:rPr lang="en-US">
                <a:latin typeface="Lucida Console" panose="020B0609040504020204" pitchFamily="49" charset="0"/>
                <a:cs typeface="Lucida Sans"/>
              </a:rPr>
            </a:br>
            <a:r>
              <a:rPr lang="en-US">
                <a:latin typeface="Lucida Console" panose="020B0609040504020204" pitchFamily="49" charset="0"/>
                <a:cs typeface="Lucida Sans"/>
              </a:rPr>
              <a:t>  ?person </a:t>
            </a:r>
            <a:r>
              <a:rPr lang="en-US" err="1">
                <a:latin typeface="Lucida Console" panose="020B0609040504020204" pitchFamily="49" charset="0"/>
                <a:cs typeface="Lucida Sans"/>
              </a:rPr>
              <a:t>foaf:givenName</a:t>
            </a:r>
            <a:r>
              <a:rPr lang="en-US">
                <a:latin typeface="Lucida Console" panose="020B0609040504020204" pitchFamily="49" charset="0"/>
                <a:cs typeface="Lucida Sans"/>
              </a:rPr>
              <a:t> 'Bill' </a:t>
            </a:r>
            <a:br>
              <a:rPr lang="en-US">
                <a:latin typeface="Lucida Console" panose="020B0609040504020204" pitchFamily="49" charset="0"/>
                <a:cs typeface="Lucida Sans"/>
              </a:rPr>
            </a:br>
            <a:r>
              <a:rPr lang="en-US">
                <a:latin typeface="Lucida Console" panose="020B0609040504020204" pitchFamily="49" charset="0"/>
                <a:cs typeface="Lucida Sans"/>
              </a:rPr>
              <a:t>} </a:t>
            </a:r>
            <a:br>
              <a:rPr lang="en-US">
                <a:latin typeface="Lucida Console" panose="020B0609040504020204" pitchFamily="49" charset="0"/>
                <a:cs typeface="Lucida Sans"/>
              </a:rPr>
            </a:br>
            <a:r>
              <a:rPr lang="en-US">
                <a:latin typeface="Lucida Console" panose="020B0609040504020204" pitchFamily="49" charset="0"/>
                <a:cs typeface="Lucida Sans"/>
              </a:rPr>
              <a:t>INSERT </a:t>
            </a:r>
            <a:br>
              <a:rPr lang="en-US">
                <a:latin typeface="Lucida Console" panose="020B0609040504020204" pitchFamily="49" charset="0"/>
                <a:cs typeface="Lucida Sans"/>
              </a:rPr>
            </a:br>
            <a:r>
              <a:rPr lang="en-US">
                <a:latin typeface="Lucida Console" panose="020B0609040504020204" pitchFamily="49" charset="0"/>
                <a:cs typeface="Lucida Sans"/>
              </a:rPr>
              <a:t>{ </a:t>
            </a:r>
            <a:br>
              <a:rPr lang="en-US">
                <a:latin typeface="Lucida Console" panose="020B0609040504020204" pitchFamily="49" charset="0"/>
                <a:cs typeface="Lucida Sans"/>
              </a:rPr>
            </a:br>
            <a:r>
              <a:rPr lang="en-US">
                <a:latin typeface="Lucida Console" panose="020B0609040504020204" pitchFamily="49" charset="0"/>
                <a:cs typeface="Lucida Sans"/>
              </a:rPr>
              <a:t>  ?person </a:t>
            </a:r>
            <a:r>
              <a:rPr lang="en-US" err="1">
                <a:latin typeface="Lucida Console" panose="020B0609040504020204" pitchFamily="49" charset="0"/>
                <a:cs typeface="Lucida Sans"/>
              </a:rPr>
              <a:t>foaf:givenName</a:t>
            </a:r>
            <a:r>
              <a:rPr lang="en-US">
                <a:latin typeface="Lucida Console" panose="020B0609040504020204" pitchFamily="49" charset="0"/>
                <a:cs typeface="Lucida Sans"/>
              </a:rPr>
              <a:t> 'William' </a:t>
            </a:r>
            <a:br>
              <a:rPr lang="en-US">
                <a:latin typeface="Lucida Console" panose="020B0609040504020204" pitchFamily="49" charset="0"/>
                <a:cs typeface="Lucida Sans"/>
              </a:rPr>
            </a:br>
            <a:r>
              <a:rPr lang="en-US">
                <a:latin typeface="Lucida Console" panose="020B0609040504020204" pitchFamily="49" charset="0"/>
                <a:cs typeface="Lucida Sans"/>
              </a:rPr>
              <a:t>} </a:t>
            </a:r>
            <a:br>
              <a:rPr lang="en-US">
                <a:latin typeface="Lucida Console" panose="020B0609040504020204" pitchFamily="49" charset="0"/>
                <a:cs typeface="Lucida Sans"/>
              </a:rPr>
            </a:br>
            <a:r>
              <a:rPr lang="en-US">
                <a:latin typeface="Lucida Console" panose="020B0609040504020204" pitchFamily="49" charset="0"/>
                <a:cs typeface="Lucida Sans"/>
              </a:rPr>
              <a:t>WHERE </a:t>
            </a:r>
            <a:br>
              <a:rPr lang="en-US">
                <a:latin typeface="Lucida Console" panose="020B0609040504020204" pitchFamily="49" charset="0"/>
                <a:cs typeface="Lucida Sans"/>
              </a:rPr>
            </a:br>
            <a:r>
              <a:rPr lang="en-US">
                <a:latin typeface="Lucida Console" panose="020B0609040504020204" pitchFamily="49" charset="0"/>
                <a:cs typeface="Lucida Sans"/>
              </a:rPr>
              <a:t>{ </a:t>
            </a:r>
            <a:br>
              <a:rPr lang="en-US">
                <a:latin typeface="Lucida Console" panose="020B0609040504020204" pitchFamily="49" charset="0"/>
                <a:cs typeface="Lucida Sans"/>
              </a:rPr>
            </a:br>
            <a:r>
              <a:rPr lang="en-US">
                <a:latin typeface="Lucida Console" panose="020B0609040504020204" pitchFamily="49" charset="0"/>
                <a:cs typeface="Lucida Sans"/>
              </a:rPr>
              <a:t>  ?person a </a:t>
            </a:r>
            <a:r>
              <a:rPr lang="en-US" err="1">
                <a:latin typeface="Lucida Console" panose="020B0609040504020204" pitchFamily="49" charset="0"/>
                <a:cs typeface="Lucida Sans"/>
              </a:rPr>
              <a:t>foaf:Person</a:t>
            </a:r>
            <a:r>
              <a:rPr lang="en-US">
                <a:latin typeface="Lucida Console" panose="020B0609040504020204" pitchFamily="49" charset="0"/>
                <a:cs typeface="Lucida Sans"/>
              </a:rPr>
              <a:t> . </a:t>
            </a:r>
            <a:br>
              <a:rPr lang="en-US">
                <a:latin typeface="Lucida Console" panose="020B0609040504020204" pitchFamily="49" charset="0"/>
                <a:cs typeface="Lucida Sans"/>
              </a:rPr>
            </a:br>
            <a:r>
              <a:rPr lang="en-US">
                <a:latin typeface="Lucida Console" panose="020B0609040504020204" pitchFamily="49" charset="0"/>
                <a:cs typeface="Lucida Sans"/>
              </a:rPr>
              <a:t>  ?person </a:t>
            </a:r>
            <a:r>
              <a:rPr lang="en-US" err="1">
                <a:latin typeface="Lucida Console" panose="020B0609040504020204" pitchFamily="49" charset="0"/>
                <a:cs typeface="Lucida Sans"/>
              </a:rPr>
              <a:t>foaf:givenName</a:t>
            </a:r>
            <a:r>
              <a:rPr lang="en-US">
                <a:latin typeface="Lucida Console" panose="020B0609040504020204" pitchFamily="49" charset="0"/>
                <a:cs typeface="Lucida Sans"/>
              </a:rPr>
              <a:t> 'Bill' </a:t>
            </a:r>
            <a:br>
              <a:rPr lang="en-US">
                <a:latin typeface="Lucida Console" panose="020B0609040504020204" pitchFamily="49" charset="0"/>
                <a:cs typeface="Lucida Sans"/>
              </a:rPr>
            </a:br>
            <a:r>
              <a:rPr lang="en-US">
                <a:latin typeface="Lucida Console" panose="020B0609040504020204" pitchFamily="49" charset="0"/>
                <a:cs typeface="Lucida Sans"/>
              </a:rPr>
              <a:t>} </a:t>
            </a:r>
          </a:p>
        </p:txBody>
      </p:sp>
      <p:sp>
        <p:nvSpPr>
          <p:cNvPr id="5" name="Text Placeholder 4">
            <a:extLst>
              <a:ext uri="{FF2B5EF4-FFF2-40B4-BE49-F238E27FC236}">
                <a16:creationId xmlns:a16="http://schemas.microsoft.com/office/drawing/2014/main" id="{1A9C7AE9-E267-0F4B-9ACB-515044103FF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9075521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Update: Graph Operations</a:t>
            </a:r>
          </a:p>
        </p:txBody>
      </p:sp>
      <p:sp>
        <p:nvSpPr>
          <p:cNvPr id="3" name="Content Placeholder 2"/>
          <p:cNvSpPr>
            <a:spLocks noGrp="1"/>
          </p:cNvSpPr>
          <p:nvPr>
            <p:ph sz="quarter" idx="13"/>
          </p:nvPr>
        </p:nvSpPr>
        <p:spPr/>
        <p:txBody>
          <a:bodyPr/>
          <a:lstStyle/>
          <a:p>
            <a:r>
              <a:rPr lang="en-US"/>
              <a:t>LOAD: load triples from URI into graph</a:t>
            </a:r>
          </a:p>
          <a:p>
            <a:r>
              <a:rPr lang="en-US"/>
              <a:t>CLEAR: clear all triples from graph</a:t>
            </a:r>
          </a:p>
          <a:p>
            <a:r>
              <a:rPr lang="en-US"/>
              <a:t>CREATE: create new graph in store</a:t>
            </a:r>
          </a:p>
          <a:p>
            <a:r>
              <a:rPr lang="en-US"/>
              <a:t>DROP: remove graph from store</a:t>
            </a:r>
          </a:p>
          <a:p>
            <a:r>
              <a:rPr lang="en-US"/>
              <a:t>COPY: copy all triples from one graph to another</a:t>
            </a:r>
          </a:p>
          <a:p>
            <a:r>
              <a:rPr lang="en-US"/>
              <a:t>MOVE: move all triples from one graph to another (remove from source)</a:t>
            </a:r>
          </a:p>
          <a:p>
            <a:r>
              <a:rPr lang="en-US"/>
              <a:t>ADD: add all triples in one graph to another</a:t>
            </a:r>
          </a:p>
        </p:txBody>
      </p:sp>
      <p:sp>
        <p:nvSpPr>
          <p:cNvPr id="4" name="Text Placeholder 3">
            <a:extLst>
              <a:ext uri="{FF2B5EF4-FFF2-40B4-BE49-F238E27FC236}">
                <a16:creationId xmlns:a16="http://schemas.microsoft.com/office/drawing/2014/main" id="{0A81DBEC-6386-474C-B2C3-315899B7C0CD}"/>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7550454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Lucida Console" panose="020B0609040504020204" pitchFamily="49" charset="0"/>
              </a:rPr>
              <a:t>SELECT</a:t>
            </a:r>
            <a:r>
              <a:rPr lang="en-US"/>
              <a:t> Expressions</a:t>
            </a:r>
          </a:p>
        </p:txBody>
      </p:sp>
      <p:sp>
        <p:nvSpPr>
          <p:cNvPr id="3" name="Content Placeholder 2"/>
          <p:cNvSpPr>
            <a:spLocks noGrp="1"/>
          </p:cNvSpPr>
          <p:nvPr>
            <p:ph sz="quarter" idx="13"/>
          </p:nvPr>
        </p:nvSpPr>
        <p:spPr/>
        <p:txBody>
          <a:bodyPr/>
          <a:lstStyle/>
          <a:p>
            <a:pPr marL="0" indent="0">
              <a:buNone/>
            </a:pPr>
            <a:r>
              <a:rPr lang="en-US">
                <a:latin typeface="Lucida Console" panose="020B0609040504020204" pitchFamily="49" charset="0"/>
                <a:cs typeface="Lucida Sans"/>
              </a:rPr>
              <a:t>PREFIX dc: &lt;http://</a:t>
            </a:r>
            <a:r>
              <a:rPr lang="en-US" err="1">
                <a:latin typeface="Lucida Console" panose="020B0609040504020204" pitchFamily="49" charset="0"/>
                <a:cs typeface="Lucida Sans"/>
              </a:rPr>
              <a:t>purl.org</a:t>
            </a:r>
            <a:r>
              <a:rPr lang="en-US">
                <a:latin typeface="Lucida Console" panose="020B0609040504020204" pitchFamily="49" charset="0"/>
                <a:cs typeface="Lucida Sans"/>
              </a:rPr>
              <a:t>/dc/elements/1.1/&gt; </a:t>
            </a:r>
            <a:br>
              <a:rPr lang="en-US">
                <a:latin typeface="Lucida Console" panose="020B0609040504020204" pitchFamily="49" charset="0"/>
                <a:cs typeface="Lucida Sans"/>
              </a:rPr>
            </a:br>
            <a:r>
              <a:rPr lang="en-US">
                <a:latin typeface="Lucida Console" panose="020B0609040504020204" pitchFamily="49" charset="0"/>
                <a:cs typeface="Lucida Sans"/>
              </a:rPr>
              <a:t>PREFIX ns: &lt;http://</a:t>
            </a:r>
            <a:r>
              <a:rPr lang="en-US" err="1">
                <a:latin typeface="Lucida Console" panose="020B0609040504020204" pitchFamily="49" charset="0"/>
                <a:cs typeface="Lucida Sans"/>
              </a:rPr>
              <a:t>example.org</a:t>
            </a:r>
            <a:r>
              <a:rPr lang="en-US">
                <a:latin typeface="Lucida Console" panose="020B0609040504020204" pitchFamily="49" charset="0"/>
                <a:cs typeface="Lucida Sans"/>
              </a:rPr>
              <a:t>/ns#&gt; </a:t>
            </a:r>
            <a:br>
              <a:rPr lang="en-US">
                <a:latin typeface="Lucida Console" panose="020B0609040504020204" pitchFamily="49" charset="0"/>
                <a:cs typeface="Lucida Sans"/>
              </a:rPr>
            </a:br>
            <a:r>
              <a:rPr lang="en-US">
                <a:latin typeface="Lucida Console" panose="020B0609040504020204" pitchFamily="49" charset="0"/>
                <a:cs typeface="Lucida Sans"/>
              </a:rPr>
              <a:t>SELECT ?title </a:t>
            </a:r>
            <a:r>
              <a:rPr lang="en-US" b="1">
                <a:solidFill>
                  <a:srgbClr val="C00000"/>
                </a:solidFill>
                <a:latin typeface="Lucida Console" panose="020B0609040504020204" pitchFamily="49" charset="0"/>
                <a:cs typeface="Lucida Sans"/>
              </a:rPr>
              <a:t>(?p*(1-?discount) AS ?price) </a:t>
            </a:r>
            <a:br>
              <a:rPr lang="en-US">
                <a:latin typeface="Lucida Console" panose="020B0609040504020204" pitchFamily="49" charset="0"/>
                <a:cs typeface="Lucida Sans"/>
              </a:rPr>
            </a:br>
            <a:r>
              <a:rPr lang="en-US">
                <a:latin typeface="Lucida Console" panose="020B0609040504020204" pitchFamily="49" charset="0"/>
                <a:cs typeface="Lucida Sans"/>
              </a:rPr>
              <a:t>WHERE { </a:t>
            </a:r>
            <a:br>
              <a:rPr lang="en-US">
                <a:latin typeface="Lucida Console" panose="020B0609040504020204" pitchFamily="49" charset="0"/>
                <a:cs typeface="Lucida Sans"/>
              </a:rPr>
            </a:br>
            <a:r>
              <a:rPr lang="en-US">
                <a:latin typeface="Lucida Console" panose="020B0609040504020204" pitchFamily="49" charset="0"/>
                <a:cs typeface="Lucida Sans"/>
              </a:rPr>
              <a:t>  ?x </a:t>
            </a:r>
            <a:r>
              <a:rPr lang="en-US" err="1">
                <a:latin typeface="Lucida Console" panose="020B0609040504020204" pitchFamily="49" charset="0"/>
                <a:cs typeface="Lucida Sans"/>
              </a:rPr>
              <a:t>ns:price</a:t>
            </a:r>
            <a:r>
              <a:rPr lang="en-US">
                <a:latin typeface="Lucida Console" panose="020B0609040504020204" pitchFamily="49" charset="0"/>
                <a:cs typeface="Lucida Sans"/>
              </a:rPr>
              <a:t> ?p . </a:t>
            </a:r>
            <a:br>
              <a:rPr lang="en-US">
                <a:latin typeface="Lucida Console" panose="020B0609040504020204" pitchFamily="49" charset="0"/>
                <a:cs typeface="Lucida Sans"/>
              </a:rPr>
            </a:br>
            <a:r>
              <a:rPr lang="en-US">
                <a:latin typeface="Lucida Console" panose="020B0609040504020204" pitchFamily="49" charset="0"/>
                <a:cs typeface="Lucida Sans"/>
              </a:rPr>
              <a:t>  ?x </a:t>
            </a:r>
            <a:r>
              <a:rPr lang="en-US" err="1">
                <a:latin typeface="Lucida Console" panose="020B0609040504020204" pitchFamily="49" charset="0"/>
                <a:cs typeface="Lucida Sans"/>
              </a:rPr>
              <a:t>dc:title</a:t>
            </a:r>
            <a:r>
              <a:rPr lang="en-US">
                <a:latin typeface="Lucida Console" panose="020B0609040504020204" pitchFamily="49" charset="0"/>
                <a:cs typeface="Lucida Sans"/>
              </a:rPr>
              <a:t> ?title . </a:t>
            </a:r>
            <a:br>
              <a:rPr lang="en-US">
                <a:latin typeface="Lucida Console" panose="020B0609040504020204" pitchFamily="49" charset="0"/>
                <a:cs typeface="Lucida Sans"/>
              </a:rPr>
            </a:br>
            <a:r>
              <a:rPr lang="en-US">
                <a:latin typeface="Lucida Console" panose="020B0609040504020204" pitchFamily="49" charset="0"/>
                <a:cs typeface="Lucida Sans"/>
              </a:rPr>
              <a:t>  ?x </a:t>
            </a:r>
            <a:r>
              <a:rPr lang="en-US" err="1">
                <a:latin typeface="Lucida Console" panose="020B0609040504020204" pitchFamily="49" charset="0"/>
                <a:cs typeface="Lucida Sans"/>
              </a:rPr>
              <a:t>ns:discount</a:t>
            </a:r>
            <a:r>
              <a:rPr lang="en-US">
                <a:latin typeface="Lucida Console" panose="020B0609040504020204" pitchFamily="49" charset="0"/>
                <a:cs typeface="Lucida Sans"/>
              </a:rPr>
              <a:t> ?discount </a:t>
            </a:r>
            <a:br>
              <a:rPr lang="en-US">
                <a:latin typeface="Lucida Console" panose="020B0609040504020204" pitchFamily="49" charset="0"/>
                <a:cs typeface="Lucida Sans"/>
              </a:rPr>
            </a:br>
            <a:r>
              <a:rPr lang="en-US">
                <a:latin typeface="Lucida Console" panose="020B0609040504020204" pitchFamily="49" charset="0"/>
                <a:cs typeface="Lucida Sans"/>
              </a:rPr>
              <a:t>}</a:t>
            </a:r>
          </a:p>
          <a:p>
            <a:pPr marL="0" indent="0">
              <a:buNone/>
            </a:pPr>
            <a:endParaRPr lang="en-US">
              <a:latin typeface="Lucida Console" panose="020B0609040504020204" pitchFamily="49" charset="0"/>
            </a:endParaRPr>
          </a:p>
        </p:txBody>
      </p:sp>
      <p:sp>
        <p:nvSpPr>
          <p:cNvPr id="4" name="Text Placeholder 3">
            <a:extLst>
              <a:ext uri="{FF2B5EF4-FFF2-40B4-BE49-F238E27FC236}">
                <a16:creationId xmlns:a16="http://schemas.microsoft.com/office/drawing/2014/main" id="{675EF5B5-8BBD-8340-B7EE-31222867101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5317488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Aggregates</a:t>
            </a:r>
          </a:p>
        </p:txBody>
      </p:sp>
      <p:sp>
        <p:nvSpPr>
          <p:cNvPr id="3" name="Content Placeholder 2"/>
          <p:cNvSpPr>
            <a:spLocks noGrp="1"/>
          </p:cNvSpPr>
          <p:nvPr>
            <p:ph sz="quarter" idx="13"/>
          </p:nvPr>
        </p:nvSpPr>
        <p:spPr/>
        <p:txBody>
          <a:bodyPr>
            <a:normAutofit/>
          </a:bodyPr>
          <a:lstStyle/>
          <a:p>
            <a:pPr marL="0" indent="0">
              <a:buNone/>
            </a:pPr>
            <a:r>
              <a:rPr lang="en-US">
                <a:latin typeface="Lucida Console" panose="020B0609040504020204" pitchFamily="49" charset="0"/>
                <a:cs typeface="Lucida Sans"/>
              </a:rPr>
              <a:t>PREFIX : &lt;http://</a:t>
            </a:r>
            <a:r>
              <a:rPr lang="en-US" err="1">
                <a:latin typeface="Lucida Console" panose="020B0609040504020204" pitchFamily="49" charset="0"/>
                <a:cs typeface="Lucida Sans"/>
              </a:rPr>
              <a:t>books.example</a:t>
            </a:r>
            <a:r>
              <a:rPr lang="en-US">
                <a:latin typeface="Lucida Console" panose="020B0609040504020204" pitchFamily="49" charset="0"/>
                <a:cs typeface="Lucida Sans"/>
              </a:rPr>
              <a:t>/&gt; </a:t>
            </a:r>
            <a:br>
              <a:rPr lang="en-US">
                <a:latin typeface="Lucida Console" panose="020B0609040504020204" pitchFamily="49" charset="0"/>
                <a:cs typeface="Lucida Sans"/>
              </a:rPr>
            </a:br>
            <a:r>
              <a:rPr lang="en-US">
                <a:latin typeface="Lucida Console" panose="020B0609040504020204" pitchFamily="49" charset="0"/>
                <a:cs typeface="Lucida Sans"/>
              </a:rPr>
              <a:t>SELECT </a:t>
            </a:r>
            <a:r>
              <a:rPr lang="en-US">
                <a:solidFill>
                  <a:srgbClr val="C00000"/>
                </a:solidFill>
                <a:latin typeface="Lucida Console" panose="020B0609040504020204" pitchFamily="49" charset="0"/>
                <a:cs typeface="Lucida Sans"/>
              </a:rPr>
              <a:t>(</a:t>
            </a:r>
            <a:r>
              <a:rPr lang="en-US" b="1">
                <a:solidFill>
                  <a:srgbClr val="C00000"/>
                </a:solidFill>
                <a:latin typeface="Lucida Console" panose="020B0609040504020204" pitchFamily="49" charset="0"/>
                <a:cs typeface="Lucida Sans"/>
              </a:rPr>
              <a:t>SUM(?</a:t>
            </a:r>
            <a:r>
              <a:rPr lang="en-US" b="1" err="1">
                <a:solidFill>
                  <a:srgbClr val="C00000"/>
                </a:solidFill>
                <a:latin typeface="Lucida Console" panose="020B0609040504020204" pitchFamily="49" charset="0"/>
                <a:cs typeface="Lucida Sans"/>
              </a:rPr>
              <a:t>lprice</a:t>
            </a:r>
            <a:r>
              <a:rPr lang="en-US" b="1">
                <a:solidFill>
                  <a:srgbClr val="C00000"/>
                </a:solidFill>
                <a:latin typeface="Lucida Console" panose="020B0609040504020204" pitchFamily="49" charset="0"/>
                <a:cs typeface="Lucida Sans"/>
              </a:rPr>
              <a:t>) AS ?</a:t>
            </a:r>
            <a:r>
              <a:rPr lang="en-US" b="1" err="1">
                <a:solidFill>
                  <a:srgbClr val="C00000"/>
                </a:solidFill>
                <a:latin typeface="Lucida Console" panose="020B0609040504020204" pitchFamily="49" charset="0"/>
                <a:cs typeface="Lucida Sans"/>
              </a:rPr>
              <a:t>totalPrice</a:t>
            </a:r>
            <a:r>
              <a:rPr lang="en-US">
                <a:solidFill>
                  <a:srgbClr val="C00000"/>
                </a:solidFill>
                <a:latin typeface="Lucida Console" panose="020B0609040504020204" pitchFamily="49" charset="0"/>
                <a:cs typeface="Lucida Sans"/>
              </a:rPr>
              <a:t>) </a:t>
            </a:r>
            <a:br>
              <a:rPr lang="en-US">
                <a:latin typeface="Lucida Console" panose="020B0609040504020204" pitchFamily="49" charset="0"/>
                <a:cs typeface="Lucida Sans"/>
              </a:rPr>
            </a:br>
            <a:r>
              <a:rPr lang="en-US">
                <a:latin typeface="Lucida Console" panose="020B0609040504020204" pitchFamily="49" charset="0"/>
                <a:cs typeface="Lucida Sans"/>
              </a:rPr>
              <a:t>WHERE { </a:t>
            </a:r>
            <a:br>
              <a:rPr lang="en-US">
                <a:latin typeface="Lucida Console" panose="020B0609040504020204" pitchFamily="49" charset="0"/>
                <a:cs typeface="Lucida Sans"/>
              </a:rPr>
            </a:br>
            <a:r>
              <a:rPr lang="en-US">
                <a:latin typeface="Lucida Console" panose="020B0609040504020204" pitchFamily="49" charset="0"/>
                <a:cs typeface="Lucida Sans"/>
              </a:rPr>
              <a:t>	?org :affiliates ?</a:t>
            </a:r>
            <a:r>
              <a:rPr lang="en-US" err="1">
                <a:latin typeface="Lucida Console" panose="020B0609040504020204" pitchFamily="49" charset="0"/>
                <a:cs typeface="Lucida Sans"/>
              </a:rPr>
              <a:t>auth</a:t>
            </a:r>
            <a:r>
              <a:rPr lang="en-US">
                <a:latin typeface="Lucida Console" panose="020B0609040504020204" pitchFamily="49" charset="0"/>
                <a:cs typeface="Lucida Sans"/>
              </a:rPr>
              <a:t> . </a:t>
            </a:r>
            <a:br>
              <a:rPr lang="en-US">
                <a:latin typeface="Lucida Console" panose="020B0609040504020204" pitchFamily="49" charset="0"/>
                <a:cs typeface="Lucida Sans"/>
              </a:rPr>
            </a:br>
            <a:r>
              <a:rPr lang="en-US">
                <a:latin typeface="Lucida Console" panose="020B0609040504020204" pitchFamily="49" charset="0"/>
                <a:cs typeface="Lucida Sans"/>
              </a:rPr>
              <a:t>	?</a:t>
            </a:r>
            <a:r>
              <a:rPr lang="en-US" err="1">
                <a:latin typeface="Lucida Console" panose="020B0609040504020204" pitchFamily="49" charset="0"/>
                <a:cs typeface="Lucida Sans"/>
              </a:rPr>
              <a:t>auth</a:t>
            </a:r>
            <a:r>
              <a:rPr lang="en-US">
                <a:latin typeface="Lucida Console" panose="020B0609040504020204" pitchFamily="49" charset="0"/>
                <a:cs typeface="Lucida Sans"/>
              </a:rPr>
              <a:t> :</a:t>
            </a:r>
            <a:r>
              <a:rPr lang="en-US" err="1">
                <a:latin typeface="Lucida Console" panose="020B0609040504020204" pitchFamily="49" charset="0"/>
                <a:cs typeface="Lucida Sans"/>
              </a:rPr>
              <a:t>writesBook</a:t>
            </a:r>
            <a:r>
              <a:rPr lang="en-US">
                <a:latin typeface="Lucida Console" panose="020B0609040504020204" pitchFamily="49" charset="0"/>
                <a:cs typeface="Lucida Sans"/>
              </a:rPr>
              <a:t> ?book . </a:t>
            </a:r>
            <a:br>
              <a:rPr lang="en-US">
                <a:latin typeface="Lucida Console" panose="020B0609040504020204" pitchFamily="49" charset="0"/>
                <a:cs typeface="Lucida Sans"/>
              </a:rPr>
            </a:br>
            <a:r>
              <a:rPr lang="en-US">
                <a:latin typeface="Lucida Console" panose="020B0609040504020204" pitchFamily="49" charset="0"/>
                <a:cs typeface="Lucida Sans"/>
              </a:rPr>
              <a:t>	?book :price ?</a:t>
            </a:r>
            <a:r>
              <a:rPr lang="en-US" err="1">
                <a:latin typeface="Lucida Console" panose="020B0609040504020204" pitchFamily="49" charset="0"/>
                <a:cs typeface="Lucida Sans"/>
              </a:rPr>
              <a:t>lprice</a:t>
            </a:r>
            <a:r>
              <a:rPr lang="en-US">
                <a:latin typeface="Lucida Console" panose="020B0609040504020204" pitchFamily="49" charset="0"/>
                <a:cs typeface="Lucida Sans"/>
              </a:rPr>
              <a:t> . </a:t>
            </a:r>
            <a:br>
              <a:rPr lang="en-US">
                <a:latin typeface="Lucida Console" panose="020B0609040504020204" pitchFamily="49" charset="0"/>
                <a:cs typeface="Lucida Sans"/>
              </a:rPr>
            </a:br>
            <a:r>
              <a:rPr lang="en-US">
                <a:latin typeface="Lucida Console" panose="020B0609040504020204" pitchFamily="49" charset="0"/>
                <a:cs typeface="Lucida Sans"/>
              </a:rPr>
              <a:t>} </a:t>
            </a:r>
            <a:br>
              <a:rPr lang="en-US">
                <a:latin typeface="Lucida Console" panose="020B0609040504020204" pitchFamily="49" charset="0"/>
                <a:cs typeface="Lucida Sans"/>
              </a:rPr>
            </a:br>
            <a:r>
              <a:rPr lang="en-US" b="1">
                <a:solidFill>
                  <a:srgbClr val="C00000"/>
                </a:solidFill>
                <a:latin typeface="Lucida Console" panose="020B0609040504020204" pitchFamily="49" charset="0"/>
                <a:cs typeface="Lucida Sans"/>
              </a:rPr>
              <a:t>GROUP BY ?org </a:t>
            </a:r>
            <a:br>
              <a:rPr lang="en-US" b="1">
                <a:solidFill>
                  <a:srgbClr val="C00000"/>
                </a:solidFill>
                <a:latin typeface="Lucida Console" panose="020B0609040504020204" pitchFamily="49" charset="0"/>
                <a:cs typeface="Lucida Sans"/>
              </a:rPr>
            </a:br>
            <a:r>
              <a:rPr lang="en-US" b="1">
                <a:solidFill>
                  <a:srgbClr val="C00000"/>
                </a:solidFill>
                <a:latin typeface="Lucida Console" panose="020B0609040504020204" pitchFamily="49" charset="0"/>
                <a:cs typeface="Lucida Sans"/>
              </a:rPr>
              <a:t>HAVING (SUM(?</a:t>
            </a:r>
            <a:r>
              <a:rPr lang="en-US" b="1" err="1">
                <a:solidFill>
                  <a:srgbClr val="C00000"/>
                </a:solidFill>
                <a:latin typeface="Lucida Console" panose="020B0609040504020204" pitchFamily="49" charset="0"/>
                <a:cs typeface="Lucida Sans"/>
              </a:rPr>
              <a:t>lprice</a:t>
            </a:r>
            <a:r>
              <a:rPr lang="en-US" b="1">
                <a:solidFill>
                  <a:srgbClr val="C00000"/>
                </a:solidFill>
                <a:latin typeface="Lucida Console" panose="020B0609040504020204" pitchFamily="49" charset="0"/>
                <a:cs typeface="Lucida Sans"/>
              </a:rPr>
              <a:t>) &gt; 10)</a:t>
            </a:r>
          </a:p>
          <a:p>
            <a:pPr marL="0" indent="0">
              <a:buNone/>
            </a:pPr>
            <a:endParaRPr lang="en-US"/>
          </a:p>
          <a:p>
            <a:pPr marL="0" indent="0">
              <a:buNone/>
            </a:pPr>
            <a:r>
              <a:rPr lang="en-US"/>
              <a:t>Other aggregate functions: </a:t>
            </a:r>
          </a:p>
          <a:p>
            <a:pPr lvl="1"/>
            <a:r>
              <a:rPr lang="en-US">
                <a:latin typeface="Lucida Console" panose="020B0609040504020204" pitchFamily="49" charset="0"/>
              </a:rPr>
              <a:t>COUNT</a:t>
            </a:r>
            <a:r>
              <a:rPr lang="en-US"/>
              <a:t>, </a:t>
            </a:r>
            <a:r>
              <a:rPr lang="en-US">
                <a:latin typeface="Lucida Console" panose="020B0609040504020204" pitchFamily="49" charset="0"/>
              </a:rPr>
              <a:t>MIN</a:t>
            </a:r>
            <a:r>
              <a:rPr lang="en-US"/>
              <a:t>, </a:t>
            </a:r>
            <a:r>
              <a:rPr lang="en-US">
                <a:latin typeface="Lucida Console" panose="020B0609040504020204" pitchFamily="49" charset="0"/>
              </a:rPr>
              <a:t>MAX</a:t>
            </a:r>
            <a:r>
              <a:rPr lang="en-US"/>
              <a:t>, </a:t>
            </a:r>
            <a:r>
              <a:rPr lang="en-US">
                <a:latin typeface="Lucida Console" panose="020B0609040504020204" pitchFamily="49" charset="0"/>
              </a:rPr>
              <a:t>GROUP_CONCAT</a:t>
            </a:r>
            <a:r>
              <a:rPr lang="en-US"/>
              <a:t>, </a:t>
            </a:r>
            <a:r>
              <a:rPr lang="en-US">
                <a:latin typeface="Lucida Console" panose="020B0609040504020204" pitchFamily="49" charset="0"/>
              </a:rPr>
              <a:t>SAMPLE</a:t>
            </a:r>
          </a:p>
        </p:txBody>
      </p:sp>
      <p:sp>
        <p:nvSpPr>
          <p:cNvPr id="4" name="Text Placeholder 3">
            <a:extLst>
              <a:ext uri="{FF2B5EF4-FFF2-40B4-BE49-F238E27FC236}">
                <a16:creationId xmlns:a16="http://schemas.microsoft.com/office/drawing/2014/main" id="{93F578F2-181A-794D-8BF3-D70C6914BE9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935730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Subqueries</a:t>
            </a:r>
            <a:endParaRPr lang="en-US"/>
          </a:p>
        </p:txBody>
      </p:sp>
      <p:sp>
        <p:nvSpPr>
          <p:cNvPr id="3" name="Content Placeholder 2"/>
          <p:cNvSpPr>
            <a:spLocks noGrp="1"/>
          </p:cNvSpPr>
          <p:nvPr>
            <p:ph sz="quarter" idx="13"/>
          </p:nvPr>
        </p:nvSpPr>
        <p:spPr/>
        <p:txBody>
          <a:bodyPr/>
          <a:lstStyle/>
          <a:p>
            <a:pPr marL="0" indent="0">
              <a:buNone/>
            </a:pPr>
            <a:r>
              <a:rPr lang="en-US">
                <a:latin typeface="Lucida Console" panose="020B0609040504020204" pitchFamily="49" charset="0"/>
                <a:cs typeface="Lucida Sans"/>
              </a:rPr>
              <a:t>PREFIX : &lt;http://</a:t>
            </a:r>
            <a:r>
              <a:rPr lang="en-US" err="1">
                <a:latin typeface="Lucida Console" panose="020B0609040504020204" pitchFamily="49" charset="0"/>
                <a:cs typeface="Lucida Sans"/>
              </a:rPr>
              <a:t>people.example</a:t>
            </a:r>
            <a:r>
              <a:rPr lang="en-US">
                <a:latin typeface="Lucida Console" panose="020B0609040504020204" pitchFamily="49" charset="0"/>
                <a:cs typeface="Lucida Sans"/>
              </a:rPr>
              <a:t>/&gt; </a:t>
            </a:r>
            <a:br>
              <a:rPr lang="en-US">
                <a:latin typeface="Lucida Console" panose="020B0609040504020204" pitchFamily="49" charset="0"/>
                <a:cs typeface="Lucida Sans"/>
              </a:rPr>
            </a:br>
            <a:r>
              <a:rPr lang="en-US">
                <a:latin typeface="Lucida Console" panose="020B0609040504020204" pitchFamily="49" charset="0"/>
                <a:cs typeface="Lucida Sans"/>
              </a:rPr>
              <a:t>PREFIX : &lt;http://</a:t>
            </a:r>
            <a:r>
              <a:rPr lang="en-US" err="1">
                <a:latin typeface="Lucida Console" panose="020B0609040504020204" pitchFamily="49" charset="0"/>
                <a:cs typeface="Lucida Sans"/>
              </a:rPr>
              <a:t>people.example</a:t>
            </a:r>
            <a:r>
              <a:rPr lang="en-US">
                <a:latin typeface="Lucida Console" panose="020B0609040504020204" pitchFamily="49" charset="0"/>
                <a:cs typeface="Lucida Sans"/>
              </a:rPr>
              <a:t>/&gt; </a:t>
            </a:r>
            <a:br>
              <a:rPr lang="en-US">
                <a:latin typeface="Lucida Console" panose="020B0609040504020204" pitchFamily="49" charset="0"/>
                <a:cs typeface="Lucida Sans"/>
              </a:rPr>
            </a:br>
            <a:r>
              <a:rPr lang="en-US">
                <a:latin typeface="Lucida Console" panose="020B0609040504020204" pitchFamily="49" charset="0"/>
                <a:cs typeface="Lucida Sans"/>
              </a:rPr>
              <a:t>SELECT ?y ?</a:t>
            </a:r>
            <a:r>
              <a:rPr lang="en-US" err="1">
                <a:latin typeface="Lucida Console" panose="020B0609040504020204" pitchFamily="49" charset="0"/>
                <a:cs typeface="Lucida Sans"/>
              </a:rPr>
              <a:t>minName</a:t>
            </a:r>
            <a:r>
              <a:rPr lang="en-US">
                <a:latin typeface="Lucida Console" panose="020B0609040504020204" pitchFamily="49" charset="0"/>
                <a:cs typeface="Lucida Sans"/>
              </a:rPr>
              <a:t> </a:t>
            </a:r>
            <a:br>
              <a:rPr lang="en-US">
                <a:latin typeface="Lucida Console" panose="020B0609040504020204" pitchFamily="49" charset="0"/>
                <a:cs typeface="Lucida Sans"/>
              </a:rPr>
            </a:br>
            <a:r>
              <a:rPr lang="en-US">
                <a:latin typeface="Lucida Console" panose="020B0609040504020204" pitchFamily="49" charset="0"/>
                <a:cs typeface="Lucida Sans"/>
              </a:rPr>
              <a:t>WHERE { </a:t>
            </a:r>
            <a:br>
              <a:rPr lang="en-US">
                <a:latin typeface="Lucida Console" panose="020B0609040504020204" pitchFamily="49" charset="0"/>
                <a:cs typeface="Lucida Sans"/>
              </a:rPr>
            </a:br>
            <a:r>
              <a:rPr lang="en-US">
                <a:latin typeface="Lucida Console" panose="020B0609040504020204" pitchFamily="49" charset="0"/>
                <a:cs typeface="Lucida Sans"/>
              </a:rPr>
              <a:t>  :</a:t>
            </a:r>
            <a:r>
              <a:rPr lang="en-US" err="1">
                <a:latin typeface="Lucida Console" panose="020B0609040504020204" pitchFamily="49" charset="0"/>
                <a:cs typeface="Lucida Sans"/>
              </a:rPr>
              <a:t>alice</a:t>
            </a:r>
            <a:r>
              <a:rPr lang="en-US">
                <a:latin typeface="Lucida Console" panose="020B0609040504020204" pitchFamily="49" charset="0"/>
                <a:cs typeface="Lucida Sans"/>
              </a:rPr>
              <a:t> :knows ?y . </a:t>
            </a:r>
            <a:br>
              <a:rPr lang="en-US">
                <a:latin typeface="Lucida Console" panose="020B0609040504020204" pitchFamily="49" charset="0"/>
                <a:cs typeface="Lucida Sans"/>
              </a:rPr>
            </a:br>
            <a:r>
              <a:rPr lang="en-US">
                <a:latin typeface="Lucida Console" panose="020B0609040504020204" pitchFamily="49" charset="0"/>
                <a:cs typeface="Lucida Sans"/>
              </a:rPr>
              <a:t>  { </a:t>
            </a:r>
            <a:br>
              <a:rPr lang="en-US">
                <a:latin typeface="Lucida Console" panose="020B0609040504020204" pitchFamily="49" charset="0"/>
                <a:cs typeface="Lucida Sans"/>
              </a:rPr>
            </a:br>
            <a:r>
              <a:rPr lang="en-US">
                <a:latin typeface="Lucida Console" panose="020B0609040504020204" pitchFamily="49" charset="0"/>
                <a:cs typeface="Lucida Sans"/>
              </a:rPr>
              <a:t>    </a:t>
            </a:r>
            <a:r>
              <a:rPr lang="en-US" b="1">
                <a:solidFill>
                  <a:srgbClr val="C00000"/>
                </a:solidFill>
                <a:latin typeface="Lucida Console" panose="020B0609040504020204" pitchFamily="49" charset="0"/>
                <a:cs typeface="Lucida Sans"/>
              </a:rPr>
              <a:t>SELECT ?y (MIN(?name) AS ?</a:t>
            </a:r>
            <a:r>
              <a:rPr lang="en-US" b="1" err="1">
                <a:solidFill>
                  <a:srgbClr val="C00000"/>
                </a:solidFill>
                <a:latin typeface="Lucida Console" panose="020B0609040504020204" pitchFamily="49" charset="0"/>
                <a:cs typeface="Lucida Sans"/>
              </a:rPr>
              <a:t>minName</a:t>
            </a:r>
            <a:r>
              <a:rPr lang="en-US" b="1">
                <a:solidFill>
                  <a:srgbClr val="C00000"/>
                </a:solidFill>
                <a:latin typeface="Lucida Console" panose="020B0609040504020204" pitchFamily="49" charset="0"/>
                <a:cs typeface="Lucida Sans"/>
              </a:rPr>
              <a:t>) </a:t>
            </a:r>
            <a:br>
              <a:rPr lang="en-US" b="1">
                <a:solidFill>
                  <a:srgbClr val="C00000"/>
                </a:solidFill>
                <a:latin typeface="Lucida Console" panose="020B0609040504020204" pitchFamily="49" charset="0"/>
                <a:cs typeface="Lucida Sans"/>
              </a:rPr>
            </a:br>
            <a:r>
              <a:rPr lang="en-US" b="1">
                <a:solidFill>
                  <a:srgbClr val="C00000"/>
                </a:solidFill>
                <a:latin typeface="Lucida Console" panose="020B0609040504020204" pitchFamily="49" charset="0"/>
                <a:cs typeface="Lucida Sans"/>
              </a:rPr>
              <a:t>    WHERE { </a:t>
            </a:r>
            <a:br>
              <a:rPr lang="en-US" b="1">
                <a:solidFill>
                  <a:srgbClr val="C00000"/>
                </a:solidFill>
                <a:latin typeface="Lucida Console" panose="020B0609040504020204" pitchFamily="49" charset="0"/>
                <a:cs typeface="Lucida Sans"/>
              </a:rPr>
            </a:br>
            <a:r>
              <a:rPr lang="en-US" b="1">
                <a:solidFill>
                  <a:srgbClr val="C00000"/>
                </a:solidFill>
                <a:latin typeface="Lucida Console" panose="020B0609040504020204" pitchFamily="49" charset="0"/>
                <a:cs typeface="Lucida Sans"/>
              </a:rPr>
              <a:t>      ?y :name ?name . </a:t>
            </a:r>
            <a:br>
              <a:rPr lang="en-US" b="1">
                <a:solidFill>
                  <a:srgbClr val="C00000"/>
                </a:solidFill>
                <a:latin typeface="Lucida Console" panose="020B0609040504020204" pitchFamily="49" charset="0"/>
                <a:cs typeface="Lucida Sans"/>
              </a:rPr>
            </a:br>
            <a:r>
              <a:rPr lang="en-US" b="1">
                <a:solidFill>
                  <a:srgbClr val="C00000"/>
                </a:solidFill>
                <a:latin typeface="Lucida Console" panose="020B0609040504020204" pitchFamily="49" charset="0"/>
                <a:cs typeface="Lucida Sans"/>
              </a:rPr>
              <a:t>    } </a:t>
            </a:r>
            <a:br>
              <a:rPr lang="en-US" b="1">
                <a:solidFill>
                  <a:srgbClr val="C00000"/>
                </a:solidFill>
                <a:latin typeface="Lucida Console" panose="020B0609040504020204" pitchFamily="49" charset="0"/>
                <a:cs typeface="Lucida Sans"/>
              </a:rPr>
            </a:br>
            <a:r>
              <a:rPr lang="en-US" b="1">
                <a:solidFill>
                  <a:srgbClr val="C00000"/>
                </a:solidFill>
                <a:latin typeface="Lucida Console" panose="020B0609040504020204" pitchFamily="49" charset="0"/>
                <a:cs typeface="Lucida Sans"/>
              </a:rPr>
              <a:t>    GROUP BY ?y </a:t>
            </a:r>
            <a:br>
              <a:rPr lang="en-US" b="1">
                <a:solidFill>
                  <a:srgbClr val="C00000"/>
                </a:solidFill>
                <a:latin typeface="Lucida Console" panose="020B0609040504020204" pitchFamily="49" charset="0"/>
                <a:cs typeface="Lucida Sans"/>
              </a:rPr>
            </a:br>
            <a:r>
              <a:rPr lang="en-US" b="1">
                <a:latin typeface="Lucida Console" panose="020B0609040504020204" pitchFamily="49" charset="0"/>
                <a:cs typeface="Lucida Sans"/>
              </a:rPr>
              <a:t>  </a:t>
            </a:r>
            <a:r>
              <a:rPr lang="en-US">
                <a:latin typeface="Lucida Console" panose="020B0609040504020204" pitchFamily="49" charset="0"/>
                <a:cs typeface="Lucida Sans"/>
              </a:rPr>
              <a:t>} </a:t>
            </a:r>
            <a:br>
              <a:rPr lang="en-US">
                <a:latin typeface="Lucida Console" panose="020B0609040504020204" pitchFamily="49" charset="0"/>
                <a:cs typeface="Lucida Sans"/>
              </a:rPr>
            </a:br>
            <a:r>
              <a:rPr lang="en-US">
                <a:latin typeface="Lucida Console" panose="020B0609040504020204" pitchFamily="49" charset="0"/>
                <a:cs typeface="Lucida Sans"/>
              </a:rPr>
              <a:t>}</a:t>
            </a:r>
          </a:p>
          <a:p>
            <a:pPr marL="0" indent="0">
              <a:buNone/>
            </a:pPr>
            <a:endParaRPr lang="en-US"/>
          </a:p>
          <a:p>
            <a:pPr marL="0" indent="0">
              <a:buNone/>
            </a:pPr>
            <a:endParaRPr lang="en-US"/>
          </a:p>
        </p:txBody>
      </p:sp>
      <p:sp>
        <p:nvSpPr>
          <p:cNvPr id="4" name="Text Placeholder 3">
            <a:extLst>
              <a:ext uri="{FF2B5EF4-FFF2-40B4-BE49-F238E27FC236}">
                <a16:creationId xmlns:a16="http://schemas.microsoft.com/office/drawing/2014/main" id="{8D5B0BC2-9C23-2F41-AF8F-912DF2B2D90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6969878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Property Paths: Alternatives</a:t>
            </a:r>
          </a:p>
        </p:txBody>
      </p:sp>
      <p:sp>
        <p:nvSpPr>
          <p:cNvPr id="3" name="Content Placeholder 2"/>
          <p:cNvSpPr>
            <a:spLocks noGrp="1"/>
          </p:cNvSpPr>
          <p:nvPr>
            <p:ph sz="quarter" idx="13"/>
          </p:nvPr>
        </p:nvSpPr>
        <p:spPr/>
        <p:txBody>
          <a:bodyPr/>
          <a:lstStyle/>
          <a:p>
            <a:pPr marL="0" indent="0">
              <a:buNone/>
            </a:pPr>
            <a:r>
              <a:rPr lang="en-US">
                <a:latin typeface="Lucida Console" panose="020B0609040504020204" pitchFamily="49" charset="0"/>
              </a:rPr>
              <a:t>PREFIX dc: &lt;http://</a:t>
            </a:r>
            <a:r>
              <a:rPr lang="en-US" err="1">
                <a:latin typeface="Lucida Console" panose="020B0609040504020204" pitchFamily="49" charset="0"/>
              </a:rPr>
              <a:t>purl.org</a:t>
            </a:r>
            <a:r>
              <a:rPr lang="en-US">
                <a:latin typeface="Lucida Console" panose="020B0609040504020204" pitchFamily="49" charset="0"/>
              </a:rPr>
              <a:t>/dc/elements/1.1/&gt;</a:t>
            </a:r>
            <a:br>
              <a:rPr lang="en-US">
                <a:latin typeface="Lucida Console" panose="020B0609040504020204" pitchFamily="49" charset="0"/>
              </a:rPr>
            </a:br>
            <a:r>
              <a:rPr lang="en-US">
                <a:latin typeface="Lucida Console" panose="020B0609040504020204" pitchFamily="49" charset="0"/>
              </a:rPr>
              <a:t>SELECT ?</a:t>
            </a:r>
            <a:r>
              <a:rPr lang="en-US" err="1">
                <a:latin typeface="Lucida Console" panose="020B0609040504020204" pitchFamily="49" charset="0"/>
              </a:rPr>
              <a:t>displayString</a:t>
            </a:r>
            <a:br>
              <a:rPr lang="en-US">
                <a:latin typeface="Lucida Console" panose="020B0609040504020204" pitchFamily="49" charset="0"/>
              </a:rPr>
            </a:br>
            <a:r>
              <a:rPr lang="en-US">
                <a:latin typeface="Lucida Console" panose="020B0609040504020204" pitchFamily="49" charset="0"/>
              </a:rPr>
              <a:t>WHERE { </a:t>
            </a:r>
            <a:br>
              <a:rPr lang="en-US">
                <a:latin typeface="Lucida Console" panose="020B0609040504020204" pitchFamily="49" charset="0"/>
              </a:rPr>
            </a:br>
            <a:r>
              <a:rPr lang="en-US">
                <a:latin typeface="Lucida Console" panose="020B0609040504020204" pitchFamily="49" charset="0"/>
              </a:rPr>
              <a:t>  :book1 </a:t>
            </a:r>
            <a:r>
              <a:rPr lang="en-US" b="1" err="1">
                <a:solidFill>
                  <a:srgbClr val="C00000"/>
                </a:solidFill>
                <a:latin typeface="Lucida Console" panose="020B0609040504020204" pitchFamily="49" charset="0"/>
              </a:rPr>
              <a:t>dc:title|rdfs:label</a:t>
            </a:r>
            <a:r>
              <a:rPr lang="en-US" b="1">
                <a:solidFill>
                  <a:srgbClr val="C00000"/>
                </a:solidFill>
                <a:latin typeface="Lucida Console" panose="020B0609040504020204" pitchFamily="49" charset="0"/>
              </a:rPr>
              <a:t> </a:t>
            </a:r>
            <a:r>
              <a:rPr lang="en-US">
                <a:latin typeface="Lucida Console" panose="020B0609040504020204" pitchFamily="49" charset="0"/>
              </a:rPr>
              <a:t>?</a:t>
            </a:r>
            <a:r>
              <a:rPr lang="en-US" err="1">
                <a:latin typeface="Lucida Console" panose="020B0609040504020204" pitchFamily="49" charset="0"/>
              </a:rPr>
              <a:t>displayString</a:t>
            </a:r>
            <a:r>
              <a:rPr lang="en-US">
                <a:latin typeface="Lucida Console" panose="020B0609040504020204" pitchFamily="49" charset="0"/>
              </a:rPr>
              <a:t> </a:t>
            </a:r>
            <a:br>
              <a:rPr lang="en-US">
                <a:latin typeface="Lucida Console" panose="020B0609040504020204" pitchFamily="49" charset="0"/>
              </a:rPr>
            </a:br>
            <a:r>
              <a:rPr lang="en-US">
                <a:latin typeface="Lucida Console" panose="020B0609040504020204" pitchFamily="49" charset="0"/>
              </a:rPr>
              <a:t>}</a:t>
            </a:r>
          </a:p>
          <a:p>
            <a:endParaRPr lang="en-US"/>
          </a:p>
          <a:p>
            <a:pPr marL="0" indent="0">
              <a:buNone/>
            </a:pPr>
            <a:r>
              <a:rPr lang="en-US"/>
              <a:t>“</a:t>
            </a:r>
            <a:r>
              <a:rPr lang="en-US">
                <a:latin typeface="Lucida Console" panose="020B0609040504020204" pitchFamily="49" charset="0"/>
              </a:rPr>
              <a:t>|</a:t>
            </a:r>
            <a:r>
              <a:rPr lang="en-US"/>
              <a:t>” as sugared syntax for UNION</a:t>
            </a:r>
          </a:p>
        </p:txBody>
      </p:sp>
      <p:sp>
        <p:nvSpPr>
          <p:cNvPr id="7" name="Text Placeholder 6">
            <a:extLst>
              <a:ext uri="{FF2B5EF4-FFF2-40B4-BE49-F238E27FC236}">
                <a16:creationId xmlns:a16="http://schemas.microsoft.com/office/drawing/2014/main" id="{85C4F7FA-85EF-B94C-8E12-0859EB19FC36}"/>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740208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SPARQL Query Language</a:t>
            </a:r>
          </a:p>
        </p:txBody>
      </p:sp>
    </p:spTree>
    <p:extLst>
      <p:ext uri="{BB962C8B-B14F-4D97-AF65-F5344CB8AC3E}">
        <p14:creationId xmlns:p14="http://schemas.microsoft.com/office/powerpoint/2010/main" val="37265306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Property Paths: Sequences</a:t>
            </a:r>
          </a:p>
        </p:txBody>
      </p:sp>
      <p:sp>
        <p:nvSpPr>
          <p:cNvPr id="3" name="Content Placeholder 2"/>
          <p:cNvSpPr>
            <a:spLocks noGrp="1"/>
          </p:cNvSpPr>
          <p:nvPr>
            <p:ph sz="quarter" idx="13"/>
          </p:nvPr>
        </p:nvSpPr>
        <p:spPr/>
        <p:txBody>
          <a:bodyPr/>
          <a:lstStyle/>
          <a:p>
            <a:pPr marL="0" indent="0">
              <a:buNone/>
            </a:pPr>
            <a:r>
              <a:rPr lang="en-US">
                <a:latin typeface="Lucida Console" panose="020B0609040504020204" pitchFamily="49" charset="0"/>
              </a:rPr>
              <a:t>PREFIX </a:t>
            </a:r>
            <a:r>
              <a:rPr lang="en-US" err="1">
                <a:latin typeface="Lucida Console" panose="020B0609040504020204" pitchFamily="49" charset="0"/>
              </a:rPr>
              <a:t>foaf</a:t>
            </a:r>
            <a:r>
              <a:rPr lang="en-US">
                <a:latin typeface="Lucida Console" panose="020B0609040504020204" pitchFamily="49" charset="0"/>
              </a:rPr>
              <a:t>: &lt;http://</a:t>
            </a:r>
            <a:r>
              <a:rPr lang="en-US" err="1">
                <a:latin typeface="Lucida Console" panose="020B0609040504020204" pitchFamily="49" charset="0"/>
              </a:rPr>
              <a:t>xmlns.com</a:t>
            </a:r>
            <a:r>
              <a:rPr lang="en-US">
                <a:latin typeface="Lucida Console" panose="020B0609040504020204" pitchFamily="49" charset="0"/>
              </a:rPr>
              <a:t>/</a:t>
            </a:r>
            <a:r>
              <a:rPr lang="en-US" err="1">
                <a:latin typeface="Lucida Console" panose="020B0609040504020204" pitchFamily="49" charset="0"/>
              </a:rPr>
              <a:t>foaf</a:t>
            </a:r>
            <a:r>
              <a:rPr lang="en-US">
                <a:latin typeface="Lucida Console" panose="020B0609040504020204" pitchFamily="49" charset="0"/>
              </a:rPr>
              <a:t>/0.1/&gt;</a:t>
            </a:r>
            <a:br>
              <a:rPr lang="en-US">
                <a:latin typeface="Lucida Console" panose="020B0609040504020204" pitchFamily="49" charset="0"/>
              </a:rPr>
            </a:br>
            <a:r>
              <a:rPr lang="en-US">
                <a:latin typeface="Lucida Console" panose="020B0609040504020204" pitchFamily="49" charset="0"/>
              </a:rPr>
              <a:t>SELECT ?name</a:t>
            </a:r>
            <a:br>
              <a:rPr lang="en-US">
                <a:latin typeface="Lucida Console" panose="020B0609040504020204" pitchFamily="49" charset="0"/>
              </a:rPr>
            </a:br>
            <a:r>
              <a:rPr lang="en-US">
                <a:latin typeface="Lucida Console" panose="020B0609040504020204" pitchFamily="49" charset="0"/>
              </a:rPr>
              <a:t>WHERE { </a:t>
            </a:r>
            <a:br>
              <a:rPr lang="en-US">
                <a:latin typeface="Lucida Console" panose="020B0609040504020204" pitchFamily="49" charset="0"/>
              </a:rPr>
            </a:br>
            <a:r>
              <a:rPr lang="en-US">
                <a:latin typeface="Lucida Console" panose="020B0609040504020204" pitchFamily="49" charset="0"/>
              </a:rPr>
              <a:t>  ?x </a:t>
            </a:r>
            <a:r>
              <a:rPr lang="en-US" err="1">
                <a:latin typeface="Lucida Console" panose="020B0609040504020204" pitchFamily="49" charset="0"/>
              </a:rPr>
              <a:t>foaf:mbox</a:t>
            </a:r>
            <a:r>
              <a:rPr lang="en-US">
                <a:latin typeface="Lucida Console" panose="020B0609040504020204" pitchFamily="49" charset="0"/>
              </a:rPr>
              <a:t> &lt;</a:t>
            </a:r>
            <a:r>
              <a:rPr lang="en-US" err="1">
                <a:latin typeface="Lucida Console" panose="020B0609040504020204" pitchFamily="49" charset="0"/>
              </a:rPr>
              <a:t>mailto:alice@example</a:t>
            </a:r>
            <a:r>
              <a:rPr lang="en-US">
                <a:latin typeface="Lucida Console" panose="020B0609040504020204" pitchFamily="49" charset="0"/>
              </a:rPr>
              <a:t>&gt; . </a:t>
            </a:r>
            <a:br>
              <a:rPr lang="en-US">
                <a:latin typeface="Lucida Console" panose="020B0609040504020204" pitchFamily="49" charset="0"/>
              </a:rPr>
            </a:br>
            <a:r>
              <a:rPr lang="en-US">
                <a:latin typeface="Lucida Console" panose="020B0609040504020204" pitchFamily="49" charset="0"/>
              </a:rPr>
              <a:t>  ?x </a:t>
            </a:r>
            <a:r>
              <a:rPr lang="en-US" b="1" err="1">
                <a:solidFill>
                  <a:srgbClr val="C00000"/>
                </a:solidFill>
                <a:latin typeface="Lucida Console" panose="020B0609040504020204" pitchFamily="49" charset="0"/>
              </a:rPr>
              <a:t>foaf:knows</a:t>
            </a:r>
            <a:r>
              <a:rPr lang="en-US" b="1">
                <a:solidFill>
                  <a:srgbClr val="C00000"/>
                </a:solidFill>
                <a:latin typeface="Lucida Console" panose="020B0609040504020204" pitchFamily="49" charset="0"/>
              </a:rPr>
              <a:t>/</a:t>
            </a:r>
            <a:r>
              <a:rPr lang="en-US" b="1" err="1">
                <a:solidFill>
                  <a:srgbClr val="C00000"/>
                </a:solidFill>
                <a:latin typeface="Lucida Console" panose="020B0609040504020204" pitchFamily="49" charset="0"/>
              </a:rPr>
              <a:t>foaf:name</a:t>
            </a:r>
            <a:r>
              <a:rPr lang="en-US" b="1">
                <a:solidFill>
                  <a:srgbClr val="C00000"/>
                </a:solidFill>
                <a:latin typeface="Lucida Console" panose="020B0609040504020204" pitchFamily="49" charset="0"/>
              </a:rPr>
              <a:t> </a:t>
            </a:r>
            <a:r>
              <a:rPr lang="en-US">
                <a:latin typeface="Lucida Console" panose="020B0609040504020204" pitchFamily="49" charset="0"/>
              </a:rPr>
              <a:t>?name . </a:t>
            </a:r>
            <a:br>
              <a:rPr lang="en-US">
                <a:latin typeface="Lucida Console" panose="020B0609040504020204" pitchFamily="49" charset="0"/>
              </a:rPr>
            </a:br>
            <a:r>
              <a:rPr lang="en-US">
                <a:latin typeface="Lucida Console" panose="020B0609040504020204" pitchFamily="49" charset="0"/>
              </a:rPr>
              <a:t>}</a:t>
            </a:r>
          </a:p>
          <a:p>
            <a:endParaRPr lang="en-US"/>
          </a:p>
          <a:p>
            <a:pPr marL="0" indent="0">
              <a:buNone/>
            </a:pPr>
            <a:r>
              <a:rPr lang="en-US"/>
              <a:t>Sugared syntax for </a:t>
            </a:r>
            <a:r>
              <a:rPr lang="en-US">
                <a:latin typeface="Lucida Console" panose="020B0609040504020204" pitchFamily="49" charset="0"/>
              </a:rPr>
              <a:t>?x </a:t>
            </a:r>
            <a:r>
              <a:rPr lang="en-US" err="1">
                <a:latin typeface="Lucida Console" panose="020B0609040504020204" pitchFamily="49" charset="0"/>
              </a:rPr>
              <a:t>foaf:knows</a:t>
            </a:r>
            <a:r>
              <a:rPr lang="en-US">
                <a:latin typeface="Lucida Console" panose="020B0609040504020204" pitchFamily="49" charset="0"/>
              </a:rPr>
              <a:t> [ </a:t>
            </a:r>
            <a:r>
              <a:rPr lang="en-US" err="1">
                <a:latin typeface="Lucida Console" panose="020B0609040504020204" pitchFamily="49" charset="0"/>
              </a:rPr>
              <a:t>foaf:name</a:t>
            </a:r>
            <a:r>
              <a:rPr lang="en-US">
                <a:latin typeface="Lucida Console" panose="020B0609040504020204" pitchFamily="49" charset="0"/>
              </a:rPr>
              <a:t> ?name ]</a:t>
            </a:r>
          </a:p>
        </p:txBody>
      </p:sp>
      <p:sp>
        <p:nvSpPr>
          <p:cNvPr id="7" name="Text Placeholder 6">
            <a:extLst>
              <a:ext uri="{FF2B5EF4-FFF2-40B4-BE49-F238E27FC236}">
                <a16:creationId xmlns:a16="http://schemas.microsoft.com/office/drawing/2014/main" id="{78032446-39BD-A842-8300-5B4B123AF256}"/>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0165450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Property Paths: Arbitrary Sequences</a:t>
            </a:r>
          </a:p>
        </p:txBody>
      </p:sp>
      <p:sp>
        <p:nvSpPr>
          <p:cNvPr id="3" name="Content Placeholder 2"/>
          <p:cNvSpPr>
            <a:spLocks noGrp="1"/>
          </p:cNvSpPr>
          <p:nvPr>
            <p:ph sz="quarter" idx="13"/>
          </p:nvPr>
        </p:nvSpPr>
        <p:spPr/>
        <p:txBody>
          <a:bodyPr/>
          <a:lstStyle/>
          <a:p>
            <a:pPr marL="0" indent="0">
              <a:buNone/>
            </a:pPr>
            <a:r>
              <a:rPr lang="en-US">
                <a:latin typeface="Lucida Console" panose="020B0609040504020204" pitchFamily="49" charset="0"/>
              </a:rPr>
              <a:t>PREFIX </a:t>
            </a:r>
            <a:r>
              <a:rPr lang="en-US" err="1">
                <a:latin typeface="Lucida Console" panose="020B0609040504020204" pitchFamily="49" charset="0"/>
              </a:rPr>
              <a:t>foaf</a:t>
            </a:r>
            <a:r>
              <a:rPr lang="en-US">
                <a:latin typeface="Lucida Console" panose="020B0609040504020204" pitchFamily="49" charset="0"/>
              </a:rPr>
              <a:t>: &lt;http://</a:t>
            </a:r>
            <a:r>
              <a:rPr lang="en-US" err="1">
                <a:latin typeface="Lucida Console" panose="020B0609040504020204" pitchFamily="49" charset="0"/>
              </a:rPr>
              <a:t>xmlns.com</a:t>
            </a:r>
            <a:r>
              <a:rPr lang="en-US">
                <a:latin typeface="Lucida Console" panose="020B0609040504020204" pitchFamily="49" charset="0"/>
              </a:rPr>
              <a:t>/</a:t>
            </a:r>
            <a:r>
              <a:rPr lang="en-US" err="1">
                <a:latin typeface="Lucida Console" panose="020B0609040504020204" pitchFamily="49" charset="0"/>
              </a:rPr>
              <a:t>foaf</a:t>
            </a:r>
            <a:r>
              <a:rPr lang="en-US">
                <a:latin typeface="Lucida Console" panose="020B0609040504020204" pitchFamily="49" charset="0"/>
              </a:rPr>
              <a:t>/0.1/&gt;</a:t>
            </a:r>
            <a:br>
              <a:rPr lang="en-US">
                <a:latin typeface="Lucida Console" panose="020B0609040504020204" pitchFamily="49" charset="0"/>
              </a:rPr>
            </a:br>
            <a:r>
              <a:rPr lang="en-US">
                <a:latin typeface="Lucida Console" panose="020B0609040504020204" pitchFamily="49" charset="0"/>
              </a:rPr>
              <a:t>SELECT ?name</a:t>
            </a:r>
            <a:br>
              <a:rPr lang="en-US">
                <a:latin typeface="Lucida Console" panose="020B0609040504020204" pitchFamily="49" charset="0"/>
              </a:rPr>
            </a:br>
            <a:r>
              <a:rPr lang="en-US">
                <a:latin typeface="Lucida Console" panose="020B0609040504020204" pitchFamily="49" charset="0"/>
              </a:rPr>
              <a:t>WHERE { </a:t>
            </a:r>
            <a:br>
              <a:rPr lang="en-US">
                <a:latin typeface="Lucida Console" panose="020B0609040504020204" pitchFamily="49" charset="0"/>
              </a:rPr>
            </a:br>
            <a:r>
              <a:rPr lang="en-US">
                <a:latin typeface="Lucida Console" panose="020B0609040504020204" pitchFamily="49" charset="0"/>
              </a:rPr>
              <a:t>  ?x </a:t>
            </a:r>
            <a:r>
              <a:rPr lang="en-US" err="1">
                <a:latin typeface="Lucida Console" panose="020B0609040504020204" pitchFamily="49" charset="0"/>
              </a:rPr>
              <a:t>foaf:mbox</a:t>
            </a:r>
            <a:r>
              <a:rPr lang="en-US">
                <a:latin typeface="Lucida Console" panose="020B0609040504020204" pitchFamily="49" charset="0"/>
              </a:rPr>
              <a:t> &lt;</a:t>
            </a:r>
            <a:r>
              <a:rPr lang="en-US" err="1">
                <a:latin typeface="Lucida Console" panose="020B0609040504020204" pitchFamily="49" charset="0"/>
              </a:rPr>
              <a:t>mailto:alice@example</a:t>
            </a:r>
            <a:r>
              <a:rPr lang="en-US">
                <a:latin typeface="Lucida Console" panose="020B0609040504020204" pitchFamily="49" charset="0"/>
              </a:rPr>
              <a:t>&gt; . </a:t>
            </a:r>
            <a:br>
              <a:rPr lang="en-US">
                <a:latin typeface="Lucida Console" panose="020B0609040504020204" pitchFamily="49" charset="0"/>
              </a:rPr>
            </a:br>
            <a:r>
              <a:rPr lang="en-US">
                <a:latin typeface="Lucida Console" panose="020B0609040504020204" pitchFamily="49" charset="0"/>
              </a:rPr>
              <a:t>  ?x </a:t>
            </a:r>
            <a:r>
              <a:rPr lang="en-US" b="1" err="1">
                <a:solidFill>
                  <a:srgbClr val="C00000"/>
                </a:solidFill>
                <a:latin typeface="Lucida Console" panose="020B0609040504020204" pitchFamily="49" charset="0"/>
              </a:rPr>
              <a:t>foaf:knows</a:t>
            </a:r>
            <a:r>
              <a:rPr lang="en-US" b="1">
                <a:solidFill>
                  <a:srgbClr val="C00000"/>
                </a:solidFill>
                <a:latin typeface="Lucida Console" panose="020B0609040504020204" pitchFamily="49" charset="0"/>
              </a:rPr>
              <a:t>+</a:t>
            </a:r>
            <a:r>
              <a:rPr lang="en-US">
                <a:latin typeface="Lucida Console" panose="020B0609040504020204" pitchFamily="49" charset="0"/>
              </a:rPr>
              <a:t>/</a:t>
            </a:r>
            <a:r>
              <a:rPr lang="en-US" err="1">
                <a:latin typeface="Lucida Console" panose="020B0609040504020204" pitchFamily="49" charset="0"/>
              </a:rPr>
              <a:t>foaf:name</a:t>
            </a:r>
            <a:r>
              <a:rPr lang="en-US">
                <a:latin typeface="Lucida Console" panose="020B0609040504020204" pitchFamily="49" charset="0"/>
              </a:rPr>
              <a:t> ?name . </a:t>
            </a:r>
            <a:br>
              <a:rPr lang="en-US">
                <a:latin typeface="Lucida Console" panose="020B0609040504020204" pitchFamily="49" charset="0"/>
              </a:rPr>
            </a:br>
            <a:r>
              <a:rPr lang="en-US">
                <a:latin typeface="Lucida Console" panose="020B0609040504020204" pitchFamily="49" charset="0"/>
              </a:rPr>
              <a:t>}</a:t>
            </a:r>
          </a:p>
          <a:p>
            <a:pPr marL="0" indent="0">
              <a:buNone/>
            </a:pPr>
            <a:endParaRPr lang="en-US"/>
          </a:p>
          <a:p>
            <a:pPr marL="0" indent="0">
              <a:buNone/>
            </a:pPr>
            <a:r>
              <a:rPr lang="en-US"/>
              <a:t>Repeat operators</a:t>
            </a:r>
          </a:p>
          <a:p>
            <a:pPr lvl="1"/>
            <a:r>
              <a:rPr lang="en-US"/>
              <a:t>* (zero or more occurrences)</a:t>
            </a:r>
          </a:p>
          <a:p>
            <a:pPr lvl="1"/>
            <a:r>
              <a:rPr lang="en-US"/>
              <a:t>+ (one or more occurrences)</a:t>
            </a:r>
          </a:p>
          <a:p>
            <a:pPr lvl="1"/>
            <a:r>
              <a:rPr lang="en-US"/>
              <a:t>{n} (exactly n occurrences)</a:t>
            </a:r>
          </a:p>
          <a:p>
            <a:pPr lvl="1"/>
            <a:r>
              <a:rPr lang="en-US"/>
              <a:t>{</a:t>
            </a:r>
            <a:r>
              <a:rPr lang="en-US" err="1"/>
              <a:t>n,m</a:t>
            </a:r>
            <a:r>
              <a:rPr lang="en-US"/>
              <a:t>} (between n and m occurrences)</a:t>
            </a:r>
          </a:p>
        </p:txBody>
      </p:sp>
      <p:sp>
        <p:nvSpPr>
          <p:cNvPr id="6" name="Text Placeholder 5">
            <a:extLst>
              <a:ext uri="{FF2B5EF4-FFF2-40B4-BE49-F238E27FC236}">
                <a16:creationId xmlns:a16="http://schemas.microsoft.com/office/drawing/2014/main" id="{03DC299E-CDBE-7848-B2A4-4AD835921E0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031328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Property Paths: Inverses</a:t>
            </a:r>
          </a:p>
        </p:txBody>
      </p:sp>
      <p:sp>
        <p:nvSpPr>
          <p:cNvPr id="3" name="Content Placeholder 2"/>
          <p:cNvSpPr>
            <a:spLocks noGrp="1"/>
          </p:cNvSpPr>
          <p:nvPr>
            <p:ph sz="quarter" idx="13"/>
          </p:nvPr>
        </p:nvSpPr>
        <p:spPr/>
        <p:txBody>
          <a:bodyPr/>
          <a:lstStyle/>
          <a:p>
            <a:pPr marL="0" indent="0">
              <a:buNone/>
            </a:pPr>
            <a:r>
              <a:rPr lang="en-US">
                <a:latin typeface="Lucida Console" panose="020B0609040504020204" pitchFamily="49" charset="0"/>
                <a:cs typeface="Lucida Sans"/>
              </a:rPr>
              <a:t>PREFIX </a:t>
            </a:r>
            <a:r>
              <a:rPr lang="en-US" err="1">
                <a:latin typeface="Lucida Console" panose="020B0609040504020204" pitchFamily="49" charset="0"/>
                <a:cs typeface="Lucida Sans"/>
              </a:rPr>
              <a:t>foaf</a:t>
            </a:r>
            <a:r>
              <a:rPr lang="en-US">
                <a:latin typeface="Lucida Console" panose="020B0609040504020204" pitchFamily="49" charset="0"/>
                <a:cs typeface="Lucida Sans"/>
              </a:rPr>
              <a:t>: &lt;http://</a:t>
            </a:r>
            <a:r>
              <a:rPr lang="en-US" err="1">
                <a:latin typeface="Lucida Console" panose="020B0609040504020204" pitchFamily="49" charset="0"/>
                <a:cs typeface="Lucida Sans"/>
              </a:rPr>
              <a:t>xmlns.com</a:t>
            </a:r>
            <a:r>
              <a:rPr lang="en-US">
                <a:latin typeface="Lucida Console" panose="020B0609040504020204" pitchFamily="49" charset="0"/>
                <a:cs typeface="Lucida Sans"/>
              </a:rPr>
              <a:t>/</a:t>
            </a:r>
            <a:r>
              <a:rPr lang="en-US" err="1">
                <a:latin typeface="Lucida Console" panose="020B0609040504020204" pitchFamily="49" charset="0"/>
                <a:cs typeface="Lucida Sans"/>
              </a:rPr>
              <a:t>foaf</a:t>
            </a:r>
            <a:r>
              <a:rPr lang="en-US">
                <a:latin typeface="Lucida Console" panose="020B0609040504020204" pitchFamily="49" charset="0"/>
                <a:cs typeface="Lucida Sans"/>
              </a:rPr>
              <a:t>/0.1/&gt;</a:t>
            </a:r>
            <a:br>
              <a:rPr lang="en-US">
                <a:latin typeface="Lucida Console" panose="020B0609040504020204" pitchFamily="49" charset="0"/>
                <a:cs typeface="Lucida Sans"/>
              </a:rPr>
            </a:br>
            <a:r>
              <a:rPr lang="en-US">
                <a:latin typeface="Lucida Console" panose="020B0609040504020204" pitchFamily="49" charset="0"/>
                <a:cs typeface="Lucida Sans"/>
              </a:rPr>
              <a:t>SELECT ?y</a:t>
            </a:r>
            <a:br>
              <a:rPr lang="en-US">
                <a:latin typeface="Lucida Console" panose="020B0609040504020204" pitchFamily="49" charset="0"/>
                <a:cs typeface="Lucida Sans"/>
              </a:rPr>
            </a:br>
            <a:r>
              <a:rPr lang="en-US">
                <a:latin typeface="Lucida Console" panose="020B0609040504020204" pitchFamily="49" charset="0"/>
                <a:cs typeface="Lucida Sans"/>
              </a:rPr>
              <a:t>WHERE {</a:t>
            </a:r>
            <a:br>
              <a:rPr lang="en-US">
                <a:latin typeface="Lucida Console" panose="020B0609040504020204" pitchFamily="49" charset="0"/>
                <a:cs typeface="Lucida Sans"/>
              </a:rPr>
            </a:br>
            <a:r>
              <a:rPr lang="en-US">
                <a:latin typeface="Lucida Console" panose="020B0609040504020204" pitchFamily="49" charset="0"/>
                <a:cs typeface="Lucida Sans"/>
              </a:rPr>
              <a:t>	&lt;</a:t>
            </a:r>
            <a:r>
              <a:rPr lang="en-US" err="1">
                <a:latin typeface="Lucida Console" panose="020B0609040504020204" pitchFamily="49" charset="0"/>
                <a:cs typeface="Lucida Sans"/>
              </a:rPr>
              <a:t>mailto:alice@example</a:t>
            </a:r>
            <a:r>
              <a:rPr lang="en-US">
                <a:latin typeface="Lucida Console" panose="020B0609040504020204" pitchFamily="49" charset="0"/>
                <a:cs typeface="Lucida Sans"/>
              </a:rPr>
              <a:t>&gt; </a:t>
            </a:r>
            <a:r>
              <a:rPr lang="en-US" b="1">
                <a:solidFill>
                  <a:srgbClr val="C00000"/>
                </a:solidFill>
                <a:latin typeface="Lucida Console" panose="020B0609040504020204" pitchFamily="49" charset="0"/>
                <a:cs typeface="Lucida Sans"/>
              </a:rPr>
              <a:t>^</a:t>
            </a:r>
            <a:r>
              <a:rPr lang="en-US" b="1" err="1">
                <a:solidFill>
                  <a:srgbClr val="C00000"/>
                </a:solidFill>
                <a:latin typeface="Lucida Console" panose="020B0609040504020204" pitchFamily="49" charset="0"/>
                <a:cs typeface="Lucida Sans"/>
              </a:rPr>
              <a:t>foaf:mbox</a:t>
            </a:r>
            <a:r>
              <a:rPr lang="en-US" b="1">
                <a:solidFill>
                  <a:srgbClr val="C00000"/>
                </a:solidFill>
                <a:latin typeface="Lucida Console" panose="020B0609040504020204" pitchFamily="49" charset="0"/>
                <a:cs typeface="Lucida Sans"/>
              </a:rPr>
              <a:t> </a:t>
            </a:r>
            <a:r>
              <a:rPr lang="en-US">
                <a:latin typeface="Lucida Console" panose="020B0609040504020204" pitchFamily="49" charset="0"/>
                <a:cs typeface="Lucida Sans"/>
              </a:rPr>
              <a:t>?x . </a:t>
            </a:r>
            <a:br>
              <a:rPr lang="en-US">
                <a:latin typeface="Lucida Console" panose="020B0609040504020204" pitchFamily="49" charset="0"/>
                <a:cs typeface="Lucida Sans"/>
              </a:rPr>
            </a:br>
            <a:r>
              <a:rPr lang="en-US">
                <a:latin typeface="Lucida Console" panose="020B0609040504020204" pitchFamily="49" charset="0"/>
                <a:cs typeface="Lucida Sans"/>
              </a:rPr>
              <a:t>	?x </a:t>
            </a:r>
            <a:r>
              <a:rPr lang="en-US" b="1" err="1">
                <a:latin typeface="Lucida Console" panose="020B0609040504020204" pitchFamily="49" charset="0"/>
                <a:cs typeface="Lucida Sans"/>
              </a:rPr>
              <a:t>foaf:knows</a:t>
            </a:r>
            <a:r>
              <a:rPr lang="en-US" b="1">
                <a:latin typeface="Lucida Console" panose="020B0609040504020204" pitchFamily="49" charset="0"/>
                <a:cs typeface="Lucida Sans"/>
              </a:rPr>
              <a:t>/</a:t>
            </a:r>
            <a:r>
              <a:rPr lang="en-US" b="1">
                <a:solidFill>
                  <a:srgbClr val="C00000"/>
                </a:solidFill>
                <a:latin typeface="Lucida Console" panose="020B0609040504020204" pitchFamily="49" charset="0"/>
                <a:cs typeface="Lucida Sans"/>
              </a:rPr>
              <a:t>^</a:t>
            </a:r>
            <a:r>
              <a:rPr lang="en-US" b="1" err="1">
                <a:solidFill>
                  <a:srgbClr val="C00000"/>
                </a:solidFill>
                <a:latin typeface="Lucida Console" panose="020B0609040504020204" pitchFamily="49" charset="0"/>
                <a:cs typeface="Lucida Sans"/>
              </a:rPr>
              <a:t>foaf:knows</a:t>
            </a:r>
            <a:r>
              <a:rPr lang="en-US" b="1">
                <a:solidFill>
                  <a:srgbClr val="C00000"/>
                </a:solidFill>
                <a:latin typeface="Lucida Console" panose="020B0609040504020204" pitchFamily="49" charset="0"/>
                <a:cs typeface="Lucida Sans"/>
              </a:rPr>
              <a:t> </a:t>
            </a:r>
            <a:r>
              <a:rPr lang="en-US">
                <a:latin typeface="Lucida Console" panose="020B0609040504020204" pitchFamily="49" charset="0"/>
                <a:cs typeface="Lucida Sans"/>
              </a:rPr>
              <a:t>?y . </a:t>
            </a:r>
            <a:br>
              <a:rPr lang="en-US">
                <a:latin typeface="Lucida Console" panose="020B0609040504020204" pitchFamily="49" charset="0"/>
                <a:cs typeface="Lucida Sans"/>
              </a:rPr>
            </a:br>
            <a:r>
              <a:rPr lang="en-US">
                <a:latin typeface="Lucida Console" panose="020B0609040504020204" pitchFamily="49" charset="0"/>
                <a:cs typeface="Lucida Sans"/>
              </a:rPr>
              <a:t>	FILTER(?x != ?y) </a:t>
            </a:r>
            <a:br>
              <a:rPr lang="en-US">
                <a:latin typeface="Lucida Console" panose="020B0609040504020204" pitchFamily="49" charset="0"/>
                <a:cs typeface="Lucida Sans"/>
              </a:rPr>
            </a:br>
            <a:r>
              <a:rPr lang="en-US">
                <a:latin typeface="Lucida Console" panose="020B0609040504020204" pitchFamily="49" charset="0"/>
                <a:cs typeface="Lucida Sans"/>
              </a:rPr>
              <a:t>}</a:t>
            </a:r>
          </a:p>
        </p:txBody>
      </p:sp>
      <p:sp>
        <p:nvSpPr>
          <p:cNvPr id="4" name="Text Placeholder 3">
            <a:extLst>
              <a:ext uri="{FF2B5EF4-FFF2-40B4-BE49-F238E27FC236}">
                <a16:creationId xmlns:a16="http://schemas.microsoft.com/office/drawing/2014/main" id="{D8D2C3F1-70B2-0F4B-B3E4-952411AF513A}"/>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111945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err="1"/>
              <a:t>Entailment</a:t>
            </a:r>
            <a:r>
              <a:rPr lang="de-DE"/>
              <a:t> Regimes</a:t>
            </a:r>
          </a:p>
        </p:txBody>
      </p:sp>
      <p:sp>
        <p:nvSpPr>
          <p:cNvPr id="3" name="Inhaltsplatzhalter 2"/>
          <p:cNvSpPr>
            <a:spLocks noGrp="1"/>
          </p:cNvSpPr>
          <p:nvPr>
            <p:ph sz="quarter" idx="13"/>
          </p:nvPr>
        </p:nvSpPr>
        <p:spPr/>
        <p:txBody>
          <a:bodyPr/>
          <a:lstStyle/>
          <a:p>
            <a:pPr marL="0" indent="0">
              <a:buNone/>
            </a:pPr>
            <a:r>
              <a:rPr lang="en-US"/>
              <a:t>So far, we’ve only looked at queries on graphs without inference</a:t>
            </a:r>
          </a:p>
          <a:p>
            <a:r>
              <a:rPr lang="en-US"/>
              <a:t>Inference changes matters – our patterns can match inferred triples</a:t>
            </a:r>
          </a:p>
          <a:p>
            <a:r>
              <a:rPr lang="en-US"/>
              <a:t>Which triples are inferred depends on the </a:t>
            </a:r>
            <a:r>
              <a:rPr lang="en-US" i="1"/>
              <a:t>entailment regime</a:t>
            </a:r>
          </a:p>
          <a:p>
            <a:pPr marL="0" indent="0">
              <a:buNone/>
            </a:pPr>
            <a:endParaRPr lang="en-US"/>
          </a:p>
          <a:p>
            <a:pPr marL="0" indent="0">
              <a:buNone/>
            </a:pPr>
            <a:r>
              <a:rPr lang="en-US"/>
              <a:t>Several entailment regimes, corresponding to:</a:t>
            </a:r>
          </a:p>
          <a:p>
            <a:r>
              <a:rPr lang="en-US"/>
              <a:t>The ontology languages used: RDF, RDFS, OWL</a:t>
            </a:r>
          </a:p>
          <a:p>
            <a:r>
              <a:rPr lang="en-US"/>
              <a:t>The use of datatypes</a:t>
            </a:r>
          </a:p>
          <a:p>
            <a:r>
              <a:rPr lang="en-US"/>
              <a:t>The use of rule languages</a:t>
            </a:r>
          </a:p>
        </p:txBody>
      </p:sp>
      <p:sp>
        <p:nvSpPr>
          <p:cNvPr id="8" name="Text Placeholder 7">
            <a:extLst>
              <a:ext uri="{FF2B5EF4-FFF2-40B4-BE49-F238E27FC236}">
                <a16:creationId xmlns:a16="http://schemas.microsoft.com/office/drawing/2014/main" id="{E2A9D8AB-C741-A14C-AD04-DF82F6804DFA}"/>
              </a:ext>
            </a:extLst>
          </p:cNvPr>
          <p:cNvSpPr>
            <a:spLocks noGrp="1"/>
          </p:cNvSpPr>
          <p:nvPr>
            <p:ph type="body" sz="quarter" idx="15"/>
          </p:nvPr>
        </p:nvSpPr>
        <p:spPr/>
        <p:txBody>
          <a:bodyPr/>
          <a:lstStyle/>
          <a:p>
            <a:r>
              <a:rPr lang="de-DE"/>
              <a:t>https://www.w3.org/TR/sparql11-entailment/</a:t>
            </a:r>
            <a:endParaRPr lang="en-US"/>
          </a:p>
        </p:txBody>
      </p:sp>
    </p:spTree>
    <p:extLst>
      <p:ext uri="{BB962C8B-B14F-4D97-AF65-F5344CB8AC3E}">
        <p14:creationId xmlns:p14="http://schemas.microsoft.com/office/powerpoint/2010/main" val="32501897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B3B64-4BD5-314A-A69C-9F14E73BC2AA}"/>
              </a:ext>
            </a:extLst>
          </p:cNvPr>
          <p:cNvSpPr>
            <a:spLocks noGrp="1"/>
          </p:cNvSpPr>
          <p:nvPr>
            <p:ph type="title"/>
          </p:nvPr>
        </p:nvSpPr>
        <p:spPr/>
        <p:txBody>
          <a:bodyPr/>
          <a:lstStyle/>
          <a:p>
            <a:r>
              <a:rPr lang="en-US"/>
              <a:t>RDF Entailment</a:t>
            </a:r>
          </a:p>
        </p:txBody>
      </p:sp>
      <p:sp>
        <p:nvSpPr>
          <p:cNvPr id="4" name="Content Placeholder 3">
            <a:extLst>
              <a:ext uri="{FF2B5EF4-FFF2-40B4-BE49-F238E27FC236}">
                <a16:creationId xmlns:a16="http://schemas.microsoft.com/office/drawing/2014/main" id="{0AD91B4B-83E0-104F-A168-91C8C251F8A2}"/>
              </a:ext>
            </a:extLst>
          </p:cNvPr>
          <p:cNvSpPr>
            <a:spLocks noGrp="1"/>
          </p:cNvSpPr>
          <p:nvPr>
            <p:ph sz="quarter" idx="13"/>
          </p:nvPr>
        </p:nvSpPr>
        <p:spPr/>
        <p:txBody>
          <a:bodyPr/>
          <a:lstStyle/>
          <a:p>
            <a:pPr marL="0" indent="0">
              <a:buNone/>
            </a:pPr>
            <a:r>
              <a:rPr lang="en-US"/>
              <a:t>Consider the following graph:</a:t>
            </a:r>
          </a:p>
        </p:txBody>
      </p:sp>
      <p:sp>
        <p:nvSpPr>
          <p:cNvPr id="6" name="Text Placeholder 5">
            <a:extLst>
              <a:ext uri="{FF2B5EF4-FFF2-40B4-BE49-F238E27FC236}">
                <a16:creationId xmlns:a16="http://schemas.microsoft.com/office/drawing/2014/main" id="{F81837C5-F6BD-4F41-883B-1974764DC493}"/>
              </a:ext>
            </a:extLst>
          </p:cNvPr>
          <p:cNvSpPr>
            <a:spLocks noGrp="1"/>
          </p:cNvSpPr>
          <p:nvPr>
            <p:ph type="body" sz="quarter" idx="15"/>
          </p:nvPr>
        </p:nvSpPr>
        <p:spPr/>
        <p:txBody>
          <a:bodyPr/>
          <a:lstStyle/>
          <a:p>
            <a:endParaRPr lang="en-US"/>
          </a:p>
        </p:txBody>
      </p:sp>
      <p:cxnSp>
        <p:nvCxnSpPr>
          <p:cNvPr id="7" name="AutoShape 4">
            <a:extLst>
              <a:ext uri="{FF2B5EF4-FFF2-40B4-BE49-F238E27FC236}">
                <a16:creationId xmlns:a16="http://schemas.microsoft.com/office/drawing/2014/main" id="{4FE32680-467C-1C48-B4D6-C4D86D7B3118}"/>
              </a:ext>
            </a:extLst>
          </p:cNvPr>
          <p:cNvCxnSpPr>
            <a:cxnSpLocks noChangeShapeType="1"/>
            <a:stCxn id="11" idx="3"/>
            <a:endCxn id="15" idx="1"/>
          </p:cNvCxnSpPr>
          <p:nvPr/>
        </p:nvCxnSpPr>
        <p:spPr bwMode="auto">
          <a:xfrm>
            <a:off x="3104864" y="3645694"/>
            <a:ext cx="5762549" cy="0"/>
          </a:xfrm>
          <a:prstGeom prst="straightConnector1">
            <a:avLst/>
          </a:prstGeom>
          <a:noFill/>
          <a:ln w="25400">
            <a:solidFill>
              <a:schemeClr val="tx1"/>
            </a:solidFill>
            <a:round/>
            <a:headEnd/>
            <a:tailEnd type="arrow" w="med" len="med"/>
          </a:ln>
        </p:spPr>
      </p:cxnSp>
      <p:sp>
        <p:nvSpPr>
          <p:cNvPr id="8" name="AutoShape 7">
            <a:extLst>
              <a:ext uri="{FF2B5EF4-FFF2-40B4-BE49-F238E27FC236}">
                <a16:creationId xmlns:a16="http://schemas.microsoft.com/office/drawing/2014/main" id="{0F02237D-7B1D-8742-A183-3DD00B259238}"/>
              </a:ext>
            </a:extLst>
          </p:cNvPr>
          <p:cNvSpPr>
            <a:spLocks noChangeArrowheads="1"/>
          </p:cNvSpPr>
          <p:nvPr/>
        </p:nvSpPr>
        <p:spPr bwMode="auto">
          <a:xfrm>
            <a:off x="1952864" y="4495298"/>
            <a:ext cx="1152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a:solidFill>
                  <a:schemeClr val="bg1"/>
                </a:solidFill>
                <a:latin typeface="Lucida Sans" panose="020B0602030504020204" pitchFamily="34" charset="77"/>
              </a:rPr>
              <a:t>ex:book2</a:t>
            </a:r>
            <a:endParaRPr lang="en-US">
              <a:solidFill>
                <a:schemeClr val="bg1"/>
              </a:solidFill>
              <a:latin typeface="Lucida Sans" panose="020B0602030504020204" pitchFamily="34" charset="77"/>
            </a:endParaRPr>
          </a:p>
        </p:txBody>
      </p:sp>
      <p:sp>
        <p:nvSpPr>
          <p:cNvPr id="11" name="AutoShape 7">
            <a:extLst>
              <a:ext uri="{FF2B5EF4-FFF2-40B4-BE49-F238E27FC236}">
                <a16:creationId xmlns:a16="http://schemas.microsoft.com/office/drawing/2014/main" id="{0FD5222C-3795-3742-BDA7-09BF91276247}"/>
              </a:ext>
            </a:extLst>
          </p:cNvPr>
          <p:cNvSpPr>
            <a:spLocks noChangeArrowheads="1"/>
          </p:cNvSpPr>
          <p:nvPr/>
        </p:nvSpPr>
        <p:spPr bwMode="auto">
          <a:xfrm>
            <a:off x="1952864" y="3357562"/>
            <a:ext cx="1152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a:solidFill>
                  <a:schemeClr val="bg1"/>
                </a:solidFill>
                <a:latin typeface="Lucida Sans" panose="020B0602030504020204" pitchFamily="34" charset="77"/>
              </a:rPr>
              <a:t>ex:book1</a:t>
            </a:r>
            <a:endParaRPr lang="en-US">
              <a:solidFill>
                <a:schemeClr val="bg1"/>
              </a:solidFill>
              <a:latin typeface="Lucida Sans" panose="020B0602030504020204" pitchFamily="34" charset="77"/>
            </a:endParaRPr>
          </a:p>
        </p:txBody>
      </p:sp>
      <p:sp>
        <p:nvSpPr>
          <p:cNvPr id="12" name="AutoShape 7">
            <a:extLst>
              <a:ext uri="{FF2B5EF4-FFF2-40B4-BE49-F238E27FC236}">
                <a16:creationId xmlns:a16="http://schemas.microsoft.com/office/drawing/2014/main" id="{14E6C4FC-6E64-2949-A78E-FDDFC7C798D3}"/>
              </a:ext>
            </a:extLst>
          </p:cNvPr>
          <p:cNvSpPr>
            <a:spLocks noChangeArrowheads="1"/>
          </p:cNvSpPr>
          <p:nvPr/>
        </p:nvSpPr>
        <p:spPr bwMode="auto">
          <a:xfrm>
            <a:off x="1952864" y="5633034"/>
            <a:ext cx="1152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a:solidFill>
                  <a:schemeClr val="bg1"/>
                </a:solidFill>
                <a:latin typeface="Lucida Sans" panose="020B0602030504020204" pitchFamily="34" charset="77"/>
              </a:rPr>
              <a:t>ex:book3</a:t>
            </a:r>
            <a:endParaRPr lang="en-US">
              <a:solidFill>
                <a:schemeClr val="bg1"/>
              </a:solidFill>
              <a:latin typeface="Lucida Sans" panose="020B0602030504020204" pitchFamily="34" charset="77"/>
            </a:endParaRPr>
          </a:p>
        </p:txBody>
      </p:sp>
      <p:sp>
        <p:nvSpPr>
          <p:cNvPr id="13" name="AutoShape 7">
            <a:extLst>
              <a:ext uri="{FF2B5EF4-FFF2-40B4-BE49-F238E27FC236}">
                <a16:creationId xmlns:a16="http://schemas.microsoft.com/office/drawing/2014/main" id="{69879A39-9047-E444-96A9-9F6D889A4B79}"/>
              </a:ext>
            </a:extLst>
          </p:cNvPr>
          <p:cNvSpPr>
            <a:spLocks noChangeArrowheads="1"/>
          </p:cNvSpPr>
          <p:nvPr/>
        </p:nvSpPr>
        <p:spPr bwMode="auto">
          <a:xfrm>
            <a:off x="9011413" y="5633034"/>
            <a:ext cx="1440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err="1">
                <a:solidFill>
                  <a:schemeClr val="bg1"/>
                </a:solidFill>
                <a:latin typeface="Lucida Sans" panose="020B0602030504020204" pitchFamily="34" charset="77"/>
              </a:rPr>
              <a:t>ex:MITPress</a:t>
            </a:r>
            <a:endParaRPr lang="en-US">
              <a:solidFill>
                <a:schemeClr val="bg1"/>
              </a:solidFill>
              <a:latin typeface="Lucida Sans" panose="020B0602030504020204" pitchFamily="34" charset="77"/>
            </a:endParaRPr>
          </a:p>
        </p:txBody>
      </p:sp>
      <p:sp>
        <p:nvSpPr>
          <p:cNvPr id="14" name="AutoShape 7">
            <a:extLst>
              <a:ext uri="{FF2B5EF4-FFF2-40B4-BE49-F238E27FC236}">
                <a16:creationId xmlns:a16="http://schemas.microsoft.com/office/drawing/2014/main" id="{9EE95A7D-E347-8842-BEA2-064E745494C4}"/>
              </a:ext>
            </a:extLst>
          </p:cNvPr>
          <p:cNvSpPr>
            <a:spLocks noChangeArrowheads="1"/>
          </p:cNvSpPr>
          <p:nvPr/>
        </p:nvSpPr>
        <p:spPr bwMode="auto">
          <a:xfrm>
            <a:off x="4711490" y="4495298"/>
            <a:ext cx="1728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err="1">
                <a:solidFill>
                  <a:schemeClr val="bg1"/>
                </a:solidFill>
                <a:latin typeface="Lucida Sans" panose="020B0602030504020204" pitchFamily="34" charset="77"/>
              </a:rPr>
              <a:t>ex:Article</a:t>
            </a:r>
            <a:endParaRPr lang="en-US">
              <a:solidFill>
                <a:schemeClr val="bg1"/>
              </a:solidFill>
              <a:latin typeface="Lucida Sans" panose="020B0602030504020204" pitchFamily="34" charset="77"/>
            </a:endParaRPr>
          </a:p>
        </p:txBody>
      </p:sp>
      <p:sp>
        <p:nvSpPr>
          <p:cNvPr id="15" name="AutoShape 7">
            <a:extLst>
              <a:ext uri="{FF2B5EF4-FFF2-40B4-BE49-F238E27FC236}">
                <a16:creationId xmlns:a16="http://schemas.microsoft.com/office/drawing/2014/main" id="{E7DE5066-D27F-814A-B711-1B243636C1AC}"/>
              </a:ext>
            </a:extLst>
          </p:cNvPr>
          <p:cNvSpPr>
            <a:spLocks noChangeArrowheads="1"/>
          </p:cNvSpPr>
          <p:nvPr/>
        </p:nvSpPr>
        <p:spPr bwMode="auto">
          <a:xfrm>
            <a:off x="8867413" y="3357562"/>
            <a:ext cx="1728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err="1">
                <a:solidFill>
                  <a:schemeClr val="bg1"/>
                </a:solidFill>
                <a:latin typeface="Lucida Sans" panose="020B0602030504020204" pitchFamily="34" charset="77"/>
              </a:rPr>
              <a:t>ex:Publication</a:t>
            </a:r>
            <a:endParaRPr lang="en-US">
              <a:solidFill>
                <a:schemeClr val="bg1"/>
              </a:solidFill>
              <a:latin typeface="Lucida Sans" panose="020B0602030504020204" pitchFamily="34" charset="77"/>
            </a:endParaRPr>
          </a:p>
        </p:txBody>
      </p:sp>
      <p:sp>
        <p:nvSpPr>
          <p:cNvPr id="16" name="Rectangle 5">
            <a:extLst>
              <a:ext uri="{FF2B5EF4-FFF2-40B4-BE49-F238E27FC236}">
                <a16:creationId xmlns:a16="http://schemas.microsoft.com/office/drawing/2014/main" id="{7932C102-187B-014C-86C5-51B6B11503A4}"/>
              </a:ext>
            </a:extLst>
          </p:cNvPr>
          <p:cNvSpPr>
            <a:spLocks noChangeArrowheads="1"/>
          </p:cNvSpPr>
          <p:nvPr/>
        </p:nvSpPr>
        <p:spPr bwMode="auto">
          <a:xfrm>
            <a:off x="3375819" y="4358627"/>
            <a:ext cx="1064715"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latin typeface="Lucida Sans" panose="020B0602030504020204" pitchFamily="34" charset="77"/>
              </a:rPr>
              <a:t>rdf:type</a:t>
            </a:r>
            <a:endParaRPr lang="en-US">
              <a:latin typeface="Lucida Sans" panose="020B0602030504020204" pitchFamily="34" charset="77"/>
            </a:endParaRPr>
          </a:p>
        </p:txBody>
      </p:sp>
      <p:sp>
        <p:nvSpPr>
          <p:cNvPr id="17" name="Rectangle 5">
            <a:extLst>
              <a:ext uri="{FF2B5EF4-FFF2-40B4-BE49-F238E27FC236}">
                <a16:creationId xmlns:a16="http://schemas.microsoft.com/office/drawing/2014/main" id="{0B4F1BBA-D13C-0148-9DA0-71A2310D390A}"/>
              </a:ext>
            </a:extLst>
          </p:cNvPr>
          <p:cNvSpPr>
            <a:spLocks noChangeArrowheads="1"/>
          </p:cNvSpPr>
          <p:nvPr/>
        </p:nvSpPr>
        <p:spPr bwMode="auto">
          <a:xfrm>
            <a:off x="6294504" y="5499091"/>
            <a:ext cx="1601721"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latin typeface="Lucida Sans" panose="020B0602030504020204" pitchFamily="34" charset="77"/>
              </a:rPr>
              <a:t>ex:publishes</a:t>
            </a:r>
            <a:endParaRPr lang="en-US">
              <a:latin typeface="Lucida Sans" panose="020B0602030504020204" pitchFamily="34" charset="77"/>
            </a:endParaRPr>
          </a:p>
        </p:txBody>
      </p:sp>
      <p:cxnSp>
        <p:nvCxnSpPr>
          <p:cNvPr id="18" name="AutoShape 4">
            <a:extLst>
              <a:ext uri="{FF2B5EF4-FFF2-40B4-BE49-F238E27FC236}">
                <a16:creationId xmlns:a16="http://schemas.microsoft.com/office/drawing/2014/main" id="{28335578-7281-DD43-8B33-FA98824F1808}"/>
              </a:ext>
            </a:extLst>
          </p:cNvPr>
          <p:cNvCxnSpPr>
            <a:cxnSpLocks noChangeShapeType="1"/>
            <a:stCxn id="8" idx="3"/>
            <a:endCxn id="14" idx="1"/>
          </p:cNvCxnSpPr>
          <p:nvPr/>
        </p:nvCxnSpPr>
        <p:spPr bwMode="auto">
          <a:xfrm>
            <a:off x="3104864" y="4783430"/>
            <a:ext cx="1606626" cy="0"/>
          </a:xfrm>
          <a:prstGeom prst="straightConnector1">
            <a:avLst/>
          </a:prstGeom>
          <a:noFill/>
          <a:ln w="25400">
            <a:solidFill>
              <a:schemeClr val="tx1"/>
            </a:solidFill>
            <a:round/>
            <a:headEnd/>
            <a:tailEnd type="arrow" w="med" len="med"/>
          </a:ln>
        </p:spPr>
      </p:cxnSp>
      <p:cxnSp>
        <p:nvCxnSpPr>
          <p:cNvPr id="21" name="AutoShape 4">
            <a:extLst>
              <a:ext uri="{FF2B5EF4-FFF2-40B4-BE49-F238E27FC236}">
                <a16:creationId xmlns:a16="http://schemas.microsoft.com/office/drawing/2014/main" id="{0C1BEFD5-529F-FB49-9AD9-D34CA299C902}"/>
              </a:ext>
            </a:extLst>
          </p:cNvPr>
          <p:cNvCxnSpPr>
            <a:cxnSpLocks noChangeShapeType="1"/>
            <a:stCxn id="13" idx="1"/>
            <a:endCxn id="12" idx="3"/>
          </p:cNvCxnSpPr>
          <p:nvPr/>
        </p:nvCxnSpPr>
        <p:spPr bwMode="auto">
          <a:xfrm flipH="1">
            <a:off x="3104864" y="5921166"/>
            <a:ext cx="5906549" cy="0"/>
          </a:xfrm>
          <a:prstGeom prst="straightConnector1">
            <a:avLst/>
          </a:prstGeom>
          <a:noFill/>
          <a:ln w="25400">
            <a:solidFill>
              <a:schemeClr val="tx1"/>
            </a:solidFill>
            <a:round/>
            <a:headEnd/>
            <a:tailEnd type="arrow" w="med" len="med"/>
          </a:ln>
        </p:spPr>
      </p:cxnSp>
      <p:cxnSp>
        <p:nvCxnSpPr>
          <p:cNvPr id="26" name="AutoShape 4">
            <a:extLst>
              <a:ext uri="{FF2B5EF4-FFF2-40B4-BE49-F238E27FC236}">
                <a16:creationId xmlns:a16="http://schemas.microsoft.com/office/drawing/2014/main" id="{907C2722-1201-4942-B755-0223982BC4DB}"/>
              </a:ext>
            </a:extLst>
          </p:cNvPr>
          <p:cNvCxnSpPr>
            <a:cxnSpLocks noChangeShapeType="1"/>
            <a:stCxn id="14" idx="3"/>
            <a:endCxn id="15" idx="2"/>
          </p:cNvCxnSpPr>
          <p:nvPr/>
        </p:nvCxnSpPr>
        <p:spPr bwMode="auto">
          <a:xfrm flipV="1">
            <a:off x="6439490" y="3933825"/>
            <a:ext cx="3291923" cy="849605"/>
          </a:xfrm>
          <a:prstGeom prst="straightConnector1">
            <a:avLst/>
          </a:prstGeom>
          <a:noFill/>
          <a:ln w="25400">
            <a:solidFill>
              <a:schemeClr val="tx1"/>
            </a:solidFill>
            <a:round/>
            <a:headEnd/>
            <a:tailEnd type="arrow" w="med" len="med"/>
          </a:ln>
        </p:spPr>
      </p:cxnSp>
      <p:cxnSp>
        <p:nvCxnSpPr>
          <p:cNvPr id="29" name="AutoShape 4">
            <a:extLst>
              <a:ext uri="{FF2B5EF4-FFF2-40B4-BE49-F238E27FC236}">
                <a16:creationId xmlns:a16="http://schemas.microsoft.com/office/drawing/2014/main" id="{BFC8A5D5-15B4-4B4E-B09B-B12416E4D5C7}"/>
              </a:ext>
            </a:extLst>
          </p:cNvPr>
          <p:cNvCxnSpPr>
            <a:cxnSpLocks noChangeShapeType="1"/>
            <a:stCxn id="17" idx="3"/>
            <a:endCxn id="15" idx="2"/>
          </p:cNvCxnSpPr>
          <p:nvPr/>
        </p:nvCxnSpPr>
        <p:spPr bwMode="auto">
          <a:xfrm flipV="1">
            <a:off x="7896225" y="3933825"/>
            <a:ext cx="1835188" cy="1749932"/>
          </a:xfrm>
          <a:prstGeom prst="straightConnector1">
            <a:avLst/>
          </a:prstGeom>
          <a:noFill/>
          <a:ln w="25400">
            <a:solidFill>
              <a:schemeClr val="tx1"/>
            </a:solidFill>
            <a:round/>
            <a:headEnd/>
            <a:tailEnd type="arrow" w="med" len="med"/>
          </a:ln>
        </p:spPr>
      </p:cxnSp>
      <p:sp>
        <p:nvSpPr>
          <p:cNvPr id="35" name="Rectangle 5">
            <a:extLst>
              <a:ext uri="{FF2B5EF4-FFF2-40B4-BE49-F238E27FC236}">
                <a16:creationId xmlns:a16="http://schemas.microsoft.com/office/drawing/2014/main" id="{E4B28BE0-F40A-F646-B28A-EC1D64DDECCD}"/>
              </a:ext>
            </a:extLst>
          </p:cNvPr>
          <p:cNvSpPr>
            <a:spLocks noChangeArrowheads="1"/>
          </p:cNvSpPr>
          <p:nvPr/>
        </p:nvSpPr>
        <p:spPr bwMode="auto">
          <a:xfrm>
            <a:off x="4536186" y="3240259"/>
            <a:ext cx="1064715"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latin typeface="Lucida Sans" panose="020B0602030504020204" pitchFamily="34" charset="77"/>
              </a:rPr>
              <a:t>rdf:type</a:t>
            </a:r>
            <a:endParaRPr lang="en-US">
              <a:latin typeface="Lucida Sans" panose="020B0602030504020204" pitchFamily="34" charset="77"/>
            </a:endParaRPr>
          </a:p>
        </p:txBody>
      </p:sp>
      <p:sp>
        <p:nvSpPr>
          <p:cNvPr id="36" name="Rectangle 5">
            <a:extLst>
              <a:ext uri="{FF2B5EF4-FFF2-40B4-BE49-F238E27FC236}">
                <a16:creationId xmlns:a16="http://schemas.microsoft.com/office/drawing/2014/main" id="{F313D3F8-3625-F946-B5F8-7D8A85842BA0}"/>
              </a:ext>
            </a:extLst>
          </p:cNvPr>
          <p:cNvSpPr>
            <a:spLocks noChangeArrowheads="1"/>
          </p:cNvSpPr>
          <p:nvPr/>
        </p:nvSpPr>
        <p:spPr bwMode="auto">
          <a:xfrm rot="18922292">
            <a:off x="7769032" y="4612284"/>
            <a:ext cx="1338828"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latin typeface="Lucida Sans" panose="020B0602030504020204" pitchFamily="34" charset="77"/>
              </a:rPr>
              <a:t>rdfs:range</a:t>
            </a:r>
            <a:endParaRPr lang="en-US">
              <a:latin typeface="Lucida Sans" panose="020B0602030504020204" pitchFamily="34" charset="77"/>
            </a:endParaRPr>
          </a:p>
        </p:txBody>
      </p:sp>
      <p:sp>
        <p:nvSpPr>
          <p:cNvPr id="37" name="Rectangle 5">
            <a:extLst>
              <a:ext uri="{FF2B5EF4-FFF2-40B4-BE49-F238E27FC236}">
                <a16:creationId xmlns:a16="http://schemas.microsoft.com/office/drawing/2014/main" id="{EEEC92B8-42C3-444F-A9DA-8AA47C05BDFB}"/>
              </a:ext>
            </a:extLst>
          </p:cNvPr>
          <p:cNvSpPr>
            <a:spLocks noChangeArrowheads="1"/>
          </p:cNvSpPr>
          <p:nvPr/>
        </p:nvSpPr>
        <p:spPr bwMode="auto">
          <a:xfrm rot="20708298">
            <a:off x="6519848" y="4093473"/>
            <a:ext cx="1960793"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latin typeface="Lucida Sans" panose="020B0602030504020204" pitchFamily="34" charset="77"/>
              </a:rPr>
              <a:t>rdfs:subClassOf</a:t>
            </a:r>
            <a:endParaRPr lang="en-US">
              <a:latin typeface="Lucida Sans" panose="020B0602030504020204" pitchFamily="34" charset="77"/>
            </a:endParaRPr>
          </a:p>
        </p:txBody>
      </p:sp>
    </p:spTree>
    <p:extLst>
      <p:ext uri="{BB962C8B-B14F-4D97-AF65-F5344CB8AC3E}">
        <p14:creationId xmlns:p14="http://schemas.microsoft.com/office/powerpoint/2010/main" val="14295496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B3B64-4BD5-314A-A69C-9F14E73BC2AA}"/>
              </a:ext>
            </a:extLst>
          </p:cNvPr>
          <p:cNvSpPr>
            <a:spLocks noGrp="1"/>
          </p:cNvSpPr>
          <p:nvPr>
            <p:ph type="title"/>
          </p:nvPr>
        </p:nvSpPr>
        <p:spPr/>
        <p:txBody>
          <a:bodyPr/>
          <a:lstStyle/>
          <a:p>
            <a:r>
              <a:rPr lang="en-US"/>
              <a:t>RDF Entailment</a:t>
            </a:r>
          </a:p>
        </p:txBody>
      </p:sp>
      <p:sp>
        <p:nvSpPr>
          <p:cNvPr id="4" name="Content Placeholder 3">
            <a:extLst>
              <a:ext uri="{FF2B5EF4-FFF2-40B4-BE49-F238E27FC236}">
                <a16:creationId xmlns:a16="http://schemas.microsoft.com/office/drawing/2014/main" id="{0AD91B4B-83E0-104F-A168-91C8C251F8A2}"/>
              </a:ext>
            </a:extLst>
          </p:cNvPr>
          <p:cNvSpPr>
            <a:spLocks noGrp="1"/>
          </p:cNvSpPr>
          <p:nvPr>
            <p:ph sz="quarter" idx="13"/>
          </p:nvPr>
        </p:nvSpPr>
        <p:spPr/>
        <p:txBody>
          <a:bodyPr/>
          <a:lstStyle/>
          <a:p>
            <a:pPr marL="0" indent="0">
              <a:buNone/>
            </a:pPr>
            <a:r>
              <a:rPr lang="en-US">
                <a:solidFill>
                  <a:srgbClr val="FF0000"/>
                </a:solidFill>
              </a:rPr>
              <a:t>RDF special terms</a:t>
            </a:r>
          </a:p>
          <a:p>
            <a:pPr marL="0" indent="0">
              <a:buNone/>
            </a:pPr>
            <a:r>
              <a:rPr lang="en-US">
                <a:solidFill>
                  <a:srgbClr val="00B050"/>
                </a:solidFill>
              </a:rPr>
              <a:t>RDFS special terms</a:t>
            </a:r>
          </a:p>
        </p:txBody>
      </p:sp>
      <p:sp>
        <p:nvSpPr>
          <p:cNvPr id="6" name="Text Placeholder 5">
            <a:extLst>
              <a:ext uri="{FF2B5EF4-FFF2-40B4-BE49-F238E27FC236}">
                <a16:creationId xmlns:a16="http://schemas.microsoft.com/office/drawing/2014/main" id="{F81837C5-F6BD-4F41-883B-1974764DC493}"/>
              </a:ext>
            </a:extLst>
          </p:cNvPr>
          <p:cNvSpPr>
            <a:spLocks noGrp="1"/>
          </p:cNvSpPr>
          <p:nvPr>
            <p:ph type="body" sz="quarter" idx="15"/>
          </p:nvPr>
        </p:nvSpPr>
        <p:spPr/>
        <p:txBody>
          <a:bodyPr/>
          <a:lstStyle/>
          <a:p>
            <a:endParaRPr lang="en-US"/>
          </a:p>
        </p:txBody>
      </p:sp>
      <p:cxnSp>
        <p:nvCxnSpPr>
          <p:cNvPr id="7" name="AutoShape 4">
            <a:extLst>
              <a:ext uri="{FF2B5EF4-FFF2-40B4-BE49-F238E27FC236}">
                <a16:creationId xmlns:a16="http://schemas.microsoft.com/office/drawing/2014/main" id="{4FE32680-467C-1C48-B4D6-C4D86D7B3118}"/>
              </a:ext>
            </a:extLst>
          </p:cNvPr>
          <p:cNvCxnSpPr>
            <a:cxnSpLocks noChangeShapeType="1"/>
            <a:stCxn id="11" idx="3"/>
            <a:endCxn id="15" idx="1"/>
          </p:cNvCxnSpPr>
          <p:nvPr/>
        </p:nvCxnSpPr>
        <p:spPr bwMode="auto">
          <a:xfrm>
            <a:off x="3104864" y="3645694"/>
            <a:ext cx="5762549" cy="0"/>
          </a:xfrm>
          <a:prstGeom prst="straightConnector1">
            <a:avLst/>
          </a:prstGeom>
          <a:noFill/>
          <a:ln w="25400">
            <a:solidFill>
              <a:srgbClr val="FF0000"/>
            </a:solidFill>
            <a:round/>
            <a:headEnd/>
            <a:tailEnd type="arrow" w="med" len="med"/>
          </a:ln>
        </p:spPr>
      </p:cxnSp>
      <p:sp>
        <p:nvSpPr>
          <p:cNvPr id="8" name="AutoShape 7">
            <a:extLst>
              <a:ext uri="{FF2B5EF4-FFF2-40B4-BE49-F238E27FC236}">
                <a16:creationId xmlns:a16="http://schemas.microsoft.com/office/drawing/2014/main" id="{0F02237D-7B1D-8742-A183-3DD00B259238}"/>
              </a:ext>
            </a:extLst>
          </p:cNvPr>
          <p:cNvSpPr>
            <a:spLocks noChangeArrowheads="1"/>
          </p:cNvSpPr>
          <p:nvPr/>
        </p:nvSpPr>
        <p:spPr bwMode="auto">
          <a:xfrm>
            <a:off x="1952864" y="4495298"/>
            <a:ext cx="1152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a:solidFill>
                  <a:schemeClr val="bg1"/>
                </a:solidFill>
                <a:latin typeface="Lucida Sans" panose="020B0602030504020204" pitchFamily="34" charset="77"/>
              </a:rPr>
              <a:t>ex:book2</a:t>
            </a:r>
            <a:endParaRPr lang="en-US">
              <a:solidFill>
                <a:schemeClr val="bg1"/>
              </a:solidFill>
              <a:latin typeface="Lucida Sans" panose="020B0602030504020204" pitchFamily="34" charset="77"/>
            </a:endParaRPr>
          </a:p>
        </p:txBody>
      </p:sp>
      <p:sp>
        <p:nvSpPr>
          <p:cNvPr id="11" name="AutoShape 7">
            <a:extLst>
              <a:ext uri="{FF2B5EF4-FFF2-40B4-BE49-F238E27FC236}">
                <a16:creationId xmlns:a16="http://schemas.microsoft.com/office/drawing/2014/main" id="{0FD5222C-3795-3742-BDA7-09BF91276247}"/>
              </a:ext>
            </a:extLst>
          </p:cNvPr>
          <p:cNvSpPr>
            <a:spLocks noChangeArrowheads="1"/>
          </p:cNvSpPr>
          <p:nvPr/>
        </p:nvSpPr>
        <p:spPr bwMode="auto">
          <a:xfrm>
            <a:off x="1952864" y="3357562"/>
            <a:ext cx="1152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a:solidFill>
                  <a:schemeClr val="bg1"/>
                </a:solidFill>
                <a:latin typeface="Lucida Sans" panose="020B0602030504020204" pitchFamily="34" charset="77"/>
              </a:rPr>
              <a:t>ex:book1</a:t>
            </a:r>
            <a:endParaRPr lang="en-US">
              <a:solidFill>
                <a:schemeClr val="bg1"/>
              </a:solidFill>
              <a:latin typeface="Lucida Sans" panose="020B0602030504020204" pitchFamily="34" charset="77"/>
            </a:endParaRPr>
          </a:p>
        </p:txBody>
      </p:sp>
      <p:sp>
        <p:nvSpPr>
          <p:cNvPr id="12" name="AutoShape 7">
            <a:extLst>
              <a:ext uri="{FF2B5EF4-FFF2-40B4-BE49-F238E27FC236}">
                <a16:creationId xmlns:a16="http://schemas.microsoft.com/office/drawing/2014/main" id="{14E6C4FC-6E64-2949-A78E-FDDFC7C798D3}"/>
              </a:ext>
            </a:extLst>
          </p:cNvPr>
          <p:cNvSpPr>
            <a:spLocks noChangeArrowheads="1"/>
          </p:cNvSpPr>
          <p:nvPr/>
        </p:nvSpPr>
        <p:spPr bwMode="auto">
          <a:xfrm>
            <a:off x="1952864" y="5633034"/>
            <a:ext cx="1152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a:solidFill>
                  <a:schemeClr val="bg1"/>
                </a:solidFill>
                <a:latin typeface="Lucida Sans" panose="020B0602030504020204" pitchFamily="34" charset="77"/>
              </a:rPr>
              <a:t>ex:book3</a:t>
            </a:r>
            <a:endParaRPr lang="en-US">
              <a:solidFill>
                <a:schemeClr val="bg1"/>
              </a:solidFill>
              <a:latin typeface="Lucida Sans" panose="020B0602030504020204" pitchFamily="34" charset="77"/>
            </a:endParaRPr>
          </a:p>
        </p:txBody>
      </p:sp>
      <p:sp>
        <p:nvSpPr>
          <p:cNvPr id="13" name="AutoShape 7">
            <a:extLst>
              <a:ext uri="{FF2B5EF4-FFF2-40B4-BE49-F238E27FC236}">
                <a16:creationId xmlns:a16="http://schemas.microsoft.com/office/drawing/2014/main" id="{69879A39-9047-E444-96A9-9F6D889A4B79}"/>
              </a:ext>
            </a:extLst>
          </p:cNvPr>
          <p:cNvSpPr>
            <a:spLocks noChangeArrowheads="1"/>
          </p:cNvSpPr>
          <p:nvPr/>
        </p:nvSpPr>
        <p:spPr bwMode="auto">
          <a:xfrm>
            <a:off x="9011413" y="5633034"/>
            <a:ext cx="1440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err="1">
                <a:solidFill>
                  <a:schemeClr val="bg1"/>
                </a:solidFill>
                <a:latin typeface="Lucida Sans" panose="020B0602030504020204" pitchFamily="34" charset="77"/>
              </a:rPr>
              <a:t>ex:MITPress</a:t>
            </a:r>
            <a:endParaRPr lang="en-US">
              <a:solidFill>
                <a:schemeClr val="bg1"/>
              </a:solidFill>
              <a:latin typeface="Lucida Sans" panose="020B0602030504020204" pitchFamily="34" charset="77"/>
            </a:endParaRPr>
          </a:p>
        </p:txBody>
      </p:sp>
      <p:sp>
        <p:nvSpPr>
          <p:cNvPr id="14" name="AutoShape 7">
            <a:extLst>
              <a:ext uri="{FF2B5EF4-FFF2-40B4-BE49-F238E27FC236}">
                <a16:creationId xmlns:a16="http://schemas.microsoft.com/office/drawing/2014/main" id="{9EE95A7D-E347-8842-BEA2-064E745494C4}"/>
              </a:ext>
            </a:extLst>
          </p:cNvPr>
          <p:cNvSpPr>
            <a:spLocks noChangeArrowheads="1"/>
          </p:cNvSpPr>
          <p:nvPr/>
        </p:nvSpPr>
        <p:spPr bwMode="auto">
          <a:xfrm>
            <a:off x="4711490" y="4495298"/>
            <a:ext cx="1728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err="1">
                <a:solidFill>
                  <a:schemeClr val="bg1"/>
                </a:solidFill>
                <a:latin typeface="Lucida Sans" panose="020B0602030504020204" pitchFamily="34" charset="77"/>
              </a:rPr>
              <a:t>ex:Article</a:t>
            </a:r>
            <a:endParaRPr lang="en-US">
              <a:solidFill>
                <a:schemeClr val="bg1"/>
              </a:solidFill>
              <a:latin typeface="Lucida Sans" panose="020B0602030504020204" pitchFamily="34" charset="77"/>
            </a:endParaRPr>
          </a:p>
        </p:txBody>
      </p:sp>
      <p:sp>
        <p:nvSpPr>
          <p:cNvPr id="15" name="AutoShape 7">
            <a:extLst>
              <a:ext uri="{FF2B5EF4-FFF2-40B4-BE49-F238E27FC236}">
                <a16:creationId xmlns:a16="http://schemas.microsoft.com/office/drawing/2014/main" id="{E7DE5066-D27F-814A-B711-1B243636C1AC}"/>
              </a:ext>
            </a:extLst>
          </p:cNvPr>
          <p:cNvSpPr>
            <a:spLocks noChangeArrowheads="1"/>
          </p:cNvSpPr>
          <p:nvPr/>
        </p:nvSpPr>
        <p:spPr bwMode="auto">
          <a:xfrm>
            <a:off x="8867413" y="3357562"/>
            <a:ext cx="1728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err="1">
                <a:solidFill>
                  <a:schemeClr val="bg1"/>
                </a:solidFill>
                <a:latin typeface="Lucida Sans" panose="020B0602030504020204" pitchFamily="34" charset="77"/>
              </a:rPr>
              <a:t>ex:Publication</a:t>
            </a:r>
            <a:endParaRPr lang="en-US">
              <a:solidFill>
                <a:schemeClr val="bg1"/>
              </a:solidFill>
              <a:latin typeface="Lucida Sans" panose="020B0602030504020204" pitchFamily="34" charset="77"/>
            </a:endParaRPr>
          </a:p>
        </p:txBody>
      </p:sp>
      <p:sp>
        <p:nvSpPr>
          <p:cNvPr id="16" name="Rectangle 5">
            <a:extLst>
              <a:ext uri="{FF2B5EF4-FFF2-40B4-BE49-F238E27FC236}">
                <a16:creationId xmlns:a16="http://schemas.microsoft.com/office/drawing/2014/main" id="{7932C102-187B-014C-86C5-51B6B11503A4}"/>
              </a:ext>
            </a:extLst>
          </p:cNvPr>
          <p:cNvSpPr>
            <a:spLocks noChangeArrowheads="1"/>
          </p:cNvSpPr>
          <p:nvPr/>
        </p:nvSpPr>
        <p:spPr bwMode="auto">
          <a:xfrm>
            <a:off x="3375819" y="4358627"/>
            <a:ext cx="1064715"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FF0000"/>
                </a:solidFill>
                <a:latin typeface="Lucida Sans" panose="020B0602030504020204" pitchFamily="34" charset="77"/>
              </a:rPr>
              <a:t>rdf:type</a:t>
            </a:r>
            <a:endParaRPr lang="en-US">
              <a:solidFill>
                <a:srgbClr val="FF0000"/>
              </a:solidFill>
              <a:latin typeface="Lucida Sans" panose="020B0602030504020204" pitchFamily="34" charset="77"/>
            </a:endParaRPr>
          </a:p>
        </p:txBody>
      </p:sp>
      <p:sp>
        <p:nvSpPr>
          <p:cNvPr id="17" name="Rectangle 5">
            <a:extLst>
              <a:ext uri="{FF2B5EF4-FFF2-40B4-BE49-F238E27FC236}">
                <a16:creationId xmlns:a16="http://schemas.microsoft.com/office/drawing/2014/main" id="{0B4F1BBA-D13C-0148-9DA0-71A2310D390A}"/>
              </a:ext>
            </a:extLst>
          </p:cNvPr>
          <p:cNvSpPr>
            <a:spLocks noChangeArrowheads="1"/>
          </p:cNvSpPr>
          <p:nvPr/>
        </p:nvSpPr>
        <p:spPr bwMode="auto">
          <a:xfrm>
            <a:off x="6294504" y="5499091"/>
            <a:ext cx="1601721"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latin typeface="Lucida Sans" panose="020B0602030504020204" pitchFamily="34" charset="77"/>
              </a:rPr>
              <a:t>ex:publishes</a:t>
            </a:r>
            <a:endParaRPr lang="en-US">
              <a:latin typeface="Lucida Sans" panose="020B0602030504020204" pitchFamily="34" charset="77"/>
            </a:endParaRPr>
          </a:p>
        </p:txBody>
      </p:sp>
      <p:cxnSp>
        <p:nvCxnSpPr>
          <p:cNvPr id="18" name="AutoShape 4">
            <a:extLst>
              <a:ext uri="{FF2B5EF4-FFF2-40B4-BE49-F238E27FC236}">
                <a16:creationId xmlns:a16="http://schemas.microsoft.com/office/drawing/2014/main" id="{28335578-7281-DD43-8B33-FA98824F1808}"/>
              </a:ext>
            </a:extLst>
          </p:cNvPr>
          <p:cNvCxnSpPr>
            <a:cxnSpLocks noChangeShapeType="1"/>
            <a:stCxn id="8" idx="3"/>
            <a:endCxn id="14" idx="1"/>
          </p:cNvCxnSpPr>
          <p:nvPr/>
        </p:nvCxnSpPr>
        <p:spPr bwMode="auto">
          <a:xfrm>
            <a:off x="3104864" y="4783430"/>
            <a:ext cx="1606626" cy="0"/>
          </a:xfrm>
          <a:prstGeom prst="straightConnector1">
            <a:avLst/>
          </a:prstGeom>
          <a:noFill/>
          <a:ln w="25400">
            <a:solidFill>
              <a:srgbClr val="FF0000"/>
            </a:solidFill>
            <a:round/>
            <a:headEnd/>
            <a:tailEnd type="arrow" w="med" len="med"/>
          </a:ln>
        </p:spPr>
      </p:cxnSp>
      <p:cxnSp>
        <p:nvCxnSpPr>
          <p:cNvPr id="21" name="AutoShape 4">
            <a:extLst>
              <a:ext uri="{FF2B5EF4-FFF2-40B4-BE49-F238E27FC236}">
                <a16:creationId xmlns:a16="http://schemas.microsoft.com/office/drawing/2014/main" id="{0C1BEFD5-529F-FB49-9AD9-D34CA299C902}"/>
              </a:ext>
            </a:extLst>
          </p:cNvPr>
          <p:cNvCxnSpPr>
            <a:cxnSpLocks noChangeShapeType="1"/>
            <a:stCxn id="13" idx="1"/>
            <a:endCxn id="12" idx="3"/>
          </p:cNvCxnSpPr>
          <p:nvPr/>
        </p:nvCxnSpPr>
        <p:spPr bwMode="auto">
          <a:xfrm flipH="1">
            <a:off x="3104864" y="5921166"/>
            <a:ext cx="5906549" cy="0"/>
          </a:xfrm>
          <a:prstGeom prst="straightConnector1">
            <a:avLst/>
          </a:prstGeom>
          <a:noFill/>
          <a:ln w="25400">
            <a:solidFill>
              <a:schemeClr val="tx1"/>
            </a:solidFill>
            <a:round/>
            <a:headEnd/>
            <a:tailEnd type="arrow" w="med" len="med"/>
          </a:ln>
        </p:spPr>
      </p:cxnSp>
      <p:cxnSp>
        <p:nvCxnSpPr>
          <p:cNvPr id="26" name="AutoShape 4">
            <a:extLst>
              <a:ext uri="{FF2B5EF4-FFF2-40B4-BE49-F238E27FC236}">
                <a16:creationId xmlns:a16="http://schemas.microsoft.com/office/drawing/2014/main" id="{907C2722-1201-4942-B755-0223982BC4DB}"/>
              </a:ext>
            </a:extLst>
          </p:cNvPr>
          <p:cNvCxnSpPr>
            <a:cxnSpLocks noChangeShapeType="1"/>
            <a:stCxn id="14" idx="3"/>
            <a:endCxn id="15" idx="2"/>
          </p:cNvCxnSpPr>
          <p:nvPr/>
        </p:nvCxnSpPr>
        <p:spPr bwMode="auto">
          <a:xfrm flipV="1">
            <a:off x="6439490" y="3933825"/>
            <a:ext cx="3291923" cy="849605"/>
          </a:xfrm>
          <a:prstGeom prst="straightConnector1">
            <a:avLst/>
          </a:prstGeom>
          <a:noFill/>
          <a:ln w="25400">
            <a:solidFill>
              <a:srgbClr val="92D050"/>
            </a:solidFill>
            <a:round/>
            <a:headEnd/>
            <a:tailEnd type="arrow" w="med" len="med"/>
          </a:ln>
        </p:spPr>
      </p:cxnSp>
      <p:cxnSp>
        <p:nvCxnSpPr>
          <p:cNvPr id="29" name="AutoShape 4">
            <a:extLst>
              <a:ext uri="{FF2B5EF4-FFF2-40B4-BE49-F238E27FC236}">
                <a16:creationId xmlns:a16="http://schemas.microsoft.com/office/drawing/2014/main" id="{BFC8A5D5-15B4-4B4E-B09B-B12416E4D5C7}"/>
              </a:ext>
            </a:extLst>
          </p:cNvPr>
          <p:cNvCxnSpPr>
            <a:cxnSpLocks noChangeShapeType="1"/>
            <a:stCxn id="17" idx="3"/>
            <a:endCxn id="15" idx="2"/>
          </p:cNvCxnSpPr>
          <p:nvPr/>
        </p:nvCxnSpPr>
        <p:spPr bwMode="auto">
          <a:xfrm flipV="1">
            <a:off x="7896225" y="3933825"/>
            <a:ext cx="1835188" cy="1749932"/>
          </a:xfrm>
          <a:prstGeom prst="straightConnector1">
            <a:avLst/>
          </a:prstGeom>
          <a:noFill/>
          <a:ln w="25400">
            <a:solidFill>
              <a:srgbClr val="92D050"/>
            </a:solidFill>
            <a:round/>
            <a:headEnd/>
            <a:tailEnd type="arrow" w="med" len="med"/>
          </a:ln>
        </p:spPr>
      </p:cxnSp>
      <p:sp>
        <p:nvSpPr>
          <p:cNvPr id="35" name="Rectangle 5">
            <a:extLst>
              <a:ext uri="{FF2B5EF4-FFF2-40B4-BE49-F238E27FC236}">
                <a16:creationId xmlns:a16="http://schemas.microsoft.com/office/drawing/2014/main" id="{E4B28BE0-F40A-F646-B28A-EC1D64DDECCD}"/>
              </a:ext>
            </a:extLst>
          </p:cNvPr>
          <p:cNvSpPr>
            <a:spLocks noChangeArrowheads="1"/>
          </p:cNvSpPr>
          <p:nvPr/>
        </p:nvSpPr>
        <p:spPr bwMode="auto">
          <a:xfrm>
            <a:off x="4536186" y="3240259"/>
            <a:ext cx="1064715"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FF0000"/>
                </a:solidFill>
                <a:latin typeface="Lucida Sans" panose="020B0602030504020204" pitchFamily="34" charset="77"/>
              </a:rPr>
              <a:t>rdf:type</a:t>
            </a:r>
            <a:endParaRPr lang="en-US">
              <a:solidFill>
                <a:srgbClr val="FF0000"/>
              </a:solidFill>
              <a:latin typeface="Lucida Sans" panose="020B0602030504020204" pitchFamily="34" charset="77"/>
            </a:endParaRPr>
          </a:p>
        </p:txBody>
      </p:sp>
      <p:sp>
        <p:nvSpPr>
          <p:cNvPr id="36" name="Rectangle 5">
            <a:extLst>
              <a:ext uri="{FF2B5EF4-FFF2-40B4-BE49-F238E27FC236}">
                <a16:creationId xmlns:a16="http://schemas.microsoft.com/office/drawing/2014/main" id="{F313D3F8-3625-F946-B5F8-7D8A85842BA0}"/>
              </a:ext>
            </a:extLst>
          </p:cNvPr>
          <p:cNvSpPr>
            <a:spLocks noChangeArrowheads="1"/>
          </p:cNvSpPr>
          <p:nvPr/>
        </p:nvSpPr>
        <p:spPr bwMode="auto">
          <a:xfrm rot="18922292">
            <a:off x="7769032" y="4612284"/>
            <a:ext cx="1338828"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92D050"/>
                </a:solidFill>
                <a:latin typeface="Lucida Sans" panose="020B0602030504020204" pitchFamily="34" charset="77"/>
              </a:rPr>
              <a:t>rdfs:range</a:t>
            </a:r>
            <a:endParaRPr lang="en-US">
              <a:solidFill>
                <a:srgbClr val="92D050"/>
              </a:solidFill>
              <a:latin typeface="Lucida Sans" panose="020B0602030504020204" pitchFamily="34" charset="77"/>
            </a:endParaRPr>
          </a:p>
        </p:txBody>
      </p:sp>
      <p:sp>
        <p:nvSpPr>
          <p:cNvPr id="37" name="Rectangle 5">
            <a:extLst>
              <a:ext uri="{FF2B5EF4-FFF2-40B4-BE49-F238E27FC236}">
                <a16:creationId xmlns:a16="http://schemas.microsoft.com/office/drawing/2014/main" id="{EEEC92B8-42C3-444F-A9DA-8AA47C05BDFB}"/>
              </a:ext>
            </a:extLst>
          </p:cNvPr>
          <p:cNvSpPr>
            <a:spLocks noChangeArrowheads="1"/>
          </p:cNvSpPr>
          <p:nvPr/>
        </p:nvSpPr>
        <p:spPr bwMode="auto">
          <a:xfrm rot="20708298">
            <a:off x="6519848" y="4093473"/>
            <a:ext cx="1960793"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92D050"/>
                </a:solidFill>
                <a:latin typeface="Lucida Sans" panose="020B0602030504020204" pitchFamily="34" charset="77"/>
              </a:rPr>
              <a:t>rdfs:subClassOf</a:t>
            </a:r>
            <a:endParaRPr lang="en-US">
              <a:solidFill>
                <a:srgbClr val="92D050"/>
              </a:solidFill>
              <a:latin typeface="Lucida Sans" panose="020B0602030504020204" pitchFamily="34" charset="77"/>
            </a:endParaRPr>
          </a:p>
        </p:txBody>
      </p:sp>
    </p:spTree>
    <p:extLst>
      <p:ext uri="{BB962C8B-B14F-4D97-AF65-F5344CB8AC3E}">
        <p14:creationId xmlns:p14="http://schemas.microsoft.com/office/powerpoint/2010/main" val="42094251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B3B64-4BD5-314A-A69C-9F14E73BC2AA}"/>
              </a:ext>
            </a:extLst>
          </p:cNvPr>
          <p:cNvSpPr>
            <a:spLocks noGrp="1"/>
          </p:cNvSpPr>
          <p:nvPr>
            <p:ph type="title"/>
          </p:nvPr>
        </p:nvSpPr>
        <p:spPr/>
        <p:txBody>
          <a:bodyPr/>
          <a:lstStyle/>
          <a:p>
            <a:r>
              <a:rPr lang="en-US"/>
              <a:t>RDF Entailment</a:t>
            </a:r>
          </a:p>
        </p:txBody>
      </p:sp>
      <p:sp>
        <p:nvSpPr>
          <p:cNvPr id="4" name="Content Placeholder 3">
            <a:extLst>
              <a:ext uri="{FF2B5EF4-FFF2-40B4-BE49-F238E27FC236}">
                <a16:creationId xmlns:a16="http://schemas.microsoft.com/office/drawing/2014/main" id="{0AD91B4B-83E0-104F-A168-91C8C251F8A2}"/>
              </a:ext>
            </a:extLst>
          </p:cNvPr>
          <p:cNvSpPr>
            <a:spLocks noGrp="1"/>
          </p:cNvSpPr>
          <p:nvPr>
            <p:ph sz="quarter" idx="13"/>
          </p:nvPr>
        </p:nvSpPr>
        <p:spPr/>
        <p:txBody>
          <a:bodyPr/>
          <a:lstStyle/>
          <a:p>
            <a:pPr marL="0" indent="0">
              <a:buNone/>
            </a:pPr>
            <a:r>
              <a:rPr lang="en-US"/>
              <a:t>The use of special terms means that certain other triples are entailed.</a:t>
            </a:r>
          </a:p>
        </p:txBody>
      </p:sp>
      <p:sp>
        <p:nvSpPr>
          <p:cNvPr id="10" name="Text Placeholder 9">
            <a:extLst>
              <a:ext uri="{FF2B5EF4-FFF2-40B4-BE49-F238E27FC236}">
                <a16:creationId xmlns:a16="http://schemas.microsoft.com/office/drawing/2014/main" id="{ADB3381A-9DFF-3548-A40D-BE205C7799E6}"/>
              </a:ext>
            </a:extLst>
          </p:cNvPr>
          <p:cNvSpPr>
            <a:spLocks noGrp="1"/>
          </p:cNvSpPr>
          <p:nvPr>
            <p:ph type="body" sz="quarter" idx="15"/>
          </p:nvPr>
        </p:nvSpPr>
        <p:spPr/>
        <p:txBody>
          <a:bodyPr/>
          <a:lstStyle/>
          <a:p>
            <a:endParaRPr lang="en-US"/>
          </a:p>
        </p:txBody>
      </p:sp>
      <p:cxnSp>
        <p:nvCxnSpPr>
          <p:cNvPr id="7" name="AutoShape 4">
            <a:extLst>
              <a:ext uri="{FF2B5EF4-FFF2-40B4-BE49-F238E27FC236}">
                <a16:creationId xmlns:a16="http://schemas.microsoft.com/office/drawing/2014/main" id="{4FE32680-467C-1C48-B4D6-C4D86D7B3118}"/>
              </a:ext>
            </a:extLst>
          </p:cNvPr>
          <p:cNvCxnSpPr>
            <a:cxnSpLocks noChangeShapeType="1"/>
            <a:stCxn id="11" idx="3"/>
            <a:endCxn id="15" idx="1"/>
          </p:cNvCxnSpPr>
          <p:nvPr/>
        </p:nvCxnSpPr>
        <p:spPr bwMode="auto">
          <a:xfrm>
            <a:off x="3104864" y="3645694"/>
            <a:ext cx="5762549" cy="0"/>
          </a:xfrm>
          <a:prstGeom prst="straightConnector1">
            <a:avLst/>
          </a:prstGeom>
          <a:noFill/>
          <a:ln w="25400">
            <a:solidFill>
              <a:srgbClr val="FF0000"/>
            </a:solidFill>
            <a:round/>
            <a:headEnd/>
            <a:tailEnd type="arrow" w="med" len="med"/>
          </a:ln>
        </p:spPr>
      </p:cxnSp>
      <p:sp>
        <p:nvSpPr>
          <p:cNvPr id="8" name="AutoShape 7">
            <a:extLst>
              <a:ext uri="{FF2B5EF4-FFF2-40B4-BE49-F238E27FC236}">
                <a16:creationId xmlns:a16="http://schemas.microsoft.com/office/drawing/2014/main" id="{0F02237D-7B1D-8742-A183-3DD00B259238}"/>
              </a:ext>
            </a:extLst>
          </p:cNvPr>
          <p:cNvSpPr>
            <a:spLocks noChangeArrowheads="1"/>
          </p:cNvSpPr>
          <p:nvPr/>
        </p:nvSpPr>
        <p:spPr bwMode="auto">
          <a:xfrm>
            <a:off x="1952864" y="4495298"/>
            <a:ext cx="1152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a:solidFill>
                  <a:schemeClr val="bg1"/>
                </a:solidFill>
                <a:latin typeface="Lucida Sans" panose="020B0602030504020204" pitchFamily="34" charset="77"/>
              </a:rPr>
              <a:t>ex:book2</a:t>
            </a:r>
            <a:endParaRPr lang="en-US">
              <a:solidFill>
                <a:schemeClr val="bg1"/>
              </a:solidFill>
              <a:latin typeface="Lucida Sans" panose="020B0602030504020204" pitchFamily="34" charset="77"/>
            </a:endParaRPr>
          </a:p>
        </p:txBody>
      </p:sp>
      <p:sp>
        <p:nvSpPr>
          <p:cNvPr id="11" name="AutoShape 7">
            <a:extLst>
              <a:ext uri="{FF2B5EF4-FFF2-40B4-BE49-F238E27FC236}">
                <a16:creationId xmlns:a16="http://schemas.microsoft.com/office/drawing/2014/main" id="{0FD5222C-3795-3742-BDA7-09BF91276247}"/>
              </a:ext>
            </a:extLst>
          </p:cNvPr>
          <p:cNvSpPr>
            <a:spLocks noChangeArrowheads="1"/>
          </p:cNvSpPr>
          <p:nvPr/>
        </p:nvSpPr>
        <p:spPr bwMode="auto">
          <a:xfrm>
            <a:off x="1952864" y="3357562"/>
            <a:ext cx="1152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a:solidFill>
                  <a:schemeClr val="bg1"/>
                </a:solidFill>
                <a:latin typeface="Lucida Sans" panose="020B0602030504020204" pitchFamily="34" charset="77"/>
              </a:rPr>
              <a:t>ex:book1</a:t>
            </a:r>
            <a:endParaRPr lang="en-US">
              <a:solidFill>
                <a:schemeClr val="bg1"/>
              </a:solidFill>
              <a:latin typeface="Lucida Sans" panose="020B0602030504020204" pitchFamily="34" charset="77"/>
            </a:endParaRPr>
          </a:p>
        </p:txBody>
      </p:sp>
      <p:sp>
        <p:nvSpPr>
          <p:cNvPr id="12" name="AutoShape 7">
            <a:extLst>
              <a:ext uri="{FF2B5EF4-FFF2-40B4-BE49-F238E27FC236}">
                <a16:creationId xmlns:a16="http://schemas.microsoft.com/office/drawing/2014/main" id="{14E6C4FC-6E64-2949-A78E-FDDFC7C798D3}"/>
              </a:ext>
            </a:extLst>
          </p:cNvPr>
          <p:cNvSpPr>
            <a:spLocks noChangeArrowheads="1"/>
          </p:cNvSpPr>
          <p:nvPr/>
        </p:nvSpPr>
        <p:spPr bwMode="auto">
          <a:xfrm>
            <a:off x="1952864" y="5633034"/>
            <a:ext cx="1152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a:solidFill>
                  <a:schemeClr val="bg1"/>
                </a:solidFill>
                <a:latin typeface="Lucida Sans" panose="020B0602030504020204" pitchFamily="34" charset="77"/>
              </a:rPr>
              <a:t>ex:book3</a:t>
            </a:r>
            <a:endParaRPr lang="en-US">
              <a:solidFill>
                <a:schemeClr val="bg1"/>
              </a:solidFill>
              <a:latin typeface="Lucida Sans" panose="020B0602030504020204" pitchFamily="34" charset="77"/>
            </a:endParaRPr>
          </a:p>
        </p:txBody>
      </p:sp>
      <p:sp>
        <p:nvSpPr>
          <p:cNvPr id="13" name="AutoShape 7">
            <a:extLst>
              <a:ext uri="{FF2B5EF4-FFF2-40B4-BE49-F238E27FC236}">
                <a16:creationId xmlns:a16="http://schemas.microsoft.com/office/drawing/2014/main" id="{69879A39-9047-E444-96A9-9F6D889A4B79}"/>
              </a:ext>
            </a:extLst>
          </p:cNvPr>
          <p:cNvSpPr>
            <a:spLocks noChangeArrowheads="1"/>
          </p:cNvSpPr>
          <p:nvPr/>
        </p:nvSpPr>
        <p:spPr bwMode="auto">
          <a:xfrm>
            <a:off x="9011413" y="5633034"/>
            <a:ext cx="1440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err="1">
                <a:solidFill>
                  <a:schemeClr val="bg1"/>
                </a:solidFill>
                <a:latin typeface="Lucida Sans" panose="020B0602030504020204" pitchFamily="34" charset="77"/>
              </a:rPr>
              <a:t>ex:MITPress</a:t>
            </a:r>
            <a:endParaRPr lang="en-US">
              <a:solidFill>
                <a:schemeClr val="bg1"/>
              </a:solidFill>
              <a:latin typeface="Lucida Sans" panose="020B0602030504020204" pitchFamily="34" charset="77"/>
            </a:endParaRPr>
          </a:p>
        </p:txBody>
      </p:sp>
      <p:sp>
        <p:nvSpPr>
          <p:cNvPr id="14" name="AutoShape 7">
            <a:extLst>
              <a:ext uri="{FF2B5EF4-FFF2-40B4-BE49-F238E27FC236}">
                <a16:creationId xmlns:a16="http://schemas.microsoft.com/office/drawing/2014/main" id="{9EE95A7D-E347-8842-BEA2-064E745494C4}"/>
              </a:ext>
            </a:extLst>
          </p:cNvPr>
          <p:cNvSpPr>
            <a:spLocks noChangeArrowheads="1"/>
          </p:cNvSpPr>
          <p:nvPr/>
        </p:nvSpPr>
        <p:spPr bwMode="auto">
          <a:xfrm>
            <a:off x="4711490" y="4495298"/>
            <a:ext cx="1728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err="1">
                <a:solidFill>
                  <a:schemeClr val="bg1"/>
                </a:solidFill>
                <a:latin typeface="Lucida Sans" panose="020B0602030504020204" pitchFamily="34" charset="77"/>
              </a:rPr>
              <a:t>ex:Article</a:t>
            </a:r>
            <a:endParaRPr lang="en-US">
              <a:solidFill>
                <a:schemeClr val="bg1"/>
              </a:solidFill>
              <a:latin typeface="Lucida Sans" panose="020B0602030504020204" pitchFamily="34" charset="77"/>
            </a:endParaRPr>
          </a:p>
        </p:txBody>
      </p:sp>
      <p:sp>
        <p:nvSpPr>
          <p:cNvPr id="15" name="AutoShape 7">
            <a:extLst>
              <a:ext uri="{FF2B5EF4-FFF2-40B4-BE49-F238E27FC236}">
                <a16:creationId xmlns:a16="http://schemas.microsoft.com/office/drawing/2014/main" id="{E7DE5066-D27F-814A-B711-1B243636C1AC}"/>
              </a:ext>
            </a:extLst>
          </p:cNvPr>
          <p:cNvSpPr>
            <a:spLocks noChangeArrowheads="1"/>
          </p:cNvSpPr>
          <p:nvPr/>
        </p:nvSpPr>
        <p:spPr bwMode="auto">
          <a:xfrm>
            <a:off x="8867413" y="3357562"/>
            <a:ext cx="1728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err="1">
                <a:solidFill>
                  <a:schemeClr val="bg1"/>
                </a:solidFill>
                <a:latin typeface="Lucida Sans" panose="020B0602030504020204" pitchFamily="34" charset="77"/>
              </a:rPr>
              <a:t>ex:Publication</a:t>
            </a:r>
            <a:endParaRPr lang="en-US">
              <a:solidFill>
                <a:schemeClr val="bg1"/>
              </a:solidFill>
              <a:latin typeface="Lucida Sans" panose="020B0602030504020204" pitchFamily="34" charset="77"/>
            </a:endParaRPr>
          </a:p>
        </p:txBody>
      </p:sp>
      <p:sp>
        <p:nvSpPr>
          <p:cNvPr id="16" name="Rectangle 5">
            <a:extLst>
              <a:ext uri="{FF2B5EF4-FFF2-40B4-BE49-F238E27FC236}">
                <a16:creationId xmlns:a16="http://schemas.microsoft.com/office/drawing/2014/main" id="{7932C102-187B-014C-86C5-51B6B11503A4}"/>
              </a:ext>
            </a:extLst>
          </p:cNvPr>
          <p:cNvSpPr>
            <a:spLocks noChangeArrowheads="1"/>
          </p:cNvSpPr>
          <p:nvPr/>
        </p:nvSpPr>
        <p:spPr bwMode="auto">
          <a:xfrm>
            <a:off x="3375819" y="4358627"/>
            <a:ext cx="1064715"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FF0000"/>
                </a:solidFill>
                <a:latin typeface="Lucida Sans" panose="020B0602030504020204" pitchFamily="34" charset="77"/>
              </a:rPr>
              <a:t>rdf:type</a:t>
            </a:r>
            <a:endParaRPr lang="en-US">
              <a:solidFill>
                <a:srgbClr val="FF0000"/>
              </a:solidFill>
              <a:latin typeface="Lucida Sans" panose="020B0602030504020204" pitchFamily="34" charset="77"/>
            </a:endParaRPr>
          </a:p>
        </p:txBody>
      </p:sp>
      <p:sp>
        <p:nvSpPr>
          <p:cNvPr id="17" name="Rectangle 5">
            <a:extLst>
              <a:ext uri="{FF2B5EF4-FFF2-40B4-BE49-F238E27FC236}">
                <a16:creationId xmlns:a16="http://schemas.microsoft.com/office/drawing/2014/main" id="{0B4F1BBA-D13C-0148-9DA0-71A2310D390A}"/>
              </a:ext>
            </a:extLst>
          </p:cNvPr>
          <p:cNvSpPr>
            <a:spLocks noChangeArrowheads="1"/>
          </p:cNvSpPr>
          <p:nvPr/>
        </p:nvSpPr>
        <p:spPr bwMode="auto">
          <a:xfrm>
            <a:off x="6294504" y="5499091"/>
            <a:ext cx="1601721"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latin typeface="Lucida Sans" panose="020B0602030504020204" pitchFamily="34" charset="77"/>
              </a:rPr>
              <a:t>ex:publishes</a:t>
            </a:r>
            <a:endParaRPr lang="en-US">
              <a:latin typeface="Lucida Sans" panose="020B0602030504020204" pitchFamily="34" charset="77"/>
            </a:endParaRPr>
          </a:p>
        </p:txBody>
      </p:sp>
      <p:cxnSp>
        <p:nvCxnSpPr>
          <p:cNvPr id="18" name="AutoShape 4">
            <a:extLst>
              <a:ext uri="{FF2B5EF4-FFF2-40B4-BE49-F238E27FC236}">
                <a16:creationId xmlns:a16="http://schemas.microsoft.com/office/drawing/2014/main" id="{28335578-7281-DD43-8B33-FA98824F1808}"/>
              </a:ext>
            </a:extLst>
          </p:cNvPr>
          <p:cNvCxnSpPr>
            <a:cxnSpLocks noChangeShapeType="1"/>
            <a:stCxn id="8" idx="3"/>
            <a:endCxn id="14" idx="1"/>
          </p:cNvCxnSpPr>
          <p:nvPr/>
        </p:nvCxnSpPr>
        <p:spPr bwMode="auto">
          <a:xfrm>
            <a:off x="3104864" y="4783430"/>
            <a:ext cx="1606626" cy="0"/>
          </a:xfrm>
          <a:prstGeom prst="straightConnector1">
            <a:avLst/>
          </a:prstGeom>
          <a:noFill/>
          <a:ln w="25400">
            <a:solidFill>
              <a:srgbClr val="FF0000"/>
            </a:solidFill>
            <a:round/>
            <a:headEnd/>
            <a:tailEnd type="arrow" w="med" len="med"/>
          </a:ln>
        </p:spPr>
      </p:cxnSp>
      <p:cxnSp>
        <p:nvCxnSpPr>
          <p:cNvPr id="21" name="AutoShape 4">
            <a:extLst>
              <a:ext uri="{FF2B5EF4-FFF2-40B4-BE49-F238E27FC236}">
                <a16:creationId xmlns:a16="http://schemas.microsoft.com/office/drawing/2014/main" id="{0C1BEFD5-529F-FB49-9AD9-D34CA299C902}"/>
              </a:ext>
            </a:extLst>
          </p:cNvPr>
          <p:cNvCxnSpPr>
            <a:cxnSpLocks noChangeShapeType="1"/>
            <a:stCxn id="13" idx="1"/>
            <a:endCxn id="12" idx="3"/>
          </p:cNvCxnSpPr>
          <p:nvPr/>
        </p:nvCxnSpPr>
        <p:spPr bwMode="auto">
          <a:xfrm flipH="1">
            <a:off x="3104864" y="5921166"/>
            <a:ext cx="5906549" cy="0"/>
          </a:xfrm>
          <a:prstGeom prst="straightConnector1">
            <a:avLst/>
          </a:prstGeom>
          <a:noFill/>
          <a:ln w="25400">
            <a:solidFill>
              <a:schemeClr val="tx1"/>
            </a:solidFill>
            <a:round/>
            <a:headEnd/>
            <a:tailEnd type="arrow" w="med" len="med"/>
          </a:ln>
        </p:spPr>
      </p:cxnSp>
      <p:cxnSp>
        <p:nvCxnSpPr>
          <p:cNvPr id="26" name="AutoShape 4">
            <a:extLst>
              <a:ext uri="{FF2B5EF4-FFF2-40B4-BE49-F238E27FC236}">
                <a16:creationId xmlns:a16="http://schemas.microsoft.com/office/drawing/2014/main" id="{907C2722-1201-4942-B755-0223982BC4DB}"/>
              </a:ext>
            </a:extLst>
          </p:cNvPr>
          <p:cNvCxnSpPr>
            <a:cxnSpLocks noChangeShapeType="1"/>
            <a:stCxn id="14" idx="3"/>
            <a:endCxn id="15" idx="2"/>
          </p:cNvCxnSpPr>
          <p:nvPr/>
        </p:nvCxnSpPr>
        <p:spPr bwMode="auto">
          <a:xfrm flipV="1">
            <a:off x="6439490" y="3933825"/>
            <a:ext cx="3291923" cy="849605"/>
          </a:xfrm>
          <a:prstGeom prst="straightConnector1">
            <a:avLst/>
          </a:prstGeom>
          <a:noFill/>
          <a:ln w="25400">
            <a:solidFill>
              <a:srgbClr val="92D050"/>
            </a:solidFill>
            <a:round/>
            <a:headEnd/>
            <a:tailEnd type="arrow" w="med" len="med"/>
          </a:ln>
        </p:spPr>
      </p:cxnSp>
      <p:cxnSp>
        <p:nvCxnSpPr>
          <p:cNvPr id="29" name="AutoShape 4">
            <a:extLst>
              <a:ext uri="{FF2B5EF4-FFF2-40B4-BE49-F238E27FC236}">
                <a16:creationId xmlns:a16="http://schemas.microsoft.com/office/drawing/2014/main" id="{BFC8A5D5-15B4-4B4E-B09B-B12416E4D5C7}"/>
              </a:ext>
            </a:extLst>
          </p:cNvPr>
          <p:cNvCxnSpPr>
            <a:cxnSpLocks noChangeShapeType="1"/>
            <a:stCxn id="17" idx="3"/>
            <a:endCxn id="15" idx="2"/>
          </p:cNvCxnSpPr>
          <p:nvPr/>
        </p:nvCxnSpPr>
        <p:spPr bwMode="auto">
          <a:xfrm flipV="1">
            <a:off x="7896225" y="3933825"/>
            <a:ext cx="1835188" cy="1749932"/>
          </a:xfrm>
          <a:prstGeom prst="straightConnector1">
            <a:avLst/>
          </a:prstGeom>
          <a:noFill/>
          <a:ln w="25400">
            <a:solidFill>
              <a:srgbClr val="92D050"/>
            </a:solidFill>
            <a:round/>
            <a:headEnd/>
            <a:tailEnd type="arrow" w="med" len="med"/>
          </a:ln>
        </p:spPr>
      </p:cxnSp>
      <p:sp>
        <p:nvSpPr>
          <p:cNvPr id="35" name="Rectangle 5">
            <a:extLst>
              <a:ext uri="{FF2B5EF4-FFF2-40B4-BE49-F238E27FC236}">
                <a16:creationId xmlns:a16="http://schemas.microsoft.com/office/drawing/2014/main" id="{E4B28BE0-F40A-F646-B28A-EC1D64DDECCD}"/>
              </a:ext>
            </a:extLst>
          </p:cNvPr>
          <p:cNvSpPr>
            <a:spLocks noChangeArrowheads="1"/>
          </p:cNvSpPr>
          <p:nvPr/>
        </p:nvSpPr>
        <p:spPr bwMode="auto">
          <a:xfrm>
            <a:off x="4536186" y="3240259"/>
            <a:ext cx="1064715"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FF0000"/>
                </a:solidFill>
                <a:latin typeface="Lucida Sans" panose="020B0602030504020204" pitchFamily="34" charset="77"/>
              </a:rPr>
              <a:t>rdf:type</a:t>
            </a:r>
            <a:endParaRPr lang="en-US">
              <a:solidFill>
                <a:srgbClr val="FF0000"/>
              </a:solidFill>
              <a:latin typeface="Lucida Sans" panose="020B0602030504020204" pitchFamily="34" charset="77"/>
            </a:endParaRPr>
          </a:p>
        </p:txBody>
      </p:sp>
      <p:sp>
        <p:nvSpPr>
          <p:cNvPr id="36" name="Rectangle 5">
            <a:extLst>
              <a:ext uri="{FF2B5EF4-FFF2-40B4-BE49-F238E27FC236}">
                <a16:creationId xmlns:a16="http://schemas.microsoft.com/office/drawing/2014/main" id="{F313D3F8-3625-F946-B5F8-7D8A85842BA0}"/>
              </a:ext>
            </a:extLst>
          </p:cNvPr>
          <p:cNvSpPr>
            <a:spLocks noChangeArrowheads="1"/>
          </p:cNvSpPr>
          <p:nvPr/>
        </p:nvSpPr>
        <p:spPr bwMode="auto">
          <a:xfrm rot="18922292">
            <a:off x="7769032" y="4612284"/>
            <a:ext cx="1338828"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92D050"/>
                </a:solidFill>
                <a:latin typeface="Lucida Sans" panose="020B0602030504020204" pitchFamily="34" charset="77"/>
              </a:rPr>
              <a:t>rdfs:range</a:t>
            </a:r>
            <a:endParaRPr lang="en-US">
              <a:solidFill>
                <a:srgbClr val="92D050"/>
              </a:solidFill>
              <a:latin typeface="Lucida Sans" panose="020B0602030504020204" pitchFamily="34" charset="77"/>
            </a:endParaRPr>
          </a:p>
        </p:txBody>
      </p:sp>
      <p:sp>
        <p:nvSpPr>
          <p:cNvPr id="37" name="Rectangle 5">
            <a:extLst>
              <a:ext uri="{FF2B5EF4-FFF2-40B4-BE49-F238E27FC236}">
                <a16:creationId xmlns:a16="http://schemas.microsoft.com/office/drawing/2014/main" id="{EEEC92B8-42C3-444F-A9DA-8AA47C05BDFB}"/>
              </a:ext>
            </a:extLst>
          </p:cNvPr>
          <p:cNvSpPr>
            <a:spLocks noChangeArrowheads="1"/>
          </p:cNvSpPr>
          <p:nvPr/>
        </p:nvSpPr>
        <p:spPr bwMode="auto">
          <a:xfrm rot="20708298">
            <a:off x="6519848" y="4093473"/>
            <a:ext cx="1960793"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92D050"/>
                </a:solidFill>
                <a:latin typeface="Lucida Sans" panose="020B0602030504020204" pitchFamily="34" charset="77"/>
              </a:rPr>
              <a:t>rdfs:subClassOf</a:t>
            </a:r>
            <a:endParaRPr lang="en-US">
              <a:solidFill>
                <a:srgbClr val="92D050"/>
              </a:solidFill>
              <a:latin typeface="Lucida Sans" panose="020B0602030504020204" pitchFamily="34" charset="77"/>
            </a:endParaRPr>
          </a:p>
        </p:txBody>
      </p:sp>
      <p:grpSp>
        <p:nvGrpSpPr>
          <p:cNvPr id="44" name="Group 43">
            <a:extLst>
              <a:ext uri="{FF2B5EF4-FFF2-40B4-BE49-F238E27FC236}">
                <a16:creationId xmlns:a16="http://schemas.microsoft.com/office/drawing/2014/main" id="{BA5F7D63-489D-FE43-B7CF-9EB888504814}"/>
              </a:ext>
            </a:extLst>
          </p:cNvPr>
          <p:cNvGrpSpPr/>
          <p:nvPr/>
        </p:nvGrpSpPr>
        <p:grpSpPr>
          <a:xfrm>
            <a:off x="2995723" y="3772848"/>
            <a:ext cx="5871690" cy="735584"/>
            <a:chOff x="2995723" y="3772848"/>
            <a:chExt cx="5871690" cy="735584"/>
          </a:xfrm>
        </p:grpSpPr>
        <p:cxnSp>
          <p:nvCxnSpPr>
            <p:cNvPr id="25" name="AutoShape 4">
              <a:extLst>
                <a:ext uri="{FF2B5EF4-FFF2-40B4-BE49-F238E27FC236}">
                  <a16:creationId xmlns:a16="http://schemas.microsoft.com/office/drawing/2014/main" id="{B3F010B6-D3B6-A44B-8B60-5FC55231F2A9}"/>
                </a:ext>
              </a:extLst>
            </p:cNvPr>
            <p:cNvCxnSpPr>
              <a:cxnSpLocks noChangeShapeType="1"/>
            </p:cNvCxnSpPr>
            <p:nvPr/>
          </p:nvCxnSpPr>
          <p:spPr bwMode="auto">
            <a:xfrm flipV="1">
              <a:off x="2995723" y="3772848"/>
              <a:ext cx="5871690" cy="735584"/>
            </a:xfrm>
            <a:prstGeom prst="straightConnector1">
              <a:avLst/>
            </a:prstGeom>
            <a:noFill/>
            <a:ln w="25400">
              <a:solidFill>
                <a:srgbClr val="FF0000"/>
              </a:solidFill>
              <a:prstDash val="dash"/>
              <a:round/>
              <a:headEnd/>
              <a:tailEnd type="arrow" w="med" len="med"/>
            </a:ln>
          </p:spPr>
        </p:cxnSp>
        <p:sp>
          <p:nvSpPr>
            <p:cNvPr id="32" name="Rectangle 5">
              <a:extLst>
                <a:ext uri="{FF2B5EF4-FFF2-40B4-BE49-F238E27FC236}">
                  <a16:creationId xmlns:a16="http://schemas.microsoft.com/office/drawing/2014/main" id="{1581260B-9066-D849-A000-7C78F77AB1FD}"/>
                </a:ext>
              </a:extLst>
            </p:cNvPr>
            <p:cNvSpPr>
              <a:spLocks noChangeArrowheads="1"/>
            </p:cNvSpPr>
            <p:nvPr/>
          </p:nvSpPr>
          <p:spPr bwMode="auto">
            <a:xfrm rot="21204321">
              <a:off x="4795485" y="3813886"/>
              <a:ext cx="1064715"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FF0000"/>
                  </a:solidFill>
                  <a:latin typeface="Lucida Sans" panose="020B0602030504020204" pitchFamily="34" charset="77"/>
                </a:rPr>
                <a:t>rdf:type</a:t>
              </a:r>
              <a:endParaRPr lang="en-US">
                <a:solidFill>
                  <a:srgbClr val="FF0000"/>
                </a:solidFill>
                <a:latin typeface="Lucida Sans" panose="020B0602030504020204" pitchFamily="34" charset="77"/>
              </a:endParaRPr>
            </a:p>
          </p:txBody>
        </p:sp>
      </p:grpSp>
      <p:grpSp>
        <p:nvGrpSpPr>
          <p:cNvPr id="46" name="Group 45">
            <a:extLst>
              <a:ext uri="{FF2B5EF4-FFF2-40B4-BE49-F238E27FC236}">
                <a16:creationId xmlns:a16="http://schemas.microsoft.com/office/drawing/2014/main" id="{7F1CDEA5-FE97-C74B-9007-95A16505E2D4}"/>
              </a:ext>
            </a:extLst>
          </p:cNvPr>
          <p:cNvGrpSpPr/>
          <p:nvPr/>
        </p:nvGrpSpPr>
        <p:grpSpPr>
          <a:xfrm>
            <a:off x="7896225" y="4552447"/>
            <a:ext cx="3705265" cy="1131310"/>
            <a:chOff x="7896225" y="4552447"/>
            <a:chExt cx="3705265" cy="1131310"/>
          </a:xfrm>
        </p:grpSpPr>
        <p:sp>
          <p:nvSpPr>
            <p:cNvPr id="33" name="AutoShape 7">
              <a:extLst>
                <a:ext uri="{FF2B5EF4-FFF2-40B4-BE49-F238E27FC236}">
                  <a16:creationId xmlns:a16="http://schemas.microsoft.com/office/drawing/2014/main" id="{8988F71A-62DD-5F45-B39E-65ABD6A683A1}"/>
                </a:ext>
              </a:extLst>
            </p:cNvPr>
            <p:cNvSpPr>
              <a:spLocks noChangeArrowheads="1"/>
            </p:cNvSpPr>
            <p:nvPr/>
          </p:nvSpPr>
          <p:spPr bwMode="auto">
            <a:xfrm>
              <a:off x="9873490" y="4552447"/>
              <a:ext cx="1728000" cy="576263"/>
            </a:xfrm>
            <a:prstGeom prst="roundRect">
              <a:avLst>
                <a:gd name="adj" fmla="val 50000"/>
              </a:avLst>
            </a:prstGeom>
            <a:solidFill>
              <a:schemeClr val="accent1">
                <a:alpha val="49912"/>
              </a:schemeClr>
            </a:solidFill>
            <a:ln w="25400">
              <a:noFill/>
              <a:prstDash val="dash"/>
              <a:round/>
              <a:headEnd/>
              <a:tailEnd/>
            </a:ln>
          </p:spPr>
          <p:txBody>
            <a:bodyPr wrap="none" anchor="ctr">
              <a:prstTxWarp prst="textNoShape">
                <a:avLst/>
              </a:prstTxWarp>
            </a:bodyPr>
            <a:lstStyle/>
            <a:p>
              <a:pPr algn="ctr"/>
              <a:r>
                <a:rPr lang="en-GB" err="1">
                  <a:solidFill>
                    <a:schemeClr val="bg1"/>
                  </a:solidFill>
                  <a:latin typeface="Lucida Sans" panose="020B0602030504020204" pitchFamily="34" charset="77"/>
                </a:rPr>
                <a:t>rdf:Property</a:t>
              </a:r>
              <a:endParaRPr lang="en-US">
                <a:solidFill>
                  <a:schemeClr val="bg1"/>
                </a:solidFill>
                <a:latin typeface="Lucida Sans" panose="020B0602030504020204" pitchFamily="34" charset="77"/>
              </a:endParaRPr>
            </a:p>
          </p:txBody>
        </p:sp>
        <p:cxnSp>
          <p:nvCxnSpPr>
            <p:cNvPr id="34" name="AutoShape 4">
              <a:extLst>
                <a:ext uri="{FF2B5EF4-FFF2-40B4-BE49-F238E27FC236}">
                  <a16:creationId xmlns:a16="http://schemas.microsoft.com/office/drawing/2014/main" id="{61A07975-9E78-A348-AD17-32E3BEB5F74B}"/>
                </a:ext>
              </a:extLst>
            </p:cNvPr>
            <p:cNvCxnSpPr>
              <a:cxnSpLocks noChangeShapeType="1"/>
              <a:stCxn id="17" idx="3"/>
              <a:endCxn id="33" idx="1"/>
            </p:cNvCxnSpPr>
            <p:nvPr/>
          </p:nvCxnSpPr>
          <p:spPr bwMode="auto">
            <a:xfrm flipV="1">
              <a:off x="7896225" y="4840579"/>
              <a:ext cx="1977265" cy="843178"/>
            </a:xfrm>
            <a:prstGeom prst="straightConnector1">
              <a:avLst/>
            </a:prstGeom>
            <a:noFill/>
            <a:ln w="25400">
              <a:solidFill>
                <a:srgbClr val="FF0000"/>
              </a:solidFill>
              <a:prstDash val="dash"/>
              <a:round/>
              <a:headEnd/>
              <a:tailEnd type="arrow" w="med" len="med"/>
            </a:ln>
          </p:spPr>
        </p:cxnSp>
        <p:sp>
          <p:nvSpPr>
            <p:cNvPr id="38" name="Rectangle 5">
              <a:extLst>
                <a:ext uri="{FF2B5EF4-FFF2-40B4-BE49-F238E27FC236}">
                  <a16:creationId xmlns:a16="http://schemas.microsoft.com/office/drawing/2014/main" id="{D499D62E-8513-3D4F-B666-AA191D4F09AD}"/>
                </a:ext>
              </a:extLst>
            </p:cNvPr>
            <p:cNvSpPr>
              <a:spLocks noChangeArrowheads="1"/>
            </p:cNvSpPr>
            <p:nvPr/>
          </p:nvSpPr>
          <p:spPr bwMode="auto">
            <a:xfrm rot="20173853">
              <a:off x="8530688" y="4823354"/>
              <a:ext cx="1064715"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FF0000"/>
                  </a:solidFill>
                  <a:latin typeface="Lucida Sans" panose="020B0602030504020204" pitchFamily="34" charset="77"/>
                </a:rPr>
                <a:t>rdf:type</a:t>
              </a:r>
              <a:endParaRPr lang="en-US">
                <a:solidFill>
                  <a:srgbClr val="FF0000"/>
                </a:solidFill>
                <a:latin typeface="Lucida Sans" panose="020B0602030504020204" pitchFamily="34" charset="77"/>
              </a:endParaRPr>
            </a:p>
          </p:txBody>
        </p:sp>
      </p:grpSp>
      <p:grpSp>
        <p:nvGrpSpPr>
          <p:cNvPr id="45" name="Group 44">
            <a:extLst>
              <a:ext uri="{FF2B5EF4-FFF2-40B4-BE49-F238E27FC236}">
                <a16:creationId xmlns:a16="http://schemas.microsoft.com/office/drawing/2014/main" id="{B129F498-B873-CC48-AB3D-528EBA99BAE5}"/>
              </a:ext>
            </a:extLst>
          </p:cNvPr>
          <p:cNvGrpSpPr/>
          <p:nvPr/>
        </p:nvGrpSpPr>
        <p:grpSpPr>
          <a:xfrm>
            <a:off x="3031524" y="3962400"/>
            <a:ext cx="6664411" cy="1787611"/>
            <a:chOff x="3031524" y="3962400"/>
            <a:chExt cx="6664411" cy="1787611"/>
          </a:xfrm>
        </p:grpSpPr>
        <p:sp>
          <p:nvSpPr>
            <p:cNvPr id="42" name="Freeform 41">
              <a:extLst>
                <a:ext uri="{FF2B5EF4-FFF2-40B4-BE49-F238E27FC236}">
                  <a16:creationId xmlns:a16="http://schemas.microsoft.com/office/drawing/2014/main" id="{E05C3CDD-22E1-0D4E-8E4C-8DEFF6642245}"/>
                </a:ext>
              </a:extLst>
            </p:cNvPr>
            <p:cNvSpPr/>
            <p:nvPr/>
          </p:nvSpPr>
          <p:spPr>
            <a:xfrm>
              <a:off x="3031524" y="3962400"/>
              <a:ext cx="6664411" cy="1787611"/>
            </a:xfrm>
            <a:custGeom>
              <a:avLst/>
              <a:gdLst>
                <a:gd name="connsiteX0" fmla="*/ 0 w 6664411"/>
                <a:gd name="connsiteY0" fmla="*/ 1787611 h 1787611"/>
                <a:gd name="connsiteX1" fmla="*/ 4662617 w 6664411"/>
                <a:gd name="connsiteY1" fmla="*/ 1202724 h 1787611"/>
                <a:gd name="connsiteX2" fmla="*/ 6664411 w 6664411"/>
                <a:gd name="connsiteY2" fmla="*/ 0 h 1787611"/>
              </a:gdLst>
              <a:ahLst/>
              <a:cxnLst>
                <a:cxn ang="0">
                  <a:pos x="connsiteX0" y="connsiteY0"/>
                </a:cxn>
                <a:cxn ang="0">
                  <a:pos x="connsiteX1" y="connsiteY1"/>
                </a:cxn>
                <a:cxn ang="0">
                  <a:pos x="connsiteX2" y="connsiteY2"/>
                </a:cxn>
              </a:cxnLst>
              <a:rect l="l" t="t" r="r" b="b"/>
              <a:pathLst>
                <a:path w="6664411" h="1787611">
                  <a:moveTo>
                    <a:pt x="0" y="1787611"/>
                  </a:moveTo>
                  <a:lnTo>
                    <a:pt x="4662617" y="1202724"/>
                  </a:lnTo>
                  <a:lnTo>
                    <a:pt x="6664411" y="0"/>
                  </a:lnTo>
                </a:path>
              </a:pathLst>
            </a:custGeom>
            <a:noFill/>
            <a:ln w="25400">
              <a:solidFill>
                <a:schemeClr val="accent4"/>
              </a:solidFill>
              <a:prstDash val="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5">
              <a:extLst>
                <a:ext uri="{FF2B5EF4-FFF2-40B4-BE49-F238E27FC236}">
                  <a16:creationId xmlns:a16="http://schemas.microsoft.com/office/drawing/2014/main" id="{CDAC7528-1955-B44B-93D1-A70E243C366C}"/>
                </a:ext>
              </a:extLst>
            </p:cNvPr>
            <p:cNvSpPr>
              <a:spLocks noChangeArrowheads="1"/>
            </p:cNvSpPr>
            <p:nvPr/>
          </p:nvSpPr>
          <p:spPr bwMode="auto">
            <a:xfrm rot="21204321">
              <a:off x="4512480" y="5135386"/>
              <a:ext cx="1064715"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FF0000"/>
                  </a:solidFill>
                  <a:latin typeface="Lucida Sans" panose="020B0602030504020204" pitchFamily="34" charset="77"/>
                </a:rPr>
                <a:t>rdf:type</a:t>
              </a:r>
              <a:endParaRPr lang="en-US">
                <a:solidFill>
                  <a:srgbClr val="FF0000"/>
                </a:solidFill>
                <a:latin typeface="Lucida Sans" panose="020B0602030504020204" pitchFamily="34" charset="77"/>
              </a:endParaRPr>
            </a:p>
          </p:txBody>
        </p:sp>
      </p:grpSp>
    </p:spTree>
    <p:extLst>
      <p:ext uri="{BB962C8B-B14F-4D97-AF65-F5344CB8AC3E}">
        <p14:creationId xmlns:p14="http://schemas.microsoft.com/office/powerpoint/2010/main" val="314076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B3B64-4BD5-314A-A69C-9F14E73BC2AA}"/>
              </a:ext>
            </a:extLst>
          </p:cNvPr>
          <p:cNvSpPr>
            <a:spLocks noGrp="1"/>
          </p:cNvSpPr>
          <p:nvPr>
            <p:ph type="title"/>
          </p:nvPr>
        </p:nvSpPr>
        <p:spPr/>
        <p:txBody>
          <a:bodyPr/>
          <a:lstStyle/>
          <a:p>
            <a:r>
              <a:rPr lang="en-US"/>
              <a:t>RDF Entailment</a:t>
            </a:r>
          </a:p>
        </p:txBody>
      </p:sp>
      <p:sp>
        <p:nvSpPr>
          <p:cNvPr id="4" name="Content Placeholder 3">
            <a:extLst>
              <a:ext uri="{FF2B5EF4-FFF2-40B4-BE49-F238E27FC236}">
                <a16:creationId xmlns:a16="http://schemas.microsoft.com/office/drawing/2014/main" id="{0AD91B4B-83E0-104F-A168-91C8C251F8A2}"/>
              </a:ext>
            </a:extLst>
          </p:cNvPr>
          <p:cNvSpPr>
            <a:spLocks noGrp="1"/>
          </p:cNvSpPr>
          <p:nvPr>
            <p:ph sz="quarter" idx="13"/>
          </p:nvPr>
        </p:nvSpPr>
        <p:spPr/>
        <p:txBody>
          <a:bodyPr>
            <a:normAutofit/>
          </a:bodyPr>
          <a:lstStyle/>
          <a:p>
            <a:pPr marL="0" indent="0">
              <a:buNone/>
            </a:pPr>
            <a:r>
              <a:rPr lang="de-DE">
                <a:latin typeface="Lucida Console" panose="020B0609040504020204" pitchFamily="49" charset="0"/>
              </a:rPr>
              <a:t>SELECT ?</a:t>
            </a:r>
            <a:r>
              <a:rPr lang="de-DE" err="1">
                <a:latin typeface="Lucida Console" panose="020B0609040504020204" pitchFamily="49" charset="0"/>
              </a:rPr>
              <a:t>pub</a:t>
            </a:r>
            <a:r>
              <a:rPr lang="de-DE">
                <a:latin typeface="Lucida Console" panose="020B0609040504020204" pitchFamily="49" charset="0"/>
              </a:rPr>
              <a:t> WHERE { ?</a:t>
            </a:r>
            <a:r>
              <a:rPr lang="de-DE" err="1">
                <a:latin typeface="Lucida Console" panose="020B0609040504020204" pitchFamily="49" charset="0"/>
              </a:rPr>
              <a:t>pub</a:t>
            </a:r>
            <a:r>
              <a:rPr lang="de-DE">
                <a:latin typeface="Lucida Console" panose="020B0609040504020204" pitchFamily="49" charset="0"/>
              </a:rPr>
              <a:t> </a:t>
            </a:r>
            <a:r>
              <a:rPr lang="de-DE" err="1">
                <a:latin typeface="Lucida Console" panose="020B0609040504020204" pitchFamily="49" charset="0"/>
              </a:rPr>
              <a:t>rdf:type</a:t>
            </a:r>
            <a:r>
              <a:rPr lang="de-DE">
                <a:latin typeface="Lucida Console" panose="020B0609040504020204" pitchFamily="49" charset="0"/>
              </a:rPr>
              <a:t> </a:t>
            </a:r>
            <a:r>
              <a:rPr lang="de-DE" err="1">
                <a:latin typeface="Lucida Console" panose="020B0609040504020204" pitchFamily="49" charset="0"/>
              </a:rPr>
              <a:t>ex:Publication</a:t>
            </a:r>
            <a:r>
              <a:rPr lang="de-DE">
                <a:latin typeface="Lucida Console" panose="020B0609040504020204" pitchFamily="49" charset="0"/>
              </a:rPr>
              <a:t> }</a:t>
            </a:r>
          </a:p>
          <a:p>
            <a:pPr marL="0" indent="0">
              <a:buNone/>
            </a:pPr>
            <a:r>
              <a:rPr lang="de-DE" err="1"/>
              <a:t>Without</a:t>
            </a:r>
            <a:r>
              <a:rPr lang="de-DE"/>
              <a:t> </a:t>
            </a:r>
            <a:r>
              <a:rPr lang="de-DE" err="1"/>
              <a:t>entailment</a:t>
            </a:r>
            <a:r>
              <a:rPr lang="de-DE"/>
              <a:t>: ex:book1</a:t>
            </a:r>
          </a:p>
          <a:p>
            <a:pPr marL="0" indent="0">
              <a:buNone/>
            </a:pPr>
            <a:r>
              <a:rPr lang="de-DE" err="1"/>
              <a:t>With</a:t>
            </a:r>
            <a:r>
              <a:rPr lang="de-DE"/>
              <a:t> </a:t>
            </a:r>
            <a:r>
              <a:rPr lang="de-DE" err="1"/>
              <a:t>entailment</a:t>
            </a:r>
            <a:r>
              <a:rPr lang="de-DE"/>
              <a:t>: ex:book1, ex:book2, ex:book3</a:t>
            </a:r>
          </a:p>
        </p:txBody>
      </p:sp>
      <p:sp>
        <p:nvSpPr>
          <p:cNvPr id="5" name="Text Placeholder 4">
            <a:extLst>
              <a:ext uri="{FF2B5EF4-FFF2-40B4-BE49-F238E27FC236}">
                <a16:creationId xmlns:a16="http://schemas.microsoft.com/office/drawing/2014/main" id="{AF6E01A4-D6AB-3D4E-86C0-AD304DF944D3}"/>
              </a:ext>
            </a:extLst>
          </p:cNvPr>
          <p:cNvSpPr>
            <a:spLocks noGrp="1"/>
          </p:cNvSpPr>
          <p:nvPr>
            <p:ph type="body" sz="quarter" idx="15"/>
          </p:nvPr>
        </p:nvSpPr>
        <p:spPr/>
        <p:txBody>
          <a:bodyPr/>
          <a:lstStyle/>
          <a:p>
            <a:endParaRPr lang="en-US"/>
          </a:p>
        </p:txBody>
      </p:sp>
      <p:cxnSp>
        <p:nvCxnSpPr>
          <p:cNvPr id="7" name="AutoShape 4">
            <a:extLst>
              <a:ext uri="{FF2B5EF4-FFF2-40B4-BE49-F238E27FC236}">
                <a16:creationId xmlns:a16="http://schemas.microsoft.com/office/drawing/2014/main" id="{4FE32680-467C-1C48-B4D6-C4D86D7B3118}"/>
              </a:ext>
            </a:extLst>
          </p:cNvPr>
          <p:cNvCxnSpPr>
            <a:cxnSpLocks noChangeShapeType="1"/>
            <a:stCxn id="11" idx="3"/>
            <a:endCxn id="15" idx="1"/>
          </p:cNvCxnSpPr>
          <p:nvPr/>
        </p:nvCxnSpPr>
        <p:spPr bwMode="auto">
          <a:xfrm>
            <a:off x="3104864" y="3645694"/>
            <a:ext cx="5762549" cy="0"/>
          </a:xfrm>
          <a:prstGeom prst="straightConnector1">
            <a:avLst/>
          </a:prstGeom>
          <a:noFill/>
          <a:ln w="25400">
            <a:solidFill>
              <a:srgbClr val="FF0000"/>
            </a:solidFill>
            <a:round/>
            <a:headEnd/>
            <a:tailEnd type="arrow" w="med" len="med"/>
          </a:ln>
        </p:spPr>
      </p:cxnSp>
      <p:sp>
        <p:nvSpPr>
          <p:cNvPr id="8" name="AutoShape 7">
            <a:extLst>
              <a:ext uri="{FF2B5EF4-FFF2-40B4-BE49-F238E27FC236}">
                <a16:creationId xmlns:a16="http://schemas.microsoft.com/office/drawing/2014/main" id="{0F02237D-7B1D-8742-A183-3DD00B259238}"/>
              </a:ext>
            </a:extLst>
          </p:cNvPr>
          <p:cNvSpPr>
            <a:spLocks noChangeArrowheads="1"/>
          </p:cNvSpPr>
          <p:nvPr/>
        </p:nvSpPr>
        <p:spPr bwMode="auto">
          <a:xfrm>
            <a:off x="1952864" y="4495298"/>
            <a:ext cx="1152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a:solidFill>
                  <a:schemeClr val="bg1"/>
                </a:solidFill>
                <a:latin typeface="Lucida Sans" panose="020B0602030504020204" pitchFamily="34" charset="77"/>
              </a:rPr>
              <a:t>ex:book2</a:t>
            </a:r>
            <a:endParaRPr lang="en-US">
              <a:solidFill>
                <a:schemeClr val="bg1"/>
              </a:solidFill>
              <a:latin typeface="Lucida Sans" panose="020B0602030504020204" pitchFamily="34" charset="77"/>
            </a:endParaRPr>
          </a:p>
        </p:txBody>
      </p:sp>
      <p:sp>
        <p:nvSpPr>
          <p:cNvPr id="11" name="AutoShape 7">
            <a:extLst>
              <a:ext uri="{FF2B5EF4-FFF2-40B4-BE49-F238E27FC236}">
                <a16:creationId xmlns:a16="http://schemas.microsoft.com/office/drawing/2014/main" id="{0FD5222C-3795-3742-BDA7-09BF91276247}"/>
              </a:ext>
            </a:extLst>
          </p:cNvPr>
          <p:cNvSpPr>
            <a:spLocks noChangeArrowheads="1"/>
          </p:cNvSpPr>
          <p:nvPr/>
        </p:nvSpPr>
        <p:spPr bwMode="auto">
          <a:xfrm>
            <a:off x="1952864" y="3357562"/>
            <a:ext cx="1152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a:solidFill>
                  <a:schemeClr val="bg1"/>
                </a:solidFill>
                <a:latin typeface="Lucida Sans" panose="020B0602030504020204" pitchFamily="34" charset="77"/>
              </a:rPr>
              <a:t>ex:book1</a:t>
            </a:r>
            <a:endParaRPr lang="en-US">
              <a:solidFill>
                <a:schemeClr val="bg1"/>
              </a:solidFill>
              <a:latin typeface="Lucida Sans" panose="020B0602030504020204" pitchFamily="34" charset="77"/>
            </a:endParaRPr>
          </a:p>
        </p:txBody>
      </p:sp>
      <p:sp>
        <p:nvSpPr>
          <p:cNvPr id="12" name="AutoShape 7">
            <a:extLst>
              <a:ext uri="{FF2B5EF4-FFF2-40B4-BE49-F238E27FC236}">
                <a16:creationId xmlns:a16="http://schemas.microsoft.com/office/drawing/2014/main" id="{14E6C4FC-6E64-2949-A78E-FDDFC7C798D3}"/>
              </a:ext>
            </a:extLst>
          </p:cNvPr>
          <p:cNvSpPr>
            <a:spLocks noChangeArrowheads="1"/>
          </p:cNvSpPr>
          <p:nvPr/>
        </p:nvSpPr>
        <p:spPr bwMode="auto">
          <a:xfrm>
            <a:off x="1952864" y="5633034"/>
            <a:ext cx="1152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a:solidFill>
                  <a:schemeClr val="bg1"/>
                </a:solidFill>
                <a:latin typeface="Lucida Sans" panose="020B0602030504020204" pitchFamily="34" charset="77"/>
              </a:rPr>
              <a:t>ex:book3</a:t>
            </a:r>
            <a:endParaRPr lang="en-US">
              <a:solidFill>
                <a:schemeClr val="bg1"/>
              </a:solidFill>
              <a:latin typeface="Lucida Sans" panose="020B0602030504020204" pitchFamily="34" charset="77"/>
            </a:endParaRPr>
          </a:p>
        </p:txBody>
      </p:sp>
      <p:sp>
        <p:nvSpPr>
          <p:cNvPr id="13" name="AutoShape 7">
            <a:extLst>
              <a:ext uri="{FF2B5EF4-FFF2-40B4-BE49-F238E27FC236}">
                <a16:creationId xmlns:a16="http://schemas.microsoft.com/office/drawing/2014/main" id="{69879A39-9047-E444-96A9-9F6D889A4B79}"/>
              </a:ext>
            </a:extLst>
          </p:cNvPr>
          <p:cNvSpPr>
            <a:spLocks noChangeArrowheads="1"/>
          </p:cNvSpPr>
          <p:nvPr/>
        </p:nvSpPr>
        <p:spPr bwMode="auto">
          <a:xfrm>
            <a:off x="9011413" y="5633034"/>
            <a:ext cx="1440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err="1">
                <a:solidFill>
                  <a:schemeClr val="bg1"/>
                </a:solidFill>
                <a:latin typeface="Lucida Sans" panose="020B0602030504020204" pitchFamily="34" charset="77"/>
              </a:rPr>
              <a:t>ex:MITPress</a:t>
            </a:r>
            <a:endParaRPr lang="en-US">
              <a:solidFill>
                <a:schemeClr val="bg1"/>
              </a:solidFill>
              <a:latin typeface="Lucida Sans" panose="020B0602030504020204" pitchFamily="34" charset="77"/>
            </a:endParaRPr>
          </a:p>
        </p:txBody>
      </p:sp>
      <p:sp>
        <p:nvSpPr>
          <p:cNvPr id="14" name="AutoShape 7">
            <a:extLst>
              <a:ext uri="{FF2B5EF4-FFF2-40B4-BE49-F238E27FC236}">
                <a16:creationId xmlns:a16="http://schemas.microsoft.com/office/drawing/2014/main" id="{9EE95A7D-E347-8842-BEA2-064E745494C4}"/>
              </a:ext>
            </a:extLst>
          </p:cNvPr>
          <p:cNvSpPr>
            <a:spLocks noChangeArrowheads="1"/>
          </p:cNvSpPr>
          <p:nvPr/>
        </p:nvSpPr>
        <p:spPr bwMode="auto">
          <a:xfrm>
            <a:off x="4711490" y="4495298"/>
            <a:ext cx="1728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err="1">
                <a:solidFill>
                  <a:schemeClr val="bg1"/>
                </a:solidFill>
                <a:latin typeface="Lucida Sans" panose="020B0602030504020204" pitchFamily="34" charset="77"/>
              </a:rPr>
              <a:t>ex:Article</a:t>
            </a:r>
            <a:endParaRPr lang="en-US">
              <a:solidFill>
                <a:schemeClr val="bg1"/>
              </a:solidFill>
              <a:latin typeface="Lucida Sans" panose="020B0602030504020204" pitchFamily="34" charset="77"/>
            </a:endParaRPr>
          </a:p>
        </p:txBody>
      </p:sp>
      <p:sp>
        <p:nvSpPr>
          <p:cNvPr id="15" name="AutoShape 7">
            <a:extLst>
              <a:ext uri="{FF2B5EF4-FFF2-40B4-BE49-F238E27FC236}">
                <a16:creationId xmlns:a16="http://schemas.microsoft.com/office/drawing/2014/main" id="{E7DE5066-D27F-814A-B711-1B243636C1AC}"/>
              </a:ext>
            </a:extLst>
          </p:cNvPr>
          <p:cNvSpPr>
            <a:spLocks noChangeArrowheads="1"/>
          </p:cNvSpPr>
          <p:nvPr/>
        </p:nvSpPr>
        <p:spPr bwMode="auto">
          <a:xfrm>
            <a:off x="8867413" y="3357562"/>
            <a:ext cx="1728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err="1">
                <a:solidFill>
                  <a:schemeClr val="bg1"/>
                </a:solidFill>
                <a:latin typeface="Lucida Sans" panose="020B0602030504020204" pitchFamily="34" charset="77"/>
              </a:rPr>
              <a:t>ex:Publication</a:t>
            </a:r>
            <a:endParaRPr lang="en-US">
              <a:solidFill>
                <a:schemeClr val="bg1"/>
              </a:solidFill>
              <a:latin typeface="Lucida Sans" panose="020B0602030504020204" pitchFamily="34" charset="77"/>
            </a:endParaRPr>
          </a:p>
        </p:txBody>
      </p:sp>
      <p:sp>
        <p:nvSpPr>
          <p:cNvPr id="16" name="Rectangle 5">
            <a:extLst>
              <a:ext uri="{FF2B5EF4-FFF2-40B4-BE49-F238E27FC236}">
                <a16:creationId xmlns:a16="http://schemas.microsoft.com/office/drawing/2014/main" id="{7932C102-187B-014C-86C5-51B6B11503A4}"/>
              </a:ext>
            </a:extLst>
          </p:cNvPr>
          <p:cNvSpPr>
            <a:spLocks noChangeArrowheads="1"/>
          </p:cNvSpPr>
          <p:nvPr/>
        </p:nvSpPr>
        <p:spPr bwMode="auto">
          <a:xfrm>
            <a:off x="3375819" y="4358627"/>
            <a:ext cx="1064715"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FF0000"/>
                </a:solidFill>
                <a:latin typeface="Lucida Sans" panose="020B0602030504020204" pitchFamily="34" charset="77"/>
              </a:rPr>
              <a:t>rdf:type</a:t>
            </a:r>
            <a:endParaRPr lang="en-US">
              <a:solidFill>
                <a:srgbClr val="FF0000"/>
              </a:solidFill>
              <a:latin typeface="Lucida Sans" panose="020B0602030504020204" pitchFamily="34" charset="77"/>
            </a:endParaRPr>
          </a:p>
        </p:txBody>
      </p:sp>
      <p:sp>
        <p:nvSpPr>
          <p:cNvPr id="17" name="Rectangle 5">
            <a:extLst>
              <a:ext uri="{FF2B5EF4-FFF2-40B4-BE49-F238E27FC236}">
                <a16:creationId xmlns:a16="http://schemas.microsoft.com/office/drawing/2014/main" id="{0B4F1BBA-D13C-0148-9DA0-71A2310D390A}"/>
              </a:ext>
            </a:extLst>
          </p:cNvPr>
          <p:cNvSpPr>
            <a:spLocks noChangeArrowheads="1"/>
          </p:cNvSpPr>
          <p:nvPr/>
        </p:nvSpPr>
        <p:spPr bwMode="auto">
          <a:xfrm>
            <a:off x="6294504" y="5499091"/>
            <a:ext cx="1601721"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latin typeface="Lucida Sans" panose="020B0602030504020204" pitchFamily="34" charset="77"/>
              </a:rPr>
              <a:t>ex:publishes</a:t>
            </a:r>
            <a:endParaRPr lang="en-US">
              <a:latin typeface="Lucida Sans" panose="020B0602030504020204" pitchFamily="34" charset="77"/>
            </a:endParaRPr>
          </a:p>
        </p:txBody>
      </p:sp>
      <p:cxnSp>
        <p:nvCxnSpPr>
          <p:cNvPr id="18" name="AutoShape 4">
            <a:extLst>
              <a:ext uri="{FF2B5EF4-FFF2-40B4-BE49-F238E27FC236}">
                <a16:creationId xmlns:a16="http://schemas.microsoft.com/office/drawing/2014/main" id="{28335578-7281-DD43-8B33-FA98824F1808}"/>
              </a:ext>
            </a:extLst>
          </p:cNvPr>
          <p:cNvCxnSpPr>
            <a:cxnSpLocks noChangeShapeType="1"/>
            <a:stCxn id="8" idx="3"/>
            <a:endCxn id="14" idx="1"/>
          </p:cNvCxnSpPr>
          <p:nvPr/>
        </p:nvCxnSpPr>
        <p:spPr bwMode="auto">
          <a:xfrm>
            <a:off x="3104864" y="4783430"/>
            <a:ext cx="1606626" cy="0"/>
          </a:xfrm>
          <a:prstGeom prst="straightConnector1">
            <a:avLst/>
          </a:prstGeom>
          <a:noFill/>
          <a:ln w="25400">
            <a:solidFill>
              <a:srgbClr val="FF0000"/>
            </a:solidFill>
            <a:round/>
            <a:headEnd/>
            <a:tailEnd type="arrow" w="med" len="med"/>
          </a:ln>
        </p:spPr>
      </p:cxnSp>
      <p:cxnSp>
        <p:nvCxnSpPr>
          <p:cNvPr id="21" name="AutoShape 4">
            <a:extLst>
              <a:ext uri="{FF2B5EF4-FFF2-40B4-BE49-F238E27FC236}">
                <a16:creationId xmlns:a16="http://schemas.microsoft.com/office/drawing/2014/main" id="{0C1BEFD5-529F-FB49-9AD9-D34CA299C902}"/>
              </a:ext>
            </a:extLst>
          </p:cNvPr>
          <p:cNvCxnSpPr>
            <a:cxnSpLocks noChangeShapeType="1"/>
            <a:stCxn id="13" idx="1"/>
            <a:endCxn id="12" idx="3"/>
          </p:cNvCxnSpPr>
          <p:nvPr/>
        </p:nvCxnSpPr>
        <p:spPr bwMode="auto">
          <a:xfrm flipH="1">
            <a:off x="3104864" y="5921166"/>
            <a:ext cx="5906549" cy="0"/>
          </a:xfrm>
          <a:prstGeom prst="straightConnector1">
            <a:avLst/>
          </a:prstGeom>
          <a:noFill/>
          <a:ln w="25400">
            <a:solidFill>
              <a:schemeClr val="tx1"/>
            </a:solidFill>
            <a:round/>
            <a:headEnd/>
            <a:tailEnd type="arrow" w="med" len="med"/>
          </a:ln>
        </p:spPr>
      </p:cxnSp>
      <p:cxnSp>
        <p:nvCxnSpPr>
          <p:cNvPr id="26" name="AutoShape 4">
            <a:extLst>
              <a:ext uri="{FF2B5EF4-FFF2-40B4-BE49-F238E27FC236}">
                <a16:creationId xmlns:a16="http://schemas.microsoft.com/office/drawing/2014/main" id="{907C2722-1201-4942-B755-0223982BC4DB}"/>
              </a:ext>
            </a:extLst>
          </p:cNvPr>
          <p:cNvCxnSpPr>
            <a:cxnSpLocks noChangeShapeType="1"/>
            <a:stCxn id="14" idx="3"/>
            <a:endCxn id="15" idx="2"/>
          </p:cNvCxnSpPr>
          <p:nvPr/>
        </p:nvCxnSpPr>
        <p:spPr bwMode="auto">
          <a:xfrm flipV="1">
            <a:off x="6439490" y="3933825"/>
            <a:ext cx="3291923" cy="849605"/>
          </a:xfrm>
          <a:prstGeom prst="straightConnector1">
            <a:avLst/>
          </a:prstGeom>
          <a:noFill/>
          <a:ln w="25400">
            <a:solidFill>
              <a:srgbClr val="92D050"/>
            </a:solidFill>
            <a:round/>
            <a:headEnd/>
            <a:tailEnd type="arrow" w="med" len="med"/>
          </a:ln>
        </p:spPr>
      </p:cxnSp>
      <p:cxnSp>
        <p:nvCxnSpPr>
          <p:cNvPr id="29" name="AutoShape 4">
            <a:extLst>
              <a:ext uri="{FF2B5EF4-FFF2-40B4-BE49-F238E27FC236}">
                <a16:creationId xmlns:a16="http://schemas.microsoft.com/office/drawing/2014/main" id="{BFC8A5D5-15B4-4B4E-B09B-B12416E4D5C7}"/>
              </a:ext>
            </a:extLst>
          </p:cNvPr>
          <p:cNvCxnSpPr>
            <a:cxnSpLocks noChangeShapeType="1"/>
            <a:stCxn id="17" idx="3"/>
            <a:endCxn id="15" idx="2"/>
          </p:cNvCxnSpPr>
          <p:nvPr/>
        </p:nvCxnSpPr>
        <p:spPr bwMode="auto">
          <a:xfrm flipV="1">
            <a:off x="7896225" y="3933825"/>
            <a:ext cx="1835188" cy="1749932"/>
          </a:xfrm>
          <a:prstGeom prst="straightConnector1">
            <a:avLst/>
          </a:prstGeom>
          <a:noFill/>
          <a:ln w="25400">
            <a:solidFill>
              <a:srgbClr val="92D050"/>
            </a:solidFill>
            <a:round/>
            <a:headEnd/>
            <a:tailEnd type="arrow" w="med" len="med"/>
          </a:ln>
        </p:spPr>
      </p:cxnSp>
      <p:sp>
        <p:nvSpPr>
          <p:cNvPr id="35" name="Rectangle 5">
            <a:extLst>
              <a:ext uri="{FF2B5EF4-FFF2-40B4-BE49-F238E27FC236}">
                <a16:creationId xmlns:a16="http://schemas.microsoft.com/office/drawing/2014/main" id="{E4B28BE0-F40A-F646-B28A-EC1D64DDECCD}"/>
              </a:ext>
            </a:extLst>
          </p:cNvPr>
          <p:cNvSpPr>
            <a:spLocks noChangeArrowheads="1"/>
          </p:cNvSpPr>
          <p:nvPr/>
        </p:nvSpPr>
        <p:spPr bwMode="auto">
          <a:xfrm>
            <a:off x="4536186" y="3240259"/>
            <a:ext cx="1064715"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FF0000"/>
                </a:solidFill>
                <a:latin typeface="Lucida Sans" panose="020B0602030504020204" pitchFamily="34" charset="77"/>
              </a:rPr>
              <a:t>rdf:type</a:t>
            </a:r>
            <a:endParaRPr lang="en-US">
              <a:solidFill>
                <a:srgbClr val="FF0000"/>
              </a:solidFill>
              <a:latin typeface="Lucida Sans" panose="020B0602030504020204" pitchFamily="34" charset="77"/>
            </a:endParaRPr>
          </a:p>
        </p:txBody>
      </p:sp>
      <p:sp>
        <p:nvSpPr>
          <p:cNvPr id="36" name="Rectangle 5">
            <a:extLst>
              <a:ext uri="{FF2B5EF4-FFF2-40B4-BE49-F238E27FC236}">
                <a16:creationId xmlns:a16="http://schemas.microsoft.com/office/drawing/2014/main" id="{F313D3F8-3625-F946-B5F8-7D8A85842BA0}"/>
              </a:ext>
            </a:extLst>
          </p:cNvPr>
          <p:cNvSpPr>
            <a:spLocks noChangeArrowheads="1"/>
          </p:cNvSpPr>
          <p:nvPr/>
        </p:nvSpPr>
        <p:spPr bwMode="auto">
          <a:xfrm rot="18922292">
            <a:off x="7769032" y="4612284"/>
            <a:ext cx="1338828"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92D050"/>
                </a:solidFill>
                <a:latin typeface="Lucida Sans" panose="020B0602030504020204" pitchFamily="34" charset="77"/>
              </a:rPr>
              <a:t>rdfs:range</a:t>
            </a:r>
            <a:endParaRPr lang="en-US">
              <a:solidFill>
                <a:srgbClr val="92D050"/>
              </a:solidFill>
              <a:latin typeface="Lucida Sans" panose="020B0602030504020204" pitchFamily="34" charset="77"/>
            </a:endParaRPr>
          </a:p>
        </p:txBody>
      </p:sp>
      <p:sp>
        <p:nvSpPr>
          <p:cNvPr id="37" name="Rectangle 5">
            <a:extLst>
              <a:ext uri="{FF2B5EF4-FFF2-40B4-BE49-F238E27FC236}">
                <a16:creationId xmlns:a16="http://schemas.microsoft.com/office/drawing/2014/main" id="{EEEC92B8-42C3-444F-A9DA-8AA47C05BDFB}"/>
              </a:ext>
            </a:extLst>
          </p:cNvPr>
          <p:cNvSpPr>
            <a:spLocks noChangeArrowheads="1"/>
          </p:cNvSpPr>
          <p:nvPr/>
        </p:nvSpPr>
        <p:spPr bwMode="auto">
          <a:xfrm rot="20708298">
            <a:off x="6519848" y="4093473"/>
            <a:ext cx="1960793"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92D050"/>
                </a:solidFill>
                <a:latin typeface="Lucida Sans" panose="020B0602030504020204" pitchFamily="34" charset="77"/>
              </a:rPr>
              <a:t>rdfs:subClassOf</a:t>
            </a:r>
            <a:endParaRPr lang="en-US">
              <a:solidFill>
                <a:srgbClr val="92D050"/>
              </a:solidFill>
              <a:latin typeface="Lucida Sans" panose="020B0602030504020204" pitchFamily="34" charset="77"/>
            </a:endParaRPr>
          </a:p>
        </p:txBody>
      </p:sp>
      <p:grpSp>
        <p:nvGrpSpPr>
          <p:cNvPr id="44" name="Group 43">
            <a:extLst>
              <a:ext uri="{FF2B5EF4-FFF2-40B4-BE49-F238E27FC236}">
                <a16:creationId xmlns:a16="http://schemas.microsoft.com/office/drawing/2014/main" id="{BA5F7D63-489D-FE43-B7CF-9EB888504814}"/>
              </a:ext>
            </a:extLst>
          </p:cNvPr>
          <p:cNvGrpSpPr/>
          <p:nvPr/>
        </p:nvGrpSpPr>
        <p:grpSpPr>
          <a:xfrm>
            <a:off x="2995723" y="3772848"/>
            <a:ext cx="5871690" cy="735584"/>
            <a:chOff x="2995723" y="3772848"/>
            <a:chExt cx="5871690" cy="735584"/>
          </a:xfrm>
        </p:grpSpPr>
        <p:cxnSp>
          <p:nvCxnSpPr>
            <p:cNvPr id="25" name="AutoShape 4">
              <a:extLst>
                <a:ext uri="{FF2B5EF4-FFF2-40B4-BE49-F238E27FC236}">
                  <a16:creationId xmlns:a16="http://schemas.microsoft.com/office/drawing/2014/main" id="{B3F010B6-D3B6-A44B-8B60-5FC55231F2A9}"/>
                </a:ext>
              </a:extLst>
            </p:cNvPr>
            <p:cNvCxnSpPr>
              <a:cxnSpLocks noChangeShapeType="1"/>
            </p:cNvCxnSpPr>
            <p:nvPr/>
          </p:nvCxnSpPr>
          <p:spPr bwMode="auto">
            <a:xfrm flipV="1">
              <a:off x="2995723" y="3772848"/>
              <a:ext cx="5871690" cy="735584"/>
            </a:xfrm>
            <a:prstGeom prst="straightConnector1">
              <a:avLst/>
            </a:prstGeom>
            <a:noFill/>
            <a:ln w="25400">
              <a:solidFill>
                <a:srgbClr val="FF0000"/>
              </a:solidFill>
              <a:prstDash val="dash"/>
              <a:round/>
              <a:headEnd/>
              <a:tailEnd type="arrow" w="med" len="med"/>
            </a:ln>
          </p:spPr>
        </p:cxnSp>
        <p:sp>
          <p:nvSpPr>
            <p:cNvPr id="32" name="Rectangle 5">
              <a:extLst>
                <a:ext uri="{FF2B5EF4-FFF2-40B4-BE49-F238E27FC236}">
                  <a16:creationId xmlns:a16="http://schemas.microsoft.com/office/drawing/2014/main" id="{1581260B-9066-D849-A000-7C78F77AB1FD}"/>
                </a:ext>
              </a:extLst>
            </p:cNvPr>
            <p:cNvSpPr>
              <a:spLocks noChangeArrowheads="1"/>
            </p:cNvSpPr>
            <p:nvPr/>
          </p:nvSpPr>
          <p:spPr bwMode="auto">
            <a:xfrm rot="21204321">
              <a:off x="4795485" y="3813886"/>
              <a:ext cx="1064715"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FF0000"/>
                  </a:solidFill>
                  <a:latin typeface="Lucida Sans" panose="020B0602030504020204" pitchFamily="34" charset="77"/>
                </a:rPr>
                <a:t>rdf:type</a:t>
              </a:r>
              <a:endParaRPr lang="en-US">
                <a:solidFill>
                  <a:srgbClr val="FF0000"/>
                </a:solidFill>
                <a:latin typeface="Lucida Sans" panose="020B0602030504020204" pitchFamily="34" charset="77"/>
              </a:endParaRPr>
            </a:p>
          </p:txBody>
        </p:sp>
      </p:grpSp>
      <p:grpSp>
        <p:nvGrpSpPr>
          <p:cNvPr id="46" name="Group 45">
            <a:extLst>
              <a:ext uri="{FF2B5EF4-FFF2-40B4-BE49-F238E27FC236}">
                <a16:creationId xmlns:a16="http://schemas.microsoft.com/office/drawing/2014/main" id="{7F1CDEA5-FE97-C74B-9007-95A16505E2D4}"/>
              </a:ext>
            </a:extLst>
          </p:cNvPr>
          <p:cNvGrpSpPr/>
          <p:nvPr/>
        </p:nvGrpSpPr>
        <p:grpSpPr>
          <a:xfrm>
            <a:off x="7896225" y="4552447"/>
            <a:ext cx="3705265" cy="1131310"/>
            <a:chOff x="7896225" y="4552447"/>
            <a:chExt cx="3705265" cy="1131310"/>
          </a:xfrm>
        </p:grpSpPr>
        <p:sp>
          <p:nvSpPr>
            <p:cNvPr id="33" name="AutoShape 7">
              <a:extLst>
                <a:ext uri="{FF2B5EF4-FFF2-40B4-BE49-F238E27FC236}">
                  <a16:creationId xmlns:a16="http://schemas.microsoft.com/office/drawing/2014/main" id="{8988F71A-62DD-5F45-B39E-65ABD6A683A1}"/>
                </a:ext>
              </a:extLst>
            </p:cNvPr>
            <p:cNvSpPr>
              <a:spLocks noChangeArrowheads="1"/>
            </p:cNvSpPr>
            <p:nvPr/>
          </p:nvSpPr>
          <p:spPr bwMode="auto">
            <a:xfrm>
              <a:off x="9873490" y="4552447"/>
              <a:ext cx="1728000" cy="576263"/>
            </a:xfrm>
            <a:prstGeom prst="roundRect">
              <a:avLst>
                <a:gd name="adj" fmla="val 50000"/>
              </a:avLst>
            </a:prstGeom>
            <a:solidFill>
              <a:schemeClr val="accent1">
                <a:alpha val="49912"/>
              </a:schemeClr>
            </a:solidFill>
            <a:ln w="25400">
              <a:noFill/>
              <a:prstDash val="dash"/>
              <a:round/>
              <a:headEnd/>
              <a:tailEnd/>
            </a:ln>
          </p:spPr>
          <p:txBody>
            <a:bodyPr wrap="none" anchor="ctr">
              <a:prstTxWarp prst="textNoShape">
                <a:avLst/>
              </a:prstTxWarp>
            </a:bodyPr>
            <a:lstStyle/>
            <a:p>
              <a:pPr algn="ctr"/>
              <a:r>
                <a:rPr lang="en-GB" err="1">
                  <a:solidFill>
                    <a:schemeClr val="bg1"/>
                  </a:solidFill>
                  <a:latin typeface="Lucida Sans" panose="020B0602030504020204" pitchFamily="34" charset="77"/>
                </a:rPr>
                <a:t>rdf:Property</a:t>
              </a:r>
              <a:endParaRPr lang="en-US">
                <a:solidFill>
                  <a:schemeClr val="bg1"/>
                </a:solidFill>
                <a:latin typeface="Lucida Sans" panose="020B0602030504020204" pitchFamily="34" charset="77"/>
              </a:endParaRPr>
            </a:p>
          </p:txBody>
        </p:sp>
        <p:cxnSp>
          <p:nvCxnSpPr>
            <p:cNvPr id="34" name="AutoShape 4">
              <a:extLst>
                <a:ext uri="{FF2B5EF4-FFF2-40B4-BE49-F238E27FC236}">
                  <a16:creationId xmlns:a16="http://schemas.microsoft.com/office/drawing/2014/main" id="{61A07975-9E78-A348-AD17-32E3BEB5F74B}"/>
                </a:ext>
              </a:extLst>
            </p:cNvPr>
            <p:cNvCxnSpPr>
              <a:cxnSpLocks noChangeShapeType="1"/>
              <a:stCxn id="17" idx="3"/>
              <a:endCxn id="33" idx="1"/>
            </p:cNvCxnSpPr>
            <p:nvPr/>
          </p:nvCxnSpPr>
          <p:spPr bwMode="auto">
            <a:xfrm flipV="1">
              <a:off x="7896225" y="4840579"/>
              <a:ext cx="1977265" cy="843178"/>
            </a:xfrm>
            <a:prstGeom prst="straightConnector1">
              <a:avLst/>
            </a:prstGeom>
            <a:noFill/>
            <a:ln w="25400">
              <a:solidFill>
                <a:srgbClr val="FF0000"/>
              </a:solidFill>
              <a:prstDash val="dash"/>
              <a:round/>
              <a:headEnd/>
              <a:tailEnd type="arrow" w="med" len="med"/>
            </a:ln>
          </p:spPr>
        </p:cxnSp>
        <p:sp>
          <p:nvSpPr>
            <p:cNvPr id="38" name="Rectangle 5">
              <a:extLst>
                <a:ext uri="{FF2B5EF4-FFF2-40B4-BE49-F238E27FC236}">
                  <a16:creationId xmlns:a16="http://schemas.microsoft.com/office/drawing/2014/main" id="{D499D62E-8513-3D4F-B666-AA191D4F09AD}"/>
                </a:ext>
              </a:extLst>
            </p:cNvPr>
            <p:cNvSpPr>
              <a:spLocks noChangeArrowheads="1"/>
            </p:cNvSpPr>
            <p:nvPr/>
          </p:nvSpPr>
          <p:spPr bwMode="auto">
            <a:xfrm rot="20173853">
              <a:off x="8530688" y="4823354"/>
              <a:ext cx="1064715"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FF0000"/>
                  </a:solidFill>
                  <a:latin typeface="Lucida Sans" panose="020B0602030504020204" pitchFamily="34" charset="77"/>
                </a:rPr>
                <a:t>rdf:type</a:t>
              </a:r>
              <a:endParaRPr lang="en-US">
                <a:solidFill>
                  <a:srgbClr val="FF0000"/>
                </a:solidFill>
                <a:latin typeface="Lucida Sans" panose="020B0602030504020204" pitchFamily="34" charset="77"/>
              </a:endParaRPr>
            </a:p>
          </p:txBody>
        </p:sp>
      </p:grpSp>
      <p:grpSp>
        <p:nvGrpSpPr>
          <p:cNvPr id="45" name="Group 44">
            <a:extLst>
              <a:ext uri="{FF2B5EF4-FFF2-40B4-BE49-F238E27FC236}">
                <a16:creationId xmlns:a16="http://schemas.microsoft.com/office/drawing/2014/main" id="{B129F498-B873-CC48-AB3D-528EBA99BAE5}"/>
              </a:ext>
            </a:extLst>
          </p:cNvPr>
          <p:cNvGrpSpPr/>
          <p:nvPr/>
        </p:nvGrpSpPr>
        <p:grpSpPr>
          <a:xfrm>
            <a:off x="3031524" y="3962400"/>
            <a:ext cx="6664411" cy="1787611"/>
            <a:chOff x="3031524" y="3962400"/>
            <a:chExt cx="6664411" cy="1787611"/>
          </a:xfrm>
        </p:grpSpPr>
        <p:sp>
          <p:nvSpPr>
            <p:cNvPr id="42" name="Freeform 41">
              <a:extLst>
                <a:ext uri="{FF2B5EF4-FFF2-40B4-BE49-F238E27FC236}">
                  <a16:creationId xmlns:a16="http://schemas.microsoft.com/office/drawing/2014/main" id="{E05C3CDD-22E1-0D4E-8E4C-8DEFF6642245}"/>
                </a:ext>
              </a:extLst>
            </p:cNvPr>
            <p:cNvSpPr/>
            <p:nvPr/>
          </p:nvSpPr>
          <p:spPr>
            <a:xfrm>
              <a:off x="3031524" y="3962400"/>
              <a:ext cx="6664411" cy="1787611"/>
            </a:xfrm>
            <a:custGeom>
              <a:avLst/>
              <a:gdLst>
                <a:gd name="connsiteX0" fmla="*/ 0 w 6664411"/>
                <a:gd name="connsiteY0" fmla="*/ 1787611 h 1787611"/>
                <a:gd name="connsiteX1" fmla="*/ 4662617 w 6664411"/>
                <a:gd name="connsiteY1" fmla="*/ 1202724 h 1787611"/>
                <a:gd name="connsiteX2" fmla="*/ 6664411 w 6664411"/>
                <a:gd name="connsiteY2" fmla="*/ 0 h 1787611"/>
              </a:gdLst>
              <a:ahLst/>
              <a:cxnLst>
                <a:cxn ang="0">
                  <a:pos x="connsiteX0" y="connsiteY0"/>
                </a:cxn>
                <a:cxn ang="0">
                  <a:pos x="connsiteX1" y="connsiteY1"/>
                </a:cxn>
                <a:cxn ang="0">
                  <a:pos x="connsiteX2" y="connsiteY2"/>
                </a:cxn>
              </a:cxnLst>
              <a:rect l="l" t="t" r="r" b="b"/>
              <a:pathLst>
                <a:path w="6664411" h="1787611">
                  <a:moveTo>
                    <a:pt x="0" y="1787611"/>
                  </a:moveTo>
                  <a:lnTo>
                    <a:pt x="4662617" y="1202724"/>
                  </a:lnTo>
                  <a:lnTo>
                    <a:pt x="6664411" y="0"/>
                  </a:lnTo>
                </a:path>
              </a:pathLst>
            </a:custGeom>
            <a:noFill/>
            <a:ln w="25400">
              <a:solidFill>
                <a:schemeClr val="accent4"/>
              </a:solidFill>
              <a:prstDash val="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5">
              <a:extLst>
                <a:ext uri="{FF2B5EF4-FFF2-40B4-BE49-F238E27FC236}">
                  <a16:creationId xmlns:a16="http://schemas.microsoft.com/office/drawing/2014/main" id="{CDAC7528-1955-B44B-93D1-A70E243C366C}"/>
                </a:ext>
              </a:extLst>
            </p:cNvPr>
            <p:cNvSpPr>
              <a:spLocks noChangeArrowheads="1"/>
            </p:cNvSpPr>
            <p:nvPr/>
          </p:nvSpPr>
          <p:spPr bwMode="auto">
            <a:xfrm rot="21204321">
              <a:off x="4512480" y="5135386"/>
              <a:ext cx="1064715"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FF0000"/>
                  </a:solidFill>
                  <a:latin typeface="Lucida Sans" panose="020B0602030504020204" pitchFamily="34" charset="77"/>
                </a:rPr>
                <a:t>rdf:type</a:t>
              </a:r>
              <a:endParaRPr lang="en-US">
                <a:solidFill>
                  <a:srgbClr val="FF0000"/>
                </a:solidFill>
                <a:latin typeface="Lucida Sans" panose="020B0602030504020204" pitchFamily="34" charset="77"/>
              </a:endParaRPr>
            </a:p>
          </p:txBody>
        </p:sp>
      </p:grpSp>
    </p:spTree>
    <p:extLst>
      <p:ext uri="{BB962C8B-B14F-4D97-AF65-F5344CB8AC3E}">
        <p14:creationId xmlns:p14="http://schemas.microsoft.com/office/powerpoint/2010/main" val="32691733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B3B64-4BD5-314A-A69C-9F14E73BC2AA}"/>
              </a:ext>
            </a:extLst>
          </p:cNvPr>
          <p:cNvSpPr>
            <a:spLocks noGrp="1"/>
          </p:cNvSpPr>
          <p:nvPr>
            <p:ph type="title"/>
          </p:nvPr>
        </p:nvSpPr>
        <p:spPr/>
        <p:txBody>
          <a:bodyPr/>
          <a:lstStyle/>
          <a:p>
            <a:r>
              <a:rPr lang="en-US"/>
              <a:t>RDF Entailment</a:t>
            </a:r>
          </a:p>
        </p:txBody>
      </p:sp>
      <p:sp>
        <p:nvSpPr>
          <p:cNvPr id="4" name="Content Placeholder 3">
            <a:extLst>
              <a:ext uri="{FF2B5EF4-FFF2-40B4-BE49-F238E27FC236}">
                <a16:creationId xmlns:a16="http://schemas.microsoft.com/office/drawing/2014/main" id="{0AD91B4B-83E0-104F-A168-91C8C251F8A2}"/>
              </a:ext>
            </a:extLst>
          </p:cNvPr>
          <p:cNvSpPr>
            <a:spLocks noGrp="1"/>
          </p:cNvSpPr>
          <p:nvPr>
            <p:ph sz="quarter" idx="13"/>
          </p:nvPr>
        </p:nvSpPr>
        <p:spPr/>
        <p:txBody>
          <a:bodyPr>
            <a:normAutofit/>
          </a:bodyPr>
          <a:lstStyle/>
          <a:p>
            <a:pPr marL="0" indent="0">
              <a:buNone/>
            </a:pPr>
            <a:r>
              <a:rPr lang="de-DE">
                <a:latin typeface="Lucida Console" panose="020B0609040504020204" pitchFamily="49" charset="0"/>
              </a:rPr>
              <a:t>SELECT ?</a:t>
            </a:r>
            <a:r>
              <a:rPr lang="de-DE" err="1">
                <a:latin typeface="Lucida Console" panose="020B0609040504020204" pitchFamily="49" charset="0"/>
              </a:rPr>
              <a:t>prop</a:t>
            </a:r>
            <a:r>
              <a:rPr lang="de-DE">
                <a:latin typeface="Lucida Console" panose="020B0609040504020204" pitchFamily="49" charset="0"/>
              </a:rPr>
              <a:t> WHERE { ?</a:t>
            </a:r>
            <a:r>
              <a:rPr lang="de-DE" err="1">
                <a:latin typeface="Lucida Console" panose="020B0609040504020204" pitchFamily="49" charset="0"/>
              </a:rPr>
              <a:t>prop</a:t>
            </a:r>
            <a:r>
              <a:rPr lang="de-DE">
                <a:latin typeface="Lucida Console" panose="020B0609040504020204" pitchFamily="49" charset="0"/>
              </a:rPr>
              <a:t> </a:t>
            </a:r>
            <a:r>
              <a:rPr lang="de-DE" err="1">
                <a:latin typeface="Lucida Console" panose="020B0609040504020204" pitchFamily="49" charset="0"/>
              </a:rPr>
              <a:t>rdf:type</a:t>
            </a:r>
            <a:r>
              <a:rPr lang="de-DE">
                <a:latin typeface="Lucida Console" panose="020B0609040504020204" pitchFamily="49" charset="0"/>
              </a:rPr>
              <a:t> </a:t>
            </a:r>
            <a:r>
              <a:rPr lang="de-DE" err="1">
                <a:latin typeface="Lucida Console" panose="020B0609040504020204" pitchFamily="49" charset="0"/>
              </a:rPr>
              <a:t>rdf:Property</a:t>
            </a:r>
            <a:r>
              <a:rPr lang="de-DE">
                <a:latin typeface="Lucida Console" panose="020B0609040504020204" pitchFamily="49" charset="0"/>
              </a:rPr>
              <a:t> }</a:t>
            </a:r>
          </a:p>
          <a:p>
            <a:pPr marL="0" indent="0">
              <a:buNone/>
            </a:pPr>
            <a:r>
              <a:rPr lang="de-DE" err="1"/>
              <a:t>Without</a:t>
            </a:r>
            <a:r>
              <a:rPr lang="de-DE"/>
              <a:t> </a:t>
            </a:r>
            <a:r>
              <a:rPr lang="de-DE" err="1"/>
              <a:t>entailment</a:t>
            </a:r>
            <a:r>
              <a:rPr lang="de-DE"/>
              <a:t>: </a:t>
            </a:r>
            <a:r>
              <a:rPr lang="de-DE" err="1"/>
              <a:t>empty</a:t>
            </a:r>
            <a:r>
              <a:rPr lang="de-DE"/>
              <a:t> </a:t>
            </a:r>
            <a:r>
              <a:rPr lang="de-DE" err="1"/>
              <a:t>answer</a:t>
            </a:r>
            <a:endParaRPr lang="de-DE"/>
          </a:p>
          <a:p>
            <a:pPr marL="0" indent="0">
              <a:buNone/>
            </a:pPr>
            <a:r>
              <a:rPr lang="de-DE" err="1"/>
              <a:t>With</a:t>
            </a:r>
            <a:r>
              <a:rPr lang="de-DE"/>
              <a:t> </a:t>
            </a:r>
            <a:r>
              <a:rPr lang="de-DE" err="1"/>
              <a:t>entailment</a:t>
            </a:r>
            <a:r>
              <a:rPr lang="de-DE"/>
              <a:t>: </a:t>
            </a:r>
            <a:r>
              <a:rPr lang="de-DE" err="1"/>
              <a:t>ex:publishes</a:t>
            </a:r>
            <a:r>
              <a:rPr lang="de-DE"/>
              <a:t>, </a:t>
            </a:r>
            <a:r>
              <a:rPr lang="de-DE" err="1"/>
              <a:t>what</a:t>
            </a:r>
            <a:r>
              <a:rPr lang="de-DE"/>
              <a:t> </a:t>
            </a:r>
            <a:r>
              <a:rPr lang="de-DE" err="1"/>
              <a:t>else</a:t>
            </a:r>
            <a:r>
              <a:rPr lang="de-DE"/>
              <a:t>?</a:t>
            </a:r>
          </a:p>
        </p:txBody>
      </p:sp>
      <p:sp>
        <p:nvSpPr>
          <p:cNvPr id="5" name="Text Placeholder 4">
            <a:extLst>
              <a:ext uri="{FF2B5EF4-FFF2-40B4-BE49-F238E27FC236}">
                <a16:creationId xmlns:a16="http://schemas.microsoft.com/office/drawing/2014/main" id="{AF6E01A4-D6AB-3D4E-86C0-AD304DF944D3}"/>
              </a:ext>
            </a:extLst>
          </p:cNvPr>
          <p:cNvSpPr>
            <a:spLocks noGrp="1"/>
          </p:cNvSpPr>
          <p:nvPr>
            <p:ph type="body" sz="quarter" idx="15"/>
          </p:nvPr>
        </p:nvSpPr>
        <p:spPr/>
        <p:txBody>
          <a:bodyPr/>
          <a:lstStyle/>
          <a:p>
            <a:endParaRPr lang="en-US"/>
          </a:p>
        </p:txBody>
      </p:sp>
      <p:cxnSp>
        <p:nvCxnSpPr>
          <p:cNvPr id="7" name="AutoShape 4">
            <a:extLst>
              <a:ext uri="{FF2B5EF4-FFF2-40B4-BE49-F238E27FC236}">
                <a16:creationId xmlns:a16="http://schemas.microsoft.com/office/drawing/2014/main" id="{4FE32680-467C-1C48-B4D6-C4D86D7B3118}"/>
              </a:ext>
            </a:extLst>
          </p:cNvPr>
          <p:cNvCxnSpPr>
            <a:cxnSpLocks noChangeShapeType="1"/>
            <a:stCxn id="11" idx="3"/>
            <a:endCxn id="15" idx="1"/>
          </p:cNvCxnSpPr>
          <p:nvPr/>
        </p:nvCxnSpPr>
        <p:spPr bwMode="auto">
          <a:xfrm>
            <a:off x="3104864" y="3645694"/>
            <a:ext cx="5762549" cy="0"/>
          </a:xfrm>
          <a:prstGeom prst="straightConnector1">
            <a:avLst/>
          </a:prstGeom>
          <a:noFill/>
          <a:ln w="25400">
            <a:solidFill>
              <a:srgbClr val="FF0000"/>
            </a:solidFill>
            <a:round/>
            <a:headEnd/>
            <a:tailEnd type="arrow" w="med" len="med"/>
          </a:ln>
        </p:spPr>
      </p:cxnSp>
      <p:sp>
        <p:nvSpPr>
          <p:cNvPr id="8" name="AutoShape 7">
            <a:extLst>
              <a:ext uri="{FF2B5EF4-FFF2-40B4-BE49-F238E27FC236}">
                <a16:creationId xmlns:a16="http://schemas.microsoft.com/office/drawing/2014/main" id="{0F02237D-7B1D-8742-A183-3DD00B259238}"/>
              </a:ext>
            </a:extLst>
          </p:cNvPr>
          <p:cNvSpPr>
            <a:spLocks noChangeArrowheads="1"/>
          </p:cNvSpPr>
          <p:nvPr/>
        </p:nvSpPr>
        <p:spPr bwMode="auto">
          <a:xfrm>
            <a:off x="1952864" y="4495298"/>
            <a:ext cx="1152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a:solidFill>
                  <a:schemeClr val="bg1"/>
                </a:solidFill>
                <a:latin typeface="Lucida Sans" panose="020B0602030504020204" pitchFamily="34" charset="77"/>
              </a:rPr>
              <a:t>ex:book2</a:t>
            </a:r>
            <a:endParaRPr lang="en-US">
              <a:solidFill>
                <a:schemeClr val="bg1"/>
              </a:solidFill>
              <a:latin typeface="Lucida Sans" panose="020B0602030504020204" pitchFamily="34" charset="77"/>
            </a:endParaRPr>
          </a:p>
        </p:txBody>
      </p:sp>
      <p:sp>
        <p:nvSpPr>
          <p:cNvPr id="11" name="AutoShape 7">
            <a:extLst>
              <a:ext uri="{FF2B5EF4-FFF2-40B4-BE49-F238E27FC236}">
                <a16:creationId xmlns:a16="http://schemas.microsoft.com/office/drawing/2014/main" id="{0FD5222C-3795-3742-BDA7-09BF91276247}"/>
              </a:ext>
            </a:extLst>
          </p:cNvPr>
          <p:cNvSpPr>
            <a:spLocks noChangeArrowheads="1"/>
          </p:cNvSpPr>
          <p:nvPr/>
        </p:nvSpPr>
        <p:spPr bwMode="auto">
          <a:xfrm>
            <a:off x="1952864" y="3357562"/>
            <a:ext cx="1152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a:solidFill>
                  <a:schemeClr val="bg1"/>
                </a:solidFill>
                <a:latin typeface="Lucida Sans" panose="020B0602030504020204" pitchFamily="34" charset="77"/>
              </a:rPr>
              <a:t>ex:book1</a:t>
            </a:r>
            <a:endParaRPr lang="en-US">
              <a:solidFill>
                <a:schemeClr val="bg1"/>
              </a:solidFill>
              <a:latin typeface="Lucida Sans" panose="020B0602030504020204" pitchFamily="34" charset="77"/>
            </a:endParaRPr>
          </a:p>
        </p:txBody>
      </p:sp>
      <p:sp>
        <p:nvSpPr>
          <p:cNvPr id="12" name="AutoShape 7">
            <a:extLst>
              <a:ext uri="{FF2B5EF4-FFF2-40B4-BE49-F238E27FC236}">
                <a16:creationId xmlns:a16="http://schemas.microsoft.com/office/drawing/2014/main" id="{14E6C4FC-6E64-2949-A78E-FDDFC7C798D3}"/>
              </a:ext>
            </a:extLst>
          </p:cNvPr>
          <p:cNvSpPr>
            <a:spLocks noChangeArrowheads="1"/>
          </p:cNvSpPr>
          <p:nvPr/>
        </p:nvSpPr>
        <p:spPr bwMode="auto">
          <a:xfrm>
            <a:off x="1952864" y="5633034"/>
            <a:ext cx="1152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a:solidFill>
                  <a:schemeClr val="bg1"/>
                </a:solidFill>
                <a:latin typeface="Lucida Sans" panose="020B0602030504020204" pitchFamily="34" charset="77"/>
              </a:rPr>
              <a:t>ex:book3</a:t>
            </a:r>
            <a:endParaRPr lang="en-US">
              <a:solidFill>
                <a:schemeClr val="bg1"/>
              </a:solidFill>
              <a:latin typeface="Lucida Sans" panose="020B0602030504020204" pitchFamily="34" charset="77"/>
            </a:endParaRPr>
          </a:p>
        </p:txBody>
      </p:sp>
      <p:sp>
        <p:nvSpPr>
          <p:cNvPr id="13" name="AutoShape 7">
            <a:extLst>
              <a:ext uri="{FF2B5EF4-FFF2-40B4-BE49-F238E27FC236}">
                <a16:creationId xmlns:a16="http://schemas.microsoft.com/office/drawing/2014/main" id="{69879A39-9047-E444-96A9-9F6D889A4B79}"/>
              </a:ext>
            </a:extLst>
          </p:cNvPr>
          <p:cNvSpPr>
            <a:spLocks noChangeArrowheads="1"/>
          </p:cNvSpPr>
          <p:nvPr/>
        </p:nvSpPr>
        <p:spPr bwMode="auto">
          <a:xfrm>
            <a:off x="9011413" y="5633034"/>
            <a:ext cx="1440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err="1">
                <a:solidFill>
                  <a:schemeClr val="bg1"/>
                </a:solidFill>
                <a:latin typeface="Lucida Sans" panose="020B0602030504020204" pitchFamily="34" charset="77"/>
              </a:rPr>
              <a:t>ex:MITPress</a:t>
            </a:r>
            <a:endParaRPr lang="en-US">
              <a:solidFill>
                <a:schemeClr val="bg1"/>
              </a:solidFill>
              <a:latin typeface="Lucida Sans" panose="020B0602030504020204" pitchFamily="34" charset="77"/>
            </a:endParaRPr>
          </a:p>
        </p:txBody>
      </p:sp>
      <p:sp>
        <p:nvSpPr>
          <p:cNvPr id="14" name="AutoShape 7">
            <a:extLst>
              <a:ext uri="{FF2B5EF4-FFF2-40B4-BE49-F238E27FC236}">
                <a16:creationId xmlns:a16="http://schemas.microsoft.com/office/drawing/2014/main" id="{9EE95A7D-E347-8842-BEA2-064E745494C4}"/>
              </a:ext>
            </a:extLst>
          </p:cNvPr>
          <p:cNvSpPr>
            <a:spLocks noChangeArrowheads="1"/>
          </p:cNvSpPr>
          <p:nvPr/>
        </p:nvSpPr>
        <p:spPr bwMode="auto">
          <a:xfrm>
            <a:off x="4711490" y="4495298"/>
            <a:ext cx="1728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err="1">
                <a:solidFill>
                  <a:schemeClr val="bg1"/>
                </a:solidFill>
                <a:latin typeface="Lucida Sans" panose="020B0602030504020204" pitchFamily="34" charset="77"/>
              </a:rPr>
              <a:t>ex:Article</a:t>
            </a:r>
            <a:endParaRPr lang="en-US">
              <a:solidFill>
                <a:schemeClr val="bg1"/>
              </a:solidFill>
              <a:latin typeface="Lucida Sans" panose="020B0602030504020204" pitchFamily="34" charset="77"/>
            </a:endParaRPr>
          </a:p>
        </p:txBody>
      </p:sp>
      <p:sp>
        <p:nvSpPr>
          <p:cNvPr id="15" name="AutoShape 7">
            <a:extLst>
              <a:ext uri="{FF2B5EF4-FFF2-40B4-BE49-F238E27FC236}">
                <a16:creationId xmlns:a16="http://schemas.microsoft.com/office/drawing/2014/main" id="{E7DE5066-D27F-814A-B711-1B243636C1AC}"/>
              </a:ext>
            </a:extLst>
          </p:cNvPr>
          <p:cNvSpPr>
            <a:spLocks noChangeArrowheads="1"/>
          </p:cNvSpPr>
          <p:nvPr/>
        </p:nvSpPr>
        <p:spPr bwMode="auto">
          <a:xfrm>
            <a:off x="8867413" y="3357562"/>
            <a:ext cx="1728000"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err="1">
                <a:solidFill>
                  <a:schemeClr val="bg1"/>
                </a:solidFill>
                <a:latin typeface="Lucida Sans" panose="020B0602030504020204" pitchFamily="34" charset="77"/>
              </a:rPr>
              <a:t>ex:Publication</a:t>
            </a:r>
            <a:endParaRPr lang="en-US">
              <a:solidFill>
                <a:schemeClr val="bg1"/>
              </a:solidFill>
              <a:latin typeface="Lucida Sans" panose="020B0602030504020204" pitchFamily="34" charset="77"/>
            </a:endParaRPr>
          </a:p>
        </p:txBody>
      </p:sp>
      <p:sp>
        <p:nvSpPr>
          <p:cNvPr id="16" name="Rectangle 5">
            <a:extLst>
              <a:ext uri="{FF2B5EF4-FFF2-40B4-BE49-F238E27FC236}">
                <a16:creationId xmlns:a16="http://schemas.microsoft.com/office/drawing/2014/main" id="{7932C102-187B-014C-86C5-51B6B11503A4}"/>
              </a:ext>
            </a:extLst>
          </p:cNvPr>
          <p:cNvSpPr>
            <a:spLocks noChangeArrowheads="1"/>
          </p:cNvSpPr>
          <p:nvPr/>
        </p:nvSpPr>
        <p:spPr bwMode="auto">
          <a:xfrm>
            <a:off x="3375819" y="4358627"/>
            <a:ext cx="1064715"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FF0000"/>
                </a:solidFill>
                <a:latin typeface="Lucida Sans" panose="020B0602030504020204" pitchFamily="34" charset="77"/>
              </a:rPr>
              <a:t>rdf:type</a:t>
            </a:r>
            <a:endParaRPr lang="en-US">
              <a:solidFill>
                <a:srgbClr val="FF0000"/>
              </a:solidFill>
              <a:latin typeface="Lucida Sans" panose="020B0602030504020204" pitchFamily="34" charset="77"/>
            </a:endParaRPr>
          </a:p>
        </p:txBody>
      </p:sp>
      <p:sp>
        <p:nvSpPr>
          <p:cNvPr id="17" name="Rectangle 5">
            <a:extLst>
              <a:ext uri="{FF2B5EF4-FFF2-40B4-BE49-F238E27FC236}">
                <a16:creationId xmlns:a16="http://schemas.microsoft.com/office/drawing/2014/main" id="{0B4F1BBA-D13C-0148-9DA0-71A2310D390A}"/>
              </a:ext>
            </a:extLst>
          </p:cNvPr>
          <p:cNvSpPr>
            <a:spLocks noChangeArrowheads="1"/>
          </p:cNvSpPr>
          <p:nvPr/>
        </p:nvSpPr>
        <p:spPr bwMode="auto">
          <a:xfrm>
            <a:off x="6294504" y="5499091"/>
            <a:ext cx="1601721"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latin typeface="Lucida Sans" panose="020B0602030504020204" pitchFamily="34" charset="77"/>
              </a:rPr>
              <a:t>ex:publishes</a:t>
            </a:r>
            <a:endParaRPr lang="en-US">
              <a:latin typeface="Lucida Sans" panose="020B0602030504020204" pitchFamily="34" charset="77"/>
            </a:endParaRPr>
          </a:p>
        </p:txBody>
      </p:sp>
      <p:cxnSp>
        <p:nvCxnSpPr>
          <p:cNvPr id="18" name="AutoShape 4">
            <a:extLst>
              <a:ext uri="{FF2B5EF4-FFF2-40B4-BE49-F238E27FC236}">
                <a16:creationId xmlns:a16="http://schemas.microsoft.com/office/drawing/2014/main" id="{28335578-7281-DD43-8B33-FA98824F1808}"/>
              </a:ext>
            </a:extLst>
          </p:cNvPr>
          <p:cNvCxnSpPr>
            <a:cxnSpLocks noChangeShapeType="1"/>
            <a:stCxn id="8" idx="3"/>
            <a:endCxn id="14" idx="1"/>
          </p:cNvCxnSpPr>
          <p:nvPr/>
        </p:nvCxnSpPr>
        <p:spPr bwMode="auto">
          <a:xfrm>
            <a:off x="3104864" y="4783430"/>
            <a:ext cx="1606626" cy="0"/>
          </a:xfrm>
          <a:prstGeom prst="straightConnector1">
            <a:avLst/>
          </a:prstGeom>
          <a:noFill/>
          <a:ln w="25400">
            <a:solidFill>
              <a:srgbClr val="FF0000"/>
            </a:solidFill>
            <a:round/>
            <a:headEnd/>
            <a:tailEnd type="arrow" w="med" len="med"/>
          </a:ln>
        </p:spPr>
      </p:cxnSp>
      <p:cxnSp>
        <p:nvCxnSpPr>
          <p:cNvPr id="21" name="AutoShape 4">
            <a:extLst>
              <a:ext uri="{FF2B5EF4-FFF2-40B4-BE49-F238E27FC236}">
                <a16:creationId xmlns:a16="http://schemas.microsoft.com/office/drawing/2014/main" id="{0C1BEFD5-529F-FB49-9AD9-D34CA299C902}"/>
              </a:ext>
            </a:extLst>
          </p:cNvPr>
          <p:cNvCxnSpPr>
            <a:cxnSpLocks noChangeShapeType="1"/>
            <a:stCxn id="13" idx="1"/>
            <a:endCxn id="12" idx="3"/>
          </p:cNvCxnSpPr>
          <p:nvPr/>
        </p:nvCxnSpPr>
        <p:spPr bwMode="auto">
          <a:xfrm flipH="1">
            <a:off x="3104864" y="5921166"/>
            <a:ext cx="5906549" cy="0"/>
          </a:xfrm>
          <a:prstGeom prst="straightConnector1">
            <a:avLst/>
          </a:prstGeom>
          <a:noFill/>
          <a:ln w="25400">
            <a:solidFill>
              <a:schemeClr val="tx1"/>
            </a:solidFill>
            <a:round/>
            <a:headEnd/>
            <a:tailEnd type="arrow" w="med" len="med"/>
          </a:ln>
        </p:spPr>
      </p:cxnSp>
      <p:cxnSp>
        <p:nvCxnSpPr>
          <p:cNvPr id="26" name="AutoShape 4">
            <a:extLst>
              <a:ext uri="{FF2B5EF4-FFF2-40B4-BE49-F238E27FC236}">
                <a16:creationId xmlns:a16="http://schemas.microsoft.com/office/drawing/2014/main" id="{907C2722-1201-4942-B755-0223982BC4DB}"/>
              </a:ext>
            </a:extLst>
          </p:cNvPr>
          <p:cNvCxnSpPr>
            <a:cxnSpLocks noChangeShapeType="1"/>
            <a:stCxn id="14" idx="3"/>
            <a:endCxn id="15" idx="2"/>
          </p:cNvCxnSpPr>
          <p:nvPr/>
        </p:nvCxnSpPr>
        <p:spPr bwMode="auto">
          <a:xfrm flipV="1">
            <a:off x="6439490" y="3933825"/>
            <a:ext cx="3291923" cy="849605"/>
          </a:xfrm>
          <a:prstGeom prst="straightConnector1">
            <a:avLst/>
          </a:prstGeom>
          <a:noFill/>
          <a:ln w="25400">
            <a:solidFill>
              <a:srgbClr val="92D050"/>
            </a:solidFill>
            <a:round/>
            <a:headEnd/>
            <a:tailEnd type="arrow" w="med" len="med"/>
          </a:ln>
        </p:spPr>
      </p:cxnSp>
      <p:cxnSp>
        <p:nvCxnSpPr>
          <p:cNvPr id="29" name="AutoShape 4">
            <a:extLst>
              <a:ext uri="{FF2B5EF4-FFF2-40B4-BE49-F238E27FC236}">
                <a16:creationId xmlns:a16="http://schemas.microsoft.com/office/drawing/2014/main" id="{BFC8A5D5-15B4-4B4E-B09B-B12416E4D5C7}"/>
              </a:ext>
            </a:extLst>
          </p:cNvPr>
          <p:cNvCxnSpPr>
            <a:cxnSpLocks noChangeShapeType="1"/>
            <a:stCxn id="17" idx="3"/>
            <a:endCxn id="15" idx="2"/>
          </p:cNvCxnSpPr>
          <p:nvPr/>
        </p:nvCxnSpPr>
        <p:spPr bwMode="auto">
          <a:xfrm flipV="1">
            <a:off x="7896225" y="3933825"/>
            <a:ext cx="1835188" cy="1749932"/>
          </a:xfrm>
          <a:prstGeom prst="straightConnector1">
            <a:avLst/>
          </a:prstGeom>
          <a:noFill/>
          <a:ln w="25400">
            <a:solidFill>
              <a:srgbClr val="92D050"/>
            </a:solidFill>
            <a:round/>
            <a:headEnd/>
            <a:tailEnd type="arrow" w="med" len="med"/>
          </a:ln>
        </p:spPr>
      </p:cxnSp>
      <p:sp>
        <p:nvSpPr>
          <p:cNvPr id="35" name="Rectangle 5">
            <a:extLst>
              <a:ext uri="{FF2B5EF4-FFF2-40B4-BE49-F238E27FC236}">
                <a16:creationId xmlns:a16="http://schemas.microsoft.com/office/drawing/2014/main" id="{E4B28BE0-F40A-F646-B28A-EC1D64DDECCD}"/>
              </a:ext>
            </a:extLst>
          </p:cNvPr>
          <p:cNvSpPr>
            <a:spLocks noChangeArrowheads="1"/>
          </p:cNvSpPr>
          <p:nvPr/>
        </p:nvSpPr>
        <p:spPr bwMode="auto">
          <a:xfrm>
            <a:off x="4536186" y="3240259"/>
            <a:ext cx="1064715"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FF0000"/>
                </a:solidFill>
                <a:latin typeface="Lucida Sans" panose="020B0602030504020204" pitchFamily="34" charset="77"/>
              </a:rPr>
              <a:t>rdf:type</a:t>
            </a:r>
            <a:endParaRPr lang="en-US">
              <a:solidFill>
                <a:srgbClr val="FF0000"/>
              </a:solidFill>
              <a:latin typeface="Lucida Sans" panose="020B0602030504020204" pitchFamily="34" charset="77"/>
            </a:endParaRPr>
          </a:p>
        </p:txBody>
      </p:sp>
      <p:sp>
        <p:nvSpPr>
          <p:cNvPr id="36" name="Rectangle 5">
            <a:extLst>
              <a:ext uri="{FF2B5EF4-FFF2-40B4-BE49-F238E27FC236}">
                <a16:creationId xmlns:a16="http://schemas.microsoft.com/office/drawing/2014/main" id="{F313D3F8-3625-F946-B5F8-7D8A85842BA0}"/>
              </a:ext>
            </a:extLst>
          </p:cNvPr>
          <p:cNvSpPr>
            <a:spLocks noChangeArrowheads="1"/>
          </p:cNvSpPr>
          <p:nvPr/>
        </p:nvSpPr>
        <p:spPr bwMode="auto">
          <a:xfrm rot="18922292">
            <a:off x="7769032" y="4612284"/>
            <a:ext cx="1338828"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92D050"/>
                </a:solidFill>
                <a:latin typeface="Lucida Sans" panose="020B0602030504020204" pitchFamily="34" charset="77"/>
              </a:rPr>
              <a:t>rdfs:range</a:t>
            </a:r>
            <a:endParaRPr lang="en-US">
              <a:solidFill>
                <a:srgbClr val="92D050"/>
              </a:solidFill>
              <a:latin typeface="Lucida Sans" panose="020B0602030504020204" pitchFamily="34" charset="77"/>
            </a:endParaRPr>
          </a:p>
        </p:txBody>
      </p:sp>
      <p:sp>
        <p:nvSpPr>
          <p:cNvPr id="37" name="Rectangle 5">
            <a:extLst>
              <a:ext uri="{FF2B5EF4-FFF2-40B4-BE49-F238E27FC236}">
                <a16:creationId xmlns:a16="http://schemas.microsoft.com/office/drawing/2014/main" id="{EEEC92B8-42C3-444F-A9DA-8AA47C05BDFB}"/>
              </a:ext>
            </a:extLst>
          </p:cNvPr>
          <p:cNvSpPr>
            <a:spLocks noChangeArrowheads="1"/>
          </p:cNvSpPr>
          <p:nvPr/>
        </p:nvSpPr>
        <p:spPr bwMode="auto">
          <a:xfrm rot="20708298">
            <a:off x="6519848" y="4093473"/>
            <a:ext cx="1960793"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92D050"/>
                </a:solidFill>
                <a:latin typeface="Lucida Sans" panose="020B0602030504020204" pitchFamily="34" charset="77"/>
              </a:rPr>
              <a:t>rdfs:subClassOf</a:t>
            </a:r>
            <a:endParaRPr lang="en-US">
              <a:solidFill>
                <a:srgbClr val="92D050"/>
              </a:solidFill>
              <a:latin typeface="Lucida Sans" panose="020B0602030504020204" pitchFamily="34" charset="77"/>
            </a:endParaRPr>
          </a:p>
        </p:txBody>
      </p:sp>
      <p:grpSp>
        <p:nvGrpSpPr>
          <p:cNvPr id="44" name="Group 43">
            <a:extLst>
              <a:ext uri="{FF2B5EF4-FFF2-40B4-BE49-F238E27FC236}">
                <a16:creationId xmlns:a16="http://schemas.microsoft.com/office/drawing/2014/main" id="{BA5F7D63-489D-FE43-B7CF-9EB888504814}"/>
              </a:ext>
            </a:extLst>
          </p:cNvPr>
          <p:cNvGrpSpPr/>
          <p:nvPr/>
        </p:nvGrpSpPr>
        <p:grpSpPr>
          <a:xfrm>
            <a:off x="2995723" y="3772848"/>
            <a:ext cx="5871690" cy="735584"/>
            <a:chOff x="2995723" y="3772848"/>
            <a:chExt cx="5871690" cy="735584"/>
          </a:xfrm>
        </p:grpSpPr>
        <p:cxnSp>
          <p:nvCxnSpPr>
            <p:cNvPr id="25" name="AutoShape 4">
              <a:extLst>
                <a:ext uri="{FF2B5EF4-FFF2-40B4-BE49-F238E27FC236}">
                  <a16:creationId xmlns:a16="http://schemas.microsoft.com/office/drawing/2014/main" id="{B3F010B6-D3B6-A44B-8B60-5FC55231F2A9}"/>
                </a:ext>
              </a:extLst>
            </p:cNvPr>
            <p:cNvCxnSpPr>
              <a:cxnSpLocks noChangeShapeType="1"/>
            </p:cNvCxnSpPr>
            <p:nvPr/>
          </p:nvCxnSpPr>
          <p:spPr bwMode="auto">
            <a:xfrm flipV="1">
              <a:off x="2995723" y="3772848"/>
              <a:ext cx="5871690" cy="735584"/>
            </a:xfrm>
            <a:prstGeom prst="straightConnector1">
              <a:avLst/>
            </a:prstGeom>
            <a:noFill/>
            <a:ln w="25400">
              <a:solidFill>
                <a:srgbClr val="FF0000"/>
              </a:solidFill>
              <a:prstDash val="dash"/>
              <a:round/>
              <a:headEnd/>
              <a:tailEnd type="arrow" w="med" len="med"/>
            </a:ln>
          </p:spPr>
        </p:cxnSp>
        <p:sp>
          <p:nvSpPr>
            <p:cNvPr id="32" name="Rectangle 5">
              <a:extLst>
                <a:ext uri="{FF2B5EF4-FFF2-40B4-BE49-F238E27FC236}">
                  <a16:creationId xmlns:a16="http://schemas.microsoft.com/office/drawing/2014/main" id="{1581260B-9066-D849-A000-7C78F77AB1FD}"/>
                </a:ext>
              </a:extLst>
            </p:cNvPr>
            <p:cNvSpPr>
              <a:spLocks noChangeArrowheads="1"/>
            </p:cNvSpPr>
            <p:nvPr/>
          </p:nvSpPr>
          <p:spPr bwMode="auto">
            <a:xfrm rot="21204321">
              <a:off x="4795485" y="3813886"/>
              <a:ext cx="1064715"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FF0000"/>
                  </a:solidFill>
                  <a:latin typeface="Lucida Sans" panose="020B0602030504020204" pitchFamily="34" charset="77"/>
                </a:rPr>
                <a:t>rdf:type</a:t>
              </a:r>
              <a:endParaRPr lang="en-US">
                <a:solidFill>
                  <a:srgbClr val="FF0000"/>
                </a:solidFill>
                <a:latin typeface="Lucida Sans" panose="020B0602030504020204" pitchFamily="34" charset="77"/>
              </a:endParaRPr>
            </a:p>
          </p:txBody>
        </p:sp>
      </p:grpSp>
      <p:grpSp>
        <p:nvGrpSpPr>
          <p:cNvPr id="46" name="Group 45">
            <a:extLst>
              <a:ext uri="{FF2B5EF4-FFF2-40B4-BE49-F238E27FC236}">
                <a16:creationId xmlns:a16="http://schemas.microsoft.com/office/drawing/2014/main" id="{7F1CDEA5-FE97-C74B-9007-95A16505E2D4}"/>
              </a:ext>
            </a:extLst>
          </p:cNvPr>
          <p:cNvGrpSpPr/>
          <p:nvPr/>
        </p:nvGrpSpPr>
        <p:grpSpPr>
          <a:xfrm>
            <a:off x="7896225" y="4552447"/>
            <a:ext cx="3705265" cy="1131310"/>
            <a:chOff x="7896225" y="4552447"/>
            <a:chExt cx="3705265" cy="1131310"/>
          </a:xfrm>
        </p:grpSpPr>
        <p:sp>
          <p:nvSpPr>
            <p:cNvPr id="33" name="AutoShape 7">
              <a:extLst>
                <a:ext uri="{FF2B5EF4-FFF2-40B4-BE49-F238E27FC236}">
                  <a16:creationId xmlns:a16="http://schemas.microsoft.com/office/drawing/2014/main" id="{8988F71A-62DD-5F45-B39E-65ABD6A683A1}"/>
                </a:ext>
              </a:extLst>
            </p:cNvPr>
            <p:cNvSpPr>
              <a:spLocks noChangeArrowheads="1"/>
            </p:cNvSpPr>
            <p:nvPr/>
          </p:nvSpPr>
          <p:spPr bwMode="auto">
            <a:xfrm>
              <a:off x="9873490" y="4552447"/>
              <a:ext cx="1728000" cy="576263"/>
            </a:xfrm>
            <a:prstGeom prst="roundRect">
              <a:avLst>
                <a:gd name="adj" fmla="val 50000"/>
              </a:avLst>
            </a:prstGeom>
            <a:solidFill>
              <a:schemeClr val="accent1">
                <a:alpha val="49912"/>
              </a:schemeClr>
            </a:solidFill>
            <a:ln w="25400">
              <a:noFill/>
              <a:prstDash val="dash"/>
              <a:round/>
              <a:headEnd/>
              <a:tailEnd/>
            </a:ln>
          </p:spPr>
          <p:txBody>
            <a:bodyPr wrap="none" anchor="ctr">
              <a:prstTxWarp prst="textNoShape">
                <a:avLst/>
              </a:prstTxWarp>
            </a:bodyPr>
            <a:lstStyle/>
            <a:p>
              <a:pPr algn="ctr"/>
              <a:r>
                <a:rPr lang="en-GB" err="1">
                  <a:solidFill>
                    <a:schemeClr val="bg1"/>
                  </a:solidFill>
                  <a:latin typeface="Lucida Sans" panose="020B0602030504020204" pitchFamily="34" charset="77"/>
                </a:rPr>
                <a:t>rdf:Property</a:t>
              </a:r>
              <a:endParaRPr lang="en-US">
                <a:solidFill>
                  <a:schemeClr val="bg1"/>
                </a:solidFill>
                <a:latin typeface="Lucida Sans" panose="020B0602030504020204" pitchFamily="34" charset="77"/>
              </a:endParaRPr>
            </a:p>
          </p:txBody>
        </p:sp>
        <p:cxnSp>
          <p:nvCxnSpPr>
            <p:cNvPr id="34" name="AutoShape 4">
              <a:extLst>
                <a:ext uri="{FF2B5EF4-FFF2-40B4-BE49-F238E27FC236}">
                  <a16:creationId xmlns:a16="http://schemas.microsoft.com/office/drawing/2014/main" id="{61A07975-9E78-A348-AD17-32E3BEB5F74B}"/>
                </a:ext>
              </a:extLst>
            </p:cNvPr>
            <p:cNvCxnSpPr>
              <a:cxnSpLocks noChangeShapeType="1"/>
              <a:stCxn id="17" idx="3"/>
              <a:endCxn id="33" idx="1"/>
            </p:cNvCxnSpPr>
            <p:nvPr/>
          </p:nvCxnSpPr>
          <p:spPr bwMode="auto">
            <a:xfrm flipV="1">
              <a:off x="7896225" y="4840579"/>
              <a:ext cx="1977265" cy="843178"/>
            </a:xfrm>
            <a:prstGeom prst="straightConnector1">
              <a:avLst/>
            </a:prstGeom>
            <a:noFill/>
            <a:ln w="25400">
              <a:solidFill>
                <a:srgbClr val="FF0000"/>
              </a:solidFill>
              <a:prstDash val="dash"/>
              <a:round/>
              <a:headEnd/>
              <a:tailEnd type="arrow" w="med" len="med"/>
            </a:ln>
          </p:spPr>
        </p:cxnSp>
        <p:sp>
          <p:nvSpPr>
            <p:cNvPr id="38" name="Rectangle 5">
              <a:extLst>
                <a:ext uri="{FF2B5EF4-FFF2-40B4-BE49-F238E27FC236}">
                  <a16:creationId xmlns:a16="http://schemas.microsoft.com/office/drawing/2014/main" id="{D499D62E-8513-3D4F-B666-AA191D4F09AD}"/>
                </a:ext>
              </a:extLst>
            </p:cNvPr>
            <p:cNvSpPr>
              <a:spLocks noChangeArrowheads="1"/>
            </p:cNvSpPr>
            <p:nvPr/>
          </p:nvSpPr>
          <p:spPr bwMode="auto">
            <a:xfrm rot="20173853">
              <a:off x="8530688" y="4823354"/>
              <a:ext cx="1064715"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FF0000"/>
                  </a:solidFill>
                  <a:latin typeface="Lucida Sans" panose="020B0602030504020204" pitchFamily="34" charset="77"/>
                </a:rPr>
                <a:t>rdf:type</a:t>
              </a:r>
              <a:endParaRPr lang="en-US">
                <a:solidFill>
                  <a:srgbClr val="FF0000"/>
                </a:solidFill>
                <a:latin typeface="Lucida Sans" panose="020B0602030504020204" pitchFamily="34" charset="77"/>
              </a:endParaRPr>
            </a:p>
          </p:txBody>
        </p:sp>
      </p:grpSp>
      <p:grpSp>
        <p:nvGrpSpPr>
          <p:cNvPr id="45" name="Group 44">
            <a:extLst>
              <a:ext uri="{FF2B5EF4-FFF2-40B4-BE49-F238E27FC236}">
                <a16:creationId xmlns:a16="http://schemas.microsoft.com/office/drawing/2014/main" id="{B129F498-B873-CC48-AB3D-528EBA99BAE5}"/>
              </a:ext>
            </a:extLst>
          </p:cNvPr>
          <p:cNvGrpSpPr/>
          <p:nvPr/>
        </p:nvGrpSpPr>
        <p:grpSpPr>
          <a:xfrm>
            <a:off x="3031524" y="3962400"/>
            <a:ext cx="6664411" cy="1787611"/>
            <a:chOff x="3031524" y="3962400"/>
            <a:chExt cx="6664411" cy="1787611"/>
          </a:xfrm>
        </p:grpSpPr>
        <p:sp>
          <p:nvSpPr>
            <p:cNvPr id="42" name="Freeform 41">
              <a:extLst>
                <a:ext uri="{FF2B5EF4-FFF2-40B4-BE49-F238E27FC236}">
                  <a16:creationId xmlns:a16="http://schemas.microsoft.com/office/drawing/2014/main" id="{E05C3CDD-22E1-0D4E-8E4C-8DEFF6642245}"/>
                </a:ext>
              </a:extLst>
            </p:cNvPr>
            <p:cNvSpPr/>
            <p:nvPr/>
          </p:nvSpPr>
          <p:spPr>
            <a:xfrm>
              <a:off x="3031524" y="3962400"/>
              <a:ext cx="6664411" cy="1787611"/>
            </a:xfrm>
            <a:custGeom>
              <a:avLst/>
              <a:gdLst>
                <a:gd name="connsiteX0" fmla="*/ 0 w 6664411"/>
                <a:gd name="connsiteY0" fmla="*/ 1787611 h 1787611"/>
                <a:gd name="connsiteX1" fmla="*/ 4662617 w 6664411"/>
                <a:gd name="connsiteY1" fmla="*/ 1202724 h 1787611"/>
                <a:gd name="connsiteX2" fmla="*/ 6664411 w 6664411"/>
                <a:gd name="connsiteY2" fmla="*/ 0 h 1787611"/>
              </a:gdLst>
              <a:ahLst/>
              <a:cxnLst>
                <a:cxn ang="0">
                  <a:pos x="connsiteX0" y="connsiteY0"/>
                </a:cxn>
                <a:cxn ang="0">
                  <a:pos x="connsiteX1" y="connsiteY1"/>
                </a:cxn>
                <a:cxn ang="0">
                  <a:pos x="connsiteX2" y="connsiteY2"/>
                </a:cxn>
              </a:cxnLst>
              <a:rect l="l" t="t" r="r" b="b"/>
              <a:pathLst>
                <a:path w="6664411" h="1787611">
                  <a:moveTo>
                    <a:pt x="0" y="1787611"/>
                  </a:moveTo>
                  <a:lnTo>
                    <a:pt x="4662617" y="1202724"/>
                  </a:lnTo>
                  <a:lnTo>
                    <a:pt x="6664411" y="0"/>
                  </a:lnTo>
                </a:path>
              </a:pathLst>
            </a:custGeom>
            <a:noFill/>
            <a:ln w="25400">
              <a:solidFill>
                <a:schemeClr val="accent4"/>
              </a:solidFill>
              <a:prstDash val="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5">
              <a:extLst>
                <a:ext uri="{FF2B5EF4-FFF2-40B4-BE49-F238E27FC236}">
                  <a16:creationId xmlns:a16="http://schemas.microsoft.com/office/drawing/2014/main" id="{CDAC7528-1955-B44B-93D1-A70E243C366C}"/>
                </a:ext>
              </a:extLst>
            </p:cNvPr>
            <p:cNvSpPr>
              <a:spLocks noChangeArrowheads="1"/>
            </p:cNvSpPr>
            <p:nvPr/>
          </p:nvSpPr>
          <p:spPr bwMode="auto">
            <a:xfrm rot="21204321">
              <a:off x="4512480" y="5135386"/>
              <a:ext cx="1064715"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err="1">
                  <a:solidFill>
                    <a:srgbClr val="FF0000"/>
                  </a:solidFill>
                  <a:latin typeface="Lucida Sans" panose="020B0602030504020204" pitchFamily="34" charset="77"/>
                </a:rPr>
                <a:t>rdf:type</a:t>
              </a:r>
              <a:endParaRPr lang="en-US">
                <a:solidFill>
                  <a:srgbClr val="FF0000"/>
                </a:solidFill>
                <a:latin typeface="Lucida Sans" panose="020B0602030504020204" pitchFamily="34" charset="77"/>
              </a:endParaRPr>
            </a:p>
          </p:txBody>
        </p:sp>
      </p:grpSp>
    </p:spTree>
    <p:extLst>
      <p:ext uri="{BB962C8B-B14F-4D97-AF65-F5344CB8AC3E}">
        <p14:creationId xmlns:p14="http://schemas.microsoft.com/office/powerpoint/2010/main" val="28213202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Further Reading</a:t>
            </a:r>
          </a:p>
        </p:txBody>
      </p:sp>
      <p:sp>
        <p:nvSpPr>
          <p:cNvPr id="3" name="Content Placeholder 2"/>
          <p:cNvSpPr>
            <a:spLocks noGrp="1"/>
          </p:cNvSpPr>
          <p:nvPr>
            <p:ph sz="quarter" idx="13"/>
          </p:nvPr>
        </p:nvSpPr>
        <p:spPr/>
        <p:txBody>
          <a:bodyPr/>
          <a:lstStyle/>
          <a:p>
            <a:pPr marL="0" indent="0">
              <a:buNone/>
            </a:pPr>
            <a:r>
              <a:rPr lang="en-US"/>
              <a:t>SPARQL 1.1 Query Language</a:t>
            </a:r>
            <a:br>
              <a:rPr lang="en-US"/>
            </a:br>
            <a:r>
              <a:rPr lang="en-US" sz="1800"/>
              <a:t>http://www.w3.org/TR/sparql11-query/</a:t>
            </a:r>
          </a:p>
          <a:p>
            <a:pPr marL="0" indent="0">
              <a:buNone/>
            </a:pPr>
            <a:r>
              <a:rPr lang="en-US"/>
              <a:t>SPARQL 1.1 Update</a:t>
            </a:r>
            <a:br>
              <a:rPr lang="en-US"/>
            </a:br>
            <a:r>
              <a:rPr lang="en-US" sz="1800"/>
              <a:t>http://www.w3.org/TR/sparql11-update/</a:t>
            </a:r>
          </a:p>
          <a:p>
            <a:pPr marL="0" indent="0">
              <a:buNone/>
            </a:pPr>
            <a:r>
              <a:rPr lang="en-US"/>
              <a:t>SPARQL Query XML Results Format</a:t>
            </a:r>
            <a:br>
              <a:rPr lang="en-US"/>
            </a:br>
            <a:r>
              <a:rPr lang="en-US" sz="1800"/>
              <a:t>http://www.w3.org/TR/</a:t>
            </a:r>
            <a:r>
              <a:rPr lang="en-US" sz="1800" err="1"/>
              <a:t>rdf-sparql-XMLres</a:t>
            </a:r>
            <a:r>
              <a:rPr lang="en-US" sz="1800"/>
              <a:t>/</a:t>
            </a:r>
          </a:p>
          <a:p>
            <a:pPr marL="0" indent="0">
              <a:buNone/>
            </a:pPr>
            <a:r>
              <a:rPr lang="en-US"/>
              <a:t>SPARQL 1.1 Entailment Regimes</a:t>
            </a:r>
            <a:br>
              <a:rPr lang="en-US"/>
            </a:br>
            <a:r>
              <a:rPr lang="de-DE" sz="1800"/>
              <a:t>https://www.w3.org/TR/sparql11-entailment/</a:t>
            </a:r>
            <a:endParaRPr lang="en-US" sz="1800"/>
          </a:p>
        </p:txBody>
      </p:sp>
      <p:sp>
        <p:nvSpPr>
          <p:cNvPr id="7" name="Text Placeholder 6">
            <a:extLst>
              <a:ext uri="{FF2B5EF4-FFF2-40B4-BE49-F238E27FC236}">
                <a16:creationId xmlns:a16="http://schemas.microsoft.com/office/drawing/2014/main" id="{ABB64CFA-F5D6-C04B-BD33-A8C02360133A}"/>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088567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a:t>SPARQL in Brief</a:t>
            </a:r>
          </a:p>
        </p:txBody>
      </p:sp>
      <p:sp>
        <p:nvSpPr>
          <p:cNvPr id="26627" name="Content Placeholder 2"/>
          <p:cNvSpPr>
            <a:spLocks noGrp="1"/>
          </p:cNvSpPr>
          <p:nvPr>
            <p:ph sz="quarter" idx="13"/>
          </p:nvPr>
        </p:nvSpPr>
        <p:spPr/>
        <p:txBody>
          <a:bodyPr/>
          <a:lstStyle/>
          <a:p>
            <a:pPr marL="0" indent="0">
              <a:buNone/>
            </a:pPr>
            <a:r>
              <a:rPr lang="en-GB"/>
              <a:t>SQL-like syntax:</a:t>
            </a:r>
          </a:p>
          <a:p>
            <a:pPr marL="0" indent="0">
              <a:buNone/>
            </a:pPr>
            <a:endParaRPr lang="en-GB"/>
          </a:p>
          <a:p>
            <a:pPr marL="0" indent="0">
              <a:buNone/>
            </a:pPr>
            <a:r>
              <a:rPr lang="en-GB">
                <a:latin typeface="Lucida Console" panose="020B0609040504020204" pitchFamily="49" charset="0"/>
              </a:rPr>
              <a:t>SELECT &lt;variables&gt;</a:t>
            </a:r>
            <a:br>
              <a:rPr lang="en-GB">
                <a:latin typeface="Lucida Console" panose="020B0609040504020204" pitchFamily="49" charset="0"/>
              </a:rPr>
            </a:br>
            <a:r>
              <a:rPr lang="en-GB">
                <a:latin typeface="Lucida Console" panose="020B0609040504020204" pitchFamily="49" charset="0"/>
              </a:rPr>
              <a:t>FROM &lt;graphs&gt;</a:t>
            </a:r>
            <a:br>
              <a:rPr lang="en-GB">
                <a:latin typeface="Lucida Console" panose="020B0609040504020204" pitchFamily="49" charset="0"/>
              </a:rPr>
            </a:br>
            <a:r>
              <a:rPr lang="en-GB">
                <a:latin typeface="Lucida Console" panose="020B0609040504020204" pitchFamily="49" charset="0"/>
              </a:rPr>
              <a:t>WHERE { &lt;triple patterns&gt; }</a:t>
            </a:r>
          </a:p>
          <a:p>
            <a:pPr lvl="1"/>
            <a:endParaRPr lang="en-GB"/>
          </a:p>
          <a:p>
            <a:r>
              <a:rPr lang="en-GB"/>
              <a:t>Variables prefixed with ‘?’:</a:t>
            </a:r>
          </a:p>
          <a:p>
            <a:r>
              <a:rPr lang="en-GB"/>
              <a:t>Triple patterns expressed in N3-like syntax:</a:t>
            </a:r>
          </a:p>
          <a:p>
            <a:pPr marL="360000" lvl="1" indent="0">
              <a:buNone/>
            </a:pPr>
            <a:r>
              <a:rPr lang="en-GB">
                <a:latin typeface="Lucida Console" panose="020B0609040504020204" pitchFamily="49" charset="0"/>
              </a:rPr>
              <a:t>?who </a:t>
            </a:r>
            <a:r>
              <a:rPr lang="en-GB" err="1">
                <a:latin typeface="Lucida Console" panose="020B0609040504020204" pitchFamily="49" charset="0"/>
              </a:rPr>
              <a:t>foaf:knows</a:t>
            </a:r>
            <a:r>
              <a:rPr lang="en-GB">
                <a:latin typeface="Lucida Console" panose="020B0609040504020204" pitchFamily="49" charset="0"/>
              </a:rPr>
              <a:t> &lt;http://</a:t>
            </a:r>
            <a:r>
              <a:rPr lang="en-GB" err="1">
                <a:latin typeface="Lucida Console" panose="020B0609040504020204" pitchFamily="49" charset="0"/>
              </a:rPr>
              <a:t>example.org</a:t>
            </a:r>
            <a:r>
              <a:rPr lang="en-GB">
                <a:latin typeface="Lucida Console" panose="020B0609040504020204" pitchFamily="49" charset="0"/>
              </a:rPr>
              <a:t>/person/</a:t>
            </a:r>
            <a:r>
              <a:rPr lang="en-GB" err="1">
                <a:latin typeface="Lucida Console" panose="020B0609040504020204" pitchFamily="49" charset="0"/>
              </a:rPr>
              <a:t>fred</a:t>
            </a:r>
            <a:r>
              <a:rPr lang="en-GB">
                <a:latin typeface="Lucida Console" panose="020B0609040504020204" pitchFamily="49" charset="0"/>
              </a:rPr>
              <a:t>&gt; .</a:t>
            </a:r>
          </a:p>
          <a:p>
            <a:r>
              <a:rPr lang="en-GB"/>
              <a:t>Queries return a result set of bindings for the variables</a:t>
            </a:r>
          </a:p>
        </p:txBody>
      </p:sp>
      <p:sp>
        <p:nvSpPr>
          <p:cNvPr id="5" name="Text Placeholder 4">
            <a:extLst>
              <a:ext uri="{FF2B5EF4-FFF2-40B4-BE49-F238E27FC236}">
                <a16:creationId xmlns:a16="http://schemas.microsoft.com/office/drawing/2014/main" id="{F1B6F084-8FD8-3341-8174-5A0EE7D3FC3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9520487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err="1"/>
              <a:t>Examples</a:t>
            </a:r>
            <a:r>
              <a:rPr lang="de-DE"/>
              <a:t> - SPARQL</a:t>
            </a:r>
          </a:p>
        </p:txBody>
      </p:sp>
      <p:sp>
        <p:nvSpPr>
          <p:cNvPr id="3" name="Inhaltsplatzhalter 2"/>
          <p:cNvSpPr>
            <a:spLocks noGrp="1"/>
          </p:cNvSpPr>
          <p:nvPr>
            <p:ph sz="quarter" idx="13"/>
          </p:nvPr>
        </p:nvSpPr>
        <p:spPr/>
        <p:txBody>
          <a:bodyPr>
            <a:normAutofit/>
          </a:bodyPr>
          <a:lstStyle/>
          <a:p>
            <a:pPr marL="0" indent="0">
              <a:buNone/>
            </a:pPr>
            <a:r>
              <a:rPr lang="en-GB"/>
              <a:t>PREFIX my: &lt;http://</a:t>
            </a:r>
            <a:r>
              <a:rPr lang="en-GB" err="1"/>
              <a:t>example.org</a:t>
            </a:r>
            <a:r>
              <a:rPr lang="en-GB"/>
              <a:t>/ontology/&gt;</a:t>
            </a:r>
            <a:br>
              <a:rPr lang="en-GB"/>
            </a:br>
            <a:br>
              <a:rPr lang="en-GB"/>
            </a:br>
            <a:r>
              <a:rPr lang="en-GB"/>
              <a:t>SELECT ?subject ?s2 ?object</a:t>
            </a:r>
            <a:br>
              <a:rPr lang="en-GB"/>
            </a:br>
            <a:r>
              <a:rPr lang="en-GB"/>
              <a:t>WHERE { </a:t>
            </a:r>
            <a:br>
              <a:rPr lang="en-GB"/>
            </a:br>
            <a:r>
              <a:rPr lang="en-GB"/>
              <a:t>  ?subject </a:t>
            </a:r>
            <a:r>
              <a:rPr lang="en-GB" err="1"/>
              <a:t>my:hasAffiliation</a:t>
            </a:r>
            <a:r>
              <a:rPr lang="en-GB"/>
              <a:t> ?object .</a:t>
            </a:r>
            <a:br>
              <a:rPr lang="en-GB"/>
            </a:br>
            <a:r>
              <a:rPr lang="en-GB"/>
              <a:t>  ?s2 </a:t>
            </a:r>
            <a:r>
              <a:rPr lang="en-GB" err="1"/>
              <a:t>my:hasAffiliation</a:t>
            </a:r>
            <a:r>
              <a:rPr lang="en-GB"/>
              <a:t> ?object.</a:t>
            </a:r>
            <a:br>
              <a:rPr lang="en-GB"/>
            </a:br>
            <a:r>
              <a:rPr lang="en-GB"/>
              <a:t>  FILTER (str(?subject) &lt; str(?s2))</a:t>
            </a:r>
            <a:br>
              <a:rPr lang="en-GB"/>
            </a:br>
            <a:r>
              <a:rPr lang="en-GB"/>
              <a:t>}</a:t>
            </a:r>
          </a:p>
          <a:p>
            <a:r>
              <a:rPr lang="en-GB"/>
              <a:t>“Who works in the same organization?”</a:t>
            </a:r>
          </a:p>
          <a:p>
            <a:endParaRPr lang="en-GB"/>
          </a:p>
          <a:p>
            <a:endParaRPr lang="en-GB"/>
          </a:p>
        </p:txBody>
      </p:sp>
      <p:sp>
        <p:nvSpPr>
          <p:cNvPr id="12" name="Text Placeholder 11">
            <a:extLst>
              <a:ext uri="{FF2B5EF4-FFF2-40B4-BE49-F238E27FC236}">
                <a16:creationId xmlns:a16="http://schemas.microsoft.com/office/drawing/2014/main" id="{B07E6112-BE8F-3C42-A40A-63C3FD2B697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4536899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err="1"/>
              <a:t>Examples</a:t>
            </a:r>
            <a:r>
              <a:rPr lang="de-DE"/>
              <a:t> - SPARQL</a:t>
            </a:r>
          </a:p>
        </p:txBody>
      </p:sp>
      <p:sp>
        <p:nvSpPr>
          <p:cNvPr id="3" name="Inhaltsplatzhalter 2"/>
          <p:cNvSpPr>
            <a:spLocks noGrp="1"/>
          </p:cNvSpPr>
          <p:nvPr>
            <p:ph sz="quarter" idx="13"/>
          </p:nvPr>
        </p:nvSpPr>
        <p:spPr/>
        <p:txBody>
          <a:bodyPr/>
          <a:lstStyle/>
          <a:p>
            <a:pPr marL="0" indent="0">
              <a:buNone/>
            </a:pPr>
            <a:r>
              <a:rPr lang="de-DE"/>
              <a:t>PREFIX </a:t>
            </a:r>
            <a:r>
              <a:rPr lang="de-DE" err="1"/>
              <a:t>ont</a:t>
            </a:r>
            <a:r>
              <a:rPr lang="de-DE"/>
              <a:t>: &lt;http://</a:t>
            </a:r>
            <a:r>
              <a:rPr lang="de-DE" err="1"/>
              <a:t>example.org</a:t>
            </a:r>
            <a:r>
              <a:rPr lang="de-DE"/>
              <a:t>/</a:t>
            </a:r>
            <a:r>
              <a:rPr lang="de-DE" err="1"/>
              <a:t>ontology</a:t>
            </a:r>
            <a:r>
              <a:rPr lang="de-DE"/>
              <a:t>/&gt;</a:t>
            </a:r>
            <a:br>
              <a:rPr lang="de-DE"/>
            </a:br>
            <a:br>
              <a:rPr lang="de-DE"/>
            </a:br>
            <a:r>
              <a:rPr lang="de-DE"/>
              <a:t>SELECT ?</a:t>
            </a:r>
            <a:r>
              <a:rPr lang="de-DE" err="1"/>
              <a:t>subject</a:t>
            </a:r>
            <a:r>
              <a:rPr lang="de-DE"/>
              <a:t> (</a:t>
            </a:r>
            <a:r>
              <a:rPr lang="de-DE" err="1"/>
              <a:t>count</a:t>
            </a:r>
            <a:r>
              <a:rPr lang="de-DE"/>
              <a:t>(?</a:t>
            </a:r>
            <a:r>
              <a:rPr lang="de-DE" err="1"/>
              <a:t>object</a:t>
            </a:r>
            <a:r>
              <a:rPr lang="de-DE"/>
              <a:t>) </a:t>
            </a:r>
            <a:r>
              <a:rPr lang="de-DE" err="1"/>
              <a:t>as</a:t>
            </a:r>
            <a:r>
              <a:rPr lang="de-DE"/>
              <a:t> ?</a:t>
            </a:r>
            <a:r>
              <a:rPr lang="de-DE" err="1"/>
              <a:t>count</a:t>
            </a:r>
            <a:r>
              <a:rPr lang="de-DE"/>
              <a:t>)	</a:t>
            </a:r>
            <a:br>
              <a:rPr lang="de-DE"/>
            </a:br>
            <a:r>
              <a:rPr lang="de-DE"/>
              <a:t>WHERE { ?</a:t>
            </a:r>
            <a:r>
              <a:rPr lang="de-DE" err="1"/>
              <a:t>subject</a:t>
            </a:r>
            <a:r>
              <a:rPr lang="de-DE"/>
              <a:t> ^</a:t>
            </a:r>
            <a:r>
              <a:rPr lang="de-DE" err="1"/>
              <a:t>ont:hasMember</a:t>
            </a:r>
            <a:r>
              <a:rPr lang="de-DE"/>
              <a:t> ?</a:t>
            </a:r>
            <a:r>
              <a:rPr lang="de-DE" err="1"/>
              <a:t>object</a:t>
            </a:r>
            <a:r>
              <a:rPr lang="de-DE"/>
              <a:t> .}</a:t>
            </a:r>
            <a:br>
              <a:rPr lang="de-DE"/>
            </a:br>
            <a:r>
              <a:rPr lang="de-DE"/>
              <a:t>GROUP BY ?</a:t>
            </a:r>
            <a:r>
              <a:rPr lang="de-DE" err="1"/>
              <a:t>subject</a:t>
            </a:r>
            <a:br>
              <a:rPr lang="de-DE"/>
            </a:br>
            <a:r>
              <a:rPr lang="de-DE"/>
              <a:t>HAVING (?</a:t>
            </a:r>
            <a:r>
              <a:rPr lang="de-DE" err="1"/>
              <a:t>count</a:t>
            </a:r>
            <a:r>
              <a:rPr lang="de-DE"/>
              <a:t> &gt; 1)</a:t>
            </a:r>
          </a:p>
          <a:p>
            <a:endParaRPr lang="de-DE"/>
          </a:p>
          <a:p>
            <a:endParaRPr lang="de-DE"/>
          </a:p>
        </p:txBody>
      </p:sp>
      <p:sp>
        <p:nvSpPr>
          <p:cNvPr id="11" name="Text Placeholder 10">
            <a:extLst>
              <a:ext uri="{FF2B5EF4-FFF2-40B4-BE49-F238E27FC236}">
                <a16:creationId xmlns:a16="http://schemas.microsoft.com/office/drawing/2014/main" id="{FA7F948A-7AE8-6D47-A16B-B8310E3F9710}"/>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6095068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5E289-DCC3-4B46-B1E4-1DBB7E25F12D}"/>
              </a:ext>
            </a:extLst>
          </p:cNvPr>
          <p:cNvSpPr>
            <a:spLocks noGrp="1"/>
          </p:cNvSpPr>
          <p:nvPr>
            <p:ph type="title"/>
          </p:nvPr>
        </p:nvSpPr>
        <p:spPr/>
        <p:txBody>
          <a:bodyPr/>
          <a:lstStyle/>
          <a:p>
            <a:r>
              <a:rPr lang="en-US"/>
              <a:t>Next Lecture: Ontologies</a:t>
            </a:r>
          </a:p>
        </p:txBody>
      </p:sp>
    </p:spTree>
    <p:extLst>
      <p:ext uri="{BB962C8B-B14F-4D97-AF65-F5344CB8AC3E}">
        <p14:creationId xmlns:p14="http://schemas.microsoft.com/office/powerpoint/2010/main" val="4037530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GB"/>
              <a:t>Example Query</a:t>
            </a:r>
          </a:p>
        </p:txBody>
      </p:sp>
      <p:sp>
        <p:nvSpPr>
          <p:cNvPr id="27651" name="Content Placeholder 2"/>
          <p:cNvSpPr>
            <a:spLocks noGrp="1"/>
          </p:cNvSpPr>
          <p:nvPr>
            <p:ph sz="quarter" idx="13"/>
          </p:nvPr>
        </p:nvSpPr>
        <p:spPr/>
        <p:txBody>
          <a:bodyPr/>
          <a:lstStyle/>
          <a:p>
            <a:pPr marL="0" indent="0">
              <a:buNone/>
            </a:pPr>
            <a:r>
              <a:rPr lang="en-GB">
                <a:latin typeface="Lucida Console" panose="020B0609040504020204" pitchFamily="49" charset="0"/>
                <a:cs typeface="Lucida Sans"/>
              </a:rPr>
              <a:t>_:a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"Johnny Lee Outlaw" .</a:t>
            </a:r>
            <a:br>
              <a:rPr lang="en-GB">
                <a:latin typeface="Lucida Console" panose="020B0609040504020204" pitchFamily="49" charset="0"/>
                <a:cs typeface="Lucida Sans"/>
              </a:rPr>
            </a:br>
            <a:r>
              <a:rPr lang="en-GB">
                <a:latin typeface="Lucida Console" panose="020B0609040504020204" pitchFamily="49" charset="0"/>
                <a:cs typeface="Lucida Sans"/>
              </a:rPr>
              <a:t>_:a </a:t>
            </a:r>
            <a:r>
              <a:rPr lang="en-GB" err="1">
                <a:latin typeface="Lucida Console" panose="020B0609040504020204" pitchFamily="49" charset="0"/>
                <a:cs typeface="Lucida Sans"/>
              </a:rPr>
              <a:t>foaf:mbox</a:t>
            </a:r>
            <a:r>
              <a:rPr lang="en-GB">
                <a:latin typeface="Lucida Console" panose="020B0609040504020204" pitchFamily="49" charset="0"/>
                <a:cs typeface="Lucida Sans"/>
              </a:rPr>
              <a:t>   &lt;</a:t>
            </a:r>
            <a:r>
              <a:rPr lang="en-GB" err="1">
                <a:latin typeface="Lucida Console" panose="020B0609040504020204" pitchFamily="49" charset="0"/>
                <a:cs typeface="Lucida Sans"/>
              </a:rPr>
              <a:t>mailto:jlow@example.com</a:t>
            </a:r>
            <a:r>
              <a:rPr lang="en-GB">
                <a:latin typeface="Lucida Console" panose="020B0609040504020204" pitchFamily="49" charset="0"/>
                <a:cs typeface="Lucida Sans"/>
              </a:rPr>
              <a:t>&gt; .</a:t>
            </a:r>
            <a:br>
              <a:rPr lang="en-GB">
                <a:latin typeface="Lucida Console" panose="020B0609040504020204" pitchFamily="49" charset="0"/>
                <a:cs typeface="Lucida Sans"/>
              </a:rPr>
            </a:br>
            <a:r>
              <a:rPr lang="en-GB">
                <a:latin typeface="Lucida Console" panose="020B0609040504020204" pitchFamily="49" charset="0"/>
                <a:cs typeface="Lucida Sans"/>
              </a:rPr>
              <a:t>_:b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"Peter </a:t>
            </a:r>
            <a:r>
              <a:rPr lang="en-GB" err="1">
                <a:latin typeface="Lucida Console" panose="020B0609040504020204" pitchFamily="49" charset="0"/>
                <a:cs typeface="Lucida Sans"/>
              </a:rPr>
              <a:t>Goodguy</a:t>
            </a:r>
            <a:r>
              <a:rPr lang="en-GB">
                <a:latin typeface="Lucida Console" panose="020B0609040504020204" pitchFamily="49" charset="0"/>
                <a:cs typeface="Lucida Sans"/>
              </a:rPr>
              <a:t>" .</a:t>
            </a:r>
            <a:br>
              <a:rPr lang="en-GB">
                <a:latin typeface="Lucida Console" panose="020B0609040504020204" pitchFamily="49" charset="0"/>
                <a:cs typeface="Lucida Sans"/>
              </a:rPr>
            </a:br>
            <a:r>
              <a:rPr lang="en-GB">
                <a:latin typeface="Lucida Console" panose="020B0609040504020204" pitchFamily="49" charset="0"/>
                <a:cs typeface="Lucida Sans"/>
              </a:rPr>
              <a:t>_:b </a:t>
            </a:r>
            <a:r>
              <a:rPr lang="en-GB" err="1">
                <a:latin typeface="Lucida Console" panose="020B0609040504020204" pitchFamily="49" charset="0"/>
                <a:cs typeface="Lucida Sans"/>
              </a:rPr>
              <a:t>foaf:mbox</a:t>
            </a:r>
            <a:r>
              <a:rPr lang="en-GB">
                <a:latin typeface="Lucida Console" panose="020B0609040504020204" pitchFamily="49" charset="0"/>
                <a:cs typeface="Lucida Sans"/>
              </a:rPr>
              <a:t>   &lt;</a:t>
            </a:r>
            <a:r>
              <a:rPr lang="en-GB" err="1">
                <a:latin typeface="Lucida Console" panose="020B0609040504020204" pitchFamily="49" charset="0"/>
                <a:cs typeface="Lucida Sans"/>
              </a:rPr>
              <a:t>mailto:peter@example.org</a:t>
            </a:r>
            <a:r>
              <a:rPr lang="en-GB">
                <a:latin typeface="Lucida Console" panose="020B0609040504020204" pitchFamily="49" charset="0"/>
                <a:cs typeface="Lucida Sans"/>
              </a:rPr>
              <a:t>&gt; .</a:t>
            </a:r>
            <a:br>
              <a:rPr lang="en-GB">
                <a:latin typeface="Lucida Console" panose="020B0609040504020204" pitchFamily="49" charset="0"/>
                <a:cs typeface="Lucida Sans"/>
              </a:rPr>
            </a:br>
            <a:r>
              <a:rPr lang="en-GB">
                <a:latin typeface="Lucida Console" panose="020B0609040504020204" pitchFamily="49" charset="0"/>
                <a:cs typeface="Lucida Sans"/>
              </a:rPr>
              <a:t>_:c </a:t>
            </a:r>
            <a:r>
              <a:rPr lang="en-GB" err="1">
                <a:latin typeface="Lucida Console" panose="020B0609040504020204" pitchFamily="49" charset="0"/>
                <a:cs typeface="Lucida Sans"/>
              </a:rPr>
              <a:t>foaf:mbox</a:t>
            </a:r>
            <a:r>
              <a:rPr lang="en-GB">
                <a:latin typeface="Lucida Console" panose="020B0609040504020204" pitchFamily="49" charset="0"/>
                <a:cs typeface="Lucida Sans"/>
              </a:rPr>
              <a:t>   &lt;</a:t>
            </a:r>
            <a:r>
              <a:rPr lang="en-GB" err="1">
                <a:latin typeface="Lucida Console" panose="020B0609040504020204" pitchFamily="49" charset="0"/>
                <a:cs typeface="Lucida Sans"/>
              </a:rPr>
              <a:t>mailto:carol@example.org</a:t>
            </a:r>
            <a:r>
              <a:rPr lang="en-GB">
                <a:latin typeface="Lucida Console" panose="020B0609040504020204" pitchFamily="49" charset="0"/>
                <a:cs typeface="Lucida Sans"/>
              </a:rPr>
              <a:t>&gt; .</a:t>
            </a:r>
          </a:p>
          <a:p>
            <a:pPr marL="0" indent="0"/>
            <a:endParaRPr lang="en-GB">
              <a:latin typeface="Lucida Console" panose="020B0609040504020204" pitchFamily="49" charset="0"/>
              <a:cs typeface="Lucida Sans"/>
            </a:endParaRPr>
          </a:p>
          <a:p>
            <a:pPr marL="0" indent="0">
              <a:buNone/>
            </a:pPr>
            <a:r>
              <a:rPr lang="en-GB">
                <a:latin typeface="Lucida Console" panose="020B0609040504020204" pitchFamily="49" charset="0"/>
                <a:cs typeface="Lucida Sans"/>
              </a:rPr>
              <a:t>SELECT ?name ?</a:t>
            </a:r>
            <a:r>
              <a:rPr lang="en-GB" err="1">
                <a:latin typeface="Lucida Console" panose="020B0609040504020204" pitchFamily="49" charset="0"/>
                <a:cs typeface="Lucida Sans"/>
              </a:rPr>
              <a:t>mbox</a:t>
            </a:r>
            <a:br>
              <a:rPr lang="en-GB">
                <a:latin typeface="Lucida Console" panose="020B0609040504020204" pitchFamily="49" charset="0"/>
                <a:cs typeface="Lucida Sans"/>
              </a:rPr>
            </a:br>
            <a:r>
              <a:rPr lang="en-GB">
                <a:latin typeface="Lucida Console" panose="020B0609040504020204" pitchFamily="49" charset="0"/>
                <a:cs typeface="Lucida Sans"/>
              </a:rPr>
              <a:t>WHERE { 	</a:t>
            </a:r>
            <a:br>
              <a:rPr lang="en-GB">
                <a:latin typeface="Lucida Console" panose="020B0609040504020204" pitchFamily="49" charset="0"/>
                <a:cs typeface="Lucida Sans"/>
              </a:rPr>
            </a:br>
            <a:r>
              <a:rPr lang="en-GB">
                <a:latin typeface="Lucida Console" panose="020B0609040504020204" pitchFamily="49" charset="0"/>
                <a:cs typeface="Lucida Sans"/>
              </a:rPr>
              <a:t>	?x </a:t>
            </a:r>
            <a:r>
              <a:rPr lang="en-GB" err="1">
                <a:latin typeface="Lucida Console" panose="020B0609040504020204" pitchFamily="49" charset="0"/>
                <a:cs typeface="Lucida Sans"/>
              </a:rPr>
              <a:t>foaf:name</a:t>
            </a:r>
            <a:r>
              <a:rPr lang="en-GB">
                <a:latin typeface="Lucida Console" panose="020B0609040504020204" pitchFamily="49" charset="0"/>
                <a:cs typeface="Lucida Sans"/>
              </a:rPr>
              <a:t> ?name .</a:t>
            </a:r>
            <a:br>
              <a:rPr lang="en-GB">
                <a:latin typeface="Lucida Console" panose="020B0609040504020204" pitchFamily="49" charset="0"/>
                <a:cs typeface="Lucida Sans"/>
              </a:rPr>
            </a:br>
            <a:r>
              <a:rPr lang="en-GB">
                <a:latin typeface="Lucida Console" panose="020B0609040504020204" pitchFamily="49" charset="0"/>
                <a:cs typeface="Lucida Sans"/>
              </a:rPr>
              <a:t>	?x </a:t>
            </a:r>
            <a:r>
              <a:rPr lang="en-GB" err="1">
                <a:latin typeface="Lucida Console" panose="020B0609040504020204" pitchFamily="49" charset="0"/>
                <a:cs typeface="Lucida Sans"/>
              </a:rPr>
              <a:t>foaf:mbox</a:t>
            </a:r>
            <a:r>
              <a:rPr lang="en-GB">
                <a:latin typeface="Lucida Console" panose="020B0609040504020204" pitchFamily="49" charset="0"/>
                <a:cs typeface="Lucida Sans"/>
              </a:rPr>
              <a:t> ?</a:t>
            </a:r>
            <a:r>
              <a:rPr lang="en-GB" err="1">
                <a:latin typeface="Lucida Console" panose="020B0609040504020204" pitchFamily="49" charset="0"/>
                <a:cs typeface="Lucida Sans"/>
              </a:rPr>
              <a:t>mbox</a:t>
            </a:r>
            <a:r>
              <a:rPr lang="en-GB">
                <a:latin typeface="Lucida Console" panose="020B0609040504020204" pitchFamily="49" charset="0"/>
                <a:cs typeface="Lucida Sans"/>
              </a:rPr>
              <a:t> .</a:t>
            </a:r>
            <a:br>
              <a:rPr lang="en-GB">
                <a:latin typeface="Lucida Console" panose="020B0609040504020204" pitchFamily="49" charset="0"/>
                <a:cs typeface="Lucida Sans"/>
              </a:rPr>
            </a:br>
            <a:r>
              <a:rPr lang="en-GB">
                <a:latin typeface="Lucida Console" panose="020B0609040504020204" pitchFamily="49" charset="0"/>
                <a:cs typeface="Lucida Sans"/>
              </a:rPr>
              <a:t>}</a:t>
            </a:r>
          </a:p>
          <a:p>
            <a:pPr eaLnBrk="1" hangingPunct="1">
              <a:buFontTx/>
              <a:buNone/>
            </a:pPr>
            <a:endParaRPr lang="en-GB">
              <a:latin typeface="Lucida Sans"/>
              <a:cs typeface="Lucida Sans"/>
            </a:endParaRPr>
          </a:p>
        </p:txBody>
      </p:sp>
      <p:sp>
        <p:nvSpPr>
          <p:cNvPr id="2" name="Text Placeholder 1">
            <a:extLst>
              <a:ext uri="{FF2B5EF4-FFF2-40B4-BE49-F238E27FC236}">
                <a16:creationId xmlns:a16="http://schemas.microsoft.com/office/drawing/2014/main" id="{C957E86C-BC1B-E142-BB1D-5A9C926B87D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204065106"/>
      </p:ext>
    </p:extLst>
  </p:cSld>
  <p:clrMapOvr>
    <a:masterClrMapping/>
  </p:clrMapOvr>
</p:sld>
</file>

<file path=ppt/theme/theme1.xml><?xml version="1.0" encoding="utf-8"?>
<a:theme xmlns:a="http://schemas.openxmlformats.org/drawingml/2006/main" name="Plain">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7A264B55-6C1A-9F4D-8B6D-0D2C150E150A}"/>
    </a:ext>
  </a:extLst>
</a:theme>
</file>

<file path=ppt/theme/theme2.xml><?xml version="1.0" encoding="utf-8"?>
<a:theme xmlns:a="http://schemas.openxmlformats.org/drawingml/2006/main" name="Marine 1">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65988994-BCF6-F246-AF96-9CE26F146B8E}"/>
    </a:ext>
  </a:extLst>
</a:theme>
</file>

<file path=ppt/theme/theme3.xml><?xml version="1.0" encoding="utf-8"?>
<a:theme xmlns:a="http://schemas.openxmlformats.org/drawingml/2006/main" name="Marine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BC515F01-6DDA-7347-BB2E-1F3EE4EAA6D8}"/>
    </a:ext>
  </a:extLst>
</a:theme>
</file>

<file path=ppt/theme/theme4.xml><?xml version="1.0" encoding="utf-8"?>
<a:theme xmlns:a="http://schemas.openxmlformats.org/drawingml/2006/main" name="Marine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3BAB4818-154D-1940-A16D-03ED699A1E5B}"/>
    </a:ext>
  </a:extLst>
</a:theme>
</file>

<file path=ppt/theme/theme5.xml><?xml version="1.0" encoding="utf-8"?>
<a:theme xmlns:a="http://schemas.openxmlformats.org/drawingml/2006/main" name="Marine 6">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A2E53205-1EFF-F74C-A4DF-1B050D404FD3}"/>
    </a:ext>
  </a:extLst>
</a:theme>
</file>

<file path=ppt/theme/theme6.xml><?xml version="1.0" encoding="utf-8"?>
<a:theme xmlns:a="http://schemas.openxmlformats.org/drawingml/2006/main" name="Horizon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35C319F3-13E9-7245-A435-146488255DE4}"/>
    </a:ext>
  </a:extLst>
</a:theme>
</file>

<file path=ppt/theme/theme7.xml><?xml version="1.0" encoding="utf-8"?>
<a:theme xmlns:a="http://schemas.openxmlformats.org/drawingml/2006/main" name="Horizon 4">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D49072BF-FBA9-9B49-A266-A41AD9B8B23C}"/>
    </a:ext>
  </a:extLst>
</a:theme>
</file>

<file path=ppt/theme/theme8.xml><?xml version="1.0" encoding="utf-8"?>
<a:theme xmlns:a="http://schemas.openxmlformats.org/drawingml/2006/main" name="Horizon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3502F0B1-DCE2-C24B-8C3D-C54094A3E00C}"/>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Plain</Template>
  <Application>Microsoft Office PowerPoint</Application>
  <PresentationFormat>Widescreen</PresentationFormat>
  <Slides>82</Slides>
  <Notes>3</Notes>
  <HiddenSlides>2</HiddenSlides>
  <ScaleCrop>false</ScaleCrop>
  <HeadingPairs>
    <vt:vector size="4" baseType="variant">
      <vt:variant>
        <vt:lpstr>Theme</vt:lpstr>
      </vt:variant>
      <vt:variant>
        <vt:i4>8</vt:i4>
      </vt:variant>
      <vt:variant>
        <vt:lpstr>Slide Titles</vt:lpstr>
      </vt:variant>
      <vt:variant>
        <vt:i4>82</vt:i4>
      </vt:variant>
    </vt:vector>
  </HeadingPairs>
  <TitlesOfParts>
    <vt:vector size="90" baseType="lpstr">
      <vt:lpstr>Plain</vt:lpstr>
      <vt:lpstr>Marine 1</vt:lpstr>
      <vt:lpstr>Marine 3</vt:lpstr>
      <vt:lpstr>Marine 5</vt:lpstr>
      <vt:lpstr>Marine 6</vt:lpstr>
      <vt:lpstr>Horizon 3</vt:lpstr>
      <vt:lpstr>Horizon 4</vt:lpstr>
      <vt:lpstr>Horizon 5</vt:lpstr>
      <vt:lpstr>PowerPoint Presentation</vt:lpstr>
      <vt:lpstr>SPARQL Protocol and  RDF Query Language</vt:lpstr>
      <vt:lpstr>Semantic Web Applications</vt:lpstr>
      <vt:lpstr>The Semantic Web Application</vt:lpstr>
      <vt:lpstr>The Semantic Web Application</vt:lpstr>
      <vt:lpstr>RDF Triplestores</vt:lpstr>
      <vt:lpstr>SPARQL Query Language</vt:lpstr>
      <vt:lpstr>SPARQL in Brief</vt:lpstr>
      <vt:lpstr>Example Query</vt:lpstr>
      <vt:lpstr>Example Query</vt:lpstr>
      <vt:lpstr>Namespaces in Queries</vt:lpstr>
      <vt:lpstr>Matching RDF Literals</vt:lpstr>
      <vt:lpstr>Matching RDF String Literals</vt:lpstr>
      <vt:lpstr>Matching RDF String Literals</vt:lpstr>
      <vt:lpstr>Matching RDF Numeric Literals</vt:lpstr>
      <vt:lpstr>Blank Nodes</vt:lpstr>
      <vt:lpstr>Blank Nodes</vt:lpstr>
      <vt:lpstr>SPARQL Constraints</vt:lpstr>
      <vt:lpstr>Group Graph Patterns</vt:lpstr>
      <vt:lpstr>Optional Graph Patterns</vt:lpstr>
      <vt:lpstr>Optional Graph Patterns</vt:lpstr>
      <vt:lpstr>Optional Graph Patterns</vt:lpstr>
      <vt:lpstr>Union Graph Patterns</vt:lpstr>
      <vt:lpstr>Specifying Datasets</vt:lpstr>
      <vt:lpstr>Default Graph</vt:lpstr>
      <vt:lpstr>Named Graphs</vt:lpstr>
      <vt:lpstr>Ordering</vt:lpstr>
      <vt:lpstr>LIMIT and OFFSET</vt:lpstr>
      <vt:lpstr>DISTINCT</vt:lpstr>
      <vt:lpstr>Other SPARQL Verbs</vt:lpstr>
      <vt:lpstr>CONSTRUCT</vt:lpstr>
      <vt:lpstr>CONSTRUCT</vt:lpstr>
      <vt:lpstr>CONSTRUCT and bNodes</vt:lpstr>
      <vt:lpstr>CONSTRUCT and bNodes</vt:lpstr>
      <vt:lpstr>CONSTRUCT and bNodes</vt:lpstr>
      <vt:lpstr>CONSTRUCT is not a rule language</vt:lpstr>
      <vt:lpstr>CONSTRUCT is not a rule language</vt:lpstr>
      <vt:lpstr>Accessing graphs with CONSTRUCT</vt:lpstr>
      <vt:lpstr>Accessing graphs with CONSTRUCT</vt:lpstr>
      <vt:lpstr>ASK</vt:lpstr>
      <vt:lpstr>DESCRIBE</vt:lpstr>
      <vt:lpstr>DESCRIBE Examples</vt:lpstr>
      <vt:lpstr>Concise Bounded Description</vt:lpstr>
      <vt:lpstr>Concise Bounded Description Example</vt:lpstr>
      <vt:lpstr>Concise Bounded Description Example</vt:lpstr>
      <vt:lpstr>SPARQL Protocol</vt:lpstr>
      <vt:lpstr>SPARQL Protocol</vt:lpstr>
      <vt:lpstr>SPARQL over HTTP</vt:lpstr>
      <vt:lpstr>HTTP GET</vt:lpstr>
      <vt:lpstr>SPARQL Results Format</vt:lpstr>
      <vt:lpstr>SPARQL Results Format</vt:lpstr>
      <vt:lpstr>SPARQL Results Format</vt:lpstr>
      <vt:lpstr>SPARQL Results Format</vt:lpstr>
      <vt:lpstr>SPARQL Results Format</vt:lpstr>
      <vt:lpstr>SPARQL Results Format</vt:lpstr>
      <vt:lpstr>SPARQL Results Format</vt:lpstr>
      <vt:lpstr>Further Reading</vt:lpstr>
      <vt:lpstr>SPARQL 1.1</vt:lpstr>
      <vt:lpstr>Extending SPARQL</vt:lpstr>
      <vt:lpstr>SPARQL 1.1</vt:lpstr>
      <vt:lpstr>Update</vt:lpstr>
      <vt:lpstr>Update: INSERT DATA</vt:lpstr>
      <vt:lpstr>Update: DELETE DATA</vt:lpstr>
      <vt:lpstr>Update: DELETE/INSERT</vt:lpstr>
      <vt:lpstr>Update: Graph Operations</vt:lpstr>
      <vt:lpstr>SELECT Expressions</vt:lpstr>
      <vt:lpstr>Aggregates</vt:lpstr>
      <vt:lpstr>Subqueries</vt:lpstr>
      <vt:lpstr>Property Paths: Alternatives</vt:lpstr>
      <vt:lpstr>Property Paths: Sequences</vt:lpstr>
      <vt:lpstr>Property Paths: Arbitrary Sequences</vt:lpstr>
      <vt:lpstr>Property Paths: Inverses</vt:lpstr>
      <vt:lpstr>Entailment Regimes</vt:lpstr>
      <vt:lpstr>RDF Entailment</vt:lpstr>
      <vt:lpstr>RDF Entailment</vt:lpstr>
      <vt:lpstr>RDF Entailment</vt:lpstr>
      <vt:lpstr>RDF Entailment</vt:lpstr>
      <vt:lpstr>RDF Entailment</vt:lpstr>
      <vt:lpstr>Further Reading</vt:lpstr>
      <vt:lpstr>Examples - SPARQL</vt:lpstr>
      <vt:lpstr>Examples - SPARQL</vt:lpstr>
      <vt:lpstr>Next Lecture: Ontologies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Gibbins</dc:creator>
  <cp:revision>1</cp:revision>
  <dcterms:created xsi:type="dcterms:W3CDTF">2022-02-08T09:07:04Z</dcterms:created>
  <dcterms:modified xsi:type="dcterms:W3CDTF">2022-02-10T14:01:00Z</dcterms:modified>
</cp:coreProperties>
</file>