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87"/>
  </p:notesMasterIdLst>
  <p:sldIdLst>
    <p:sldId id="260" r:id="rId9"/>
    <p:sldId id="256" r:id="rId10"/>
    <p:sldId id="296" r:id="rId11"/>
    <p:sldId id="328" r:id="rId12"/>
    <p:sldId id="329" r:id="rId13"/>
    <p:sldId id="257" r:id="rId14"/>
    <p:sldId id="330" r:id="rId15"/>
    <p:sldId id="331" r:id="rId16"/>
    <p:sldId id="332" r:id="rId17"/>
    <p:sldId id="261" r:id="rId18"/>
    <p:sldId id="263" r:id="rId19"/>
    <p:sldId id="297" r:id="rId20"/>
    <p:sldId id="333" r:id="rId21"/>
    <p:sldId id="367" r:id="rId22"/>
    <p:sldId id="334" r:id="rId23"/>
    <p:sldId id="307" r:id="rId24"/>
    <p:sldId id="318" r:id="rId25"/>
    <p:sldId id="335" r:id="rId26"/>
    <p:sldId id="337" r:id="rId27"/>
    <p:sldId id="336" r:id="rId28"/>
    <p:sldId id="362" r:id="rId29"/>
    <p:sldId id="363" r:id="rId30"/>
    <p:sldId id="364" r:id="rId31"/>
    <p:sldId id="341" r:id="rId32"/>
    <p:sldId id="319" r:id="rId33"/>
    <p:sldId id="342" r:id="rId34"/>
    <p:sldId id="368" r:id="rId35"/>
    <p:sldId id="369" r:id="rId36"/>
    <p:sldId id="370" r:id="rId37"/>
    <p:sldId id="371" r:id="rId38"/>
    <p:sldId id="372" r:id="rId39"/>
    <p:sldId id="373" r:id="rId40"/>
    <p:sldId id="343" r:id="rId41"/>
    <p:sldId id="344" r:id="rId42"/>
    <p:sldId id="320" r:id="rId43"/>
    <p:sldId id="345" r:id="rId44"/>
    <p:sldId id="346" r:id="rId45"/>
    <p:sldId id="347" r:id="rId46"/>
    <p:sldId id="374" r:id="rId47"/>
    <p:sldId id="375" r:id="rId48"/>
    <p:sldId id="376" r:id="rId49"/>
    <p:sldId id="348" r:id="rId50"/>
    <p:sldId id="349" r:id="rId51"/>
    <p:sldId id="377" r:id="rId52"/>
    <p:sldId id="378" r:id="rId53"/>
    <p:sldId id="379" r:id="rId54"/>
    <p:sldId id="321" r:id="rId55"/>
    <p:sldId id="365" r:id="rId56"/>
    <p:sldId id="366" r:id="rId57"/>
    <p:sldId id="380" r:id="rId58"/>
    <p:sldId id="381" r:id="rId59"/>
    <p:sldId id="322" r:id="rId60"/>
    <p:sldId id="326" r:id="rId61"/>
    <p:sldId id="357" r:id="rId62"/>
    <p:sldId id="382" r:id="rId63"/>
    <p:sldId id="383" r:id="rId64"/>
    <p:sldId id="384" r:id="rId65"/>
    <p:sldId id="385" r:id="rId66"/>
    <p:sldId id="324" r:id="rId67"/>
    <p:sldId id="386" r:id="rId68"/>
    <p:sldId id="394" r:id="rId69"/>
    <p:sldId id="358" r:id="rId70"/>
    <p:sldId id="393" r:id="rId71"/>
    <p:sldId id="395" r:id="rId72"/>
    <p:sldId id="396" r:id="rId73"/>
    <p:sldId id="397" r:id="rId74"/>
    <p:sldId id="398" r:id="rId75"/>
    <p:sldId id="399" r:id="rId76"/>
    <p:sldId id="323" r:id="rId77"/>
    <p:sldId id="351" r:id="rId78"/>
    <p:sldId id="352" r:id="rId79"/>
    <p:sldId id="356" r:id="rId80"/>
    <p:sldId id="400" r:id="rId81"/>
    <p:sldId id="401" r:id="rId82"/>
    <p:sldId id="402" r:id="rId83"/>
    <p:sldId id="354" r:id="rId84"/>
    <p:sldId id="355" r:id="rId85"/>
    <p:sldId id="361" r:id="rId8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08"/>
    <p:restoredTop sz="94709"/>
  </p:normalViewPr>
  <p:slideViewPr>
    <p:cSldViewPr snapToGrid="0" snapToObjects="1" showGuides="1">
      <p:cViewPr varScale="1">
        <p:scale>
          <a:sx n="124" d="100"/>
          <a:sy n="124" d="100"/>
        </p:scale>
        <p:origin x="4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viewProps" Target="viewProps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5" Type="http://schemas.openxmlformats.org/officeDocument/2006/relationships/slideMaster" Target="slideMasters/slideMaster5.xml"/><Relationship Id="rId90" Type="http://schemas.openxmlformats.org/officeDocument/2006/relationships/theme" Target="theme/them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77" Type="http://schemas.openxmlformats.org/officeDocument/2006/relationships/slide" Target="slides/slide69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20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0633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112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8497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Approach #3</a:t>
            </a:r>
            <a:endParaRPr lang="en-US" dirty="0"/>
          </a:p>
        </p:txBody>
      </p:sp>
      <p:sp>
        <p:nvSpPr>
          <p:cNvPr id="7270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Use secondary index on one attribute to select suitable index on other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Get all matching records using selected index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5D48E9-B89D-4A41-BD15-35433A336C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2727510" y="4016615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dept</a:t>
            </a:r>
            <a:endParaRPr lang="en-US" sz="24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1886902" y="4736616"/>
            <a:ext cx="840608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1848000" y="3966998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" panose="020B0602030504020204" pitchFamily="34" charset="77"/>
              </a:rPr>
              <a:t>dept</a:t>
            </a:r>
            <a:r>
              <a:rPr lang="en-US" dirty="0">
                <a:latin typeface="Lucida Sans" panose="020B0602030504020204" pitchFamily="34" charset="77"/>
              </a:rPr>
              <a:t>=sales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436313" y="3677733"/>
            <a:ext cx="1966758" cy="1750784"/>
            <a:chOff x="4912313" y="3677733"/>
            <a:chExt cx="1966758" cy="1750784"/>
          </a:xfrm>
        </p:grpSpPr>
        <p:sp>
          <p:nvSpPr>
            <p:cNvPr id="37" name="Rectangle 36"/>
            <p:cNvSpPr/>
            <p:nvPr/>
          </p:nvSpPr>
          <p:spPr bwMode="auto">
            <a:xfrm>
              <a:off x="6607818" y="404471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607818" y="432147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607818" y="459823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607818" y="487499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...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607818" y="515175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25" idx="3"/>
              <a:endCxn id="39" idx="1"/>
            </p:cNvCxnSpPr>
            <p:nvPr/>
          </p:nvCxnSpPr>
          <p:spPr bwMode="auto">
            <a:xfrm>
              <a:off x="4912313" y="3677733"/>
              <a:ext cx="1695505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" name="Group 1"/>
          <p:cNvGrpSpPr/>
          <p:nvPr/>
        </p:nvGrpSpPr>
        <p:grpSpPr>
          <a:xfrm>
            <a:off x="4167511" y="3137733"/>
            <a:ext cx="2268803" cy="3317714"/>
            <a:chOff x="2643510" y="3137733"/>
            <a:chExt cx="2268803" cy="3317714"/>
          </a:xfrm>
        </p:grpSpPr>
        <p:sp>
          <p:nvSpPr>
            <p:cNvPr id="23" name="Isosceles Triangle 22"/>
            <p:cNvSpPr/>
            <p:nvPr/>
          </p:nvSpPr>
          <p:spPr bwMode="auto">
            <a:xfrm rot="16200000">
              <a:off x="3832313" y="419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baseline="-25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salary</a:t>
              </a:r>
              <a:endParaRPr lang="en-US" baseline="-250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Isosceles Triangle 23"/>
            <p:cNvSpPr/>
            <p:nvPr/>
          </p:nvSpPr>
          <p:spPr bwMode="auto">
            <a:xfrm rot="16200000">
              <a:off x="3832313" y="527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baseline="-25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salary</a:t>
              </a:r>
              <a:endParaRPr lang="en-US" baseline="-250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Isosceles Triangle 24"/>
            <p:cNvSpPr/>
            <p:nvPr/>
          </p:nvSpPr>
          <p:spPr bwMode="auto">
            <a:xfrm rot="16200000">
              <a:off x="3832313" y="3137733"/>
              <a:ext cx="1080000" cy="1080000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baseline="-25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salary</a:t>
              </a:r>
              <a:endParaRPr lang="en-US" baseline="-250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6" name="Straight Arrow Connector 25"/>
            <p:cNvCxnSpPr>
              <a:stCxn id="20" idx="3"/>
              <a:endCxn id="25" idx="0"/>
            </p:cNvCxnSpPr>
            <p:nvPr/>
          </p:nvCxnSpPr>
          <p:spPr bwMode="auto">
            <a:xfrm flipV="1">
              <a:off x="2643510" y="3677733"/>
              <a:ext cx="1188803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0" idx="3"/>
              <a:endCxn id="23" idx="0"/>
            </p:cNvCxnSpPr>
            <p:nvPr/>
          </p:nvCxnSpPr>
          <p:spPr bwMode="auto">
            <a:xfrm>
              <a:off x="2643510" y="4736615"/>
              <a:ext cx="118880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20" idx="3"/>
              <a:endCxn id="24" idx="0"/>
            </p:cNvCxnSpPr>
            <p:nvPr/>
          </p:nvCxnSpPr>
          <p:spPr bwMode="auto">
            <a:xfrm>
              <a:off x="2643510" y="4736615"/>
              <a:ext cx="1188803" cy="10800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360848" y="3244334"/>
              <a:ext cx="7425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sales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34921" y="4297290"/>
              <a:ext cx="1136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research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072609" y="6086115"/>
              <a:ext cx="1410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production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828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which queries is this index good?</a:t>
            </a:r>
          </a:p>
        </p:txBody>
      </p:sp>
      <p:sp>
        <p:nvSpPr>
          <p:cNvPr id="7475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err="1"/>
              <a:t>dept</a:t>
            </a:r>
            <a:r>
              <a:rPr lang="en-GB" dirty="0"/>
              <a:t>=sales </a:t>
            </a:r>
            <a:r>
              <a:rPr lang="en-US" dirty="0">
                <a:sym typeface="Symbol" charset="0"/>
              </a:rPr>
              <a:t> </a:t>
            </a:r>
            <a:r>
              <a:rPr lang="en-GB" dirty="0"/>
              <a:t>salary=40000</a:t>
            </a:r>
          </a:p>
          <a:p>
            <a:r>
              <a:rPr lang="en-GB" dirty="0" err="1"/>
              <a:t>dept</a:t>
            </a:r>
            <a:r>
              <a:rPr lang="en-GB" dirty="0"/>
              <a:t>=sales </a:t>
            </a:r>
            <a:r>
              <a:rPr lang="en-US" dirty="0">
                <a:sym typeface="Symbol" charset="0"/>
              </a:rPr>
              <a:t> </a:t>
            </a:r>
            <a:r>
              <a:rPr lang="en-GB" dirty="0"/>
              <a:t>salary&gt;40000</a:t>
            </a:r>
          </a:p>
          <a:p>
            <a:r>
              <a:rPr lang="en-GB" dirty="0" err="1"/>
              <a:t>dept</a:t>
            </a:r>
            <a:r>
              <a:rPr lang="en-GB" dirty="0"/>
              <a:t>=sales</a:t>
            </a:r>
          </a:p>
          <a:p>
            <a:r>
              <a:rPr lang="en-GB" dirty="0"/>
              <a:t>salary = 40000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40610D-C0A9-D141-B685-47848FBB0A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61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 Files</a:t>
            </a:r>
          </a:p>
        </p:txBody>
      </p:sp>
    </p:spTree>
    <p:extLst>
      <p:ext uri="{BB962C8B-B14F-4D97-AF65-F5344CB8AC3E}">
        <p14:creationId xmlns:p14="http://schemas.microsoft.com/office/powerpoint/2010/main" val="3599609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Partition multi-dimensional space with a grid</a:t>
            </a:r>
          </a:p>
          <a:p>
            <a:r>
              <a:rPr lang="en-US" dirty="0"/>
              <a:t>Grid lines partition space into stripes</a:t>
            </a:r>
          </a:p>
          <a:p>
            <a:r>
              <a:rPr lang="en-US" dirty="0"/>
              <a:t>Intersections of stripes from different dimensions define regions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51A6BD-453B-5743-8245-3DC510DC30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C9CDB6-111B-2747-B584-8D3BBDB542C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0FDB9D-738B-314B-AA99-58000B5A3813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4D4ABA-022E-BC4D-829E-7410A53638F9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994A79-C705-7749-AE81-08AF4C7C6450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74D32A9-BC06-564D-8BEC-2C80A798D118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938BAC-F48D-5A41-ACB4-187A25CEF48E}"/>
              </a:ext>
            </a:extLst>
          </p:cNvPr>
          <p:cNvSpPr txBox="1"/>
          <p:nvPr/>
        </p:nvSpPr>
        <p:spPr>
          <a:xfrm>
            <a:off x="9485870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5D1F50-A7B2-6B43-A976-3483D3E2E3A2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188FB1-D36E-C442-BF62-C75189B73D05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BC44E6C-A492-D746-95DF-CFA83AD19DB4}"/>
              </a:ext>
            </a:extLst>
          </p:cNvPr>
          <p:cNvSpPr txBox="1"/>
          <p:nvPr/>
        </p:nvSpPr>
        <p:spPr>
          <a:xfrm>
            <a:off x="7007233" y="4536722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20k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A0059E4-7958-9E48-B7DF-574B8591C16D}"/>
              </a:ext>
            </a:extLst>
          </p:cNvPr>
          <p:cNvSpPr txBox="1"/>
          <p:nvPr/>
        </p:nvSpPr>
        <p:spPr>
          <a:xfrm>
            <a:off x="7010594" y="3781787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40k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EAF8876-AB38-3A4F-A566-C923F296B633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6A8EC09-C758-634C-8E69-3E8014392611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5038BDD-8795-2548-A8E9-BFF44E904D8A}"/>
              </a:ext>
            </a:extLst>
          </p:cNvPr>
          <p:cNvCxnSpPr/>
          <p:nvPr/>
        </p:nvCxnSpPr>
        <p:spPr bwMode="auto">
          <a:xfrm flipV="1">
            <a:off x="7539553" y="4654181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5B86555-EC3A-D14F-A412-6D17763493A7}"/>
              </a:ext>
            </a:extLst>
          </p:cNvPr>
          <p:cNvCxnSpPr/>
          <p:nvPr/>
        </p:nvCxnSpPr>
        <p:spPr bwMode="auto">
          <a:xfrm flipV="1">
            <a:off x="7539553" y="3935127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0A775B-3063-D046-A84F-CED2D9D6F01F}"/>
              </a:ext>
            </a:extLst>
          </p:cNvPr>
          <p:cNvCxnSpPr/>
          <p:nvPr/>
        </p:nvCxnSpPr>
        <p:spPr bwMode="auto">
          <a:xfrm>
            <a:off x="9520873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E7719EB5-9A2F-954D-B921-D796F2630D67}"/>
              </a:ext>
            </a:extLst>
          </p:cNvPr>
          <p:cNvSpPr/>
          <p:nvPr/>
        </p:nvSpPr>
        <p:spPr bwMode="auto">
          <a:xfrm>
            <a:off x="7530995" y="1772121"/>
            <a:ext cx="3600000" cy="3600000"/>
          </a:xfrm>
          <a:prstGeom prst="rect">
            <a:avLst/>
          </a:prstGeom>
          <a:noFill/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1130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Partition multi-dimensional space with a grid</a:t>
            </a:r>
          </a:p>
          <a:p>
            <a:r>
              <a:rPr lang="en-US" dirty="0"/>
              <a:t>Grid lines partition space into stripes</a:t>
            </a:r>
          </a:p>
          <a:p>
            <a:r>
              <a:rPr lang="en-US" dirty="0"/>
              <a:t>Intersections of stripes from different dimensions define regions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51A6BD-453B-5743-8245-3DC510DC30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C9CDB6-111B-2747-B584-8D3BBDB542C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0FDB9D-738B-314B-AA99-58000B5A3813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4D4ABA-022E-BC4D-829E-7410A53638F9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994A79-C705-7749-AE81-08AF4C7C6450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74D32A9-BC06-564D-8BEC-2C80A798D118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938BAC-F48D-5A41-ACB4-187A25CEF48E}"/>
              </a:ext>
            </a:extLst>
          </p:cNvPr>
          <p:cNvSpPr txBox="1"/>
          <p:nvPr/>
        </p:nvSpPr>
        <p:spPr>
          <a:xfrm>
            <a:off x="9485870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5D1F50-A7B2-6B43-A976-3483D3E2E3A2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188FB1-D36E-C442-BF62-C75189B73D05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BC44E6C-A492-D746-95DF-CFA83AD19DB4}"/>
              </a:ext>
            </a:extLst>
          </p:cNvPr>
          <p:cNvSpPr txBox="1"/>
          <p:nvPr/>
        </p:nvSpPr>
        <p:spPr>
          <a:xfrm>
            <a:off x="7007233" y="4536722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20k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A0059E4-7958-9E48-B7DF-574B8591C16D}"/>
              </a:ext>
            </a:extLst>
          </p:cNvPr>
          <p:cNvSpPr txBox="1"/>
          <p:nvPr/>
        </p:nvSpPr>
        <p:spPr>
          <a:xfrm>
            <a:off x="7010594" y="3781787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40k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EAF8876-AB38-3A4F-A566-C923F296B633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269BCD1-A425-354D-BCF8-4FE75253EE35}"/>
              </a:ext>
            </a:extLst>
          </p:cNvPr>
          <p:cNvSpPr/>
          <p:nvPr/>
        </p:nvSpPr>
        <p:spPr>
          <a:xfrm>
            <a:off x="7536313" y="1773238"/>
            <a:ext cx="1439412" cy="2160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age &lt; 40</a:t>
            </a:r>
            <a:br>
              <a:rPr lang="en-US" sz="1400" dirty="0"/>
            </a:br>
            <a:r>
              <a:rPr lang="en-US" sz="1400" dirty="0"/>
              <a:t>salary &lt; 100k</a:t>
            </a:r>
            <a:br>
              <a:rPr lang="en-US" sz="1400" dirty="0"/>
            </a:br>
            <a:r>
              <a:rPr lang="en-US" sz="1400" dirty="0"/>
              <a:t>salary &gt;= 40k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6A8EC09-C758-634C-8E69-3E8014392611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5038BDD-8795-2548-A8E9-BFF44E904D8A}"/>
              </a:ext>
            </a:extLst>
          </p:cNvPr>
          <p:cNvCxnSpPr/>
          <p:nvPr/>
        </p:nvCxnSpPr>
        <p:spPr bwMode="auto">
          <a:xfrm flipV="1">
            <a:off x="7539553" y="4654181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5B86555-EC3A-D14F-A412-6D17763493A7}"/>
              </a:ext>
            </a:extLst>
          </p:cNvPr>
          <p:cNvCxnSpPr/>
          <p:nvPr/>
        </p:nvCxnSpPr>
        <p:spPr bwMode="auto">
          <a:xfrm flipV="1">
            <a:off x="7539553" y="3935127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0A775B-3063-D046-A84F-CED2D9D6F01F}"/>
              </a:ext>
            </a:extLst>
          </p:cNvPr>
          <p:cNvCxnSpPr/>
          <p:nvPr/>
        </p:nvCxnSpPr>
        <p:spPr bwMode="auto">
          <a:xfrm>
            <a:off x="9520873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E7719EB5-9A2F-954D-B921-D796F2630D67}"/>
              </a:ext>
            </a:extLst>
          </p:cNvPr>
          <p:cNvSpPr/>
          <p:nvPr/>
        </p:nvSpPr>
        <p:spPr bwMode="auto">
          <a:xfrm>
            <a:off x="7530995" y="1772121"/>
            <a:ext cx="3600000" cy="3600000"/>
          </a:xfrm>
          <a:prstGeom prst="rect">
            <a:avLst/>
          </a:prstGeom>
          <a:noFill/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498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Each region associated with a pointer to a bucket of record pointers</a:t>
            </a:r>
          </a:p>
          <a:p>
            <a:r>
              <a:rPr lang="en-US" dirty="0"/>
              <a:t>Attribute values for record determine region and therefore bucket</a:t>
            </a:r>
          </a:p>
          <a:p>
            <a:r>
              <a:rPr lang="en-US" dirty="0"/>
              <a:t>Fixed number of regions – overflow blocks used to increase bucket size as necessary</a:t>
            </a:r>
          </a:p>
          <a:p>
            <a:r>
              <a:rPr lang="en-US" dirty="0"/>
              <a:t>Can index grid on value ranges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ECD72D5-1146-F743-8009-EF1A4EC9C545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907D75B-FA74-164C-9800-4C085DF2D339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7FEB5B3-841D-E14D-B722-D7ABEE7A9BB8}"/>
              </a:ext>
            </a:extLst>
          </p:cNvPr>
          <p:cNvCxnSpPr/>
          <p:nvPr/>
        </p:nvCxnSpPr>
        <p:spPr bwMode="auto">
          <a:xfrm flipV="1">
            <a:off x="7539553" y="4654181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1BD19F2-CD76-ED42-BEDC-643D808BD85D}"/>
              </a:ext>
            </a:extLst>
          </p:cNvPr>
          <p:cNvCxnSpPr/>
          <p:nvPr/>
        </p:nvCxnSpPr>
        <p:spPr bwMode="auto">
          <a:xfrm flipV="1">
            <a:off x="7539553" y="3935127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F9F1366E-1EA7-6544-BE23-C43AFDB20C17}"/>
              </a:ext>
            </a:extLst>
          </p:cNvPr>
          <p:cNvCxnSpPr/>
          <p:nvPr/>
        </p:nvCxnSpPr>
        <p:spPr bwMode="auto">
          <a:xfrm>
            <a:off x="9520873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3DF7403-6404-BE43-AED0-983E99599309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5B226C1-313E-8246-9B29-CA309CE4F5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05A1676-447E-B04F-8761-B08AAC765C0C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B63CCF8-DC98-9741-8C33-542877072482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7CC3C79-778A-9544-AAFB-AA67E13C2A6C}"/>
              </a:ext>
            </a:extLst>
          </p:cNvPr>
          <p:cNvSpPr txBox="1"/>
          <p:nvPr/>
        </p:nvSpPr>
        <p:spPr>
          <a:xfrm>
            <a:off x="9485870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55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BD36057-F2AA-8D48-AE56-6D1C18BE9BBB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4F3FF96-FEC8-2948-B76F-8F33E3DA8842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656AC13-7C9F-2543-B04F-746D40F8E2C9}"/>
              </a:ext>
            </a:extLst>
          </p:cNvPr>
          <p:cNvSpPr txBox="1"/>
          <p:nvPr/>
        </p:nvSpPr>
        <p:spPr>
          <a:xfrm>
            <a:off x="7007233" y="4536722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20k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3AE158B-DC77-9245-950B-95DB818BC759}"/>
              </a:ext>
            </a:extLst>
          </p:cNvPr>
          <p:cNvSpPr txBox="1"/>
          <p:nvPr/>
        </p:nvSpPr>
        <p:spPr>
          <a:xfrm>
            <a:off x="7010594" y="3781787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40k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662C53A-0A95-E449-B9D4-B3DA78E39D9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336708-5904-7A47-9927-85DF3F3C120A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E2C51E9B-0868-DC43-A8E0-20C3F9E68B07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33879FAE-2611-2140-B63B-78A4CB89E1E9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F2102555-8C8D-7644-A608-F756CCF10164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B1241AC-18B4-A641-8D0D-2F1648ADD2EB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BC7B93C-9BD7-884B-BE61-E8ECBDD5A6BA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51A19F7-EC46-6E49-A310-B41CBA7EBE7C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93B323D9-7F61-8449-AA9F-26A5B0A0EF45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219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Grid files</a:t>
            </a:r>
          </a:p>
        </p:txBody>
      </p:sp>
      <p:sp>
        <p:nvSpPr>
          <p:cNvPr id="931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</a:t>
            </a:r>
          </a:p>
          <a:p>
            <a:pPr lvl="1"/>
            <a:r>
              <a:rPr lang="en-US" dirty="0"/>
              <a:t>Good for multiple-key search</a:t>
            </a:r>
          </a:p>
          <a:p>
            <a:pPr lvl="1"/>
            <a:r>
              <a:rPr lang="en-US" dirty="0"/>
              <a:t>Supports partial-match, range and nearest-</a:t>
            </a:r>
            <a:r>
              <a:rPr lang="en-US" dirty="0" err="1"/>
              <a:t>neighbour</a:t>
            </a:r>
            <a:r>
              <a:rPr lang="en-US" dirty="0"/>
              <a:t> queries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>
              <a:buFontTx/>
              <a:buChar char="-"/>
            </a:pPr>
            <a:r>
              <a:rPr lang="en-US" dirty="0"/>
              <a:t>Space, management overhead (nothing is free)</a:t>
            </a:r>
          </a:p>
          <a:p>
            <a:pPr lvl="1">
              <a:buFontTx/>
              <a:buChar char="-"/>
            </a:pPr>
            <a:r>
              <a:rPr lang="en-US" dirty="0"/>
              <a:t>Need partitioning ranges that evenly split keys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EF09B3-1B63-0F47-834D-E85A7B807D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7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Partitioned Hash</a:t>
            </a:r>
          </a:p>
        </p:txBody>
      </p:sp>
    </p:spTree>
    <p:extLst>
      <p:ext uri="{BB962C8B-B14F-4D97-AF65-F5344CB8AC3E}">
        <p14:creationId xmlns:p14="http://schemas.microsoft.com/office/powerpoint/2010/main" val="1165140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Partitioned Hash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Hash function takes a list of attribute values as arguments</a:t>
            </a:r>
          </a:p>
          <a:p>
            <a:r>
              <a:rPr lang="en-US" dirty="0"/>
              <a:t>Bits of hash value divided between attributes</a:t>
            </a:r>
          </a:p>
          <a:p>
            <a:pPr lvl="1"/>
            <a:r>
              <a:rPr lang="en-US" dirty="0"/>
              <a:t>Effectively, a hash function per attribute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4182F-D3C4-534E-B18F-E5EF267356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AutoShape 10"/>
          <p:cNvSpPr>
            <a:spLocks/>
          </p:cNvSpPr>
          <p:nvPr/>
        </p:nvSpPr>
        <p:spPr bwMode="auto">
          <a:xfrm rot="5400000">
            <a:off x="7179853" y="2019375"/>
            <a:ext cx="228600" cy="1430608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4" name="AutoShape 11"/>
          <p:cNvSpPr>
            <a:spLocks/>
          </p:cNvSpPr>
          <p:nvPr/>
        </p:nvSpPr>
        <p:spPr bwMode="auto">
          <a:xfrm rot="5400000">
            <a:off x="9116188" y="1659124"/>
            <a:ext cx="228600" cy="2151110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218755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583020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578849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154933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8514973" y="2116617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764941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937402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8860678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28937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9946003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6862153" y="3211562"/>
            <a:ext cx="864000" cy="3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hash1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8798488" y="3212488"/>
            <a:ext cx="864000" cy="3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hash2</a:t>
            </a:r>
          </a:p>
        </p:txBody>
      </p:sp>
      <p:cxnSp>
        <p:nvCxnSpPr>
          <p:cNvPr id="36" name="Straight Arrow Connector 35"/>
          <p:cNvCxnSpPr>
            <a:stCxn id="33" idx="0"/>
            <a:endCxn id="13" idx="1"/>
          </p:cNvCxnSpPr>
          <p:nvPr/>
        </p:nvCxnSpPr>
        <p:spPr bwMode="auto">
          <a:xfrm flipV="1">
            <a:off x="7294153" y="2848979"/>
            <a:ext cx="0" cy="36258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5" idx="0"/>
            <a:endCxn id="14" idx="1"/>
          </p:cNvCxnSpPr>
          <p:nvPr/>
        </p:nvCxnSpPr>
        <p:spPr bwMode="auto">
          <a:xfrm flipV="1">
            <a:off x="9230488" y="2848979"/>
            <a:ext cx="0" cy="36350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6807718" y="4517761"/>
            <a:ext cx="973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attribute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743816" y="4517761"/>
            <a:ext cx="973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attribute 2</a:t>
            </a:r>
          </a:p>
        </p:txBody>
      </p:sp>
      <p:cxnSp>
        <p:nvCxnSpPr>
          <p:cNvPr id="44" name="Straight Arrow Connector 43"/>
          <p:cNvCxnSpPr>
            <a:stCxn id="42" idx="0"/>
            <a:endCxn id="33" idx="2"/>
          </p:cNvCxnSpPr>
          <p:nvPr/>
        </p:nvCxnSpPr>
        <p:spPr bwMode="auto">
          <a:xfrm flipH="1" flipV="1">
            <a:off x="7294153" y="3571562"/>
            <a:ext cx="237" cy="94619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43" idx="0"/>
            <a:endCxn id="35" idx="2"/>
          </p:cNvCxnSpPr>
          <p:nvPr/>
        </p:nvCxnSpPr>
        <p:spPr bwMode="auto">
          <a:xfrm flipV="1">
            <a:off x="9230488" y="3572488"/>
            <a:ext cx="0" cy="94527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85986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ECE952-B1E7-E340-B5B1-50E8345970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hash1(sales) 		= 	0</a:t>
            </a:r>
          </a:p>
          <a:p>
            <a:pPr marL="0" indent="0">
              <a:buNone/>
            </a:pPr>
            <a:r>
              <a:rPr lang="en-US" dirty="0"/>
              <a:t>hash1(research) 	= 	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hash2(10000) 		= 	00</a:t>
            </a:r>
          </a:p>
          <a:p>
            <a:pPr marL="0" indent="0">
              <a:buNone/>
            </a:pPr>
            <a:r>
              <a:rPr lang="en-US" dirty="0"/>
              <a:t>hash2(20000) 		= 	01</a:t>
            </a:r>
          </a:p>
          <a:p>
            <a:pPr marL="0" indent="0">
              <a:buNone/>
            </a:pPr>
            <a:r>
              <a:rPr lang="en-US" dirty="0"/>
              <a:t>hash2(40000)		=	10</a:t>
            </a:r>
          </a:p>
          <a:p>
            <a:pPr marL="0" indent="0">
              <a:buNone/>
            </a:pPr>
            <a:r>
              <a:rPr lang="en-US" dirty="0"/>
              <a:t>hash2(100000)	=	11</a:t>
            </a:r>
          </a:p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5F821-3DA5-E048-9B4B-BA38A7CCE86D}"/>
              </a:ext>
            </a:extLst>
          </p:cNvPr>
          <p:cNvGrpSpPr/>
          <p:nvPr/>
        </p:nvGrpSpPr>
        <p:grpSpPr>
          <a:xfrm>
            <a:off x="8904685" y="1776576"/>
            <a:ext cx="1152128" cy="576511"/>
            <a:chOff x="8904685" y="1776576"/>
            <a:chExt cx="1152128" cy="576511"/>
          </a:xfrm>
        </p:grpSpPr>
        <p:sp>
          <p:nvSpPr>
            <p:cNvPr id="25" name="Rectangle 24"/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8281548" y="173457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81548" y="231606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81548" y="289620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81548" y="347226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011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90404" y="406078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81548" y="467180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81548" y="523095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81548" y="579651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111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E4FF774-EA72-C544-A78D-D83DD82FFAB4}"/>
              </a:ext>
            </a:extLst>
          </p:cNvPr>
          <p:cNvGrpSpPr/>
          <p:nvPr/>
        </p:nvGrpSpPr>
        <p:grpSpPr>
          <a:xfrm>
            <a:off x="8904685" y="2360253"/>
            <a:ext cx="1152128" cy="576511"/>
            <a:chOff x="8904685" y="1776576"/>
            <a:chExt cx="1152128" cy="57651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B8956A0-FBCB-1F45-8538-2C905723C785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0C84E71-480E-CB47-8FBC-EEA9AC00178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AC36E62-35AA-6A44-B2F7-3CFD0646E21C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D70C90E-5FE0-8E4D-A33F-8E1965765688}"/>
              </a:ext>
            </a:extLst>
          </p:cNvPr>
          <p:cNvGrpSpPr/>
          <p:nvPr/>
        </p:nvGrpSpPr>
        <p:grpSpPr>
          <a:xfrm>
            <a:off x="8904685" y="2943483"/>
            <a:ext cx="1152128" cy="576511"/>
            <a:chOff x="8904685" y="1776576"/>
            <a:chExt cx="1152128" cy="57651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81130FE-EB83-1C48-A126-B12D62A4C04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7AF3981-CAE1-694F-96EC-69A15A53278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C9CE334-320E-E545-BB68-213A25BAF0D2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48658E8-DC16-7B4D-B4EE-E637FD2B7583}"/>
              </a:ext>
            </a:extLst>
          </p:cNvPr>
          <p:cNvGrpSpPr/>
          <p:nvPr/>
        </p:nvGrpSpPr>
        <p:grpSpPr>
          <a:xfrm>
            <a:off x="8904685" y="3527160"/>
            <a:ext cx="1152128" cy="576511"/>
            <a:chOff x="8904685" y="1776576"/>
            <a:chExt cx="1152128" cy="57651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57AFB09-8785-AF4C-A675-55A642EC7DC6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7E2CDB0-E534-8D4F-9E97-646185FA7F7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A1A90AD-057C-8241-8E4B-8A040FD4980B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6BBE3A2-188C-1547-8E46-8DCB8B67E054}"/>
              </a:ext>
            </a:extLst>
          </p:cNvPr>
          <p:cNvGrpSpPr/>
          <p:nvPr/>
        </p:nvGrpSpPr>
        <p:grpSpPr>
          <a:xfrm>
            <a:off x="8903834" y="4110390"/>
            <a:ext cx="1152128" cy="576511"/>
            <a:chOff x="8904685" y="1776576"/>
            <a:chExt cx="1152128" cy="576511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B8B1899C-D316-0442-8937-7651BEA3E92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AAD3A7B-775B-2D4B-B9C3-6C47BDAEFBE0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CA0B485-7687-CD4E-9A63-4C37FA4E3C48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557F9DB-4A69-7949-A0B8-6A9D6A8354CF}"/>
              </a:ext>
            </a:extLst>
          </p:cNvPr>
          <p:cNvGrpSpPr/>
          <p:nvPr/>
        </p:nvGrpSpPr>
        <p:grpSpPr>
          <a:xfrm>
            <a:off x="8903834" y="4694067"/>
            <a:ext cx="1152128" cy="576511"/>
            <a:chOff x="8904685" y="1776576"/>
            <a:chExt cx="1152128" cy="576511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2D40FE1-3C28-494C-81B6-3D51D5BFB07B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5F6EC61-CFB1-DF4C-AE28-D5C0D487DB0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1EFDBD98-6007-3B49-BF35-887CB6B4DFEA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4A314DB-3E9E-BB4D-9D6D-09D30D8AE9BB}"/>
              </a:ext>
            </a:extLst>
          </p:cNvPr>
          <p:cNvGrpSpPr/>
          <p:nvPr/>
        </p:nvGrpSpPr>
        <p:grpSpPr>
          <a:xfrm>
            <a:off x="8903834" y="5277297"/>
            <a:ext cx="1152128" cy="576511"/>
            <a:chOff x="8904685" y="1776576"/>
            <a:chExt cx="1152128" cy="576511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0706B21-F1F4-7E42-90B1-A09CBCD49EFC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15B3D11-896F-F844-B7A6-71744501835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A4F061E1-944E-3D41-9194-CC1854812C29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C42B651-7104-2F4E-8856-4380507E6D81}"/>
              </a:ext>
            </a:extLst>
          </p:cNvPr>
          <p:cNvGrpSpPr/>
          <p:nvPr/>
        </p:nvGrpSpPr>
        <p:grpSpPr>
          <a:xfrm>
            <a:off x="8903834" y="5860974"/>
            <a:ext cx="1152128" cy="576511"/>
            <a:chOff x="8904685" y="1776576"/>
            <a:chExt cx="1152128" cy="57651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3048839-E511-5F4D-BAAB-5D337F4E2D0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FCF816B-7500-FF46-83E7-E90D7BF3239D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26FE5E9-6074-1345-B50B-FFBE633A4B25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144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Multidimensional</a:t>
            </a:r>
            <a:br>
              <a:rPr lang="en-US"/>
            </a:br>
            <a:r>
              <a:rPr lang="en-US"/>
              <a:t>Access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35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A62F90-AAAE-4840-BF6A-01A65D03D9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hash1(sales) 		= 	0</a:t>
            </a:r>
          </a:p>
          <a:p>
            <a:pPr marL="0" indent="0">
              <a:buNone/>
            </a:pPr>
            <a:r>
              <a:rPr lang="en-US" dirty="0"/>
              <a:t>hash1(research) 	= 	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hash2(10000) 		= 	00</a:t>
            </a:r>
          </a:p>
          <a:p>
            <a:pPr marL="0" indent="0">
              <a:buNone/>
            </a:pPr>
            <a:r>
              <a:rPr lang="en-US" dirty="0"/>
              <a:t>hash2(20000) 		= 	01</a:t>
            </a:r>
          </a:p>
          <a:p>
            <a:pPr marL="0" indent="0">
              <a:buNone/>
            </a:pPr>
            <a:r>
              <a:rPr lang="en-US" dirty="0"/>
              <a:t>hash2(40000)		=	10</a:t>
            </a:r>
          </a:p>
          <a:p>
            <a:pPr marL="0" indent="0">
              <a:buNone/>
            </a:pPr>
            <a:r>
              <a:rPr lang="en-US" dirty="0"/>
              <a:t>hash2(100000)	=	11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Fred works in sales</a:t>
            </a:r>
            <a:br>
              <a:rPr lang="en-US" dirty="0"/>
            </a:br>
            <a:r>
              <a:rPr lang="en-US" dirty="0"/>
              <a:t>Fred’s salary is £40,000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CB65B-DEFA-2C4E-A965-790DDD6218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582D01E-ADBD-7C4B-BD8A-6E748812E0ED}"/>
              </a:ext>
            </a:extLst>
          </p:cNvPr>
          <p:cNvGrpSpPr/>
          <p:nvPr/>
        </p:nvGrpSpPr>
        <p:grpSpPr>
          <a:xfrm>
            <a:off x="8904685" y="1776576"/>
            <a:ext cx="1152128" cy="576511"/>
            <a:chOff x="8904685" y="1776576"/>
            <a:chExt cx="1152128" cy="57651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B6895CD-781B-2644-B571-779C5C83B6CC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AE27DAD-58B0-0E4B-B20B-7EB07BD5CBB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E2C4B37-DEA5-6141-8534-3DDCD57FAC8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288B053-32DB-A849-936D-520BC5772FC4}"/>
              </a:ext>
            </a:extLst>
          </p:cNvPr>
          <p:cNvSpPr txBox="1"/>
          <p:nvPr/>
        </p:nvSpPr>
        <p:spPr>
          <a:xfrm>
            <a:off x="8281548" y="173457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AF1582-CA77-864F-8067-5D4DDF8C2385}"/>
              </a:ext>
            </a:extLst>
          </p:cNvPr>
          <p:cNvSpPr txBox="1"/>
          <p:nvPr/>
        </p:nvSpPr>
        <p:spPr>
          <a:xfrm>
            <a:off x="8281548" y="231606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A5322F-0E21-0444-BFB3-891B54B6D66C}"/>
              </a:ext>
            </a:extLst>
          </p:cNvPr>
          <p:cNvSpPr txBox="1"/>
          <p:nvPr/>
        </p:nvSpPr>
        <p:spPr>
          <a:xfrm>
            <a:off x="8281548" y="289620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28A892-5975-BD40-922F-7631A511F834}"/>
              </a:ext>
            </a:extLst>
          </p:cNvPr>
          <p:cNvSpPr txBox="1"/>
          <p:nvPr/>
        </p:nvSpPr>
        <p:spPr>
          <a:xfrm>
            <a:off x="8281548" y="347226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9D05BC-4982-7C40-BD75-3F9BE5474D52}"/>
              </a:ext>
            </a:extLst>
          </p:cNvPr>
          <p:cNvSpPr txBox="1"/>
          <p:nvPr/>
        </p:nvSpPr>
        <p:spPr>
          <a:xfrm>
            <a:off x="8290404" y="406078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5C72929-568C-FD4A-9A5F-637134EB428E}"/>
              </a:ext>
            </a:extLst>
          </p:cNvPr>
          <p:cNvSpPr txBox="1"/>
          <p:nvPr/>
        </p:nvSpPr>
        <p:spPr>
          <a:xfrm>
            <a:off x="8281548" y="467180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95D063-7C0D-0549-8F35-929C8BACF3C9}"/>
              </a:ext>
            </a:extLst>
          </p:cNvPr>
          <p:cNvSpPr txBox="1"/>
          <p:nvPr/>
        </p:nvSpPr>
        <p:spPr>
          <a:xfrm>
            <a:off x="8281548" y="523095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A76105-053B-F045-A98D-736B147D24B1}"/>
              </a:ext>
            </a:extLst>
          </p:cNvPr>
          <p:cNvSpPr txBox="1"/>
          <p:nvPr/>
        </p:nvSpPr>
        <p:spPr>
          <a:xfrm>
            <a:off x="8281548" y="579651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111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7919C2-8EEC-4D4F-BD74-554CB3E87A7E}"/>
              </a:ext>
            </a:extLst>
          </p:cNvPr>
          <p:cNvGrpSpPr/>
          <p:nvPr/>
        </p:nvGrpSpPr>
        <p:grpSpPr>
          <a:xfrm>
            <a:off x="8904685" y="2360253"/>
            <a:ext cx="1152128" cy="576511"/>
            <a:chOff x="8904685" y="1776576"/>
            <a:chExt cx="1152128" cy="576511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A03231-EADE-DE4A-8FC4-A890CFB7FEA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EF69739-4174-BD40-9941-DDFB6E77F5E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DA2E7C1-3C79-CE4B-AE19-5823AFEE404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FDA3EE6-63BC-C04B-8CF9-C7E0682BC7F0}"/>
              </a:ext>
            </a:extLst>
          </p:cNvPr>
          <p:cNvGrpSpPr/>
          <p:nvPr/>
        </p:nvGrpSpPr>
        <p:grpSpPr>
          <a:xfrm>
            <a:off x="8904685" y="2943483"/>
            <a:ext cx="1152128" cy="576511"/>
            <a:chOff x="8904685" y="1776576"/>
            <a:chExt cx="1152128" cy="57651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5AAC4CA-EFF4-1444-B2E0-3061B972394F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4C1CF8E-761A-C04F-9C5F-BD1EB9186A2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Fred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4D2AF8-54CF-EA4D-8DDD-C8F6D4D04820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DC23131-511C-E146-A368-BD6D39FE0709}"/>
              </a:ext>
            </a:extLst>
          </p:cNvPr>
          <p:cNvGrpSpPr/>
          <p:nvPr/>
        </p:nvGrpSpPr>
        <p:grpSpPr>
          <a:xfrm>
            <a:off x="8904685" y="3527160"/>
            <a:ext cx="1152128" cy="576511"/>
            <a:chOff x="8904685" y="1776576"/>
            <a:chExt cx="1152128" cy="576511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297250B-E8D5-DA42-9E89-A25DEDB07B7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3BA639A-92EB-064E-B8AA-B3106062A150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C7462C6-62E2-A04F-BF65-2D419A5EDFC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B582B63-1EE3-FA42-8E47-6CDB035C8246}"/>
              </a:ext>
            </a:extLst>
          </p:cNvPr>
          <p:cNvGrpSpPr/>
          <p:nvPr/>
        </p:nvGrpSpPr>
        <p:grpSpPr>
          <a:xfrm>
            <a:off x="8903834" y="4110390"/>
            <a:ext cx="1152128" cy="576511"/>
            <a:chOff x="8904685" y="1776576"/>
            <a:chExt cx="1152128" cy="57651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81883A-A6B8-4146-8142-020F2922DB6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5441AA9-AFA7-FF42-BA43-CCB0902FD59E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230E25E-C9A1-C246-979A-8DF588035CB3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01C0847-F403-0445-BC02-03436416724A}"/>
              </a:ext>
            </a:extLst>
          </p:cNvPr>
          <p:cNvGrpSpPr/>
          <p:nvPr/>
        </p:nvGrpSpPr>
        <p:grpSpPr>
          <a:xfrm>
            <a:off x="8903834" y="4694067"/>
            <a:ext cx="1152128" cy="576511"/>
            <a:chOff x="8904685" y="1776576"/>
            <a:chExt cx="1152128" cy="57651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DBB029-6AD9-D941-BBE8-CA0E798EC91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526CD34-B58F-C14F-A03D-FD4EE83AAD9A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00A1814-534E-D343-BC4D-FE9FE46F729E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53EBF0-3E0B-0346-A133-390DFAB2826E}"/>
              </a:ext>
            </a:extLst>
          </p:cNvPr>
          <p:cNvGrpSpPr/>
          <p:nvPr/>
        </p:nvGrpSpPr>
        <p:grpSpPr>
          <a:xfrm>
            <a:off x="8903834" y="5277297"/>
            <a:ext cx="1152128" cy="576511"/>
            <a:chOff x="8904685" y="1776576"/>
            <a:chExt cx="1152128" cy="576511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69855C5-D791-CA4A-AF34-ABED0152031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2965C2B-918E-1443-8BB2-315C8B00C2D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EE2A06C-6FDC-FB4C-9A00-1BAC6F55FAB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C39107A-46D0-E54D-8F99-D25AE17E9573}"/>
              </a:ext>
            </a:extLst>
          </p:cNvPr>
          <p:cNvGrpSpPr/>
          <p:nvPr/>
        </p:nvGrpSpPr>
        <p:grpSpPr>
          <a:xfrm>
            <a:off x="8903834" y="5860974"/>
            <a:ext cx="1152128" cy="576511"/>
            <a:chOff x="8904685" y="1776576"/>
            <a:chExt cx="1152128" cy="57651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543CAF1-BE47-D340-9CEF-F5FEC8837BF2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D4477A2-C937-3F40-B793-4FF7FA522B2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6FA8893-B3D0-CF44-A663-5577450827CB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1503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A62F90-AAAE-4840-BF6A-01A65D03D9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hash1(sales) 		= 	0</a:t>
            </a:r>
          </a:p>
          <a:p>
            <a:pPr marL="0" indent="0">
              <a:buNone/>
            </a:pPr>
            <a:r>
              <a:rPr lang="en-US" dirty="0"/>
              <a:t>hash1(research) 	= 	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hash2(10000) 		= 	00</a:t>
            </a:r>
          </a:p>
          <a:p>
            <a:pPr marL="0" indent="0">
              <a:buNone/>
            </a:pPr>
            <a:r>
              <a:rPr lang="en-US" dirty="0"/>
              <a:t>hash2(20000) 		= 	01</a:t>
            </a:r>
          </a:p>
          <a:p>
            <a:pPr marL="0" indent="0">
              <a:buNone/>
            </a:pPr>
            <a:r>
              <a:rPr lang="en-US" dirty="0"/>
              <a:t>hash2(40000)		=	10</a:t>
            </a:r>
          </a:p>
          <a:p>
            <a:pPr marL="0" indent="0">
              <a:buNone/>
            </a:pPr>
            <a:r>
              <a:rPr lang="en-US" dirty="0"/>
              <a:t>hash2(100000)	=	11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dept=sales </a:t>
            </a:r>
            <a:r>
              <a:rPr lang="en-US" dirty="0">
                <a:sym typeface="Symbol" charset="0"/>
              </a:rPr>
              <a:t> salary=40000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CB65B-DEFA-2C4E-A965-790DDD6218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582D01E-ADBD-7C4B-BD8A-6E748812E0ED}"/>
              </a:ext>
            </a:extLst>
          </p:cNvPr>
          <p:cNvGrpSpPr/>
          <p:nvPr/>
        </p:nvGrpSpPr>
        <p:grpSpPr>
          <a:xfrm>
            <a:off x="8904685" y="1776576"/>
            <a:ext cx="1152128" cy="576511"/>
            <a:chOff x="8904685" y="1776576"/>
            <a:chExt cx="1152128" cy="57651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B6895CD-781B-2644-B571-779C5C83B6CC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AE27DAD-58B0-0E4B-B20B-7EB07BD5CBB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E2C4B37-DEA5-6141-8534-3DDCD57FAC8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288B053-32DB-A849-936D-520BC5772FC4}"/>
              </a:ext>
            </a:extLst>
          </p:cNvPr>
          <p:cNvSpPr txBox="1"/>
          <p:nvPr/>
        </p:nvSpPr>
        <p:spPr>
          <a:xfrm>
            <a:off x="8281548" y="173457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AF1582-CA77-864F-8067-5D4DDF8C2385}"/>
              </a:ext>
            </a:extLst>
          </p:cNvPr>
          <p:cNvSpPr txBox="1"/>
          <p:nvPr/>
        </p:nvSpPr>
        <p:spPr>
          <a:xfrm>
            <a:off x="8281548" y="231606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A5322F-0E21-0444-BFB3-891B54B6D66C}"/>
              </a:ext>
            </a:extLst>
          </p:cNvPr>
          <p:cNvSpPr txBox="1"/>
          <p:nvPr/>
        </p:nvSpPr>
        <p:spPr>
          <a:xfrm>
            <a:off x="8281548" y="289620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28A892-5975-BD40-922F-7631A511F834}"/>
              </a:ext>
            </a:extLst>
          </p:cNvPr>
          <p:cNvSpPr txBox="1"/>
          <p:nvPr/>
        </p:nvSpPr>
        <p:spPr>
          <a:xfrm>
            <a:off x="8281548" y="347226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9D05BC-4982-7C40-BD75-3F9BE5474D52}"/>
              </a:ext>
            </a:extLst>
          </p:cNvPr>
          <p:cNvSpPr txBox="1"/>
          <p:nvPr/>
        </p:nvSpPr>
        <p:spPr>
          <a:xfrm>
            <a:off x="8290404" y="406078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5C72929-568C-FD4A-9A5F-637134EB428E}"/>
              </a:ext>
            </a:extLst>
          </p:cNvPr>
          <p:cNvSpPr txBox="1"/>
          <p:nvPr/>
        </p:nvSpPr>
        <p:spPr>
          <a:xfrm>
            <a:off x="8281548" y="467180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95D063-7C0D-0549-8F35-929C8BACF3C9}"/>
              </a:ext>
            </a:extLst>
          </p:cNvPr>
          <p:cNvSpPr txBox="1"/>
          <p:nvPr/>
        </p:nvSpPr>
        <p:spPr>
          <a:xfrm>
            <a:off x="8281548" y="523095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A76105-053B-F045-A98D-736B147D24B1}"/>
              </a:ext>
            </a:extLst>
          </p:cNvPr>
          <p:cNvSpPr txBox="1"/>
          <p:nvPr/>
        </p:nvSpPr>
        <p:spPr>
          <a:xfrm>
            <a:off x="8281548" y="579651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111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7919C2-8EEC-4D4F-BD74-554CB3E87A7E}"/>
              </a:ext>
            </a:extLst>
          </p:cNvPr>
          <p:cNvGrpSpPr/>
          <p:nvPr/>
        </p:nvGrpSpPr>
        <p:grpSpPr>
          <a:xfrm>
            <a:off x="8904685" y="2360253"/>
            <a:ext cx="1152128" cy="576511"/>
            <a:chOff x="8904685" y="1776576"/>
            <a:chExt cx="1152128" cy="576511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A03231-EADE-DE4A-8FC4-A890CFB7FEA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EF69739-4174-BD40-9941-DDFB6E77F5E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DA2E7C1-3C79-CE4B-AE19-5823AFEE404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FDA3EE6-63BC-C04B-8CF9-C7E0682BC7F0}"/>
              </a:ext>
            </a:extLst>
          </p:cNvPr>
          <p:cNvGrpSpPr/>
          <p:nvPr/>
        </p:nvGrpSpPr>
        <p:grpSpPr>
          <a:xfrm>
            <a:off x="8904685" y="2943483"/>
            <a:ext cx="1152128" cy="576511"/>
            <a:chOff x="8904685" y="1776576"/>
            <a:chExt cx="1152128" cy="57651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5AAC4CA-EFF4-1444-B2E0-3061B972394F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4C1CF8E-761A-C04F-9C5F-BD1EB9186A2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4D2AF8-54CF-EA4D-8DDD-C8F6D4D04820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DC23131-511C-E146-A368-BD6D39FE0709}"/>
              </a:ext>
            </a:extLst>
          </p:cNvPr>
          <p:cNvGrpSpPr/>
          <p:nvPr/>
        </p:nvGrpSpPr>
        <p:grpSpPr>
          <a:xfrm>
            <a:off x="8904685" y="3527160"/>
            <a:ext cx="1152128" cy="576511"/>
            <a:chOff x="8904685" y="1776576"/>
            <a:chExt cx="1152128" cy="576511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297250B-E8D5-DA42-9E89-A25DEDB07B7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3BA639A-92EB-064E-B8AA-B3106062A150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C7462C6-62E2-A04F-BF65-2D419A5EDFC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B582B63-1EE3-FA42-8E47-6CDB035C8246}"/>
              </a:ext>
            </a:extLst>
          </p:cNvPr>
          <p:cNvGrpSpPr/>
          <p:nvPr/>
        </p:nvGrpSpPr>
        <p:grpSpPr>
          <a:xfrm>
            <a:off x="8903834" y="4110390"/>
            <a:ext cx="1152128" cy="576511"/>
            <a:chOff x="8904685" y="1776576"/>
            <a:chExt cx="1152128" cy="57651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81883A-A6B8-4146-8142-020F2922DB6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5441AA9-AFA7-FF42-BA43-CCB0902FD59E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230E25E-C9A1-C246-979A-8DF588035CB3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01C0847-F403-0445-BC02-03436416724A}"/>
              </a:ext>
            </a:extLst>
          </p:cNvPr>
          <p:cNvGrpSpPr/>
          <p:nvPr/>
        </p:nvGrpSpPr>
        <p:grpSpPr>
          <a:xfrm>
            <a:off x="8903834" y="4694067"/>
            <a:ext cx="1152128" cy="576511"/>
            <a:chOff x="8904685" y="1776576"/>
            <a:chExt cx="1152128" cy="57651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DBB029-6AD9-D941-BBE8-CA0E798EC91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526CD34-B58F-C14F-A03D-FD4EE83AAD9A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00A1814-534E-D343-BC4D-FE9FE46F729E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53EBF0-3E0B-0346-A133-390DFAB2826E}"/>
              </a:ext>
            </a:extLst>
          </p:cNvPr>
          <p:cNvGrpSpPr/>
          <p:nvPr/>
        </p:nvGrpSpPr>
        <p:grpSpPr>
          <a:xfrm>
            <a:off x="8903834" y="5277297"/>
            <a:ext cx="1152128" cy="576511"/>
            <a:chOff x="8904685" y="1776576"/>
            <a:chExt cx="1152128" cy="576511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69855C5-D791-CA4A-AF34-ABED0152031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2965C2B-918E-1443-8BB2-315C8B00C2D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EE2A06C-6FDC-FB4C-9A00-1BAC6F55FAB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C39107A-46D0-E54D-8F99-D25AE17E9573}"/>
              </a:ext>
            </a:extLst>
          </p:cNvPr>
          <p:cNvGrpSpPr/>
          <p:nvPr/>
        </p:nvGrpSpPr>
        <p:grpSpPr>
          <a:xfrm>
            <a:off x="8903834" y="5860974"/>
            <a:ext cx="1152128" cy="576511"/>
            <a:chOff x="8904685" y="1776576"/>
            <a:chExt cx="1152128" cy="57651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543CAF1-BE47-D340-9CEF-F5FEC8837BF2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D4477A2-C937-3F40-B793-4FF7FA522B2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6FA8893-B3D0-CF44-A663-5577450827CB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5952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A62F90-AAAE-4840-BF6A-01A65D03D9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hash1(sales) 		= 	0</a:t>
            </a:r>
          </a:p>
          <a:p>
            <a:pPr marL="0" indent="0">
              <a:buNone/>
            </a:pPr>
            <a:r>
              <a:rPr lang="en-US" dirty="0"/>
              <a:t>hash1(research) 	= 	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hash2(10000) 		= 	00</a:t>
            </a:r>
          </a:p>
          <a:p>
            <a:pPr marL="0" indent="0">
              <a:buNone/>
            </a:pPr>
            <a:r>
              <a:rPr lang="en-US" dirty="0"/>
              <a:t>hash2(20000) 		= 	01</a:t>
            </a:r>
          </a:p>
          <a:p>
            <a:pPr marL="0" indent="0">
              <a:buNone/>
            </a:pPr>
            <a:r>
              <a:rPr lang="en-US" dirty="0"/>
              <a:t>hash2(40000)		=	10</a:t>
            </a:r>
          </a:p>
          <a:p>
            <a:pPr marL="0" indent="0">
              <a:buNone/>
            </a:pPr>
            <a:r>
              <a:rPr lang="en-US" dirty="0"/>
              <a:t>hash2(100000)	=	11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ym typeface="Symbol" charset="0"/>
              </a:rPr>
              <a:t>salary=20000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CB65B-DEFA-2C4E-A965-790DDD6218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582D01E-ADBD-7C4B-BD8A-6E748812E0ED}"/>
              </a:ext>
            </a:extLst>
          </p:cNvPr>
          <p:cNvGrpSpPr/>
          <p:nvPr/>
        </p:nvGrpSpPr>
        <p:grpSpPr>
          <a:xfrm>
            <a:off x="8904685" y="1776576"/>
            <a:ext cx="1152128" cy="576511"/>
            <a:chOff x="8904685" y="1776576"/>
            <a:chExt cx="1152128" cy="57651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B6895CD-781B-2644-B571-779C5C83B6CC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AE27DAD-58B0-0E4B-B20B-7EB07BD5CBB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E2C4B37-DEA5-6141-8534-3DDCD57FAC8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288B053-32DB-A849-936D-520BC5772FC4}"/>
              </a:ext>
            </a:extLst>
          </p:cNvPr>
          <p:cNvSpPr txBox="1"/>
          <p:nvPr/>
        </p:nvSpPr>
        <p:spPr>
          <a:xfrm>
            <a:off x="8281548" y="173457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AF1582-CA77-864F-8067-5D4DDF8C2385}"/>
              </a:ext>
            </a:extLst>
          </p:cNvPr>
          <p:cNvSpPr txBox="1"/>
          <p:nvPr/>
        </p:nvSpPr>
        <p:spPr>
          <a:xfrm>
            <a:off x="8281548" y="231606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A5322F-0E21-0444-BFB3-891B54B6D66C}"/>
              </a:ext>
            </a:extLst>
          </p:cNvPr>
          <p:cNvSpPr txBox="1"/>
          <p:nvPr/>
        </p:nvSpPr>
        <p:spPr>
          <a:xfrm>
            <a:off x="8281548" y="289620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28A892-5975-BD40-922F-7631A511F834}"/>
              </a:ext>
            </a:extLst>
          </p:cNvPr>
          <p:cNvSpPr txBox="1"/>
          <p:nvPr/>
        </p:nvSpPr>
        <p:spPr>
          <a:xfrm>
            <a:off x="8281548" y="347226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9D05BC-4982-7C40-BD75-3F9BE5474D52}"/>
              </a:ext>
            </a:extLst>
          </p:cNvPr>
          <p:cNvSpPr txBox="1"/>
          <p:nvPr/>
        </p:nvSpPr>
        <p:spPr>
          <a:xfrm>
            <a:off x="8290404" y="406078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5C72929-568C-FD4A-9A5F-637134EB428E}"/>
              </a:ext>
            </a:extLst>
          </p:cNvPr>
          <p:cNvSpPr txBox="1"/>
          <p:nvPr/>
        </p:nvSpPr>
        <p:spPr>
          <a:xfrm>
            <a:off x="8281548" y="467180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95D063-7C0D-0549-8F35-929C8BACF3C9}"/>
              </a:ext>
            </a:extLst>
          </p:cNvPr>
          <p:cNvSpPr txBox="1"/>
          <p:nvPr/>
        </p:nvSpPr>
        <p:spPr>
          <a:xfrm>
            <a:off x="8281548" y="523095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A76105-053B-F045-A98D-736B147D24B1}"/>
              </a:ext>
            </a:extLst>
          </p:cNvPr>
          <p:cNvSpPr txBox="1"/>
          <p:nvPr/>
        </p:nvSpPr>
        <p:spPr>
          <a:xfrm>
            <a:off x="8281548" y="579651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111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7919C2-8EEC-4D4F-BD74-554CB3E87A7E}"/>
              </a:ext>
            </a:extLst>
          </p:cNvPr>
          <p:cNvGrpSpPr/>
          <p:nvPr/>
        </p:nvGrpSpPr>
        <p:grpSpPr>
          <a:xfrm>
            <a:off x="8904685" y="2360253"/>
            <a:ext cx="1152128" cy="576511"/>
            <a:chOff x="8904685" y="1776576"/>
            <a:chExt cx="1152128" cy="576511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A03231-EADE-DE4A-8FC4-A890CFB7FEA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EF69739-4174-BD40-9941-DDFB6E77F5E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DA2E7C1-3C79-CE4B-AE19-5823AFEE404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FDA3EE6-63BC-C04B-8CF9-C7E0682BC7F0}"/>
              </a:ext>
            </a:extLst>
          </p:cNvPr>
          <p:cNvGrpSpPr/>
          <p:nvPr/>
        </p:nvGrpSpPr>
        <p:grpSpPr>
          <a:xfrm>
            <a:off x="8904685" y="2943483"/>
            <a:ext cx="1152128" cy="576511"/>
            <a:chOff x="8904685" y="1776576"/>
            <a:chExt cx="1152128" cy="57651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5AAC4CA-EFF4-1444-B2E0-3061B972394F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4C1CF8E-761A-C04F-9C5F-BD1EB9186A2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4D2AF8-54CF-EA4D-8DDD-C8F6D4D04820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DC23131-511C-E146-A368-BD6D39FE0709}"/>
              </a:ext>
            </a:extLst>
          </p:cNvPr>
          <p:cNvGrpSpPr/>
          <p:nvPr/>
        </p:nvGrpSpPr>
        <p:grpSpPr>
          <a:xfrm>
            <a:off x="8904685" y="3527160"/>
            <a:ext cx="1152128" cy="576511"/>
            <a:chOff x="8904685" y="1776576"/>
            <a:chExt cx="1152128" cy="576511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297250B-E8D5-DA42-9E89-A25DEDB07B7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3BA639A-92EB-064E-B8AA-B3106062A150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C7462C6-62E2-A04F-BF65-2D419A5EDFC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B582B63-1EE3-FA42-8E47-6CDB035C8246}"/>
              </a:ext>
            </a:extLst>
          </p:cNvPr>
          <p:cNvGrpSpPr/>
          <p:nvPr/>
        </p:nvGrpSpPr>
        <p:grpSpPr>
          <a:xfrm>
            <a:off x="8903834" y="4110390"/>
            <a:ext cx="1152128" cy="576511"/>
            <a:chOff x="8904685" y="1776576"/>
            <a:chExt cx="1152128" cy="57651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81883A-A6B8-4146-8142-020F2922DB6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5441AA9-AFA7-FF42-BA43-CCB0902FD59E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230E25E-C9A1-C246-979A-8DF588035CB3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01C0847-F403-0445-BC02-03436416724A}"/>
              </a:ext>
            </a:extLst>
          </p:cNvPr>
          <p:cNvGrpSpPr/>
          <p:nvPr/>
        </p:nvGrpSpPr>
        <p:grpSpPr>
          <a:xfrm>
            <a:off x="8903834" y="4694067"/>
            <a:ext cx="1152128" cy="576511"/>
            <a:chOff x="8904685" y="1776576"/>
            <a:chExt cx="1152128" cy="57651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DBB029-6AD9-D941-BBE8-CA0E798EC91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526CD34-B58F-C14F-A03D-FD4EE83AAD9A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00A1814-534E-D343-BC4D-FE9FE46F729E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53EBF0-3E0B-0346-A133-390DFAB2826E}"/>
              </a:ext>
            </a:extLst>
          </p:cNvPr>
          <p:cNvGrpSpPr/>
          <p:nvPr/>
        </p:nvGrpSpPr>
        <p:grpSpPr>
          <a:xfrm>
            <a:off x="8903834" y="5277297"/>
            <a:ext cx="1152128" cy="576511"/>
            <a:chOff x="8904685" y="1776576"/>
            <a:chExt cx="1152128" cy="576511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69855C5-D791-CA4A-AF34-ABED0152031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2965C2B-918E-1443-8BB2-315C8B00C2D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EE2A06C-6FDC-FB4C-9A00-1BAC6F55FAB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C39107A-46D0-E54D-8F99-D25AE17E9573}"/>
              </a:ext>
            </a:extLst>
          </p:cNvPr>
          <p:cNvGrpSpPr/>
          <p:nvPr/>
        </p:nvGrpSpPr>
        <p:grpSpPr>
          <a:xfrm>
            <a:off x="8903834" y="5860974"/>
            <a:ext cx="1152128" cy="576511"/>
            <a:chOff x="8904685" y="1776576"/>
            <a:chExt cx="1152128" cy="57651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543CAF1-BE47-D340-9CEF-F5FEC8837BF2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D4477A2-C937-3F40-B793-4FF7FA522B2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6FA8893-B3D0-CF44-A663-5577450827CB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283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A62F90-AAAE-4840-BF6A-01A65D03D9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hash1(sales) 		= 	0</a:t>
            </a:r>
          </a:p>
          <a:p>
            <a:pPr marL="0" indent="0">
              <a:buNone/>
            </a:pPr>
            <a:r>
              <a:rPr lang="en-US" dirty="0"/>
              <a:t>hash1(research) 	= 	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hash2(10000) 		= 	00</a:t>
            </a:r>
          </a:p>
          <a:p>
            <a:pPr marL="0" indent="0">
              <a:buNone/>
            </a:pPr>
            <a:r>
              <a:rPr lang="en-US" dirty="0"/>
              <a:t>hash2(20000) 		= 	01</a:t>
            </a:r>
          </a:p>
          <a:p>
            <a:pPr marL="0" indent="0">
              <a:buNone/>
            </a:pPr>
            <a:r>
              <a:rPr lang="en-US" dirty="0"/>
              <a:t>hash2(40000)		=	10</a:t>
            </a:r>
          </a:p>
          <a:p>
            <a:pPr marL="0" indent="0">
              <a:buNone/>
            </a:pPr>
            <a:r>
              <a:rPr lang="en-US" dirty="0"/>
              <a:t>hash2(100000)	=	11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dept=sales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CB65B-DEFA-2C4E-A965-790DDD6218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582D01E-ADBD-7C4B-BD8A-6E748812E0ED}"/>
              </a:ext>
            </a:extLst>
          </p:cNvPr>
          <p:cNvGrpSpPr/>
          <p:nvPr/>
        </p:nvGrpSpPr>
        <p:grpSpPr>
          <a:xfrm>
            <a:off x="8904685" y="1776576"/>
            <a:ext cx="1152128" cy="576511"/>
            <a:chOff x="8904685" y="1776576"/>
            <a:chExt cx="1152128" cy="57651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B6895CD-781B-2644-B571-779C5C83B6CC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AE27DAD-58B0-0E4B-B20B-7EB07BD5CBB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E2C4B37-DEA5-6141-8534-3DDCD57FAC8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6288B053-32DB-A849-936D-520BC5772FC4}"/>
              </a:ext>
            </a:extLst>
          </p:cNvPr>
          <p:cNvSpPr txBox="1"/>
          <p:nvPr/>
        </p:nvSpPr>
        <p:spPr>
          <a:xfrm>
            <a:off x="8281548" y="173457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AF1582-CA77-864F-8067-5D4DDF8C2385}"/>
              </a:ext>
            </a:extLst>
          </p:cNvPr>
          <p:cNvSpPr txBox="1"/>
          <p:nvPr/>
        </p:nvSpPr>
        <p:spPr>
          <a:xfrm>
            <a:off x="8281548" y="231606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A5322F-0E21-0444-BFB3-891B54B6D66C}"/>
              </a:ext>
            </a:extLst>
          </p:cNvPr>
          <p:cNvSpPr txBox="1"/>
          <p:nvPr/>
        </p:nvSpPr>
        <p:spPr>
          <a:xfrm>
            <a:off x="8281548" y="289620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28A892-5975-BD40-922F-7631A511F834}"/>
              </a:ext>
            </a:extLst>
          </p:cNvPr>
          <p:cNvSpPr txBox="1"/>
          <p:nvPr/>
        </p:nvSpPr>
        <p:spPr>
          <a:xfrm>
            <a:off x="8281548" y="347226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011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9D05BC-4982-7C40-BD75-3F9BE5474D52}"/>
              </a:ext>
            </a:extLst>
          </p:cNvPr>
          <p:cNvSpPr txBox="1"/>
          <p:nvPr/>
        </p:nvSpPr>
        <p:spPr>
          <a:xfrm>
            <a:off x="8290404" y="406078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5C72929-568C-FD4A-9A5F-637134EB428E}"/>
              </a:ext>
            </a:extLst>
          </p:cNvPr>
          <p:cNvSpPr txBox="1"/>
          <p:nvPr/>
        </p:nvSpPr>
        <p:spPr>
          <a:xfrm>
            <a:off x="8281548" y="467180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B95D063-7C0D-0549-8F35-929C8BACF3C9}"/>
              </a:ext>
            </a:extLst>
          </p:cNvPr>
          <p:cNvSpPr txBox="1"/>
          <p:nvPr/>
        </p:nvSpPr>
        <p:spPr>
          <a:xfrm>
            <a:off x="8281548" y="523095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A76105-053B-F045-A98D-736B147D24B1}"/>
              </a:ext>
            </a:extLst>
          </p:cNvPr>
          <p:cNvSpPr txBox="1"/>
          <p:nvPr/>
        </p:nvSpPr>
        <p:spPr>
          <a:xfrm>
            <a:off x="8281548" y="579651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111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7919C2-8EEC-4D4F-BD74-554CB3E87A7E}"/>
              </a:ext>
            </a:extLst>
          </p:cNvPr>
          <p:cNvGrpSpPr/>
          <p:nvPr/>
        </p:nvGrpSpPr>
        <p:grpSpPr>
          <a:xfrm>
            <a:off x="8904685" y="2360253"/>
            <a:ext cx="1152128" cy="576511"/>
            <a:chOff x="8904685" y="1776576"/>
            <a:chExt cx="1152128" cy="576511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A03231-EADE-DE4A-8FC4-A890CFB7FEA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EF69739-4174-BD40-9941-DDFB6E77F5E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DA2E7C1-3C79-CE4B-AE19-5823AFEE404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FDA3EE6-63BC-C04B-8CF9-C7E0682BC7F0}"/>
              </a:ext>
            </a:extLst>
          </p:cNvPr>
          <p:cNvGrpSpPr/>
          <p:nvPr/>
        </p:nvGrpSpPr>
        <p:grpSpPr>
          <a:xfrm>
            <a:off x="8904685" y="2943483"/>
            <a:ext cx="1152128" cy="576511"/>
            <a:chOff x="8904685" y="1776576"/>
            <a:chExt cx="1152128" cy="57651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5AAC4CA-EFF4-1444-B2E0-3061B972394F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4C1CF8E-761A-C04F-9C5F-BD1EB9186A28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4D2AF8-54CF-EA4D-8DDD-C8F6D4D04820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DC23131-511C-E146-A368-BD6D39FE0709}"/>
              </a:ext>
            </a:extLst>
          </p:cNvPr>
          <p:cNvGrpSpPr/>
          <p:nvPr/>
        </p:nvGrpSpPr>
        <p:grpSpPr>
          <a:xfrm>
            <a:off x="8904685" y="3527160"/>
            <a:ext cx="1152128" cy="576511"/>
            <a:chOff x="8904685" y="1776576"/>
            <a:chExt cx="1152128" cy="576511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297250B-E8D5-DA42-9E89-A25DEDB07B74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3BA639A-92EB-064E-B8AA-B3106062A150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C7462C6-62E2-A04F-BF65-2D419A5EDFC6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B582B63-1EE3-FA42-8E47-6CDB035C8246}"/>
              </a:ext>
            </a:extLst>
          </p:cNvPr>
          <p:cNvGrpSpPr/>
          <p:nvPr/>
        </p:nvGrpSpPr>
        <p:grpSpPr>
          <a:xfrm>
            <a:off x="8903834" y="4110390"/>
            <a:ext cx="1152128" cy="576511"/>
            <a:chOff x="8904685" y="1776576"/>
            <a:chExt cx="1152128" cy="57651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81883A-A6B8-4146-8142-020F2922DB69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5441AA9-AFA7-FF42-BA43-CCB0902FD59E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230E25E-C9A1-C246-979A-8DF588035CB3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01C0847-F403-0445-BC02-03436416724A}"/>
              </a:ext>
            </a:extLst>
          </p:cNvPr>
          <p:cNvGrpSpPr/>
          <p:nvPr/>
        </p:nvGrpSpPr>
        <p:grpSpPr>
          <a:xfrm>
            <a:off x="8903834" y="4694067"/>
            <a:ext cx="1152128" cy="576511"/>
            <a:chOff x="8904685" y="1776576"/>
            <a:chExt cx="1152128" cy="57651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DBB029-6AD9-D941-BBE8-CA0E798EC917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526CD34-B58F-C14F-A03D-FD4EE83AAD9A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00A1814-534E-D343-BC4D-FE9FE46F729E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B53EBF0-3E0B-0346-A133-390DFAB2826E}"/>
              </a:ext>
            </a:extLst>
          </p:cNvPr>
          <p:cNvGrpSpPr/>
          <p:nvPr/>
        </p:nvGrpSpPr>
        <p:grpSpPr>
          <a:xfrm>
            <a:off x="8903834" y="5277297"/>
            <a:ext cx="1152128" cy="576511"/>
            <a:chOff x="8904685" y="1776576"/>
            <a:chExt cx="1152128" cy="576511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69855C5-D791-CA4A-AF34-ABED01520313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32965C2B-918E-1443-8BB2-315C8B00C2D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EE2A06C-6FDC-FB4C-9A00-1BAC6F55FABF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C39107A-46D0-E54D-8F99-D25AE17E9573}"/>
              </a:ext>
            </a:extLst>
          </p:cNvPr>
          <p:cNvGrpSpPr/>
          <p:nvPr/>
        </p:nvGrpSpPr>
        <p:grpSpPr>
          <a:xfrm>
            <a:off x="8903834" y="5860974"/>
            <a:ext cx="1152128" cy="576511"/>
            <a:chOff x="8904685" y="1776576"/>
            <a:chExt cx="1152128" cy="57651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543CAF1-BE47-D340-9CEF-F5FEC8837BF2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576064"/>
            </a:xfrm>
            <a:prstGeom prst="rect">
              <a:avLst/>
            </a:prstGeom>
            <a:solidFill>
              <a:schemeClr val="tx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D4477A2-C937-3F40-B793-4FF7FA522B21}"/>
                </a:ext>
              </a:extLst>
            </p:cNvPr>
            <p:cNvSpPr/>
            <p:nvPr/>
          </p:nvSpPr>
          <p:spPr bwMode="auto">
            <a:xfrm>
              <a:off x="8904685" y="1776576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86FA8893-B3D0-CF44-A663-5577450827CB}"/>
                </a:ext>
              </a:extLst>
            </p:cNvPr>
            <p:cNvSpPr/>
            <p:nvPr/>
          </p:nvSpPr>
          <p:spPr bwMode="auto">
            <a:xfrm>
              <a:off x="8904685" y="2065055"/>
              <a:ext cx="1152128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6599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Partitioned hash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</a:t>
            </a:r>
          </a:p>
          <a:p>
            <a:pPr lvl="1"/>
            <a:r>
              <a:rPr lang="en-US" dirty="0"/>
              <a:t>Good hash function will evenly distribute records between buckets</a:t>
            </a:r>
          </a:p>
          <a:p>
            <a:pPr lvl="1"/>
            <a:r>
              <a:rPr lang="en-US" dirty="0"/>
              <a:t>Supports partial-match queries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No good for nearest-</a:t>
            </a:r>
            <a:r>
              <a:rPr lang="en-US" dirty="0" err="1"/>
              <a:t>neighbour</a:t>
            </a:r>
            <a:r>
              <a:rPr lang="en-US" dirty="0"/>
              <a:t> or range queries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32BAE-87F7-B240-BC3E-3BF0EB117E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47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kd</a:t>
            </a:r>
            <a:r>
              <a:rPr lang="en-US" dirty="0"/>
              <a:t>-Tree</a:t>
            </a:r>
          </a:p>
        </p:txBody>
      </p:sp>
    </p:spTree>
    <p:extLst>
      <p:ext uri="{BB962C8B-B14F-4D97-AF65-F5344CB8AC3E}">
        <p14:creationId xmlns:p14="http://schemas.microsoft.com/office/powerpoint/2010/main" val="184795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kd</a:t>
            </a:r>
            <a:r>
              <a:rPr lang="en-US" dirty="0"/>
              <a:t>-Tree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binary search tree</a:t>
            </a:r>
          </a:p>
          <a:p>
            <a:r>
              <a:rPr lang="en-US" dirty="0"/>
              <a:t>Each node splits the k-dimensional space along a </a:t>
            </a:r>
            <a:r>
              <a:rPr lang="en-US" dirty="0" err="1"/>
              <a:t>hyperplane</a:t>
            </a:r>
            <a:endParaRPr lang="en-US" dirty="0"/>
          </a:p>
          <a:p>
            <a:r>
              <a:rPr lang="en-US" dirty="0"/>
              <a:t>Nodes contain</a:t>
            </a:r>
          </a:p>
          <a:p>
            <a:pPr lvl="1"/>
            <a:r>
              <a:rPr lang="en-US" dirty="0"/>
              <a:t>an attribute-value pair</a:t>
            </a:r>
          </a:p>
          <a:p>
            <a:pPr lvl="1"/>
            <a:r>
              <a:rPr lang="en-US" dirty="0"/>
              <a:t>a pair of pointers</a:t>
            </a:r>
          </a:p>
          <a:p>
            <a:r>
              <a:rPr lang="en-US" dirty="0"/>
              <a:t>All nodes at the same level discriminate for the same attribute</a:t>
            </a:r>
          </a:p>
          <a:p>
            <a:r>
              <a:rPr lang="en-US" dirty="0"/>
              <a:t>Levels rotate between attributes of all dimensions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284199-BEA7-5B40-A6AC-ACF92D2E37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50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9074580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Rounded Rectangle 78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age=40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79C308D4-18D7-3444-8D0D-9EC57B160E13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19335770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Rounded Rectangle 62"/>
          <p:cNvSpPr/>
          <p:nvPr/>
        </p:nvSpPr>
        <p:spPr bwMode="auto">
          <a:xfrm>
            <a:off x="2279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salary=45k</a:t>
            </a: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2855576" y="1983258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9" name="Rounded Rectangle 78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age=40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79C308D4-18D7-3444-8D0D-9EC57B160E13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427E6A3-A1C6-2B4E-85A5-FDFD70277EEF}"/>
              </a:ext>
            </a:extLst>
          </p:cNvPr>
          <p:cNvCxnSpPr>
            <a:cxnSpLocks/>
          </p:cNvCxnSpPr>
          <p:nvPr/>
        </p:nvCxnSpPr>
        <p:spPr bwMode="auto">
          <a:xfrm flipV="1">
            <a:off x="7549260" y="3752267"/>
            <a:ext cx="143617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149514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Conventional indexes</a:t>
            </a:r>
          </a:p>
          <a:p>
            <a:r>
              <a:rPr lang="en-US" dirty="0"/>
              <a:t>Hash-like</a:t>
            </a:r>
          </a:p>
          <a:p>
            <a:pPr lvl="1"/>
            <a:r>
              <a:rPr lang="en-US" dirty="0"/>
              <a:t>grid files, partitioned hashing</a:t>
            </a:r>
          </a:p>
          <a:p>
            <a:r>
              <a:rPr lang="en-US" dirty="0"/>
              <a:t>Hierarchical indexes</a:t>
            </a:r>
          </a:p>
          <a:p>
            <a:pPr lvl="1"/>
            <a:r>
              <a:rPr lang="en-US" dirty="0"/>
              <a:t>multiple key, </a:t>
            </a:r>
            <a:r>
              <a:rPr lang="en-US" dirty="0" err="1"/>
              <a:t>kd</a:t>
            </a:r>
            <a:r>
              <a:rPr lang="en-US" dirty="0"/>
              <a:t>-trees, quad trees, r-trees, </a:t>
            </a:r>
            <a:r>
              <a:rPr lang="en-US" dirty="0" err="1"/>
              <a:t>ub</a:t>
            </a:r>
            <a:r>
              <a:rPr lang="en-US" dirty="0"/>
              <a:t>-trees</a:t>
            </a:r>
          </a:p>
          <a:p>
            <a:r>
              <a:rPr lang="en-US" dirty="0"/>
              <a:t>Bitmap indexes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B2C52-1D1C-704E-8901-55BE7E65B0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15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Rounded Rectangle 62"/>
          <p:cNvSpPr/>
          <p:nvPr/>
        </p:nvSpPr>
        <p:spPr bwMode="auto">
          <a:xfrm>
            <a:off x="2279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salary=45k</a:t>
            </a: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2855576" y="1983258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79" idx="2"/>
            <a:endCxn id="80" idx="0"/>
          </p:cNvCxnSpPr>
          <p:nvPr/>
        </p:nvCxnSpPr>
        <p:spPr bwMode="auto">
          <a:xfrm>
            <a:off x="3690120" y="1983258"/>
            <a:ext cx="821768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9" name="Rounded Rectangle 78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age=40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3935888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salary=55k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79C308D4-18D7-3444-8D0D-9EC57B160E13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19A1CF06-3749-3C4D-9526-B5D8797FA3DD}"/>
              </a:ext>
            </a:extLst>
          </p:cNvPr>
          <p:cNvCxnSpPr>
            <a:cxnSpLocks/>
          </p:cNvCxnSpPr>
          <p:nvPr/>
        </p:nvCxnSpPr>
        <p:spPr bwMode="auto">
          <a:xfrm>
            <a:off x="8975725" y="3392487"/>
            <a:ext cx="2154121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427E6A3-A1C6-2B4E-85A5-FDFD70277EEF}"/>
              </a:ext>
            </a:extLst>
          </p:cNvPr>
          <p:cNvCxnSpPr>
            <a:cxnSpLocks/>
          </p:cNvCxnSpPr>
          <p:nvPr/>
        </p:nvCxnSpPr>
        <p:spPr bwMode="auto">
          <a:xfrm flipV="1">
            <a:off x="7549260" y="3752267"/>
            <a:ext cx="143617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4274600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Rounded Rectangle 62"/>
          <p:cNvSpPr/>
          <p:nvPr/>
        </p:nvSpPr>
        <p:spPr bwMode="auto">
          <a:xfrm>
            <a:off x="2279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salary=45k</a:t>
            </a: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2855576" y="1983258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80" idx="2"/>
            <a:endCxn id="81" idx="0"/>
          </p:cNvCxnSpPr>
          <p:nvPr/>
        </p:nvCxnSpPr>
        <p:spPr bwMode="auto">
          <a:xfrm flipH="1">
            <a:off x="4398736" y="2852936"/>
            <a:ext cx="113153" cy="75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79" idx="2"/>
            <a:endCxn id="80" idx="0"/>
          </p:cNvCxnSpPr>
          <p:nvPr/>
        </p:nvCxnSpPr>
        <p:spPr bwMode="auto">
          <a:xfrm>
            <a:off x="3690120" y="1983258"/>
            <a:ext cx="821768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9" name="Rounded Rectangle 78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age=40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3935888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salary=55k</a:t>
            </a:r>
          </a:p>
        </p:txBody>
      </p:sp>
      <p:sp>
        <p:nvSpPr>
          <p:cNvPr id="81" name="Rounded Rectangle 80"/>
          <p:cNvSpPr/>
          <p:nvPr/>
        </p:nvSpPr>
        <p:spPr bwMode="auto">
          <a:xfrm>
            <a:off x="3822735" y="3609572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age=70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79C308D4-18D7-3444-8D0D-9EC57B160E13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19A1CF06-3749-3C4D-9526-B5D8797FA3DD}"/>
              </a:ext>
            </a:extLst>
          </p:cNvPr>
          <p:cNvCxnSpPr>
            <a:cxnSpLocks/>
          </p:cNvCxnSpPr>
          <p:nvPr/>
        </p:nvCxnSpPr>
        <p:spPr bwMode="auto">
          <a:xfrm>
            <a:off x="8975725" y="3392487"/>
            <a:ext cx="2154121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427E6A3-A1C6-2B4E-85A5-FDFD70277EEF}"/>
              </a:ext>
            </a:extLst>
          </p:cNvPr>
          <p:cNvCxnSpPr>
            <a:cxnSpLocks/>
          </p:cNvCxnSpPr>
          <p:nvPr/>
        </p:nvCxnSpPr>
        <p:spPr bwMode="auto">
          <a:xfrm flipV="1">
            <a:off x="7549260" y="3752267"/>
            <a:ext cx="143617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BED36E7-35C4-6A46-BF61-098B85D3C1B8}"/>
              </a:ext>
            </a:extLst>
          </p:cNvPr>
          <p:cNvCxnSpPr>
            <a:cxnSpLocks/>
          </p:cNvCxnSpPr>
          <p:nvPr/>
        </p:nvCxnSpPr>
        <p:spPr bwMode="auto">
          <a:xfrm>
            <a:off x="10056813" y="3392488"/>
            <a:ext cx="0" cy="197841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823487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k=2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A5534-B133-4C4C-ADC4-145C1954DA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Rounded Rectangle 62"/>
          <p:cNvSpPr/>
          <p:nvPr/>
        </p:nvSpPr>
        <p:spPr bwMode="auto">
          <a:xfrm>
            <a:off x="2279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salary=45k</a:t>
            </a: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2855576" y="1983258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80" idx="2"/>
            <a:endCxn id="81" idx="0"/>
          </p:cNvCxnSpPr>
          <p:nvPr/>
        </p:nvCxnSpPr>
        <p:spPr bwMode="auto">
          <a:xfrm flipH="1">
            <a:off x="4398736" y="2852936"/>
            <a:ext cx="113153" cy="75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79" idx="2"/>
            <a:endCxn id="80" idx="0"/>
          </p:cNvCxnSpPr>
          <p:nvPr/>
        </p:nvCxnSpPr>
        <p:spPr bwMode="auto">
          <a:xfrm>
            <a:off x="3690120" y="1983258"/>
            <a:ext cx="821768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2" name="Group 101"/>
          <p:cNvGrpSpPr/>
          <p:nvPr/>
        </p:nvGrpSpPr>
        <p:grpSpPr>
          <a:xfrm>
            <a:off x="1847576" y="3488239"/>
            <a:ext cx="864000" cy="576064"/>
            <a:chOff x="320051" y="3430982"/>
            <a:chExt cx="864000" cy="576064"/>
          </a:xfrm>
        </p:grpSpPr>
        <p:sp>
          <p:nvSpPr>
            <p:cNvPr id="75" name="Rectangle 7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79" name="Rounded Rectangle 78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age=40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3935888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salary=55k</a:t>
            </a:r>
          </a:p>
        </p:txBody>
      </p:sp>
      <p:sp>
        <p:nvSpPr>
          <p:cNvPr id="81" name="Rounded Rectangle 80"/>
          <p:cNvSpPr/>
          <p:nvPr/>
        </p:nvSpPr>
        <p:spPr bwMode="auto">
          <a:xfrm>
            <a:off x="3822735" y="3609572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age=70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2904486" y="3488239"/>
            <a:ext cx="864000" cy="576064"/>
            <a:chOff x="1475576" y="3429000"/>
            <a:chExt cx="864000" cy="576064"/>
          </a:xfrm>
        </p:grpSpPr>
        <p:sp>
          <p:nvSpPr>
            <p:cNvPr id="90" name="Rectangle 89"/>
            <p:cNvSpPr/>
            <p:nvPr/>
          </p:nvSpPr>
          <p:spPr bwMode="auto">
            <a:xfrm>
              <a:off x="1475576" y="3429000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5576" y="371703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390735" y="4703094"/>
            <a:ext cx="864000" cy="576064"/>
            <a:chOff x="1734120" y="4293096"/>
            <a:chExt cx="864000" cy="576064"/>
          </a:xfrm>
        </p:grpSpPr>
        <p:sp>
          <p:nvSpPr>
            <p:cNvPr id="92" name="Rectangle 91"/>
            <p:cNvSpPr/>
            <p:nvPr/>
          </p:nvSpPr>
          <p:spPr bwMode="auto">
            <a:xfrm>
              <a:off x="1734120" y="4293096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1734120" y="4581128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398735" y="4703094"/>
            <a:ext cx="864000" cy="576064"/>
            <a:chOff x="2598120" y="4945455"/>
            <a:chExt cx="864000" cy="57606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598120" y="4945455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598120" y="5233487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087888" y="3488239"/>
            <a:ext cx="864000" cy="576064"/>
            <a:chOff x="3563888" y="3488239"/>
            <a:chExt cx="864000" cy="576064"/>
          </a:xfrm>
        </p:grpSpPr>
        <p:sp>
          <p:nvSpPr>
            <p:cNvPr id="96" name="Rectangle 95"/>
            <p:cNvSpPr/>
            <p:nvPr/>
          </p:nvSpPr>
          <p:spPr bwMode="auto">
            <a:xfrm>
              <a:off x="3563888" y="3488239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3563888" y="3776271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</a:p>
          </p:txBody>
        </p:sp>
      </p:grpSp>
      <p:cxnSp>
        <p:nvCxnSpPr>
          <p:cNvPr id="104" name="Straight Arrow Connector 103"/>
          <p:cNvCxnSpPr>
            <a:stCxn id="63" idx="2"/>
            <a:endCxn id="75" idx="0"/>
          </p:cNvCxnSpPr>
          <p:nvPr/>
        </p:nvCxnSpPr>
        <p:spPr bwMode="auto">
          <a:xfrm flipH="1">
            <a:off x="2279576" y="2852937"/>
            <a:ext cx="576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63" idx="2"/>
            <a:endCxn id="90" idx="0"/>
          </p:cNvCxnSpPr>
          <p:nvPr/>
        </p:nvCxnSpPr>
        <p:spPr bwMode="auto">
          <a:xfrm>
            <a:off x="2855576" y="2852937"/>
            <a:ext cx="48091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0" idx="2"/>
            <a:endCxn id="96" idx="0"/>
          </p:cNvCxnSpPr>
          <p:nvPr/>
        </p:nvCxnSpPr>
        <p:spPr bwMode="auto">
          <a:xfrm>
            <a:off x="4511888" y="2852937"/>
            <a:ext cx="1008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1" idx="2"/>
            <a:endCxn id="94" idx="0"/>
          </p:cNvCxnSpPr>
          <p:nvPr/>
        </p:nvCxnSpPr>
        <p:spPr bwMode="auto">
          <a:xfrm>
            <a:off x="4398735" y="3897572"/>
            <a:ext cx="432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81" idx="2"/>
            <a:endCxn id="92" idx="0"/>
          </p:cNvCxnSpPr>
          <p:nvPr/>
        </p:nvCxnSpPr>
        <p:spPr bwMode="auto">
          <a:xfrm flipH="1">
            <a:off x="3822735" y="3897572"/>
            <a:ext cx="576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86FB88F9-BA55-0C47-94FB-367046D7D49F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79C308D4-18D7-3444-8D0D-9EC57B160E13}"/>
              </a:ext>
            </a:extLst>
          </p:cNvPr>
          <p:cNvCxnSpPr/>
          <p:nvPr/>
        </p:nvCxnSpPr>
        <p:spPr bwMode="auto">
          <a:xfrm>
            <a:off x="8975725" y="177089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19A1CF06-3749-3C4D-9526-B5D8797FA3DD}"/>
              </a:ext>
            </a:extLst>
          </p:cNvPr>
          <p:cNvCxnSpPr>
            <a:cxnSpLocks/>
          </p:cNvCxnSpPr>
          <p:nvPr/>
        </p:nvCxnSpPr>
        <p:spPr bwMode="auto">
          <a:xfrm>
            <a:off x="8975725" y="3392487"/>
            <a:ext cx="2154121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1427E6A3-A1C6-2B4E-85A5-FDFD70277EEF}"/>
              </a:ext>
            </a:extLst>
          </p:cNvPr>
          <p:cNvCxnSpPr>
            <a:cxnSpLocks/>
          </p:cNvCxnSpPr>
          <p:nvPr/>
        </p:nvCxnSpPr>
        <p:spPr bwMode="auto">
          <a:xfrm flipV="1">
            <a:off x="7549260" y="3752267"/>
            <a:ext cx="143617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BED36E7-35C4-6A46-BF61-098B85D3C1B8}"/>
              </a:ext>
            </a:extLst>
          </p:cNvPr>
          <p:cNvCxnSpPr>
            <a:cxnSpLocks/>
          </p:cNvCxnSpPr>
          <p:nvPr/>
        </p:nvCxnSpPr>
        <p:spPr bwMode="auto">
          <a:xfrm>
            <a:off x="10056813" y="3392488"/>
            <a:ext cx="0" cy="197841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B5AE2E0B-AA17-6041-B2F9-533DA2F74EF4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7642A54-4BAE-6B41-A68C-CA36A012364E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1D3251F-71DE-7843-A834-76616FC2830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E1314CC-E9BB-7C4D-8BD6-A7F86CFEAC9C}"/>
              </a:ext>
            </a:extLst>
          </p:cNvPr>
          <p:cNvSpPr txBox="1"/>
          <p:nvPr/>
        </p:nvSpPr>
        <p:spPr>
          <a:xfrm>
            <a:off x="8865952" y="5537493"/>
            <a:ext cx="2917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40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F907340-ACEA-274F-99A4-E9380F956D74}"/>
              </a:ext>
            </a:extLst>
          </p:cNvPr>
          <p:cNvSpPr txBox="1"/>
          <p:nvPr/>
        </p:nvSpPr>
        <p:spPr>
          <a:xfrm>
            <a:off x="9891727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70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CF0DF4C-17BA-0E4E-8483-AED64B4FB281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EC85676C-B6B7-D941-A665-670D6F53B6D6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8DE8391-7F17-C64F-8F8C-7D58AA1C3D4C}"/>
              </a:ext>
            </a:extLst>
          </p:cNvPr>
          <p:cNvSpPr txBox="1"/>
          <p:nvPr/>
        </p:nvSpPr>
        <p:spPr>
          <a:xfrm>
            <a:off x="7007233" y="35897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9DB9DB0D-A919-C843-8164-E91D0F062704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C53A25F7-1CF3-394F-800D-6A061C654598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C514A831-287A-7B4B-A409-6D7EC6F6CA21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0948BB0-A04C-C543-BD1B-902E18935DCF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D1AD6784-8E10-8F44-A5CA-86257A30F703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D76417FE-C416-3041-A177-A1EE95A8EFF5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6845703-BFC3-ED43-810C-38CA48124858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230BAB3E-1FBE-6A47-A3E7-BD03079705CA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AEBE0FCE-1273-B441-9772-32FC6B8BC23C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D5DECFA-DE66-9C45-89CA-570A67C0250D}"/>
              </a:ext>
            </a:extLst>
          </p:cNvPr>
          <p:cNvSpPr txBox="1"/>
          <p:nvPr/>
        </p:nvSpPr>
        <p:spPr>
          <a:xfrm>
            <a:off x="7004267" y="321124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</p:spTree>
    <p:extLst>
      <p:ext uri="{BB962C8B-B14F-4D97-AF65-F5344CB8AC3E}">
        <p14:creationId xmlns:p14="http://schemas.microsoft.com/office/powerpoint/2010/main" val="37966253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Partial-Match Queries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If we know value of attribute, we can choose which branch to explore</a:t>
            </a:r>
          </a:p>
          <a:p>
            <a:r>
              <a:rPr lang="en-US" dirty="0"/>
              <a:t>If we don’t know value of attribute, must explore both branches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29F550-FAF5-8F4D-B843-635635D220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762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Adapting </a:t>
            </a:r>
            <a:r>
              <a:rPr lang="en-US" dirty="0" err="1"/>
              <a:t>kd</a:t>
            </a:r>
            <a:r>
              <a:rPr lang="en-US" dirty="0"/>
              <a:t>-Trees to Secondary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Average path length from root to leaf: log</a:t>
            </a:r>
            <a:r>
              <a:rPr lang="en-US" baseline="-25000" dirty="0"/>
              <a:t>2</a:t>
            </a:r>
            <a:r>
              <a:rPr lang="en-US" dirty="0"/>
              <a:t>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Disk accesses should be kept as few as possible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err="1"/>
              <a:t>Multiway</a:t>
            </a:r>
            <a:r>
              <a:rPr lang="en-US" dirty="0"/>
              <a:t> nodes (split values into n ranges)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/>
              <a:t>Group nodes in blocks (node plus descendants to a given ply)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5B1FF-6C0E-834B-8616-1756E0863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318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Quad-Tree</a:t>
            </a:r>
          </a:p>
        </p:txBody>
      </p:sp>
    </p:spTree>
    <p:extLst>
      <p:ext uri="{BB962C8B-B14F-4D97-AF65-F5344CB8AC3E}">
        <p14:creationId xmlns:p14="http://schemas.microsoft.com/office/powerpoint/2010/main" val="2802495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Quad-Trees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main types:</a:t>
            </a:r>
          </a:p>
          <a:p>
            <a:pPr lvl="1"/>
            <a:r>
              <a:rPr lang="en-US" dirty="0"/>
              <a:t>Region quad-tree</a:t>
            </a:r>
          </a:p>
          <a:p>
            <a:pPr lvl="1"/>
            <a:r>
              <a:rPr lang="en-US" dirty="0"/>
              <a:t>Point quad-tree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170F99-584E-4F4F-BD5A-9D6014AB33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953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Quad-tree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Each partition divides the space into four equal area sub-regions</a:t>
            </a:r>
          </a:p>
          <a:p>
            <a:pPr lvl="1"/>
            <a:r>
              <a:rPr lang="en-US" dirty="0"/>
              <a:t>ne, </a:t>
            </a:r>
            <a:r>
              <a:rPr lang="en-US" dirty="0" err="1"/>
              <a:t>nw</a:t>
            </a:r>
            <a:r>
              <a:rPr lang="en-US" dirty="0"/>
              <a:t>, se, </a:t>
            </a:r>
            <a:r>
              <a:rPr lang="en-US" dirty="0" err="1"/>
              <a:t>sw</a:t>
            </a:r>
            <a:endParaRPr lang="en-US" dirty="0"/>
          </a:p>
          <a:p>
            <a:r>
              <a:rPr lang="en-US" dirty="0"/>
              <a:t>Split regions if they contain more records than will fit into a block</a:t>
            </a:r>
          </a:p>
          <a:p>
            <a:r>
              <a:rPr lang="en-US" dirty="0"/>
              <a:t>Operations similar to those for </a:t>
            </a:r>
            <a:r>
              <a:rPr lang="en-US" dirty="0" err="1"/>
              <a:t>kd</a:t>
            </a:r>
            <a:r>
              <a:rPr lang="en-US" dirty="0"/>
              <a:t>-trees</a:t>
            </a:r>
          </a:p>
          <a:p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71EB248-F270-9947-A1D3-42C5F6D44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41C458-2296-3E41-A1FD-A77E260DF223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93063EC-C8AB-9C48-A2C9-CE954B8F3772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13387F9-69E7-0C47-816C-EAD4C7E1D151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553" y="4478185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2CDCCC-0587-5B40-8DBD-5ACBFB40F312}"/>
              </a:ext>
            </a:extLst>
          </p:cNvPr>
          <p:cNvCxnSpPr/>
          <p:nvPr/>
        </p:nvCxnSpPr>
        <p:spPr bwMode="auto">
          <a:xfrm flipV="1">
            <a:off x="7539553" y="3583133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614B90E-911D-FD4E-BD5B-B0AE9B0FB253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B47426-A429-314D-937D-DC4E13A61E91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D88E670-6BBF-CD4C-8E13-FA314F73ACF9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A7E2EF2-A5D1-C24A-9B09-7D9C7AF959E8}"/>
              </a:ext>
            </a:extLst>
          </p:cNvPr>
          <p:cNvSpPr txBox="1"/>
          <p:nvPr/>
        </p:nvSpPr>
        <p:spPr>
          <a:xfrm>
            <a:off x="8318346" y="5526876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A9996BA-99C8-7143-B537-B83888418134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6BB9BE6-6082-7E47-86A7-15A92D483460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31F6336-BB7C-3843-B727-2088D232D48A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C2C260-3E10-294C-A433-948367847A0B}"/>
              </a:ext>
            </a:extLst>
          </p:cNvPr>
          <p:cNvSpPr txBox="1"/>
          <p:nvPr/>
        </p:nvSpPr>
        <p:spPr>
          <a:xfrm>
            <a:off x="7010593" y="431486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25k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770C057-C386-8B4F-B3DC-71E606EBA000}"/>
              </a:ext>
            </a:extLst>
          </p:cNvPr>
          <p:cNvSpPr txBox="1"/>
          <p:nvPr/>
        </p:nvSpPr>
        <p:spPr>
          <a:xfrm>
            <a:off x="7010593" y="3441123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50k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0AA1462-3435-F147-8371-1499162CA746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5BC8CF5-6EF7-EF48-9327-8C0540564CD4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6FADBCE-0D4E-5649-AF03-3B98B2F57E5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4E5CA02-3CF5-7244-9C43-191CC9F0B52D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2775E27-BB19-1947-836F-D1ADB5504A82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42F84B9-64D6-6C4B-927C-7184456D7949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5E32E9A-6CDE-5F40-9CB4-753718E649D0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CF35B37-1261-0A41-B90D-427582973CE3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876A2B85-6B51-9B4D-B942-E4EEF7363AE5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E01D08B-B9B9-7644-A0DA-387491421D47}"/>
              </a:ext>
            </a:extLst>
          </p:cNvPr>
          <p:cNvCxnSpPr>
            <a:cxnSpLocks/>
          </p:cNvCxnSpPr>
          <p:nvPr/>
        </p:nvCxnSpPr>
        <p:spPr bwMode="auto">
          <a:xfrm>
            <a:off x="8435975" y="3583133"/>
            <a:ext cx="0" cy="17901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4113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Quad-tree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15C49-3BAF-FB41-AD7A-C3417958B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46E2523-C9A9-EC42-80C3-5A21BB5EE3AB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877E947-9A37-2142-BE47-71747BD77212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A17F50-78AF-7A4B-AF14-A0559AFAF73F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7A5A9E5-89A6-5341-994F-8651F98FAAB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BB8000E-3557-764F-B8C0-5F0C9264F778}"/>
              </a:ext>
            </a:extLst>
          </p:cNvPr>
          <p:cNvSpPr txBox="1"/>
          <p:nvPr/>
        </p:nvSpPr>
        <p:spPr>
          <a:xfrm>
            <a:off x="8318346" y="5526876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7BC8F63-F14D-1145-830F-E343FB0A07AB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8FAFFA-27B4-244D-A257-7DB7865F3348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4A5B733-AE61-4E4B-9FEE-DAB17DB049F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8A82A82-D2A0-CE44-B654-D5E03ADB6F86}"/>
              </a:ext>
            </a:extLst>
          </p:cNvPr>
          <p:cNvSpPr txBox="1"/>
          <p:nvPr/>
        </p:nvSpPr>
        <p:spPr>
          <a:xfrm>
            <a:off x="7010593" y="431486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25k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E7E3CD-BB4D-7D4E-8E77-4F93AE74DC17}"/>
              </a:ext>
            </a:extLst>
          </p:cNvPr>
          <p:cNvSpPr txBox="1"/>
          <p:nvPr/>
        </p:nvSpPr>
        <p:spPr>
          <a:xfrm>
            <a:off x="7010593" y="3441123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50k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CD07FCA-E935-4040-B2D9-59FCFBBC9402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5B5D17C-E9B2-5545-9746-F00E95D98C8C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C9D6D376-0F85-9B4D-A1A8-CDE763503C24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7B108C1-0F7E-7B42-9D35-7F1D4DB557B1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7904F7E-A37E-4947-B24B-321C8B1ED48A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A7B0156-A434-4E41-BF44-6B0F2C05BEF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0444070-4188-BA4B-9081-8DFC082F64B0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28E276D-31F1-DD42-AE39-F20968CEBD5C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9CCCF1E-3D08-E446-AE8D-86155FEDFB70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23549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Quad-tree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15C49-3BAF-FB41-AD7A-C3417958B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Rounded Rectangle 33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50,50k</a:t>
            </a:r>
          </a:p>
        </p:txBody>
      </p:sp>
      <p:cxnSp>
        <p:nvCxnSpPr>
          <p:cNvPr id="43" name="Straight Arrow Connector 42"/>
          <p:cNvCxnSpPr>
            <a:cxnSpLocks/>
            <a:stCxn id="34" idx="2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cxnSpLocks/>
            <a:stCxn id="34" idx="2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cxnSpLocks/>
            <a:stCxn id="34" idx="2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cxnSpLocks/>
            <a:stCxn id="34" idx="2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46E2523-C9A9-EC42-80C3-5A21BB5EE3AB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2A145A8-D4FD-BA4E-84B3-91805ADBEA9F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BDF1797-B635-444A-9E11-95231412B561}"/>
              </a:ext>
            </a:extLst>
          </p:cNvPr>
          <p:cNvCxnSpPr/>
          <p:nvPr/>
        </p:nvCxnSpPr>
        <p:spPr bwMode="auto">
          <a:xfrm flipV="1">
            <a:off x="7539553" y="3583133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877E947-9A37-2142-BE47-71747BD77212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A17F50-78AF-7A4B-AF14-A0559AFAF73F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7A5A9E5-89A6-5341-994F-8651F98FAAB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BB8000E-3557-764F-B8C0-5F0C9264F778}"/>
              </a:ext>
            </a:extLst>
          </p:cNvPr>
          <p:cNvSpPr txBox="1"/>
          <p:nvPr/>
        </p:nvSpPr>
        <p:spPr>
          <a:xfrm>
            <a:off x="8318346" y="5526876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7BC8F63-F14D-1145-830F-E343FB0A07AB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8FAFFA-27B4-244D-A257-7DB7865F3348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4A5B733-AE61-4E4B-9FEE-DAB17DB049F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8A82A82-D2A0-CE44-B654-D5E03ADB6F86}"/>
              </a:ext>
            </a:extLst>
          </p:cNvPr>
          <p:cNvSpPr txBox="1"/>
          <p:nvPr/>
        </p:nvSpPr>
        <p:spPr>
          <a:xfrm>
            <a:off x="7010593" y="431486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25k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E7E3CD-BB4D-7D4E-8E77-4F93AE74DC17}"/>
              </a:ext>
            </a:extLst>
          </p:cNvPr>
          <p:cNvSpPr txBox="1"/>
          <p:nvPr/>
        </p:nvSpPr>
        <p:spPr>
          <a:xfrm>
            <a:off x="7010593" y="3441123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50k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CD07FCA-E935-4040-B2D9-59FCFBBC9402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5B5D17C-E9B2-5545-9746-F00E95D98C8C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C9D6D376-0F85-9B4D-A1A8-CDE763503C24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7B108C1-0F7E-7B42-9D35-7F1D4DB557B1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7904F7E-A37E-4947-B24B-321C8B1ED48A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A7B0156-A434-4E41-BF44-6B0F2C05BEF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0444070-4188-BA4B-9081-8DFC082F64B0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28E276D-31F1-DD42-AE39-F20968CEBD5C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9CCCF1E-3D08-E446-AE8D-86155FEDFB70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26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Access Structures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Indexes discussed so far are one-dimensional</a:t>
            </a:r>
          </a:p>
          <a:p>
            <a:pPr lvl="1"/>
            <a:r>
              <a:rPr lang="en-US" dirty="0"/>
              <a:t>assume a single search key</a:t>
            </a:r>
          </a:p>
          <a:p>
            <a:pPr lvl="1"/>
            <a:r>
              <a:rPr lang="en-US" dirty="0"/>
              <a:t>require a single linear order for keys (B-trees)</a:t>
            </a:r>
            <a:endParaRPr lang="en-US" u="sng" dirty="0"/>
          </a:p>
          <a:p>
            <a:pPr lvl="1"/>
            <a:r>
              <a:rPr lang="en-US" dirty="0"/>
              <a:t>require that the key be completely known for any lookup (hash tables)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D7773-1E0D-7C42-AAC0-D58A20223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12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Quad-tree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15C49-3BAF-FB41-AD7A-C3417958B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Rounded Rectangle 33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50,50k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37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25,25k</a:t>
            </a:r>
          </a:p>
        </p:txBody>
      </p:sp>
      <p:cxnSp>
        <p:nvCxnSpPr>
          <p:cNvPr id="43" name="Straight Arrow Connector 42"/>
          <p:cNvCxnSpPr>
            <a:cxnSpLocks/>
            <a:stCxn id="34" idx="2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4" idx="2"/>
            <a:endCxn id="35" idx="0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cxnSpLocks/>
            <a:stCxn id="34" idx="2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cxnSpLocks/>
            <a:stCxn id="34" idx="2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cxnSp>
        <p:nvCxnSpPr>
          <p:cNvPr id="68" name="Straight Arrow Connector 67"/>
          <p:cNvCxnSpPr>
            <a:cxnSpLocks/>
            <a:stCxn id="35" idx="2"/>
          </p:cNvCxnSpPr>
          <p:nvPr/>
        </p:nvCxnSpPr>
        <p:spPr bwMode="auto">
          <a:xfrm flipH="1">
            <a:off x="2492273" y="3344329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cxnSpLocks/>
            <a:stCxn id="35" idx="2"/>
          </p:cNvCxnSpPr>
          <p:nvPr/>
        </p:nvCxnSpPr>
        <p:spPr bwMode="auto">
          <a:xfrm>
            <a:off x="3313797" y="3344329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cxnSpLocks/>
            <a:stCxn id="35" idx="2"/>
          </p:cNvCxnSpPr>
          <p:nvPr/>
        </p:nvCxnSpPr>
        <p:spPr bwMode="auto">
          <a:xfrm>
            <a:off x="3313798" y="3344329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cxnSpLocks/>
            <a:stCxn id="35" idx="2"/>
          </p:cNvCxnSpPr>
          <p:nvPr/>
        </p:nvCxnSpPr>
        <p:spPr bwMode="auto">
          <a:xfrm>
            <a:off x="3313798" y="3344329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2351585" y="38419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2999656" y="38419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3575720" y="38419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11717" y="384197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46E2523-C9A9-EC42-80C3-5A21BB5EE3AB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2A145A8-D4FD-BA4E-84B3-91805ADBEA9F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D812919-0564-524E-B60D-B14D194B34E7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553" y="4478185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BDF1797-B635-444A-9E11-95231412B561}"/>
              </a:ext>
            </a:extLst>
          </p:cNvPr>
          <p:cNvCxnSpPr/>
          <p:nvPr/>
        </p:nvCxnSpPr>
        <p:spPr bwMode="auto">
          <a:xfrm flipV="1">
            <a:off x="7539553" y="3583133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877E947-9A37-2142-BE47-71747BD77212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A17F50-78AF-7A4B-AF14-A0559AFAF73F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7A5A9E5-89A6-5341-994F-8651F98FAAB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BB8000E-3557-764F-B8C0-5F0C9264F778}"/>
              </a:ext>
            </a:extLst>
          </p:cNvPr>
          <p:cNvSpPr txBox="1"/>
          <p:nvPr/>
        </p:nvSpPr>
        <p:spPr>
          <a:xfrm>
            <a:off x="8318346" y="5526876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7BC8F63-F14D-1145-830F-E343FB0A07AB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8FAFFA-27B4-244D-A257-7DB7865F3348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4A5B733-AE61-4E4B-9FEE-DAB17DB049F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8A82A82-D2A0-CE44-B654-D5E03ADB6F86}"/>
              </a:ext>
            </a:extLst>
          </p:cNvPr>
          <p:cNvSpPr txBox="1"/>
          <p:nvPr/>
        </p:nvSpPr>
        <p:spPr>
          <a:xfrm>
            <a:off x="7010593" y="431486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25k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E7E3CD-BB4D-7D4E-8E77-4F93AE74DC17}"/>
              </a:ext>
            </a:extLst>
          </p:cNvPr>
          <p:cNvSpPr txBox="1"/>
          <p:nvPr/>
        </p:nvSpPr>
        <p:spPr>
          <a:xfrm>
            <a:off x="7010593" y="3441123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50k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CD07FCA-E935-4040-B2D9-59FCFBBC9402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5B5D17C-E9B2-5545-9746-F00E95D98C8C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C9D6D376-0F85-9B4D-A1A8-CDE763503C24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7B108C1-0F7E-7B42-9D35-7F1D4DB557B1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7904F7E-A37E-4947-B24B-321C8B1ED48A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A7B0156-A434-4E41-BF44-6B0F2C05BEF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0444070-4188-BA4B-9081-8DFC082F64B0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28E276D-31F1-DD42-AE39-F20968CEBD5C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9CCCF1E-3D08-E446-AE8D-86155FEDFB70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E809F2A-8247-CE48-A60B-AEC0238123DD}"/>
              </a:ext>
            </a:extLst>
          </p:cNvPr>
          <p:cNvCxnSpPr>
            <a:cxnSpLocks/>
          </p:cNvCxnSpPr>
          <p:nvPr/>
        </p:nvCxnSpPr>
        <p:spPr bwMode="auto">
          <a:xfrm>
            <a:off x="8435975" y="3583133"/>
            <a:ext cx="0" cy="17901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943602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Quad-tree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15C49-3BAF-FB41-AD7A-C3417958B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814052" y="2912175"/>
            <a:ext cx="864000" cy="576064"/>
            <a:chOff x="320051" y="3430982"/>
            <a:chExt cx="864000" cy="576064"/>
          </a:xfrm>
        </p:grpSpPr>
        <p:sp>
          <p:nvSpPr>
            <p:cNvPr id="32" name="Rectangle 3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</a:p>
          </p:txBody>
        </p:sp>
      </p:grpSp>
      <p:sp>
        <p:nvSpPr>
          <p:cNvPr id="34" name="Rounded Rectangle 33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50,50k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37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25,25k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5152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079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43" name="Straight Arrow Connector 42"/>
          <p:cNvCxnSpPr>
            <a:stCxn id="34" idx="2"/>
            <a:endCxn id="32" idx="0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4" idx="2"/>
            <a:endCxn id="35" idx="0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4" idx="2"/>
            <a:endCxn id="41" idx="0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34" idx="2"/>
            <a:endCxn id="38" idx="0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060273" y="4508161"/>
            <a:ext cx="864000" cy="576064"/>
            <a:chOff x="320051" y="3430982"/>
            <a:chExt cx="864000" cy="576064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076673" y="4492741"/>
            <a:ext cx="864000" cy="576064"/>
            <a:chOff x="320051" y="3430982"/>
            <a:chExt cx="864000" cy="576064"/>
          </a:xfrm>
        </p:grpSpPr>
        <p:sp>
          <p:nvSpPr>
            <p:cNvPr id="60" name="Rectangle 59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097594" y="4492741"/>
            <a:ext cx="864000" cy="576064"/>
            <a:chOff x="320051" y="3430982"/>
            <a:chExt cx="864000" cy="576064"/>
          </a:xfrm>
        </p:grpSpPr>
        <p:sp>
          <p:nvSpPr>
            <p:cNvPr id="63" name="Rectangle 6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152692" y="4492741"/>
            <a:ext cx="864000" cy="576064"/>
            <a:chOff x="320051" y="3430982"/>
            <a:chExt cx="864000" cy="576064"/>
          </a:xfrm>
        </p:grpSpPr>
        <p:sp>
          <p:nvSpPr>
            <p:cNvPr id="66" name="Rectangle 65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8" name="Straight Arrow Connector 67"/>
          <p:cNvCxnSpPr>
            <a:stCxn id="35" idx="2"/>
            <a:endCxn id="57" idx="0"/>
          </p:cNvCxnSpPr>
          <p:nvPr/>
        </p:nvCxnSpPr>
        <p:spPr bwMode="auto">
          <a:xfrm flipH="1">
            <a:off x="2492273" y="3344329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35" idx="2"/>
            <a:endCxn id="60" idx="0"/>
          </p:cNvCxnSpPr>
          <p:nvPr/>
        </p:nvCxnSpPr>
        <p:spPr bwMode="auto">
          <a:xfrm>
            <a:off x="3313797" y="3344329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35" idx="2"/>
            <a:endCxn id="63" idx="0"/>
          </p:cNvCxnSpPr>
          <p:nvPr/>
        </p:nvCxnSpPr>
        <p:spPr bwMode="auto">
          <a:xfrm>
            <a:off x="3313798" y="3344329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35" idx="2"/>
            <a:endCxn id="66" idx="0"/>
          </p:cNvCxnSpPr>
          <p:nvPr/>
        </p:nvCxnSpPr>
        <p:spPr bwMode="auto">
          <a:xfrm>
            <a:off x="3313798" y="3344329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2351585" y="38419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2999656" y="38419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3575720" y="38419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11717" y="384197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46E2523-C9A9-EC42-80C3-5A21BB5EE3AB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2A145A8-D4FD-BA4E-84B3-91805ADBEA9F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D812919-0564-524E-B60D-B14D194B34E7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553" y="4478185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BDF1797-B635-444A-9E11-95231412B561}"/>
              </a:ext>
            </a:extLst>
          </p:cNvPr>
          <p:cNvCxnSpPr/>
          <p:nvPr/>
        </p:nvCxnSpPr>
        <p:spPr bwMode="auto">
          <a:xfrm flipV="1">
            <a:off x="7539553" y="3583133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877E947-9A37-2142-BE47-71747BD77212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A17F50-78AF-7A4B-AF14-A0559AFAF73F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7A5A9E5-89A6-5341-994F-8651F98FAAB8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BB8000E-3557-764F-B8C0-5F0C9264F778}"/>
              </a:ext>
            </a:extLst>
          </p:cNvPr>
          <p:cNvSpPr txBox="1"/>
          <p:nvPr/>
        </p:nvSpPr>
        <p:spPr>
          <a:xfrm>
            <a:off x="8318346" y="5526876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25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7BC8F63-F14D-1145-830F-E343FB0A07AB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8FAFFA-27B4-244D-A257-7DB7865F3348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4A5B733-AE61-4E4B-9FEE-DAB17DB049F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8A82A82-D2A0-CE44-B654-D5E03ADB6F86}"/>
              </a:ext>
            </a:extLst>
          </p:cNvPr>
          <p:cNvSpPr txBox="1"/>
          <p:nvPr/>
        </p:nvSpPr>
        <p:spPr>
          <a:xfrm>
            <a:off x="7010593" y="431486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25k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E7E3CD-BB4D-7D4E-8E77-4F93AE74DC17}"/>
              </a:ext>
            </a:extLst>
          </p:cNvPr>
          <p:cNvSpPr txBox="1"/>
          <p:nvPr/>
        </p:nvSpPr>
        <p:spPr>
          <a:xfrm>
            <a:off x="7010593" y="3441123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50k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CD07FCA-E935-4040-B2D9-59FCFBBC9402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5B5D17C-E9B2-5545-9746-F00E95D98C8C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C9D6D376-0F85-9B4D-A1A8-CDE763503C24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7B108C1-0F7E-7B42-9D35-7F1D4DB557B1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7904F7E-A37E-4947-B24B-321C8B1ED48A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A7B0156-A434-4E41-BF44-6B0F2C05BEF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40444070-4188-BA4B-9081-8DFC082F64B0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28E276D-31F1-DD42-AE39-F20968CEBD5C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9CCCF1E-3D08-E446-AE8D-86155FEDFB70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E809F2A-8247-CE48-A60B-AEC0238123DD}"/>
              </a:ext>
            </a:extLst>
          </p:cNvPr>
          <p:cNvCxnSpPr>
            <a:cxnSpLocks/>
          </p:cNvCxnSpPr>
          <p:nvPr/>
        </p:nvCxnSpPr>
        <p:spPr bwMode="auto">
          <a:xfrm>
            <a:off x="8435975" y="3583133"/>
            <a:ext cx="0" cy="179010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293407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Quad-Tree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Partitions are not equal area</a:t>
            </a:r>
          </a:p>
          <a:p>
            <a:pPr lvl="1"/>
            <a:r>
              <a:rPr lang="en-US" dirty="0"/>
              <a:t>Split lines </a:t>
            </a:r>
            <a:r>
              <a:rPr lang="en-US" dirty="0" err="1"/>
              <a:t>centred</a:t>
            </a:r>
            <a:r>
              <a:rPr lang="en-US" dirty="0"/>
              <a:t> on data points</a:t>
            </a:r>
          </a:p>
          <a:p>
            <a:pPr lvl="1"/>
            <a:r>
              <a:rPr lang="en-US" dirty="0"/>
              <a:t>ne/</a:t>
            </a:r>
            <a:r>
              <a:rPr lang="en-US" dirty="0" err="1"/>
              <a:t>nw</a:t>
            </a:r>
            <a:r>
              <a:rPr lang="en-US" dirty="0"/>
              <a:t>/se/</a:t>
            </a:r>
            <a:r>
              <a:rPr lang="en-US" dirty="0" err="1"/>
              <a:t>sw</a:t>
            </a:r>
            <a:r>
              <a:rPr lang="en-US" dirty="0"/>
              <a:t> sub-regions</a:t>
            </a:r>
          </a:p>
          <a:p>
            <a:r>
              <a:rPr lang="en-US" dirty="0"/>
              <a:t>Otherwise, equivalent to region quad-tree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51A73-F345-6444-8F16-D12922538A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BFEC3D-CE7B-7B4C-9C8D-B8A16A73A6DE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E11974E-7D04-7547-865D-60A7B15A54C1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152717F-45D5-314E-A075-9DD52364E25E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553" y="3752850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266FCD8-BE21-1547-98A1-4EF1A9142AEE}"/>
              </a:ext>
            </a:extLst>
          </p:cNvPr>
          <p:cNvCxnSpPr/>
          <p:nvPr/>
        </p:nvCxnSpPr>
        <p:spPr bwMode="auto">
          <a:xfrm flipV="1">
            <a:off x="7554868" y="3398009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36ECD0F-A3C6-D14C-AC67-4592C61F73E5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90803F-8D40-444E-A201-A2A46F853E04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58473C-00AF-6D47-8EC8-449AA2E0E8EE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8682C68-EC23-194F-BB69-9BA6B2DB7C77}"/>
              </a:ext>
            </a:extLst>
          </p:cNvPr>
          <p:cNvSpPr txBox="1"/>
          <p:nvPr/>
        </p:nvSpPr>
        <p:spPr>
          <a:xfrm>
            <a:off x="8648078" y="5542312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35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EAA905-49B7-6B44-A92F-9FD6E015E6C9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E71E74-A11B-E743-B203-9676E7254F76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EA8F5A-BB75-574C-8F02-6861888FB4D3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2180FAC-8D5C-984F-AAE4-3BB6AC5B169F}"/>
              </a:ext>
            </a:extLst>
          </p:cNvPr>
          <p:cNvSpPr txBox="1"/>
          <p:nvPr/>
        </p:nvSpPr>
        <p:spPr>
          <a:xfrm>
            <a:off x="7010593" y="3614350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DA2975-2C8D-3B4E-8290-FDE6BEEAC7D7}"/>
              </a:ext>
            </a:extLst>
          </p:cNvPr>
          <p:cNvSpPr txBox="1"/>
          <p:nvPr/>
        </p:nvSpPr>
        <p:spPr>
          <a:xfrm>
            <a:off x="7010593" y="3247164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8C51264-3BB6-3941-9D8A-7E94F7A33650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E94C7D9-FF7A-1F4A-9DB1-E74CDAC03A4C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FB1AFAB-DAB1-AE4A-BF8A-7DE083E44BC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84AD59D-6EFA-3D43-8D2A-523E15082085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49EA716-C846-5F42-BC1F-0FC76D9DA386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57BB4F4-49C7-F644-A0FD-81AA750FF082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D53542A-8AB6-CB4F-A9E6-CE38E2C83316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D310E0F-EBD2-D04B-928C-B95271E32C9F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BBF2AA0-86DA-7A47-8F11-6534BF7A323E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8E7ED5E-ECAF-E546-B9D2-B55ACEBD3CA1}"/>
              </a:ext>
            </a:extLst>
          </p:cNvPr>
          <p:cNvCxnSpPr>
            <a:cxnSpLocks/>
          </p:cNvCxnSpPr>
          <p:nvPr/>
        </p:nvCxnSpPr>
        <p:spPr bwMode="auto">
          <a:xfrm>
            <a:off x="8793952" y="3392488"/>
            <a:ext cx="0" cy="197085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83510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Quad-Tree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1709AE-E3E9-AA49-B263-6EA22A1E82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7D19C93-D00B-804F-95F0-453A5A3933B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AAA2947-CEED-1543-AE96-1FC99C47F5E5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DAFC366-86CA-C34B-A8C4-729C8A21A18A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1E2B8EA-A2D0-5245-8169-8B5AAA771B44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2C0D96-F5CD-0643-83DF-2559CCF860C3}"/>
              </a:ext>
            </a:extLst>
          </p:cNvPr>
          <p:cNvSpPr txBox="1"/>
          <p:nvPr/>
        </p:nvSpPr>
        <p:spPr>
          <a:xfrm>
            <a:off x="8648078" y="5537492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35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CC1DD64-8D06-144F-8246-90A0B0A5431E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1FF21BF-4827-9D4B-8FA4-0CF765C62134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486707E-4C4B-5A4C-9850-F0A5A0F499C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DBACBD7-88D7-6E45-A3FA-CC240E48C9A9}"/>
              </a:ext>
            </a:extLst>
          </p:cNvPr>
          <p:cNvSpPr txBox="1"/>
          <p:nvPr/>
        </p:nvSpPr>
        <p:spPr>
          <a:xfrm>
            <a:off x="6991565" y="361354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E8D1BF4-7BE7-184C-AFDA-2A74B35EC145}"/>
              </a:ext>
            </a:extLst>
          </p:cNvPr>
          <p:cNvSpPr txBox="1"/>
          <p:nvPr/>
        </p:nvSpPr>
        <p:spPr>
          <a:xfrm>
            <a:off x="7010592" y="328015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95F1CC6-0F9B-9044-A392-B138609A3650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BB2B1AD-9046-EF4E-993A-A050CA6E4757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FA55F3D-DDBB-EA4A-8781-C49F318BB82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DEAA539-7AD4-0547-BC7A-527F33DD57D7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289B918-883F-434B-950F-4E2D53BA789D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E754810C-C0DF-8D42-9066-88AA545F077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90A8FE34-A3CF-654E-BCB3-14A2E8D7DB72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FFE26043-645D-5A41-B86C-80F1C0CFB196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9495AB6-24F8-3C45-B031-917F77F8409D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44501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Quad-Tree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1709AE-E3E9-AA49-B263-6EA22A1E82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Rounded Rectangle 34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50,55k</a:t>
            </a:r>
          </a:p>
        </p:txBody>
      </p:sp>
      <p:cxnSp>
        <p:nvCxnSpPr>
          <p:cNvPr id="43" name="Straight Arrow Connector 42"/>
          <p:cNvCxnSpPr>
            <a:cxnSpLocks/>
            <a:stCxn id="35" idx="2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cxnSpLocks/>
            <a:stCxn id="35" idx="2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cxnSpLocks/>
            <a:stCxn id="35" idx="2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cxnSpLocks/>
            <a:stCxn id="35" idx="2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7D19C93-D00B-804F-95F0-453A5A3933B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3CF065C-1D3B-7946-877A-05015AAF499B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92F2116-58A1-144C-AC6E-0C68EEA22801}"/>
              </a:ext>
            </a:extLst>
          </p:cNvPr>
          <p:cNvCxnSpPr/>
          <p:nvPr/>
        </p:nvCxnSpPr>
        <p:spPr bwMode="auto">
          <a:xfrm flipV="1">
            <a:off x="7554132" y="3398009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AAAA2947-CEED-1543-AE96-1FC99C47F5E5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DAFC366-86CA-C34B-A8C4-729C8A21A18A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1E2B8EA-A2D0-5245-8169-8B5AAA771B44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2C0D96-F5CD-0643-83DF-2559CCF860C3}"/>
              </a:ext>
            </a:extLst>
          </p:cNvPr>
          <p:cNvSpPr txBox="1"/>
          <p:nvPr/>
        </p:nvSpPr>
        <p:spPr>
          <a:xfrm>
            <a:off x="8648078" y="5537492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35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CC1DD64-8D06-144F-8246-90A0B0A5431E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1FF21BF-4827-9D4B-8FA4-0CF765C62134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486707E-4C4B-5A4C-9850-F0A5A0F499C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DBACBD7-88D7-6E45-A3FA-CC240E48C9A9}"/>
              </a:ext>
            </a:extLst>
          </p:cNvPr>
          <p:cNvSpPr txBox="1"/>
          <p:nvPr/>
        </p:nvSpPr>
        <p:spPr>
          <a:xfrm>
            <a:off x="6991565" y="361354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E8D1BF4-7BE7-184C-AFDA-2A74B35EC145}"/>
              </a:ext>
            </a:extLst>
          </p:cNvPr>
          <p:cNvSpPr txBox="1"/>
          <p:nvPr/>
        </p:nvSpPr>
        <p:spPr>
          <a:xfrm>
            <a:off x="7010592" y="328015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95F1CC6-0F9B-9044-A392-B138609A3650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BB2B1AD-9046-EF4E-993A-A050CA6E4757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FA55F3D-DDBB-EA4A-8781-C49F318BB82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DEAA539-7AD4-0547-BC7A-527F33DD57D7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289B918-883F-434B-950F-4E2D53BA789D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E754810C-C0DF-8D42-9066-88AA545F077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90A8FE34-A3CF-654E-BCB3-14A2E8D7DB72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FFE26043-645D-5A41-B86C-80F1C0CFB196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9495AB6-24F8-3C45-B031-917F77F8409D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25110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Quad-Tree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1709AE-E3E9-AA49-B263-6EA22A1E82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Rounded Rectangle 34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50,55k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2737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35,45k</a:t>
            </a:r>
          </a:p>
        </p:txBody>
      </p:sp>
      <p:cxnSp>
        <p:nvCxnSpPr>
          <p:cNvPr id="43" name="Straight Arrow Connector 42"/>
          <p:cNvCxnSpPr>
            <a:cxnSpLocks/>
            <a:stCxn id="35" idx="2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5" idx="2"/>
            <a:endCxn id="36" idx="0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cxnSpLocks/>
            <a:stCxn id="35" idx="2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cxnSpLocks/>
            <a:stCxn id="35" idx="2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cxnSp>
        <p:nvCxnSpPr>
          <p:cNvPr id="63" name="Straight Arrow Connector 62"/>
          <p:cNvCxnSpPr>
            <a:cxnSpLocks/>
            <a:stCxn id="36" idx="2"/>
          </p:cNvCxnSpPr>
          <p:nvPr/>
        </p:nvCxnSpPr>
        <p:spPr bwMode="auto">
          <a:xfrm flipH="1">
            <a:off x="2492273" y="3344329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cxnSpLocks/>
            <a:stCxn id="36" idx="2"/>
          </p:cNvCxnSpPr>
          <p:nvPr/>
        </p:nvCxnSpPr>
        <p:spPr bwMode="auto">
          <a:xfrm>
            <a:off x="3313797" y="3344329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cxnSpLocks/>
            <a:stCxn id="36" idx="2"/>
          </p:cNvCxnSpPr>
          <p:nvPr/>
        </p:nvCxnSpPr>
        <p:spPr bwMode="auto">
          <a:xfrm>
            <a:off x="3313798" y="3344329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cxnSpLocks/>
            <a:stCxn id="36" idx="2"/>
          </p:cNvCxnSpPr>
          <p:nvPr/>
        </p:nvCxnSpPr>
        <p:spPr bwMode="auto">
          <a:xfrm>
            <a:off x="3313798" y="3344329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2351585" y="38419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999656" y="38419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575720" y="38419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11717" y="384197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7D19C93-D00B-804F-95F0-453A5A3933B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3CF065C-1D3B-7946-877A-05015AAF499B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6AAE936-56A1-2343-AE0F-3686A1D62995}"/>
              </a:ext>
            </a:extLst>
          </p:cNvPr>
          <p:cNvCxnSpPr>
            <a:cxnSpLocks/>
          </p:cNvCxnSpPr>
          <p:nvPr/>
        </p:nvCxnSpPr>
        <p:spPr bwMode="auto">
          <a:xfrm flipV="1">
            <a:off x="7574879" y="3756025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92F2116-58A1-144C-AC6E-0C68EEA22801}"/>
              </a:ext>
            </a:extLst>
          </p:cNvPr>
          <p:cNvCxnSpPr/>
          <p:nvPr/>
        </p:nvCxnSpPr>
        <p:spPr bwMode="auto">
          <a:xfrm flipV="1">
            <a:off x="7554132" y="3398009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AAAA2947-CEED-1543-AE96-1FC99C47F5E5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DAFC366-86CA-C34B-A8C4-729C8A21A18A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1E2B8EA-A2D0-5245-8169-8B5AAA771B44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2C0D96-F5CD-0643-83DF-2559CCF860C3}"/>
              </a:ext>
            </a:extLst>
          </p:cNvPr>
          <p:cNvSpPr txBox="1"/>
          <p:nvPr/>
        </p:nvSpPr>
        <p:spPr>
          <a:xfrm>
            <a:off x="8648078" y="5537492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35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CC1DD64-8D06-144F-8246-90A0B0A5431E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1FF21BF-4827-9D4B-8FA4-0CF765C62134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486707E-4C4B-5A4C-9850-F0A5A0F499C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DBACBD7-88D7-6E45-A3FA-CC240E48C9A9}"/>
              </a:ext>
            </a:extLst>
          </p:cNvPr>
          <p:cNvSpPr txBox="1"/>
          <p:nvPr/>
        </p:nvSpPr>
        <p:spPr>
          <a:xfrm>
            <a:off x="6991565" y="361354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E8D1BF4-7BE7-184C-AFDA-2A74B35EC145}"/>
              </a:ext>
            </a:extLst>
          </p:cNvPr>
          <p:cNvSpPr txBox="1"/>
          <p:nvPr/>
        </p:nvSpPr>
        <p:spPr>
          <a:xfrm>
            <a:off x="7010592" y="328015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95F1CC6-0F9B-9044-A392-B138609A3650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BB2B1AD-9046-EF4E-993A-A050CA6E4757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FA55F3D-DDBB-EA4A-8781-C49F318BB82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DEAA539-7AD4-0547-BC7A-527F33DD57D7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289B918-883F-434B-950F-4E2D53BA789D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E754810C-C0DF-8D42-9066-88AA545F077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90A8FE34-A3CF-654E-BCB3-14A2E8D7DB72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FFE26043-645D-5A41-B86C-80F1C0CFB196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9495AB6-24F8-3C45-B031-917F77F8409D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F866C5B-EBD1-E147-85AA-97D4A7F64C0A}"/>
              </a:ext>
            </a:extLst>
          </p:cNvPr>
          <p:cNvCxnSpPr>
            <a:cxnSpLocks/>
          </p:cNvCxnSpPr>
          <p:nvPr/>
        </p:nvCxnSpPr>
        <p:spPr bwMode="auto">
          <a:xfrm>
            <a:off x="8793952" y="3392488"/>
            <a:ext cx="3175" cy="20107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523763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Quad-Tree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1709AE-E3E9-AA49-B263-6EA22A1E82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1814052" y="2912175"/>
            <a:ext cx="864000" cy="576064"/>
            <a:chOff x="320051" y="3430982"/>
            <a:chExt cx="864000" cy="576064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5" name="Rounded Rectangle 34"/>
          <p:cNvSpPr/>
          <p:nvPr/>
        </p:nvSpPr>
        <p:spPr bwMode="auto">
          <a:xfrm>
            <a:off x="3114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50,55k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2737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35,45k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5152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079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</a:p>
          </p:txBody>
        </p:sp>
      </p:grpSp>
      <p:cxnSp>
        <p:nvCxnSpPr>
          <p:cNvPr id="43" name="Straight Arrow Connector 42"/>
          <p:cNvCxnSpPr>
            <a:stCxn id="35" idx="2"/>
            <a:endCxn id="33" idx="0"/>
          </p:cNvCxnSpPr>
          <p:nvPr/>
        </p:nvCxnSpPr>
        <p:spPr bwMode="auto">
          <a:xfrm flipH="1">
            <a:off x="2246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5" idx="2"/>
            <a:endCxn id="36" idx="0"/>
          </p:cNvCxnSpPr>
          <p:nvPr/>
        </p:nvCxnSpPr>
        <p:spPr bwMode="auto">
          <a:xfrm flipH="1">
            <a:off x="3313798" y="1983258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35" idx="2"/>
            <a:endCxn id="41" idx="0"/>
          </p:cNvCxnSpPr>
          <p:nvPr/>
        </p:nvCxnSpPr>
        <p:spPr bwMode="auto">
          <a:xfrm>
            <a:off x="3690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5" idx="2"/>
            <a:endCxn id="38" idx="0"/>
          </p:cNvCxnSpPr>
          <p:nvPr/>
        </p:nvCxnSpPr>
        <p:spPr bwMode="auto">
          <a:xfrm>
            <a:off x="3690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431831" y="22194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143672" y="221948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723270" y="221948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69797" y="221948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2060273" y="4508161"/>
            <a:ext cx="864000" cy="576064"/>
            <a:chOff x="320051" y="3430982"/>
            <a:chExt cx="864000" cy="576064"/>
          </a:xfrm>
        </p:grpSpPr>
        <p:sp>
          <p:nvSpPr>
            <p:cNvPr id="52" name="Rectangle 5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76673" y="4492741"/>
            <a:ext cx="864000" cy="576064"/>
            <a:chOff x="320051" y="3430982"/>
            <a:chExt cx="864000" cy="576064"/>
          </a:xfrm>
        </p:grpSpPr>
        <p:sp>
          <p:nvSpPr>
            <p:cNvPr id="55" name="Rectangle 5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097594" y="4492741"/>
            <a:ext cx="864000" cy="576064"/>
            <a:chOff x="320051" y="3430982"/>
            <a:chExt cx="864000" cy="576064"/>
          </a:xfrm>
        </p:grpSpPr>
        <p:sp>
          <p:nvSpPr>
            <p:cNvPr id="58" name="Rectangle 5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152692" y="4492741"/>
            <a:ext cx="864000" cy="576064"/>
            <a:chOff x="320051" y="3430982"/>
            <a:chExt cx="864000" cy="576064"/>
          </a:xfrm>
        </p:grpSpPr>
        <p:sp>
          <p:nvSpPr>
            <p:cNvPr id="61" name="Rectangle 6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3" name="Straight Arrow Connector 62"/>
          <p:cNvCxnSpPr>
            <a:stCxn id="36" idx="2"/>
            <a:endCxn id="52" idx="0"/>
          </p:cNvCxnSpPr>
          <p:nvPr/>
        </p:nvCxnSpPr>
        <p:spPr bwMode="auto">
          <a:xfrm flipH="1">
            <a:off x="2492273" y="3344329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stCxn id="36" idx="2"/>
            <a:endCxn id="55" idx="0"/>
          </p:cNvCxnSpPr>
          <p:nvPr/>
        </p:nvCxnSpPr>
        <p:spPr bwMode="auto">
          <a:xfrm>
            <a:off x="3313797" y="3344329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36" idx="2"/>
            <a:endCxn id="58" idx="0"/>
          </p:cNvCxnSpPr>
          <p:nvPr/>
        </p:nvCxnSpPr>
        <p:spPr bwMode="auto">
          <a:xfrm>
            <a:off x="3313798" y="3344329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6" idx="2"/>
            <a:endCxn id="61" idx="0"/>
          </p:cNvCxnSpPr>
          <p:nvPr/>
        </p:nvCxnSpPr>
        <p:spPr bwMode="auto">
          <a:xfrm>
            <a:off x="3313798" y="3344329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2351585" y="38419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nw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999656" y="384197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575720" y="38419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11717" y="384197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7D19C93-D00B-804F-95F0-453A5A3933BA}"/>
              </a:ext>
            </a:extLst>
          </p:cNvPr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3CF065C-1D3B-7946-877A-05015AAF499B}"/>
              </a:ext>
            </a:extLst>
          </p:cNvPr>
          <p:cNvCxnSpPr/>
          <p:nvPr/>
        </p:nvCxnSpPr>
        <p:spPr bwMode="auto">
          <a:xfrm>
            <a:off x="9336088" y="1773238"/>
            <a:ext cx="0" cy="360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6AAE936-56A1-2343-AE0F-3686A1D62995}"/>
              </a:ext>
            </a:extLst>
          </p:cNvPr>
          <p:cNvCxnSpPr>
            <a:cxnSpLocks/>
          </p:cNvCxnSpPr>
          <p:nvPr/>
        </p:nvCxnSpPr>
        <p:spPr bwMode="auto">
          <a:xfrm flipV="1">
            <a:off x="7574879" y="3756025"/>
            <a:ext cx="1796535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92F2116-58A1-144C-AC6E-0C68EEA22801}"/>
              </a:ext>
            </a:extLst>
          </p:cNvPr>
          <p:cNvCxnSpPr/>
          <p:nvPr/>
        </p:nvCxnSpPr>
        <p:spPr bwMode="auto">
          <a:xfrm flipV="1">
            <a:off x="7554132" y="3398009"/>
            <a:ext cx="3600000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AAAA2947-CEED-1543-AE96-1FC99C47F5E5}"/>
              </a:ext>
            </a:extLst>
          </p:cNvPr>
          <p:cNvSpPr txBox="1"/>
          <p:nvPr/>
        </p:nvSpPr>
        <p:spPr>
          <a:xfrm rot="5400000">
            <a:off x="6338517" y="3348944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salary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DAFC366-86CA-C34B-A8C4-729C8A21A18A}"/>
              </a:ext>
            </a:extLst>
          </p:cNvPr>
          <p:cNvSpPr txBox="1"/>
          <p:nvPr/>
        </p:nvSpPr>
        <p:spPr>
          <a:xfrm>
            <a:off x="9103302" y="585643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1E2B8EA-A2D0-5245-8169-8B5AAA771B44}"/>
              </a:ext>
            </a:extLst>
          </p:cNvPr>
          <p:cNvSpPr txBox="1"/>
          <p:nvPr/>
        </p:nvSpPr>
        <p:spPr>
          <a:xfrm>
            <a:off x="7472805" y="5537494"/>
            <a:ext cx="145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2C0D96-F5CD-0643-83DF-2559CCF860C3}"/>
              </a:ext>
            </a:extLst>
          </p:cNvPr>
          <p:cNvSpPr txBox="1"/>
          <p:nvPr/>
        </p:nvSpPr>
        <p:spPr>
          <a:xfrm>
            <a:off x="8648078" y="5537492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35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CC1DD64-8D06-144F-8246-90A0B0A5431E}"/>
              </a:ext>
            </a:extLst>
          </p:cNvPr>
          <p:cNvSpPr txBox="1"/>
          <p:nvPr/>
        </p:nvSpPr>
        <p:spPr>
          <a:xfrm>
            <a:off x="9198684" y="5537493"/>
            <a:ext cx="29174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50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1FF21BF-4827-9D4B-8FA4-0CF765C62134}"/>
              </a:ext>
            </a:extLst>
          </p:cNvPr>
          <p:cNvSpPr txBox="1"/>
          <p:nvPr/>
        </p:nvSpPr>
        <p:spPr>
          <a:xfrm>
            <a:off x="10917503" y="5537493"/>
            <a:ext cx="4376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486707E-4C4B-5A4C-9850-F0A5A0F499C9}"/>
              </a:ext>
            </a:extLst>
          </p:cNvPr>
          <p:cNvSpPr txBox="1"/>
          <p:nvPr/>
        </p:nvSpPr>
        <p:spPr>
          <a:xfrm>
            <a:off x="7162045" y="5291657"/>
            <a:ext cx="2805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0k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DBACBD7-88D7-6E45-A3FA-CC240E48C9A9}"/>
              </a:ext>
            </a:extLst>
          </p:cNvPr>
          <p:cNvSpPr txBox="1"/>
          <p:nvPr/>
        </p:nvSpPr>
        <p:spPr>
          <a:xfrm>
            <a:off x="6991565" y="361354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45k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E8D1BF4-7BE7-184C-AFDA-2A74B35EC145}"/>
              </a:ext>
            </a:extLst>
          </p:cNvPr>
          <p:cNvSpPr txBox="1"/>
          <p:nvPr/>
        </p:nvSpPr>
        <p:spPr>
          <a:xfrm>
            <a:off x="7010592" y="3280158"/>
            <a:ext cx="4263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55k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95F1CC6-0F9B-9044-A392-B138609A3650}"/>
              </a:ext>
            </a:extLst>
          </p:cNvPr>
          <p:cNvSpPr txBox="1"/>
          <p:nvPr/>
        </p:nvSpPr>
        <p:spPr>
          <a:xfrm>
            <a:off x="6861360" y="1655115"/>
            <a:ext cx="5722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dirty="0"/>
              <a:t>100k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BB2B1AD-9046-EF4E-993A-A050CA6E4757}"/>
              </a:ext>
            </a:extLst>
          </p:cNvPr>
          <p:cNvSpPr/>
          <p:nvPr/>
        </p:nvSpPr>
        <p:spPr bwMode="auto">
          <a:xfrm>
            <a:off x="8185864" y="4580963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FA55F3D-DDBB-EA4A-8781-C49F318BB828}"/>
              </a:ext>
            </a:extLst>
          </p:cNvPr>
          <p:cNvSpPr/>
          <p:nvPr/>
        </p:nvSpPr>
        <p:spPr bwMode="auto">
          <a:xfrm>
            <a:off x="10344382" y="31411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EDEAA539-7AD4-0547-BC7A-527F33DD57D7}"/>
              </a:ext>
            </a:extLst>
          </p:cNvPr>
          <p:cNvSpPr/>
          <p:nvPr/>
        </p:nvSpPr>
        <p:spPr bwMode="auto">
          <a:xfrm>
            <a:off x="9448957" y="3684946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289B918-883F-434B-950F-4E2D53BA789D}"/>
              </a:ext>
            </a:extLst>
          </p:cNvPr>
          <p:cNvSpPr/>
          <p:nvPr/>
        </p:nvSpPr>
        <p:spPr bwMode="auto">
          <a:xfrm>
            <a:off x="8363975" y="2414507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E754810C-C0DF-8D42-9066-88AA545F0770}"/>
              </a:ext>
            </a:extLst>
          </p:cNvPr>
          <p:cNvSpPr/>
          <p:nvPr/>
        </p:nvSpPr>
        <p:spPr bwMode="auto">
          <a:xfrm>
            <a:off x="8721952" y="368085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90A8FE34-A3CF-654E-BCB3-14A2E8D7DB72}"/>
              </a:ext>
            </a:extLst>
          </p:cNvPr>
          <p:cNvSpPr/>
          <p:nvPr/>
        </p:nvSpPr>
        <p:spPr bwMode="auto">
          <a:xfrm>
            <a:off x="8903725" y="4042045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FFE26043-645D-5A41-B86C-80F1C0CFB196}"/>
              </a:ext>
            </a:extLst>
          </p:cNvPr>
          <p:cNvSpPr/>
          <p:nvPr/>
        </p:nvSpPr>
        <p:spPr bwMode="auto">
          <a:xfrm>
            <a:off x="9984399" y="4585200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9495AB6-24F8-3C45-B031-917F77F8409D}"/>
              </a:ext>
            </a:extLst>
          </p:cNvPr>
          <p:cNvSpPr/>
          <p:nvPr/>
        </p:nvSpPr>
        <p:spPr bwMode="auto">
          <a:xfrm>
            <a:off x="9268787" y="3320488"/>
            <a:ext cx="144000" cy="144000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F866C5B-EBD1-E147-85AA-97D4A7F64C0A}"/>
              </a:ext>
            </a:extLst>
          </p:cNvPr>
          <p:cNvCxnSpPr>
            <a:cxnSpLocks/>
          </p:cNvCxnSpPr>
          <p:nvPr/>
        </p:nvCxnSpPr>
        <p:spPr bwMode="auto">
          <a:xfrm>
            <a:off x="8793952" y="3392488"/>
            <a:ext cx="3175" cy="20107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957809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R-Tree</a:t>
            </a:r>
          </a:p>
        </p:txBody>
      </p:sp>
    </p:spTree>
    <p:extLst>
      <p:ext uri="{BB962C8B-B14F-4D97-AF65-F5344CB8AC3E}">
        <p14:creationId xmlns:p14="http://schemas.microsoft.com/office/powerpoint/2010/main" val="32399584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R-Trees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Used to represent data that consists of k-dimensional </a:t>
            </a:r>
            <a:r>
              <a:rPr lang="en-US" i="1" dirty="0"/>
              <a:t>data regions</a:t>
            </a:r>
          </a:p>
          <a:p>
            <a:r>
              <a:rPr lang="en-US" dirty="0"/>
              <a:t>Internal nodes of tree represent regions that contain data regions</a:t>
            </a:r>
          </a:p>
          <a:p>
            <a:endParaRPr lang="en-US" dirty="0"/>
          </a:p>
          <a:p>
            <a:r>
              <a:rPr lang="en-US" dirty="0"/>
              <a:t>Regions typically defined as top-right, bottom-left coordinates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11B40-E212-A540-891F-959EA74C8B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536313" y="1773236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05795" y="2586661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581859" y="3630777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238315" y="3504763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517963" y="1977199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281327" y="4422865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9950011" y="2586661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437843" y="3342745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861779" y="2190617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301939" y="1861033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3403" y="2109317"/>
            <a:ext cx="37841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7773" y="3270737"/>
            <a:ext cx="408172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1514" y="1875375"/>
            <a:ext cx="406594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10589" y="2622665"/>
            <a:ext cx="41640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67751" y="3918809"/>
            <a:ext cx="44615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1939" y="4526231"/>
            <a:ext cx="44457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94153" y="3516522"/>
            <a:ext cx="44762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62188" y="2586661"/>
            <a:ext cx="43916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30157" y="2293983"/>
            <a:ext cx="44784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d6</a:t>
            </a:r>
          </a:p>
        </p:txBody>
      </p:sp>
    </p:spTree>
    <p:extLst>
      <p:ext uri="{BB962C8B-B14F-4D97-AF65-F5344CB8AC3E}">
        <p14:creationId xmlns:p14="http://schemas.microsoft.com/office/powerpoint/2010/main" val="10855973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14D38-B1D3-124D-B45A-1C97194C58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536313" y="1754137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05795" y="2567562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581859" y="3971718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238315" y="3485664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517963" y="1958100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281327" y="4403766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9950011" y="2567562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10589" y="2603566"/>
            <a:ext cx="41640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67751" y="4259750"/>
            <a:ext cx="44615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1939" y="4507132"/>
            <a:ext cx="44457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94153" y="3497423"/>
            <a:ext cx="44762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62188" y="2567562"/>
            <a:ext cx="43916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30157" y="2274884"/>
            <a:ext cx="44784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d6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2716277" y="177442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root</a:t>
            </a:r>
          </a:p>
        </p:txBody>
      </p:sp>
    </p:spTree>
    <p:extLst>
      <p:ext uri="{BB962C8B-B14F-4D97-AF65-F5344CB8AC3E}">
        <p14:creationId xmlns:p14="http://schemas.microsoft.com/office/powerpoint/2010/main" val="2738042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Geographic information systems</a:t>
            </a:r>
          </a:p>
          <a:p>
            <a:pPr lvl="1"/>
            <a:r>
              <a:rPr lang="en-US" dirty="0"/>
              <a:t>partial match queries</a:t>
            </a:r>
          </a:p>
          <a:p>
            <a:pPr lvl="1"/>
            <a:r>
              <a:rPr lang="en-US" dirty="0"/>
              <a:t>range queries</a:t>
            </a:r>
          </a:p>
          <a:p>
            <a:pPr lvl="1"/>
            <a:r>
              <a:rPr lang="en-US" dirty="0"/>
              <a:t>nearest-</a:t>
            </a:r>
            <a:r>
              <a:rPr lang="en-US" dirty="0" err="1"/>
              <a:t>neighbour</a:t>
            </a:r>
            <a:r>
              <a:rPr lang="en-US" dirty="0"/>
              <a:t> queries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95FFE-9B91-B242-95F7-930CB516B2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88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14D38-B1D3-124D-B45A-1C97194C58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536313" y="1754137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05795" y="2567562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581859" y="3971718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238315" y="3485664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517963" y="1958100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281327" y="4403766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9950011" y="2567562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437843" y="3323646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861779" y="2171518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301939" y="1841934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3403" y="2090218"/>
            <a:ext cx="37841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7773" y="3251638"/>
            <a:ext cx="408172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1514" y="1856276"/>
            <a:ext cx="406594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10589" y="2603566"/>
            <a:ext cx="41640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67751" y="4259750"/>
            <a:ext cx="44615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1939" y="4507132"/>
            <a:ext cx="44457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94153" y="3497423"/>
            <a:ext cx="44762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62188" y="2567562"/>
            <a:ext cx="43916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30157" y="2274884"/>
            <a:ext cx="44784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d6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2716277" y="177442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root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1327085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r1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2716277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r2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4228445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r3</a:t>
            </a:r>
          </a:p>
        </p:txBody>
      </p:sp>
      <p:cxnSp>
        <p:nvCxnSpPr>
          <p:cNvPr id="35" name="Straight Arrow Connector 34"/>
          <p:cNvCxnSpPr>
            <a:stCxn id="25" idx="2"/>
            <a:endCxn id="26" idx="0"/>
          </p:cNvCxnSpPr>
          <p:nvPr/>
        </p:nvCxnSpPr>
        <p:spPr bwMode="auto">
          <a:xfrm flipH="1">
            <a:off x="1903085" y="2062428"/>
            <a:ext cx="1389192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25" idx="2"/>
            <a:endCxn id="27" idx="0"/>
          </p:cNvCxnSpPr>
          <p:nvPr/>
        </p:nvCxnSpPr>
        <p:spPr bwMode="auto">
          <a:xfrm>
            <a:off x="3292277" y="2062428"/>
            <a:ext cx="0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5" idx="2"/>
            <a:endCxn id="28" idx="0"/>
          </p:cNvCxnSpPr>
          <p:nvPr/>
        </p:nvCxnSpPr>
        <p:spPr bwMode="auto">
          <a:xfrm>
            <a:off x="3292277" y="2062428"/>
            <a:ext cx="1512168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629203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14D38-B1D3-124D-B45A-1C97194C58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536313" y="1754137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05795" y="2567562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581859" y="3971718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238315" y="3485664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517963" y="1958100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281327" y="4403766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9950011" y="2567562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437843" y="3323646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861779" y="2171518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301939" y="1841934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3403" y="2090218"/>
            <a:ext cx="37841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7773" y="3251638"/>
            <a:ext cx="408172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1514" y="1856276"/>
            <a:ext cx="406594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r3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10589" y="2603566"/>
            <a:ext cx="41640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67751" y="4259750"/>
            <a:ext cx="44615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1939" y="4507132"/>
            <a:ext cx="44457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94153" y="3497423"/>
            <a:ext cx="44762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62188" y="2567562"/>
            <a:ext cx="439168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30157" y="2274884"/>
            <a:ext cx="447846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dirty="0"/>
              <a:t>d6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2716277" y="177442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root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1327085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r1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2716277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r2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4228445" y="286940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r3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26617" y="327937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284277" y="370638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d2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29225" y="4300258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d3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3220333" y="4948330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d4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800395" y="3724194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d5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494429" y="4247526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d6</a:t>
            </a:r>
          </a:p>
        </p:txBody>
      </p:sp>
      <p:cxnSp>
        <p:nvCxnSpPr>
          <p:cNvPr id="35" name="Straight Arrow Connector 34"/>
          <p:cNvCxnSpPr>
            <a:stCxn id="25" idx="2"/>
            <a:endCxn id="26" idx="0"/>
          </p:cNvCxnSpPr>
          <p:nvPr/>
        </p:nvCxnSpPr>
        <p:spPr bwMode="auto">
          <a:xfrm flipH="1">
            <a:off x="1903085" y="2062428"/>
            <a:ext cx="1389192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25" idx="2"/>
            <a:endCxn id="27" idx="0"/>
          </p:cNvCxnSpPr>
          <p:nvPr/>
        </p:nvCxnSpPr>
        <p:spPr bwMode="auto">
          <a:xfrm>
            <a:off x="3292277" y="2062428"/>
            <a:ext cx="0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5" idx="2"/>
            <a:endCxn id="28" idx="0"/>
          </p:cNvCxnSpPr>
          <p:nvPr/>
        </p:nvCxnSpPr>
        <p:spPr bwMode="auto">
          <a:xfrm>
            <a:off x="3292277" y="2062428"/>
            <a:ext cx="1512168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26" idx="2"/>
            <a:endCxn id="29" idx="0"/>
          </p:cNvCxnSpPr>
          <p:nvPr/>
        </p:nvCxnSpPr>
        <p:spPr bwMode="auto">
          <a:xfrm flipH="1">
            <a:off x="1458617" y="3157407"/>
            <a:ext cx="444468" cy="1219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7" idx="2"/>
            <a:endCxn id="30" idx="0"/>
          </p:cNvCxnSpPr>
          <p:nvPr/>
        </p:nvCxnSpPr>
        <p:spPr bwMode="auto">
          <a:xfrm flipH="1">
            <a:off x="2716277" y="3157407"/>
            <a:ext cx="576000" cy="548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7" idx="2"/>
            <a:endCxn id="31" idx="0"/>
          </p:cNvCxnSpPr>
          <p:nvPr/>
        </p:nvCxnSpPr>
        <p:spPr bwMode="auto">
          <a:xfrm flipH="1">
            <a:off x="3161225" y="3157406"/>
            <a:ext cx="131052" cy="1142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27" idx="2"/>
            <a:endCxn id="32" idx="0"/>
          </p:cNvCxnSpPr>
          <p:nvPr/>
        </p:nvCxnSpPr>
        <p:spPr bwMode="auto">
          <a:xfrm>
            <a:off x="3292277" y="3157406"/>
            <a:ext cx="360056" cy="17909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28" idx="2"/>
            <a:endCxn id="33" idx="0"/>
          </p:cNvCxnSpPr>
          <p:nvPr/>
        </p:nvCxnSpPr>
        <p:spPr bwMode="auto">
          <a:xfrm flipH="1">
            <a:off x="4232395" y="3157406"/>
            <a:ext cx="572050" cy="5667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>
            <a:stCxn id="28" idx="2"/>
            <a:endCxn id="34" idx="0"/>
          </p:cNvCxnSpPr>
          <p:nvPr/>
        </p:nvCxnSpPr>
        <p:spPr bwMode="auto">
          <a:xfrm>
            <a:off x="4804445" y="3157406"/>
            <a:ext cx="121984" cy="109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822475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UB-Tree</a:t>
            </a:r>
          </a:p>
        </p:txBody>
      </p:sp>
    </p:spTree>
    <p:extLst>
      <p:ext uri="{BB962C8B-B14F-4D97-AF65-F5344CB8AC3E}">
        <p14:creationId xmlns:p14="http://schemas.microsoft.com/office/powerpoint/2010/main" val="26319278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UB-Tree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approach:</a:t>
            </a:r>
          </a:p>
          <a:p>
            <a:pPr lvl="1"/>
            <a:r>
              <a:rPr lang="en-US" dirty="0"/>
              <a:t>Map n-dimensional space onto a 1-dimensional line using a fractal space-filling curve</a:t>
            </a:r>
          </a:p>
          <a:p>
            <a:pPr lvl="1"/>
            <a:r>
              <a:rPr lang="en-US" dirty="0"/>
              <a:t>Partition ranges and index using a </a:t>
            </a:r>
            <a:r>
              <a:rPr lang="en-US" dirty="0" err="1"/>
              <a:t>B+tree</a:t>
            </a:r>
            <a:endParaRPr lang="en-US" dirty="0"/>
          </a:p>
          <a:p>
            <a:pPr lvl="1"/>
            <a:r>
              <a:rPr lang="en-US" dirty="0"/>
              <a:t>When querying, identify regions of n-d space (= segments of 1-d line) that intersect with query rectangle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5248D8-069D-9E4D-8D7E-C44DEEC6368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194"/>
          <p:cNvSpPr>
            <a:spLocks noChangeArrowheads="1"/>
          </p:cNvSpPr>
          <p:nvPr/>
        </p:nvSpPr>
        <p:spPr bwMode="auto">
          <a:xfrm>
            <a:off x="7452910" y="1773239"/>
            <a:ext cx="3845373" cy="361315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195"/>
          <p:cNvGrpSpPr>
            <a:grpSpLocks/>
          </p:cNvGrpSpPr>
          <p:nvPr/>
        </p:nvGrpSpPr>
        <p:grpSpPr bwMode="auto">
          <a:xfrm>
            <a:off x="7538749" y="1773238"/>
            <a:ext cx="3600000" cy="3600000"/>
            <a:chOff x="720" y="288"/>
            <a:chExt cx="1536" cy="1536"/>
          </a:xfrm>
        </p:grpSpPr>
        <p:grpSp>
          <p:nvGrpSpPr>
            <p:cNvPr id="9" name="Group 196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1200" y="624"/>
              <a:chExt cx="1536" cy="1536"/>
            </a:xfrm>
          </p:grpSpPr>
          <p:grpSp>
            <p:nvGrpSpPr>
              <p:cNvPr id="11" name="Group 197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1536" cy="3072"/>
              </a:xfrm>
            </p:grpSpPr>
            <p:sp>
              <p:nvSpPr>
                <p:cNvPr id="30" name="Line 198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9"/>
                <p:cNvSpPr>
                  <a:spLocks noChangeShapeType="1"/>
                </p:cNvSpPr>
                <p:nvPr/>
              </p:nvSpPr>
              <p:spPr bwMode="auto">
                <a:xfrm>
                  <a:off x="129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0"/>
                <p:cNvSpPr>
                  <a:spLocks noChangeShapeType="1"/>
                </p:cNvSpPr>
                <p:nvPr/>
              </p:nvSpPr>
              <p:spPr bwMode="auto">
                <a:xfrm>
                  <a:off x="139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1"/>
                <p:cNvSpPr>
                  <a:spLocks noChangeShapeType="1"/>
                </p:cNvSpPr>
                <p:nvPr/>
              </p:nvSpPr>
              <p:spPr bwMode="auto">
                <a:xfrm>
                  <a:off x="148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02"/>
                <p:cNvSpPr>
                  <a:spLocks noChangeShapeType="1"/>
                </p:cNvSpPr>
                <p:nvPr/>
              </p:nvSpPr>
              <p:spPr bwMode="auto">
                <a:xfrm>
                  <a:off x="158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03"/>
                <p:cNvSpPr>
                  <a:spLocks noChangeShapeType="1"/>
                </p:cNvSpPr>
                <p:nvPr/>
              </p:nvSpPr>
              <p:spPr bwMode="auto">
                <a:xfrm>
                  <a:off x="168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04"/>
                <p:cNvSpPr>
                  <a:spLocks noChangeShapeType="1"/>
                </p:cNvSpPr>
                <p:nvPr/>
              </p:nvSpPr>
              <p:spPr bwMode="auto">
                <a:xfrm>
                  <a:off x="177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05"/>
                <p:cNvSpPr>
                  <a:spLocks noChangeShapeType="1"/>
                </p:cNvSpPr>
                <p:nvPr/>
              </p:nvSpPr>
              <p:spPr bwMode="auto">
                <a:xfrm>
                  <a:off x="187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06"/>
                <p:cNvSpPr>
                  <a:spLocks noChangeShapeType="1"/>
                </p:cNvSpPr>
                <p:nvPr/>
              </p:nvSpPr>
              <p:spPr bwMode="auto">
                <a:xfrm>
                  <a:off x="196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07"/>
                <p:cNvSpPr>
                  <a:spLocks noChangeShapeType="1"/>
                </p:cNvSpPr>
                <p:nvPr/>
              </p:nvSpPr>
              <p:spPr bwMode="auto">
                <a:xfrm>
                  <a:off x="206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08"/>
                <p:cNvSpPr>
                  <a:spLocks noChangeShapeType="1"/>
                </p:cNvSpPr>
                <p:nvPr/>
              </p:nvSpPr>
              <p:spPr bwMode="auto">
                <a:xfrm>
                  <a:off x="216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09"/>
                <p:cNvSpPr>
                  <a:spLocks noChangeShapeType="1"/>
                </p:cNvSpPr>
                <p:nvPr/>
              </p:nvSpPr>
              <p:spPr bwMode="auto">
                <a:xfrm>
                  <a:off x="225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10"/>
                <p:cNvSpPr>
                  <a:spLocks noChangeShapeType="1"/>
                </p:cNvSpPr>
                <p:nvPr/>
              </p:nvSpPr>
              <p:spPr bwMode="auto">
                <a:xfrm>
                  <a:off x="235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211"/>
                <p:cNvSpPr>
                  <a:spLocks noChangeShapeType="1"/>
                </p:cNvSpPr>
                <p:nvPr/>
              </p:nvSpPr>
              <p:spPr bwMode="auto">
                <a:xfrm>
                  <a:off x="244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212"/>
                <p:cNvSpPr>
                  <a:spLocks noChangeShapeType="1"/>
                </p:cNvSpPr>
                <p:nvPr/>
              </p:nvSpPr>
              <p:spPr bwMode="auto">
                <a:xfrm>
                  <a:off x="254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213"/>
                <p:cNvSpPr>
                  <a:spLocks noChangeShapeType="1"/>
                </p:cNvSpPr>
                <p:nvPr/>
              </p:nvSpPr>
              <p:spPr bwMode="auto">
                <a:xfrm>
                  <a:off x="264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214"/>
                <p:cNvSpPr>
                  <a:spLocks noChangeShapeType="1"/>
                </p:cNvSpPr>
                <p:nvPr/>
              </p:nvSpPr>
              <p:spPr bwMode="auto">
                <a:xfrm>
                  <a:off x="273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215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3072" cy="1536"/>
              </a:xfrm>
            </p:grpSpPr>
            <p:sp>
              <p:nvSpPr>
                <p:cNvPr id="13" name="Line 216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217"/>
                <p:cNvSpPr>
                  <a:spLocks noChangeShapeType="1"/>
                </p:cNvSpPr>
                <p:nvPr/>
              </p:nvSpPr>
              <p:spPr bwMode="auto">
                <a:xfrm>
                  <a:off x="1200" y="72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218"/>
                <p:cNvSpPr>
                  <a:spLocks noChangeShapeType="1"/>
                </p:cNvSpPr>
                <p:nvPr/>
              </p:nvSpPr>
              <p:spPr bwMode="auto">
                <a:xfrm>
                  <a:off x="1200" y="81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219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220"/>
                <p:cNvSpPr>
                  <a:spLocks noChangeShapeType="1"/>
                </p:cNvSpPr>
                <p:nvPr/>
              </p:nvSpPr>
              <p:spPr bwMode="auto">
                <a:xfrm>
                  <a:off x="1200" y="100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221"/>
                <p:cNvSpPr>
                  <a:spLocks noChangeShapeType="1"/>
                </p:cNvSpPr>
                <p:nvPr/>
              </p:nvSpPr>
              <p:spPr bwMode="auto">
                <a:xfrm>
                  <a:off x="1200" y="110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222"/>
                <p:cNvSpPr>
                  <a:spLocks noChangeShapeType="1"/>
                </p:cNvSpPr>
                <p:nvPr/>
              </p:nvSpPr>
              <p:spPr bwMode="auto">
                <a:xfrm>
                  <a:off x="1200" y="120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3"/>
                <p:cNvSpPr>
                  <a:spLocks noChangeShapeType="1"/>
                </p:cNvSpPr>
                <p:nvPr/>
              </p:nvSpPr>
              <p:spPr bwMode="auto">
                <a:xfrm>
                  <a:off x="1200" y="129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24"/>
                <p:cNvSpPr>
                  <a:spLocks noChangeShapeType="1"/>
                </p:cNvSpPr>
                <p:nvPr/>
              </p:nvSpPr>
              <p:spPr bwMode="auto">
                <a:xfrm>
                  <a:off x="1200" y="139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225"/>
                <p:cNvSpPr>
                  <a:spLocks noChangeShapeType="1"/>
                </p:cNvSpPr>
                <p:nvPr/>
              </p:nvSpPr>
              <p:spPr bwMode="auto">
                <a:xfrm>
                  <a:off x="1200" y="148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226"/>
                <p:cNvSpPr>
                  <a:spLocks noChangeShapeType="1"/>
                </p:cNvSpPr>
                <p:nvPr/>
              </p:nvSpPr>
              <p:spPr bwMode="auto">
                <a:xfrm>
                  <a:off x="1200" y="158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227"/>
                <p:cNvSpPr>
                  <a:spLocks noChangeShapeType="1"/>
                </p:cNvSpPr>
                <p:nvPr/>
              </p:nvSpPr>
              <p:spPr bwMode="auto">
                <a:xfrm>
                  <a:off x="1200" y="168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228"/>
                <p:cNvSpPr>
                  <a:spLocks noChangeShapeType="1"/>
                </p:cNvSpPr>
                <p:nvPr/>
              </p:nvSpPr>
              <p:spPr bwMode="auto">
                <a:xfrm>
                  <a:off x="1200" y="177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229"/>
                <p:cNvSpPr>
                  <a:spLocks noChangeShapeType="1"/>
                </p:cNvSpPr>
                <p:nvPr/>
              </p:nvSpPr>
              <p:spPr bwMode="auto">
                <a:xfrm>
                  <a:off x="1200" y="187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230"/>
                <p:cNvSpPr>
                  <a:spLocks noChangeShapeType="1"/>
                </p:cNvSpPr>
                <p:nvPr/>
              </p:nvSpPr>
              <p:spPr bwMode="auto">
                <a:xfrm>
                  <a:off x="1200" y="196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231"/>
                <p:cNvSpPr>
                  <a:spLocks noChangeShapeType="1"/>
                </p:cNvSpPr>
                <p:nvPr/>
              </p:nvSpPr>
              <p:spPr bwMode="auto">
                <a:xfrm>
                  <a:off x="1200" y="206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232"/>
                <p:cNvSpPr>
                  <a:spLocks noChangeShapeType="1"/>
                </p:cNvSpPr>
                <p:nvPr/>
              </p:nvSpPr>
              <p:spPr bwMode="auto">
                <a:xfrm>
                  <a:off x="1200" y="216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" name="Freeform 233"/>
            <p:cNvSpPr>
              <a:spLocks/>
            </p:cNvSpPr>
            <p:nvPr/>
          </p:nvSpPr>
          <p:spPr bwMode="auto">
            <a:xfrm>
              <a:off x="768" y="336"/>
              <a:ext cx="1440" cy="1440"/>
            </a:xfrm>
            <a:custGeom>
              <a:avLst/>
              <a:gdLst>
                <a:gd name="T0" fmla="*/ 192 w 1440"/>
                <a:gd name="T1" fmla="*/ 0 h 1440"/>
                <a:gd name="T2" fmla="*/ 96 w 1440"/>
                <a:gd name="T3" fmla="*/ 192 h 1440"/>
                <a:gd name="T4" fmla="*/ 192 w 1440"/>
                <a:gd name="T5" fmla="*/ 288 h 1440"/>
                <a:gd name="T6" fmla="*/ 480 w 1440"/>
                <a:gd name="T7" fmla="*/ 96 h 1440"/>
                <a:gd name="T8" fmla="*/ 384 w 1440"/>
                <a:gd name="T9" fmla="*/ 192 h 1440"/>
                <a:gd name="T10" fmla="*/ 672 w 1440"/>
                <a:gd name="T11" fmla="*/ 192 h 1440"/>
                <a:gd name="T12" fmla="*/ 0 w 1440"/>
                <a:gd name="T13" fmla="*/ 480 h 1440"/>
                <a:gd name="T14" fmla="*/ 288 w 1440"/>
                <a:gd name="T15" fmla="*/ 480 h 1440"/>
                <a:gd name="T16" fmla="*/ 192 w 1440"/>
                <a:gd name="T17" fmla="*/ 576 h 1440"/>
                <a:gd name="T18" fmla="*/ 480 w 1440"/>
                <a:gd name="T19" fmla="*/ 384 h 1440"/>
                <a:gd name="T20" fmla="*/ 576 w 1440"/>
                <a:gd name="T21" fmla="*/ 480 h 1440"/>
                <a:gd name="T22" fmla="*/ 480 w 1440"/>
                <a:gd name="T23" fmla="*/ 672 h 1440"/>
                <a:gd name="T24" fmla="*/ 768 w 1440"/>
                <a:gd name="T25" fmla="*/ 0 h 1440"/>
                <a:gd name="T26" fmla="*/ 1056 w 1440"/>
                <a:gd name="T27" fmla="*/ 0 h 1440"/>
                <a:gd name="T28" fmla="*/ 768 w 1440"/>
                <a:gd name="T29" fmla="*/ 288 h 1440"/>
                <a:gd name="T30" fmla="*/ 1056 w 1440"/>
                <a:gd name="T31" fmla="*/ 288 h 1440"/>
                <a:gd name="T32" fmla="*/ 1344 w 1440"/>
                <a:gd name="T33" fmla="*/ 0 h 1440"/>
                <a:gd name="T34" fmla="*/ 1248 w 1440"/>
                <a:gd name="T35" fmla="*/ 192 h 1440"/>
                <a:gd name="T36" fmla="*/ 1344 w 1440"/>
                <a:gd name="T37" fmla="*/ 288 h 1440"/>
                <a:gd name="T38" fmla="*/ 864 w 1440"/>
                <a:gd name="T39" fmla="*/ 480 h 1440"/>
                <a:gd name="T40" fmla="*/ 768 w 1440"/>
                <a:gd name="T41" fmla="*/ 576 h 1440"/>
                <a:gd name="T42" fmla="*/ 1056 w 1440"/>
                <a:gd name="T43" fmla="*/ 576 h 1440"/>
                <a:gd name="T44" fmla="*/ 1152 w 1440"/>
                <a:gd name="T45" fmla="*/ 480 h 1440"/>
                <a:gd name="T46" fmla="*/ 1440 w 1440"/>
                <a:gd name="T47" fmla="*/ 480 h 1440"/>
                <a:gd name="T48" fmla="*/ 1344 w 1440"/>
                <a:gd name="T49" fmla="*/ 576 h 1440"/>
                <a:gd name="T50" fmla="*/ 96 w 1440"/>
                <a:gd name="T51" fmla="*/ 768 h 1440"/>
                <a:gd name="T52" fmla="*/ 192 w 1440"/>
                <a:gd name="T53" fmla="*/ 864 h 1440"/>
                <a:gd name="T54" fmla="*/ 96 w 1440"/>
                <a:gd name="T55" fmla="*/ 1056 h 1440"/>
                <a:gd name="T56" fmla="*/ 384 w 1440"/>
                <a:gd name="T57" fmla="*/ 768 h 1440"/>
                <a:gd name="T58" fmla="*/ 672 w 1440"/>
                <a:gd name="T59" fmla="*/ 768 h 1440"/>
                <a:gd name="T60" fmla="*/ 384 w 1440"/>
                <a:gd name="T61" fmla="*/ 1056 h 1440"/>
                <a:gd name="T62" fmla="*/ 672 w 1440"/>
                <a:gd name="T63" fmla="*/ 1056 h 1440"/>
                <a:gd name="T64" fmla="*/ 192 w 1440"/>
                <a:gd name="T65" fmla="*/ 1152 h 1440"/>
                <a:gd name="T66" fmla="*/ 96 w 1440"/>
                <a:gd name="T67" fmla="*/ 1344 h 1440"/>
                <a:gd name="T68" fmla="*/ 192 w 1440"/>
                <a:gd name="T69" fmla="*/ 1440 h 1440"/>
                <a:gd name="T70" fmla="*/ 480 w 1440"/>
                <a:gd name="T71" fmla="*/ 1248 h 1440"/>
                <a:gd name="T72" fmla="*/ 384 w 1440"/>
                <a:gd name="T73" fmla="*/ 1344 h 1440"/>
                <a:gd name="T74" fmla="*/ 672 w 1440"/>
                <a:gd name="T75" fmla="*/ 1344 h 1440"/>
                <a:gd name="T76" fmla="*/ 768 w 1440"/>
                <a:gd name="T77" fmla="*/ 864 h 1440"/>
                <a:gd name="T78" fmla="*/ 1056 w 1440"/>
                <a:gd name="T79" fmla="*/ 864 h 1440"/>
                <a:gd name="T80" fmla="*/ 960 w 1440"/>
                <a:gd name="T81" fmla="*/ 960 h 1440"/>
                <a:gd name="T82" fmla="*/ 1248 w 1440"/>
                <a:gd name="T83" fmla="*/ 768 h 1440"/>
                <a:gd name="T84" fmla="*/ 1344 w 1440"/>
                <a:gd name="T85" fmla="*/ 864 h 1440"/>
                <a:gd name="T86" fmla="*/ 1248 w 1440"/>
                <a:gd name="T87" fmla="*/ 1056 h 1440"/>
                <a:gd name="T88" fmla="*/ 768 w 1440"/>
                <a:gd name="T89" fmla="*/ 1152 h 1440"/>
                <a:gd name="T90" fmla="*/ 1056 w 1440"/>
                <a:gd name="T91" fmla="*/ 1152 h 1440"/>
                <a:gd name="T92" fmla="*/ 768 w 1440"/>
                <a:gd name="T93" fmla="*/ 1440 h 1440"/>
                <a:gd name="T94" fmla="*/ 1056 w 1440"/>
                <a:gd name="T95" fmla="*/ 1440 h 1440"/>
                <a:gd name="T96" fmla="*/ 1344 w 1440"/>
                <a:gd name="T97" fmla="*/ 1152 h 1440"/>
                <a:gd name="T98" fmla="*/ 1248 w 1440"/>
                <a:gd name="T99" fmla="*/ 1344 h 1440"/>
                <a:gd name="T100" fmla="*/ 1344 w 1440"/>
                <a:gd name="T101" fmla="*/ 1440 h 144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440"/>
                <a:gd name="T154" fmla="*/ 0 h 1440"/>
                <a:gd name="T155" fmla="*/ 1440 w 1440"/>
                <a:gd name="T156" fmla="*/ 1440 h 144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440" h="1440">
                  <a:moveTo>
                    <a:pt x="0" y="0"/>
                  </a:moveTo>
                  <a:lnTo>
                    <a:pt x="96" y="0"/>
                  </a:lnTo>
                  <a:lnTo>
                    <a:pt x="0" y="96"/>
                  </a:lnTo>
                  <a:lnTo>
                    <a:pt x="96" y="96"/>
                  </a:lnTo>
                  <a:lnTo>
                    <a:pt x="192" y="0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288" y="96"/>
                  </a:lnTo>
                  <a:lnTo>
                    <a:pt x="0" y="192"/>
                  </a:lnTo>
                  <a:lnTo>
                    <a:pt x="96" y="192"/>
                  </a:lnTo>
                  <a:lnTo>
                    <a:pt x="0" y="288"/>
                  </a:lnTo>
                  <a:lnTo>
                    <a:pt x="96" y="288"/>
                  </a:lnTo>
                  <a:lnTo>
                    <a:pt x="192" y="192"/>
                  </a:lnTo>
                  <a:lnTo>
                    <a:pt x="288" y="192"/>
                  </a:lnTo>
                  <a:lnTo>
                    <a:pt x="192" y="288"/>
                  </a:lnTo>
                  <a:lnTo>
                    <a:pt x="288" y="288"/>
                  </a:lnTo>
                  <a:lnTo>
                    <a:pt x="384" y="0"/>
                  </a:lnTo>
                  <a:lnTo>
                    <a:pt x="480" y="0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576" y="0"/>
                  </a:lnTo>
                  <a:lnTo>
                    <a:pt x="672" y="0"/>
                  </a:lnTo>
                  <a:lnTo>
                    <a:pt x="576" y="96"/>
                  </a:lnTo>
                  <a:lnTo>
                    <a:pt x="672" y="96"/>
                  </a:lnTo>
                  <a:lnTo>
                    <a:pt x="384" y="192"/>
                  </a:lnTo>
                  <a:lnTo>
                    <a:pt x="480" y="192"/>
                  </a:lnTo>
                  <a:lnTo>
                    <a:pt x="384" y="288"/>
                  </a:lnTo>
                  <a:lnTo>
                    <a:pt x="480" y="288"/>
                  </a:lnTo>
                  <a:lnTo>
                    <a:pt x="576" y="192"/>
                  </a:lnTo>
                  <a:lnTo>
                    <a:pt x="672" y="192"/>
                  </a:lnTo>
                  <a:lnTo>
                    <a:pt x="576" y="288"/>
                  </a:lnTo>
                  <a:lnTo>
                    <a:pt x="672" y="288"/>
                  </a:lnTo>
                  <a:lnTo>
                    <a:pt x="0" y="384"/>
                  </a:lnTo>
                  <a:lnTo>
                    <a:pt x="96" y="384"/>
                  </a:lnTo>
                  <a:lnTo>
                    <a:pt x="0" y="480"/>
                  </a:lnTo>
                  <a:lnTo>
                    <a:pt x="96" y="480"/>
                  </a:lnTo>
                  <a:lnTo>
                    <a:pt x="192" y="384"/>
                  </a:lnTo>
                  <a:lnTo>
                    <a:pt x="288" y="384"/>
                  </a:lnTo>
                  <a:lnTo>
                    <a:pt x="192" y="480"/>
                  </a:lnTo>
                  <a:lnTo>
                    <a:pt x="288" y="480"/>
                  </a:lnTo>
                  <a:lnTo>
                    <a:pt x="0" y="576"/>
                  </a:lnTo>
                  <a:lnTo>
                    <a:pt x="96" y="576"/>
                  </a:lnTo>
                  <a:lnTo>
                    <a:pt x="0" y="672"/>
                  </a:lnTo>
                  <a:lnTo>
                    <a:pt x="96" y="672"/>
                  </a:lnTo>
                  <a:lnTo>
                    <a:pt x="192" y="576"/>
                  </a:lnTo>
                  <a:lnTo>
                    <a:pt x="288" y="576"/>
                  </a:lnTo>
                  <a:lnTo>
                    <a:pt x="192" y="672"/>
                  </a:lnTo>
                  <a:lnTo>
                    <a:pt x="288" y="672"/>
                  </a:lnTo>
                  <a:lnTo>
                    <a:pt x="384" y="384"/>
                  </a:lnTo>
                  <a:lnTo>
                    <a:pt x="480" y="384"/>
                  </a:lnTo>
                  <a:lnTo>
                    <a:pt x="384" y="480"/>
                  </a:lnTo>
                  <a:lnTo>
                    <a:pt x="480" y="480"/>
                  </a:lnTo>
                  <a:lnTo>
                    <a:pt x="576" y="384"/>
                  </a:lnTo>
                  <a:lnTo>
                    <a:pt x="672" y="384"/>
                  </a:lnTo>
                  <a:lnTo>
                    <a:pt x="576" y="480"/>
                  </a:lnTo>
                  <a:lnTo>
                    <a:pt x="672" y="480"/>
                  </a:lnTo>
                  <a:lnTo>
                    <a:pt x="384" y="576"/>
                  </a:lnTo>
                  <a:lnTo>
                    <a:pt x="480" y="576"/>
                  </a:lnTo>
                  <a:lnTo>
                    <a:pt x="384" y="672"/>
                  </a:lnTo>
                  <a:lnTo>
                    <a:pt x="480" y="672"/>
                  </a:lnTo>
                  <a:lnTo>
                    <a:pt x="576" y="576"/>
                  </a:lnTo>
                  <a:lnTo>
                    <a:pt x="672" y="576"/>
                  </a:lnTo>
                  <a:lnTo>
                    <a:pt x="576" y="672"/>
                  </a:lnTo>
                  <a:lnTo>
                    <a:pt x="672" y="672"/>
                  </a:lnTo>
                  <a:lnTo>
                    <a:pt x="768" y="0"/>
                  </a:lnTo>
                  <a:lnTo>
                    <a:pt x="864" y="0"/>
                  </a:lnTo>
                  <a:lnTo>
                    <a:pt x="768" y="96"/>
                  </a:lnTo>
                  <a:lnTo>
                    <a:pt x="864" y="96"/>
                  </a:lnTo>
                  <a:lnTo>
                    <a:pt x="960" y="0"/>
                  </a:lnTo>
                  <a:lnTo>
                    <a:pt x="1056" y="0"/>
                  </a:lnTo>
                  <a:lnTo>
                    <a:pt x="960" y="96"/>
                  </a:lnTo>
                  <a:lnTo>
                    <a:pt x="1056" y="96"/>
                  </a:lnTo>
                  <a:lnTo>
                    <a:pt x="768" y="192"/>
                  </a:lnTo>
                  <a:lnTo>
                    <a:pt x="864" y="192"/>
                  </a:lnTo>
                  <a:lnTo>
                    <a:pt x="768" y="288"/>
                  </a:lnTo>
                  <a:lnTo>
                    <a:pt x="864" y="288"/>
                  </a:lnTo>
                  <a:lnTo>
                    <a:pt x="960" y="192"/>
                  </a:lnTo>
                  <a:lnTo>
                    <a:pt x="1056" y="192"/>
                  </a:lnTo>
                  <a:lnTo>
                    <a:pt x="960" y="288"/>
                  </a:lnTo>
                  <a:lnTo>
                    <a:pt x="1056" y="288"/>
                  </a:lnTo>
                  <a:lnTo>
                    <a:pt x="1152" y="0"/>
                  </a:lnTo>
                  <a:lnTo>
                    <a:pt x="1248" y="0"/>
                  </a:lnTo>
                  <a:lnTo>
                    <a:pt x="1152" y="96"/>
                  </a:lnTo>
                  <a:lnTo>
                    <a:pt x="1248" y="96"/>
                  </a:lnTo>
                  <a:lnTo>
                    <a:pt x="1344" y="0"/>
                  </a:lnTo>
                  <a:lnTo>
                    <a:pt x="1440" y="0"/>
                  </a:lnTo>
                  <a:lnTo>
                    <a:pt x="1344" y="96"/>
                  </a:lnTo>
                  <a:lnTo>
                    <a:pt x="1440" y="96"/>
                  </a:lnTo>
                  <a:lnTo>
                    <a:pt x="1152" y="192"/>
                  </a:lnTo>
                  <a:lnTo>
                    <a:pt x="1248" y="192"/>
                  </a:lnTo>
                  <a:lnTo>
                    <a:pt x="1152" y="288"/>
                  </a:lnTo>
                  <a:lnTo>
                    <a:pt x="1248" y="288"/>
                  </a:lnTo>
                  <a:lnTo>
                    <a:pt x="1344" y="192"/>
                  </a:lnTo>
                  <a:lnTo>
                    <a:pt x="1440" y="192"/>
                  </a:lnTo>
                  <a:lnTo>
                    <a:pt x="1344" y="288"/>
                  </a:lnTo>
                  <a:lnTo>
                    <a:pt x="1440" y="288"/>
                  </a:lnTo>
                  <a:lnTo>
                    <a:pt x="768" y="384"/>
                  </a:lnTo>
                  <a:lnTo>
                    <a:pt x="864" y="384"/>
                  </a:lnTo>
                  <a:lnTo>
                    <a:pt x="768" y="480"/>
                  </a:lnTo>
                  <a:lnTo>
                    <a:pt x="864" y="480"/>
                  </a:lnTo>
                  <a:lnTo>
                    <a:pt x="960" y="384"/>
                  </a:lnTo>
                  <a:lnTo>
                    <a:pt x="1056" y="384"/>
                  </a:lnTo>
                  <a:lnTo>
                    <a:pt x="960" y="480"/>
                  </a:lnTo>
                  <a:lnTo>
                    <a:pt x="1056" y="480"/>
                  </a:lnTo>
                  <a:lnTo>
                    <a:pt x="768" y="576"/>
                  </a:lnTo>
                  <a:lnTo>
                    <a:pt x="864" y="576"/>
                  </a:lnTo>
                  <a:lnTo>
                    <a:pt x="768" y="672"/>
                  </a:lnTo>
                  <a:lnTo>
                    <a:pt x="864" y="672"/>
                  </a:lnTo>
                  <a:lnTo>
                    <a:pt x="960" y="576"/>
                  </a:lnTo>
                  <a:lnTo>
                    <a:pt x="1056" y="576"/>
                  </a:lnTo>
                  <a:lnTo>
                    <a:pt x="960" y="672"/>
                  </a:lnTo>
                  <a:lnTo>
                    <a:pt x="1056" y="672"/>
                  </a:lnTo>
                  <a:lnTo>
                    <a:pt x="1152" y="384"/>
                  </a:lnTo>
                  <a:lnTo>
                    <a:pt x="1248" y="384"/>
                  </a:lnTo>
                  <a:lnTo>
                    <a:pt x="1152" y="480"/>
                  </a:lnTo>
                  <a:lnTo>
                    <a:pt x="1248" y="480"/>
                  </a:lnTo>
                  <a:lnTo>
                    <a:pt x="1344" y="384"/>
                  </a:lnTo>
                  <a:lnTo>
                    <a:pt x="1440" y="384"/>
                  </a:lnTo>
                  <a:lnTo>
                    <a:pt x="1344" y="480"/>
                  </a:lnTo>
                  <a:lnTo>
                    <a:pt x="1440" y="480"/>
                  </a:lnTo>
                  <a:lnTo>
                    <a:pt x="1152" y="576"/>
                  </a:lnTo>
                  <a:lnTo>
                    <a:pt x="1248" y="576"/>
                  </a:lnTo>
                  <a:lnTo>
                    <a:pt x="1152" y="672"/>
                  </a:lnTo>
                  <a:lnTo>
                    <a:pt x="1248" y="672"/>
                  </a:lnTo>
                  <a:lnTo>
                    <a:pt x="1344" y="576"/>
                  </a:lnTo>
                  <a:lnTo>
                    <a:pt x="1440" y="576"/>
                  </a:lnTo>
                  <a:lnTo>
                    <a:pt x="1344" y="672"/>
                  </a:lnTo>
                  <a:lnTo>
                    <a:pt x="1440" y="672"/>
                  </a:lnTo>
                  <a:lnTo>
                    <a:pt x="0" y="768"/>
                  </a:lnTo>
                  <a:lnTo>
                    <a:pt x="96" y="768"/>
                  </a:lnTo>
                  <a:lnTo>
                    <a:pt x="0" y="864"/>
                  </a:lnTo>
                  <a:lnTo>
                    <a:pt x="96" y="864"/>
                  </a:lnTo>
                  <a:lnTo>
                    <a:pt x="192" y="768"/>
                  </a:lnTo>
                  <a:lnTo>
                    <a:pt x="288" y="768"/>
                  </a:lnTo>
                  <a:lnTo>
                    <a:pt x="192" y="864"/>
                  </a:lnTo>
                  <a:lnTo>
                    <a:pt x="288" y="864"/>
                  </a:lnTo>
                  <a:lnTo>
                    <a:pt x="0" y="960"/>
                  </a:lnTo>
                  <a:lnTo>
                    <a:pt x="96" y="960"/>
                  </a:lnTo>
                  <a:lnTo>
                    <a:pt x="0" y="1056"/>
                  </a:lnTo>
                  <a:lnTo>
                    <a:pt x="96" y="1056"/>
                  </a:lnTo>
                  <a:lnTo>
                    <a:pt x="192" y="960"/>
                  </a:lnTo>
                  <a:lnTo>
                    <a:pt x="288" y="960"/>
                  </a:lnTo>
                  <a:lnTo>
                    <a:pt x="192" y="1056"/>
                  </a:lnTo>
                  <a:lnTo>
                    <a:pt x="288" y="1056"/>
                  </a:lnTo>
                  <a:lnTo>
                    <a:pt x="384" y="768"/>
                  </a:lnTo>
                  <a:lnTo>
                    <a:pt x="480" y="768"/>
                  </a:lnTo>
                  <a:lnTo>
                    <a:pt x="384" y="864"/>
                  </a:lnTo>
                  <a:lnTo>
                    <a:pt x="480" y="864"/>
                  </a:lnTo>
                  <a:lnTo>
                    <a:pt x="576" y="768"/>
                  </a:lnTo>
                  <a:lnTo>
                    <a:pt x="672" y="768"/>
                  </a:lnTo>
                  <a:lnTo>
                    <a:pt x="576" y="864"/>
                  </a:lnTo>
                  <a:lnTo>
                    <a:pt x="672" y="864"/>
                  </a:lnTo>
                  <a:lnTo>
                    <a:pt x="384" y="960"/>
                  </a:lnTo>
                  <a:lnTo>
                    <a:pt x="480" y="960"/>
                  </a:lnTo>
                  <a:lnTo>
                    <a:pt x="384" y="1056"/>
                  </a:lnTo>
                  <a:lnTo>
                    <a:pt x="480" y="1056"/>
                  </a:lnTo>
                  <a:lnTo>
                    <a:pt x="576" y="960"/>
                  </a:lnTo>
                  <a:lnTo>
                    <a:pt x="672" y="960"/>
                  </a:lnTo>
                  <a:lnTo>
                    <a:pt x="576" y="1056"/>
                  </a:lnTo>
                  <a:lnTo>
                    <a:pt x="672" y="1056"/>
                  </a:lnTo>
                  <a:lnTo>
                    <a:pt x="0" y="1152"/>
                  </a:lnTo>
                  <a:lnTo>
                    <a:pt x="96" y="1152"/>
                  </a:lnTo>
                  <a:lnTo>
                    <a:pt x="0" y="1248"/>
                  </a:lnTo>
                  <a:lnTo>
                    <a:pt x="96" y="1248"/>
                  </a:lnTo>
                  <a:lnTo>
                    <a:pt x="192" y="1152"/>
                  </a:lnTo>
                  <a:lnTo>
                    <a:pt x="288" y="1152"/>
                  </a:lnTo>
                  <a:lnTo>
                    <a:pt x="192" y="1248"/>
                  </a:lnTo>
                  <a:lnTo>
                    <a:pt x="288" y="1248"/>
                  </a:lnTo>
                  <a:lnTo>
                    <a:pt x="0" y="1344"/>
                  </a:lnTo>
                  <a:lnTo>
                    <a:pt x="96" y="1344"/>
                  </a:lnTo>
                  <a:lnTo>
                    <a:pt x="0" y="1440"/>
                  </a:lnTo>
                  <a:lnTo>
                    <a:pt x="96" y="1440"/>
                  </a:lnTo>
                  <a:lnTo>
                    <a:pt x="192" y="1344"/>
                  </a:lnTo>
                  <a:lnTo>
                    <a:pt x="288" y="1344"/>
                  </a:lnTo>
                  <a:lnTo>
                    <a:pt x="192" y="1440"/>
                  </a:lnTo>
                  <a:lnTo>
                    <a:pt x="288" y="1440"/>
                  </a:lnTo>
                  <a:lnTo>
                    <a:pt x="384" y="1152"/>
                  </a:lnTo>
                  <a:lnTo>
                    <a:pt x="480" y="1152"/>
                  </a:lnTo>
                  <a:lnTo>
                    <a:pt x="384" y="1248"/>
                  </a:lnTo>
                  <a:lnTo>
                    <a:pt x="480" y="1248"/>
                  </a:lnTo>
                  <a:lnTo>
                    <a:pt x="576" y="1152"/>
                  </a:lnTo>
                  <a:lnTo>
                    <a:pt x="672" y="1152"/>
                  </a:lnTo>
                  <a:lnTo>
                    <a:pt x="576" y="1248"/>
                  </a:lnTo>
                  <a:lnTo>
                    <a:pt x="672" y="1248"/>
                  </a:lnTo>
                  <a:lnTo>
                    <a:pt x="384" y="1344"/>
                  </a:lnTo>
                  <a:lnTo>
                    <a:pt x="480" y="1344"/>
                  </a:lnTo>
                  <a:lnTo>
                    <a:pt x="384" y="1440"/>
                  </a:lnTo>
                  <a:lnTo>
                    <a:pt x="480" y="1440"/>
                  </a:lnTo>
                  <a:lnTo>
                    <a:pt x="576" y="1344"/>
                  </a:lnTo>
                  <a:lnTo>
                    <a:pt x="672" y="1344"/>
                  </a:lnTo>
                  <a:lnTo>
                    <a:pt x="576" y="1440"/>
                  </a:lnTo>
                  <a:lnTo>
                    <a:pt x="672" y="1440"/>
                  </a:lnTo>
                  <a:lnTo>
                    <a:pt x="768" y="768"/>
                  </a:lnTo>
                  <a:lnTo>
                    <a:pt x="864" y="768"/>
                  </a:lnTo>
                  <a:lnTo>
                    <a:pt x="768" y="864"/>
                  </a:lnTo>
                  <a:lnTo>
                    <a:pt x="864" y="864"/>
                  </a:lnTo>
                  <a:lnTo>
                    <a:pt x="960" y="768"/>
                  </a:lnTo>
                  <a:lnTo>
                    <a:pt x="1056" y="768"/>
                  </a:lnTo>
                  <a:lnTo>
                    <a:pt x="960" y="864"/>
                  </a:lnTo>
                  <a:lnTo>
                    <a:pt x="1056" y="864"/>
                  </a:lnTo>
                  <a:lnTo>
                    <a:pt x="768" y="960"/>
                  </a:lnTo>
                  <a:lnTo>
                    <a:pt x="864" y="960"/>
                  </a:lnTo>
                  <a:lnTo>
                    <a:pt x="768" y="1056"/>
                  </a:lnTo>
                  <a:lnTo>
                    <a:pt x="864" y="1056"/>
                  </a:lnTo>
                  <a:lnTo>
                    <a:pt x="960" y="960"/>
                  </a:lnTo>
                  <a:lnTo>
                    <a:pt x="1056" y="960"/>
                  </a:lnTo>
                  <a:lnTo>
                    <a:pt x="960" y="1056"/>
                  </a:lnTo>
                  <a:lnTo>
                    <a:pt x="1056" y="1056"/>
                  </a:lnTo>
                  <a:lnTo>
                    <a:pt x="1152" y="768"/>
                  </a:lnTo>
                  <a:lnTo>
                    <a:pt x="1248" y="768"/>
                  </a:lnTo>
                  <a:lnTo>
                    <a:pt x="1152" y="864"/>
                  </a:lnTo>
                  <a:lnTo>
                    <a:pt x="1248" y="864"/>
                  </a:lnTo>
                  <a:lnTo>
                    <a:pt x="1344" y="768"/>
                  </a:lnTo>
                  <a:lnTo>
                    <a:pt x="1440" y="768"/>
                  </a:lnTo>
                  <a:lnTo>
                    <a:pt x="1344" y="864"/>
                  </a:lnTo>
                  <a:lnTo>
                    <a:pt x="1440" y="864"/>
                  </a:lnTo>
                  <a:lnTo>
                    <a:pt x="1152" y="960"/>
                  </a:lnTo>
                  <a:lnTo>
                    <a:pt x="1248" y="960"/>
                  </a:lnTo>
                  <a:lnTo>
                    <a:pt x="1152" y="1056"/>
                  </a:lnTo>
                  <a:lnTo>
                    <a:pt x="1248" y="1056"/>
                  </a:lnTo>
                  <a:lnTo>
                    <a:pt x="1344" y="960"/>
                  </a:lnTo>
                  <a:lnTo>
                    <a:pt x="1440" y="960"/>
                  </a:lnTo>
                  <a:lnTo>
                    <a:pt x="1344" y="1056"/>
                  </a:lnTo>
                  <a:lnTo>
                    <a:pt x="1440" y="1056"/>
                  </a:lnTo>
                  <a:lnTo>
                    <a:pt x="768" y="1152"/>
                  </a:lnTo>
                  <a:lnTo>
                    <a:pt x="864" y="1152"/>
                  </a:lnTo>
                  <a:lnTo>
                    <a:pt x="768" y="1248"/>
                  </a:lnTo>
                  <a:lnTo>
                    <a:pt x="864" y="1248"/>
                  </a:lnTo>
                  <a:lnTo>
                    <a:pt x="960" y="1152"/>
                  </a:lnTo>
                  <a:lnTo>
                    <a:pt x="1056" y="1152"/>
                  </a:lnTo>
                  <a:lnTo>
                    <a:pt x="960" y="1248"/>
                  </a:lnTo>
                  <a:lnTo>
                    <a:pt x="1056" y="1248"/>
                  </a:lnTo>
                  <a:lnTo>
                    <a:pt x="768" y="1344"/>
                  </a:lnTo>
                  <a:lnTo>
                    <a:pt x="864" y="1344"/>
                  </a:lnTo>
                  <a:lnTo>
                    <a:pt x="768" y="1440"/>
                  </a:lnTo>
                  <a:lnTo>
                    <a:pt x="864" y="1440"/>
                  </a:lnTo>
                  <a:lnTo>
                    <a:pt x="960" y="1344"/>
                  </a:lnTo>
                  <a:lnTo>
                    <a:pt x="1056" y="1344"/>
                  </a:lnTo>
                  <a:lnTo>
                    <a:pt x="960" y="1440"/>
                  </a:lnTo>
                  <a:lnTo>
                    <a:pt x="1056" y="1440"/>
                  </a:lnTo>
                  <a:lnTo>
                    <a:pt x="1152" y="1152"/>
                  </a:lnTo>
                  <a:lnTo>
                    <a:pt x="1248" y="1152"/>
                  </a:lnTo>
                  <a:lnTo>
                    <a:pt x="1152" y="1248"/>
                  </a:lnTo>
                  <a:lnTo>
                    <a:pt x="1248" y="1248"/>
                  </a:lnTo>
                  <a:lnTo>
                    <a:pt x="1344" y="1152"/>
                  </a:lnTo>
                  <a:lnTo>
                    <a:pt x="1440" y="1152"/>
                  </a:lnTo>
                  <a:lnTo>
                    <a:pt x="1344" y="1248"/>
                  </a:lnTo>
                  <a:lnTo>
                    <a:pt x="1440" y="1248"/>
                  </a:lnTo>
                  <a:lnTo>
                    <a:pt x="1152" y="1344"/>
                  </a:lnTo>
                  <a:lnTo>
                    <a:pt x="1248" y="1344"/>
                  </a:lnTo>
                  <a:lnTo>
                    <a:pt x="1152" y="1440"/>
                  </a:lnTo>
                  <a:lnTo>
                    <a:pt x="1248" y="1440"/>
                  </a:lnTo>
                  <a:lnTo>
                    <a:pt x="1344" y="1344"/>
                  </a:lnTo>
                  <a:lnTo>
                    <a:pt x="1440" y="1344"/>
                  </a:lnTo>
                  <a:lnTo>
                    <a:pt x="1344" y="1440"/>
                  </a:lnTo>
                  <a:lnTo>
                    <a:pt x="1440" y="144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40669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Map domain of each attribute onto n-bit integer</a:t>
            </a:r>
          </a:p>
          <a:p>
            <a:pPr marL="0" indent="0">
              <a:buNone/>
            </a:pPr>
            <a:r>
              <a:rPr lang="en-US" dirty="0"/>
              <a:t>Order of points on Z-curve given by bit-interleaving the positions on the axes</a:t>
            </a:r>
          </a:p>
          <a:p>
            <a:pPr marL="0" indent="0">
              <a:buNone/>
            </a:pPr>
            <a:r>
              <a:rPr lang="en-US" dirty="0"/>
              <a:t>x = 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y = y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z-index = y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0F092-EE72-6949-811A-1A1361DE6F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7763657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8606821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9449985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10293149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7763657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8606821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9449985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10293149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7763657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8606821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9449985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10293149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7763657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8606821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9449985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10293149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5843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Map domain of each attribute onto n-bit integer</a:t>
            </a:r>
          </a:p>
          <a:p>
            <a:pPr marL="0" indent="0">
              <a:buNone/>
            </a:pPr>
            <a:r>
              <a:rPr lang="en-US" dirty="0"/>
              <a:t>Order of points on Z-curve given by bit-interleaving the positions on the axes</a:t>
            </a:r>
          </a:p>
          <a:p>
            <a:pPr marL="0" indent="0">
              <a:buNone/>
            </a:pPr>
            <a:r>
              <a:rPr lang="en-US" dirty="0"/>
              <a:t>x = 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y = y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z-index = y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0F092-EE72-6949-811A-1A1361DE6F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7763657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8606821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7186906" y="1903719"/>
            <a:ext cx="3784730" cy="3545415"/>
            <a:chOff x="4562101" y="1931427"/>
            <a:chExt cx="3784730" cy="3545415"/>
          </a:xfrm>
        </p:grpSpPr>
        <p:sp>
          <p:nvSpPr>
            <p:cNvPr id="70" name="TextBox 69"/>
            <p:cNvSpPr txBox="1"/>
            <p:nvPr/>
          </p:nvSpPr>
          <p:spPr>
            <a:xfrm>
              <a:off x="5329608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58012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01762" y="1937838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870419" y="1939804"/>
              <a:ext cx="476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62101" y="2497352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00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576065" y="3361448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6065" y="4180746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576065" y="5044842"/>
              <a:ext cx="572805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11</a:t>
              </a:r>
            </a:p>
          </p:txBody>
        </p:sp>
      </p:grp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9449985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10293149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7763657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8606821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9449985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10293149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7763657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8606821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9449985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10293149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7763657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8606821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9449985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10293149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08818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Map domain of each attribute onto n-bit integer</a:t>
            </a:r>
          </a:p>
          <a:p>
            <a:pPr marL="0" indent="0">
              <a:buNone/>
            </a:pPr>
            <a:r>
              <a:rPr lang="en-US" dirty="0"/>
              <a:t>Order of points on Z-curve given by bit-interleaving the positions on the axes</a:t>
            </a:r>
          </a:p>
          <a:p>
            <a:pPr marL="0" indent="0">
              <a:buNone/>
            </a:pPr>
            <a:r>
              <a:rPr lang="en-US" dirty="0"/>
              <a:t>x = 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y = y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z-index = y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0F092-EE72-6949-811A-1A1361DE6F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7763657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8606821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7186906" y="1903719"/>
            <a:ext cx="3784730" cy="3545415"/>
            <a:chOff x="4562101" y="1931427"/>
            <a:chExt cx="3784730" cy="3545415"/>
          </a:xfrm>
        </p:grpSpPr>
        <p:sp>
          <p:nvSpPr>
            <p:cNvPr id="70" name="TextBox 69"/>
            <p:cNvSpPr txBox="1"/>
            <p:nvPr/>
          </p:nvSpPr>
          <p:spPr>
            <a:xfrm>
              <a:off x="5329608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58012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01762" y="1937838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870419" y="1939804"/>
              <a:ext cx="476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62101" y="2497352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00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576065" y="3361448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6065" y="4180746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576065" y="5044842"/>
              <a:ext cx="572805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11</a:t>
              </a:r>
            </a:p>
          </p:txBody>
        </p:sp>
      </p:grp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9449985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10293149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7763657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8606821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9449985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10293149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7763657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8606821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9449985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10293149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7763657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8606821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9449985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10293149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7743232" y="2465187"/>
            <a:ext cx="3371808" cy="2894068"/>
            <a:chOff x="5118427" y="2492896"/>
            <a:chExt cx="3371808" cy="2894068"/>
          </a:xfrm>
        </p:grpSpPr>
        <p:sp>
          <p:nvSpPr>
            <p:cNvPr id="79" name="TextBox 78"/>
            <p:cNvSpPr txBox="1"/>
            <p:nvPr/>
          </p:nvSpPr>
          <p:spPr>
            <a:xfrm>
              <a:off x="5180383" y="2497352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27485" y="249735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152028" y="3361448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014964" y="335699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874975" y="249289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22076" y="249289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846619" y="335699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09555" y="335253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146783" y="415353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993884" y="415353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18427" y="501763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981363" y="501317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841374" y="4149080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688475" y="4149080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813018" y="501317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675954" y="5008720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55698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Map domain of each attribute onto n-bit integer</a:t>
            </a:r>
          </a:p>
          <a:p>
            <a:pPr marL="0" indent="0">
              <a:buNone/>
            </a:pPr>
            <a:r>
              <a:rPr lang="en-US" dirty="0"/>
              <a:t>Order of points on Z-curve given by bit-interleaving the positions on the axes</a:t>
            </a:r>
          </a:p>
          <a:p>
            <a:pPr marL="0" indent="0">
              <a:buNone/>
            </a:pPr>
            <a:r>
              <a:rPr lang="en-US" dirty="0"/>
              <a:t>x = 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y = y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</a:p>
          <a:p>
            <a:pPr marL="0" indent="0">
              <a:buNone/>
            </a:pPr>
            <a:r>
              <a:rPr lang="en-US" dirty="0"/>
              <a:t>z-index = y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0F092-EE72-6949-811A-1A1361DE6F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7763657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8606821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7186906" y="1903719"/>
            <a:ext cx="3784730" cy="3545415"/>
            <a:chOff x="4562101" y="1931427"/>
            <a:chExt cx="3784730" cy="3545415"/>
          </a:xfrm>
        </p:grpSpPr>
        <p:sp>
          <p:nvSpPr>
            <p:cNvPr id="70" name="TextBox 69"/>
            <p:cNvSpPr txBox="1"/>
            <p:nvPr/>
          </p:nvSpPr>
          <p:spPr>
            <a:xfrm>
              <a:off x="5329608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58012" y="1931427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01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01762" y="1937838"/>
              <a:ext cx="4764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870419" y="1939804"/>
              <a:ext cx="476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62101" y="2497352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00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576065" y="3361448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01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6065" y="4180746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576065" y="5044842"/>
              <a:ext cx="572805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/>
                <a:t>11</a:t>
              </a:r>
            </a:p>
          </p:txBody>
        </p:sp>
      </p:grp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9449985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10293149" y="227305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7763657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8606821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9449985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10293149" y="3116214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7763657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8606821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9449985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10293149" y="3947647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7763657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8606821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9449985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10293149" y="4790811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8135130" y="2681211"/>
            <a:ext cx="2644283" cy="2551922"/>
            <a:chOff x="5510324" y="2708920"/>
            <a:chExt cx="2644283" cy="2551922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5510324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510324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5539069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5539069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>
              <a:off x="7239968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>
              <a:off x="7239968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>
              <a:off x="7268713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>
              <a:off x="7268713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flipV="1">
              <a:off x="5539069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V="1">
              <a:off x="7251476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flipV="1">
              <a:off x="5567814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V="1">
              <a:off x="7280221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V="1">
              <a:off x="6382819" y="2713352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6411564" y="4396746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 flipV="1">
              <a:off x="5567814" y="3577448"/>
              <a:ext cx="2586793" cy="81929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3" name="Group 132"/>
          <p:cNvGrpSpPr/>
          <p:nvPr/>
        </p:nvGrpSpPr>
        <p:grpSpPr>
          <a:xfrm>
            <a:off x="7743232" y="2465187"/>
            <a:ext cx="3371808" cy="2894068"/>
            <a:chOff x="5118427" y="2492896"/>
            <a:chExt cx="3371808" cy="2894068"/>
          </a:xfrm>
        </p:grpSpPr>
        <p:sp>
          <p:nvSpPr>
            <p:cNvPr id="79" name="TextBox 78"/>
            <p:cNvSpPr txBox="1"/>
            <p:nvPr/>
          </p:nvSpPr>
          <p:spPr>
            <a:xfrm>
              <a:off x="5180383" y="2497352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27485" y="249735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152028" y="3361448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014964" y="335699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874975" y="249289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22076" y="249289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846619" y="335699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09555" y="335253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146783" y="415353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993884" y="4153536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18427" y="5017632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981363" y="501317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841374" y="4149080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688475" y="4149080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813018" y="5013176"/>
              <a:ext cx="7681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675954" y="5008720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/>
                <a:t>1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2180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Z-Region Partition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Z-curve partitioned into contiguous ranges (</a:t>
            </a:r>
            <a:r>
              <a:rPr lang="en-US" i="1" dirty="0"/>
              <a:t>z-regions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these may not be contiguous regions in the multidimensional space</a:t>
            </a:r>
          </a:p>
          <a:p>
            <a:pPr marL="0" indent="0">
              <a:buNone/>
            </a:pPr>
            <a:r>
              <a:rPr lang="en-US" dirty="0"/>
              <a:t>Z-regions mapped to leaf nodes of a </a:t>
            </a:r>
            <a:r>
              <a:rPr lang="en-US" dirty="0" err="1"/>
              <a:t>B+tree</a:t>
            </a:r>
            <a:endParaRPr lang="en-US" dirty="0"/>
          </a:p>
          <a:p>
            <a:pPr lvl="1"/>
            <a:r>
              <a:rPr lang="en-US" dirty="0"/>
              <a:t>A leaf node contain pointers to records whose attribute value locate them within the associated Z-region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D230C0EE-D34C-3F4A-9CD3-8C8E0E08FF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5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7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9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1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9" name="Group 246"/>
          <p:cNvGrpSpPr>
            <a:grpSpLocks/>
          </p:cNvGrpSpPr>
          <p:nvPr/>
        </p:nvGrpSpPr>
        <p:grpSpPr bwMode="auto">
          <a:xfrm>
            <a:off x="7072909" y="6218064"/>
            <a:ext cx="4607457" cy="685800"/>
            <a:chOff x="3024" y="2112"/>
            <a:chExt cx="1920" cy="432"/>
          </a:xfrm>
        </p:grpSpPr>
        <p:sp>
          <p:nvSpPr>
            <p:cNvPr id="100" name="Rectangle 247"/>
            <p:cNvSpPr>
              <a:spLocks noChangeArrowheads="1"/>
            </p:cNvSpPr>
            <p:nvPr/>
          </p:nvSpPr>
          <p:spPr bwMode="auto">
            <a:xfrm>
              <a:off x="3216" y="2112"/>
              <a:ext cx="15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Rectangle 248"/>
            <p:cNvSpPr>
              <a:spLocks noChangeArrowheads="1"/>
            </p:cNvSpPr>
            <p:nvPr/>
          </p:nvSpPr>
          <p:spPr bwMode="auto">
            <a:xfrm>
              <a:off x="3024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/>
                <a:t>0</a:t>
              </a:r>
            </a:p>
          </p:txBody>
        </p:sp>
        <p:sp>
          <p:nvSpPr>
            <p:cNvPr id="102" name="Rectangle 249"/>
            <p:cNvSpPr>
              <a:spLocks noChangeArrowheads="1"/>
            </p:cNvSpPr>
            <p:nvPr/>
          </p:nvSpPr>
          <p:spPr bwMode="auto">
            <a:xfrm>
              <a:off x="4560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 dirty="0"/>
                <a:t>d.2</a:t>
              </a:r>
              <a:r>
                <a:rPr lang="en-US" sz="1200" baseline="30000" dirty="0"/>
                <a:t>n</a:t>
              </a:r>
              <a:r>
                <a:rPr lang="en-US" sz="1200" dirty="0"/>
                <a:t>-1</a:t>
              </a:r>
            </a:p>
          </p:txBody>
        </p:sp>
        <p:sp>
          <p:nvSpPr>
            <p:cNvPr id="103" name="Line 250"/>
            <p:cNvSpPr>
              <a:spLocks noChangeShapeType="1"/>
            </p:cNvSpPr>
            <p:nvPr/>
          </p:nvSpPr>
          <p:spPr bwMode="auto">
            <a:xfrm>
              <a:off x="3216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251"/>
            <p:cNvSpPr>
              <a:spLocks noChangeShapeType="1"/>
            </p:cNvSpPr>
            <p:nvPr/>
          </p:nvSpPr>
          <p:spPr bwMode="auto">
            <a:xfrm>
              <a:off x="4752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252"/>
            <p:cNvSpPr>
              <a:spLocks noChangeArrowheads="1"/>
            </p:cNvSpPr>
            <p:nvPr/>
          </p:nvSpPr>
          <p:spPr bwMode="auto">
            <a:xfrm>
              <a:off x="3850" y="2368"/>
              <a:ext cx="31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Z-index</a:t>
              </a:r>
              <a:endParaRPr lang="en-US" sz="12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722734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Z-Region Partition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Z-curve partitioned into contiguous ranges (</a:t>
            </a:r>
            <a:r>
              <a:rPr lang="en-US" i="1" dirty="0"/>
              <a:t>z-regions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these may not be contiguous regions in the multidimensional space</a:t>
            </a:r>
          </a:p>
          <a:p>
            <a:pPr marL="0" indent="0">
              <a:buNone/>
            </a:pPr>
            <a:r>
              <a:rPr lang="en-US" dirty="0"/>
              <a:t>Z-regions mapped to leaf nodes of a </a:t>
            </a:r>
            <a:r>
              <a:rPr lang="en-US" dirty="0" err="1"/>
              <a:t>B+tree</a:t>
            </a:r>
            <a:endParaRPr lang="en-US" dirty="0"/>
          </a:p>
          <a:p>
            <a:pPr lvl="1"/>
            <a:r>
              <a:rPr lang="en-US" dirty="0"/>
              <a:t>A leaf node contain pointers to records whose attribute value locate them within the associated Z-region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D230C0EE-D34C-3F4A-9CD3-8C8E0E08FF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5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7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9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1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5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6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9" name="Group 246"/>
          <p:cNvGrpSpPr>
            <a:grpSpLocks/>
          </p:cNvGrpSpPr>
          <p:nvPr/>
        </p:nvGrpSpPr>
        <p:grpSpPr bwMode="auto">
          <a:xfrm>
            <a:off x="7072909" y="6218064"/>
            <a:ext cx="4607457" cy="685800"/>
            <a:chOff x="3024" y="2112"/>
            <a:chExt cx="1920" cy="432"/>
          </a:xfrm>
        </p:grpSpPr>
        <p:sp>
          <p:nvSpPr>
            <p:cNvPr id="100" name="Rectangle 247"/>
            <p:cNvSpPr>
              <a:spLocks noChangeArrowheads="1"/>
            </p:cNvSpPr>
            <p:nvPr/>
          </p:nvSpPr>
          <p:spPr bwMode="auto">
            <a:xfrm>
              <a:off x="3216" y="2112"/>
              <a:ext cx="15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Rectangle 248"/>
            <p:cNvSpPr>
              <a:spLocks noChangeArrowheads="1"/>
            </p:cNvSpPr>
            <p:nvPr/>
          </p:nvSpPr>
          <p:spPr bwMode="auto">
            <a:xfrm>
              <a:off x="3024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/>
                <a:t>0</a:t>
              </a:r>
            </a:p>
          </p:txBody>
        </p:sp>
        <p:sp>
          <p:nvSpPr>
            <p:cNvPr id="102" name="Rectangle 249"/>
            <p:cNvSpPr>
              <a:spLocks noChangeArrowheads="1"/>
            </p:cNvSpPr>
            <p:nvPr/>
          </p:nvSpPr>
          <p:spPr bwMode="auto">
            <a:xfrm>
              <a:off x="4560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 dirty="0"/>
                <a:t>d.2</a:t>
              </a:r>
              <a:r>
                <a:rPr lang="en-US" sz="1200" baseline="30000" dirty="0"/>
                <a:t>n</a:t>
              </a:r>
              <a:r>
                <a:rPr lang="en-US" sz="1200" dirty="0"/>
                <a:t>-1</a:t>
              </a:r>
            </a:p>
          </p:txBody>
        </p:sp>
        <p:sp>
          <p:nvSpPr>
            <p:cNvPr id="103" name="Line 250"/>
            <p:cNvSpPr>
              <a:spLocks noChangeShapeType="1"/>
            </p:cNvSpPr>
            <p:nvPr/>
          </p:nvSpPr>
          <p:spPr bwMode="auto">
            <a:xfrm>
              <a:off x="3216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251"/>
            <p:cNvSpPr>
              <a:spLocks noChangeShapeType="1"/>
            </p:cNvSpPr>
            <p:nvPr/>
          </p:nvSpPr>
          <p:spPr bwMode="auto">
            <a:xfrm>
              <a:off x="4752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252"/>
            <p:cNvSpPr>
              <a:spLocks noChangeArrowheads="1"/>
            </p:cNvSpPr>
            <p:nvPr/>
          </p:nvSpPr>
          <p:spPr bwMode="auto">
            <a:xfrm>
              <a:off x="3850" y="2368"/>
              <a:ext cx="31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Z-index</a:t>
              </a:r>
              <a:endParaRPr lang="en-US" sz="12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1905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Indexes</a:t>
            </a:r>
          </a:p>
        </p:txBody>
      </p:sp>
    </p:spTree>
    <p:extLst>
      <p:ext uri="{BB962C8B-B14F-4D97-AF65-F5344CB8AC3E}">
        <p14:creationId xmlns:p14="http://schemas.microsoft.com/office/powerpoint/2010/main" val="32902033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Z-Region Partition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Z-curve partitioned into contiguous ranges (</a:t>
            </a:r>
            <a:r>
              <a:rPr lang="en-US" i="1" dirty="0"/>
              <a:t>z-regions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these may not be contiguous regions in the multidimensional space</a:t>
            </a:r>
          </a:p>
          <a:p>
            <a:pPr marL="0" indent="0">
              <a:buNone/>
            </a:pPr>
            <a:r>
              <a:rPr lang="en-US" dirty="0"/>
              <a:t>Z-regions mapped to leaf nodes of a </a:t>
            </a:r>
            <a:r>
              <a:rPr lang="en-US" dirty="0" err="1"/>
              <a:t>B+tree</a:t>
            </a:r>
            <a:endParaRPr lang="en-US" dirty="0"/>
          </a:p>
          <a:p>
            <a:pPr lvl="1"/>
            <a:r>
              <a:rPr lang="en-US" dirty="0"/>
              <a:t>A leaf node contain pointers to records whose attribute value locate them within the associated Z-region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D230C0EE-D34C-3F4A-9CD3-8C8E0E08FF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5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7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9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1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5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6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9" name="Group 246"/>
          <p:cNvGrpSpPr>
            <a:grpSpLocks/>
          </p:cNvGrpSpPr>
          <p:nvPr/>
        </p:nvGrpSpPr>
        <p:grpSpPr bwMode="auto">
          <a:xfrm>
            <a:off x="7072909" y="6218064"/>
            <a:ext cx="4607457" cy="685800"/>
            <a:chOff x="3024" y="2112"/>
            <a:chExt cx="1920" cy="432"/>
          </a:xfrm>
        </p:grpSpPr>
        <p:sp>
          <p:nvSpPr>
            <p:cNvPr id="100" name="Rectangle 247"/>
            <p:cNvSpPr>
              <a:spLocks noChangeArrowheads="1"/>
            </p:cNvSpPr>
            <p:nvPr/>
          </p:nvSpPr>
          <p:spPr bwMode="auto">
            <a:xfrm>
              <a:off x="3216" y="2112"/>
              <a:ext cx="15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Rectangle 248"/>
            <p:cNvSpPr>
              <a:spLocks noChangeArrowheads="1"/>
            </p:cNvSpPr>
            <p:nvPr/>
          </p:nvSpPr>
          <p:spPr bwMode="auto">
            <a:xfrm>
              <a:off x="3024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/>
                <a:t>0</a:t>
              </a:r>
            </a:p>
          </p:txBody>
        </p:sp>
        <p:sp>
          <p:nvSpPr>
            <p:cNvPr id="102" name="Rectangle 249"/>
            <p:cNvSpPr>
              <a:spLocks noChangeArrowheads="1"/>
            </p:cNvSpPr>
            <p:nvPr/>
          </p:nvSpPr>
          <p:spPr bwMode="auto">
            <a:xfrm>
              <a:off x="4560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 dirty="0"/>
                <a:t>d.2</a:t>
              </a:r>
              <a:r>
                <a:rPr lang="en-US" sz="1200" baseline="30000" dirty="0"/>
                <a:t>n</a:t>
              </a:r>
              <a:r>
                <a:rPr lang="en-US" sz="1200" dirty="0"/>
                <a:t>-1</a:t>
              </a:r>
            </a:p>
          </p:txBody>
        </p:sp>
        <p:sp>
          <p:nvSpPr>
            <p:cNvPr id="103" name="Line 250"/>
            <p:cNvSpPr>
              <a:spLocks noChangeShapeType="1"/>
            </p:cNvSpPr>
            <p:nvPr/>
          </p:nvSpPr>
          <p:spPr bwMode="auto">
            <a:xfrm>
              <a:off x="3216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251"/>
            <p:cNvSpPr>
              <a:spLocks noChangeShapeType="1"/>
            </p:cNvSpPr>
            <p:nvPr/>
          </p:nvSpPr>
          <p:spPr bwMode="auto">
            <a:xfrm>
              <a:off x="4752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252"/>
            <p:cNvSpPr>
              <a:spLocks noChangeArrowheads="1"/>
            </p:cNvSpPr>
            <p:nvPr/>
          </p:nvSpPr>
          <p:spPr bwMode="auto">
            <a:xfrm>
              <a:off x="3850" y="2368"/>
              <a:ext cx="31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Z-index</a:t>
              </a:r>
              <a:endParaRPr lang="en-US" sz="1200" baseline="-25000" dirty="0"/>
            </a:p>
          </p:txBody>
        </p:sp>
      </p:grpSp>
      <p:grpSp>
        <p:nvGrpSpPr>
          <p:cNvPr id="57" name="Group 253"/>
          <p:cNvGrpSpPr>
            <a:grpSpLocks/>
          </p:cNvGrpSpPr>
          <p:nvPr/>
        </p:nvGrpSpPr>
        <p:grpSpPr bwMode="auto">
          <a:xfrm>
            <a:off x="7768298" y="2222307"/>
            <a:ext cx="3164969" cy="4295316"/>
            <a:chOff x="2976" y="528"/>
            <a:chExt cx="1344" cy="1824"/>
          </a:xfrm>
        </p:grpSpPr>
        <p:grpSp>
          <p:nvGrpSpPr>
            <p:cNvPr id="58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79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9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55385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257720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11274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813515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7543765" y="2222307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1019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7543765" y="2222307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8441901" y="1775942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055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7543765" y="2222307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8441901" y="1775942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239"/>
          <p:cNvSpPr>
            <a:spLocks/>
          </p:cNvSpPr>
          <p:nvPr/>
        </p:nvSpPr>
        <p:spPr bwMode="auto">
          <a:xfrm>
            <a:off x="7535012" y="2680874"/>
            <a:ext cx="3592550" cy="1347206"/>
          </a:xfrm>
          <a:custGeom>
            <a:avLst/>
            <a:gdLst>
              <a:gd name="T0" fmla="*/ 960 w 1536"/>
              <a:gd name="T1" fmla="*/ 288 h 576"/>
              <a:gd name="T2" fmla="*/ 960 w 1536"/>
              <a:gd name="T3" fmla="*/ 192 h 576"/>
              <a:gd name="T4" fmla="*/ 1152 w 1536"/>
              <a:gd name="T5" fmla="*/ 192 h 576"/>
              <a:gd name="T6" fmla="*/ 1152 w 1536"/>
              <a:gd name="T7" fmla="*/ 0 h 576"/>
              <a:gd name="T8" fmla="*/ 1536 w 1536"/>
              <a:gd name="T9" fmla="*/ 0 h 576"/>
              <a:gd name="T10" fmla="*/ 1536 w 1536"/>
              <a:gd name="T11" fmla="*/ 384 h 576"/>
              <a:gd name="T12" fmla="*/ 384 w 1536"/>
              <a:gd name="T13" fmla="*/ 384 h 576"/>
              <a:gd name="T14" fmla="*/ 384 w 1536"/>
              <a:gd name="T15" fmla="*/ 480 h 576"/>
              <a:gd name="T16" fmla="*/ 192 w 1536"/>
              <a:gd name="T17" fmla="*/ 480 h 576"/>
              <a:gd name="T18" fmla="*/ 192 w 1536"/>
              <a:gd name="T19" fmla="*/ 576 h 576"/>
              <a:gd name="T20" fmla="*/ 0 w 1536"/>
              <a:gd name="T21" fmla="*/ 576 h 576"/>
              <a:gd name="T22" fmla="*/ 0 w 1536"/>
              <a:gd name="T23" fmla="*/ 384 h 576"/>
              <a:gd name="T24" fmla="*/ 960 w 1536"/>
              <a:gd name="T25" fmla="*/ 384 h 576"/>
              <a:gd name="T26" fmla="*/ 960 w 1536"/>
              <a:gd name="T27" fmla="*/ 192 h 576"/>
              <a:gd name="T28" fmla="*/ 960 w 1536"/>
              <a:gd name="T29" fmla="*/ 288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536"/>
              <a:gd name="T46" fmla="*/ 0 h 576"/>
              <a:gd name="T47" fmla="*/ 1536 w 1536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536" h="576">
                <a:moveTo>
                  <a:pt x="960" y="288"/>
                </a:moveTo>
                <a:lnTo>
                  <a:pt x="960" y="192"/>
                </a:lnTo>
                <a:lnTo>
                  <a:pt x="1152" y="192"/>
                </a:lnTo>
                <a:lnTo>
                  <a:pt x="1152" y="0"/>
                </a:lnTo>
                <a:lnTo>
                  <a:pt x="1536" y="0"/>
                </a:lnTo>
                <a:lnTo>
                  <a:pt x="1536" y="384"/>
                </a:lnTo>
                <a:lnTo>
                  <a:pt x="384" y="384"/>
                </a:lnTo>
                <a:lnTo>
                  <a:pt x="384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384"/>
                </a:lnTo>
                <a:lnTo>
                  <a:pt x="960" y="384"/>
                </a:lnTo>
                <a:lnTo>
                  <a:pt x="960" y="192"/>
                </a:lnTo>
                <a:lnTo>
                  <a:pt x="960" y="288"/>
                </a:lnTo>
                <a:close/>
              </a:path>
            </a:pathLst>
          </a:custGeom>
          <a:solidFill>
            <a:schemeClr val="folHlink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529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7543765" y="2222307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8441901" y="1775942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239"/>
          <p:cNvSpPr>
            <a:spLocks/>
          </p:cNvSpPr>
          <p:nvPr/>
        </p:nvSpPr>
        <p:spPr bwMode="auto">
          <a:xfrm>
            <a:off x="7535012" y="2680874"/>
            <a:ext cx="3592550" cy="1347206"/>
          </a:xfrm>
          <a:custGeom>
            <a:avLst/>
            <a:gdLst>
              <a:gd name="T0" fmla="*/ 960 w 1536"/>
              <a:gd name="T1" fmla="*/ 288 h 576"/>
              <a:gd name="T2" fmla="*/ 960 w 1536"/>
              <a:gd name="T3" fmla="*/ 192 h 576"/>
              <a:gd name="T4" fmla="*/ 1152 w 1536"/>
              <a:gd name="T5" fmla="*/ 192 h 576"/>
              <a:gd name="T6" fmla="*/ 1152 w 1536"/>
              <a:gd name="T7" fmla="*/ 0 h 576"/>
              <a:gd name="T8" fmla="*/ 1536 w 1536"/>
              <a:gd name="T9" fmla="*/ 0 h 576"/>
              <a:gd name="T10" fmla="*/ 1536 w 1536"/>
              <a:gd name="T11" fmla="*/ 384 h 576"/>
              <a:gd name="T12" fmla="*/ 384 w 1536"/>
              <a:gd name="T13" fmla="*/ 384 h 576"/>
              <a:gd name="T14" fmla="*/ 384 w 1536"/>
              <a:gd name="T15" fmla="*/ 480 h 576"/>
              <a:gd name="T16" fmla="*/ 192 w 1536"/>
              <a:gd name="T17" fmla="*/ 480 h 576"/>
              <a:gd name="T18" fmla="*/ 192 w 1536"/>
              <a:gd name="T19" fmla="*/ 576 h 576"/>
              <a:gd name="T20" fmla="*/ 0 w 1536"/>
              <a:gd name="T21" fmla="*/ 576 h 576"/>
              <a:gd name="T22" fmla="*/ 0 w 1536"/>
              <a:gd name="T23" fmla="*/ 384 h 576"/>
              <a:gd name="T24" fmla="*/ 960 w 1536"/>
              <a:gd name="T25" fmla="*/ 384 h 576"/>
              <a:gd name="T26" fmla="*/ 960 w 1536"/>
              <a:gd name="T27" fmla="*/ 192 h 576"/>
              <a:gd name="T28" fmla="*/ 960 w 1536"/>
              <a:gd name="T29" fmla="*/ 288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536"/>
              <a:gd name="T46" fmla="*/ 0 h 576"/>
              <a:gd name="T47" fmla="*/ 1536 w 1536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536" h="576">
                <a:moveTo>
                  <a:pt x="960" y="288"/>
                </a:moveTo>
                <a:lnTo>
                  <a:pt x="960" y="192"/>
                </a:lnTo>
                <a:lnTo>
                  <a:pt x="1152" y="192"/>
                </a:lnTo>
                <a:lnTo>
                  <a:pt x="1152" y="0"/>
                </a:lnTo>
                <a:lnTo>
                  <a:pt x="1536" y="0"/>
                </a:lnTo>
                <a:lnTo>
                  <a:pt x="1536" y="384"/>
                </a:lnTo>
                <a:lnTo>
                  <a:pt x="384" y="384"/>
                </a:lnTo>
                <a:lnTo>
                  <a:pt x="384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384"/>
                </a:lnTo>
                <a:lnTo>
                  <a:pt x="960" y="384"/>
                </a:lnTo>
                <a:lnTo>
                  <a:pt x="960" y="192"/>
                </a:lnTo>
                <a:lnTo>
                  <a:pt x="960" y="288"/>
                </a:lnTo>
                <a:close/>
              </a:path>
            </a:pathLst>
          </a:custGeom>
          <a:solidFill>
            <a:schemeClr val="folHlink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40"/>
          <p:cNvSpPr>
            <a:spLocks/>
          </p:cNvSpPr>
          <p:nvPr/>
        </p:nvSpPr>
        <p:spPr bwMode="auto">
          <a:xfrm>
            <a:off x="7550822" y="3579012"/>
            <a:ext cx="1796275" cy="1347206"/>
          </a:xfrm>
          <a:custGeom>
            <a:avLst/>
            <a:gdLst>
              <a:gd name="T0" fmla="*/ 192 w 768"/>
              <a:gd name="T1" fmla="*/ 96 h 576"/>
              <a:gd name="T2" fmla="*/ 384 w 768"/>
              <a:gd name="T3" fmla="*/ 96 h 576"/>
              <a:gd name="T4" fmla="*/ 384 w 768"/>
              <a:gd name="T5" fmla="*/ 0 h 576"/>
              <a:gd name="T6" fmla="*/ 768 w 768"/>
              <a:gd name="T7" fmla="*/ 0 h 576"/>
              <a:gd name="T8" fmla="*/ 768 w 768"/>
              <a:gd name="T9" fmla="*/ 384 h 576"/>
              <a:gd name="T10" fmla="*/ 384 w 768"/>
              <a:gd name="T11" fmla="*/ 384 h 576"/>
              <a:gd name="T12" fmla="*/ 384 w 768"/>
              <a:gd name="T13" fmla="*/ 576 h 576"/>
              <a:gd name="T14" fmla="*/ 0 w 768"/>
              <a:gd name="T15" fmla="*/ 576 h 576"/>
              <a:gd name="T16" fmla="*/ 0 w 768"/>
              <a:gd name="T17" fmla="*/ 192 h 576"/>
              <a:gd name="T18" fmla="*/ 192 w 768"/>
              <a:gd name="T19" fmla="*/ 192 h 576"/>
              <a:gd name="T20" fmla="*/ 192 w 768"/>
              <a:gd name="T21" fmla="*/ 96 h 5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576"/>
              <a:gd name="T35" fmla="*/ 768 w 768"/>
              <a:gd name="T36" fmla="*/ 576 h 5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576">
                <a:moveTo>
                  <a:pt x="192" y="96"/>
                </a:moveTo>
                <a:lnTo>
                  <a:pt x="384" y="96"/>
                </a:lnTo>
                <a:lnTo>
                  <a:pt x="384" y="0"/>
                </a:lnTo>
                <a:lnTo>
                  <a:pt x="768" y="0"/>
                </a:lnTo>
                <a:lnTo>
                  <a:pt x="768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192" y="192"/>
                </a:lnTo>
                <a:lnTo>
                  <a:pt x="192" y="96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0043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UB-Trees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Multidimensional range query can be considered as a k-dimensional rectangle</a:t>
            </a:r>
          </a:p>
          <a:p>
            <a:r>
              <a:rPr lang="en-US" dirty="0"/>
              <a:t>Algorithm identifies z-regions that intersect with the query rectangle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71A2026-8A6E-1140-A74B-B4570FF6B2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54376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8217367" y="2886412"/>
            <a:ext cx="449069" cy="1824768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7543765" y="2222307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8441901" y="1775942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239"/>
          <p:cNvSpPr>
            <a:spLocks/>
          </p:cNvSpPr>
          <p:nvPr/>
        </p:nvSpPr>
        <p:spPr bwMode="auto">
          <a:xfrm>
            <a:off x="7535012" y="2680874"/>
            <a:ext cx="3592550" cy="1347206"/>
          </a:xfrm>
          <a:custGeom>
            <a:avLst/>
            <a:gdLst>
              <a:gd name="T0" fmla="*/ 960 w 1536"/>
              <a:gd name="T1" fmla="*/ 288 h 576"/>
              <a:gd name="T2" fmla="*/ 960 w 1536"/>
              <a:gd name="T3" fmla="*/ 192 h 576"/>
              <a:gd name="T4" fmla="*/ 1152 w 1536"/>
              <a:gd name="T5" fmla="*/ 192 h 576"/>
              <a:gd name="T6" fmla="*/ 1152 w 1536"/>
              <a:gd name="T7" fmla="*/ 0 h 576"/>
              <a:gd name="T8" fmla="*/ 1536 w 1536"/>
              <a:gd name="T9" fmla="*/ 0 h 576"/>
              <a:gd name="T10" fmla="*/ 1536 w 1536"/>
              <a:gd name="T11" fmla="*/ 384 h 576"/>
              <a:gd name="T12" fmla="*/ 384 w 1536"/>
              <a:gd name="T13" fmla="*/ 384 h 576"/>
              <a:gd name="T14" fmla="*/ 384 w 1536"/>
              <a:gd name="T15" fmla="*/ 480 h 576"/>
              <a:gd name="T16" fmla="*/ 192 w 1536"/>
              <a:gd name="T17" fmla="*/ 480 h 576"/>
              <a:gd name="T18" fmla="*/ 192 w 1536"/>
              <a:gd name="T19" fmla="*/ 576 h 576"/>
              <a:gd name="T20" fmla="*/ 0 w 1536"/>
              <a:gd name="T21" fmla="*/ 576 h 576"/>
              <a:gd name="T22" fmla="*/ 0 w 1536"/>
              <a:gd name="T23" fmla="*/ 384 h 576"/>
              <a:gd name="T24" fmla="*/ 960 w 1536"/>
              <a:gd name="T25" fmla="*/ 384 h 576"/>
              <a:gd name="T26" fmla="*/ 960 w 1536"/>
              <a:gd name="T27" fmla="*/ 192 h 576"/>
              <a:gd name="T28" fmla="*/ 960 w 1536"/>
              <a:gd name="T29" fmla="*/ 288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536"/>
              <a:gd name="T46" fmla="*/ 0 h 576"/>
              <a:gd name="T47" fmla="*/ 1536 w 1536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536" h="576">
                <a:moveTo>
                  <a:pt x="960" y="288"/>
                </a:moveTo>
                <a:lnTo>
                  <a:pt x="960" y="192"/>
                </a:lnTo>
                <a:lnTo>
                  <a:pt x="1152" y="192"/>
                </a:lnTo>
                <a:lnTo>
                  <a:pt x="1152" y="0"/>
                </a:lnTo>
                <a:lnTo>
                  <a:pt x="1536" y="0"/>
                </a:lnTo>
                <a:lnTo>
                  <a:pt x="1536" y="384"/>
                </a:lnTo>
                <a:lnTo>
                  <a:pt x="384" y="384"/>
                </a:lnTo>
                <a:lnTo>
                  <a:pt x="384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384"/>
                </a:lnTo>
                <a:lnTo>
                  <a:pt x="960" y="384"/>
                </a:lnTo>
                <a:lnTo>
                  <a:pt x="960" y="192"/>
                </a:lnTo>
                <a:lnTo>
                  <a:pt x="960" y="288"/>
                </a:lnTo>
                <a:close/>
              </a:path>
            </a:pathLst>
          </a:custGeom>
          <a:solidFill>
            <a:schemeClr val="folHlink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40"/>
          <p:cNvSpPr>
            <a:spLocks/>
          </p:cNvSpPr>
          <p:nvPr/>
        </p:nvSpPr>
        <p:spPr bwMode="auto">
          <a:xfrm>
            <a:off x="7550822" y="3579012"/>
            <a:ext cx="1796275" cy="1347206"/>
          </a:xfrm>
          <a:custGeom>
            <a:avLst/>
            <a:gdLst>
              <a:gd name="T0" fmla="*/ 192 w 768"/>
              <a:gd name="T1" fmla="*/ 96 h 576"/>
              <a:gd name="T2" fmla="*/ 384 w 768"/>
              <a:gd name="T3" fmla="*/ 96 h 576"/>
              <a:gd name="T4" fmla="*/ 384 w 768"/>
              <a:gd name="T5" fmla="*/ 0 h 576"/>
              <a:gd name="T6" fmla="*/ 768 w 768"/>
              <a:gd name="T7" fmla="*/ 0 h 576"/>
              <a:gd name="T8" fmla="*/ 768 w 768"/>
              <a:gd name="T9" fmla="*/ 384 h 576"/>
              <a:gd name="T10" fmla="*/ 384 w 768"/>
              <a:gd name="T11" fmla="*/ 384 h 576"/>
              <a:gd name="T12" fmla="*/ 384 w 768"/>
              <a:gd name="T13" fmla="*/ 576 h 576"/>
              <a:gd name="T14" fmla="*/ 0 w 768"/>
              <a:gd name="T15" fmla="*/ 576 h 576"/>
              <a:gd name="T16" fmla="*/ 0 w 768"/>
              <a:gd name="T17" fmla="*/ 192 h 576"/>
              <a:gd name="T18" fmla="*/ 192 w 768"/>
              <a:gd name="T19" fmla="*/ 192 h 576"/>
              <a:gd name="T20" fmla="*/ 192 w 768"/>
              <a:gd name="T21" fmla="*/ 96 h 5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576"/>
              <a:gd name="T35" fmla="*/ 768 w 768"/>
              <a:gd name="T36" fmla="*/ 576 h 5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576">
                <a:moveTo>
                  <a:pt x="192" y="96"/>
                </a:moveTo>
                <a:lnTo>
                  <a:pt x="384" y="96"/>
                </a:lnTo>
                <a:lnTo>
                  <a:pt x="384" y="0"/>
                </a:lnTo>
                <a:lnTo>
                  <a:pt x="768" y="0"/>
                </a:lnTo>
                <a:lnTo>
                  <a:pt x="768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192" y="192"/>
                </a:lnTo>
                <a:lnTo>
                  <a:pt x="192" y="96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241"/>
          <p:cNvSpPr>
            <a:spLocks/>
          </p:cNvSpPr>
          <p:nvPr/>
        </p:nvSpPr>
        <p:spPr bwMode="auto">
          <a:xfrm>
            <a:off x="7550822" y="4477149"/>
            <a:ext cx="1796275" cy="898138"/>
          </a:xfrm>
          <a:custGeom>
            <a:avLst/>
            <a:gdLst>
              <a:gd name="T0" fmla="*/ 0 w 768"/>
              <a:gd name="T1" fmla="*/ 192 h 384"/>
              <a:gd name="T2" fmla="*/ 0 w 768"/>
              <a:gd name="T3" fmla="*/ 384 h 384"/>
              <a:gd name="T4" fmla="*/ 384 w 768"/>
              <a:gd name="T5" fmla="*/ 384 h 384"/>
              <a:gd name="T6" fmla="*/ 384 w 768"/>
              <a:gd name="T7" fmla="*/ 0 h 384"/>
              <a:gd name="T8" fmla="*/ 768 w 768"/>
              <a:gd name="T9" fmla="*/ 0 h 384"/>
              <a:gd name="T10" fmla="*/ 768 w 768"/>
              <a:gd name="T11" fmla="*/ 96 h 384"/>
              <a:gd name="T12" fmla="*/ 576 w 768"/>
              <a:gd name="T13" fmla="*/ 96 h 384"/>
              <a:gd name="T14" fmla="*/ 576 w 768"/>
              <a:gd name="T15" fmla="*/ 192 h 384"/>
              <a:gd name="T16" fmla="*/ 0 w 768"/>
              <a:gd name="T17" fmla="*/ 192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384"/>
              <a:gd name="T29" fmla="*/ 768 w 768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384">
                <a:moveTo>
                  <a:pt x="0" y="192"/>
                </a:moveTo>
                <a:lnTo>
                  <a:pt x="0" y="384"/>
                </a:lnTo>
                <a:lnTo>
                  <a:pt x="384" y="384"/>
                </a:lnTo>
                <a:lnTo>
                  <a:pt x="384" y="0"/>
                </a:lnTo>
                <a:lnTo>
                  <a:pt x="768" y="0"/>
                </a:lnTo>
                <a:lnTo>
                  <a:pt x="768" y="96"/>
                </a:lnTo>
                <a:lnTo>
                  <a:pt x="576" y="96"/>
                </a:lnTo>
                <a:lnTo>
                  <a:pt x="576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3734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Bitmap Indexes</a:t>
            </a:r>
          </a:p>
        </p:txBody>
      </p:sp>
    </p:spTree>
    <p:extLst>
      <p:ext uri="{BB962C8B-B14F-4D97-AF65-F5344CB8AC3E}">
        <p14:creationId xmlns:p14="http://schemas.microsoft.com/office/powerpoint/2010/main" val="3467272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Personnel database</a:t>
            </a:r>
          </a:p>
          <a:p>
            <a:r>
              <a:rPr lang="en-US" dirty="0"/>
              <a:t>EMPLOYEE table with attributes</a:t>
            </a:r>
          </a:p>
          <a:p>
            <a:pPr lvl="1"/>
            <a:r>
              <a:rPr lang="en-US" dirty="0" err="1"/>
              <a:t>dept</a:t>
            </a:r>
            <a:endParaRPr lang="en-US" dirty="0"/>
          </a:p>
          <a:p>
            <a:pPr lvl="1"/>
            <a:r>
              <a:rPr lang="en-US" dirty="0"/>
              <a:t>salary</a:t>
            </a:r>
          </a:p>
          <a:p>
            <a:endParaRPr lang="en-US" dirty="0"/>
          </a:p>
          <a:p>
            <a:r>
              <a:rPr lang="en-US" dirty="0"/>
              <a:t>How can we find employees who work in the sales department and have salaries greater than £40,000?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13C07F-8D2A-9447-87BD-97D168008F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71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Bitmap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Collection of bit-vectors used to index an attribute</a:t>
            </a:r>
          </a:p>
          <a:p>
            <a:pPr lvl="1"/>
            <a:r>
              <a:rPr lang="en-US" dirty="0"/>
              <a:t>One bit-vector for each unique attribute value</a:t>
            </a:r>
          </a:p>
          <a:p>
            <a:pPr lvl="1"/>
            <a:r>
              <a:rPr lang="en-US" dirty="0"/>
              <a:t>One bit for each record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Querying index involves combining bit-vectors with bitwise operators (&amp;, |)</a:t>
            </a:r>
          </a:p>
          <a:p>
            <a:pPr lvl="1"/>
            <a:r>
              <a:rPr lang="en-US" dirty="0"/>
              <a:t>A 1 in the </a:t>
            </a:r>
            <a:r>
              <a:rPr lang="en-US" i="1" dirty="0" err="1"/>
              <a:t>i</a:t>
            </a:r>
            <a:r>
              <a:rPr lang="en-US" dirty="0" err="1"/>
              <a:t>th</a:t>
            </a:r>
            <a:r>
              <a:rPr lang="en-US" dirty="0"/>
              <a:t> position indicates that record </a:t>
            </a:r>
            <a:r>
              <a:rPr lang="en-US" i="1" dirty="0" err="1"/>
              <a:t>i</a:t>
            </a:r>
            <a:r>
              <a:rPr lang="en-US" dirty="0"/>
              <a:t> is a match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A77CDC9-80A8-9D4D-9764-E44EEF5A7F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176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online </a:t>
            </a:r>
            <a:r>
              <a:rPr lang="en-US" dirty="0" err="1"/>
              <a:t>homeware</a:t>
            </a:r>
            <a:r>
              <a:rPr lang="en-US" dirty="0"/>
              <a:t> vendor sells products p1...p10</a:t>
            </a:r>
          </a:p>
          <a:p>
            <a:pPr lvl="1"/>
            <a:r>
              <a:rPr lang="en-US" dirty="0"/>
              <a:t>Products p3 and p5 cost £100</a:t>
            </a:r>
          </a:p>
          <a:p>
            <a:pPr lvl="1"/>
            <a:r>
              <a:rPr lang="en-US" dirty="0"/>
              <a:t>Product p1 costs £200</a:t>
            </a:r>
          </a:p>
          <a:p>
            <a:pPr lvl="1"/>
            <a:r>
              <a:rPr lang="en-US" dirty="0"/>
              <a:t>Products p2, p7 and p10 cost £300</a:t>
            </a:r>
          </a:p>
          <a:p>
            <a:pPr lvl="1"/>
            <a:r>
              <a:rPr lang="en-US" dirty="0"/>
              <a:t>Products p4, p6, p8 and p9 cost £400</a:t>
            </a:r>
          </a:p>
          <a:p>
            <a:pPr lvl="1"/>
            <a:r>
              <a:rPr lang="en-US" dirty="0"/>
              <a:t>Products p1, p4, p5 and p9 are designed for lounges</a:t>
            </a:r>
          </a:p>
          <a:p>
            <a:pPr lvl="1"/>
            <a:r>
              <a:rPr lang="en-US" dirty="0"/>
              <a:t>Products p5 and p7 are designed for dining rooms</a:t>
            </a:r>
          </a:p>
          <a:p>
            <a:pPr lvl="1"/>
            <a:r>
              <a:rPr lang="en-US" dirty="0"/>
              <a:t>Products p3, p5, p6 and p10 are designed for kitchens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08D86-BD4D-B647-8136-CB301E6B59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2021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bitmap index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623888" y="1773238"/>
          <a:ext cx="10943577" cy="2966720"/>
        </p:xfrm>
        <a:graphic>
          <a:graphicData uri="http://schemas.openxmlformats.org/drawingml/2006/table">
            <a:tbl>
              <a:tblPr firstRow="1" firstCol="1">
                <a:tableStyleId>{8EC20E35-A176-4012-BC5E-935CFFF8708E}</a:tableStyleId>
              </a:tblPr>
              <a:tblGrid>
                <a:gridCol w="1767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p5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p6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p7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p8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p9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£100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£200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£300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£400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Lounge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Dining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Kitchen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57EC70-1EAB-0040-B606-1B89E44A8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AA2D0F-0013-214C-8FD9-D1D86A069D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086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bitmap index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623888" y="1773238"/>
          <a:ext cx="10943577" cy="2966720"/>
        </p:xfrm>
        <a:graphic>
          <a:graphicData uri="http://schemas.openxmlformats.org/drawingml/2006/table">
            <a:tbl>
              <a:tblPr firstRow="1" firstCol="1">
                <a:tableStyleId>{8EC20E35-A176-4012-BC5E-935CFFF8708E}</a:tableStyleId>
              </a:tblPr>
              <a:tblGrid>
                <a:gridCol w="1767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p5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p6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p7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p8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p9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£100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£200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£300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£400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Lounge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Dining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Kitchen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57EC70-1EAB-0040-B606-1B89E44A8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price=£300 </a:t>
            </a:r>
            <a:r>
              <a:rPr lang="en-US" dirty="0">
                <a:sym typeface="Symbol" charset="0"/>
              </a:rPr>
              <a:t></a:t>
            </a:r>
            <a:r>
              <a:rPr lang="en-US" dirty="0"/>
              <a:t> room=kitchen 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AA2D0F-0013-214C-8FD9-D1D86A069D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9C72C6-1756-CB42-9DEF-4BF35E8D193F}"/>
              </a:ext>
            </a:extLst>
          </p:cNvPr>
          <p:cNvSpPr/>
          <p:nvPr/>
        </p:nvSpPr>
        <p:spPr bwMode="auto">
          <a:xfrm>
            <a:off x="2390576" y="4340506"/>
            <a:ext cx="9177537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3DB60B-9A94-3C4B-90D3-D70888D55384}"/>
              </a:ext>
            </a:extLst>
          </p:cNvPr>
          <p:cNvSpPr/>
          <p:nvPr/>
        </p:nvSpPr>
        <p:spPr bwMode="auto">
          <a:xfrm>
            <a:off x="2390576" y="2874090"/>
            <a:ext cx="9176890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80055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bitmap index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623888" y="1773238"/>
          <a:ext cx="10943577" cy="2966720"/>
        </p:xfrm>
        <a:graphic>
          <a:graphicData uri="http://schemas.openxmlformats.org/drawingml/2006/table">
            <a:tbl>
              <a:tblPr firstRow="1" firstCol="1">
                <a:tableStyleId>{8EC20E35-A176-4012-BC5E-935CFFF8708E}</a:tableStyleId>
              </a:tblPr>
              <a:tblGrid>
                <a:gridCol w="1767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p5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p6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p7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p8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p9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£100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£200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£300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£400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Lounge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Dining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Kitchen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57EC70-1EAB-0040-B606-1B89E44A8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price=£300 </a:t>
            </a:r>
            <a:r>
              <a:rPr lang="en-US" dirty="0">
                <a:sym typeface="Symbol" charset="0"/>
              </a:rPr>
              <a:t></a:t>
            </a:r>
            <a:r>
              <a:rPr lang="en-US" dirty="0"/>
              <a:t> room=kitchen </a:t>
            </a:r>
          </a:p>
          <a:p>
            <a:pPr marL="0" indent="0">
              <a:buNone/>
            </a:pPr>
            <a:r>
              <a:rPr lang="en-US" dirty="0"/>
              <a:t>0100001001 &amp; 0010110001 = 0000000001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AA2D0F-0013-214C-8FD9-D1D86A069D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9C72C6-1756-CB42-9DEF-4BF35E8D193F}"/>
              </a:ext>
            </a:extLst>
          </p:cNvPr>
          <p:cNvSpPr/>
          <p:nvPr/>
        </p:nvSpPr>
        <p:spPr bwMode="auto">
          <a:xfrm>
            <a:off x="2390576" y="4340506"/>
            <a:ext cx="9177537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3DB60B-9A94-3C4B-90D3-D70888D55384}"/>
              </a:ext>
            </a:extLst>
          </p:cNvPr>
          <p:cNvSpPr/>
          <p:nvPr/>
        </p:nvSpPr>
        <p:spPr bwMode="auto">
          <a:xfrm>
            <a:off x="2390576" y="2874090"/>
            <a:ext cx="9176890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74992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bitmap index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623888" y="1773238"/>
          <a:ext cx="10943577" cy="2966720"/>
        </p:xfrm>
        <a:graphic>
          <a:graphicData uri="http://schemas.openxmlformats.org/drawingml/2006/table">
            <a:tbl>
              <a:tblPr firstRow="1" firstCol="1">
                <a:tableStyleId>{8EC20E35-A176-4012-BC5E-935CFFF8708E}</a:tableStyleId>
              </a:tblPr>
              <a:tblGrid>
                <a:gridCol w="1767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7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p5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p6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p7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p8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p9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£100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£200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£300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£400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Lounge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Dining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Kitchen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 marL="133162" marR="13316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33162" marR="133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57EC70-1EAB-0040-B606-1B89E44A8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price=£300 </a:t>
            </a:r>
            <a:r>
              <a:rPr lang="en-US" dirty="0">
                <a:sym typeface="Symbol" charset="0"/>
              </a:rPr>
              <a:t></a:t>
            </a:r>
            <a:r>
              <a:rPr lang="en-US" dirty="0"/>
              <a:t> room=kitchen </a:t>
            </a:r>
          </a:p>
          <a:p>
            <a:pPr marL="0" indent="0">
              <a:buNone/>
            </a:pPr>
            <a:r>
              <a:rPr lang="en-US" dirty="0"/>
              <a:t>0100001001 &amp; 0010110001 = 0000000001</a:t>
            </a:r>
          </a:p>
          <a:p>
            <a:pPr marL="0" indent="0">
              <a:buNone/>
            </a:pPr>
            <a:r>
              <a:rPr lang="en-US" dirty="0"/>
              <a:t>p10 is matching product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AA2D0F-0013-214C-8FD9-D1D86A069D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9C72C6-1756-CB42-9DEF-4BF35E8D193F}"/>
              </a:ext>
            </a:extLst>
          </p:cNvPr>
          <p:cNvSpPr/>
          <p:nvPr/>
        </p:nvSpPr>
        <p:spPr bwMode="auto">
          <a:xfrm>
            <a:off x="2390576" y="4340506"/>
            <a:ext cx="9177537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3DB60B-9A94-3C4B-90D3-D70888D55384}"/>
              </a:ext>
            </a:extLst>
          </p:cNvPr>
          <p:cNvSpPr/>
          <p:nvPr/>
        </p:nvSpPr>
        <p:spPr bwMode="auto">
          <a:xfrm>
            <a:off x="2390576" y="2874090"/>
            <a:ext cx="9176890" cy="384551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44839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Bit-vectors are typically sparse, with few 1 bits</a:t>
            </a:r>
          </a:p>
          <a:p>
            <a:pPr lvl="1"/>
            <a:r>
              <a:rPr lang="en-US" dirty="0"/>
              <a:t>Large amount of wasted space</a:t>
            </a:r>
          </a:p>
          <a:p>
            <a:pPr lvl="1"/>
            <a:r>
              <a:rPr lang="en-US" dirty="0"/>
              <a:t>Run-length encoding of bit-vectors to reduce stored size</a:t>
            </a:r>
          </a:p>
          <a:p>
            <a:pPr lvl="1"/>
            <a:endParaRPr lang="en-US" dirty="0"/>
          </a:p>
          <a:p>
            <a:r>
              <a:rPr lang="en-US" dirty="0"/>
              <a:t>Bitwise operators must be applied to original bit-vectors</a:t>
            </a:r>
          </a:p>
          <a:p>
            <a:pPr lvl="1"/>
            <a:r>
              <a:rPr lang="en-US" dirty="0"/>
              <a:t>Can decode RLE bit-vectors one run at a time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C9E64-7A4C-7A41-97F0-2E9720BC55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542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Bitmap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</a:t>
            </a:r>
          </a:p>
          <a:p>
            <a:pPr lvl="1"/>
            <a:r>
              <a:rPr lang="en-US" dirty="0"/>
              <a:t>Efficient answering of partial-match queries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Requires fixed record numbers</a:t>
            </a:r>
          </a:p>
          <a:p>
            <a:pPr lvl="1"/>
            <a:r>
              <a:rPr lang="en-US" dirty="0"/>
              <a:t>Changes to data file require changes to bitmap index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DEE63D-691B-A041-907D-98B16CBCA7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7567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8FB7C-5FBD-F745-98BA-4555BE02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Relational Algebra</a:t>
            </a:r>
          </a:p>
        </p:txBody>
      </p:sp>
    </p:spTree>
    <p:extLst>
      <p:ext uri="{BB962C8B-B14F-4D97-AF65-F5344CB8AC3E}">
        <p14:creationId xmlns:p14="http://schemas.microsoft.com/office/powerpoint/2010/main" val="997488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#1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Get all matching records using an index on one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Check values of other attribute on those records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A4496-7CC4-E946-8D7B-B6FC307841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sosceles Triangle 2"/>
          <p:cNvSpPr/>
          <p:nvPr/>
        </p:nvSpPr>
        <p:spPr bwMode="auto">
          <a:xfrm rot="16200000">
            <a:off x="4696192" y="405384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dept</a:t>
            </a:r>
            <a:endParaRPr lang="en-US" sz="24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5" name="Straight Arrow Connector 4"/>
          <p:cNvCxnSpPr>
            <a:endCxn id="3" idx="0"/>
          </p:cNvCxnSpPr>
          <p:nvPr/>
        </p:nvCxnSpPr>
        <p:spPr bwMode="auto">
          <a:xfrm flipV="1">
            <a:off x="3139190" y="4773845"/>
            <a:ext cx="1557003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6136192" y="4090265"/>
            <a:ext cx="1269066" cy="1383805"/>
            <a:chOff x="4612192" y="4090264"/>
            <a:chExt cx="1269066" cy="1383805"/>
          </a:xfrm>
        </p:grpSpPr>
        <p:sp>
          <p:nvSpPr>
            <p:cNvPr id="6" name="Rectangle 5"/>
            <p:cNvSpPr/>
            <p:nvPr/>
          </p:nvSpPr>
          <p:spPr bwMode="auto">
            <a:xfrm>
              <a:off x="5610005" y="409026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610005" y="436702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10005" y="464378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610005" y="492054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...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610005" y="5197308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stCxn id="3" idx="3"/>
              <a:endCxn id="10" idx="1"/>
            </p:cNvCxnSpPr>
            <p:nvPr/>
          </p:nvCxnSpPr>
          <p:spPr bwMode="auto">
            <a:xfrm>
              <a:off x="4612192" y="4773844"/>
              <a:ext cx="997813" cy="832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Group 7"/>
          <p:cNvGrpSpPr/>
          <p:nvPr/>
        </p:nvGrpSpPr>
        <p:grpSpPr>
          <a:xfrm>
            <a:off x="7717912" y="4061089"/>
            <a:ext cx="1723910" cy="1403581"/>
            <a:chOff x="6193912" y="4061088"/>
            <a:chExt cx="1723910" cy="1403581"/>
          </a:xfrm>
        </p:grpSpPr>
        <p:cxnSp>
          <p:nvCxnSpPr>
            <p:cNvPr id="22" name="Straight Arrow Connector 21"/>
            <p:cNvCxnSpPr/>
            <p:nvPr/>
          </p:nvCxnSpPr>
          <p:spPr bwMode="auto">
            <a:xfrm flipH="1">
              <a:off x="6193912" y="4061088"/>
              <a:ext cx="1" cy="140358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6302003" y="4551215"/>
              <a:ext cx="1615819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scan for </a:t>
              </a:r>
              <a:br>
                <a:rPr lang="en-US" dirty="0">
                  <a:latin typeface="Lucida Sans" panose="020B0602030504020204" pitchFamily="34" charset="77"/>
                </a:rPr>
              </a:br>
              <a:r>
                <a:rPr lang="en-US" dirty="0">
                  <a:latin typeface="Lucida Sans" panose="020B0602030504020204" pitchFamily="34" charset="77"/>
                </a:rPr>
                <a:t>salary&gt;40000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139189" y="4367025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" panose="020B0602030504020204" pitchFamily="34" charset="77"/>
              </a:rPr>
              <a:t>dept</a:t>
            </a:r>
            <a:r>
              <a:rPr lang="en-US" dirty="0">
                <a:latin typeface="Lucida Sans" panose="020B0602030504020204" pitchFamily="34" charset="77"/>
              </a:rPr>
              <a:t>=sales</a:t>
            </a:r>
          </a:p>
        </p:txBody>
      </p:sp>
    </p:spTree>
    <p:extLst>
      <p:ext uri="{BB962C8B-B14F-4D97-AF65-F5344CB8AC3E}">
        <p14:creationId xmlns:p14="http://schemas.microsoft.com/office/powerpoint/2010/main" val="11930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#2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Use secondary indexes on each attribute to get two sets of record pointers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intersection of sets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010D85-1405-2740-B284-3FB73E0B37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2727510" y="401661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dept</a:t>
            </a:r>
            <a:endParaRPr lang="en-US" sz="24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1886902" y="4736614"/>
            <a:ext cx="840608" cy="49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4167511" y="4046770"/>
            <a:ext cx="1162887" cy="1383805"/>
            <a:chOff x="2643510" y="4046769"/>
            <a:chExt cx="1162887" cy="1383805"/>
          </a:xfrm>
        </p:grpSpPr>
        <p:sp>
          <p:nvSpPr>
            <p:cNvPr id="22" name="Rectangle 21"/>
            <p:cNvSpPr/>
            <p:nvPr/>
          </p:nvSpPr>
          <p:spPr bwMode="auto">
            <a:xfrm>
              <a:off x="3535144" y="4046769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535144" y="4323530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535144" y="4600291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535144" y="487705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...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535144" y="515381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7" name="Straight Arrow Connector 26"/>
            <p:cNvCxnSpPr>
              <a:stCxn id="20" idx="3"/>
              <a:endCxn id="24" idx="1"/>
            </p:cNvCxnSpPr>
            <p:nvPr/>
          </p:nvCxnSpPr>
          <p:spPr bwMode="auto">
            <a:xfrm>
              <a:off x="2643510" y="4736614"/>
              <a:ext cx="891634" cy="205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3"/>
          <p:cNvGrpSpPr/>
          <p:nvPr/>
        </p:nvGrpSpPr>
        <p:grpSpPr>
          <a:xfrm>
            <a:off x="5330398" y="4737257"/>
            <a:ext cx="1529567" cy="599807"/>
            <a:chOff x="3806397" y="4737256"/>
            <a:chExt cx="1529567" cy="599807"/>
          </a:xfrm>
        </p:grpSpPr>
        <p:cxnSp>
          <p:nvCxnSpPr>
            <p:cNvPr id="28" name="Straight Arrow Connector 27"/>
            <p:cNvCxnSpPr>
              <a:stCxn id="39" idx="1"/>
              <a:endCxn id="24" idx="3"/>
            </p:cNvCxnSpPr>
            <p:nvPr/>
          </p:nvCxnSpPr>
          <p:spPr bwMode="auto">
            <a:xfrm flipH="1">
              <a:off x="3806397" y="4737256"/>
              <a:ext cx="1529567" cy="141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4251032" y="4967731"/>
              <a:ext cx="641935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dirty="0">
                  <a:latin typeface="Lucida Sans" panose="020B0602030504020204" pitchFamily="34" charset="77"/>
                </a:rPr>
                <a:t>compare</a:t>
              </a:r>
            </a:p>
            <a:p>
              <a:pPr algn="ctr"/>
              <a:r>
                <a:rPr lang="en-US" dirty="0">
                  <a:latin typeface="Lucida Sans" panose="020B0602030504020204" pitchFamily="34" charset="77"/>
                </a:rPr>
                <a:t>for </a:t>
              </a:r>
            </a:p>
            <a:p>
              <a:pPr algn="ctr"/>
              <a:r>
                <a:rPr lang="en-US" dirty="0">
                  <a:latin typeface="Lucida Sans" panose="020B0602030504020204" pitchFamily="34" charset="77"/>
                </a:rPr>
                <a:t>intersection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848000" y="3966998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Sans" panose="020B0602030504020204" pitchFamily="34" charset="77"/>
              </a:rPr>
              <a:t>dept</a:t>
            </a:r>
            <a:r>
              <a:rPr lang="en-US" dirty="0">
                <a:latin typeface="Lucida Sans" panose="020B0602030504020204" pitchFamily="34" charset="77"/>
              </a:rPr>
              <a:t>=sales</a:t>
            </a:r>
          </a:p>
        </p:txBody>
      </p:sp>
      <p:sp>
        <p:nvSpPr>
          <p:cNvPr id="31" name="Isosceles Triangle 30"/>
          <p:cNvSpPr/>
          <p:nvPr/>
        </p:nvSpPr>
        <p:spPr bwMode="auto">
          <a:xfrm rot="16200000" flipV="1">
            <a:off x="7959237" y="4016613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salary</a:t>
            </a:r>
            <a:endParaRPr lang="en-US" sz="2400" baseline="-25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59965" y="4045354"/>
            <a:ext cx="1099273" cy="1383805"/>
            <a:chOff x="5335964" y="4045353"/>
            <a:chExt cx="1099273" cy="1383805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335964" y="404535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335964" y="432211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335964" y="459887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5335964" y="487563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...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5335964" y="515239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31" idx="3"/>
              <a:endCxn id="39" idx="3"/>
            </p:cNvCxnSpPr>
            <p:nvPr/>
          </p:nvCxnSpPr>
          <p:spPr bwMode="auto">
            <a:xfrm flipH="1">
              <a:off x="5607217" y="4736613"/>
              <a:ext cx="828020" cy="64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45" name="Straight Arrow Connector 44"/>
          <p:cNvCxnSpPr>
            <a:endCxn id="31" idx="0"/>
          </p:cNvCxnSpPr>
          <p:nvPr/>
        </p:nvCxnSpPr>
        <p:spPr bwMode="auto">
          <a:xfrm flipH="1" flipV="1">
            <a:off x="9399237" y="4736614"/>
            <a:ext cx="984384" cy="8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8755247" y="3848592"/>
            <a:ext cx="171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salary&gt;40000</a:t>
            </a:r>
          </a:p>
        </p:txBody>
      </p:sp>
    </p:spTree>
    <p:extLst>
      <p:ext uri="{BB962C8B-B14F-4D97-AF65-F5344CB8AC3E}">
        <p14:creationId xmlns:p14="http://schemas.microsoft.com/office/powerpoint/2010/main" val="78137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</TotalTime>
  <Words>2515</Words>
  <Application>Microsoft Macintosh PowerPoint</Application>
  <PresentationFormat>Widescreen</PresentationFormat>
  <Paragraphs>1110</Paragraphs>
  <Slides>78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78</vt:i4>
      </vt:variant>
    </vt:vector>
  </HeadingPairs>
  <TitlesOfParts>
    <vt:vector size="90" baseType="lpstr">
      <vt:lpstr>Arial</vt:lpstr>
      <vt:lpstr>Calibri</vt:lpstr>
      <vt:lpstr>Georgia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Multidimensional Access Structures</vt:lpstr>
      <vt:lpstr>Overview</vt:lpstr>
      <vt:lpstr>Multidimensional Access Structures</vt:lpstr>
      <vt:lpstr>Applications</vt:lpstr>
      <vt:lpstr>Conventional Indexes</vt:lpstr>
      <vt:lpstr>Scenario</vt:lpstr>
      <vt:lpstr>Approach #1</vt:lpstr>
      <vt:lpstr>Approach #2</vt:lpstr>
      <vt:lpstr>Approach #3</vt:lpstr>
      <vt:lpstr>For which queries is this index good?</vt:lpstr>
      <vt:lpstr>Grid Files</vt:lpstr>
      <vt:lpstr>Grid File</vt:lpstr>
      <vt:lpstr>Grid File</vt:lpstr>
      <vt:lpstr>Grid File</vt:lpstr>
      <vt:lpstr>Grid files</vt:lpstr>
      <vt:lpstr>Partitioned Hash</vt:lpstr>
      <vt:lpstr>Partitioned Hash</vt:lpstr>
      <vt:lpstr>Example</vt:lpstr>
      <vt:lpstr>Insertion</vt:lpstr>
      <vt:lpstr>Retrieval</vt:lpstr>
      <vt:lpstr>Retrieval</vt:lpstr>
      <vt:lpstr>Retrieval</vt:lpstr>
      <vt:lpstr>Partitioned hash</vt:lpstr>
      <vt:lpstr>kd-Tree</vt:lpstr>
      <vt:lpstr>kd-Tree</vt:lpstr>
      <vt:lpstr>Example, k=2</vt:lpstr>
      <vt:lpstr>Example, k=2</vt:lpstr>
      <vt:lpstr>Example, k=2</vt:lpstr>
      <vt:lpstr>Example, k=2</vt:lpstr>
      <vt:lpstr>Example, k=2</vt:lpstr>
      <vt:lpstr>Example, k=2</vt:lpstr>
      <vt:lpstr>Partial-Match Queries</vt:lpstr>
      <vt:lpstr>Adapting kd-Trees to Secondary Storage</vt:lpstr>
      <vt:lpstr>Quad-Tree</vt:lpstr>
      <vt:lpstr>Quad-Trees</vt:lpstr>
      <vt:lpstr>Region Quad-tree</vt:lpstr>
      <vt:lpstr>Region Quad-tree</vt:lpstr>
      <vt:lpstr>Region Quad-tree</vt:lpstr>
      <vt:lpstr>Region Quad-tree</vt:lpstr>
      <vt:lpstr>Region Quad-tree</vt:lpstr>
      <vt:lpstr>Point Quad-Tree</vt:lpstr>
      <vt:lpstr>Point Quad-Tree</vt:lpstr>
      <vt:lpstr>Point Quad-Tree</vt:lpstr>
      <vt:lpstr>Point Quad-Tree</vt:lpstr>
      <vt:lpstr>Point Quad-Tree</vt:lpstr>
      <vt:lpstr>R-Tree</vt:lpstr>
      <vt:lpstr>R-Trees</vt:lpstr>
      <vt:lpstr>R-Trees</vt:lpstr>
      <vt:lpstr>R-Trees</vt:lpstr>
      <vt:lpstr>R-Trees</vt:lpstr>
      <vt:lpstr>UB-Tree</vt:lpstr>
      <vt:lpstr>UB-Tree</vt:lpstr>
      <vt:lpstr>Z-Index</vt:lpstr>
      <vt:lpstr>Z-Index</vt:lpstr>
      <vt:lpstr>Z-Index</vt:lpstr>
      <vt:lpstr>Z-Index</vt:lpstr>
      <vt:lpstr>Z-Region Partition</vt:lpstr>
      <vt:lpstr>Z-Region Partition</vt:lpstr>
      <vt:lpstr>Z-Region Partition</vt:lpstr>
      <vt:lpstr>Querying UB-Trees</vt:lpstr>
      <vt:lpstr>Querying UB-Trees</vt:lpstr>
      <vt:lpstr>Querying UB-Trees</vt:lpstr>
      <vt:lpstr>Querying UB-Trees</vt:lpstr>
      <vt:lpstr>Querying UB-Trees</vt:lpstr>
      <vt:lpstr>Querying UB-Trees</vt:lpstr>
      <vt:lpstr>Querying UB-Trees</vt:lpstr>
      <vt:lpstr>Querying UB-Trees</vt:lpstr>
      <vt:lpstr>Bitmap Indexes</vt:lpstr>
      <vt:lpstr>Bitmap indexes</vt:lpstr>
      <vt:lpstr>Example</vt:lpstr>
      <vt:lpstr>Example bitmap index</vt:lpstr>
      <vt:lpstr>Example bitmap index</vt:lpstr>
      <vt:lpstr>Example bitmap index</vt:lpstr>
      <vt:lpstr>Example bitmap index</vt:lpstr>
      <vt:lpstr>Compression</vt:lpstr>
      <vt:lpstr>Bitmap indexes</vt:lpstr>
      <vt:lpstr>Next Lecture: Relational Algebra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2022-02-16T10:06:59Z</dcterms:created>
  <dcterms:modified xsi:type="dcterms:W3CDTF">2022-02-16T10:08:53Z</dcterms:modified>
</cp:coreProperties>
</file>