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53"/>
  </p:notesMasterIdLst>
  <p:sldIdLst>
    <p:sldId id="259" r:id="rId9"/>
    <p:sldId id="256" r:id="rId10"/>
    <p:sldId id="554" r:id="rId11"/>
    <p:sldId id="552" r:id="rId12"/>
    <p:sldId id="556" r:id="rId13"/>
    <p:sldId id="557" r:id="rId14"/>
    <p:sldId id="292" r:id="rId15"/>
    <p:sldId id="615" r:id="rId16"/>
    <p:sldId id="558" r:id="rId17"/>
    <p:sldId id="560" r:id="rId18"/>
    <p:sldId id="561" r:id="rId19"/>
    <p:sldId id="562" r:id="rId20"/>
    <p:sldId id="298" r:id="rId21"/>
    <p:sldId id="302" r:id="rId22"/>
    <p:sldId id="583" r:id="rId23"/>
    <p:sldId id="584" r:id="rId24"/>
    <p:sldId id="585" r:id="rId25"/>
    <p:sldId id="586" r:id="rId26"/>
    <p:sldId id="587" r:id="rId27"/>
    <p:sldId id="588" r:id="rId28"/>
    <p:sldId id="589" r:id="rId29"/>
    <p:sldId id="654" r:id="rId30"/>
    <p:sldId id="590" r:id="rId31"/>
    <p:sldId id="655" r:id="rId32"/>
    <p:sldId id="591" r:id="rId33"/>
    <p:sldId id="656" r:id="rId34"/>
    <p:sldId id="592" r:id="rId35"/>
    <p:sldId id="657" r:id="rId36"/>
    <p:sldId id="593" r:id="rId37"/>
    <p:sldId id="594" r:id="rId38"/>
    <p:sldId id="595" r:id="rId39"/>
    <p:sldId id="658" r:id="rId40"/>
    <p:sldId id="596" r:id="rId41"/>
    <p:sldId id="659" r:id="rId42"/>
    <p:sldId id="574" r:id="rId43"/>
    <p:sldId id="660" r:id="rId44"/>
    <p:sldId id="575" r:id="rId45"/>
    <p:sldId id="661" r:id="rId46"/>
    <p:sldId id="576" r:id="rId47"/>
    <p:sldId id="577" r:id="rId48"/>
    <p:sldId id="578" r:id="rId49"/>
    <p:sldId id="579" r:id="rId50"/>
    <p:sldId id="581" r:id="rId51"/>
    <p:sldId id="582" r:id="rId52"/>
    <p:sldId id="365" r:id="rId53"/>
    <p:sldId id="553" r:id="rId54"/>
    <p:sldId id="563" r:id="rId55"/>
    <p:sldId id="597" r:id="rId56"/>
    <p:sldId id="598" r:id="rId57"/>
    <p:sldId id="614" r:id="rId58"/>
    <p:sldId id="599" r:id="rId59"/>
    <p:sldId id="565" r:id="rId60"/>
    <p:sldId id="374" r:id="rId61"/>
    <p:sldId id="600" r:id="rId62"/>
    <p:sldId id="601" r:id="rId63"/>
    <p:sldId id="377" r:id="rId64"/>
    <p:sldId id="568" r:id="rId65"/>
    <p:sldId id="613" r:id="rId66"/>
    <p:sldId id="570" r:id="rId67"/>
    <p:sldId id="632" r:id="rId68"/>
    <p:sldId id="633" r:id="rId69"/>
    <p:sldId id="634" r:id="rId70"/>
    <p:sldId id="602" r:id="rId71"/>
    <p:sldId id="662" r:id="rId72"/>
    <p:sldId id="604" r:id="rId73"/>
    <p:sldId id="605" r:id="rId74"/>
    <p:sldId id="663" r:id="rId75"/>
    <p:sldId id="664" r:id="rId76"/>
    <p:sldId id="606" r:id="rId77"/>
    <p:sldId id="665" r:id="rId78"/>
    <p:sldId id="666" r:id="rId79"/>
    <p:sldId id="667" r:id="rId80"/>
    <p:sldId id="607" r:id="rId81"/>
    <p:sldId id="668" r:id="rId82"/>
    <p:sldId id="669" r:id="rId83"/>
    <p:sldId id="670" r:id="rId84"/>
    <p:sldId id="603" r:id="rId85"/>
    <p:sldId id="608" r:id="rId86"/>
    <p:sldId id="671" r:id="rId87"/>
    <p:sldId id="672" r:id="rId88"/>
    <p:sldId id="610" r:id="rId89"/>
    <p:sldId id="673" r:id="rId90"/>
    <p:sldId id="674" r:id="rId91"/>
    <p:sldId id="675" r:id="rId92"/>
    <p:sldId id="676" r:id="rId93"/>
    <p:sldId id="402" r:id="rId94"/>
    <p:sldId id="611" r:id="rId95"/>
    <p:sldId id="446" r:id="rId96"/>
    <p:sldId id="616" r:id="rId97"/>
    <p:sldId id="449" r:id="rId98"/>
    <p:sldId id="617" r:id="rId99"/>
    <p:sldId id="452" r:id="rId100"/>
    <p:sldId id="455" r:id="rId101"/>
    <p:sldId id="618" r:id="rId102"/>
    <p:sldId id="619" r:id="rId103"/>
    <p:sldId id="620" r:id="rId104"/>
    <p:sldId id="677" r:id="rId105"/>
    <p:sldId id="621" r:id="rId106"/>
    <p:sldId id="622" r:id="rId107"/>
    <p:sldId id="678" r:id="rId108"/>
    <p:sldId id="680" r:id="rId109"/>
    <p:sldId id="623" r:id="rId110"/>
    <p:sldId id="679" r:id="rId111"/>
    <p:sldId id="463" r:id="rId112"/>
    <p:sldId id="465" r:id="rId113"/>
    <p:sldId id="467" r:id="rId114"/>
    <p:sldId id="624" r:id="rId115"/>
    <p:sldId id="625" r:id="rId116"/>
    <p:sldId id="626" r:id="rId117"/>
    <p:sldId id="681" r:id="rId118"/>
    <p:sldId id="648" r:id="rId119"/>
    <p:sldId id="682" r:id="rId120"/>
    <p:sldId id="649" r:id="rId121"/>
    <p:sldId id="683" r:id="rId122"/>
    <p:sldId id="684" r:id="rId123"/>
    <p:sldId id="650" r:id="rId124"/>
    <p:sldId id="685" r:id="rId125"/>
    <p:sldId id="686" r:id="rId126"/>
    <p:sldId id="478" r:id="rId127"/>
    <p:sldId id="480" r:id="rId128"/>
    <p:sldId id="627" r:id="rId129"/>
    <p:sldId id="628" r:id="rId130"/>
    <p:sldId id="483" r:id="rId131"/>
    <p:sldId id="484" r:id="rId132"/>
    <p:sldId id="629" r:id="rId133"/>
    <p:sldId id="687" r:id="rId134"/>
    <p:sldId id="651" r:id="rId135"/>
    <p:sldId id="630" r:id="rId136"/>
    <p:sldId id="638" r:id="rId137"/>
    <p:sldId id="640" r:id="rId138"/>
    <p:sldId id="641" r:id="rId139"/>
    <p:sldId id="642" r:id="rId140"/>
    <p:sldId id="643" r:id="rId141"/>
    <p:sldId id="644" r:id="rId142"/>
    <p:sldId id="645" r:id="rId143"/>
    <p:sldId id="646" r:id="rId144"/>
    <p:sldId id="500" r:id="rId145"/>
    <p:sldId id="502" r:id="rId146"/>
    <p:sldId id="549" r:id="rId147"/>
    <p:sldId id="506" r:id="rId148"/>
    <p:sldId id="507" r:id="rId149"/>
    <p:sldId id="635" r:id="rId150"/>
    <p:sldId id="636" r:id="rId151"/>
    <p:sldId id="652" r:id="rId152"/>
  </p:sldIdLst>
  <p:sldSz cx="12192000" cy="6858000"/>
  <p:notesSz cx="6858000" cy="9144000"/>
  <p:embeddedFontLst>
    <p:embeddedFont>
      <p:font typeface="Calibri" panose="020F0502020204030204" pitchFamily="34" charset="0"/>
      <p:regular r:id="rId154"/>
      <p:bold r:id="rId155"/>
      <p:italic r:id="rId156"/>
      <p:boldItalic r:id="rId157"/>
    </p:embeddedFont>
    <p:embeddedFont>
      <p:font typeface="Lucida Console" panose="020B0609040504020204" pitchFamily="49" charset="0"/>
      <p:regular r:id="rId158"/>
    </p:embeddedFont>
    <p:embeddedFont>
      <p:font typeface="Lucida Sans" panose="020B0602030504020204" pitchFamily="34" charset="0"/>
      <p:regular r:id="rId159"/>
      <p:bold r:id="rId160"/>
      <p:italic r:id="rId161"/>
      <p:boldItalic r:id="rId1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114" d="100"/>
          <a:sy n="114" d="100"/>
        </p:scale>
        <p:origin x="372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slide" Target="slides/slide130.xml"/><Relationship Id="rId159" Type="http://schemas.openxmlformats.org/officeDocument/2006/relationships/font" Target="fonts/font6.fntdata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53" Type="http://schemas.openxmlformats.org/officeDocument/2006/relationships/slide" Target="slides/slide45.xml"/><Relationship Id="rId74" Type="http://schemas.openxmlformats.org/officeDocument/2006/relationships/slide" Target="slides/slide66.xml"/><Relationship Id="rId128" Type="http://schemas.openxmlformats.org/officeDocument/2006/relationships/slide" Target="slides/slide120.xml"/><Relationship Id="rId149" Type="http://schemas.openxmlformats.org/officeDocument/2006/relationships/slide" Target="slides/slide141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7.xml"/><Relationship Id="rId160" Type="http://schemas.openxmlformats.org/officeDocument/2006/relationships/font" Target="fonts/font7.fntdata"/><Relationship Id="rId22" Type="http://schemas.openxmlformats.org/officeDocument/2006/relationships/slide" Target="slides/slide14.xml"/><Relationship Id="rId43" Type="http://schemas.openxmlformats.org/officeDocument/2006/relationships/slide" Target="slides/slide35.xml"/><Relationship Id="rId64" Type="http://schemas.openxmlformats.org/officeDocument/2006/relationships/slide" Target="slides/slide56.xml"/><Relationship Id="rId118" Type="http://schemas.openxmlformats.org/officeDocument/2006/relationships/slide" Target="slides/slide110.xml"/><Relationship Id="rId139" Type="http://schemas.openxmlformats.org/officeDocument/2006/relationships/slide" Target="slides/slide131.xml"/><Relationship Id="rId85" Type="http://schemas.openxmlformats.org/officeDocument/2006/relationships/slide" Target="slides/slide77.xml"/><Relationship Id="rId150" Type="http://schemas.openxmlformats.org/officeDocument/2006/relationships/slide" Target="slides/slide14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slide" Target="slides/slide12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slide" Target="slides/slide132.xml"/><Relationship Id="rId145" Type="http://schemas.openxmlformats.org/officeDocument/2006/relationships/slide" Target="slides/slide137.xml"/><Relationship Id="rId161" Type="http://schemas.openxmlformats.org/officeDocument/2006/relationships/font" Target="fonts/font8.fntdata"/><Relationship Id="rId16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slide" Target="slides/slide122.xml"/><Relationship Id="rId135" Type="http://schemas.openxmlformats.org/officeDocument/2006/relationships/slide" Target="slides/slide127.xml"/><Relationship Id="rId151" Type="http://schemas.openxmlformats.org/officeDocument/2006/relationships/slide" Target="slides/slide143.xml"/><Relationship Id="rId156" Type="http://schemas.openxmlformats.org/officeDocument/2006/relationships/font" Target="fonts/font3.fntdata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slide" Target="slides/slide133.xml"/><Relationship Id="rId146" Type="http://schemas.openxmlformats.org/officeDocument/2006/relationships/slide" Target="slides/slide13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162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slide" Target="slides/slide123.xml"/><Relationship Id="rId136" Type="http://schemas.openxmlformats.org/officeDocument/2006/relationships/slide" Target="slides/slide128.xml"/><Relationship Id="rId157" Type="http://schemas.openxmlformats.org/officeDocument/2006/relationships/font" Target="fonts/font4.fntdata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52" Type="http://schemas.openxmlformats.org/officeDocument/2006/relationships/slide" Target="slides/slide14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slide" Target="slides/slide118.xml"/><Relationship Id="rId147" Type="http://schemas.openxmlformats.org/officeDocument/2006/relationships/slide" Target="slides/slide13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slide" Target="slides/slide134.xml"/><Relationship Id="rId16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slide" Target="slides/slide129.xml"/><Relationship Id="rId158" Type="http://schemas.openxmlformats.org/officeDocument/2006/relationships/font" Target="fonts/font5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slide" Target="slides/slide124.xml"/><Relationship Id="rId153" Type="http://schemas.openxmlformats.org/officeDocument/2006/relationships/notesMaster" Target="notesMasters/notesMaster1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slide" Target="slides/slide11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openxmlformats.org/officeDocument/2006/relationships/slide" Target="slides/slide135.xml"/><Relationship Id="rId148" Type="http://schemas.openxmlformats.org/officeDocument/2006/relationships/slide" Target="slides/slide140.xml"/><Relationship Id="rId16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slide" Target="slides/slide125.xml"/><Relationship Id="rId154" Type="http://schemas.openxmlformats.org/officeDocument/2006/relationships/font" Target="fonts/font1.fntdata"/><Relationship Id="rId16" Type="http://schemas.openxmlformats.org/officeDocument/2006/relationships/slide" Target="slides/slide8.xml"/><Relationship Id="rId37" Type="http://schemas.openxmlformats.org/officeDocument/2006/relationships/slide" Target="slides/slide29.xml"/><Relationship Id="rId58" Type="http://schemas.openxmlformats.org/officeDocument/2006/relationships/slide" Target="slides/slide50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44" Type="http://schemas.openxmlformats.org/officeDocument/2006/relationships/slide" Target="slides/slide136.xml"/><Relationship Id="rId90" Type="http://schemas.openxmlformats.org/officeDocument/2006/relationships/slide" Target="slides/slide82.xml"/><Relationship Id="rId165" Type="http://schemas.openxmlformats.org/officeDocument/2006/relationships/theme" Target="theme/theme1.xml"/><Relationship Id="rId27" Type="http://schemas.openxmlformats.org/officeDocument/2006/relationships/slide" Target="slides/slide19.xml"/><Relationship Id="rId48" Type="http://schemas.openxmlformats.org/officeDocument/2006/relationships/slide" Target="slides/slide40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34" Type="http://schemas.openxmlformats.org/officeDocument/2006/relationships/slide" Target="slides/slide126.xml"/><Relationship Id="rId80" Type="http://schemas.openxmlformats.org/officeDocument/2006/relationships/slide" Target="slides/slide72.xml"/><Relationship Id="rId155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08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19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331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865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657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21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4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6771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849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is 3-way – branching factor depends on block size, key size and pointer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040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is 3-way – branching factor depends on block size, key size and pointer size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318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two records per block – typically more</a:t>
            </a:r>
          </a:p>
          <a:p>
            <a:r>
              <a:rPr lang="en-US" dirty="0"/>
              <a:t>No free space shown in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1423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Unrealistically</a:t>
            </a:r>
            <a:r>
              <a:rPr lang="en-US" baseline="0" dirty="0"/>
              <a:t> 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132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5726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627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3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677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unique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604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587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69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527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881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47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2997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5863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24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Fewer blocks than data file, fewer disk accesses</a:t>
            </a:r>
          </a:p>
          <a:p>
            <a:r>
              <a:rPr lang="en-US" dirty="0"/>
              <a:t>Keys are sorted, so can use binary search</a:t>
            </a:r>
          </a:p>
          <a:p>
            <a:r>
              <a:rPr lang="en-US" dirty="0"/>
              <a:t>Can keep in main memory if small enough (no disk accesses)</a:t>
            </a:r>
          </a:p>
        </p:txBody>
      </p:sp>
      <p:sp>
        <p:nvSpPr>
          <p:cNvPr id="379" name="Rectangle 378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0" name="Rectangle 379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1" name="Rectangle 38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82" name="Rectangle 381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3" name="Rectangle 382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4" name="Rectangle 383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5" name="Rectangle 384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86" name="Rectangle 385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87" name="Rectangle 386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8" name="Rectangle 387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9" name="Rectangle 388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90" name="Rectangle 389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91" name="Rectangle 390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92" name="Rectangle 391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3" name="Rectangle 392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4" name="Rectangle 393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5" name="Rectangle 394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96" name="Rectangle 395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97" name="Rectangle 396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8" name="Rectangle 397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9" name="Rectangle 398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00" name="Rectangle 399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01" name="Rectangle 400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2" name="Rectangle 401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3" name="Rectangle 402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4" name="Rectangle 403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5" name="Rectangle 404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6" name="Rectangle 405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7" name="Rectangle 406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8" name="Rectangle 407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9" name="Straight Arrow Connector 408"/>
          <p:cNvCxnSpPr>
            <a:stCxn id="382" idx="3"/>
            <a:endCxn id="42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0" name="Straight Arrow Connector 409"/>
          <p:cNvCxnSpPr>
            <a:stCxn id="383" idx="3"/>
            <a:endCxn id="42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1" name="Straight Arrow Connector 410"/>
          <p:cNvCxnSpPr>
            <a:stCxn id="384" idx="3"/>
            <a:endCxn id="42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2" name="Straight Arrow Connector 411"/>
          <p:cNvCxnSpPr>
            <a:stCxn id="387" idx="3"/>
            <a:endCxn id="43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3" name="Straight Arrow Connector 412"/>
          <p:cNvCxnSpPr>
            <a:stCxn id="388" idx="3"/>
            <a:endCxn id="43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4" name="Straight Arrow Connector 413"/>
          <p:cNvCxnSpPr>
            <a:stCxn id="392" idx="3"/>
            <a:endCxn id="43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5" name="Straight Arrow Connector 414"/>
          <p:cNvCxnSpPr>
            <a:stCxn id="393" idx="3"/>
            <a:endCxn id="43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6" name="Straight Arrow Connector 415"/>
          <p:cNvCxnSpPr>
            <a:stCxn id="394" idx="3"/>
            <a:endCxn id="44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7" name="Straight Arrow Connector 416"/>
          <p:cNvCxnSpPr>
            <a:stCxn id="397" idx="3"/>
            <a:endCxn id="44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8" name="Straight Arrow Connector 417"/>
          <p:cNvCxnSpPr>
            <a:stCxn id="398" idx="3"/>
            <a:endCxn id="44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9" name="Straight Arrow Connector 418"/>
          <p:cNvCxnSpPr>
            <a:stCxn id="402" idx="3"/>
            <a:endCxn id="44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0" name="Straight Arrow Connector 419"/>
          <p:cNvCxnSpPr>
            <a:stCxn id="403" idx="3"/>
            <a:endCxn id="44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1" name="Curved Connector 420"/>
          <p:cNvCxnSpPr>
            <a:stCxn id="404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2" name="Curved Connector 421"/>
          <p:cNvCxnSpPr>
            <a:stCxn id="407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3" name="Curved Connector 422"/>
          <p:cNvCxnSpPr>
            <a:stCxn id="408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4" name="Rectangle 423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5" name="Rectangle 424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6" name="Rectangle 425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7" name="Rectangle 42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28" name="Rectangle 42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29" name="Rectangle 42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30" name="Rectangle 42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1" name="Rectangle 43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2" name="Rectangle 43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3" name="Rectangle 43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34" name="Rectangle 43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35" name="Rectangle 43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36" name="Rectangle 43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7" name="Rectangle 43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8" name="Rectangle 43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9" name="Rectangle 43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40" name="Rectangle 43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1" name="Rectangle 44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442" name="Rectangle 44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3" name="Rectangle 44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4" name="Rectangle 44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5" name="Rectangle 44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46" name="Rectangle 44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47" name="Rectangle 44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48" name="Rectangle 44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9" name="Rectangle 44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0" name="Rectangle 44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1" name="Rectangle 450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2" name="Rectangle 451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3" name="Rectangle 452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4" name="Rectangle 453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5" name="Rectangle 454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6" name="Rectangle 455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81251590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6118465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8615778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c</a:t>
            </a:r>
          </a:p>
          <a:p>
            <a:pPr marL="0" indent="0">
              <a:buNone/>
            </a:pPr>
            <a:r>
              <a:rPr lang="en-US" dirty="0"/>
              <a:t>(move d from overflow block)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0598-ECD9-F949-98D2-E71D13BFA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370FDC8-8FD1-0943-8ED3-765AA51EC33F}"/>
              </a:ext>
            </a:extLst>
          </p:cNvPr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77C5E7E-8847-E54C-9EB2-2739CA2A59B9}"/>
              </a:ext>
            </a:extLst>
          </p:cNvPr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EF92562-48CB-9E44-8C26-6B74766DCEE3}"/>
              </a:ext>
            </a:extLst>
          </p:cNvPr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32BC445-3D9A-144C-9AC8-0939DE4B0805}"/>
              </a:ext>
            </a:extLst>
          </p:cNvPr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2890DEE-08E5-064D-980D-5D4B8C657081}"/>
              </a:ext>
            </a:extLst>
          </p:cNvPr>
          <p:cNvCxnSpPr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5575795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c</a:t>
            </a:r>
          </a:p>
          <a:p>
            <a:pPr marL="0" indent="0">
              <a:buNone/>
            </a:pPr>
            <a:r>
              <a:rPr lang="en-US" dirty="0"/>
              <a:t>(move d from overflow block)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0598-ECD9-F949-98D2-E71D13BFA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4762214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Rule of thumb: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4D70B4-59EA-1C4F-AF1C-3AF7E27235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Space </a:t>
            </a:r>
            <a:r>
              <a:rPr lang="en-US" dirty="0" err="1"/>
              <a:t>utilisation</a:t>
            </a:r>
            <a:r>
              <a:rPr lang="en-US" dirty="0"/>
              <a:t> should be between 50% and 80%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Utilisation</a:t>
            </a:r>
            <a:r>
              <a:rPr lang="en-US" dirty="0"/>
              <a:t> = #keys used / total #keys that fit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If &lt; 50%, wasting space</a:t>
            </a:r>
          </a:p>
          <a:p>
            <a:pPr marL="0" indent="0">
              <a:buNone/>
            </a:pPr>
            <a:r>
              <a:rPr lang="en-US" dirty="0"/>
              <a:t>If &gt; 80%, overflows significant				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Depends on how good hash function is and on #keys/bucket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sz="quarter" idx="15"/>
          </p:nvPr>
        </p:nvSpPr>
        <p:spPr>
          <a:xfrm>
            <a:off x="623888" y="6381750"/>
            <a:ext cx="10944225" cy="386054"/>
          </a:xfrm>
        </p:spPr>
        <p:txBody>
          <a:bodyPr/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76129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 we cope with growth?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0B7395-AFBF-764F-9E29-E6FE51E3F8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Overflows and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Dynamic hashing</a:t>
            </a:r>
          </a:p>
          <a:p>
            <a:pPr lvl="1"/>
            <a:r>
              <a:rPr lang="en-US" dirty="0"/>
              <a:t>Extensible</a:t>
            </a:r>
          </a:p>
          <a:p>
            <a:pPr lvl="1"/>
            <a:r>
              <a:rPr lang="en-US" dirty="0"/>
              <a:t>Linear</a:t>
            </a:r>
          </a:p>
          <a:p>
            <a:endParaRPr lang="en-US" dirty="0"/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2480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45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18389-64D2-AA4A-B93F-1A85A574D0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586" name="AutoShape 8"/>
          <p:cNvSpPr>
            <a:spLocks/>
          </p:cNvSpPr>
          <p:nvPr/>
        </p:nvSpPr>
        <p:spPr bwMode="auto">
          <a:xfrm rot="5400000">
            <a:off x="788781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89620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7536566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a directory</a:t>
            </a:r>
          </a:p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923B2B5-1260-0C42-9F9F-28C5E85D47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8" name="Elbow Connector 17"/>
          <p:cNvCxnSpPr>
            <a:stCxn id="23" idx="3"/>
            <a:endCxn id="11" idx="1"/>
          </p:cNvCxnSpPr>
          <p:nvPr/>
        </p:nvCxnSpPr>
        <p:spPr bwMode="auto">
          <a:xfrm>
            <a:off x="7342154" y="3197008"/>
            <a:ext cx="842078" cy="376009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2" idx="3"/>
            <a:endCxn id="13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14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3"/>
            <a:endCxn id="15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7" idx="3"/>
            <a:endCxn id="16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096000" y="2996952"/>
            <a:ext cx="1246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h(k)[</a:t>
            </a:r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r>
              <a:rPr lang="en-US" sz="2000" dirty="0">
                <a:latin typeface="Lucida Sans" panose="020B0602030504020204" pitchFamily="34" charset="77"/>
                <a:cs typeface="Georgia"/>
              </a:rPr>
              <a:t>]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2773134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h(k) gives 4 bits</a:t>
            </a:r>
          </a:p>
          <a:p>
            <a:pPr marL="0" indent="0">
              <a:buNone/>
            </a:pPr>
            <a:r>
              <a:rPr lang="en-US" dirty="0"/>
              <a:t>2 keys/bucket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4076C-FF9C-184B-9280-E1751AA13E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4320937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1010</a:t>
            </a:r>
          </a:p>
          <a:p>
            <a:pPr lvl="1"/>
            <a:r>
              <a:rPr lang="en-US" dirty="0"/>
              <a:t>Bucket overfull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BDAF6-DC68-9848-982C-37DCD5F97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cxnSpLocks/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72405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One key/pointer pair for every </a:t>
            </a:r>
            <a:r>
              <a:rPr lang="en-US" b="1" dirty="0"/>
              <a:t>block</a:t>
            </a:r>
            <a:r>
              <a:rPr lang="en-US" dirty="0"/>
              <a:t> in data file</a:t>
            </a:r>
          </a:p>
          <a:p>
            <a:r>
              <a:rPr lang="en-US" dirty="0"/>
              <a:t>Can only be used if data file is sorted by search key</a:t>
            </a:r>
          </a:p>
          <a:p>
            <a:r>
              <a:rPr lang="en-US" dirty="0"/>
              <a:t>Uses less space than dense index</a:t>
            </a:r>
          </a:p>
          <a:p>
            <a:r>
              <a:rPr lang="en-US" dirty="0"/>
              <a:t>Potentially takes longer to find key than dense index (</a:t>
            </a:r>
          </a:p>
          <a:p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43489178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1010</a:t>
            </a:r>
          </a:p>
          <a:p>
            <a:pPr lvl="1"/>
            <a:r>
              <a:rPr lang="en-US" dirty="0"/>
              <a:t>Bucket overfull</a:t>
            </a:r>
          </a:p>
          <a:p>
            <a:pPr lvl="1"/>
            <a:r>
              <a:rPr lang="en-US" dirty="0"/>
              <a:t>Extend (double) directory</a:t>
            </a:r>
          </a:p>
          <a:p>
            <a:pPr lvl="1"/>
            <a:r>
              <a:rPr lang="en-US" dirty="0"/>
              <a:t>Split bucket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BDAF6-DC68-9848-982C-37DCD5F97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cxnSpLocks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8303483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0111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E7720-0644-B34E-AF70-364A6B70F6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3173356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0111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E7720-0644-B34E-AF70-364A6B70F6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017348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8498585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7845597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188526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7321350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4376572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001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6600056" y="2204864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=3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6600056" y="4213999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600056" y="450912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6600056" y="3637935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6600056" y="3925967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6600056" y="2492896"/>
            <a:ext cx="864096" cy="23042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59" idx="3"/>
            <a:endCxn id="26" idx="1"/>
          </p:cNvCxnSpPr>
          <p:nvPr/>
        </p:nvCxnSpPr>
        <p:spPr bwMode="auto">
          <a:xfrm>
            <a:off x="7464152" y="4358016"/>
            <a:ext cx="576064" cy="583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stCxn id="60" idx="3"/>
            <a:endCxn id="26" idx="1"/>
          </p:cNvCxnSpPr>
          <p:nvPr/>
        </p:nvCxnSpPr>
        <p:spPr bwMode="auto">
          <a:xfrm>
            <a:off x="7464152" y="4653136"/>
            <a:ext cx="576064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>
            <a:stCxn id="61" idx="3"/>
            <a:endCxn id="49" idx="1"/>
          </p:cNvCxnSpPr>
          <p:nvPr/>
        </p:nvCxnSpPr>
        <p:spPr bwMode="auto">
          <a:xfrm flipV="1">
            <a:off x="7464152" y="3501009"/>
            <a:ext cx="576064" cy="2809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62" idx="3"/>
            <a:endCxn id="17" idx="1"/>
          </p:cNvCxnSpPr>
          <p:nvPr/>
        </p:nvCxnSpPr>
        <p:spPr bwMode="auto">
          <a:xfrm>
            <a:off x="7464152" y="4069984"/>
            <a:ext cx="576064" cy="1511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53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54" idx="3"/>
            <a:endCxn id="13" idx="1"/>
          </p:cNvCxnSpPr>
          <p:nvPr/>
        </p:nvCxnSpPr>
        <p:spPr bwMode="auto">
          <a:xfrm flipV="1">
            <a:off x="7464152" y="2780928"/>
            <a:ext cx="576064" cy="7200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stCxn id="55" idx="3"/>
            <a:endCxn id="43" idx="1"/>
          </p:cNvCxnSpPr>
          <p:nvPr/>
        </p:nvCxnSpPr>
        <p:spPr bwMode="auto">
          <a:xfrm flipV="1">
            <a:off x="7464152" y="2060848"/>
            <a:ext cx="576064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56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1361105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hashing: deletion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23C178-E046-674B-AA1D-BF33836909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No merging of blocks</a:t>
            </a:r>
          </a:p>
          <a:p>
            <a:r>
              <a:rPr lang="en-US" dirty="0"/>
              <a:t>Merge blocks and cut directory if possible</a:t>
            </a:r>
          </a:p>
          <a:p>
            <a:r>
              <a:rPr lang="en-US" dirty="0"/>
              <a:t>(Reverse insert procedure)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373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Index file may cover many blocks</a:t>
            </a:r>
          </a:p>
          <a:p>
            <a:r>
              <a:rPr lang="en-US" dirty="0"/>
              <a:t>May still need many disk accesses</a:t>
            </a:r>
          </a:p>
          <a:p>
            <a:r>
              <a:rPr lang="en-US" dirty="0"/>
              <a:t>Use sparse index over the first index</a:t>
            </a:r>
          </a:p>
          <a:p>
            <a:pPr lvl="1"/>
            <a:r>
              <a:rPr lang="en-US" dirty="0"/>
              <a:t>Can’t be a dense index (would use the same number of blocks as the index being indexed)</a:t>
            </a:r>
          </a:p>
          <a:p>
            <a:r>
              <a:rPr lang="en-US" dirty="0"/>
              <a:t>Can create a third level index, but in general prefer B-trees</a:t>
            </a:r>
          </a:p>
          <a:p>
            <a:endParaRPr lang="en-US" dirty="0"/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9" name="Rectangle 88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4" name="Rectangle 93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5" name="Rectangle 94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3" name="Rectangle 102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4" name="Rectangle 103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5" name="Rectangle 104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6" name="Rectangle 105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0" name="Rectangle 109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Straight Arrow Connector 111"/>
          <p:cNvCxnSpPr>
            <a:stCxn id="85" idx="3"/>
            <a:endCxn id="124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6" idx="3"/>
            <a:endCxn id="126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Straight Arrow Connector 113"/>
          <p:cNvCxnSpPr>
            <a:stCxn id="87" idx="3"/>
            <a:endCxn id="131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Straight Arrow Connector 114"/>
          <p:cNvCxnSpPr>
            <a:stCxn id="90" idx="3"/>
            <a:endCxn id="136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91" idx="3"/>
            <a:endCxn id="138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7" name="Straight Arrow Connector 116"/>
          <p:cNvCxnSpPr>
            <a:stCxn id="95" idx="3"/>
            <a:endCxn id="143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Curved Connector 117"/>
          <p:cNvCxnSpPr>
            <a:stCxn id="107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Curved Connector 118"/>
          <p:cNvCxnSpPr>
            <a:stCxn id="110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0" name="Curved Connector 119"/>
          <p:cNvCxnSpPr>
            <a:stCxn id="111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1" name="Rectangle 120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1" name="Rectangle 130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32" name="Rectangle 131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37" name="Rectangle 136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38" name="Rectangle 137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39" name="Rectangle 138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43" name="Rectangle 142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44" name="Rectangle 143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45" name="Rectangle 144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54" name="Curved Connector 153"/>
          <p:cNvCxnSpPr>
            <a:stCxn id="106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5" name="Curved Connector 154"/>
          <p:cNvCxnSpPr>
            <a:stCxn id="105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6" name="Curved Connector 155"/>
          <p:cNvCxnSpPr>
            <a:stCxn id="100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7" name="Curved Connector 156"/>
          <p:cNvCxnSpPr>
            <a:stCxn id="101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8" name="Curved Connector 157"/>
          <p:cNvCxnSpPr>
            <a:stCxn id="97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Curved Connector 158"/>
          <p:cNvCxnSpPr>
            <a:stCxn id="96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0" name="Rectangle 159"/>
          <p:cNvSpPr/>
          <p:nvPr/>
        </p:nvSpPr>
        <p:spPr bwMode="auto">
          <a:xfrm>
            <a:off x="6977861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61" name="Rectangle 160"/>
          <p:cNvSpPr/>
          <p:nvPr/>
        </p:nvSpPr>
        <p:spPr bwMode="auto">
          <a:xfrm>
            <a:off x="6977861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6977861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7409909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7409909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7409909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977861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6977861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7409909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7409909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6977861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71" name="Straight Arrow Connector 170"/>
          <p:cNvCxnSpPr>
            <a:stCxn id="163" idx="3"/>
            <a:endCxn id="82" idx="1"/>
          </p:cNvCxnSpPr>
          <p:nvPr/>
        </p:nvCxnSpPr>
        <p:spPr bwMode="auto">
          <a:xfrm flipV="1">
            <a:off x="7697941" y="1916858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2" name="Straight Arrow Connector 171"/>
          <p:cNvCxnSpPr>
            <a:stCxn id="164" idx="3"/>
            <a:endCxn id="92" idx="1"/>
          </p:cNvCxnSpPr>
          <p:nvPr/>
        </p:nvCxnSpPr>
        <p:spPr bwMode="auto">
          <a:xfrm>
            <a:off x="7697941" y="2204865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7" name="Curved Connector 176"/>
          <p:cNvCxnSpPr>
            <a:stCxn id="165" idx="3"/>
          </p:cNvCxnSpPr>
          <p:nvPr/>
        </p:nvCxnSpPr>
        <p:spPr bwMode="auto">
          <a:xfrm>
            <a:off x="7697941" y="249289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8" name="Curved Connector 177"/>
          <p:cNvCxnSpPr>
            <a:stCxn id="168" idx="3"/>
          </p:cNvCxnSpPr>
          <p:nvPr/>
        </p:nvCxnSpPr>
        <p:spPr bwMode="auto">
          <a:xfrm>
            <a:off x="7697941" y="2780928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9" name="Curved Connector 178"/>
          <p:cNvCxnSpPr>
            <a:stCxn id="169" idx="3"/>
          </p:cNvCxnSpPr>
          <p:nvPr/>
        </p:nvCxnSpPr>
        <p:spPr bwMode="auto">
          <a:xfrm>
            <a:off x="7697941" y="3068960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3" name="TextBox 172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8103139" y="1197174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Lucida Sans" panose="020B0602030504020204" pitchFamily="34" charset="77"/>
                <a:cs typeface="Georgia"/>
              </a:rPr>
              <a:t>sparse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6639234" y="119717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84376196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22AA7-3208-B346-BB4D-0478381ED8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8060" y="29969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968060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7968060" y="299695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120188" y="299695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6527836" y="2564904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9" name="Straight Arrow Connector 38"/>
          <p:cNvCxnSpPr>
            <a:stCxn id="27" idx="3"/>
            <a:endCxn id="30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6" idx="3"/>
            <a:endCxn id="33" idx="1"/>
          </p:cNvCxnSpPr>
          <p:nvPr/>
        </p:nvCxnSpPr>
        <p:spPr bwMode="auto">
          <a:xfrm>
            <a:off x="7391932" y="2996952"/>
            <a:ext cx="576128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0458353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786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786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B10DA-8A37-7242-B697-8565A4E5C8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806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806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806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018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783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196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323304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975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975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  <a:p>
            <a:r>
              <a:rPr lang="en-US" dirty="0"/>
              <a:t>Add overflow block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AF370-A52D-C848-8AE0-D70C80334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972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995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995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995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995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995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995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207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207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972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972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972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382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385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998620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998620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98620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113833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49" idx="3"/>
          </p:cNvCxnSpPr>
          <p:nvPr/>
        </p:nvCxnSpPr>
        <p:spPr bwMode="auto">
          <a:xfrm>
            <a:off x="9410078" y="4077056"/>
            <a:ext cx="576096" cy="144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5116916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58CD9A-7255-1547-8E4A-2EAEF810CA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Indirection</a:t>
            </a:r>
          </a:p>
          <a:p>
            <a:pPr lvl="2"/>
            <a:r>
              <a:rPr lang="en-US" dirty="0"/>
              <a:t>not bad if directory in memory</a:t>
            </a:r>
          </a:p>
          <a:p>
            <a:pPr lvl="1"/>
            <a:r>
              <a:rPr lang="en-US" dirty="0"/>
              <a:t>Directory doubles in size</a:t>
            </a:r>
          </a:p>
          <a:p>
            <a:pPr lvl="2"/>
            <a:r>
              <a:rPr lang="en-US" dirty="0"/>
              <a:t>now it fits in memory, now it doesn’t</a:t>
            </a:r>
          </a:p>
          <a:p>
            <a:pPr lvl="2"/>
            <a:r>
              <a:rPr lang="en-US" dirty="0"/>
              <a:t>suddenly increase in disk accesses!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508909-CB3E-0644-9B0A-EEA9DBA09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8137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62DB9-3A60-B946-B400-A61C056A0E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0025454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Hash file grows incrementally and linearly</a:t>
            </a:r>
            <a:br>
              <a:rPr lang="en-US" dirty="0"/>
            </a:br>
            <a:r>
              <a:rPr lang="en-US" dirty="0"/>
              <a:t>(unlike extensible hash file, which periodically doubles)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8DDF8-3BF0-DA46-86D6-8264B2A486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3" name="Rectangle 19">
            <a:extLst>
              <a:ext uri="{FF2B5EF4-FFF2-40B4-BE49-F238E27FC236}">
                <a16:creationId xmlns:a16="http://schemas.microsoft.com/office/drawing/2014/main" id="{F51850E7-2E91-3442-B057-494517A6B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912" y="4941168"/>
            <a:ext cx="55308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			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</a:pPr>
            <a:endParaRPr lang="en-US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2873533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Hash file grows incrementally and linearly</a:t>
            </a:r>
            <a:br>
              <a:rPr lang="en-US" dirty="0"/>
            </a:br>
            <a:r>
              <a:rPr lang="en-US" dirty="0"/>
              <a:t>(unlike extensible hash file, which periodically doubles)</a:t>
            </a:r>
          </a:p>
          <a:p>
            <a:pPr marL="0" indent="0">
              <a:buNone/>
            </a:pPr>
            <a:r>
              <a:rPr lang="en-US" dirty="0"/>
              <a:t>Lookup rule: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marL="360000" lvl="1" indent="0">
              <a:spcBef>
                <a:spcPct val="20000"/>
              </a:spcBef>
              <a:buNone/>
            </a:pPr>
            <a:r>
              <a:rPr lang="en-US" dirty="0">
                <a:latin typeface="Lucida Sans" panose="020B0602030504020204" pitchFamily="34" charset="77"/>
                <a:cs typeface="Georgia"/>
              </a:rPr>
              <a:t>if h(k)[</a:t>
            </a:r>
            <a:r>
              <a:rPr lang="en-US" dirty="0" err="1">
                <a:latin typeface="Lucida Sans" panose="020B0602030504020204" pitchFamily="34" charset="77"/>
                <a:cs typeface="Georgia"/>
              </a:rPr>
              <a:t>i</a:t>
            </a:r>
            <a:r>
              <a:rPr lang="en-US" dirty="0">
                <a:latin typeface="Lucida Sans" panose="020B0602030504020204" pitchFamily="34" charset="77"/>
                <a:cs typeface="Georgia"/>
              </a:rPr>
              <a:t>] </a:t>
            </a: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 m (maximum bucket index)</a:t>
            </a:r>
            <a:b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</a:b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then look at bucket h(k)[</a:t>
            </a:r>
            <a:r>
              <a:rPr lang="en-US" dirty="0" err="1">
                <a:latin typeface="Lucida Sans" panose="020B0602030504020204" pitchFamily="34" charset="77"/>
                <a:cs typeface="Georgia"/>
                <a:sym typeface="Symbol" charset="0"/>
              </a:rPr>
              <a:t>i</a:t>
            </a: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]</a:t>
            </a:r>
            <a:b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</a:b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else  look at bucket h(k)[</a:t>
            </a:r>
            <a:r>
              <a:rPr lang="en-US" dirty="0" err="1">
                <a:latin typeface="Lucida Sans" panose="020B0602030504020204" pitchFamily="34" charset="77"/>
                <a:cs typeface="Georgia"/>
                <a:sym typeface="Symbol" charset="0"/>
              </a:rPr>
              <a:t>i</a:t>
            </a: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] - 2</a:t>
            </a:r>
            <a:r>
              <a:rPr lang="en-US" baseline="30000" dirty="0">
                <a:latin typeface="Lucida Sans" panose="020B0602030504020204" pitchFamily="34" charset="77"/>
                <a:cs typeface="Georgia"/>
                <a:sym typeface="Symbol" charset="0"/>
              </a:rPr>
              <a:t>i -1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8DDF8-3BF0-DA46-86D6-8264B2A486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3" name="Rectangle 19">
            <a:extLst>
              <a:ext uri="{FF2B5EF4-FFF2-40B4-BE49-F238E27FC236}">
                <a16:creationId xmlns:a16="http://schemas.microsoft.com/office/drawing/2014/main" id="{F51850E7-2E91-3442-B057-494517A6B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912" y="4941168"/>
            <a:ext cx="55308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			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</a:pPr>
            <a:endParaRPr lang="en-US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0394579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=1, 2 keys/bucket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92683F-F995-A649-9F49-EB5934F0A2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373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96545" y="3501008"/>
            <a:ext cx="31451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73454" y="3501008"/>
            <a:ext cx="31451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950457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BA6071-E919-DC49-91F8-201F89FA53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01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31625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51266221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5256F2-65BB-5442-AC0B-1DBB70554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39131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30549" y="3501008"/>
            <a:ext cx="44755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57619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Notes on pointers: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E6C54E-24AE-2B4E-B777-15064DF349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Block pointers (as used in sparse indexes) can be smaller than record pointers (used in dense indexes)</a:t>
            </a:r>
          </a:p>
          <a:p>
            <a:pPr lvl="1"/>
            <a:r>
              <a:rPr lang="en-US" dirty="0"/>
              <a:t>Physical record pointers consist of a block pointer and an offset</a:t>
            </a:r>
          </a:p>
          <a:p>
            <a:r>
              <a:rPr lang="en-US" dirty="0"/>
              <a:t>If file is contiguous, then we can omit pointers </a:t>
            </a:r>
          </a:p>
          <a:p>
            <a:pPr lvl="1"/>
            <a:r>
              <a:rPr lang="en-US" dirty="0"/>
              <a:t>Compute offset from block size and key position</a:t>
            </a:r>
          </a:p>
          <a:p>
            <a:pPr lvl="1"/>
            <a:r>
              <a:rPr lang="en-US" dirty="0"/>
              <a:t>e.g. assuming 1kB per block and a pointer to block with key k1, to get block with key k3, use offset of (3-1)*1 = 2kB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32327-C0D5-5148-9465-6942FD473F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0DBC43-72C9-3B40-B63E-3072F55153DB}"/>
              </a:ext>
            </a:extLst>
          </p:cNvPr>
          <p:cNvSpPr/>
          <p:nvPr/>
        </p:nvSpPr>
        <p:spPr bwMode="auto">
          <a:xfrm>
            <a:off x="9974930" y="2276872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C7BC97-813E-BA47-B089-FB60C5B06AF3}"/>
              </a:ext>
            </a:extLst>
          </p:cNvPr>
          <p:cNvSpPr/>
          <p:nvPr/>
        </p:nvSpPr>
        <p:spPr bwMode="auto">
          <a:xfrm>
            <a:off x="9974929" y="2852936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C50702-D7C6-0445-9E34-02E3FF62DD4F}"/>
              </a:ext>
            </a:extLst>
          </p:cNvPr>
          <p:cNvSpPr/>
          <p:nvPr/>
        </p:nvSpPr>
        <p:spPr bwMode="auto">
          <a:xfrm>
            <a:off x="9974931" y="3429397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622F1C-C4D3-7E45-B572-0648B3995EE6}"/>
              </a:ext>
            </a:extLst>
          </p:cNvPr>
          <p:cNvSpPr/>
          <p:nvPr/>
        </p:nvSpPr>
        <p:spPr bwMode="auto">
          <a:xfrm>
            <a:off x="9974930" y="4005461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CAC6C-1BD0-5840-BB62-F467898C5B0B}"/>
              </a:ext>
            </a:extLst>
          </p:cNvPr>
          <p:cNvSpPr/>
          <p:nvPr/>
        </p:nvSpPr>
        <p:spPr bwMode="auto">
          <a:xfrm>
            <a:off x="8040688" y="22769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7882DC-BF69-1544-83F5-A76E169F90D9}"/>
              </a:ext>
            </a:extLst>
          </p:cNvPr>
          <p:cNvSpPr/>
          <p:nvPr/>
        </p:nvSpPr>
        <p:spPr bwMode="auto">
          <a:xfrm>
            <a:off x="8040688" y="25649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9E962B-6F0E-3A4F-87EF-24050E2E8580}"/>
              </a:ext>
            </a:extLst>
          </p:cNvPr>
          <p:cNvSpPr/>
          <p:nvPr/>
        </p:nvSpPr>
        <p:spPr bwMode="auto">
          <a:xfrm>
            <a:off x="8040688" y="28529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D49CC3-3329-A749-981B-BF8238EAC4FB}"/>
              </a:ext>
            </a:extLst>
          </p:cNvPr>
          <p:cNvSpPr/>
          <p:nvPr/>
        </p:nvSpPr>
        <p:spPr bwMode="auto">
          <a:xfrm>
            <a:off x="8472736" y="22772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AECDB5-014E-4C43-A001-31248E362A99}"/>
              </a:ext>
            </a:extLst>
          </p:cNvPr>
          <p:cNvSpPr/>
          <p:nvPr/>
        </p:nvSpPr>
        <p:spPr bwMode="auto">
          <a:xfrm>
            <a:off x="8040688" y="31410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28B3BD-3536-6849-9200-51F6D2E33E7F}"/>
              </a:ext>
            </a:extLst>
          </p:cNvPr>
          <p:cNvSpPr/>
          <p:nvPr/>
        </p:nvSpPr>
        <p:spPr bwMode="auto">
          <a:xfrm>
            <a:off x="8040688" y="227687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99000E6-4923-6B4E-8C2B-F921A1FC1069}"/>
              </a:ext>
            </a:extLst>
          </p:cNvPr>
          <p:cNvCxnSpPr>
            <a:cxnSpLocks/>
            <a:stCxn id="14" idx="3"/>
            <a:endCxn id="7" idx="1"/>
          </p:cNvCxnSpPr>
          <p:nvPr/>
        </p:nvCxnSpPr>
        <p:spPr bwMode="auto">
          <a:xfrm>
            <a:off x="8760768" y="2421310"/>
            <a:ext cx="1214162" cy="1435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5859077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283B31-C5EA-C746-BE3B-B51745B352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3215680" y="198884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321568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3215680" y="198884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19" idx="0"/>
            <a:endCxn id="37" idx="2"/>
          </p:cNvCxnSpPr>
          <p:nvPr/>
        </p:nvCxnSpPr>
        <p:spPr bwMode="auto">
          <a:xfrm flipV="1">
            <a:off x="3791744" y="2564904"/>
            <a:ext cx="0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4583833" y="2060848"/>
            <a:ext cx="1620957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insert 0101</a:t>
            </a:r>
          </a:p>
        </p:txBody>
      </p:sp>
    </p:spTree>
    <p:extLst>
      <p:ext uri="{BB962C8B-B14F-4D97-AF65-F5344CB8AC3E}">
        <p14:creationId xmlns:p14="http://schemas.microsoft.com/office/powerpoint/2010/main" val="365111099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04BF0D-A351-BE4F-ACD6-E1D5C7ECD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4282" y="3501008"/>
            <a:ext cx="44755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0040083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further growth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AC755C-361A-C74A-9DFF-A35AD2BEA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885" y="3501008"/>
            <a:ext cx="44435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50537603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EB569B-958C-C64C-A80E-FB58D70446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8496194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2D6523-6150-9C43-BBC0-0326E4060C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7529" y="3501008"/>
            <a:ext cx="572893" cy="58477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57041" y="3501008"/>
            <a:ext cx="57900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73221669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169ED2-DC0A-DC4E-956B-2DA97F3E53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32196" y="3501008"/>
            <a:ext cx="57900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09863093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F2A2A-84FF-1349-BB17-DA58951DA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696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15365" y="3501008"/>
            <a:ext cx="574196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80723591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we expand file?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Keep track of </a:t>
            </a:r>
            <a:r>
              <a:rPr lang="en-US" dirty="0" err="1"/>
              <a:t>utilisation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U = #used slots / total #slots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If U &gt; threshold, then increase m (and maybe </a:t>
            </a:r>
            <a:r>
              <a:rPr lang="en-US" dirty="0" err="1"/>
              <a:t>i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D05DC9-8CE2-4748-A629-D758C5D186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2606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1E3EC8-7EDA-6947-97D1-43365A1380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	 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	</a:t>
            </a:r>
          </a:p>
          <a:p>
            <a:pPr lvl="1"/>
            <a:r>
              <a:rPr lang="en-US" dirty="0"/>
              <a:t>No indirection like extensible hashing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Can still have overflow chains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87106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versus Hashing</a:t>
            </a:r>
          </a:p>
        </p:txBody>
      </p:sp>
    </p:spTree>
    <p:extLst>
      <p:ext uri="{BB962C8B-B14F-4D97-AF65-F5344CB8AC3E}">
        <p14:creationId xmlns:p14="http://schemas.microsoft.com/office/powerpoint/2010/main" val="69814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Sparse vs. Dense Tradeoff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Sparse: </a:t>
            </a:r>
          </a:p>
          <a:p>
            <a:pPr lvl="1"/>
            <a:r>
              <a:rPr lang="en-US" dirty="0"/>
              <a:t>Less index space per record can keep more of index in memory</a:t>
            </a:r>
          </a:p>
          <a:p>
            <a:pPr lvl="1"/>
            <a:r>
              <a:rPr lang="en-US" dirty="0"/>
              <a:t>Better for insertions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Dense:  </a:t>
            </a:r>
          </a:p>
          <a:p>
            <a:pPr lvl="1"/>
            <a:r>
              <a:rPr lang="en-US" dirty="0"/>
              <a:t>Can tell if a record exists without accessing file</a:t>
            </a:r>
          </a:p>
          <a:p>
            <a:pPr lvl="1"/>
            <a:r>
              <a:rPr lang="en-US" dirty="0"/>
              <a:t>Needed for secondary 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00E0D2-C97C-DB4E-8FFA-4D7A813D18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5143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B01C9A-B764-4A4E-A9F1-54DE8C8726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Hashing good for </a:t>
            </a:r>
            <a:r>
              <a:rPr lang="en-US" i="1" dirty="0"/>
              <a:t>probes</a:t>
            </a:r>
            <a:r>
              <a:rPr lang="en-US" dirty="0"/>
              <a:t> given a key: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= 5</a:t>
            </a:r>
          </a:p>
          <a:p>
            <a:endParaRPr lang="en-US" dirty="0"/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84292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655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Indexing (Including B-trees) good for </a:t>
            </a:r>
            <a:r>
              <a:rPr lang="en-US" i="1" dirty="0"/>
              <a:t>range searches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&gt; 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42CC91-0913-644A-92BB-DF6A90CF91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971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8696848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Chapter 14 of Garcia-Molina et al</a:t>
            </a:r>
          </a:p>
          <a:p>
            <a:pPr lvl="1"/>
            <a:r>
              <a:rPr lang="en-US" dirty="0"/>
              <a:t>Sections 14.1-14.3</a:t>
            </a:r>
          </a:p>
          <a:p>
            <a:endParaRPr lang="en-US" dirty="0"/>
          </a:p>
          <a:p>
            <a:r>
              <a:rPr lang="en-US"/>
              <a:t>Next lecture: </a:t>
            </a:r>
            <a:r>
              <a:rPr lang="en-US" dirty="0"/>
              <a:t>Multi-key Indexing</a:t>
            </a:r>
          </a:p>
          <a:p>
            <a:pPr lvl="1"/>
            <a:r>
              <a:rPr lang="en-US" dirty="0"/>
              <a:t>Sections 14.4-14.7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4932E5-159D-0C4D-BCB5-4C9BBBDC76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8690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D6BE8-7D8A-AA4D-A644-37720EE0B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Multidimensional Access Structures</a:t>
            </a:r>
          </a:p>
        </p:txBody>
      </p:sp>
    </p:spTree>
    <p:extLst>
      <p:ext uri="{BB962C8B-B14F-4D97-AF65-F5344CB8AC3E}">
        <p14:creationId xmlns:p14="http://schemas.microsoft.com/office/powerpoint/2010/main" val="2709527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5" name="Curved Connector 94"/>
          <p:cNvCxnSpPr>
            <a:stCxn id="9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3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3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4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4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79" idx="3"/>
            <a:endCxn id="4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Straight Arrow Connector 107"/>
          <p:cNvCxnSpPr>
            <a:stCxn id="80" idx="3"/>
            <a:endCxn id="5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Straight Arrow Connector 108"/>
          <p:cNvCxnSpPr>
            <a:stCxn id="83" idx="3"/>
            <a:endCxn id="5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4" idx="3"/>
            <a:endCxn id="5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1" name="Straight Arrow Connector 110"/>
          <p:cNvCxnSpPr>
            <a:stCxn id="88" idx="3"/>
            <a:endCxn id="5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2" name="Straight Arrow Connector 111"/>
          <p:cNvCxnSpPr>
            <a:stCxn id="89" idx="3"/>
            <a:endCxn id="5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65359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#2</a:t>
            </a:r>
          </a:p>
          <a:p>
            <a:pPr lvl="1"/>
            <a:r>
              <a:rPr lang="en-US" dirty="0"/>
              <a:t>Point at the first record with a given value</a:t>
            </a:r>
          </a:p>
          <a:p>
            <a:pPr lvl="1"/>
            <a:r>
              <a:rPr lang="en-US" dirty="0"/>
              <a:t>better approach? </a:t>
            </a:r>
            <a:br>
              <a:rPr lang="en-US" dirty="0"/>
            </a:br>
            <a:r>
              <a:rPr lang="en-US" dirty="0"/>
              <a:t>(smaller index)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7" name="Curved Connector 96"/>
          <p:cNvCxnSpPr/>
          <p:nvPr/>
        </p:nvCxnSpPr>
        <p:spPr bwMode="auto">
          <a:xfrm>
            <a:off x="8994085" y="3789460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42897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43" idx="1"/>
          </p:cNvCxnSpPr>
          <p:nvPr/>
        </p:nvCxnSpPr>
        <p:spPr bwMode="auto">
          <a:xfrm>
            <a:off x="8994085" y="2204863"/>
            <a:ext cx="558052" cy="7292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45" idx="1"/>
          </p:cNvCxnSpPr>
          <p:nvPr/>
        </p:nvCxnSpPr>
        <p:spPr bwMode="auto">
          <a:xfrm>
            <a:off x="8994085" y="2492895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94085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7" idx="1"/>
          </p:cNvCxnSpPr>
          <p:nvPr/>
        </p:nvCxnSpPr>
        <p:spPr bwMode="auto">
          <a:xfrm>
            <a:off x="8994085" y="3501800"/>
            <a:ext cx="558052" cy="2303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74" idx="3"/>
            <a:endCxn id="55" idx="1"/>
          </p:cNvCxnSpPr>
          <p:nvPr/>
        </p:nvCxnSpPr>
        <p:spPr bwMode="auto">
          <a:xfrm>
            <a:off x="8994085" y="3068958"/>
            <a:ext cx="558052" cy="20166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4878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#1</a:t>
            </a:r>
          </a:p>
          <a:p>
            <a:pPr lvl="1"/>
            <a:r>
              <a:rPr lang="en-US" dirty="0"/>
              <a:t>Searching for (e.g.) 20 will give unexpected results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70149" y="24933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10002197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70149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10002197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1244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94085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94085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9570149" y="278134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90251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Index contains first </a:t>
            </a:r>
            <a:r>
              <a:rPr lang="en-US" i="1" dirty="0"/>
              <a:t>new</a:t>
            </a:r>
            <a:r>
              <a:rPr lang="en-US" dirty="0"/>
              <a:t> key from each block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76073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76073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76073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76073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76761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Can we exclude sequences of blocks with repeated keys?</a:t>
            </a:r>
          </a:p>
          <a:p>
            <a:pPr lvl="1"/>
            <a:r>
              <a:rPr lang="en-US" dirty="0"/>
              <a:t>Point only to </a:t>
            </a:r>
            <a:r>
              <a:rPr lang="en-US" i="1" dirty="0"/>
              <a:t>first</a:t>
            </a:r>
            <a:r>
              <a:rPr lang="en-US" dirty="0"/>
              <a:t> instance of each value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76073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6" idx="1"/>
          </p:cNvCxnSpPr>
          <p:nvPr/>
        </p:nvCxnSpPr>
        <p:spPr bwMode="auto">
          <a:xfrm>
            <a:off x="8976073" y="3068958"/>
            <a:ext cx="558052" cy="24486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469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Access Structures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909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BF245-86B8-C84F-8014-81CF815D6F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92918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40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21714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40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1350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75975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30 from data file and reorder block</a:t>
            </a:r>
          </a:p>
          <a:p>
            <a:pPr lvl="1"/>
            <a:r>
              <a:rPr lang="en-US" dirty="0"/>
              <a:t>Update entry in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76073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76073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76073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76073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76073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76073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02585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30 from data file and reorder block</a:t>
            </a:r>
          </a:p>
          <a:p>
            <a:pPr lvl="1"/>
            <a:r>
              <a:rPr lang="en-US" dirty="0"/>
              <a:t>Update entry in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76073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76073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76073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76073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76073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76073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52137" y="278134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52137" y="249331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00622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records 30 and 40</a:t>
            </a:r>
          </a:p>
          <a:p>
            <a:pPr lvl="1"/>
            <a:r>
              <a:rPr lang="en-US" dirty="0"/>
              <a:t>Delete records from data file</a:t>
            </a:r>
          </a:p>
          <a:p>
            <a:pPr lvl="1"/>
            <a:r>
              <a:rPr lang="en-US" dirty="0"/>
              <a:t>Update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88588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records 30 and 40</a:t>
            </a:r>
          </a:p>
          <a:p>
            <a:pPr lvl="1"/>
            <a:r>
              <a:rPr lang="en-US" dirty="0"/>
              <a:t>Delete records from data file</a:t>
            </a:r>
          </a:p>
          <a:p>
            <a:pPr lvl="1"/>
            <a:r>
              <a:rPr lang="en-US" dirty="0"/>
              <a:t>Update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492896"/>
            <a:ext cx="1584176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cxnSp>
        <p:nvCxnSpPr>
          <p:cNvPr id="88" name="Straight Arrow Connector 87"/>
          <p:cNvCxnSpPr>
            <a:stCxn id="247" idx="3"/>
            <a:endCxn id="298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248" idx="3"/>
            <a:endCxn id="303" idx="1"/>
          </p:cNvCxnSpPr>
          <p:nvPr/>
        </p:nvCxnSpPr>
        <p:spPr bwMode="auto">
          <a:xfrm>
            <a:off x="8994085" y="2492474"/>
            <a:ext cx="558052" cy="15845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cxnSpLocks/>
            <a:stCxn id="251" idx="3"/>
            <a:endCxn id="305" idx="1"/>
          </p:cNvCxnSpPr>
          <p:nvPr/>
        </p:nvCxnSpPr>
        <p:spPr bwMode="auto">
          <a:xfrm>
            <a:off x="8994085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73326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from data file</a:t>
            </a:r>
          </a:p>
          <a:p>
            <a:pPr lvl="1"/>
            <a:r>
              <a:rPr lang="en-US" dirty="0"/>
              <a:t>Remove entry from index and update index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94085" y="220444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94085" y="249247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94085" y="278050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94085" y="306853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94085" y="350138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94085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94085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94085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42897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59330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from data file</a:t>
            </a:r>
          </a:p>
          <a:p>
            <a:pPr lvl="1"/>
            <a:r>
              <a:rPr lang="en-US" dirty="0"/>
              <a:t>Remove entry from index and update index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94085" y="220444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94085" y="249247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94085" y="350138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94085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94085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94085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42897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70149" y="249289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9" name="Straight Arrow Connector 88"/>
          <p:cNvCxnSpPr>
            <a:stCxn id="160" idx="3"/>
            <a:endCxn id="85" idx="1"/>
          </p:cNvCxnSpPr>
          <p:nvPr/>
        </p:nvCxnSpPr>
        <p:spPr bwMode="auto">
          <a:xfrm>
            <a:off x="8994085" y="2492475"/>
            <a:ext cx="576064" cy="14446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163" idx="3"/>
            <a:endCxn id="259" idx="1"/>
          </p:cNvCxnSpPr>
          <p:nvPr/>
        </p:nvCxnSpPr>
        <p:spPr bwMode="auto">
          <a:xfrm>
            <a:off x="8994085" y="2780507"/>
            <a:ext cx="558052" cy="57646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45844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52137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3C2F9E-02D5-7A4A-9966-EC4DE957CB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758026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 basics</a:t>
            </a:r>
          </a:p>
          <a:p>
            <a:pPr lvl="1"/>
            <a:r>
              <a:rPr lang="en-US" dirty="0"/>
              <a:t>Sequential files</a:t>
            </a:r>
          </a:p>
          <a:p>
            <a:pPr lvl="1"/>
            <a:r>
              <a:rPr lang="en-US" dirty="0"/>
              <a:t>Dense indexes</a:t>
            </a:r>
          </a:p>
          <a:p>
            <a:pPr lvl="1"/>
            <a:r>
              <a:rPr lang="en-US" dirty="0"/>
              <a:t>Sparse indexes</a:t>
            </a:r>
          </a:p>
          <a:p>
            <a:pPr lvl="1"/>
            <a:r>
              <a:rPr lang="en-US" dirty="0"/>
              <a:t>Multi-level indexes</a:t>
            </a:r>
          </a:p>
          <a:p>
            <a:pPr lvl="1"/>
            <a:r>
              <a:rPr lang="en-US" dirty="0"/>
              <a:t>Secondary indexes</a:t>
            </a:r>
          </a:p>
          <a:p>
            <a:pPr lvl="1"/>
            <a:r>
              <a:rPr lang="en-US" dirty="0"/>
              <a:t>Indirection</a:t>
            </a:r>
          </a:p>
          <a:p>
            <a:r>
              <a:rPr lang="en-US" dirty="0" err="1"/>
              <a:t>B+trees</a:t>
            </a:r>
            <a:endParaRPr lang="en-US" dirty="0"/>
          </a:p>
          <a:p>
            <a:r>
              <a:rPr lang="en-US" dirty="0"/>
              <a:t>Hash 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516C4-9626-F940-AEA9-604648F79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59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34</a:t>
            </a:r>
          </a:p>
          <a:p>
            <a:pPr lvl="1"/>
            <a:r>
              <a:rPr lang="en-US" dirty="0"/>
              <a:t>Easy! We have free space in the right block of the data file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7927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52137" y="278092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34</a:t>
            </a: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651747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95701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95701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7014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7014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7014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7014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7014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7014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7014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7014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15</a:t>
            </a:r>
          </a:p>
          <a:p>
            <a:pPr lvl="1"/>
            <a:r>
              <a:rPr lang="en-US" dirty="0"/>
              <a:t>Add to data file and immediately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Update index</a:t>
            </a:r>
          </a:p>
          <a:p>
            <a:pPr marL="3600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957014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7014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7014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7014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7014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7014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88406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95701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95701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7014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7014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7014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7014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7014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7014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7014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7014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15</a:t>
            </a:r>
          </a:p>
          <a:p>
            <a:pPr lvl="1"/>
            <a:r>
              <a:rPr lang="en-US" dirty="0"/>
              <a:t>Add to data file and immediately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r>
              <a:rPr lang="en-US" dirty="0"/>
              <a:t>Alternatively:</a:t>
            </a:r>
          </a:p>
          <a:p>
            <a:pPr lvl="1"/>
            <a:r>
              <a:rPr lang="en-US" dirty="0"/>
              <a:t>Insert new block (chained file)</a:t>
            </a:r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957014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7014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7014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7014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7014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7014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570149" y="2780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075990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 bwMode="auto">
          <a:xfrm>
            <a:off x="784170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84170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84170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84170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84170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84170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84170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84170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84170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84170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25</a:t>
            </a:r>
          </a:p>
          <a:p>
            <a:pPr lvl="1"/>
            <a:r>
              <a:rPr lang="en-US" dirty="0"/>
              <a:t>Block is full, so add to </a:t>
            </a:r>
            <a:br>
              <a:rPr lang="en-US" dirty="0"/>
            </a:br>
            <a:r>
              <a:rPr lang="en-US" dirty="0"/>
              <a:t>overflow block</a:t>
            </a:r>
          </a:p>
          <a:p>
            <a:pPr lvl="1"/>
            <a:r>
              <a:rPr lang="en-US" dirty="0" err="1"/>
              <a:t>Reorganise</a:t>
            </a:r>
            <a:r>
              <a:rPr lang="en-US" dirty="0"/>
              <a:t> later...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655457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655457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655457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98661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98661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98661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655457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655457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698661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98661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7274651" y="1916808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7274651" y="2204443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7274651" y="2492475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7274651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7274651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655457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84170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784170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784170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784170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784170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784170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784170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784170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783270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83270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83270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83270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83270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099625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235515" y="1412776"/>
            <a:ext cx="1455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 index</a:t>
            </a:r>
          </a:p>
        </p:txBody>
      </p:sp>
    </p:spTree>
    <p:extLst>
      <p:ext uri="{BB962C8B-B14F-4D97-AF65-F5344CB8AC3E}">
        <p14:creationId xmlns:p14="http://schemas.microsoft.com/office/powerpoint/2010/main" val="3410800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 bwMode="auto">
          <a:xfrm>
            <a:off x="9425885" y="206084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9425885" y="278092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425885" y="350100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425885" y="422108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425885" y="494116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84170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84170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84170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84170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84170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84170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84170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84170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84170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84170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25</a:t>
            </a:r>
          </a:p>
          <a:p>
            <a:pPr lvl="1"/>
            <a:r>
              <a:rPr lang="en-US" dirty="0"/>
              <a:t>Block is full, so add to </a:t>
            </a:r>
            <a:br>
              <a:rPr lang="en-US" dirty="0"/>
            </a:br>
            <a:r>
              <a:rPr lang="en-US" dirty="0"/>
              <a:t>overflow block</a:t>
            </a:r>
          </a:p>
          <a:p>
            <a:pPr lvl="1"/>
            <a:r>
              <a:rPr lang="en-US" dirty="0" err="1"/>
              <a:t>Reorganise</a:t>
            </a:r>
            <a:r>
              <a:rPr lang="en-US" dirty="0"/>
              <a:t> later...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655457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655457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655457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98661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98661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98661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655457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655457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698661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98661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7274651" y="1916808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7274651" y="2204443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7274651" y="2492475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7274651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7274651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655457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84170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784170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784170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784170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784170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784170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784170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784170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783270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83270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83270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83270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83270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099625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235515" y="1412776"/>
            <a:ext cx="1455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 index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100019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00019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0001949" y="17728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9929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946165" y="1412776"/>
            <a:ext cx="1745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overflow blocks</a:t>
            </a:r>
          </a:p>
        </p:txBody>
      </p:sp>
      <p:cxnSp>
        <p:nvCxnSpPr>
          <p:cNvPr id="57" name="Straight Arrow Connector 56"/>
          <p:cNvCxnSpPr>
            <a:stCxn id="49" idx="3"/>
            <a:endCxn id="47" idx="1"/>
          </p:cNvCxnSpPr>
          <p:nvPr/>
        </p:nvCxnSpPr>
        <p:spPr bwMode="auto">
          <a:xfrm flipV="1">
            <a:off x="9569901" y="1916832"/>
            <a:ext cx="432048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089742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Unlike a primary index, does not determine placement of records in data file</a:t>
            </a:r>
          </a:p>
          <a:p>
            <a:r>
              <a:rPr lang="en-US" dirty="0"/>
              <a:t>Location (order) of records may have been decided by a primary index on another field</a:t>
            </a:r>
          </a:p>
          <a:p>
            <a:r>
              <a:rPr lang="en-US" dirty="0"/>
              <a:t>Secondary indexes are always dense</a:t>
            </a:r>
          </a:p>
          <a:p>
            <a:r>
              <a:rPr lang="en-US" dirty="0"/>
              <a:t>Pointers are record pointers, not block pointers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43887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Unlike a primary index, does not determine placement of records in data file</a:t>
            </a:r>
          </a:p>
          <a:p>
            <a:r>
              <a:rPr lang="en-US" dirty="0"/>
              <a:t>Location (order) of records may have been decided by a primary index on another field</a:t>
            </a:r>
          </a:p>
          <a:p>
            <a:r>
              <a:rPr lang="en-US" dirty="0"/>
              <a:t>Secondary indexes are always dense</a:t>
            </a:r>
          </a:p>
          <a:p>
            <a:r>
              <a:rPr lang="en-US" dirty="0"/>
              <a:t>Pointers are record pointers, not block pointers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196240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409460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Sparse secondary indexes make no sense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7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9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44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49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51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56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Curved Connector 111"/>
          <p:cNvCxnSpPr/>
          <p:nvPr/>
        </p:nvCxnSpPr>
        <p:spPr bwMode="auto">
          <a:xfrm>
            <a:off x="8994085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36510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65313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6" name="TextBox 115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8165783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5008444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May have higher levels of sparse indexes above the dense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8031131" y="1196752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</p:spTree>
    <p:extLst>
      <p:ext uri="{BB962C8B-B14F-4D97-AF65-F5344CB8AC3E}">
        <p14:creationId xmlns:p14="http://schemas.microsoft.com/office/powerpoint/2010/main" val="7389843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May have higher levels of sparse indexes above the dense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97786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697786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697786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740990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740990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740990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697786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9" name="Rectangle 118"/>
          <p:cNvSpPr/>
          <p:nvPr/>
        </p:nvSpPr>
        <p:spPr bwMode="auto">
          <a:xfrm>
            <a:off x="697786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0" name="Rectangle 119"/>
          <p:cNvSpPr/>
          <p:nvPr/>
        </p:nvSpPr>
        <p:spPr bwMode="auto">
          <a:xfrm>
            <a:off x="740990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40990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697786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3" name="Straight Arrow Connector 122"/>
          <p:cNvCxnSpPr>
            <a:stCxn id="115" idx="3"/>
          </p:cNvCxnSpPr>
          <p:nvPr/>
        </p:nvCxnSpPr>
        <p:spPr bwMode="auto">
          <a:xfrm flipV="1">
            <a:off x="7697941" y="1916436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116" idx="3"/>
          </p:cNvCxnSpPr>
          <p:nvPr/>
        </p:nvCxnSpPr>
        <p:spPr bwMode="auto">
          <a:xfrm>
            <a:off x="7697941" y="2204443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Curved Connector 125"/>
          <p:cNvCxnSpPr>
            <a:stCxn id="120" idx="3"/>
          </p:cNvCxnSpPr>
          <p:nvPr/>
        </p:nvCxnSpPr>
        <p:spPr bwMode="auto">
          <a:xfrm>
            <a:off x="7697941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Curved Connector 126"/>
          <p:cNvCxnSpPr>
            <a:stCxn id="121" idx="3"/>
          </p:cNvCxnSpPr>
          <p:nvPr/>
        </p:nvCxnSpPr>
        <p:spPr bwMode="auto">
          <a:xfrm>
            <a:off x="7697941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7" idx="3"/>
            <a:endCxn id="84" idx="1"/>
          </p:cNvCxnSpPr>
          <p:nvPr/>
        </p:nvCxnSpPr>
        <p:spPr bwMode="auto">
          <a:xfrm>
            <a:off x="7697941" y="2492475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8031131" y="1196752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581100" y="1196752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188944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</p:spTree>
    <p:extLst>
      <p:ext uri="{BB962C8B-B14F-4D97-AF65-F5344CB8AC3E}">
        <p14:creationId xmlns:p14="http://schemas.microsoft.com/office/powerpoint/2010/main" val="2812321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Secondary indexes need to cope with duplicate values in the data file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33915746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#1: repeated entries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excess disk space</a:t>
            </a:r>
          </a:p>
          <a:p>
            <a:pPr lvl="1"/>
            <a:r>
              <a:rPr lang="en-US" dirty="0"/>
              <a:t>excess search time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36527724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#2: drop repeated keys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variable size records in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6808758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#3: chain records with same key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need to add fields to records</a:t>
            </a:r>
          </a:p>
          <a:p>
            <a:pPr lvl="1"/>
            <a:r>
              <a:rPr lang="en-US" dirty="0"/>
              <a:t>need to follow chain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7" name="Rectangle 116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1" name="Rectangle 120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2" name="Rectangle 121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4" name="Straight Arrow Connector 123"/>
          <p:cNvCxnSpPr>
            <a:stCxn id="117" idx="3"/>
          </p:cNvCxnSpPr>
          <p:nvPr/>
        </p:nvCxnSpPr>
        <p:spPr bwMode="auto">
          <a:xfrm>
            <a:off x="8994085" y="1917255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8" idx="3"/>
          </p:cNvCxnSpPr>
          <p:nvPr/>
        </p:nvCxnSpPr>
        <p:spPr bwMode="auto">
          <a:xfrm flipV="1">
            <a:off x="8994085" y="1917230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119" idx="3"/>
          </p:cNvCxnSpPr>
          <p:nvPr/>
        </p:nvCxnSpPr>
        <p:spPr bwMode="auto">
          <a:xfrm>
            <a:off x="8994085" y="2492896"/>
            <a:ext cx="558052" cy="15845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122" idx="3"/>
            <a:endCxn id="43" idx="1"/>
          </p:cNvCxnSpPr>
          <p:nvPr/>
        </p:nvCxnSpPr>
        <p:spPr bwMode="auto">
          <a:xfrm>
            <a:off x="8994085" y="2780929"/>
            <a:ext cx="558052" cy="1527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8" name="Rectangle 12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8212269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10878744" y="56612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10878744" y="53732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10878744" y="494116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10878744" y="465313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10878744" y="422108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10878744" y="393305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10878744" y="350100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Rectangle 136"/>
          <p:cNvSpPr/>
          <p:nvPr/>
        </p:nvSpPr>
        <p:spPr bwMode="auto">
          <a:xfrm>
            <a:off x="10878744" y="321297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10878744" y="278092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9" name="Rectangle 138"/>
          <p:cNvSpPr/>
          <p:nvPr/>
        </p:nvSpPr>
        <p:spPr bwMode="auto">
          <a:xfrm>
            <a:off x="10878744" y="249289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10878744" y="20608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10878744" y="17728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2" name="Curved Connector 141"/>
          <p:cNvCxnSpPr>
            <a:stCxn id="140" idx="3"/>
            <a:endCxn id="137" idx="3"/>
          </p:cNvCxnSpPr>
          <p:nvPr/>
        </p:nvCxnSpPr>
        <p:spPr bwMode="auto">
          <a:xfrm>
            <a:off x="11142397" y="2204864"/>
            <a:ext cx="11545" cy="115212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Curved Connector 142"/>
          <p:cNvCxnSpPr>
            <a:stCxn id="137" idx="3"/>
            <a:endCxn id="134" idx="3"/>
          </p:cNvCxnSpPr>
          <p:nvPr/>
        </p:nvCxnSpPr>
        <p:spPr bwMode="auto">
          <a:xfrm>
            <a:off x="11142397" y="3356992"/>
            <a:ext cx="11545" cy="1008112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Curved Connector 143"/>
          <p:cNvCxnSpPr>
            <a:stCxn id="134" idx="3"/>
            <a:endCxn id="132" idx="3"/>
          </p:cNvCxnSpPr>
          <p:nvPr/>
        </p:nvCxnSpPr>
        <p:spPr bwMode="auto">
          <a:xfrm>
            <a:off x="11142397" y="436510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5" name="Curved Connector 144"/>
          <p:cNvCxnSpPr>
            <a:stCxn id="141" idx="3"/>
            <a:endCxn id="139" idx="3"/>
          </p:cNvCxnSpPr>
          <p:nvPr/>
        </p:nvCxnSpPr>
        <p:spPr bwMode="auto">
          <a:xfrm>
            <a:off x="11142397" y="1916832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6" name="Curved Connector 145"/>
          <p:cNvCxnSpPr>
            <a:stCxn id="139" idx="3"/>
            <a:endCxn id="133" idx="3"/>
          </p:cNvCxnSpPr>
          <p:nvPr/>
        </p:nvCxnSpPr>
        <p:spPr bwMode="auto">
          <a:xfrm>
            <a:off x="11142397" y="2636912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7" name="Curved Connector 146"/>
          <p:cNvCxnSpPr>
            <a:stCxn id="138" idx="3"/>
            <a:endCxn id="136" idx="3"/>
          </p:cNvCxnSpPr>
          <p:nvPr/>
        </p:nvCxnSpPr>
        <p:spPr bwMode="auto">
          <a:xfrm>
            <a:off x="11142397" y="292494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Curved Connector 147"/>
          <p:cNvCxnSpPr>
            <a:stCxn id="136" idx="3"/>
            <a:endCxn id="130" idx="3"/>
          </p:cNvCxnSpPr>
          <p:nvPr/>
        </p:nvCxnSpPr>
        <p:spPr bwMode="auto">
          <a:xfrm>
            <a:off x="11142397" y="3645024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Curved Connector 148"/>
          <p:cNvCxnSpPr>
            <a:stCxn id="135" idx="3"/>
            <a:endCxn id="131" idx="3"/>
          </p:cNvCxnSpPr>
          <p:nvPr/>
        </p:nvCxnSpPr>
        <p:spPr bwMode="auto">
          <a:xfrm>
            <a:off x="11142397" y="4077072"/>
            <a:ext cx="11545" cy="1440160"/>
          </a:xfrm>
          <a:prstGeom prst="curvedConnector3">
            <a:avLst>
              <a:gd name="adj1" fmla="val 3353001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Connector 149"/>
          <p:cNvCxnSpPr/>
          <p:nvPr/>
        </p:nvCxnSpPr>
        <p:spPr bwMode="auto">
          <a:xfrm>
            <a:off x="10878743" y="5670135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Straight Connector 150"/>
          <p:cNvCxnSpPr/>
          <p:nvPr/>
        </p:nvCxnSpPr>
        <p:spPr bwMode="auto">
          <a:xfrm>
            <a:off x="10878743" y="537321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Straight Connector 151"/>
          <p:cNvCxnSpPr/>
          <p:nvPr/>
        </p:nvCxnSpPr>
        <p:spPr bwMode="auto">
          <a:xfrm>
            <a:off x="10878743" y="4941168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" name="Straight Connector 152"/>
          <p:cNvCxnSpPr/>
          <p:nvPr/>
        </p:nvCxnSpPr>
        <p:spPr bwMode="auto">
          <a:xfrm>
            <a:off x="10878743" y="465313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745164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#4: indirection via buckets of pointers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Advantages</a:t>
            </a:r>
          </a:p>
          <a:p>
            <a:pPr lvl="1"/>
            <a:r>
              <a:rPr lang="en-US" dirty="0"/>
              <a:t>If we have multiple secondary indexes on a relation, we can calculate conjunctions by taking intersections of buckets</a:t>
            </a:r>
          </a:p>
          <a:p>
            <a:pPr lvl="1"/>
            <a:r>
              <a:rPr lang="en-US" dirty="0"/>
              <a:t>Don’t need to examine data file!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8688041" y="321297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50100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7890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688041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688041" y="479715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50847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3727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688041" y="56608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9488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76073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76073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76073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76073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76073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76073" y="2636888"/>
            <a:ext cx="558052" cy="7201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76073" y="3645024"/>
            <a:ext cx="558052" cy="1143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76073" y="3933056"/>
            <a:ext cx="558052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76073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76073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76073" y="3645000"/>
            <a:ext cx="558052" cy="1296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76073" y="5228778"/>
            <a:ext cx="558052" cy="5764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76073" y="551681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76073" y="580484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76073" y="609287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0" name="Rectangle 109"/>
          <p:cNvSpPr/>
          <p:nvPr/>
        </p:nvSpPr>
        <p:spPr bwMode="auto">
          <a:xfrm>
            <a:off x="8688041" y="1772816"/>
            <a:ext cx="288032" cy="230425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688041" y="4221088"/>
            <a:ext cx="288032" cy="201622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358632" y="1412776"/>
            <a:ext cx="96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7426482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7426482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426482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7858530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858530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858530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426482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7426482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34" name="Rectangle 133"/>
          <p:cNvSpPr/>
          <p:nvPr/>
        </p:nvSpPr>
        <p:spPr bwMode="auto">
          <a:xfrm>
            <a:off x="7858530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7858530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7426482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7364746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138" name="Straight Arrow Connector 137"/>
          <p:cNvCxnSpPr>
            <a:stCxn id="129" idx="3"/>
            <a:endCxn id="61" idx="1"/>
          </p:cNvCxnSpPr>
          <p:nvPr/>
        </p:nvCxnSpPr>
        <p:spPr bwMode="auto">
          <a:xfrm flipV="1">
            <a:off x="8146563" y="1916832"/>
            <a:ext cx="541479" cy="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130" idx="3"/>
            <a:endCxn id="73" idx="1"/>
          </p:cNvCxnSpPr>
          <p:nvPr/>
        </p:nvCxnSpPr>
        <p:spPr bwMode="auto">
          <a:xfrm>
            <a:off x="8146563" y="2204864"/>
            <a:ext cx="541479" cy="8636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131" idx="3"/>
            <a:endCxn id="79" idx="1"/>
          </p:cNvCxnSpPr>
          <p:nvPr/>
        </p:nvCxnSpPr>
        <p:spPr bwMode="auto">
          <a:xfrm>
            <a:off x="8146563" y="2492896"/>
            <a:ext cx="541479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134" idx="3"/>
            <a:endCxn id="83" idx="1"/>
          </p:cNvCxnSpPr>
          <p:nvPr/>
        </p:nvCxnSpPr>
        <p:spPr bwMode="auto">
          <a:xfrm>
            <a:off x="8146563" y="2780928"/>
            <a:ext cx="541479" cy="18721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Curved Connector 141"/>
          <p:cNvCxnSpPr>
            <a:stCxn id="135" idx="3"/>
          </p:cNvCxnSpPr>
          <p:nvPr/>
        </p:nvCxnSpPr>
        <p:spPr bwMode="auto">
          <a:xfrm>
            <a:off x="8146563" y="3068960"/>
            <a:ext cx="181439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438652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Conventional indexes</a:t>
            </a:r>
          </a:p>
        </p:txBody>
      </p:sp>
      <p:sp>
        <p:nvSpPr>
          <p:cNvPr id="798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Advantages:</a:t>
            </a:r>
          </a:p>
          <a:p>
            <a:pPr lvl="1"/>
            <a:r>
              <a:rPr lang="en-US" dirty="0"/>
              <a:t>Simple</a:t>
            </a:r>
          </a:p>
          <a:p>
            <a:pPr lvl="1"/>
            <a:r>
              <a:rPr lang="en-US" dirty="0"/>
              <a:t>Index is sequential file and good for scans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Disadvantages:</a:t>
            </a:r>
          </a:p>
          <a:p>
            <a:pPr lvl="1"/>
            <a:r>
              <a:rPr lang="en-US" dirty="0"/>
              <a:t>Inserts expensive, and/or</a:t>
            </a:r>
          </a:p>
          <a:p>
            <a:pPr lvl="1"/>
            <a:r>
              <a:rPr lang="en-US" dirty="0"/>
              <a:t>Lose </a:t>
            </a:r>
            <a:r>
              <a:rPr lang="en-US" dirty="0" err="1"/>
              <a:t>sequentiality</a:t>
            </a:r>
            <a:r>
              <a:rPr lang="en-US" dirty="0"/>
              <a:t> &amp; balance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D2DCCB-5D34-2D4B-AC58-97F571CF71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27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98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The most widely used tree-structured indexes</a:t>
            </a:r>
          </a:p>
          <a:p>
            <a:r>
              <a:rPr lang="en-GB" dirty="0"/>
              <a:t>Balanced multi-way tree</a:t>
            </a:r>
          </a:p>
          <a:p>
            <a:pPr lvl="1"/>
            <a:r>
              <a:rPr lang="en-GB" dirty="0"/>
              <a:t>Yields consistent performance</a:t>
            </a:r>
          </a:p>
          <a:p>
            <a:pPr lvl="1"/>
            <a:r>
              <a:rPr lang="en-GB" dirty="0"/>
              <a:t>Sacrifices </a:t>
            </a:r>
            <a:r>
              <a:rPr lang="en-GB" dirty="0" err="1"/>
              <a:t>sequentiality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D12C5-7354-364E-9D8F-51E09E79F6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911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Arrow Connector 92"/>
          <p:cNvCxnSpPr>
            <a:stCxn id="24" idx="2"/>
            <a:endCxn id="76" idx="0"/>
          </p:cNvCxnSpPr>
          <p:nvPr/>
        </p:nvCxnSpPr>
        <p:spPr bwMode="auto">
          <a:xfrm>
            <a:off x="8832304" y="2780878"/>
            <a:ext cx="576064" cy="316840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Lucida Sans" panose="020B0602030504020204" pitchFamily="34" charset="77"/>
              </a:rPr>
              <a:t>B+tree</a:t>
            </a:r>
            <a:r>
              <a:rPr lang="en-US" dirty="0">
                <a:latin typeface="Lucida Sans" panose="020B0602030504020204" pitchFamily="34" charset="77"/>
              </a:rPr>
              <a:t>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B654E-659C-A543-A422-A266F4200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303913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735960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59896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879976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456040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312024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88088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31705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3863752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87688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007768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583832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439816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176121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608168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032104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752184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8328248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184232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8760296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991545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3592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567608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3143672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999656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3575720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143673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575720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719736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4295800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151784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727848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stCxn id="6" idx="2"/>
            <a:endCxn id="14" idx="0"/>
          </p:cNvCxnSpPr>
          <p:nvPr/>
        </p:nvCxnSpPr>
        <p:spPr bwMode="auto">
          <a:xfrm flipH="1">
            <a:off x="4223792" y="2204814"/>
            <a:ext cx="1008112" cy="2880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5" idx="2"/>
            <a:endCxn id="21" idx="0"/>
          </p:cNvCxnSpPr>
          <p:nvPr/>
        </p:nvCxnSpPr>
        <p:spPr bwMode="auto">
          <a:xfrm>
            <a:off x="5807968" y="2204814"/>
            <a:ext cx="2160240" cy="2880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13" idx="2"/>
            <a:endCxn id="28" idx="0"/>
          </p:cNvCxnSpPr>
          <p:nvPr/>
        </p:nvCxnSpPr>
        <p:spPr bwMode="auto">
          <a:xfrm flipH="1">
            <a:off x="2783632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12" idx="2"/>
            <a:endCxn id="35" idx="0"/>
          </p:cNvCxnSpPr>
          <p:nvPr/>
        </p:nvCxnSpPr>
        <p:spPr bwMode="auto">
          <a:xfrm>
            <a:off x="3935760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Rectangle 51"/>
          <p:cNvSpPr/>
          <p:nvPr/>
        </p:nvSpPr>
        <p:spPr bwMode="auto">
          <a:xfrm>
            <a:off x="5735961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6168008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12024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6744072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320136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888089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7320136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7464152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8040216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896200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8472264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040217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8472264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16280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9192344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9048328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9624392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16281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9048328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9192344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9768408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9624392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10200456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4" name="Straight Arrow Connector 83"/>
          <p:cNvCxnSpPr>
            <a:stCxn id="20" idx="2"/>
            <a:endCxn id="55" idx="0"/>
          </p:cNvCxnSpPr>
          <p:nvPr/>
        </p:nvCxnSpPr>
        <p:spPr bwMode="auto">
          <a:xfrm flipH="1">
            <a:off x="6528048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19" idx="2"/>
            <a:endCxn id="62" idx="0"/>
          </p:cNvCxnSpPr>
          <p:nvPr/>
        </p:nvCxnSpPr>
        <p:spPr bwMode="auto">
          <a:xfrm>
            <a:off x="7680176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3" idx="2"/>
            <a:endCxn id="69" idx="0"/>
          </p:cNvCxnSpPr>
          <p:nvPr/>
        </p:nvCxnSpPr>
        <p:spPr bwMode="auto">
          <a:xfrm>
            <a:off x="8256240" y="2780878"/>
            <a:ext cx="576064" cy="230425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Connector 95"/>
          <p:cNvCxnSpPr/>
          <p:nvPr/>
        </p:nvCxnSpPr>
        <p:spPr bwMode="auto">
          <a:xfrm>
            <a:off x="1524000" y="3094062"/>
            <a:ext cx="9144000" cy="158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9097364" y="2730356"/>
            <a:ext cx="16866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Non-leaf nodes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9097363" y="3094062"/>
            <a:ext cx="12634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Leaf nodes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498648" y="1556792"/>
            <a:ext cx="1207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latin typeface="Lucida Sans" panose="020B0602030504020204" pitchFamily="34" charset="77"/>
                <a:cs typeface="Georgia"/>
              </a:rPr>
              <a:t>Root node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3719736" y="335689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4871864" y="422098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464152" y="335689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8616280" y="422098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9768408" y="508508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10344472" y="594923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07" name="Elbow Connector 106"/>
          <p:cNvCxnSpPr>
            <a:stCxn id="100" idx="3"/>
            <a:endCxn id="32" idx="1"/>
          </p:cNvCxnSpPr>
          <p:nvPr/>
        </p:nvCxnSpPr>
        <p:spPr bwMode="auto">
          <a:xfrm flipH="1">
            <a:off x="3143674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09" name="Elbow Connector 108"/>
          <p:cNvCxnSpPr>
            <a:stCxn id="102" idx="3"/>
            <a:endCxn id="59" idx="1"/>
          </p:cNvCxnSpPr>
          <p:nvPr/>
        </p:nvCxnSpPr>
        <p:spPr bwMode="auto">
          <a:xfrm flipH="1">
            <a:off x="6888090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1" name="Elbow Connector 110"/>
          <p:cNvCxnSpPr>
            <a:stCxn id="103" idx="3"/>
            <a:endCxn id="66" idx="1"/>
          </p:cNvCxnSpPr>
          <p:nvPr/>
        </p:nvCxnSpPr>
        <p:spPr bwMode="auto">
          <a:xfrm flipH="1">
            <a:off x="8040218" y="4364979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3" name="Elbow Connector 112"/>
          <p:cNvCxnSpPr>
            <a:stCxn id="104" idx="3"/>
            <a:endCxn id="73" idx="1"/>
          </p:cNvCxnSpPr>
          <p:nvPr/>
        </p:nvCxnSpPr>
        <p:spPr bwMode="auto">
          <a:xfrm flipH="1">
            <a:off x="8616282" y="5229075"/>
            <a:ext cx="1296143" cy="864196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4" name="Straight Arrow Connector 113"/>
          <p:cNvCxnSpPr>
            <a:stCxn id="26" idx="2"/>
          </p:cNvCxnSpPr>
          <p:nvPr/>
        </p:nvCxnSpPr>
        <p:spPr bwMode="auto">
          <a:xfrm>
            <a:off x="249560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30" idx="2"/>
          </p:cNvCxnSpPr>
          <p:nvPr/>
        </p:nvCxnSpPr>
        <p:spPr bwMode="auto">
          <a:xfrm>
            <a:off x="3071664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/>
          <p:cNvCxnSpPr>
            <a:stCxn id="31" idx="2"/>
          </p:cNvCxnSpPr>
          <p:nvPr/>
        </p:nvCxnSpPr>
        <p:spPr bwMode="auto">
          <a:xfrm>
            <a:off x="3647728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3" name="Straight Arrow Connector 122"/>
          <p:cNvCxnSpPr>
            <a:stCxn id="33" idx="2"/>
          </p:cNvCxnSpPr>
          <p:nvPr/>
        </p:nvCxnSpPr>
        <p:spPr bwMode="auto">
          <a:xfrm>
            <a:off x="3647728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37" idx="2"/>
          </p:cNvCxnSpPr>
          <p:nvPr/>
        </p:nvCxnSpPr>
        <p:spPr bwMode="auto">
          <a:xfrm>
            <a:off x="4223792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53" idx="2"/>
          </p:cNvCxnSpPr>
          <p:nvPr/>
        </p:nvCxnSpPr>
        <p:spPr bwMode="auto">
          <a:xfrm>
            <a:off x="6240016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57" idx="2"/>
          </p:cNvCxnSpPr>
          <p:nvPr/>
        </p:nvCxnSpPr>
        <p:spPr bwMode="auto">
          <a:xfrm>
            <a:off x="681608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60" idx="2"/>
          </p:cNvCxnSpPr>
          <p:nvPr/>
        </p:nvCxnSpPr>
        <p:spPr bwMode="auto">
          <a:xfrm>
            <a:off x="7392144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Straight Arrow Connector 141"/>
          <p:cNvCxnSpPr>
            <a:stCxn id="64" idx="2"/>
          </p:cNvCxnSpPr>
          <p:nvPr/>
        </p:nvCxnSpPr>
        <p:spPr bwMode="auto">
          <a:xfrm>
            <a:off x="7968208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Straight Arrow Connector 142"/>
          <p:cNvCxnSpPr>
            <a:stCxn id="67" idx="2"/>
          </p:cNvCxnSpPr>
          <p:nvPr/>
        </p:nvCxnSpPr>
        <p:spPr bwMode="auto">
          <a:xfrm>
            <a:off x="8544272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Straight Arrow Connector 143"/>
          <p:cNvCxnSpPr>
            <a:stCxn id="71" idx="2"/>
          </p:cNvCxnSpPr>
          <p:nvPr/>
        </p:nvCxnSpPr>
        <p:spPr bwMode="auto">
          <a:xfrm>
            <a:off x="912033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Straight Arrow Connector 147"/>
          <p:cNvCxnSpPr>
            <a:stCxn id="72" idx="2"/>
          </p:cNvCxnSpPr>
          <p:nvPr/>
        </p:nvCxnSpPr>
        <p:spPr bwMode="auto">
          <a:xfrm>
            <a:off x="969640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Straight Arrow Connector 148"/>
          <p:cNvCxnSpPr>
            <a:stCxn id="74" idx="2"/>
          </p:cNvCxnSpPr>
          <p:nvPr/>
        </p:nvCxnSpPr>
        <p:spPr bwMode="auto">
          <a:xfrm>
            <a:off x="9120336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Arrow Connector 149"/>
          <p:cNvCxnSpPr>
            <a:stCxn id="78" idx="2"/>
          </p:cNvCxnSpPr>
          <p:nvPr/>
        </p:nvCxnSpPr>
        <p:spPr bwMode="auto">
          <a:xfrm>
            <a:off x="9696400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Elbow Connector 158"/>
          <p:cNvCxnSpPr>
            <a:stCxn id="101" idx="3"/>
            <a:endCxn id="52" idx="1"/>
          </p:cNvCxnSpPr>
          <p:nvPr/>
        </p:nvCxnSpPr>
        <p:spPr bwMode="auto">
          <a:xfrm flipV="1">
            <a:off x="5015881" y="3500933"/>
            <a:ext cx="720081" cy="8640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627802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non-leaf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7FF381-C7CE-364E-A083-E525321519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3719737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015880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28768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447928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176120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744072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7226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endCxn id="6" idx="0"/>
          </p:cNvCxnSpPr>
          <p:nvPr/>
        </p:nvCxnSpPr>
        <p:spPr bwMode="auto">
          <a:xfrm>
            <a:off x="5087888" y="1916832"/>
            <a:ext cx="1008112" cy="10801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2"/>
            <a:endCxn id="28" idx="0"/>
          </p:cNvCxnSpPr>
          <p:nvPr/>
        </p:nvCxnSpPr>
        <p:spPr bwMode="auto">
          <a:xfrm flipH="1">
            <a:off x="2931433" y="3860898"/>
            <a:ext cx="57227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4947657" y="3860898"/>
            <a:ext cx="2842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6960096" y="3860898"/>
            <a:ext cx="29181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8688288" y="3860898"/>
            <a:ext cx="5798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223547" y="5013176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&lt; 120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74285" y="5013177"/>
            <a:ext cx="2146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120 ≤ keys &lt;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78544" y="5013176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150 ≤ keys &lt; 180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60248" y="5013177"/>
            <a:ext cx="1415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≥ 180</a:t>
            </a:r>
          </a:p>
        </p:txBody>
      </p:sp>
    </p:spTree>
    <p:extLst>
      <p:ext uri="{BB962C8B-B14F-4D97-AF65-F5344CB8AC3E}">
        <p14:creationId xmlns:p14="http://schemas.microsoft.com/office/powerpoint/2010/main" val="1770462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Relations are stored in files</a:t>
            </a:r>
          </a:p>
          <a:p>
            <a:r>
              <a:rPr lang="en-US" dirty="0"/>
              <a:t>Files are stored as collections of blocks</a:t>
            </a:r>
          </a:p>
          <a:p>
            <a:r>
              <a:rPr lang="en-US" dirty="0"/>
              <a:t>Blocks contain records that correspond to tuples in the relation</a:t>
            </a:r>
          </a:p>
          <a:p>
            <a:endParaRPr lang="en-US" dirty="0"/>
          </a:p>
          <a:p>
            <a:r>
              <a:rPr lang="en-US" dirty="0"/>
              <a:t>How do we find the tuples that match some criteria?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67FD5B-10A2-CC4E-A019-D4FC5453E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003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Root node typically kept in memory</a:t>
            </a:r>
          </a:p>
          <a:p>
            <a:pPr lvl="1"/>
            <a:r>
              <a:rPr lang="en-US" dirty="0"/>
              <a:t>Entrance point to index – used as frequently as any </a:t>
            </a:r>
            <a:r>
              <a:rPr lang="en-US"/>
              <a:t>other node</a:t>
            </a:r>
            <a:endParaRPr lang="en-US" dirty="0"/>
          </a:p>
          <a:p>
            <a:pPr lvl="1"/>
            <a:r>
              <a:rPr lang="en-US" dirty="0"/>
              <a:t>Some nodes from second level may also be kept in memory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57990-5987-CD49-A63E-4C81E5A56F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227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149F55-5EB3-5B43-B50A-E37EB554D7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2495601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79174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768017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23792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951984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1993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24812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stCxn id="29" idx="2"/>
            <a:endCxn id="6" idx="0"/>
          </p:cNvCxnSpPr>
          <p:nvPr/>
        </p:nvCxnSpPr>
        <p:spPr bwMode="auto">
          <a:xfrm flipH="1">
            <a:off x="4871864" y="1998132"/>
            <a:ext cx="1905407" cy="9988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3"/>
            <a:endCxn id="28" idx="1"/>
          </p:cNvCxnSpPr>
          <p:nvPr/>
        </p:nvCxnSpPr>
        <p:spPr bwMode="auto">
          <a:xfrm>
            <a:off x="8112224" y="3428925"/>
            <a:ext cx="704306" cy="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>
            <a:off x="4007768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5735960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7464152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8816530" y="3244334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next leaf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66406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94598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22790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179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25114" y="1628800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from non-leaf</a:t>
            </a:r>
          </a:p>
        </p:txBody>
      </p:sp>
    </p:spTree>
    <p:extLst>
      <p:ext uri="{BB962C8B-B14F-4D97-AF65-F5344CB8AC3E}">
        <p14:creationId xmlns:p14="http://schemas.microsoft.com/office/powerpoint/2010/main" val="37356034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the index is a primary index</a:t>
            </a:r>
          </a:p>
          <a:p>
            <a:pPr lvl="1"/>
            <a:r>
              <a:rPr lang="en-GB" dirty="0"/>
              <a:t>Leaf nodes are records containing data, stored in the order of the primary key</a:t>
            </a:r>
          </a:p>
          <a:p>
            <a:pPr lvl="1"/>
            <a:r>
              <a:rPr lang="en-GB" dirty="0"/>
              <a:t>The index provides an alternative to a sequential scan</a:t>
            </a:r>
          </a:p>
          <a:p>
            <a:pPr marL="0" indent="0">
              <a:buNone/>
            </a:pPr>
            <a:r>
              <a:rPr lang="en-GB" dirty="0"/>
              <a:t>If the index is a secondary index</a:t>
            </a:r>
          </a:p>
          <a:p>
            <a:pPr lvl="1"/>
            <a:r>
              <a:rPr lang="en-GB" dirty="0"/>
              <a:t>Leaf nodes contain pointers to the data records</a:t>
            </a:r>
          </a:p>
          <a:p>
            <a:pPr lvl="1"/>
            <a:r>
              <a:rPr lang="en-GB" dirty="0"/>
              <a:t>Data can be accessed in the sequence of the secondary key</a:t>
            </a:r>
          </a:p>
          <a:p>
            <a:pPr lvl="1"/>
            <a:r>
              <a:rPr lang="en-GB" dirty="0"/>
              <a:t>A secondary index can point to any sort of data file, for example one created by hashing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DF3CC7-07E5-5E44-AFA9-2F9C542130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548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Node size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Each node is of fixed size and contains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 keys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n+1 pointers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4B3B1D-F4FE-724D-9B66-ACBCF9CBD0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6816080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7680176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6528048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7968208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9120336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9984432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8832304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6528048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7392144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984432" y="39329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7680176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8832304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9696400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8544272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6040" y="1700808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24246" y="342900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</p:spTree>
    <p:extLst>
      <p:ext uri="{BB962C8B-B14F-4D97-AF65-F5344CB8AC3E}">
        <p14:creationId xmlns:p14="http://schemas.microsoft.com/office/powerpoint/2010/main" val="11072731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nodes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Don’t want nodes to be too empty (efficient use of space)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Non-leaf:	</a:t>
            </a:r>
            <a:r>
              <a:rPr lang="en-US" dirty="0">
                <a:sym typeface="Symbol" charset="0"/>
              </a:rPr>
              <a:t>(</a:t>
            </a:r>
            <a:r>
              <a:rPr lang="en-US" dirty="0"/>
              <a:t>n+1)/2</a:t>
            </a:r>
            <a:r>
              <a:rPr lang="en-US" dirty="0">
                <a:sym typeface="Symbol" charset="0"/>
              </a:rPr>
              <a:t></a:t>
            </a:r>
            <a:r>
              <a:rPr lang="en-US" dirty="0"/>
              <a:t> pointers</a:t>
            </a:r>
          </a:p>
          <a:p>
            <a:pPr marL="0" indent="0">
              <a:buNone/>
            </a:pPr>
            <a:r>
              <a:rPr lang="en-US" dirty="0"/>
              <a:t>Leaf:		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(n+1)/2</a:t>
            </a:r>
            <a:r>
              <a:rPr lang="en-US" dirty="0">
                <a:sym typeface="Symbol" charset="0"/>
              </a:rPr>
              <a:t> </a:t>
            </a:r>
            <a:r>
              <a:rPr lang="en-US" dirty="0"/>
              <a:t>pointers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B07DD-26FD-0048-B4E6-8E807AFBFA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636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Minimum node examples (n=3)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BF65A7-24B4-0340-893A-A9584B99A7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>
            <a:spLocks noChangeAspect="1"/>
          </p:cNvSpPr>
          <p:nvPr/>
        </p:nvSpPr>
        <p:spPr bwMode="auto">
          <a:xfrm>
            <a:off x="3287650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" name="Rectangle 5"/>
          <p:cNvSpPr>
            <a:spLocks noChangeAspect="1"/>
          </p:cNvSpPr>
          <p:nvPr/>
        </p:nvSpPr>
        <p:spPr bwMode="auto">
          <a:xfrm>
            <a:off x="3935723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 bwMode="auto">
          <a:xfrm>
            <a:off x="3071639" y="28530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4151746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5015842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5663915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4799819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3071513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3719698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566391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3935723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16" name="Rectangle 15"/>
          <p:cNvSpPr>
            <a:spLocks noChangeAspect="1"/>
          </p:cNvSpPr>
          <p:nvPr/>
        </p:nvSpPr>
        <p:spPr bwMode="auto">
          <a:xfrm>
            <a:off x="479981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7" name="Rectangle 16"/>
          <p:cNvSpPr>
            <a:spLocks noChangeAspect="1"/>
          </p:cNvSpPr>
          <p:nvPr/>
        </p:nvSpPr>
        <p:spPr bwMode="auto">
          <a:xfrm>
            <a:off x="544789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>
            <a:spLocks noChangeAspect="1"/>
          </p:cNvSpPr>
          <p:nvPr/>
        </p:nvSpPr>
        <p:spPr bwMode="auto">
          <a:xfrm>
            <a:off x="458379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>
            <a:spLocks noChangeAspect="1"/>
          </p:cNvSpPr>
          <p:nvPr/>
        </p:nvSpPr>
        <p:spPr bwMode="auto">
          <a:xfrm>
            <a:off x="7104226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7752299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>
            <a:spLocks noChangeAspect="1"/>
          </p:cNvSpPr>
          <p:nvPr/>
        </p:nvSpPr>
        <p:spPr bwMode="auto">
          <a:xfrm>
            <a:off x="6888215" y="28530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7968322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8832418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480491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8616395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688808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753627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948049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>
            <a:spLocks noChangeAspect="1"/>
          </p:cNvSpPr>
          <p:nvPr/>
        </p:nvSpPr>
        <p:spPr bwMode="auto">
          <a:xfrm>
            <a:off x="775229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31" name="Rectangle 30"/>
          <p:cNvSpPr>
            <a:spLocks noChangeAspect="1"/>
          </p:cNvSpPr>
          <p:nvPr/>
        </p:nvSpPr>
        <p:spPr bwMode="auto">
          <a:xfrm>
            <a:off x="8616395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>
            <a:spLocks noChangeAspect="1"/>
          </p:cNvSpPr>
          <p:nvPr/>
        </p:nvSpPr>
        <p:spPr bwMode="auto">
          <a:xfrm>
            <a:off x="9264466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>
            <a:spLocks noChangeAspect="1"/>
          </p:cNvSpPr>
          <p:nvPr/>
        </p:nvSpPr>
        <p:spPr bwMode="auto">
          <a:xfrm>
            <a:off x="840037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cxnSpLocks/>
            <a:stCxn id="7" idx="2"/>
          </p:cNvCxnSpPr>
          <p:nvPr/>
        </p:nvCxnSpPr>
        <p:spPr bwMode="auto">
          <a:xfrm flipH="1">
            <a:off x="3179632" y="3284984"/>
            <a:ext cx="13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cxnSpLocks/>
            <a:stCxn id="6" idx="2"/>
          </p:cNvCxnSpPr>
          <p:nvPr/>
        </p:nvCxnSpPr>
        <p:spPr bwMode="auto">
          <a:xfrm flipH="1">
            <a:off x="4043728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cxnSpLocks/>
            <a:stCxn id="11" idx="2"/>
          </p:cNvCxnSpPr>
          <p:nvPr/>
        </p:nvCxnSpPr>
        <p:spPr bwMode="auto">
          <a:xfrm flipH="1">
            <a:off x="4907824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cxnSpLocks/>
            <a:stCxn id="10" idx="2"/>
          </p:cNvCxnSpPr>
          <p:nvPr/>
        </p:nvCxnSpPr>
        <p:spPr bwMode="auto">
          <a:xfrm flipH="1">
            <a:off x="5771920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22" idx="2"/>
          </p:cNvCxnSpPr>
          <p:nvPr/>
        </p:nvCxnSpPr>
        <p:spPr bwMode="auto">
          <a:xfrm flipH="1">
            <a:off x="6996208" y="3284984"/>
            <a:ext cx="13" cy="5759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21" idx="2"/>
          </p:cNvCxnSpPr>
          <p:nvPr/>
        </p:nvCxnSpPr>
        <p:spPr bwMode="auto">
          <a:xfrm flipH="1">
            <a:off x="7860304" y="3284884"/>
            <a:ext cx="1" cy="5759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13" idx="2"/>
          </p:cNvCxnSpPr>
          <p:nvPr/>
        </p:nvCxnSpPr>
        <p:spPr bwMode="auto">
          <a:xfrm>
            <a:off x="3827730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>
            <a:stCxn id="18" idx="2"/>
          </p:cNvCxnSpPr>
          <p:nvPr/>
        </p:nvCxnSpPr>
        <p:spPr bwMode="auto">
          <a:xfrm>
            <a:off x="4691826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7" idx="2"/>
          </p:cNvCxnSpPr>
          <p:nvPr/>
        </p:nvCxnSpPr>
        <p:spPr bwMode="auto">
          <a:xfrm>
            <a:off x="5555922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Straight Arrow Connector 59"/>
          <p:cNvCxnSpPr>
            <a:cxnSpLocks/>
            <a:stCxn id="28" idx="2"/>
          </p:cNvCxnSpPr>
          <p:nvPr/>
        </p:nvCxnSpPr>
        <p:spPr bwMode="auto">
          <a:xfrm>
            <a:off x="7644305" y="5301208"/>
            <a:ext cx="0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1" name="Straight Arrow Connector 60"/>
          <p:cNvCxnSpPr>
            <a:cxnSpLocks/>
            <a:stCxn id="33" idx="2"/>
          </p:cNvCxnSpPr>
          <p:nvPr/>
        </p:nvCxnSpPr>
        <p:spPr bwMode="auto">
          <a:xfrm>
            <a:off x="8508401" y="5301208"/>
            <a:ext cx="1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14" idx="3"/>
          </p:cNvCxnSpPr>
          <p:nvPr/>
        </p:nvCxnSpPr>
        <p:spPr bwMode="auto">
          <a:xfrm>
            <a:off x="5879976" y="5085184"/>
            <a:ext cx="57606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9" idx="3"/>
          </p:cNvCxnSpPr>
          <p:nvPr/>
        </p:nvCxnSpPr>
        <p:spPr bwMode="auto">
          <a:xfrm>
            <a:off x="9696552" y="5085184"/>
            <a:ext cx="57591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0" name="Left Brace 69"/>
          <p:cNvSpPr/>
          <p:nvPr/>
        </p:nvSpPr>
        <p:spPr bwMode="auto">
          <a:xfrm rot="5400000">
            <a:off x="4295851" y="1052686"/>
            <a:ext cx="360040" cy="2808413"/>
          </a:xfrm>
          <a:prstGeom prst="leftBrace">
            <a:avLst>
              <a:gd name="adj1" fmla="val 31162"/>
              <a:gd name="adj2" fmla="val 50000"/>
            </a:avLst>
          </a:prstGeom>
          <a:noFill/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8112275" y="1052686"/>
            <a:ext cx="360040" cy="2808413"/>
          </a:xfrm>
          <a:prstGeom prst="leftBrace">
            <a:avLst>
              <a:gd name="adj1" fmla="val 36869"/>
              <a:gd name="adj2" fmla="val 50000"/>
            </a:avLst>
          </a:prstGeom>
          <a:noFill/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847528" y="2852936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847529" y="486916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581018" y="1844824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minimum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153952" y="1844824"/>
            <a:ext cx="585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full</a:t>
            </a:r>
          </a:p>
        </p:txBody>
      </p:sp>
    </p:spTree>
    <p:extLst>
      <p:ext uri="{BB962C8B-B14F-4D97-AF65-F5344CB8AC3E}">
        <p14:creationId xmlns:p14="http://schemas.microsoft.com/office/powerpoint/2010/main" val="25062402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rules</a:t>
            </a:r>
          </a:p>
        </p:txBody>
      </p:sp>
      <p:sp>
        <p:nvSpPr>
          <p:cNvPr id="921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62575" indent="-457200">
              <a:buFont typeface="+mj-lt"/>
              <a:buAutoNum type="arabicPeriod"/>
            </a:pPr>
            <a:r>
              <a:rPr lang="en-US" dirty="0"/>
              <a:t>All leaves same distance from root (balanced tree)</a:t>
            </a:r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Pointers in leaves point to records except for </a:t>
            </a:r>
            <a:r>
              <a:rPr lang="ja-JP" altLang="en-US" dirty="0"/>
              <a:t>“</a:t>
            </a:r>
            <a:r>
              <a:rPr lang="en-US" dirty="0"/>
              <a:t>sequence pointer</a:t>
            </a:r>
            <a:r>
              <a:rPr lang="ja-JP" altLang="en-US" dirty="0"/>
              <a:t>”</a:t>
            </a:r>
            <a:endParaRPr lang="en-GB" altLang="ja-JP" dirty="0"/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Number of pointers/keys for </a:t>
            </a:r>
            <a:r>
              <a:rPr lang="en-US" dirty="0" err="1"/>
              <a:t>B+tree</a:t>
            </a:r>
            <a:r>
              <a:rPr lang="en-US" dirty="0"/>
              <a:t> of order n: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F3FA6-72A3-4046-A1CD-84A7263504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2756FB5-138F-DE4E-93A1-76062BA7593C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2784202" y="4076700"/>
          <a:ext cx="6480721" cy="1752600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15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1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max </a:t>
                      </a:r>
                    </a:p>
                    <a:p>
                      <a:pPr algn="ctr"/>
                      <a:r>
                        <a:rPr lang="en-US" dirty="0" err="1"/>
                        <a:t>ptrs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max </a:t>
                      </a:r>
                    </a:p>
                    <a:p>
                      <a:pPr algn="ctr"/>
                      <a:r>
                        <a:rPr lang="en-US" dirty="0"/>
                        <a:t>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 </a:t>
                      </a:r>
                      <a:r>
                        <a:rPr lang="en-US" dirty="0" err="1"/>
                        <a:t>ptrs</a:t>
                      </a:r>
                      <a:r>
                        <a:rPr lang="en-US" dirty="0"/>
                        <a:t> to data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 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Non-leaf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  <a:r>
                        <a:rPr lang="en-US" sz="1800" baseline="0" dirty="0">
                          <a:sym typeface="Symbol" charset="0"/>
                        </a:rPr>
                        <a:t> </a:t>
                      </a:r>
                      <a:r>
                        <a:rPr lang="en-US" dirty="0"/>
                        <a:t>- 1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Root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4454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First, some parameters:</a:t>
            </a:r>
          </a:p>
          <a:p>
            <a:pPr lvl="1"/>
            <a:r>
              <a:rPr lang="en-GB" dirty="0"/>
              <a:t>block size 4kb, of which:</a:t>
            </a:r>
            <a:br>
              <a:rPr lang="en-GB" dirty="0"/>
            </a:br>
            <a:r>
              <a:rPr lang="en-GB" dirty="0"/>
              <a:t>b = 4000 bytes available for storage of records</a:t>
            </a:r>
          </a:p>
          <a:p>
            <a:pPr lvl="1"/>
            <a:r>
              <a:rPr lang="en-GB" dirty="0"/>
              <a:t>key length	</a:t>
            </a:r>
            <a:br>
              <a:rPr lang="en-GB" dirty="0"/>
            </a:br>
            <a:r>
              <a:rPr lang="en-GB" dirty="0"/>
              <a:t>k = 10 bytes</a:t>
            </a:r>
          </a:p>
          <a:p>
            <a:pPr lvl="1"/>
            <a:r>
              <a:rPr lang="en-GB" dirty="0"/>
              <a:t>record length	</a:t>
            </a:r>
            <a:br>
              <a:rPr lang="en-GB" dirty="0"/>
            </a:br>
            <a:r>
              <a:rPr lang="en-GB" dirty="0"/>
              <a:t>r = 100 bytes (including the key)</a:t>
            </a:r>
          </a:p>
          <a:p>
            <a:pPr lvl="1"/>
            <a:r>
              <a:rPr lang="en-GB" dirty="0"/>
              <a:t>block pointer</a:t>
            </a:r>
            <a:br>
              <a:rPr lang="en-GB" dirty="0"/>
            </a:br>
            <a:r>
              <a:rPr lang="en-GB" dirty="0"/>
              <a:t>p = 6 bytes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D5BFA-8889-2C40-8DCF-80B79045B2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314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leaf node in a primary index can accommodate </a:t>
            </a:r>
            <a:r>
              <a:rPr lang="en-GB" dirty="0" err="1"/>
              <a:t>lp</a:t>
            </a:r>
            <a:r>
              <a:rPr lang="en-GB" dirty="0"/>
              <a:t> records, where </a:t>
            </a:r>
            <a:r>
              <a:rPr lang="en-GB" dirty="0" err="1"/>
              <a:t>lp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(</a:t>
            </a:r>
            <a:r>
              <a:rPr lang="en-GB" dirty="0"/>
              <a:t>b-p)/r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39 records</a:t>
            </a:r>
          </a:p>
          <a:p>
            <a:pPr marL="0" indent="0">
              <a:buNone/>
            </a:pPr>
            <a:r>
              <a:rPr lang="en-GB" dirty="0"/>
              <a:t>A leaf node in a secondary index can accommodate </a:t>
            </a:r>
            <a:r>
              <a:rPr lang="en-GB" dirty="0" err="1"/>
              <a:t>ls</a:t>
            </a:r>
            <a:r>
              <a:rPr lang="en-GB" dirty="0"/>
              <a:t> records,</a:t>
            </a:r>
            <a:br>
              <a:rPr lang="en-GB" dirty="0"/>
            </a:br>
            <a:r>
              <a:rPr lang="en-GB" dirty="0"/>
              <a:t>where </a:t>
            </a:r>
            <a:r>
              <a:rPr lang="en-GB" dirty="0" err="1"/>
              <a:t>ls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GB" dirty="0"/>
              <a:t>(b-p)/(</a:t>
            </a:r>
            <a:r>
              <a:rPr lang="en-GB" dirty="0" err="1"/>
              <a:t>k+p</a:t>
            </a:r>
            <a:r>
              <a:rPr lang="en-GB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249 records</a:t>
            </a:r>
          </a:p>
          <a:p>
            <a:pPr marL="0" indent="0">
              <a:buNone/>
            </a:pPr>
            <a:r>
              <a:rPr lang="en-GB" dirty="0"/>
              <a:t>A non-leaf node could accommodate </a:t>
            </a:r>
            <a:r>
              <a:rPr lang="en-US" dirty="0" err="1"/>
              <a:t>i</a:t>
            </a:r>
            <a:r>
              <a:rPr lang="en-US" dirty="0"/>
              <a:t> entries, where</a:t>
            </a:r>
            <a:br>
              <a:rPr lang="en-US" dirty="0"/>
            </a:b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(b-p)/(</a:t>
            </a:r>
            <a:r>
              <a:rPr lang="en-US" dirty="0" err="1"/>
              <a:t>k+p</a:t>
            </a:r>
            <a:r>
              <a:rPr lang="en-US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US" dirty="0"/>
              <a:t> = 249 records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allow for expansion, assume initial node occupancy of u, where u = 0.6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E2F72-9042-4440-B079-469D72006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8226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DFE55-A424-424A-B904-AB68796A15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61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63E7F4-BDD7-334D-BABA-83786154C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rapezoid 4"/>
          <p:cNvSpPr/>
          <p:nvPr/>
        </p:nvSpPr>
        <p:spPr bwMode="auto">
          <a:xfrm rot="5400000">
            <a:off x="4260305" y="3645024"/>
            <a:ext cx="1440160" cy="720080"/>
          </a:xfrm>
          <a:prstGeom prst="trapezoid">
            <a:avLst>
              <a:gd name="adj" fmla="val 47928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132513" y="2564904"/>
            <a:ext cx="1440160" cy="288032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Blocks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containing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records</a:t>
            </a:r>
          </a:p>
        </p:txBody>
      </p:sp>
      <p:cxnSp>
        <p:nvCxnSpPr>
          <p:cNvPr id="8" name="Straight Arrow Connector 7"/>
          <p:cNvCxnSpPr>
            <a:stCxn id="5" idx="0"/>
            <a:endCxn id="6" idx="1"/>
          </p:cNvCxnSpPr>
          <p:nvPr/>
        </p:nvCxnSpPr>
        <p:spPr bwMode="auto">
          <a:xfrm>
            <a:off x="5340425" y="4005064"/>
            <a:ext cx="792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6" idx="3"/>
          </p:cNvCxnSpPr>
          <p:nvPr/>
        </p:nvCxnSpPr>
        <p:spPr bwMode="auto">
          <a:xfrm>
            <a:off x="7572673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5" idx="2"/>
          </p:cNvCxnSpPr>
          <p:nvPr/>
        </p:nvCxnSpPr>
        <p:spPr bwMode="auto">
          <a:xfrm>
            <a:off x="3900265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006314" y="3717032"/>
            <a:ext cx="832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search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729" y="3717033"/>
            <a:ext cx="1180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matching 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</p:spTree>
    <p:extLst>
      <p:ext uri="{BB962C8B-B14F-4D97-AF65-F5344CB8AC3E}">
        <p14:creationId xmlns:p14="http://schemas.microsoft.com/office/powerpoint/2010/main" val="16870067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149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23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3,427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22,201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510,623 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95E4C-7EA6-2840-8B97-E1CDB577AE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819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ls*u	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 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57EB9-D4F3-A540-B9F5-9B7CCD14F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957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149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ls*u		=	149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(ls*u)(</a:t>
            </a:r>
            <a:r>
              <a:rPr lang="en-GB" dirty="0" err="1"/>
              <a:t>i</a:t>
            </a:r>
            <a:r>
              <a:rPr lang="en-GB" dirty="0"/>
              <a:t>*u)	= 	22,201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(ls*u)(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3,307,949	records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is not normally necessary to go more than about three levels deep in the index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EADA8-C979-F645-B97C-12A9B48092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487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Insertion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Space available in leaf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Non-leaf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New root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420D3-3577-8147-A296-E421388FBA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067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1: insert key=32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D20F94-89BF-C440-8BEF-0085CFCFDC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240489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72536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96472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16552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392616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248600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824664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368281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00328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224264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44344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20408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76392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952456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28121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360168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04184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080248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3936232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51229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20409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595245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096472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672536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8520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584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5160368" y="3141191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6744544" y="3141191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3720208" y="4005337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4872336" y="4005337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656312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248600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4800329" y="4725292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3432176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4008240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458430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602446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6600528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989884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1: insert key=32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D20F94-89BF-C440-8BEF-0085CFCFDC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240489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72536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96472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16552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392616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248600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824664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368281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00328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224264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44344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20408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76392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952456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28121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360168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04184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080248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3936232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51229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20409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595245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096472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672536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8520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584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5160368" y="3141191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6744544" y="3141191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3720208" y="4005337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4872336" y="4005337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656312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248600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4800329" y="4725292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82" name="Rectangle 81"/>
          <p:cNvSpPr/>
          <p:nvPr/>
        </p:nvSpPr>
        <p:spPr bwMode="auto">
          <a:xfrm>
            <a:off x="6672536" y="458130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3432176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4008240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458430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602446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6600528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37" idx="2"/>
          </p:cNvCxnSpPr>
          <p:nvPr/>
        </p:nvCxnSpPr>
        <p:spPr bwMode="auto">
          <a:xfrm>
            <a:off x="7176592" y="4869333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461927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5154851" y="3861296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6306979" y="3861296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671035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5154851" y="3861296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6306979" y="3861296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1770476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202523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2346539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2922603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778587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354651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3498667" y="44373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514891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4362763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4938827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3642684" y="458130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227453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2850595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569609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1770476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202523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2346539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2922603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778587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354651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3498667" y="44373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514891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802923" y="357326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4362763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4938827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6378987" y="357326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3642684" y="458130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227453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2850595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50" idx="2"/>
            <a:endCxn id="77" idx="0"/>
          </p:cNvCxnSpPr>
          <p:nvPr/>
        </p:nvCxnSpPr>
        <p:spPr bwMode="auto">
          <a:xfrm flipH="1">
            <a:off x="2562563" y="3861296"/>
            <a:ext cx="3168352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9" idx="2"/>
            <a:endCxn id="57" idx="0"/>
          </p:cNvCxnSpPr>
          <p:nvPr/>
        </p:nvCxnSpPr>
        <p:spPr bwMode="auto">
          <a:xfrm flipH="1">
            <a:off x="5154851" y="3861296"/>
            <a:ext cx="1152128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53" idx="2"/>
            <a:endCxn id="63" idx="0"/>
          </p:cNvCxnSpPr>
          <p:nvPr/>
        </p:nvCxnSpPr>
        <p:spPr bwMode="auto">
          <a:xfrm>
            <a:off x="6883043" y="3861296"/>
            <a:ext cx="864096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233799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5729209" y="3933775"/>
            <a:ext cx="2808312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Straight Arrow Connector 117"/>
          <p:cNvCxnSpPr>
            <a:cxnSpLocks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73" idx="3"/>
            <a:endCxn id="59" idx="1"/>
          </p:cNvCxnSpPr>
          <p:nvPr/>
        </p:nvCxnSpPr>
        <p:spPr bwMode="auto">
          <a:xfrm>
            <a:off x="4649090" y="4941812"/>
            <a:ext cx="3096345" cy="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8017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Files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Tuples of a relation are sorted by their primary key</a:t>
            </a:r>
          </a:p>
          <a:p>
            <a:r>
              <a:rPr lang="en-US" dirty="0"/>
              <a:t>Tuples are then distributed among blocks in that order</a:t>
            </a:r>
          </a:p>
          <a:p>
            <a:r>
              <a:rPr lang="en-US" dirty="0"/>
              <a:t>Common to leave free space in each block to allow for later insertions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13076537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5729209" y="3933775"/>
            <a:ext cx="2808312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98172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6593306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025353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6449289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169369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4543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601417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8177481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22515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7097361" y="3933825"/>
            <a:ext cx="1440160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6089249" y="3933825"/>
            <a:ext cx="432048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209894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6593306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025353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6449289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169369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4543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601417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8177481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22515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7097361" y="3933825"/>
            <a:ext cx="1440160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6089249" y="3933825"/>
            <a:ext cx="432048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9" idx="2"/>
            <a:endCxn id="130" idx="0"/>
          </p:cNvCxnSpPr>
          <p:nvPr/>
        </p:nvCxnSpPr>
        <p:spPr bwMode="auto">
          <a:xfrm>
            <a:off x="4577081" y="2781647"/>
            <a:ext cx="2808312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4" name="Rectangle 143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605963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5735961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532649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5735961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363413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6672065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710411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652804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48128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824192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80176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825624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7176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6600057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623465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6672065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710411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652804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48128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824192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80176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825624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5303913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48" name="Rectangle 147"/>
          <p:cNvSpPr/>
          <p:nvPr/>
        </p:nvSpPr>
        <p:spPr bwMode="auto">
          <a:xfrm>
            <a:off x="5735960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5159896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5879976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6456040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6312024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888088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7176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6600057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9" name="Straight Arrow Connector 168"/>
          <p:cNvCxnSpPr>
            <a:stCxn id="149" idx="2"/>
            <a:endCxn id="7" idx="0"/>
          </p:cNvCxnSpPr>
          <p:nvPr/>
        </p:nvCxnSpPr>
        <p:spPr bwMode="auto">
          <a:xfrm flipH="1">
            <a:off x="4871864" y="1988790"/>
            <a:ext cx="360040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1" name="Straight Arrow Connector 170"/>
          <p:cNvCxnSpPr>
            <a:stCxn id="148" idx="2"/>
            <a:endCxn id="143" idx="0"/>
          </p:cNvCxnSpPr>
          <p:nvPr/>
        </p:nvCxnSpPr>
        <p:spPr bwMode="auto">
          <a:xfrm>
            <a:off x="5807968" y="1988790"/>
            <a:ext cx="1656184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394007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Deletion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Simple case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Coalesce with sibling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Re-distribute keys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Cases 2. or 3. at non-leaf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AA37B-4FE6-B740-BC44-99BDCBCC71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761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45604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0321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760816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46415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04021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760296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5879977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8040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6960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7536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8184232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8616280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509793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5879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cxnSpLocks/>
            <a:stCxn id="25" idx="2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5663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918195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 Index or Not To Index?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Maintaining an index costs time (processor, disk access)</a:t>
            </a:r>
          </a:p>
          <a:p>
            <a:pPr lvl="1"/>
            <a:r>
              <a:rPr lang="en-GB" dirty="0"/>
              <a:t>When entries are added to the relation, index must be updated</a:t>
            </a:r>
          </a:p>
          <a:p>
            <a:pPr lvl="1"/>
            <a:r>
              <a:rPr lang="en-GB" dirty="0"/>
              <a:t>Index must be maintained to make good use of resources</a:t>
            </a:r>
          </a:p>
          <a:p>
            <a:pPr marL="0" indent="0">
              <a:buNone/>
            </a:pPr>
            <a:r>
              <a:rPr lang="en-GB" dirty="0"/>
              <a:t>There is a trade off between:</a:t>
            </a:r>
          </a:p>
          <a:p>
            <a:pPr lvl="1"/>
            <a:r>
              <a:rPr lang="en-GB" dirty="0"/>
              <a:t>Rapid access when retrieving data</a:t>
            </a:r>
          </a:p>
          <a:p>
            <a:pPr lvl="1"/>
            <a:r>
              <a:rPr lang="en-GB" dirty="0"/>
              <a:t>Speed of updating the database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29C51-996E-B14F-BB1F-873AEC24E5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504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5879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5663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7" name="Straight Arrow Connector 166"/>
          <p:cNvCxnSpPr>
            <a:stCxn id="25" idx="2"/>
            <a:endCxn id="121" idx="0"/>
          </p:cNvCxnSpPr>
          <p:nvPr/>
        </p:nvCxnSpPr>
        <p:spPr bwMode="auto">
          <a:xfrm>
            <a:off x="6384032" y="2852836"/>
            <a:ext cx="2448272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8" name="Rectangle 167"/>
          <p:cNvSpPr/>
          <p:nvPr/>
        </p:nvSpPr>
        <p:spPr bwMode="auto">
          <a:xfrm>
            <a:off x="5879976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0377682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3" idx="2"/>
            <a:endCxn id="76" idx="0"/>
          </p:cNvCxnSpPr>
          <p:nvPr/>
        </p:nvCxnSpPr>
        <p:spPr bwMode="auto">
          <a:xfrm>
            <a:off x="7824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8400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7176120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752184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37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7608168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184232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328248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60296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9480376" y="50851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904312" y="50851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9336360" y="50851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3" name="Elbow Connector 92"/>
          <p:cNvCxnSpPr>
            <a:stCxn id="42" idx="3"/>
            <a:endCxn id="75" idx="1"/>
          </p:cNvCxnSpPr>
          <p:nvPr/>
        </p:nvCxnSpPr>
        <p:spPr bwMode="auto">
          <a:xfrm flipH="1">
            <a:off x="7176120" y="4365029"/>
            <a:ext cx="1872208" cy="8640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6" name="Elbow Connector 95"/>
          <p:cNvCxnSpPr>
            <a:stCxn id="81" idx="3"/>
            <a:endCxn id="84" idx="1"/>
          </p:cNvCxnSpPr>
          <p:nvPr/>
        </p:nvCxnSpPr>
        <p:spPr bwMode="auto">
          <a:xfrm flipH="1">
            <a:off x="7752184" y="5229175"/>
            <a:ext cx="1872208" cy="8640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77" idx="2"/>
          </p:cNvCxnSpPr>
          <p:nvPr/>
        </p:nvCxnSpPr>
        <p:spPr bwMode="auto">
          <a:xfrm>
            <a:off x="768017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78" idx="2"/>
          </p:cNvCxnSpPr>
          <p:nvPr/>
        </p:nvCxnSpPr>
        <p:spPr bwMode="auto">
          <a:xfrm>
            <a:off x="825624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2865302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cxnSpLocks/>
            <a:stCxn id="113" idx="2"/>
          </p:cNvCxnSpPr>
          <p:nvPr/>
        </p:nvCxnSpPr>
        <p:spPr bwMode="auto">
          <a:xfrm>
            <a:off x="7824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8400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78962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87920099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78962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73201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85" name="Straight Arrow Connector 184"/>
          <p:cNvCxnSpPr>
            <a:stCxn id="113" idx="2"/>
            <a:endCxn id="85" idx="0"/>
          </p:cNvCxnSpPr>
          <p:nvPr/>
        </p:nvCxnSpPr>
        <p:spPr bwMode="auto">
          <a:xfrm>
            <a:off x="7824192" y="3356942"/>
            <a:ext cx="720080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03860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cxnSpLocks/>
            <a:stCxn id="151" idx="2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42958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89" name="Rectangle 188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4223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4799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1871957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42958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89" name="Rectangle 188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4223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4799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7" name="TextBox 196"/>
          <p:cNvSpPr txBox="1"/>
          <p:nvPr/>
        </p:nvSpPr>
        <p:spPr>
          <a:xfrm>
            <a:off x="2135560" y="2636912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new root</a:t>
            </a:r>
          </a:p>
        </p:txBody>
      </p:sp>
    </p:spTree>
    <p:extLst>
      <p:ext uri="{BB962C8B-B14F-4D97-AF65-F5344CB8AC3E}">
        <p14:creationId xmlns:p14="http://schemas.microsoft.com/office/powerpoint/2010/main" val="28234759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 deletions in practice</a:t>
            </a:r>
          </a:p>
        </p:txBody>
      </p:sp>
      <p:sp>
        <p:nvSpPr>
          <p:cNvPr id="1177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Often, coalescing is not implemented</a:t>
            </a:r>
          </a:p>
          <a:p>
            <a:pPr lvl="1"/>
            <a:r>
              <a:rPr lang="en-US" dirty="0"/>
              <a:t>Too hard and not worth it!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1F9640-18AD-0545-B8AF-1D549D862C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710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B-trees versus static indexed sequential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B-trees consume more space</a:t>
            </a:r>
          </a:p>
          <a:p>
            <a:pPr lvl="1"/>
            <a:r>
              <a:rPr lang="en-US" dirty="0"/>
              <a:t>Blocks are not contiguous</a:t>
            </a:r>
          </a:p>
          <a:p>
            <a:pPr lvl="1"/>
            <a:r>
              <a:rPr lang="en-US" dirty="0"/>
              <a:t>Fewer disk accesses for static indexes, even allowing for </a:t>
            </a:r>
            <a:r>
              <a:rPr lang="en-US" dirty="0" err="1"/>
              <a:t>reorganisation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Concurrency control is harder in B-trees</a:t>
            </a:r>
          </a:p>
          <a:p>
            <a:pPr marL="0" indent="0">
              <a:buNone/>
            </a:pPr>
            <a:r>
              <a:rPr lang="en-US" i="1" dirty="0"/>
              <a:t>but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DBA does not know:</a:t>
            </a:r>
          </a:p>
          <a:p>
            <a:pPr lvl="1"/>
            <a:r>
              <a:rPr lang="en-US" dirty="0"/>
              <a:t>when to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how full to load pages of new index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E0612-83BB-FA4E-8E50-32CA558DC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576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</p:spTree>
    <p:extLst>
      <p:ext uri="{BB962C8B-B14F-4D97-AF65-F5344CB8AC3E}">
        <p14:creationId xmlns:p14="http://schemas.microsoft.com/office/powerpoint/2010/main" val="411170853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Main memory hash table</a:t>
            </a:r>
          </a:p>
          <a:p>
            <a:pPr lvl="1"/>
            <a:r>
              <a:rPr lang="en-US" i="1" dirty="0"/>
              <a:t>Hash function </a:t>
            </a:r>
            <a:r>
              <a:rPr lang="en-US" dirty="0"/>
              <a:t>h() takes a key and computes an integer value</a:t>
            </a:r>
          </a:p>
          <a:p>
            <a:pPr lvl="1"/>
            <a:r>
              <a:rPr lang="en-US" dirty="0"/>
              <a:t>Value is used to select a bucket from a </a:t>
            </a:r>
            <a:r>
              <a:rPr lang="en-US" i="1" dirty="0"/>
              <a:t>bucket array</a:t>
            </a:r>
          </a:p>
          <a:p>
            <a:pPr lvl="1"/>
            <a:r>
              <a:rPr lang="en-US" dirty="0"/>
              <a:t>Bucket array contains linked lists of records</a:t>
            </a:r>
          </a:p>
          <a:p>
            <a:pPr marL="0" indent="0">
              <a:buNone/>
            </a:pPr>
            <a:r>
              <a:rPr lang="en-US" dirty="0"/>
              <a:t>Secondary storage hash table</a:t>
            </a:r>
          </a:p>
          <a:p>
            <a:pPr lvl="1"/>
            <a:r>
              <a:rPr lang="en-US" dirty="0"/>
              <a:t>Stores many more records than a main memory hash table</a:t>
            </a:r>
          </a:p>
          <a:p>
            <a:pPr lvl="1"/>
            <a:r>
              <a:rPr lang="en-US" dirty="0"/>
              <a:t>Bucket array consists of disk blocks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17D809-249E-0849-9457-B5EFC9CED0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77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Sequence of blocks holding only keys and pointers to records</a:t>
            </a:r>
          </a:p>
          <a:p>
            <a:r>
              <a:rPr lang="en-US" dirty="0"/>
              <a:t>One key/pointer pair for every </a:t>
            </a:r>
            <a:r>
              <a:rPr lang="en-US" b="1" dirty="0"/>
              <a:t>record</a:t>
            </a:r>
            <a:r>
              <a:rPr lang="en-US" dirty="0"/>
              <a:t> in data file</a:t>
            </a:r>
          </a:p>
          <a:p>
            <a:r>
              <a:rPr lang="en-US" dirty="0"/>
              <a:t>Blocks of index are in same order as those of the data file</a:t>
            </a:r>
          </a:p>
          <a:p>
            <a:r>
              <a:rPr lang="en-US" dirty="0"/>
              <a:t>Key-pointer pair much smaller than record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5" name="Rectangle 244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80196874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#1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block pointer directly, or as offset from first block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Requires bucket blocks to be in fixed, consecutive locations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EE9C91-84E2-7642-800F-B9FFD47278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160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0" name="Elbow Connector 9"/>
          <p:cNvCxnSpPr>
            <a:cxnSpLocks/>
            <a:stCxn id="6160" idx="3"/>
            <a:endCxn id="22" idx="1"/>
          </p:cNvCxnSpPr>
          <p:nvPr/>
        </p:nvCxnSpPr>
        <p:spPr bwMode="auto">
          <a:xfrm flipV="1">
            <a:off x="7250537" y="3933056"/>
            <a:ext cx="2085823" cy="632103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</p:spTree>
    <p:extLst>
      <p:ext uri="{BB962C8B-B14F-4D97-AF65-F5344CB8AC3E}">
        <p14:creationId xmlns:p14="http://schemas.microsoft.com/office/powerpoint/2010/main" val="409779410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#2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offset in array of block pointers (directory)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Used for “secondary” search keys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E02C58-507D-D341-9EDD-7162130DED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35" name="Elbow Connector 34"/>
          <p:cNvCxnSpPr>
            <a:cxnSpLocks/>
            <a:stCxn id="29" idx="3"/>
            <a:endCxn id="15" idx="1"/>
          </p:cNvCxnSpPr>
          <p:nvPr/>
        </p:nvCxnSpPr>
        <p:spPr bwMode="auto">
          <a:xfrm flipV="1">
            <a:off x="7250537" y="3861048"/>
            <a:ext cx="933695" cy="704111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cxnSp>
        <p:nvCxnSpPr>
          <p:cNvPr id="5" name="Straight Arrow Connector 4"/>
          <p:cNvCxnSpPr>
            <a:stCxn id="19" idx="3"/>
            <a:endCxn id="30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16" idx="3"/>
            <a:endCxn id="31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17" idx="3"/>
            <a:endCxn id="32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4" idx="3"/>
            <a:endCxn id="33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90248133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hash function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Key = </a:t>
            </a:r>
            <a:r>
              <a:rPr lang="ja-JP" altLang="en-US" dirty="0"/>
              <a:t>‘</a:t>
            </a:r>
            <a:r>
              <a:rPr lang="en-US" dirty="0"/>
              <a:t>x1 x2 … </a:t>
            </a:r>
            <a:r>
              <a:rPr lang="en-US" dirty="0" err="1"/>
              <a:t>xn</a:t>
            </a:r>
            <a:r>
              <a:rPr lang="ja-JP" altLang="en-US" dirty="0"/>
              <a:t>’</a:t>
            </a:r>
            <a:r>
              <a:rPr lang="en-US" dirty="0"/>
              <a:t>   (n byte character string),  b buckets</a:t>
            </a:r>
          </a:p>
          <a:p>
            <a:pPr marL="0" indent="0">
              <a:buNone/>
            </a:pPr>
            <a:r>
              <a:rPr lang="en-US" dirty="0"/>
              <a:t>h:  add x1 + x2 + ….. </a:t>
            </a:r>
            <a:r>
              <a:rPr lang="en-US" dirty="0" err="1"/>
              <a:t>xn</a:t>
            </a:r>
            <a:r>
              <a:rPr lang="en-US" dirty="0"/>
              <a:t>, compute sum modulo 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 a particularly good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Good hash function has the same expected number of keys per bucket for each 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4F6DE5-3A24-5D45-A8A8-890894985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8926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Buckets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30D0E6-BDF5-114D-92E0-4E0B053763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 we keep keys sorted?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Yes, if CPU time is critical and inserts/deletes are relatively infrequent</a:t>
            </a:r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79448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records per 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397B7-663D-E14F-B8E5-AE263A3005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6361856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Hashing example</a:t>
            </a:r>
            <a:endParaRPr lang="en-US" dirty="0"/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a, b, c, d</a:t>
            </a:r>
          </a:p>
          <a:p>
            <a:pPr lvl="1"/>
            <a:r>
              <a:rPr lang="en-US" dirty="0"/>
              <a:t>h(a) = 1</a:t>
            </a:r>
          </a:p>
          <a:p>
            <a:pPr lvl="1"/>
            <a:r>
              <a:rPr lang="en-US" dirty="0"/>
              <a:t>h(b) = 2</a:t>
            </a:r>
          </a:p>
          <a:p>
            <a:pPr lvl="1"/>
            <a:r>
              <a:rPr lang="en-US" dirty="0"/>
              <a:t>h(c) = 1</a:t>
            </a:r>
          </a:p>
          <a:p>
            <a:pPr lvl="1"/>
            <a:r>
              <a:rPr lang="en-US" dirty="0"/>
              <a:t>h(d) = 0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4ECD4-5074-2A4A-9BC0-5264DF45F9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3339641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Overflow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e</a:t>
            </a:r>
          </a:p>
          <a:p>
            <a:pPr lvl="1"/>
            <a:r>
              <a:rPr lang="en-US" dirty="0"/>
              <a:t>h(e) = 1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46144-74D3-3149-9764-0702AA5B3A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8480682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DD9AB-A9A3-8D44-AF9D-2A588A39AD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4678817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DD9AB-A9A3-8D44-AF9D-2A588A39AD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9054864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3389240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17</TotalTime>
  <Words>5162</Words>
  <Application>Microsoft Office PowerPoint</Application>
  <PresentationFormat>Widescreen</PresentationFormat>
  <Paragraphs>2200</Paragraphs>
  <Slides>144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144</vt:i4>
      </vt:variant>
    </vt:vector>
  </HeadingPairs>
  <TitlesOfParts>
    <vt:vector size="157" baseType="lpstr">
      <vt:lpstr>Symbol</vt:lpstr>
      <vt:lpstr>Lucida Sans</vt:lpstr>
      <vt:lpstr>Calibri</vt:lpstr>
      <vt:lpstr>Arial</vt:lpstr>
      <vt:lpstr>Lucida Console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 Access Structures</vt:lpstr>
      <vt:lpstr>Overview</vt:lpstr>
      <vt:lpstr>Index Basics</vt:lpstr>
      <vt:lpstr>Index basics</vt:lpstr>
      <vt:lpstr>Indexes</vt:lpstr>
      <vt:lpstr>Sequential Files</vt:lpstr>
      <vt:lpstr>To Index or Not To Index?</vt:lpstr>
      <vt:lpstr>Dense Index</vt:lpstr>
      <vt:lpstr>Dense Index</vt:lpstr>
      <vt:lpstr>Sparse Index</vt:lpstr>
      <vt:lpstr>Multi-level Index</vt:lpstr>
      <vt:lpstr>Notes on pointers:</vt:lpstr>
      <vt:lpstr>Sparse vs. Dense Tradeoff</vt:lpstr>
      <vt:lpstr>Duplicate Keys</vt:lpstr>
      <vt:lpstr>Duplicate Keys</vt:lpstr>
      <vt:lpstr>Duplicate Keys</vt:lpstr>
      <vt:lpstr>Duplicate Keys</vt:lpstr>
      <vt:lpstr>Duplicate Keys</vt:lpstr>
      <vt:lpstr>Deletion from Sparse Index</vt:lpstr>
      <vt:lpstr>Deletion from Sparse Index</vt:lpstr>
      <vt:lpstr>Deletion from Sparse Index</vt:lpstr>
      <vt:lpstr>Deletion from Sparse Index</vt:lpstr>
      <vt:lpstr>Deletion from Sparse Index</vt:lpstr>
      <vt:lpstr>Deletion from Sparse Index</vt:lpstr>
      <vt:lpstr>Deletion from Sparse Index</vt:lpstr>
      <vt:lpstr>Deletion from Dense Index</vt:lpstr>
      <vt:lpstr>Deletion from Dense Index</vt:lpstr>
      <vt:lpstr>Insertion into Sparse Index</vt:lpstr>
      <vt:lpstr>Insertion into Sparse Index</vt:lpstr>
      <vt:lpstr>Insertion into Sparse Index</vt:lpstr>
      <vt:lpstr>Insertion into Sparse Index</vt:lpstr>
      <vt:lpstr>Insertion into Sparse Index</vt:lpstr>
      <vt:lpstr>Insertion into Sparse Index</vt:lpstr>
      <vt:lpstr>Secondary Indexes</vt:lpstr>
      <vt:lpstr>Secondary Indexes</vt:lpstr>
      <vt:lpstr>Secondary Indexes</vt:lpstr>
      <vt:lpstr>Secondary Indexes</vt:lpstr>
      <vt:lpstr>Secondary Indexes</vt:lpstr>
      <vt:lpstr>Duplicate values</vt:lpstr>
      <vt:lpstr>Duplicate values</vt:lpstr>
      <vt:lpstr>Duplicate values</vt:lpstr>
      <vt:lpstr>Duplicate values</vt:lpstr>
      <vt:lpstr>Duplicate values</vt:lpstr>
      <vt:lpstr>Conventional indexes</vt:lpstr>
      <vt:lpstr>B+trees</vt:lpstr>
      <vt:lpstr>B+trees</vt:lpstr>
      <vt:lpstr>B+tree example</vt:lpstr>
      <vt:lpstr>Example non-leaf node</vt:lpstr>
      <vt:lpstr>Non-leaf nodes</vt:lpstr>
      <vt:lpstr>Example leaf node</vt:lpstr>
      <vt:lpstr>Leaf nodes</vt:lpstr>
      <vt:lpstr>Node size</vt:lpstr>
      <vt:lpstr>Minimum nodes</vt:lpstr>
      <vt:lpstr>Minimum node examples (n=3)</vt:lpstr>
      <vt:lpstr>B+tree rules</vt:lpstr>
      <vt:lpstr>B+tree arithmetic example</vt:lpstr>
      <vt:lpstr>B+tree arithmetic example</vt:lpstr>
      <vt:lpstr>B+tree primary index</vt:lpstr>
      <vt:lpstr>B+tree primary index</vt:lpstr>
      <vt:lpstr>B+tree secondary index</vt:lpstr>
      <vt:lpstr>B+tree secondary index</vt:lpstr>
      <vt:lpstr>B+tree Insertion</vt:lpstr>
      <vt:lpstr>Case 1: insert key=32</vt:lpstr>
      <vt:lpstr>Case 1: insert key=32</vt:lpstr>
      <vt:lpstr>Case 2: insert key=7</vt:lpstr>
      <vt:lpstr>Case 2: insert key=7</vt:lpstr>
      <vt:lpstr>Case 2: insert key=7</vt:lpstr>
      <vt:lpstr>Case 3: insert key=160</vt:lpstr>
      <vt:lpstr>Case 3: insert key=160</vt:lpstr>
      <vt:lpstr>Case 3: insert key=160</vt:lpstr>
      <vt:lpstr>Case 3: insert key=160</vt:lpstr>
      <vt:lpstr>Case 4: insert 45</vt:lpstr>
      <vt:lpstr>Case 4: insert 45</vt:lpstr>
      <vt:lpstr>Case 4: insert 45</vt:lpstr>
      <vt:lpstr>Case 4: insert 45</vt:lpstr>
      <vt:lpstr>B+tree Deletion</vt:lpstr>
      <vt:lpstr>Case 2: delete key=50 (n=4)</vt:lpstr>
      <vt:lpstr>Case 2: delete key=50 (n=4)</vt:lpstr>
      <vt:lpstr>Case 2: delete key=50 (n=4)</vt:lpstr>
      <vt:lpstr>Case 4: delete key=37 (n=4)</vt:lpstr>
      <vt:lpstr>Case 4: delete key=37 (n=4)</vt:lpstr>
      <vt:lpstr>Case 4: delete key=37 (n=4)</vt:lpstr>
      <vt:lpstr>Case 4: delete key=37 (n=4)</vt:lpstr>
      <vt:lpstr>Case 4: delete key=37 (n=4)</vt:lpstr>
      <vt:lpstr>B+tree deletions in practice</vt:lpstr>
      <vt:lpstr>B-trees versus static indexed sequential files</vt:lpstr>
      <vt:lpstr>Hashing</vt:lpstr>
      <vt:lpstr>Hashing</vt:lpstr>
      <vt:lpstr>Hashing approach #1</vt:lpstr>
      <vt:lpstr>Hashing approach #2</vt:lpstr>
      <vt:lpstr>Example hash function</vt:lpstr>
      <vt:lpstr>Buckets</vt:lpstr>
      <vt:lpstr>Hashing example</vt:lpstr>
      <vt:lpstr>Hashing example</vt:lpstr>
      <vt:lpstr>Hashing example: Overflow</vt:lpstr>
      <vt:lpstr>Hashing example: Deletion</vt:lpstr>
      <vt:lpstr>Hashing example: Deletion</vt:lpstr>
      <vt:lpstr>Hashing example: Deletion</vt:lpstr>
      <vt:lpstr>Hashing example: Deletion</vt:lpstr>
      <vt:lpstr>Hashing example: Deletion</vt:lpstr>
      <vt:lpstr>Hashing example: Deletion</vt:lpstr>
      <vt:lpstr>Hashing example: Deletion</vt:lpstr>
      <vt:lpstr>Rule of thumb:</vt:lpstr>
      <vt:lpstr>How do we cope with growth?</vt:lpstr>
      <vt:lpstr>Extensible hashing</vt:lpstr>
      <vt:lpstr>Extensible hashing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Extensible hashing: deletion</vt:lpstr>
      <vt:lpstr>Overflow chains</vt:lpstr>
      <vt:lpstr>Overflow chains</vt:lpstr>
      <vt:lpstr>Overflow chains</vt:lpstr>
      <vt:lpstr>Summary</vt:lpstr>
      <vt:lpstr>Linear hashing</vt:lpstr>
      <vt:lpstr>Linear hashing</vt:lpstr>
      <vt:lpstr>Linear hashing</vt:lpstr>
      <vt:lpstr>Example: b=4 bits, i=1,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further growth</vt:lpstr>
      <vt:lpstr>Example: i=3</vt:lpstr>
      <vt:lpstr>Example: i=3</vt:lpstr>
      <vt:lpstr>Example: i=3</vt:lpstr>
      <vt:lpstr>Example: i=3</vt:lpstr>
      <vt:lpstr>When do we expand file?</vt:lpstr>
      <vt:lpstr>Linear Hashing</vt:lpstr>
      <vt:lpstr>Indexing versus Hashing</vt:lpstr>
      <vt:lpstr>Indexing vs Hashing</vt:lpstr>
      <vt:lpstr>Indexing vs Hashing</vt:lpstr>
      <vt:lpstr>Further Reading</vt:lpstr>
      <vt:lpstr>Further Reading</vt:lpstr>
      <vt:lpstr>Next Lecture: Multidimensional Access Structures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2022-02-13T14:45:53Z</dcterms:created>
  <dcterms:modified xsi:type="dcterms:W3CDTF">2022-02-14T16:00:35Z</dcterms:modified>
</cp:coreProperties>
</file>