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126"/>
  </p:notesMasterIdLst>
  <p:sldIdLst>
    <p:sldId id="518" r:id="rId9"/>
    <p:sldId id="256" r:id="rId10"/>
    <p:sldId id="497" r:id="rId11"/>
    <p:sldId id="269" r:id="rId12"/>
    <p:sldId id="519" r:id="rId13"/>
    <p:sldId id="434" r:id="rId14"/>
    <p:sldId id="433" r:id="rId15"/>
    <p:sldId id="435" r:id="rId16"/>
    <p:sldId id="436" r:id="rId17"/>
    <p:sldId id="496" r:id="rId18"/>
    <p:sldId id="442" r:id="rId19"/>
    <p:sldId id="530" r:id="rId20"/>
    <p:sldId id="532" r:id="rId21"/>
    <p:sldId id="443" r:id="rId22"/>
    <p:sldId id="531" r:id="rId23"/>
    <p:sldId id="277" r:id="rId24"/>
    <p:sldId id="445" r:id="rId25"/>
    <p:sldId id="446" r:id="rId26"/>
    <p:sldId id="285" r:id="rId27"/>
    <p:sldId id="288" r:id="rId28"/>
    <p:sldId id="291" r:id="rId29"/>
    <p:sldId id="451" r:id="rId30"/>
    <p:sldId id="452" r:id="rId31"/>
    <p:sldId id="294" r:id="rId32"/>
    <p:sldId id="325" r:id="rId33"/>
    <p:sldId id="498" r:id="rId34"/>
    <p:sldId id="499" r:id="rId35"/>
    <p:sldId id="520" r:id="rId36"/>
    <p:sldId id="469" r:id="rId37"/>
    <p:sldId id="495" r:id="rId38"/>
    <p:sldId id="503" r:id="rId39"/>
    <p:sldId id="504" r:id="rId40"/>
    <p:sldId id="470" r:id="rId41"/>
    <p:sldId id="471" r:id="rId42"/>
    <p:sldId id="472" r:id="rId43"/>
    <p:sldId id="521" r:id="rId44"/>
    <p:sldId id="522" r:id="rId45"/>
    <p:sldId id="523" r:id="rId46"/>
    <p:sldId id="524" r:id="rId47"/>
    <p:sldId id="477" r:id="rId48"/>
    <p:sldId id="478" r:id="rId49"/>
    <p:sldId id="509" r:id="rId50"/>
    <p:sldId id="525" r:id="rId51"/>
    <p:sldId id="526" r:id="rId52"/>
    <p:sldId id="527" r:id="rId53"/>
    <p:sldId id="483" r:id="rId54"/>
    <p:sldId id="447" r:id="rId55"/>
    <p:sldId id="514" r:id="rId56"/>
    <p:sldId id="330" r:id="rId57"/>
    <p:sldId id="331" r:id="rId58"/>
    <p:sldId id="332" r:id="rId59"/>
    <p:sldId id="333" r:id="rId60"/>
    <p:sldId id="334" r:id="rId61"/>
    <p:sldId id="515" r:id="rId62"/>
    <p:sldId id="516" r:id="rId63"/>
    <p:sldId id="517" r:id="rId64"/>
    <p:sldId id="533" r:id="rId65"/>
    <p:sldId id="342" r:id="rId66"/>
    <p:sldId id="355" r:id="rId67"/>
    <p:sldId id="439" r:id="rId68"/>
    <p:sldId id="344" r:id="rId69"/>
    <p:sldId id="346" r:id="rId70"/>
    <p:sldId id="347" r:id="rId71"/>
    <p:sldId id="348" r:id="rId72"/>
    <p:sldId id="350" r:id="rId73"/>
    <p:sldId id="438" r:id="rId74"/>
    <p:sldId id="351" r:id="rId75"/>
    <p:sldId id="352" r:id="rId76"/>
    <p:sldId id="353" r:id="rId77"/>
    <p:sldId id="440" r:id="rId78"/>
    <p:sldId id="356" r:id="rId79"/>
    <p:sldId id="357" r:id="rId80"/>
    <p:sldId id="358" r:id="rId81"/>
    <p:sldId id="359" r:id="rId82"/>
    <p:sldId id="360" r:id="rId83"/>
    <p:sldId id="448" r:id="rId84"/>
    <p:sldId id="449" r:id="rId85"/>
    <p:sldId id="441" r:id="rId86"/>
    <p:sldId id="458" r:id="rId87"/>
    <p:sldId id="399" r:id="rId88"/>
    <p:sldId id="450" r:id="rId89"/>
    <p:sldId id="383" r:id="rId90"/>
    <p:sldId id="384" r:id="rId91"/>
    <p:sldId id="385" r:id="rId92"/>
    <p:sldId id="386" r:id="rId93"/>
    <p:sldId id="387" r:id="rId94"/>
    <p:sldId id="389" r:id="rId95"/>
    <p:sldId id="390" r:id="rId96"/>
    <p:sldId id="393" r:id="rId97"/>
    <p:sldId id="394" r:id="rId98"/>
    <p:sldId id="395" r:id="rId99"/>
    <p:sldId id="502" r:id="rId100"/>
    <p:sldId id="484" r:id="rId101"/>
    <p:sldId id="485" r:id="rId102"/>
    <p:sldId id="539" r:id="rId103"/>
    <p:sldId id="540" r:id="rId104"/>
    <p:sldId id="541" r:id="rId105"/>
    <p:sldId id="542" r:id="rId106"/>
    <p:sldId id="543" r:id="rId107"/>
    <p:sldId id="489" r:id="rId108"/>
    <p:sldId id="490" r:id="rId109"/>
    <p:sldId id="544" r:id="rId110"/>
    <p:sldId id="545" r:id="rId111"/>
    <p:sldId id="546" r:id="rId112"/>
    <p:sldId id="468" r:id="rId113"/>
    <p:sldId id="415" r:id="rId114"/>
    <p:sldId id="416" r:id="rId115"/>
    <p:sldId id="417" r:id="rId116"/>
    <p:sldId id="406" r:id="rId117"/>
    <p:sldId id="408" r:id="rId118"/>
    <p:sldId id="409" r:id="rId119"/>
    <p:sldId id="410" r:id="rId120"/>
    <p:sldId id="412" r:id="rId121"/>
    <p:sldId id="493" r:id="rId122"/>
    <p:sldId id="491" r:id="rId123"/>
    <p:sldId id="492" r:id="rId124"/>
    <p:sldId id="494" r:id="rId125"/>
  </p:sldIdLst>
  <p:sldSz cx="12192000" cy="6858000"/>
  <p:notesSz cx="6858000" cy="9144000"/>
  <p:embeddedFontLst>
    <p:embeddedFont>
      <p:font typeface="Calibri" panose="020F0502020204030204" pitchFamily="34" charset="0"/>
      <p:regular r:id="rId127"/>
      <p:bold r:id="rId128"/>
      <p:italic r:id="rId129"/>
      <p:boldItalic r:id="rId130"/>
    </p:embeddedFont>
    <p:embeddedFont>
      <p:font typeface="Georgia" panose="02040502050405020303" pitchFamily="18" charset="0"/>
      <p:regular r:id="rId131"/>
      <p:bold r:id="rId132"/>
      <p:italic r:id="rId133"/>
      <p:boldItalic r:id="rId134"/>
    </p:embeddedFont>
    <p:embeddedFont>
      <p:font typeface="Lucida Sans" panose="020B0602030504020204" pitchFamily="34" charset="77"/>
      <p:regular r:id="rId135"/>
      <p:bold r:id="rId136"/>
      <p:italic r:id="rId137"/>
      <p:boldItalic r:id="rId1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38"/>
    <p:restoredTop sz="66122"/>
  </p:normalViewPr>
  <p:slideViewPr>
    <p:cSldViewPr snapToGrid="0" snapToObjects="1" showGuides="1">
      <p:cViewPr varScale="1">
        <p:scale>
          <a:sx n="78" d="100"/>
          <a:sy n="78" d="100"/>
        </p:scale>
        <p:origin x="226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font" Target="fonts/font12.fntdata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28" Type="http://schemas.openxmlformats.org/officeDocument/2006/relationships/font" Target="fonts/font2.fntdata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18" Type="http://schemas.openxmlformats.org/officeDocument/2006/relationships/slide" Target="slides/slide110.xml"/><Relationship Id="rId134" Type="http://schemas.openxmlformats.org/officeDocument/2006/relationships/font" Target="fonts/font8.fntdata"/><Relationship Id="rId139" Type="http://schemas.openxmlformats.org/officeDocument/2006/relationships/presProps" Target="presProps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08" Type="http://schemas.openxmlformats.org/officeDocument/2006/relationships/slide" Target="slides/slide100.xml"/><Relationship Id="rId124" Type="http://schemas.openxmlformats.org/officeDocument/2006/relationships/slide" Target="slides/slide116.xml"/><Relationship Id="rId129" Type="http://schemas.openxmlformats.org/officeDocument/2006/relationships/font" Target="fonts/font3.fntdata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slide" Target="slides/slide88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130" Type="http://schemas.openxmlformats.org/officeDocument/2006/relationships/font" Target="fonts/font4.fntdata"/><Relationship Id="rId135" Type="http://schemas.openxmlformats.org/officeDocument/2006/relationships/font" Target="fonts/font9.fntdata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04" Type="http://schemas.openxmlformats.org/officeDocument/2006/relationships/slide" Target="slides/slide96.xml"/><Relationship Id="rId120" Type="http://schemas.openxmlformats.org/officeDocument/2006/relationships/slide" Target="slides/slide112.xml"/><Relationship Id="rId125" Type="http://schemas.openxmlformats.org/officeDocument/2006/relationships/slide" Target="slides/slide117.xml"/><Relationship Id="rId14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15" Type="http://schemas.openxmlformats.org/officeDocument/2006/relationships/slide" Target="slides/slide107.xml"/><Relationship Id="rId131" Type="http://schemas.openxmlformats.org/officeDocument/2006/relationships/font" Target="fonts/font5.fntdata"/><Relationship Id="rId136" Type="http://schemas.openxmlformats.org/officeDocument/2006/relationships/font" Target="fonts/font10.fntdata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105" Type="http://schemas.openxmlformats.org/officeDocument/2006/relationships/slide" Target="slides/slide97.xml"/><Relationship Id="rId12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14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116" Type="http://schemas.openxmlformats.org/officeDocument/2006/relationships/slide" Target="slides/slide108.xml"/><Relationship Id="rId137" Type="http://schemas.openxmlformats.org/officeDocument/2006/relationships/font" Target="fonts/font11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font" Target="fonts/font6.fntdata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6" Type="http://schemas.openxmlformats.org/officeDocument/2006/relationships/slide" Target="slides/slide98.xml"/><Relationship Id="rId127" Type="http://schemas.openxmlformats.org/officeDocument/2006/relationships/font" Target="fonts/font1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143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26" Type="http://schemas.openxmlformats.org/officeDocument/2006/relationships/slide" Target="slides/slide18.xml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font" Target="fonts/font7.fntdata"/><Relationship Id="rId16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FFE840C9-D780-4241-A720-CC69F81BB1F5}"/>
    <pc:docChg chg="modSld">
      <pc:chgData name="Nicholas Gibbins" userId="6a0e944c-4d97-467d-bb7a-7c3315791fe4" providerId="ADAL" clId="{FFE840C9-D780-4241-A720-CC69F81BB1F5}" dt="2022-02-08T10:37:56.313" v="49" actId="20577"/>
      <pc:docMkLst>
        <pc:docMk/>
      </pc:docMkLst>
      <pc:sldChg chg="modSp mod modNotesTx">
        <pc:chgData name="Nicholas Gibbins" userId="6a0e944c-4d97-467d-bb7a-7c3315791fe4" providerId="ADAL" clId="{FFE840C9-D780-4241-A720-CC69F81BB1F5}" dt="2022-02-08T10:37:56.313" v="49" actId="20577"/>
        <pc:sldMkLst>
          <pc:docMk/>
          <pc:sldMk cId="4109612539" sldId="334"/>
        </pc:sldMkLst>
        <pc:spChg chg="mod">
          <ac:chgData name="Nicholas Gibbins" userId="6a0e944c-4d97-467d-bb7a-7c3315791fe4" providerId="ADAL" clId="{FFE840C9-D780-4241-A720-CC69F81BB1F5}" dt="2022-02-08T10:37:56.313" v="49" actId="20577"/>
          <ac:spMkLst>
            <pc:docMk/>
            <pc:sldMk cId="4109612539" sldId="334"/>
            <ac:spMk id="6861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08/02/2022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65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Far more blocks of</a:t>
            </a:r>
            <a:r>
              <a:rPr lang="en-US" baseline="0" dirty="0"/>
              <a:t> secondary storage than main memory = need to be selective about what gets kept in main memory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DBMS sets aside an</a:t>
            </a:r>
            <a:r>
              <a:rPr lang="en-US" baseline="0" dirty="0"/>
              <a:t> area of main memory, organised as frames (= size of database block)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When a block is read from disc, it’s read into a frame in the buffer pool (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255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83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Also: pre-fetching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376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64 IOPS = 15ms per 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0838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9586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HP Value Endurance 240GB SSD - £476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Crucial</a:t>
            </a:r>
            <a:r>
              <a:rPr lang="de-DE" dirty="0"/>
              <a:t> 64GB Kit (16GBx4) DDR4-2400 - $560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937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750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also UNIX time (seconds since the UNIX epoch)</a:t>
            </a:r>
          </a:p>
          <a:p>
            <a:endParaRPr lang="en-US" dirty="0"/>
          </a:p>
          <a:p>
            <a:r>
              <a:rPr lang="en-US" dirty="0"/>
              <a:t>What will happen at 03:14:07 Tuesday 19 January 2038?</a:t>
            </a:r>
          </a:p>
          <a:p>
            <a:endParaRPr lang="en-US" dirty="0"/>
          </a:p>
          <a:p>
            <a:r>
              <a:rPr lang="en-US" dirty="0"/>
              <a:t>(stored as signed 32-bit signed int – storing as 64-bit signed int would fix problem permanently; overflows after the expected lifetime of the universe)</a:t>
            </a:r>
          </a:p>
          <a:p>
            <a:endParaRPr lang="en-US" dirty="0"/>
          </a:p>
          <a:p>
            <a:r>
              <a:rPr lang="en-US" dirty="0"/>
              <a:t>Other encodings: Java uses 64-bit signed int for milliseconds after 1 Jan 1970 – 292 million year range.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743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repeating fields does not require variable format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6362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216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Typical figures – Intel Xeon</a:t>
            </a:r>
            <a:r>
              <a:rPr lang="en-US" baseline="0" dirty="0"/>
              <a:t> E5-2407 (Xeon E5 2</a:t>
            </a:r>
            <a:r>
              <a:rPr lang="en-US" baseline="30000" dirty="0"/>
              <a:t>nd</a:t>
            </a:r>
            <a:r>
              <a:rPr lang="en-US" baseline="0" dirty="0"/>
              <a:t> gen – early 2014) - $250 </a:t>
            </a:r>
          </a:p>
          <a:p>
            <a:r>
              <a:rPr lang="en-US" baseline="0" dirty="0"/>
              <a:t>32B of </a:t>
            </a:r>
            <a:r>
              <a:rPr lang="en-US" baseline="0" dirty="0" err="1"/>
              <a:t>gp</a:t>
            </a:r>
            <a:r>
              <a:rPr lang="en-US" baseline="0" dirty="0"/>
              <a:t> registers</a:t>
            </a:r>
          </a:p>
          <a:p>
            <a:r>
              <a:rPr lang="en-US" baseline="0" dirty="0"/>
              <a:t>L1 32kiB per core SRAM</a:t>
            </a:r>
          </a:p>
          <a:p>
            <a:r>
              <a:rPr lang="en-US" baseline="0" dirty="0"/>
              <a:t>L2 256 </a:t>
            </a:r>
            <a:r>
              <a:rPr lang="en-US" baseline="0" dirty="0" err="1"/>
              <a:t>kiB</a:t>
            </a:r>
            <a:r>
              <a:rPr lang="en-US" baseline="0" dirty="0"/>
              <a:t> per core DRAM</a:t>
            </a:r>
          </a:p>
          <a:p>
            <a:r>
              <a:rPr lang="en-US" baseline="0" dirty="0"/>
              <a:t>L3 10 MiB</a:t>
            </a:r>
          </a:p>
          <a:p>
            <a:endParaRPr lang="en-US" baseline="0" dirty="0"/>
          </a:p>
          <a:p>
            <a:r>
              <a:rPr lang="en-US" baseline="0" dirty="0"/>
              <a:t>Intel Core i7-10700F 2.9GHz (10</a:t>
            </a:r>
            <a:r>
              <a:rPr lang="en-US" baseline="30000" dirty="0"/>
              <a:t>th</a:t>
            </a:r>
            <a:r>
              <a:rPr lang="en-US" baseline="0" dirty="0"/>
              <a:t> gen – early 2020) £250</a:t>
            </a:r>
          </a:p>
          <a:p>
            <a:r>
              <a:rPr lang="en-US" baseline="0" dirty="0"/>
              <a:t>8 core</a:t>
            </a:r>
          </a:p>
          <a:p>
            <a:r>
              <a:rPr lang="en-US" baseline="0" dirty="0"/>
              <a:t>128B of </a:t>
            </a:r>
            <a:r>
              <a:rPr lang="en-US" baseline="0" dirty="0" err="1"/>
              <a:t>gp</a:t>
            </a:r>
            <a:r>
              <a:rPr lang="en-US" baseline="0" dirty="0"/>
              <a:t> registers (16 x 64b)</a:t>
            </a:r>
          </a:p>
          <a:p>
            <a:r>
              <a:rPr lang="en-US" baseline="0" dirty="0"/>
              <a:t>L1 64kiB per core</a:t>
            </a:r>
          </a:p>
          <a:p>
            <a:r>
              <a:rPr lang="en-US" baseline="0" dirty="0"/>
              <a:t>L2 256kiB per core</a:t>
            </a:r>
          </a:p>
          <a:p>
            <a:r>
              <a:rPr lang="en-US" baseline="0" dirty="0"/>
              <a:t>L3 16MiB shared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203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Assume fixed-length blocks</a:t>
            </a:r>
          </a:p>
          <a:p>
            <a:r>
              <a:rPr lang="en-US" dirty="0"/>
              <a:t>Assume single 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163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 demand –</a:t>
            </a:r>
            <a:r>
              <a:rPr lang="en-US" baseline="0" dirty="0"/>
              <a:t> use segmentation fault to drive </a:t>
            </a:r>
            <a:r>
              <a:rPr lang="en-US" baseline="0"/>
              <a:t>swizzling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100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9214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Pinned due to recovery</a:t>
            </a:r>
            <a:r>
              <a:rPr lang="en-US" baseline="0" dirty="0"/>
              <a:t> operations</a:t>
            </a:r>
          </a:p>
          <a:p>
            <a:r>
              <a:rPr lang="en-US" baseline="0" dirty="0"/>
              <a:t>Pinned due to references from other blocks in memory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101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455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53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226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678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037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double buffer, stagger blocks, </a:t>
            </a:r>
            <a:r>
              <a:rPr lang="en-US" dirty="0" err="1"/>
              <a:t>etc</a:t>
            </a:r>
            <a:endParaRPr lang="en-US" dirty="0"/>
          </a:p>
          <a:p>
            <a:endParaRPr lang="en-US" dirty="0"/>
          </a:p>
          <a:p>
            <a:r>
              <a:rPr lang="en-US" dirty="0"/>
              <a:t>random:</a:t>
            </a:r>
            <a:r>
              <a:rPr lang="en-US" baseline="0" dirty="0"/>
              <a:t> 10ms</a:t>
            </a:r>
          </a:p>
          <a:p>
            <a:r>
              <a:rPr lang="en-US" baseline="0" dirty="0" err="1"/>
              <a:t>seq</a:t>
            </a:r>
            <a:r>
              <a:rPr lang="en-US" baseline="0" dirty="0"/>
              <a:t>: 1ms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703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Samsung have a 16TB SSD, but that’s an outlier.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894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7749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77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8316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8111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08/02/2022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19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Storage</a:t>
            </a:r>
          </a:p>
        </p:txBody>
      </p:sp>
    </p:spTree>
    <p:extLst>
      <p:ext uri="{BB962C8B-B14F-4D97-AF65-F5344CB8AC3E}">
        <p14:creationId xmlns:p14="http://schemas.microsoft.com/office/powerpoint/2010/main" val="399968495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Swizzling</a:t>
            </a:r>
            <a:r>
              <a:rPr lang="en-US" dirty="0"/>
              <a:t>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Automatic</a:t>
            </a:r>
          </a:p>
          <a:p>
            <a:pPr lvl="1"/>
            <a:r>
              <a:rPr lang="en-US" dirty="0"/>
              <a:t>As soon as block brought into memory, locate all pointers and addresses and enter them into translation table</a:t>
            </a:r>
          </a:p>
          <a:p>
            <a:pPr lvl="1"/>
            <a:r>
              <a:rPr lang="en-US" dirty="0"/>
              <a:t>Replace pointers in blocks with new entries</a:t>
            </a:r>
          </a:p>
          <a:p>
            <a:pPr marL="0" indent="0">
              <a:buNone/>
            </a:pPr>
            <a:r>
              <a:rPr lang="en-US" dirty="0"/>
              <a:t>On Demand</a:t>
            </a:r>
          </a:p>
          <a:p>
            <a:pPr lvl="1"/>
            <a:r>
              <a:rPr lang="en-US" dirty="0"/>
              <a:t>Leave all pointers </a:t>
            </a:r>
            <a:r>
              <a:rPr lang="en-US" dirty="0" err="1"/>
              <a:t>unswizzled</a:t>
            </a:r>
            <a:r>
              <a:rPr lang="en-US" dirty="0"/>
              <a:t> when block in brought into memory</a:t>
            </a:r>
          </a:p>
          <a:p>
            <a:pPr lvl="1"/>
            <a:r>
              <a:rPr lang="en-US" dirty="0"/>
              <a:t>Swizzle pointers only when dereferenced</a:t>
            </a:r>
          </a:p>
          <a:p>
            <a:pPr marL="0" indent="0">
              <a:buNone/>
            </a:pPr>
            <a:r>
              <a:rPr lang="en-US" dirty="0"/>
              <a:t>No </a:t>
            </a:r>
            <a:r>
              <a:rPr lang="en-US" dirty="0" err="1"/>
              <a:t>swizzling</a:t>
            </a:r>
            <a:endParaRPr lang="en-US" dirty="0"/>
          </a:p>
          <a:p>
            <a:pPr lvl="1"/>
            <a:r>
              <a:rPr lang="en-US" dirty="0"/>
              <a:t>Use translation table to map pointers on each dereference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3F1F1-10F9-C44E-8C3A-F1E7CA2DF7B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88902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Reverse of the swizzling operation – rewrite memory addresses as database addresses</a:t>
            </a:r>
          </a:p>
          <a:p>
            <a:pPr lvl="1"/>
            <a:r>
              <a:rPr lang="en-US" dirty="0"/>
              <a:t>Use the translation table</a:t>
            </a:r>
          </a:p>
          <a:p>
            <a:pPr lvl="1"/>
            <a:r>
              <a:rPr lang="en-US" dirty="0"/>
              <a:t>Translation table is designed to map from DB address to memory address – need an index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Need to be aware of the relationship between </a:t>
            </a:r>
            <a:r>
              <a:rPr lang="en-US" dirty="0" err="1"/>
              <a:t>unswizzling</a:t>
            </a:r>
            <a:r>
              <a:rPr lang="en-US" dirty="0"/>
              <a:t> and unpinning</a:t>
            </a:r>
          </a:p>
          <a:p>
            <a:pPr lvl="1"/>
            <a:r>
              <a:rPr lang="en-US" dirty="0"/>
              <a:t>Blocks in the buffer pool are </a:t>
            </a:r>
            <a:r>
              <a:rPr lang="en-US" i="1" dirty="0"/>
              <a:t>pinned</a:t>
            </a:r>
            <a:r>
              <a:rPr lang="en-US" dirty="0"/>
              <a:t> to indicate that some part of the DBMS is using their contents</a:t>
            </a:r>
          </a:p>
          <a:p>
            <a:pPr lvl="1"/>
            <a:r>
              <a:rPr lang="en-US" dirty="0"/>
              <a:t>However, a block may be pinned if there are swizzled pointers that point to that block</a:t>
            </a:r>
          </a:p>
          <a:p>
            <a:pPr lvl="1"/>
            <a:r>
              <a:rPr lang="en-US" dirty="0"/>
              <a:t>In order to unpin the block (to allow the frame to be reused), we need to </a:t>
            </a:r>
            <a:r>
              <a:rPr lang="en-US" dirty="0" err="1"/>
              <a:t>unswizzle</a:t>
            </a:r>
            <a:r>
              <a:rPr lang="en-US" dirty="0"/>
              <a:t> any pointers to that block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DB688B-FDAC-8F4B-8275-6C6C1DD737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4994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E63D21AF-8836-5547-9B43-C45F97B672CA}"/>
              </a:ext>
            </a:extLst>
          </p:cNvPr>
          <p:cNvCxnSpPr>
            <a:cxnSpLocks/>
            <a:stCxn id="32" idx="2"/>
            <a:endCxn id="37" idx="3"/>
          </p:cNvCxnSpPr>
          <p:nvPr/>
        </p:nvCxnSpPr>
        <p:spPr bwMode="auto">
          <a:xfrm rot="16200000" flipH="1">
            <a:off x="2875127" y="3888195"/>
            <a:ext cx="2050499" cy="144000"/>
          </a:xfrm>
          <a:prstGeom prst="curvedConnector4">
            <a:avLst>
              <a:gd name="adj1" fmla="val 11076"/>
              <a:gd name="adj2" fmla="val 663407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41702661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51AF529-5F1D-7947-B4C0-ECB19BDCB783}"/>
              </a:ext>
            </a:extLst>
          </p:cNvPr>
          <p:cNvSpPr txBox="1"/>
          <p:nvPr/>
        </p:nvSpPr>
        <p:spPr>
          <a:xfrm>
            <a:off x="638148" y="4653534"/>
            <a:ext cx="1808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block to unpin</a:t>
            </a:r>
          </a:p>
          <a:p>
            <a:r>
              <a:rPr lang="en-US" dirty="0"/>
              <a:t>and write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0BBF7FF3-96CA-7841-B4FC-D0ADA4D2A3F6}"/>
              </a:ext>
            </a:extLst>
          </p:cNvPr>
          <p:cNvCxnSpPr>
            <a:cxnSpLocks/>
            <a:stCxn id="32" idx="2"/>
            <a:endCxn id="10" idx="1"/>
          </p:cNvCxnSpPr>
          <p:nvPr/>
        </p:nvCxnSpPr>
        <p:spPr bwMode="auto">
          <a:xfrm rot="16200000" flipH="1">
            <a:off x="5003423" y="1759898"/>
            <a:ext cx="2041754" cy="4391849"/>
          </a:xfrm>
          <a:prstGeom prst="curved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347CB52-72FA-DF4E-8A83-FE471158A334}"/>
              </a:ext>
            </a:extLst>
          </p:cNvPr>
          <p:cNvSpPr txBox="1"/>
          <p:nvPr/>
        </p:nvSpPr>
        <p:spPr>
          <a:xfrm>
            <a:off x="6264369" y="4971339"/>
            <a:ext cx="143981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  <a:cs typeface="Georgia"/>
              </a:rPr>
              <a:t>unswizzled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</p:spTree>
    <p:extLst>
      <p:ext uri="{BB962C8B-B14F-4D97-AF65-F5344CB8AC3E}">
        <p14:creationId xmlns:p14="http://schemas.microsoft.com/office/powerpoint/2010/main" val="318514978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C</a:t>
            </a:r>
          </a:p>
        </p:txBody>
      </p: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0BBF7FF3-96CA-7841-B4FC-D0ADA4D2A3F6}"/>
              </a:ext>
            </a:extLst>
          </p:cNvPr>
          <p:cNvCxnSpPr>
            <a:cxnSpLocks/>
            <a:stCxn id="32" idx="2"/>
            <a:endCxn id="10" idx="1"/>
          </p:cNvCxnSpPr>
          <p:nvPr/>
        </p:nvCxnSpPr>
        <p:spPr bwMode="auto">
          <a:xfrm rot="16200000" flipH="1">
            <a:off x="5003423" y="1759898"/>
            <a:ext cx="2041754" cy="4391849"/>
          </a:xfrm>
          <a:prstGeom prst="curved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8" name="Left Arrow 37">
            <a:extLst>
              <a:ext uri="{FF2B5EF4-FFF2-40B4-BE49-F238E27FC236}">
                <a16:creationId xmlns:a16="http://schemas.microsoft.com/office/drawing/2014/main" id="{FEEFC476-90A4-C547-AFD0-B841E1FC6B7F}"/>
              </a:ext>
            </a:extLst>
          </p:cNvPr>
          <p:cNvSpPr/>
          <p:nvPr/>
        </p:nvSpPr>
        <p:spPr bwMode="auto">
          <a:xfrm rot="10800000">
            <a:off x="5830192" y="4618289"/>
            <a:ext cx="531616" cy="993053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AC2543-9F36-DE46-B267-B62B2964AC70}"/>
              </a:ext>
            </a:extLst>
          </p:cNvPr>
          <p:cNvSpPr txBox="1"/>
          <p:nvPr/>
        </p:nvSpPr>
        <p:spPr>
          <a:xfrm>
            <a:off x="6265419" y="5438820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write to disk</a:t>
            </a:r>
          </a:p>
        </p:txBody>
      </p:sp>
    </p:spTree>
    <p:extLst>
      <p:ext uri="{BB962C8B-B14F-4D97-AF65-F5344CB8AC3E}">
        <p14:creationId xmlns:p14="http://schemas.microsoft.com/office/powerpoint/2010/main" val="251238432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and Deletion</a:t>
            </a:r>
          </a:p>
        </p:txBody>
      </p:sp>
    </p:spTree>
    <p:extLst>
      <p:ext uri="{BB962C8B-B14F-4D97-AF65-F5344CB8AC3E}">
        <p14:creationId xmlns:p14="http://schemas.microsoft.com/office/powerpoint/2010/main" val="251091305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Insertion: the easy case</a:t>
            </a:r>
          </a:p>
        </p:txBody>
      </p:sp>
      <p:sp>
        <p:nvSpPr>
          <p:cNvPr id="7680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not in sequence</a:t>
            </a:r>
          </a:p>
          <a:p>
            <a:pPr lvl="1"/>
            <a:r>
              <a:rPr lang="en-US" dirty="0"/>
              <a:t>Insert new record at end of file or in deleted slot</a:t>
            </a:r>
          </a:p>
          <a:p>
            <a:pPr lvl="1"/>
            <a:r>
              <a:rPr lang="en-US" dirty="0"/>
              <a:t>If records are variable size, not as easy...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798E5E0-C6A4-AF47-9959-15E166BBC0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270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Insertion: the hard case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in sequence</a:t>
            </a:r>
          </a:p>
          <a:p>
            <a:pPr lvl="1"/>
            <a:r>
              <a:rPr lang="en-US" dirty="0"/>
              <a:t>If free space </a:t>
            </a:r>
            <a:r>
              <a:rPr lang="ja-JP" altLang="en-US" dirty="0"/>
              <a:t>“</a:t>
            </a:r>
            <a:r>
              <a:rPr lang="en-US" dirty="0"/>
              <a:t>close by</a:t>
            </a:r>
            <a:r>
              <a:rPr lang="ja-JP" altLang="en-US" dirty="0"/>
              <a:t>”</a:t>
            </a:r>
            <a:r>
              <a:rPr lang="en-US" dirty="0"/>
              <a:t>, not too bad...</a:t>
            </a:r>
          </a:p>
          <a:p>
            <a:pPr lvl="1"/>
            <a:r>
              <a:rPr lang="en-US" dirty="0"/>
              <a:t>Or use overflow idea...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18C1F3-B21E-7749-9063-B98883F746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7275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considerations</a:t>
            </a:r>
          </a:p>
        </p:txBody>
      </p:sp>
      <p:sp>
        <p:nvSpPr>
          <p:cNvPr id="7885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much free space should we leave:</a:t>
            </a:r>
          </a:p>
          <a:p>
            <a:r>
              <a:rPr lang="en-US" dirty="0"/>
              <a:t>In each block?</a:t>
            </a:r>
          </a:p>
          <a:p>
            <a:r>
              <a:rPr lang="en-US" dirty="0"/>
              <a:t>In each track?</a:t>
            </a:r>
          </a:p>
          <a:p>
            <a:r>
              <a:rPr lang="en-US" dirty="0"/>
              <a:t>In each cylinder?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often should we </a:t>
            </a:r>
            <a:r>
              <a:rPr lang="en-US" dirty="0" err="1"/>
              <a:t>reorganise</a:t>
            </a:r>
            <a:r>
              <a:rPr lang="en-US" dirty="0"/>
              <a:t> files?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305D4-0BCC-4048-8015-EE711A4687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8040688" y="4519206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8040688" y="495317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8041160" y="5368931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0" name="Rectangle 18" descr="Wide upward diagonal"/>
          <p:cNvSpPr>
            <a:spLocks noChangeArrowheads="1"/>
          </p:cNvSpPr>
          <p:nvPr/>
        </p:nvSpPr>
        <p:spPr bwMode="auto">
          <a:xfrm>
            <a:off x="8041160" y="5800931"/>
            <a:ext cx="1440000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6167439" y="4461284"/>
            <a:ext cx="8931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+mj-lt"/>
                <a:cs typeface="Georgia"/>
              </a:rPr>
              <a:t>Free</a:t>
            </a:r>
          </a:p>
          <a:p>
            <a:pPr algn="ctr" eaLnBrk="1" hangingPunct="1"/>
            <a:r>
              <a:rPr lang="en-US" sz="2000">
                <a:latin typeface="+mj-lt"/>
                <a:cs typeface="Georgia"/>
              </a:rPr>
              <a:t>space</a:t>
            </a:r>
            <a:endParaRPr lang="en-US">
              <a:latin typeface="+mj-lt"/>
              <a:cs typeface="Georgia"/>
            </a:endParaRPr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C1E5579D-50E1-FB48-BFA7-82508FBB8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216" y="2222512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D82AF021-CFE0-6A41-866D-BBC89DE5C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216" y="2656476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A64C7E05-4950-BF4B-99C6-C9578796B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072237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4" name="Rectangle 18" descr="Wide upward diagonal">
            <a:extLst>
              <a:ext uri="{FF2B5EF4-FFF2-40B4-BE49-F238E27FC236}">
                <a16:creationId xmlns:a16="http://schemas.microsoft.com/office/drawing/2014/main" id="{90737781-09F0-8A42-8F69-A0BB3D043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504237"/>
            <a:ext cx="1440000" cy="432000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ACDB5AD-C83B-DC42-B248-0937125C5A2F}"/>
              </a:ext>
            </a:extLst>
          </p:cNvPr>
          <p:cNvCxnSpPr>
            <a:cxnSpLocks/>
            <a:endCxn id="34" idx="1"/>
          </p:cNvCxnSpPr>
          <p:nvPr/>
        </p:nvCxnSpPr>
        <p:spPr>
          <a:xfrm flipV="1">
            <a:off x="7060632" y="3720237"/>
            <a:ext cx="980056" cy="109499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C48CF2E-23EE-B34B-B87C-960D30D85D1C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7060632" y="4815227"/>
            <a:ext cx="980528" cy="1201704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49160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main options:</a:t>
            </a:r>
          </a:p>
          <a:p>
            <a:pPr lvl="1"/>
            <a:r>
              <a:rPr lang="en-US" dirty="0"/>
              <a:t>Immediately reclaim space</a:t>
            </a:r>
          </a:p>
          <a:p>
            <a:pPr lvl="1"/>
            <a:r>
              <a:rPr lang="en-US" dirty="0"/>
              <a:t>Mark space as deleted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2F3636-EDBF-8C46-9EEF-B489FE356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7591" name="Rectangle 11"/>
          <p:cNvSpPr>
            <a:spLocks noChangeArrowheads="1"/>
          </p:cNvSpPr>
          <p:nvPr/>
        </p:nvSpPr>
        <p:spPr bwMode="auto">
          <a:xfrm>
            <a:off x="8040688" y="1773825"/>
            <a:ext cx="2160000" cy="216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7592" name="Rectangle 12"/>
          <p:cNvSpPr>
            <a:spLocks noChangeArrowheads="1"/>
          </p:cNvSpPr>
          <p:nvPr/>
        </p:nvSpPr>
        <p:spPr bwMode="auto">
          <a:xfrm>
            <a:off x="8750112" y="2676337"/>
            <a:ext cx="838200" cy="30899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+mj-lt"/>
                <a:cs typeface="Georgia"/>
              </a:rPr>
              <a:t>Rx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6006" y="1851323"/>
            <a:ext cx="859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j-lt"/>
                <a:cs typeface="Georgia"/>
              </a:rPr>
              <a:t>block</a:t>
            </a:r>
          </a:p>
        </p:txBody>
      </p:sp>
      <p:sp>
        <p:nvSpPr>
          <p:cNvPr id="5" name="Cross 4"/>
          <p:cNvSpPr/>
          <p:nvPr/>
        </p:nvSpPr>
        <p:spPr bwMode="auto">
          <a:xfrm rot="2700000">
            <a:off x="8789891" y="2472780"/>
            <a:ext cx="758643" cy="759916"/>
          </a:xfrm>
          <a:prstGeom prst="plus">
            <a:avLst>
              <a:gd name="adj" fmla="val 41330"/>
            </a:avLst>
          </a:prstGeom>
          <a:solidFill>
            <a:srgbClr val="FF0000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481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Disk Drives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Typical secondary storage medium for databases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08CDC80-99B9-7144-829E-6A7B83B952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close up of electronics&#10;&#10;Description automatically generated">
            <a:extLst>
              <a:ext uri="{FF2B5EF4-FFF2-40B4-BE49-F238E27FC236}">
                <a16:creationId xmlns:a16="http://schemas.microsoft.com/office/drawing/2014/main" id="{369E29BE-D234-2A4C-A65E-7D3B8F9D1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6560" y="1773238"/>
            <a:ext cx="4506811" cy="380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8364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marking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308E80-A009-FD41-90DA-760408C208C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May need a chain of deleted records (for re-use)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Need a way to mark deleted records:</a:t>
            </a:r>
          </a:p>
          <a:p>
            <a:pPr lvl="1"/>
            <a:r>
              <a:rPr lang="en-US" dirty="0"/>
              <a:t>special characters</a:t>
            </a:r>
          </a:p>
          <a:p>
            <a:pPr lvl="1"/>
            <a:r>
              <a:rPr lang="en-US" dirty="0"/>
              <a:t>delete field</a:t>
            </a:r>
          </a:p>
          <a:p>
            <a:pPr lvl="1"/>
            <a:r>
              <a:rPr lang="en-US" dirty="0"/>
              <a:t>in map</a:t>
            </a:r>
          </a:p>
        </p:txBody>
      </p:sp>
      <p:sp>
        <p:nvSpPr>
          <p:cNvPr id="69638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56126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tradeoffs</a:t>
            </a:r>
          </a:p>
        </p:txBody>
      </p:sp>
      <p:sp>
        <p:nvSpPr>
          <p:cNvPr id="7066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expensive is it to move valid record to free space for immediate reclaim?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much space is wasted?</a:t>
            </a:r>
          </a:p>
          <a:p>
            <a:pPr lvl="1"/>
            <a:r>
              <a:rPr lang="en-US" dirty="0"/>
              <a:t>e.g.,  deleted records, delete fields, free space chains,...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35CEA3-47E0-6F41-B3E2-D7C0B9E596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0627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considerations</a:t>
            </a:r>
          </a:p>
        </p:txBody>
      </p:sp>
      <p:sp>
        <p:nvSpPr>
          <p:cNvPr id="7168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do we deal with dangling pointers?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44835-8AE5-BA4A-BE2B-FEDDD7ABB1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6B6059-1670-ED4D-8A18-E4673C4956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60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7EBD9FF0-BB23-9C45-9F41-EEDF5B0B6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?</a:t>
            </a: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38987BB9-DD10-C741-9933-EF090AE4F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0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23DCCCC5-FA10-7940-81C0-CCE2DF66CFDD}"/>
              </a:ext>
            </a:extLst>
          </p:cNvPr>
          <p:cNvCxnSpPr>
            <a:cxnSpLocks/>
            <a:stCxn id="12" idx="3"/>
            <a:endCxn id="11" idx="0"/>
          </p:cNvCxnSpPr>
          <p:nvPr/>
        </p:nvCxnSpPr>
        <p:spPr>
          <a:xfrm flipV="1">
            <a:off x="5520000" y="4648200"/>
            <a:ext cx="1600800" cy="288000"/>
          </a:xfrm>
          <a:prstGeom prst="curvedConnector4">
            <a:avLst>
              <a:gd name="adj1" fmla="val 2751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90184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Tombstones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36F615-3696-DA48-A5B5-7728C007693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Leave </a:t>
            </a:r>
            <a:r>
              <a:rPr lang="ja-JP" altLang="en-US"/>
              <a:t>“</a:t>
            </a:r>
            <a:r>
              <a:rPr lang="en-US" dirty="0"/>
              <a:t>MARK</a:t>
            </a:r>
            <a:r>
              <a:rPr lang="ja-JP" altLang="en-US"/>
              <a:t>”</a:t>
            </a:r>
            <a:r>
              <a:rPr lang="en-US" dirty="0"/>
              <a:t> in map or old location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Physical IDs</a:t>
            </a:r>
          </a:p>
          <a:p>
            <a:endParaRPr lang="en-US" dirty="0"/>
          </a:p>
        </p:txBody>
      </p:sp>
      <p:sp>
        <p:nvSpPr>
          <p:cNvPr id="7373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246865" y="4165849"/>
            <a:ext cx="576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341865" y="4165849"/>
            <a:ext cx="1905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5822865" y="4165849"/>
            <a:ext cx="16002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15" name="AutoShape 12"/>
          <p:cNvSpPr>
            <a:spLocks/>
          </p:cNvSpPr>
          <p:nvPr/>
        </p:nvSpPr>
        <p:spPr bwMode="auto">
          <a:xfrm rot="5376799">
            <a:off x="6435172" y="4412485"/>
            <a:ext cx="375587" cy="1524000"/>
          </a:xfrm>
          <a:prstGeom prst="rightBrace">
            <a:avLst>
              <a:gd name="adj1" fmla="val 20313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5283245" y="4238936"/>
            <a:ext cx="494557" cy="460386"/>
            <a:chOff x="1166" y="3004"/>
            <a:chExt cx="732" cy="524"/>
          </a:xfrm>
        </p:grpSpPr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1207" y="3513"/>
              <a:ext cx="691" cy="15"/>
            </a:xfrm>
            <a:custGeom>
              <a:avLst/>
              <a:gdLst>
                <a:gd name="T0" fmla="*/ 0 w 691"/>
                <a:gd name="T1" fmla="*/ 15 h 15"/>
                <a:gd name="T2" fmla="*/ 269 w 691"/>
                <a:gd name="T3" fmla="*/ 0 h 15"/>
                <a:gd name="T4" fmla="*/ 691 w 691"/>
                <a:gd name="T5" fmla="*/ 15 h 15"/>
                <a:gd name="T6" fmla="*/ 0 60000 65536"/>
                <a:gd name="T7" fmla="*/ 0 60000 65536"/>
                <a:gd name="T8" fmla="*/ 0 60000 65536"/>
                <a:gd name="T9" fmla="*/ 0 w 691"/>
                <a:gd name="T10" fmla="*/ 0 h 15"/>
                <a:gd name="T11" fmla="*/ 691 w 691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91" h="15">
                  <a:moveTo>
                    <a:pt x="0" y="15"/>
                  </a:moveTo>
                  <a:cubicBezTo>
                    <a:pt x="90" y="12"/>
                    <a:pt x="179" y="0"/>
                    <a:pt x="269" y="0"/>
                  </a:cubicBezTo>
                  <a:cubicBezTo>
                    <a:pt x="410" y="0"/>
                    <a:pt x="549" y="15"/>
                    <a:pt x="691" y="1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1302" y="3004"/>
              <a:ext cx="521" cy="524"/>
            </a:xfrm>
            <a:custGeom>
              <a:avLst/>
              <a:gdLst>
                <a:gd name="T0" fmla="*/ 0 w 521"/>
                <a:gd name="T1" fmla="*/ 516 h 524"/>
                <a:gd name="T2" fmla="*/ 80 w 521"/>
                <a:gd name="T3" fmla="*/ 87 h 524"/>
                <a:gd name="T4" fmla="*/ 211 w 521"/>
                <a:gd name="T5" fmla="*/ 14 h 524"/>
                <a:gd name="T6" fmla="*/ 283 w 521"/>
                <a:gd name="T7" fmla="*/ 0 h 524"/>
                <a:gd name="T8" fmla="*/ 392 w 521"/>
                <a:gd name="T9" fmla="*/ 14 h 524"/>
                <a:gd name="T10" fmla="*/ 458 w 521"/>
                <a:gd name="T11" fmla="*/ 58 h 524"/>
                <a:gd name="T12" fmla="*/ 480 w 521"/>
                <a:gd name="T13" fmla="*/ 73 h 524"/>
                <a:gd name="T14" fmla="*/ 509 w 521"/>
                <a:gd name="T15" fmla="*/ 138 h 524"/>
                <a:gd name="T16" fmla="*/ 516 w 521"/>
                <a:gd name="T17" fmla="*/ 524 h 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1"/>
                <a:gd name="T28" fmla="*/ 0 h 524"/>
                <a:gd name="T29" fmla="*/ 521 w 521"/>
                <a:gd name="T30" fmla="*/ 524 h 5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1" h="524">
                  <a:moveTo>
                    <a:pt x="0" y="516"/>
                  </a:moveTo>
                  <a:cubicBezTo>
                    <a:pt x="43" y="383"/>
                    <a:pt x="16" y="214"/>
                    <a:pt x="80" y="87"/>
                  </a:cubicBezTo>
                  <a:cubicBezTo>
                    <a:pt x="105" y="37"/>
                    <a:pt x="160" y="25"/>
                    <a:pt x="211" y="14"/>
                  </a:cubicBezTo>
                  <a:cubicBezTo>
                    <a:pt x="235" y="9"/>
                    <a:pt x="283" y="0"/>
                    <a:pt x="283" y="0"/>
                  </a:cubicBezTo>
                  <a:cubicBezTo>
                    <a:pt x="288" y="0"/>
                    <a:pt x="366" y="0"/>
                    <a:pt x="392" y="14"/>
                  </a:cubicBezTo>
                  <a:cubicBezTo>
                    <a:pt x="401" y="19"/>
                    <a:pt x="443" y="48"/>
                    <a:pt x="458" y="58"/>
                  </a:cubicBezTo>
                  <a:cubicBezTo>
                    <a:pt x="465" y="63"/>
                    <a:pt x="480" y="73"/>
                    <a:pt x="480" y="73"/>
                  </a:cubicBezTo>
                  <a:cubicBezTo>
                    <a:pt x="497" y="124"/>
                    <a:pt x="486" y="104"/>
                    <a:pt x="509" y="138"/>
                  </a:cubicBezTo>
                  <a:cubicBezTo>
                    <a:pt x="521" y="344"/>
                    <a:pt x="516" y="215"/>
                    <a:pt x="516" y="52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1447" y="3198"/>
              <a:ext cx="233" cy="46"/>
            </a:xfrm>
            <a:custGeom>
              <a:avLst/>
              <a:gdLst>
                <a:gd name="T0" fmla="*/ 0 w 233"/>
                <a:gd name="T1" fmla="*/ 17 h 46"/>
                <a:gd name="T2" fmla="*/ 58 w 233"/>
                <a:gd name="T3" fmla="*/ 39 h 46"/>
                <a:gd name="T4" fmla="*/ 160 w 233"/>
                <a:gd name="T5" fmla="*/ 46 h 46"/>
                <a:gd name="T6" fmla="*/ 233 w 233"/>
                <a:gd name="T7" fmla="*/ 3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3"/>
                <a:gd name="T13" fmla="*/ 0 h 46"/>
                <a:gd name="T14" fmla="*/ 233 w 233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" h="46">
                  <a:moveTo>
                    <a:pt x="0" y="17"/>
                  </a:moveTo>
                  <a:cubicBezTo>
                    <a:pt x="41" y="30"/>
                    <a:pt x="33" y="0"/>
                    <a:pt x="58" y="39"/>
                  </a:cubicBezTo>
                  <a:cubicBezTo>
                    <a:pt x="104" y="31"/>
                    <a:pt x="134" y="5"/>
                    <a:pt x="160" y="46"/>
                  </a:cubicBezTo>
                  <a:cubicBezTo>
                    <a:pt x="184" y="41"/>
                    <a:pt x="209" y="31"/>
                    <a:pt x="233" y="3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1433" y="3290"/>
              <a:ext cx="247" cy="63"/>
            </a:xfrm>
            <a:custGeom>
              <a:avLst/>
              <a:gdLst>
                <a:gd name="T0" fmla="*/ 0 w 247"/>
                <a:gd name="T1" fmla="*/ 48 h 63"/>
                <a:gd name="T2" fmla="*/ 36 w 247"/>
                <a:gd name="T3" fmla="*/ 63 h 63"/>
                <a:gd name="T4" fmla="*/ 87 w 247"/>
                <a:gd name="T5" fmla="*/ 56 h 63"/>
                <a:gd name="T6" fmla="*/ 116 w 247"/>
                <a:gd name="T7" fmla="*/ 34 h 63"/>
                <a:gd name="T8" fmla="*/ 123 w 247"/>
                <a:gd name="T9" fmla="*/ 56 h 63"/>
                <a:gd name="T10" fmla="*/ 145 w 247"/>
                <a:gd name="T11" fmla="*/ 63 h 63"/>
                <a:gd name="T12" fmla="*/ 247 w 247"/>
                <a:gd name="T13" fmla="*/ 48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"/>
                <a:gd name="T22" fmla="*/ 0 h 63"/>
                <a:gd name="T23" fmla="*/ 247 w 247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" h="63">
                  <a:moveTo>
                    <a:pt x="0" y="48"/>
                  </a:moveTo>
                  <a:cubicBezTo>
                    <a:pt x="16" y="0"/>
                    <a:pt x="29" y="40"/>
                    <a:pt x="36" y="63"/>
                  </a:cubicBezTo>
                  <a:cubicBezTo>
                    <a:pt x="53" y="61"/>
                    <a:pt x="71" y="62"/>
                    <a:pt x="87" y="56"/>
                  </a:cubicBezTo>
                  <a:cubicBezTo>
                    <a:pt x="98" y="52"/>
                    <a:pt x="104" y="34"/>
                    <a:pt x="116" y="34"/>
                  </a:cubicBezTo>
                  <a:cubicBezTo>
                    <a:pt x="124" y="34"/>
                    <a:pt x="118" y="51"/>
                    <a:pt x="123" y="56"/>
                  </a:cubicBezTo>
                  <a:cubicBezTo>
                    <a:pt x="128" y="61"/>
                    <a:pt x="138" y="61"/>
                    <a:pt x="145" y="63"/>
                  </a:cubicBezTo>
                  <a:cubicBezTo>
                    <a:pt x="212" y="43"/>
                    <a:pt x="178" y="48"/>
                    <a:pt x="247" y="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1425" y="3394"/>
              <a:ext cx="255" cy="98"/>
            </a:xfrm>
            <a:custGeom>
              <a:avLst/>
              <a:gdLst>
                <a:gd name="T0" fmla="*/ 0 w 255"/>
                <a:gd name="T1" fmla="*/ 32 h 98"/>
                <a:gd name="T2" fmla="*/ 37 w 255"/>
                <a:gd name="T3" fmla="*/ 24 h 98"/>
                <a:gd name="T4" fmla="*/ 51 w 255"/>
                <a:gd name="T5" fmla="*/ 3 h 98"/>
                <a:gd name="T6" fmla="*/ 58 w 255"/>
                <a:gd name="T7" fmla="*/ 32 h 98"/>
                <a:gd name="T8" fmla="*/ 66 w 255"/>
                <a:gd name="T9" fmla="*/ 54 h 98"/>
                <a:gd name="T10" fmla="*/ 95 w 255"/>
                <a:gd name="T11" fmla="*/ 39 h 98"/>
                <a:gd name="T12" fmla="*/ 117 w 255"/>
                <a:gd name="T13" fmla="*/ 68 h 98"/>
                <a:gd name="T14" fmla="*/ 146 w 255"/>
                <a:gd name="T15" fmla="*/ 17 h 98"/>
                <a:gd name="T16" fmla="*/ 153 w 255"/>
                <a:gd name="T17" fmla="*/ 54 h 98"/>
                <a:gd name="T18" fmla="*/ 160 w 255"/>
                <a:gd name="T19" fmla="*/ 97 h 98"/>
                <a:gd name="T20" fmla="*/ 197 w 255"/>
                <a:gd name="T21" fmla="*/ 46 h 98"/>
                <a:gd name="T22" fmla="*/ 255 w 255"/>
                <a:gd name="T23" fmla="*/ 75 h 9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98"/>
                <a:gd name="T38" fmla="*/ 255 w 255"/>
                <a:gd name="T39" fmla="*/ 98 h 9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98">
                  <a:moveTo>
                    <a:pt x="0" y="32"/>
                  </a:moveTo>
                  <a:cubicBezTo>
                    <a:pt x="12" y="29"/>
                    <a:pt x="26" y="30"/>
                    <a:pt x="37" y="24"/>
                  </a:cubicBezTo>
                  <a:cubicBezTo>
                    <a:pt x="44" y="20"/>
                    <a:pt x="43" y="0"/>
                    <a:pt x="51" y="3"/>
                  </a:cubicBezTo>
                  <a:cubicBezTo>
                    <a:pt x="60" y="7"/>
                    <a:pt x="55" y="22"/>
                    <a:pt x="58" y="32"/>
                  </a:cubicBezTo>
                  <a:cubicBezTo>
                    <a:pt x="60" y="39"/>
                    <a:pt x="63" y="47"/>
                    <a:pt x="66" y="54"/>
                  </a:cubicBezTo>
                  <a:cubicBezTo>
                    <a:pt x="76" y="49"/>
                    <a:pt x="85" y="36"/>
                    <a:pt x="95" y="39"/>
                  </a:cubicBezTo>
                  <a:cubicBezTo>
                    <a:pt x="107" y="42"/>
                    <a:pt x="105" y="68"/>
                    <a:pt x="117" y="68"/>
                  </a:cubicBezTo>
                  <a:cubicBezTo>
                    <a:pt x="130" y="68"/>
                    <a:pt x="142" y="27"/>
                    <a:pt x="146" y="17"/>
                  </a:cubicBezTo>
                  <a:cubicBezTo>
                    <a:pt x="148" y="29"/>
                    <a:pt x="151" y="42"/>
                    <a:pt x="153" y="54"/>
                  </a:cubicBezTo>
                  <a:cubicBezTo>
                    <a:pt x="156" y="68"/>
                    <a:pt x="147" y="91"/>
                    <a:pt x="160" y="97"/>
                  </a:cubicBezTo>
                  <a:cubicBezTo>
                    <a:pt x="162" y="98"/>
                    <a:pt x="194" y="51"/>
                    <a:pt x="197" y="46"/>
                  </a:cubicBezTo>
                  <a:cubicBezTo>
                    <a:pt x="208" y="92"/>
                    <a:pt x="194" y="75"/>
                    <a:pt x="255" y="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1166" y="3361"/>
              <a:ext cx="135" cy="167"/>
            </a:xfrm>
            <a:custGeom>
              <a:avLst/>
              <a:gdLst>
                <a:gd name="T0" fmla="*/ 70 w 135"/>
                <a:gd name="T1" fmla="*/ 167 h 167"/>
                <a:gd name="T2" fmla="*/ 19 w 135"/>
                <a:gd name="T3" fmla="*/ 65 h 167"/>
                <a:gd name="T4" fmla="*/ 41 w 135"/>
                <a:gd name="T5" fmla="*/ 101 h 167"/>
                <a:gd name="T6" fmla="*/ 78 w 135"/>
                <a:gd name="T7" fmla="*/ 43 h 167"/>
                <a:gd name="T8" fmla="*/ 107 w 135"/>
                <a:gd name="T9" fmla="*/ 50 h 167"/>
                <a:gd name="T10" fmla="*/ 78 w 135"/>
                <a:gd name="T11" fmla="*/ 79 h 167"/>
                <a:gd name="T12" fmla="*/ 41 w 135"/>
                <a:gd name="T13" fmla="*/ 14 h 167"/>
                <a:gd name="T14" fmla="*/ 63 w 135"/>
                <a:gd name="T15" fmla="*/ 65 h 167"/>
                <a:gd name="T16" fmla="*/ 70 w 135"/>
                <a:gd name="T17" fmla="*/ 130 h 167"/>
                <a:gd name="T18" fmla="*/ 56 w 135"/>
                <a:gd name="T19" fmla="*/ 87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5"/>
                <a:gd name="T31" fmla="*/ 0 h 167"/>
                <a:gd name="T32" fmla="*/ 135 w 13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5" h="167">
                  <a:moveTo>
                    <a:pt x="70" y="167"/>
                  </a:moveTo>
                  <a:cubicBezTo>
                    <a:pt x="67" y="112"/>
                    <a:pt x="84" y="0"/>
                    <a:pt x="19" y="65"/>
                  </a:cubicBezTo>
                  <a:cubicBezTo>
                    <a:pt x="9" y="95"/>
                    <a:pt x="0" y="114"/>
                    <a:pt x="41" y="101"/>
                  </a:cubicBezTo>
                  <a:cubicBezTo>
                    <a:pt x="50" y="71"/>
                    <a:pt x="51" y="60"/>
                    <a:pt x="78" y="43"/>
                  </a:cubicBezTo>
                  <a:cubicBezTo>
                    <a:pt x="88" y="45"/>
                    <a:pt x="103" y="41"/>
                    <a:pt x="107" y="50"/>
                  </a:cubicBezTo>
                  <a:cubicBezTo>
                    <a:pt x="135" y="109"/>
                    <a:pt x="88" y="83"/>
                    <a:pt x="78" y="79"/>
                  </a:cubicBezTo>
                  <a:cubicBezTo>
                    <a:pt x="65" y="44"/>
                    <a:pt x="80" y="26"/>
                    <a:pt x="41" y="14"/>
                  </a:cubicBezTo>
                  <a:cubicBezTo>
                    <a:pt x="19" y="49"/>
                    <a:pt x="27" y="52"/>
                    <a:pt x="63" y="65"/>
                  </a:cubicBezTo>
                  <a:cubicBezTo>
                    <a:pt x="41" y="87"/>
                    <a:pt x="5" y="151"/>
                    <a:pt x="70" y="130"/>
                  </a:cubicBezTo>
                  <a:cubicBezTo>
                    <a:pt x="63" y="85"/>
                    <a:pt x="78" y="87"/>
                    <a:pt x="56" y="8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1513" y="3127"/>
              <a:ext cx="101" cy="9"/>
            </a:xfrm>
            <a:custGeom>
              <a:avLst/>
              <a:gdLst>
                <a:gd name="T0" fmla="*/ 0 w 101"/>
                <a:gd name="T1" fmla="*/ 0 h 9"/>
                <a:gd name="T2" fmla="*/ 101 w 101"/>
                <a:gd name="T3" fmla="*/ 8 h 9"/>
                <a:gd name="T4" fmla="*/ 0 60000 65536"/>
                <a:gd name="T5" fmla="*/ 0 60000 65536"/>
                <a:gd name="T6" fmla="*/ 0 w 101"/>
                <a:gd name="T7" fmla="*/ 0 h 9"/>
                <a:gd name="T8" fmla="*/ 101 w 101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" h="9">
                  <a:moveTo>
                    <a:pt x="0" y="0"/>
                  </a:moveTo>
                  <a:cubicBezTo>
                    <a:pt x="82" y="9"/>
                    <a:pt x="48" y="8"/>
                    <a:pt x="101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</p:grpSp>
      <p:sp>
        <p:nvSpPr>
          <p:cNvPr id="29" name="Rectangle 8">
            <a:extLst>
              <a:ext uri="{FF2B5EF4-FFF2-40B4-BE49-F238E27FC236}">
                <a16:creationId xmlns:a16="http://schemas.microsoft.com/office/drawing/2014/main" id="{5A5579FE-FC84-864A-A160-7D9CF0F43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1865" y="4164399"/>
            <a:ext cx="6892171" cy="576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DABF2E-796A-DA40-9096-7E2C4756A539}"/>
              </a:ext>
            </a:extLst>
          </p:cNvPr>
          <p:cNvSpPr txBox="1"/>
          <p:nvPr/>
        </p:nvSpPr>
        <p:spPr>
          <a:xfrm>
            <a:off x="2861733" y="5519519"/>
            <a:ext cx="1628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this space </a:t>
            </a:r>
            <a:br>
              <a:rPr lang="en-US" dirty="0"/>
            </a:br>
            <a:r>
              <a:rPr lang="en-US" dirty="0"/>
              <a:t>never reused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D3D875-3196-F44C-9DCE-74D9C374BEC0}"/>
              </a:ext>
            </a:extLst>
          </p:cNvPr>
          <p:cNvSpPr txBox="1"/>
          <p:nvPr/>
        </p:nvSpPr>
        <p:spPr>
          <a:xfrm>
            <a:off x="5727130" y="5519519"/>
            <a:ext cx="1826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this space </a:t>
            </a:r>
            <a:br>
              <a:rPr lang="en-US" dirty="0"/>
            </a:br>
            <a:r>
              <a:rPr lang="en-US" dirty="0"/>
              <a:t>may be reused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7D543A7-E56C-4C48-A7C5-BAA4DEEE93A0}"/>
              </a:ext>
            </a:extLst>
          </p:cNvPr>
          <p:cNvCxnSpPr>
            <a:stCxn id="4" idx="3"/>
          </p:cNvCxnSpPr>
          <p:nvPr/>
        </p:nvCxnSpPr>
        <p:spPr>
          <a:xfrm flipV="1">
            <a:off x="4490705" y="4806793"/>
            <a:ext cx="982390" cy="1035892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ECC59C6E-63B7-3F47-AE7A-7994B18EBFBA}"/>
              </a:ext>
            </a:extLst>
          </p:cNvPr>
          <p:cNvCxnSpPr>
            <a:endCxn id="10" idx="0"/>
          </p:cNvCxnSpPr>
          <p:nvPr/>
        </p:nvCxnSpPr>
        <p:spPr>
          <a:xfrm>
            <a:off x="3522133" y="2853531"/>
            <a:ext cx="2012732" cy="1312318"/>
          </a:xfrm>
          <a:prstGeom prst="bentConnector2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50569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Tombstones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3C1380-809C-3049-995C-D24A5C3B3DB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Leave </a:t>
            </a:r>
            <a:r>
              <a:rPr lang="ja-JP" altLang="en-US" dirty="0"/>
              <a:t>“</a:t>
            </a:r>
            <a:r>
              <a:rPr lang="en-US" dirty="0"/>
              <a:t>MARK</a:t>
            </a:r>
            <a:r>
              <a:rPr lang="ja-JP" altLang="en-US" dirty="0"/>
              <a:t>”</a:t>
            </a:r>
            <a:r>
              <a:rPr lang="en-US" dirty="0"/>
              <a:t> in map or old location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Logical IDs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50F5CD-2A94-354C-AFD9-B7A9ACA154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6154688" y="25976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+mj-lt"/>
                <a:cs typeface="Georgia"/>
              </a:rPr>
              <a:t>ID</a:t>
            </a: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7526288" y="25976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+mj-lt"/>
                <a:cs typeface="Georgia"/>
              </a:rPr>
              <a:t>LOC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6154688" y="31310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7526288" y="31310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6154688" y="36644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+mj-lt"/>
                <a:cs typeface="Georgia"/>
              </a:rPr>
              <a:t>7788</a:t>
            </a:r>
          </a:p>
        </p:txBody>
      </p:sp>
      <p:sp>
        <p:nvSpPr>
          <p:cNvPr id="34" name="Rectangle 9"/>
          <p:cNvSpPr>
            <a:spLocks noChangeArrowheads="1"/>
          </p:cNvSpPr>
          <p:nvPr/>
        </p:nvSpPr>
        <p:spPr bwMode="auto">
          <a:xfrm>
            <a:off x="7526288" y="41978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6154688" y="41978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6" name="Rectangle 11"/>
          <p:cNvSpPr>
            <a:spLocks noChangeArrowheads="1"/>
          </p:cNvSpPr>
          <p:nvPr/>
        </p:nvSpPr>
        <p:spPr bwMode="auto">
          <a:xfrm>
            <a:off x="7526288" y="3664446"/>
            <a:ext cx="1371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7163047" y="2162175"/>
            <a:ext cx="7264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map</a:t>
            </a:r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 flipH="1" flipV="1">
            <a:off x="8970978" y="4030418"/>
            <a:ext cx="1375344" cy="4669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2000">
              <a:latin typeface="+mj-lt"/>
              <a:cs typeface="Georgia"/>
            </a:endParaRP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9451353" y="4515346"/>
            <a:ext cx="232146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Never reuse</a:t>
            </a:r>
          </a:p>
          <a:p>
            <a:pPr algn="ctr"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ID 7788 nor </a:t>
            </a:r>
          </a:p>
          <a:p>
            <a:pPr algn="ctr" eaLnBrk="1" hangingPunct="1">
              <a:lnSpc>
                <a:spcPct val="30000"/>
              </a:lnSpc>
              <a:spcBef>
                <a:spcPct val="50000"/>
              </a:spcBef>
            </a:pPr>
            <a:r>
              <a:rPr lang="en-US" sz="2000">
                <a:latin typeface="+mj-lt"/>
                <a:cs typeface="Georgia"/>
              </a:rPr>
              <a:t>   space in map...</a:t>
            </a:r>
          </a:p>
        </p:txBody>
      </p:sp>
      <p:grpSp>
        <p:nvGrpSpPr>
          <p:cNvPr id="40" name="Group 17"/>
          <p:cNvGrpSpPr>
            <a:grpSpLocks/>
          </p:cNvGrpSpPr>
          <p:nvPr/>
        </p:nvGrpSpPr>
        <p:grpSpPr bwMode="auto">
          <a:xfrm>
            <a:off x="7983489" y="3740652"/>
            <a:ext cx="434975" cy="311151"/>
            <a:chOff x="1166" y="3004"/>
            <a:chExt cx="732" cy="524"/>
          </a:xfrm>
        </p:grpSpPr>
        <p:sp>
          <p:nvSpPr>
            <p:cNvPr id="41" name="Freeform 18"/>
            <p:cNvSpPr>
              <a:spLocks/>
            </p:cNvSpPr>
            <p:nvPr/>
          </p:nvSpPr>
          <p:spPr bwMode="auto">
            <a:xfrm>
              <a:off x="1207" y="3513"/>
              <a:ext cx="691" cy="15"/>
            </a:xfrm>
            <a:custGeom>
              <a:avLst/>
              <a:gdLst>
                <a:gd name="T0" fmla="*/ 0 w 691"/>
                <a:gd name="T1" fmla="*/ 15 h 15"/>
                <a:gd name="T2" fmla="*/ 269 w 691"/>
                <a:gd name="T3" fmla="*/ 0 h 15"/>
                <a:gd name="T4" fmla="*/ 691 w 691"/>
                <a:gd name="T5" fmla="*/ 15 h 15"/>
                <a:gd name="T6" fmla="*/ 0 60000 65536"/>
                <a:gd name="T7" fmla="*/ 0 60000 65536"/>
                <a:gd name="T8" fmla="*/ 0 60000 65536"/>
                <a:gd name="T9" fmla="*/ 0 w 691"/>
                <a:gd name="T10" fmla="*/ 0 h 15"/>
                <a:gd name="T11" fmla="*/ 691 w 691"/>
                <a:gd name="T12" fmla="*/ 15 h 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91" h="15">
                  <a:moveTo>
                    <a:pt x="0" y="15"/>
                  </a:moveTo>
                  <a:cubicBezTo>
                    <a:pt x="90" y="12"/>
                    <a:pt x="179" y="0"/>
                    <a:pt x="269" y="0"/>
                  </a:cubicBezTo>
                  <a:cubicBezTo>
                    <a:pt x="410" y="0"/>
                    <a:pt x="549" y="15"/>
                    <a:pt x="691" y="15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2" name="Freeform 19"/>
            <p:cNvSpPr>
              <a:spLocks/>
            </p:cNvSpPr>
            <p:nvPr/>
          </p:nvSpPr>
          <p:spPr bwMode="auto">
            <a:xfrm>
              <a:off x="1302" y="3004"/>
              <a:ext cx="521" cy="524"/>
            </a:xfrm>
            <a:custGeom>
              <a:avLst/>
              <a:gdLst>
                <a:gd name="T0" fmla="*/ 0 w 521"/>
                <a:gd name="T1" fmla="*/ 516 h 524"/>
                <a:gd name="T2" fmla="*/ 80 w 521"/>
                <a:gd name="T3" fmla="*/ 87 h 524"/>
                <a:gd name="T4" fmla="*/ 211 w 521"/>
                <a:gd name="T5" fmla="*/ 14 h 524"/>
                <a:gd name="T6" fmla="*/ 283 w 521"/>
                <a:gd name="T7" fmla="*/ 0 h 524"/>
                <a:gd name="T8" fmla="*/ 392 w 521"/>
                <a:gd name="T9" fmla="*/ 14 h 524"/>
                <a:gd name="T10" fmla="*/ 458 w 521"/>
                <a:gd name="T11" fmla="*/ 58 h 524"/>
                <a:gd name="T12" fmla="*/ 480 w 521"/>
                <a:gd name="T13" fmla="*/ 73 h 524"/>
                <a:gd name="T14" fmla="*/ 509 w 521"/>
                <a:gd name="T15" fmla="*/ 138 h 524"/>
                <a:gd name="T16" fmla="*/ 516 w 521"/>
                <a:gd name="T17" fmla="*/ 524 h 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1"/>
                <a:gd name="T28" fmla="*/ 0 h 524"/>
                <a:gd name="T29" fmla="*/ 521 w 521"/>
                <a:gd name="T30" fmla="*/ 524 h 5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1" h="524">
                  <a:moveTo>
                    <a:pt x="0" y="516"/>
                  </a:moveTo>
                  <a:cubicBezTo>
                    <a:pt x="43" y="383"/>
                    <a:pt x="16" y="214"/>
                    <a:pt x="80" y="87"/>
                  </a:cubicBezTo>
                  <a:cubicBezTo>
                    <a:pt x="105" y="37"/>
                    <a:pt x="160" y="25"/>
                    <a:pt x="211" y="14"/>
                  </a:cubicBezTo>
                  <a:cubicBezTo>
                    <a:pt x="235" y="9"/>
                    <a:pt x="283" y="0"/>
                    <a:pt x="283" y="0"/>
                  </a:cubicBezTo>
                  <a:cubicBezTo>
                    <a:pt x="288" y="0"/>
                    <a:pt x="366" y="0"/>
                    <a:pt x="392" y="14"/>
                  </a:cubicBezTo>
                  <a:cubicBezTo>
                    <a:pt x="401" y="19"/>
                    <a:pt x="443" y="48"/>
                    <a:pt x="458" y="58"/>
                  </a:cubicBezTo>
                  <a:cubicBezTo>
                    <a:pt x="465" y="63"/>
                    <a:pt x="480" y="73"/>
                    <a:pt x="480" y="73"/>
                  </a:cubicBezTo>
                  <a:cubicBezTo>
                    <a:pt x="497" y="124"/>
                    <a:pt x="486" y="104"/>
                    <a:pt x="509" y="138"/>
                  </a:cubicBezTo>
                  <a:cubicBezTo>
                    <a:pt x="521" y="344"/>
                    <a:pt x="516" y="215"/>
                    <a:pt x="516" y="52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3" name="Freeform 20"/>
            <p:cNvSpPr>
              <a:spLocks/>
            </p:cNvSpPr>
            <p:nvPr/>
          </p:nvSpPr>
          <p:spPr bwMode="auto">
            <a:xfrm>
              <a:off x="1447" y="3198"/>
              <a:ext cx="233" cy="46"/>
            </a:xfrm>
            <a:custGeom>
              <a:avLst/>
              <a:gdLst>
                <a:gd name="T0" fmla="*/ 0 w 233"/>
                <a:gd name="T1" fmla="*/ 17 h 46"/>
                <a:gd name="T2" fmla="*/ 58 w 233"/>
                <a:gd name="T3" fmla="*/ 39 h 46"/>
                <a:gd name="T4" fmla="*/ 160 w 233"/>
                <a:gd name="T5" fmla="*/ 46 h 46"/>
                <a:gd name="T6" fmla="*/ 233 w 233"/>
                <a:gd name="T7" fmla="*/ 31 h 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3"/>
                <a:gd name="T13" fmla="*/ 0 h 46"/>
                <a:gd name="T14" fmla="*/ 233 w 233"/>
                <a:gd name="T15" fmla="*/ 46 h 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3" h="46">
                  <a:moveTo>
                    <a:pt x="0" y="17"/>
                  </a:moveTo>
                  <a:cubicBezTo>
                    <a:pt x="41" y="30"/>
                    <a:pt x="33" y="0"/>
                    <a:pt x="58" y="39"/>
                  </a:cubicBezTo>
                  <a:cubicBezTo>
                    <a:pt x="104" y="31"/>
                    <a:pt x="134" y="5"/>
                    <a:pt x="160" y="46"/>
                  </a:cubicBezTo>
                  <a:cubicBezTo>
                    <a:pt x="184" y="41"/>
                    <a:pt x="209" y="31"/>
                    <a:pt x="233" y="3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4" name="Freeform 21"/>
            <p:cNvSpPr>
              <a:spLocks/>
            </p:cNvSpPr>
            <p:nvPr/>
          </p:nvSpPr>
          <p:spPr bwMode="auto">
            <a:xfrm>
              <a:off x="1433" y="3290"/>
              <a:ext cx="247" cy="63"/>
            </a:xfrm>
            <a:custGeom>
              <a:avLst/>
              <a:gdLst>
                <a:gd name="T0" fmla="*/ 0 w 247"/>
                <a:gd name="T1" fmla="*/ 48 h 63"/>
                <a:gd name="T2" fmla="*/ 36 w 247"/>
                <a:gd name="T3" fmla="*/ 63 h 63"/>
                <a:gd name="T4" fmla="*/ 87 w 247"/>
                <a:gd name="T5" fmla="*/ 56 h 63"/>
                <a:gd name="T6" fmla="*/ 116 w 247"/>
                <a:gd name="T7" fmla="*/ 34 h 63"/>
                <a:gd name="T8" fmla="*/ 123 w 247"/>
                <a:gd name="T9" fmla="*/ 56 h 63"/>
                <a:gd name="T10" fmla="*/ 145 w 247"/>
                <a:gd name="T11" fmla="*/ 63 h 63"/>
                <a:gd name="T12" fmla="*/ 247 w 247"/>
                <a:gd name="T13" fmla="*/ 48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7"/>
                <a:gd name="T22" fmla="*/ 0 h 63"/>
                <a:gd name="T23" fmla="*/ 247 w 247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7" h="63">
                  <a:moveTo>
                    <a:pt x="0" y="48"/>
                  </a:moveTo>
                  <a:cubicBezTo>
                    <a:pt x="16" y="0"/>
                    <a:pt x="29" y="40"/>
                    <a:pt x="36" y="63"/>
                  </a:cubicBezTo>
                  <a:cubicBezTo>
                    <a:pt x="53" y="61"/>
                    <a:pt x="71" y="62"/>
                    <a:pt x="87" y="56"/>
                  </a:cubicBezTo>
                  <a:cubicBezTo>
                    <a:pt x="98" y="52"/>
                    <a:pt x="104" y="34"/>
                    <a:pt x="116" y="34"/>
                  </a:cubicBezTo>
                  <a:cubicBezTo>
                    <a:pt x="124" y="34"/>
                    <a:pt x="118" y="51"/>
                    <a:pt x="123" y="56"/>
                  </a:cubicBezTo>
                  <a:cubicBezTo>
                    <a:pt x="128" y="61"/>
                    <a:pt x="138" y="61"/>
                    <a:pt x="145" y="63"/>
                  </a:cubicBezTo>
                  <a:cubicBezTo>
                    <a:pt x="212" y="43"/>
                    <a:pt x="178" y="48"/>
                    <a:pt x="247" y="4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5" name="Freeform 22"/>
            <p:cNvSpPr>
              <a:spLocks/>
            </p:cNvSpPr>
            <p:nvPr/>
          </p:nvSpPr>
          <p:spPr bwMode="auto">
            <a:xfrm>
              <a:off x="1425" y="3394"/>
              <a:ext cx="255" cy="98"/>
            </a:xfrm>
            <a:custGeom>
              <a:avLst/>
              <a:gdLst>
                <a:gd name="T0" fmla="*/ 0 w 255"/>
                <a:gd name="T1" fmla="*/ 32 h 98"/>
                <a:gd name="T2" fmla="*/ 37 w 255"/>
                <a:gd name="T3" fmla="*/ 24 h 98"/>
                <a:gd name="T4" fmla="*/ 51 w 255"/>
                <a:gd name="T5" fmla="*/ 3 h 98"/>
                <a:gd name="T6" fmla="*/ 58 w 255"/>
                <a:gd name="T7" fmla="*/ 32 h 98"/>
                <a:gd name="T8" fmla="*/ 66 w 255"/>
                <a:gd name="T9" fmla="*/ 54 h 98"/>
                <a:gd name="T10" fmla="*/ 95 w 255"/>
                <a:gd name="T11" fmla="*/ 39 h 98"/>
                <a:gd name="T12" fmla="*/ 117 w 255"/>
                <a:gd name="T13" fmla="*/ 68 h 98"/>
                <a:gd name="T14" fmla="*/ 146 w 255"/>
                <a:gd name="T15" fmla="*/ 17 h 98"/>
                <a:gd name="T16" fmla="*/ 153 w 255"/>
                <a:gd name="T17" fmla="*/ 54 h 98"/>
                <a:gd name="T18" fmla="*/ 160 w 255"/>
                <a:gd name="T19" fmla="*/ 97 h 98"/>
                <a:gd name="T20" fmla="*/ 197 w 255"/>
                <a:gd name="T21" fmla="*/ 46 h 98"/>
                <a:gd name="T22" fmla="*/ 255 w 255"/>
                <a:gd name="T23" fmla="*/ 75 h 9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55"/>
                <a:gd name="T37" fmla="*/ 0 h 98"/>
                <a:gd name="T38" fmla="*/ 255 w 255"/>
                <a:gd name="T39" fmla="*/ 98 h 9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55" h="98">
                  <a:moveTo>
                    <a:pt x="0" y="32"/>
                  </a:moveTo>
                  <a:cubicBezTo>
                    <a:pt x="12" y="29"/>
                    <a:pt x="26" y="30"/>
                    <a:pt x="37" y="24"/>
                  </a:cubicBezTo>
                  <a:cubicBezTo>
                    <a:pt x="44" y="20"/>
                    <a:pt x="43" y="0"/>
                    <a:pt x="51" y="3"/>
                  </a:cubicBezTo>
                  <a:cubicBezTo>
                    <a:pt x="60" y="7"/>
                    <a:pt x="55" y="22"/>
                    <a:pt x="58" y="32"/>
                  </a:cubicBezTo>
                  <a:cubicBezTo>
                    <a:pt x="60" y="39"/>
                    <a:pt x="63" y="47"/>
                    <a:pt x="66" y="54"/>
                  </a:cubicBezTo>
                  <a:cubicBezTo>
                    <a:pt x="76" y="49"/>
                    <a:pt x="85" y="36"/>
                    <a:pt x="95" y="39"/>
                  </a:cubicBezTo>
                  <a:cubicBezTo>
                    <a:pt x="107" y="42"/>
                    <a:pt x="105" y="68"/>
                    <a:pt x="117" y="68"/>
                  </a:cubicBezTo>
                  <a:cubicBezTo>
                    <a:pt x="130" y="68"/>
                    <a:pt x="142" y="27"/>
                    <a:pt x="146" y="17"/>
                  </a:cubicBezTo>
                  <a:cubicBezTo>
                    <a:pt x="148" y="29"/>
                    <a:pt x="151" y="42"/>
                    <a:pt x="153" y="54"/>
                  </a:cubicBezTo>
                  <a:cubicBezTo>
                    <a:pt x="156" y="68"/>
                    <a:pt x="147" y="91"/>
                    <a:pt x="160" y="97"/>
                  </a:cubicBezTo>
                  <a:cubicBezTo>
                    <a:pt x="162" y="98"/>
                    <a:pt x="194" y="51"/>
                    <a:pt x="197" y="46"/>
                  </a:cubicBezTo>
                  <a:cubicBezTo>
                    <a:pt x="208" y="92"/>
                    <a:pt x="194" y="75"/>
                    <a:pt x="255" y="7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6" name="Freeform 23"/>
            <p:cNvSpPr>
              <a:spLocks/>
            </p:cNvSpPr>
            <p:nvPr/>
          </p:nvSpPr>
          <p:spPr bwMode="auto">
            <a:xfrm>
              <a:off x="1166" y="3361"/>
              <a:ext cx="135" cy="167"/>
            </a:xfrm>
            <a:custGeom>
              <a:avLst/>
              <a:gdLst>
                <a:gd name="T0" fmla="*/ 70 w 135"/>
                <a:gd name="T1" fmla="*/ 167 h 167"/>
                <a:gd name="T2" fmla="*/ 19 w 135"/>
                <a:gd name="T3" fmla="*/ 65 h 167"/>
                <a:gd name="T4" fmla="*/ 41 w 135"/>
                <a:gd name="T5" fmla="*/ 101 h 167"/>
                <a:gd name="T6" fmla="*/ 78 w 135"/>
                <a:gd name="T7" fmla="*/ 43 h 167"/>
                <a:gd name="T8" fmla="*/ 107 w 135"/>
                <a:gd name="T9" fmla="*/ 50 h 167"/>
                <a:gd name="T10" fmla="*/ 78 w 135"/>
                <a:gd name="T11" fmla="*/ 79 h 167"/>
                <a:gd name="T12" fmla="*/ 41 w 135"/>
                <a:gd name="T13" fmla="*/ 14 h 167"/>
                <a:gd name="T14" fmla="*/ 63 w 135"/>
                <a:gd name="T15" fmla="*/ 65 h 167"/>
                <a:gd name="T16" fmla="*/ 70 w 135"/>
                <a:gd name="T17" fmla="*/ 130 h 167"/>
                <a:gd name="T18" fmla="*/ 56 w 135"/>
                <a:gd name="T19" fmla="*/ 87 h 1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5"/>
                <a:gd name="T31" fmla="*/ 0 h 167"/>
                <a:gd name="T32" fmla="*/ 135 w 135"/>
                <a:gd name="T33" fmla="*/ 167 h 1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5" h="167">
                  <a:moveTo>
                    <a:pt x="70" y="167"/>
                  </a:moveTo>
                  <a:cubicBezTo>
                    <a:pt x="67" y="112"/>
                    <a:pt x="84" y="0"/>
                    <a:pt x="19" y="65"/>
                  </a:cubicBezTo>
                  <a:cubicBezTo>
                    <a:pt x="9" y="95"/>
                    <a:pt x="0" y="114"/>
                    <a:pt x="41" y="101"/>
                  </a:cubicBezTo>
                  <a:cubicBezTo>
                    <a:pt x="50" y="71"/>
                    <a:pt x="51" y="60"/>
                    <a:pt x="78" y="43"/>
                  </a:cubicBezTo>
                  <a:cubicBezTo>
                    <a:pt x="88" y="45"/>
                    <a:pt x="103" y="41"/>
                    <a:pt x="107" y="50"/>
                  </a:cubicBezTo>
                  <a:cubicBezTo>
                    <a:pt x="135" y="109"/>
                    <a:pt x="88" y="83"/>
                    <a:pt x="78" y="79"/>
                  </a:cubicBezTo>
                  <a:cubicBezTo>
                    <a:pt x="65" y="44"/>
                    <a:pt x="80" y="26"/>
                    <a:pt x="41" y="14"/>
                  </a:cubicBezTo>
                  <a:cubicBezTo>
                    <a:pt x="19" y="49"/>
                    <a:pt x="27" y="52"/>
                    <a:pt x="63" y="65"/>
                  </a:cubicBezTo>
                  <a:cubicBezTo>
                    <a:pt x="41" y="87"/>
                    <a:pt x="5" y="151"/>
                    <a:pt x="70" y="130"/>
                  </a:cubicBezTo>
                  <a:cubicBezTo>
                    <a:pt x="63" y="85"/>
                    <a:pt x="78" y="87"/>
                    <a:pt x="56" y="8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  <p:sp>
          <p:nvSpPr>
            <p:cNvPr id="47" name="Freeform 24"/>
            <p:cNvSpPr>
              <a:spLocks/>
            </p:cNvSpPr>
            <p:nvPr/>
          </p:nvSpPr>
          <p:spPr bwMode="auto">
            <a:xfrm>
              <a:off x="1513" y="3127"/>
              <a:ext cx="101" cy="9"/>
            </a:xfrm>
            <a:custGeom>
              <a:avLst/>
              <a:gdLst>
                <a:gd name="T0" fmla="*/ 0 w 101"/>
                <a:gd name="T1" fmla="*/ 0 h 9"/>
                <a:gd name="T2" fmla="*/ 101 w 101"/>
                <a:gd name="T3" fmla="*/ 8 h 9"/>
                <a:gd name="T4" fmla="*/ 0 60000 65536"/>
                <a:gd name="T5" fmla="*/ 0 60000 65536"/>
                <a:gd name="T6" fmla="*/ 0 w 101"/>
                <a:gd name="T7" fmla="*/ 0 h 9"/>
                <a:gd name="T8" fmla="*/ 101 w 101"/>
                <a:gd name="T9" fmla="*/ 9 h 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1" h="9">
                  <a:moveTo>
                    <a:pt x="0" y="0"/>
                  </a:moveTo>
                  <a:cubicBezTo>
                    <a:pt x="82" y="9"/>
                    <a:pt x="48" y="8"/>
                    <a:pt x="101" y="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000">
                <a:latin typeface="+mj-lt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86687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189166113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Chapter 13 of Garcia-Molina et al</a:t>
            </a:r>
          </a:p>
          <a:p>
            <a:r>
              <a:rPr lang="en-US" dirty="0"/>
              <a:t>Gray, J. and </a:t>
            </a:r>
            <a:r>
              <a:rPr lang="en-US" dirty="0" err="1"/>
              <a:t>Putzolu</a:t>
            </a:r>
            <a:r>
              <a:rPr lang="en-US" dirty="0"/>
              <a:t>, F. 1987. The 5 minute rule for trading memory for disc accesses and the 10 byte rule for trading memory for CPU time. Proceedings of SIGMOD 1987, 395-398.</a:t>
            </a:r>
          </a:p>
          <a:p>
            <a:r>
              <a:rPr lang="en-US" dirty="0"/>
              <a:t>Gray, J. and </a:t>
            </a:r>
            <a:r>
              <a:rPr lang="en-US" dirty="0" err="1"/>
              <a:t>Graefe</a:t>
            </a:r>
            <a:r>
              <a:rPr lang="en-US" dirty="0"/>
              <a:t>, G. 1997. The five-minute rule ten years later, and other computer storage rules of thumb. </a:t>
            </a:r>
            <a:r>
              <a:rPr lang="en-US" i="1" dirty="0"/>
              <a:t>SIGMOD Record</a:t>
            </a:r>
            <a:r>
              <a:rPr lang="en-US" dirty="0"/>
              <a:t>. 26(4), 63-68.</a:t>
            </a:r>
          </a:p>
          <a:p>
            <a:r>
              <a:rPr lang="en-US" dirty="0" err="1"/>
              <a:t>Graefe</a:t>
            </a:r>
            <a:r>
              <a:rPr lang="en-US" dirty="0"/>
              <a:t>, G. 2009. The five-minute rule 20 years later (and how flash memory changes the rules). </a:t>
            </a:r>
            <a:r>
              <a:rPr lang="en-US" i="1" dirty="0"/>
              <a:t>Communications of the ACM</a:t>
            </a:r>
            <a:r>
              <a:rPr lang="en-US" dirty="0"/>
              <a:t>. 52(7), 48-59.</a:t>
            </a:r>
          </a:p>
          <a:p>
            <a:r>
              <a:rPr lang="en-US" dirty="0" err="1"/>
              <a:t>Appuswamy</a:t>
            </a:r>
            <a:r>
              <a:rPr lang="en-US" dirty="0"/>
              <a:t>, R., </a:t>
            </a:r>
            <a:r>
              <a:rPr lang="en-US" dirty="0" err="1"/>
              <a:t>Graefe</a:t>
            </a:r>
            <a:r>
              <a:rPr lang="en-US" dirty="0"/>
              <a:t>. G., </a:t>
            </a:r>
            <a:r>
              <a:rPr lang="en-US" dirty="0" err="1"/>
              <a:t>Borovica</a:t>
            </a:r>
            <a:r>
              <a:rPr lang="en-US" dirty="0"/>
              <a:t>-Gajic. R. and </a:t>
            </a:r>
            <a:r>
              <a:rPr lang="en-US" dirty="0" err="1"/>
              <a:t>Ailamaki</a:t>
            </a:r>
            <a:r>
              <a:rPr lang="en-US" dirty="0"/>
              <a:t>. A. 2019. The Five-Minute Rule 30 years later, and its impact on the storage hierarchy. Communications of the ACM 62(11), pp. 114-120.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6026BF-866B-284B-A13A-28239335F7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50566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Access Structures</a:t>
            </a:r>
          </a:p>
        </p:txBody>
      </p:sp>
    </p:spTree>
    <p:extLst>
      <p:ext uri="{BB962C8B-B14F-4D97-AF65-F5344CB8AC3E}">
        <p14:creationId xmlns:p14="http://schemas.microsoft.com/office/powerpoint/2010/main" val="3126706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B1506F-6302-CC4E-86F7-F378C830A0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close up of electronics&#10;&#10;Description automatically generated">
            <a:extLst>
              <a:ext uri="{FF2B5EF4-FFF2-40B4-BE49-F238E27FC236}">
                <a16:creationId xmlns:a16="http://schemas.microsoft.com/office/drawing/2014/main" id="{E89737C3-8D08-654D-B8AC-C8B4DC0E3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785" y="577433"/>
            <a:ext cx="6624429" cy="5588417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E37E7943-79EA-DE41-8898-62AAC69CEF4A}"/>
              </a:ext>
            </a:extLst>
          </p:cNvPr>
          <p:cNvGrpSpPr/>
          <p:nvPr/>
        </p:nvGrpSpPr>
        <p:grpSpPr>
          <a:xfrm>
            <a:off x="601337" y="2386099"/>
            <a:ext cx="3549976" cy="923330"/>
            <a:chOff x="601337" y="2386099"/>
            <a:chExt cx="3549976" cy="92333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BBF64BE-32F9-A344-A343-C76F017084D8}"/>
                </a:ext>
              </a:extLst>
            </p:cNvPr>
            <p:cNvSpPr/>
            <p:nvPr/>
          </p:nvSpPr>
          <p:spPr>
            <a:xfrm>
              <a:off x="3863313" y="2426765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B026797-689B-FB40-90D0-E4FFB02F5DAF}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>
              <a:off x="2102069" y="2570765"/>
              <a:ext cx="1761244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BC0455-DC8C-544D-80F5-DE433778BC41}"/>
                </a:ext>
              </a:extLst>
            </p:cNvPr>
            <p:cNvSpPr txBox="1"/>
            <p:nvPr/>
          </p:nvSpPr>
          <p:spPr>
            <a:xfrm>
              <a:off x="601337" y="2386099"/>
              <a:ext cx="162256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platter/disk</a:t>
              </a:r>
              <a:br>
                <a:rPr lang="en-US" dirty="0"/>
              </a:br>
              <a:r>
                <a:rPr lang="en-US" dirty="0"/>
                <a:t>(surfaces on </a:t>
              </a:r>
              <a:br>
                <a:rPr lang="en-US" dirty="0"/>
              </a:br>
              <a:r>
                <a:rPr lang="en-US" dirty="0"/>
                <a:t>both sides)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4B1E979-EF0A-1B47-AF32-9A421F94631F}"/>
              </a:ext>
            </a:extLst>
          </p:cNvPr>
          <p:cNvGrpSpPr/>
          <p:nvPr/>
        </p:nvGrpSpPr>
        <p:grpSpPr>
          <a:xfrm>
            <a:off x="990867" y="4584731"/>
            <a:ext cx="3909064" cy="369332"/>
            <a:chOff x="990867" y="4584731"/>
            <a:chExt cx="3909064" cy="36933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1DF2970-5B06-2046-AF30-BDB2C56716C3}"/>
                </a:ext>
              </a:extLst>
            </p:cNvPr>
            <p:cNvSpPr/>
            <p:nvPr/>
          </p:nvSpPr>
          <p:spPr>
            <a:xfrm>
              <a:off x="4611931" y="4625397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D4F2EA6-6EC0-3241-B768-78F693543AD0}"/>
                </a:ext>
              </a:extLst>
            </p:cNvPr>
            <p:cNvCxnSpPr>
              <a:cxnSpLocks/>
              <a:endCxn id="12" idx="2"/>
            </p:cNvCxnSpPr>
            <p:nvPr/>
          </p:nvCxnSpPr>
          <p:spPr>
            <a:xfrm>
              <a:off x="2102069" y="4769397"/>
              <a:ext cx="2509862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1C076C-DC22-FE4A-B5E3-C4E3B1BFE6AF}"/>
                </a:ext>
              </a:extLst>
            </p:cNvPr>
            <p:cNvSpPr txBox="1"/>
            <p:nvPr/>
          </p:nvSpPr>
          <p:spPr>
            <a:xfrm>
              <a:off x="990867" y="4584731"/>
              <a:ext cx="1111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actuator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F9C25B-B6DD-0848-918C-A9B9B80673CD}"/>
              </a:ext>
            </a:extLst>
          </p:cNvPr>
          <p:cNvGrpSpPr/>
          <p:nvPr/>
        </p:nvGrpSpPr>
        <p:grpSpPr>
          <a:xfrm>
            <a:off x="5520000" y="1994765"/>
            <a:ext cx="5069425" cy="576000"/>
            <a:chOff x="5520000" y="1994765"/>
            <a:chExt cx="5069425" cy="576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2FC79E2-96DF-A24F-BA60-6952511264CD}"/>
                </a:ext>
              </a:extLst>
            </p:cNvPr>
            <p:cNvSpPr/>
            <p:nvPr/>
          </p:nvSpPr>
          <p:spPr>
            <a:xfrm>
              <a:off x="5520000" y="1994765"/>
              <a:ext cx="576000" cy="576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AB87019-A606-6F43-ABDE-9A7A076B4ADC}"/>
                </a:ext>
              </a:extLst>
            </p:cNvPr>
            <p:cNvCxnSpPr>
              <a:cxnSpLocks/>
              <a:stCxn id="9" idx="6"/>
            </p:cNvCxnSpPr>
            <p:nvPr/>
          </p:nvCxnSpPr>
          <p:spPr>
            <a:xfrm flipV="1">
              <a:off x="6096000" y="2276475"/>
              <a:ext cx="3478924" cy="629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92485BD-9766-8B4F-AF8D-114D79585B42}"/>
                </a:ext>
              </a:extLst>
            </p:cNvPr>
            <p:cNvSpPr txBox="1"/>
            <p:nvPr/>
          </p:nvSpPr>
          <p:spPr>
            <a:xfrm>
              <a:off x="9590434" y="2091809"/>
              <a:ext cx="9989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spindle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64D0E89-808E-104E-A902-97DBC36D252F}"/>
              </a:ext>
            </a:extLst>
          </p:cNvPr>
          <p:cNvGrpSpPr/>
          <p:nvPr/>
        </p:nvGrpSpPr>
        <p:grpSpPr>
          <a:xfrm>
            <a:off x="7106745" y="2700907"/>
            <a:ext cx="3197866" cy="369332"/>
            <a:chOff x="7106745" y="2700907"/>
            <a:chExt cx="3197866" cy="36933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E7A2793-37EB-614E-AB33-DC47271434F0}"/>
                </a:ext>
              </a:extLst>
            </p:cNvPr>
            <p:cNvSpPr/>
            <p:nvPr/>
          </p:nvSpPr>
          <p:spPr>
            <a:xfrm>
              <a:off x="7106745" y="2738383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0E5FF29-4A5A-A14A-AC59-DE1510AEF4F2}"/>
                </a:ext>
              </a:extLst>
            </p:cNvPr>
            <p:cNvCxnSpPr>
              <a:stCxn id="8" idx="6"/>
            </p:cNvCxnSpPr>
            <p:nvPr/>
          </p:nvCxnSpPr>
          <p:spPr>
            <a:xfrm>
              <a:off x="7394745" y="2882383"/>
              <a:ext cx="2180179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8D5B40E-8F82-DB41-9E00-6FF2821C15A0}"/>
                </a:ext>
              </a:extLst>
            </p:cNvPr>
            <p:cNvSpPr txBox="1"/>
            <p:nvPr/>
          </p:nvSpPr>
          <p:spPr>
            <a:xfrm>
              <a:off x="9574924" y="2700907"/>
              <a:ext cx="729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head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0FB5FB5-D57C-804B-A8A3-6BD2F6CD6AED}"/>
              </a:ext>
            </a:extLst>
          </p:cNvPr>
          <p:cNvGrpSpPr/>
          <p:nvPr/>
        </p:nvGrpSpPr>
        <p:grpSpPr>
          <a:xfrm>
            <a:off x="5952000" y="3742319"/>
            <a:ext cx="4279409" cy="369332"/>
            <a:chOff x="5952000" y="3742319"/>
            <a:chExt cx="4279409" cy="369332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EDCBBD9-965A-3743-ADFA-C123996E9765}"/>
                </a:ext>
              </a:extLst>
            </p:cNvPr>
            <p:cNvSpPr/>
            <p:nvPr/>
          </p:nvSpPr>
          <p:spPr>
            <a:xfrm>
              <a:off x="5952000" y="3789825"/>
              <a:ext cx="288000" cy="2880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E48635A-7828-3443-9F31-FCA2B1FC2236}"/>
                </a:ext>
              </a:extLst>
            </p:cNvPr>
            <p:cNvCxnSpPr>
              <a:cxnSpLocks/>
              <a:stCxn id="11" idx="6"/>
            </p:cNvCxnSpPr>
            <p:nvPr/>
          </p:nvCxnSpPr>
          <p:spPr>
            <a:xfrm>
              <a:off x="6240000" y="3933825"/>
              <a:ext cx="3334924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AFEEC9A-6779-B742-B2A0-63E23FFA97C6}"/>
                </a:ext>
              </a:extLst>
            </p:cNvPr>
            <p:cNvSpPr txBox="1"/>
            <p:nvPr/>
          </p:nvSpPr>
          <p:spPr>
            <a:xfrm>
              <a:off x="9609123" y="3742319"/>
              <a:ext cx="6222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8184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709B733-AAA1-064A-80FE-11DFAC2F4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Structure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A655CA-BADF-B942-A3FD-3139F5D81D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86D824F5-ADBA-4444-91C0-8CA251FD1BE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4387" y="1773238"/>
            <a:ext cx="4493418" cy="4464049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D042A2F-69FC-8449-9304-EBCDD62204CD}"/>
              </a:ext>
            </a:extLst>
          </p:cNvPr>
          <p:cNvSpPr txBox="1"/>
          <p:nvPr/>
        </p:nvSpPr>
        <p:spPr>
          <a:xfrm>
            <a:off x="9032638" y="1877615"/>
            <a:ext cx="2263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geometrical sector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216F3-B03E-E24A-BFBD-A58F46B4116C}"/>
              </a:ext>
            </a:extLst>
          </p:cNvPr>
          <p:cNvSpPr txBox="1"/>
          <p:nvPr/>
        </p:nvSpPr>
        <p:spPr>
          <a:xfrm>
            <a:off x="9032637" y="2945556"/>
            <a:ext cx="1743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track sector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E011D2-0E67-4447-8E71-196BC1C892E7}"/>
              </a:ext>
            </a:extLst>
          </p:cNvPr>
          <p:cNvSpPr txBox="1"/>
          <p:nvPr/>
        </p:nvSpPr>
        <p:spPr>
          <a:xfrm>
            <a:off x="1369369" y="3501810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track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7F5E1E-F361-714B-BED3-C4EE5F74CF21}"/>
              </a:ext>
            </a:extLst>
          </p:cNvPr>
          <p:cNvSpPr txBox="1"/>
          <p:nvPr/>
        </p:nvSpPr>
        <p:spPr>
          <a:xfrm>
            <a:off x="9032637" y="5146684"/>
            <a:ext cx="1489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cluster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FBACD46-29B2-574A-ABBF-6098EDD85A31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7363968" y="2062281"/>
            <a:ext cx="1668670" cy="668727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6099288-A1D0-0345-B810-09157834437D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009139" y="3130222"/>
            <a:ext cx="2023498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237DB61-2965-8147-B44F-F2BC9B3A817D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7498085" y="5331350"/>
            <a:ext cx="1534552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E3261DA-18F2-CA44-A089-A154396A7219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2116689" y="3686476"/>
            <a:ext cx="2758507" cy="0"/>
          </a:xfrm>
          <a:prstGeom prst="straightConnector1">
            <a:avLst/>
          </a:prstGeom>
          <a:ln w="19050">
            <a:solidFill>
              <a:schemeClr val="tx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0263F41-2C75-EE46-A3D3-73FA1EC750D0}"/>
              </a:ext>
            </a:extLst>
          </p:cNvPr>
          <p:cNvSpPr txBox="1"/>
          <p:nvPr/>
        </p:nvSpPr>
        <p:spPr>
          <a:xfrm>
            <a:off x="791948" y="4788625"/>
            <a:ext cx="2494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cylinder is the same </a:t>
            </a:r>
          </a:p>
          <a:p>
            <a:r>
              <a:rPr lang="en-US" dirty="0"/>
              <a:t>track on all surfaces</a:t>
            </a:r>
          </a:p>
        </p:txBody>
      </p:sp>
    </p:spTree>
    <p:extLst>
      <p:ext uri="{BB962C8B-B14F-4D97-AF65-F5344CB8AC3E}">
        <p14:creationId xmlns:p14="http://schemas.microsoft.com/office/powerpoint/2010/main" val="3565028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Zone Bit Recording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Tracks closer to the disc edge are longer than those closer to the axis</a:t>
            </a:r>
          </a:p>
          <a:p>
            <a:pPr lvl="1"/>
            <a:r>
              <a:rPr lang="en-US" dirty="0"/>
              <a:t>Bit densities vary in order to ensure a constant number of bits per sector</a:t>
            </a:r>
          </a:p>
          <a:p>
            <a:pPr marL="0" indent="0">
              <a:buNone/>
            </a:pPr>
            <a:r>
              <a:rPr lang="en-US" dirty="0"/>
              <a:t>Instead, we can vary the number of sectors per track (depending on track location)</a:t>
            </a:r>
          </a:p>
          <a:p>
            <a:pPr lvl="1"/>
            <a:r>
              <a:rPr lang="en-US" dirty="0"/>
              <a:t>Improves overall storage density</a:t>
            </a:r>
          </a:p>
          <a:p>
            <a:pPr lvl="1"/>
            <a:r>
              <a:rPr lang="en-US" dirty="0"/>
              <a:t>A hybrid of constant linear velocity (CLV) and constant angular velocity (CAV)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7" y="1304925"/>
            <a:ext cx="5400675" cy="540067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81DF9-D8D6-A44E-8781-96BE874D65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32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CB8EC-7F9A-FE4F-BF94-2228C1889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Sector Format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4370E1-A52B-0C4C-8F1F-E66EA5B191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6258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Terms:</a:t>
            </a:r>
          </a:p>
          <a:p>
            <a:pPr lvl="1"/>
            <a:r>
              <a:rPr lang="en-US" dirty="0"/>
              <a:t>Gap – separator between sectors</a:t>
            </a:r>
          </a:p>
          <a:p>
            <a:pPr lvl="1"/>
            <a:r>
              <a:rPr lang="en-US" dirty="0"/>
              <a:t>Sync – indicates start of sector</a:t>
            </a:r>
          </a:p>
          <a:p>
            <a:pPr lvl="1"/>
            <a:r>
              <a:rPr lang="en-US" dirty="0"/>
              <a:t>Address mark – indicates sector’s number/location</a:t>
            </a:r>
          </a:p>
          <a:p>
            <a:pPr lvl="1"/>
            <a:r>
              <a:rPr lang="en-US" dirty="0"/>
              <a:t>ECC – error correcting code (may be distributed)</a:t>
            </a:r>
          </a:p>
          <a:p>
            <a:pPr marL="0" indent="0">
              <a:buNone/>
            </a:pPr>
            <a:r>
              <a:rPr lang="en-US" dirty="0"/>
              <a:t>For 4k Advanced Format:</a:t>
            </a:r>
          </a:p>
          <a:p>
            <a:pPr lvl="1"/>
            <a:r>
              <a:rPr lang="en-US" dirty="0" err="1"/>
              <a:t>gap+sync+mark</a:t>
            </a:r>
            <a:r>
              <a:rPr lang="en-US" dirty="0"/>
              <a:t> = 15 bytes</a:t>
            </a:r>
          </a:p>
          <a:p>
            <a:pPr lvl="1"/>
            <a:r>
              <a:rPr lang="en-US" dirty="0"/>
              <a:t>data = 4096 bytes</a:t>
            </a:r>
          </a:p>
          <a:p>
            <a:pPr lvl="1"/>
            <a:r>
              <a:rPr lang="en-US" dirty="0" err="1"/>
              <a:t>ecc</a:t>
            </a:r>
            <a:r>
              <a:rPr lang="en-US" dirty="0"/>
              <a:t> = 100 bytes</a:t>
            </a:r>
          </a:p>
          <a:p>
            <a:pPr lvl="1"/>
            <a:r>
              <a:rPr lang="en-US" dirty="0"/>
              <a:t>2.7% overhead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C13F7ED-E19F-E347-A6D8-D952149A73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4CC56D-A6DE-A948-B8D2-66E0D723D833}"/>
              </a:ext>
            </a:extLst>
          </p:cNvPr>
          <p:cNvGrpSpPr/>
          <p:nvPr/>
        </p:nvGrpSpPr>
        <p:grpSpPr>
          <a:xfrm>
            <a:off x="1456831" y="5543545"/>
            <a:ext cx="9278338" cy="576787"/>
            <a:chOff x="1576552" y="5477467"/>
            <a:chExt cx="9278338" cy="57678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85CB32E-8243-C943-83AC-DF3ED786417A}"/>
                </a:ext>
              </a:extLst>
            </p:cNvPr>
            <p:cNvSpPr/>
            <p:nvPr/>
          </p:nvSpPr>
          <p:spPr>
            <a:xfrm>
              <a:off x="2385849" y="5477516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sync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69A2012-FAD8-9144-B289-27802FEAEB62}"/>
                </a:ext>
              </a:extLst>
            </p:cNvPr>
            <p:cNvSpPr/>
            <p:nvPr/>
          </p:nvSpPr>
          <p:spPr>
            <a:xfrm>
              <a:off x="4004443" y="5478254"/>
              <a:ext cx="6041150" cy="576000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data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1327AB1-A1AC-0549-9F9C-875B2C1ADC9B}"/>
                </a:ext>
              </a:extLst>
            </p:cNvPr>
            <p:cNvSpPr/>
            <p:nvPr/>
          </p:nvSpPr>
          <p:spPr>
            <a:xfrm>
              <a:off x="10045593" y="5477467"/>
              <a:ext cx="809297" cy="57600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ecc</a:t>
              </a: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D941CC-2F80-6146-845D-DC935E1024E5}"/>
                </a:ext>
              </a:extLst>
            </p:cNvPr>
            <p:cNvSpPr/>
            <p:nvPr/>
          </p:nvSpPr>
          <p:spPr>
            <a:xfrm>
              <a:off x="1576552" y="5477516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gap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D515B80-71BF-8D41-BC7E-5265E4EF906A}"/>
                </a:ext>
              </a:extLst>
            </p:cNvPr>
            <p:cNvSpPr/>
            <p:nvPr/>
          </p:nvSpPr>
          <p:spPr>
            <a:xfrm>
              <a:off x="3195146" y="5477467"/>
              <a:ext cx="809297" cy="5760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mark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4585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Reading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+</a:t>
            </a:r>
            <a:br>
              <a:rPr lang="en-US" dirty="0"/>
            </a:br>
            <a:r>
              <a:rPr lang="en-US" dirty="0"/>
              <a:t>		Transfer Time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9993B2-897D-7F48-BE57-4C44CFF99E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61200" y="1900553"/>
            <a:ext cx="1983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block requested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1125" y="5140913"/>
            <a:ext cx="206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block in memory</a:t>
            </a:r>
          </a:p>
        </p:txBody>
      </p:sp>
      <p:cxnSp>
        <p:nvCxnSpPr>
          <p:cNvPr id="13" name="Straight Arrow Connector 12"/>
          <p:cNvCxnSpPr>
            <a:stCxn id="5" idx="2"/>
            <a:endCxn id="6" idx="0"/>
          </p:cNvCxnSpPr>
          <p:nvPr/>
        </p:nvCxnSpPr>
        <p:spPr bwMode="auto">
          <a:xfrm>
            <a:off x="8652818" y="2269885"/>
            <a:ext cx="0" cy="28710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25" y="2980673"/>
            <a:ext cx="1524000" cy="1524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556000" y="3484729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access time</a:t>
            </a:r>
          </a:p>
        </p:txBody>
      </p:sp>
    </p:spTree>
    <p:extLst>
      <p:ext uri="{BB962C8B-B14F-4D97-AF65-F5344CB8AC3E}">
        <p14:creationId xmlns:p14="http://schemas.microsoft.com/office/powerpoint/2010/main" val="212069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Seek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Time taken for head assembly to move to a given track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Average seek time range:</a:t>
            </a:r>
          </a:p>
          <a:p>
            <a:pPr lvl="1"/>
            <a:r>
              <a:rPr lang="en-US" dirty="0"/>
              <a:t>4ms for high end drives</a:t>
            </a:r>
          </a:p>
          <a:p>
            <a:pPr lvl="1"/>
            <a:r>
              <a:rPr lang="en-US" dirty="0"/>
              <a:t>15ms for mobile devices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9453C1F-663C-F546-9D99-E2C6F239E5D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6725" y="1985963"/>
            <a:ext cx="4102100" cy="40386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B45000-AA99-334C-867C-1D7D70BDD7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07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Rotational Delay (Latency)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Average delay = time for 0.5 rev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6E00630-42C8-F240-8303-7DD073A6AB4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6725" y="1985963"/>
            <a:ext cx="4102100" cy="40386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F2A475-F16B-F547-9B30-12C2727F31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631067" y="2699375"/>
          <a:ext cx="5393496" cy="2599184"/>
        </p:xfrm>
        <a:graphic>
          <a:graphicData uri="http://schemas.openxmlformats.org/drawingml/2006/table">
            <a:tbl>
              <a:tblPr firstRow="1">
                <a:tableStyleId>{7E9639D4-E3E2-4D34-9284-5A2195B3D0D7}</a:tableStyleId>
              </a:tblPr>
              <a:tblGrid>
                <a:gridCol w="2696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6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03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rotational speed [rpm]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effectLst/>
                        </a:rPr>
                        <a:t>average delay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[</a:t>
                      </a:r>
                      <a:r>
                        <a:rPr lang="en-US" sz="1800" dirty="0" err="1">
                          <a:effectLst/>
                        </a:rPr>
                        <a:t>ms</a:t>
                      </a:r>
                      <a:r>
                        <a:rPr lang="en-US" sz="1800" dirty="0">
                          <a:effectLst/>
                        </a:rPr>
                        <a:t>]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4,200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7.14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5,400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5.56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7,200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4.17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>
                          <a:effectLst/>
                        </a:rPr>
                        <a:t>10,000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3.00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8154"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15,000</a:t>
                      </a:r>
                    </a:p>
                  </a:txBody>
                  <a:tcPr marL="91450" marR="9145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>
                          <a:effectLst/>
                        </a:rPr>
                        <a:t>2.00</a:t>
                      </a:r>
                    </a:p>
                  </a:txBody>
                  <a:tcPr marL="91450" marR="914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6002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Time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7401D9D-C65C-6943-9DCD-D12BFAD5EC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Transfer rate ranges from:</a:t>
            </a:r>
          </a:p>
          <a:p>
            <a:pPr lvl="1"/>
            <a:r>
              <a:rPr lang="en-US" dirty="0"/>
              <a:t>up to 1000 Mbit/sec</a:t>
            </a:r>
          </a:p>
          <a:p>
            <a:pPr lvl="1"/>
            <a:r>
              <a:rPr lang="en-US" dirty="0"/>
              <a:t>432 Mbit/sec 12x Blu-Ray disk</a:t>
            </a:r>
          </a:p>
          <a:p>
            <a:pPr lvl="1"/>
            <a:r>
              <a:rPr lang="en-US" dirty="0"/>
              <a:t>1.23 </a:t>
            </a:r>
            <a:r>
              <a:rPr lang="en-US" dirty="0" err="1"/>
              <a:t>Mbits</a:t>
            </a:r>
            <a:r>
              <a:rPr lang="en-US" dirty="0"/>
              <a:t>/sec 1x CD</a:t>
            </a:r>
          </a:p>
          <a:p>
            <a:pPr lvl="1"/>
            <a:r>
              <a:rPr lang="en-US" dirty="0"/>
              <a:t>for SSDs, limited by interface</a:t>
            </a:r>
            <a:br>
              <a:rPr lang="en-US" dirty="0"/>
            </a:br>
            <a:r>
              <a:rPr lang="en-US" dirty="0"/>
              <a:t>e.g., SATA 3000 Mbit/s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Transfer time = block size / transfer rate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D99393-081A-044C-BDC7-2E471C900C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40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Data Storage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3639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Sequential Access</a:t>
            </a:r>
            <a:endParaRPr lang="en-US" dirty="0"/>
          </a:p>
        </p:txBody>
      </p:sp>
      <p:sp>
        <p:nvSpPr>
          <p:cNvPr id="215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 far, random access - what about reading </a:t>
            </a:r>
            <a:r>
              <a:rPr lang="ja-JP" altLang="en-US" dirty="0"/>
              <a:t>“</a:t>
            </a:r>
            <a:r>
              <a:rPr lang="en-US" altLang="ja-JP" dirty="0"/>
              <a:t>n</a:t>
            </a:r>
            <a:r>
              <a:rPr lang="en-US" dirty="0"/>
              <a:t>ext</a:t>
            </a:r>
            <a:r>
              <a:rPr lang="ja-JP" altLang="en-US" dirty="0"/>
              <a:t>”</a:t>
            </a:r>
            <a:r>
              <a:rPr lang="en-US" dirty="0"/>
              <a:t> block?</a:t>
            </a:r>
          </a:p>
          <a:p>
            <a:pPr marL="0" indent="0">
              <a:buNone/>
            </a:pPr>
            <a:r>
              <a:rPr lang="en-US" dirty="0"/>
              <a:t>Access time =  ( block size / transfer rate ) + negligible costs</a:t>
            </a:r>
          </a:p>
          <a:p>
            <a:pPr marL="0" indent="0">
              <a:buNone/>
            </a:pPr>
            <a:r>
              <a:rPr lang="en-US" dirty="0"/>
              <a:t>Negligible costs: </a:t>
            </a:r>
          </a:p>
          <a:p>
            <a:pPr lvl="1"/>
            <a:r>
              <a:rPr lang="en-US" dirty="0"/>
              <a:t>skip inter-block gap</a:t>
            </a:r>
          </a:p>
          <a:p>
            <a:pPr lvl="1"/>
            <a:r>
              <a:rPr lang="en-US" dirty="0"/>
              <a:t>switch track (within same cylinder)</a:t>
            </a:r>
          </a:p>
          <a:p>
            <a:pPr lvl="1"/>
            <a:r>
              <a:rPr lang="en-US" dirty="0"/>
              <a:t>switch to adjacent cylinder occasionally</a:t>
            </a:r>
          </a:p>
          <a:p>
            <a:endParaRPr lang="en-US" dirty="0"/>
          </a:p>
          <a:p>
            <a:r>
              <a:rPr lang="en-US" dirty="0"/>
              <a:t>In general, sequential i/o is much less expensive than random i/o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F71E8F-3F62-1640-A7FE-B473A9A351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087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Writing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Costs similar to those for reading, unless we wish to verify data</a:t>
            </a:r>
          </a:p>
          <a:p>
            <a:pPr marL="0" indent="0">
              <a:buNone/>
            </a:pPr>
            <a:r>
              <a:rPr lang="en-US" dirty="0"/>
              <a:t>Verifying requires that we read the block we’ve just written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(1/2 rotation) +</a:t>
            </a:r>
            <a:br>
              <a:rPr lang="en-US" dirty="0"/>
            </a:br>
            <a:r>
              <a:rPr lang="en-US" dirty="0"/>
              <a:t>		Transfer Time (for writing) + </a:t>
            </a:r>
            <a:br>
              <a:rPr lang="en-US" dirty="0"/>
            </a:br>
            <a:r>
              <a:rPr lang="en-US" dirty="0"/>
              <a:t>		Rotational Delay (full rotation) +</a:t>
            </a:r>
            <a:br>
              <a:rPr lang="en-US" dirty="0"/>
            </a:br>
            <a:r>
              <a:rPr lang="en-US" dirty="0"/>
              <a:t>		Transfer Time (for verifying)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9E1912-4363-9042-BE23-CDF864CF62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90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Modifying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Read 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Modify in Memory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Write Block</a:t>
            </a:r>
          </a:p>
          <a:p>
            <a:pPr marL="451825" indent="-457200">
              <a:spcBef>
                <a:spcPct val="20000"/>
              </a:spcBef>
              <a:buFont typeface="+mj-lt"/>
              <a:buAutoNum type="arabicPeriod"/>
            </a:pPr>
            <a:r>
              <a:rPr lang="en-US" dirty="0"/>
              <a:t>Verify Block (optional)</a:t>
            </a:r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71C00C-ADDB-2A4A-8C45-5E4CE5F33B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2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Access Time: Modifying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US" dirty="0"/>
              <a:t>Access Time = Seek Time +</a:t>
            </a:r>
            <a:br>
              <a:rPr lang="en-US" dirty="0"/>
            </a:br>
            <a:r>
              <a:rPr lang="en-US" dirty="0"/>
              <a:t>		Rotational Delay (1/2 rotation) +</a:t>
            </a:r>
            <a:br>
              <a:rPr lang="en-US" dirty="0"/>
            </a:br>
            <a:r>
              <a:rPr lang="en-US" dirty="0"/>
              <a:t>		Transfer Time (for reading) + </a:t>
            </a:r>
            <a:br>
              <a:rPr lang="en-US" dirty="0"/>
            </a:br>
            <a:r>
              <a:rPr lang="en-US" dirty="0"/>
              <a:t>		Rotational Delay (full rotation) +</a:t>
            </a:r>
            <a:br>
              <a:rPr lang="en-US" dirty="0"/>
            </a:br>
            <a:r>
              <a:rPr lang="en-US" dirty="0"/>
              <a:t>		Transfer Time (for writing) +</a:t>
            </a:r>
            <a:br>
              <a:rPr lang="en-US" dirty="0"/>
            </a:br>
            <a:r>
              <a:rPr lang="en-US" dirty="0"/>
              <a:t>		[	Rotational Delay (full rotation) +</a:t>
            </a:r>
            <a:br>
              <a:rPr lang="en-US" dirty="0"/>
            </a:br>
            <a:r>
              <a:rPr lang="en-US" dirty="0"/>
              <a:t>			Transfer Time (for verifying)	     </a:t>
            </a:r>
            <a:br>
              <a:rPr lang="en-US" dirty="0"/>
            </a:br>
            <a:r>
              <a:rPr lang="en-US" dirty="0"/>
              <a:t>		]</a:t>
            </a:r>
          </a:p>
          <a:p>
            <a:pPr marL="0" indent="0">
              <a:spcBef>
                <a:spcPct val="20000"/>
              </a:spcBef>
              <a:buNone/>
            </a:pPr>
            <a:endParaRPr lang="en-US" dirty="0"/>
          </a:p>
          <a:p>
            <a:pPr marL="817200" lvl="1" indent="-457200">
              <a:spcBef>
                <a:spcPct val="20000"/>
              </a:spcBef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4F9135-FE32-AA44-82BB-2F6AAC421C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35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Addressing</a:t>
            </a:r>
          </a:p>
        </p:txBody>
      </p:sp>
      <p:sp>
        <p:nvSpPr>
          <p:cNvPr id="2765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Cylinder-head-sector</a:t>
            </a:r>
          </a:p>
          <a:p>
            <a:pPr lvl="1"/>
            <a:r>
              <a:rPr lang="en-US" dirty="0"/>
              <a:t>Physical location of data on disk</a:t>
            </a:r>
          </a:p>
          <a:p>
            <a:pPr lvl="1"/>
            <a:r>
              <a:rPr lang="en-US" dirty="0"/>
              <a:t>ZBR causes problems (sectors vary by tracks)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Logical Block Addressing</a:t>
            </a:r>
          </a:p>
          <a:p>
            <a:pPr lvl="1"/>
            <a:r>
              <a:rPr lang="en-US" dirty="0"/>
              <a:t>Blocks located by integer index</a:t>
            </a:r>
          </a:p>
          <a:p>
            <a:pPr lvl="1"/>
            <a:r>
              <a:rPr lang="en-US" dirty="0"/>
              <a:t>HDD firmware maps LBA addresses to physical locations on disk</a:t>
            </a:r>
          </a:p>
          <a:p>
            <a:pPr lvl="1"/>
            <a:r>
              <a:rPr lang="en-US" dirty="0"/>
              <a:t>Allows remapping of bad blocks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41F39C-B032-E545-B264-BB800F888A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5651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Block Size Selection?</a:t>
            </a:r>
          </a:p>
        </p:txBody>
      </p:sp>
      <p:sp>
        <p:nvSpPr>
          <p:cNvPr id="593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size of blocks affects I/O efficiency: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Big blocks reduce the costs of access</a:t>
            </a:r>
          </a:p>
          <a:p>
            <a:pPr lvl="1"/>
            <a:r>
              <a:rPr lang="en-US" dirty="0"/>
              <a:t>Fewer seeks (seek time + rotational delay) for the same amount of data</a:t>
            </a:r>
          </a:p>
          <a:p>
            <a:pPr marL="0" indent="0">
              <a:buNone/>
            </a:pPr>
            <a:r>
              <a:rPr lang="en-US" dirty="0"/>
              <a:t>Big blocks also increase the amount of irrelevant data read</a:t>
            </a:r>
          </a:p>
          <a:p>
            <a:pPr lvl="1"/>
            <a:r>
              <a:rPr lang="en-US" dirty="0"/>
              <a:t>If you’re trying to read a single record in a block, larger blocks force you to read more data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FCD10E-4759-F641-9587-367BC88841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00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what about Solid State Drives?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94050" y="2417763"/>
            <a:ext cx="5803900" cy="3175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242402-2E79-8549-80B0-1EDA654C4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49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Solid State Drives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Typically based on NAND flash memory</a:t>
            </a:r>
          </a:p>
          <a:p>
            <a:r>
              <a:rPr lang="en-US" dirty="0"/>
              <a:t>More expensive than HDD (~4-5x)</a:t>
            </a:r>
          </a:p>
          <a:p>
            <a:pPr lvl="1"/>
            <a:r>
              <a:rPr lang="en-US" dirty="0"/>
              <a:t>Getting cheaper over time</a:t>
            </a:r>
          </a:p>
          <a:p>
            <a:pPr lvl="1"/>
            <a:r>
              <a:rPr lang="en-US" dirty="0"/>
              <a:t>Global SSD production was expected to exceed HDD production in 2021</a:t>
            </a:r>
          </a:p>
          <a:p>
            <a:r>
              <a:rPr lang="en-US" dirty="0"/>
              <a:t>Typically smaller maximum size than HDD (~1-2TB)</a:t>
            </a:r>
          </a:p>
          <a:p>
            <a:r>
              <a:rPr lang="en-US" dirty="0"/>
              <a:t>Considerably higher I/O performance</a:t>
            </a:r>
          </a:p>
          <a:p>
            <a:r>
              <a:rPr lang="en-US" dirty="0"/>
              <a:t>Asymmetric read/write performance (writes are slower)</a:t>
            </a:r>
          </a:p>
          <a:p>
            <a:r>
              <a:rPr lang="en-US" dirty="0"/>
              <a:t>Limited number of program-erase cycles (~100,000 – wear levelling used)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25233-03DF-7F44-998F-FA888CE055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9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A6848-4706-C446-9F13-1AEFC5D34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HDD versus SSD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9AA89-0997-0249-BD1C-39682FD9DD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Random I/</a:t>
            </a:r>
            <a:r>
              <a:rPr lang="en-US" dirty="0" err="1"/>
              <a:t>Os</a:t>
            </a:r>
            <a:r>
              <a:rPr lang="en-US" dirty="0"/>
              <a:t> per second (IOPS) = 1/ (seek + latency + transfer)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B4F105-F6C6-9145-9FA5-B43617636D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4">
            <a:extLst>
              <a:ext uri="{FF2B5EF4-FFF2-40B4-BE49-F238E27FC236}">
                <a16:creationId xmlns:a16="http://schemas.microsoft.com/office/drawing/2014/main" id="{45C49215-3881-9E4C-955A-46CE374B159A}"/>
              </a:ext>
            </a:extLst>
          </p:cNvPr>
          <p:cNvGraphicFramePr>
            <a:graphicFrameLocks/>
          </p:cNvGraphicFramePr>
          <p:nvPr/>
        </p:nvGraphicFramePr>
        <p:xfrm>
          <a:off x="623888" y="4076700"/>
          <a:ext cx="10944225" cy="111252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3648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8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48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HDD *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SSD **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Random Read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125-150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~50,000 IOPS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Random Write IOPS</a:t>
                      </a:r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125-150</a:t>
                      </a:r>
                      <a:r>
                        <a:rPr lang="en-US" baseline="0" dirty="0"/>
                        <a:t> IOPS</a:t>
                      </a:r>
                      <a:endParaRPr lang="en-US" dirty="0"/>
                    </a:p>
                  </a:txBody>
                  <a:tcPr marL="117260" marR="11726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~40,000 IOPS</a:t>
                      </a:r>
                    </a:p>
                  </a:txBody>
                  <a:tcPr marL="117260" marR="11726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15867C-9D16-6742-89B0-88B8275DB52B}"/>
              </a:ext>
            </a:extLst>
          </p:cNvPr>
          <p:cNvSpPr txBox="1"/>
          <p:nvPr/>
        </p:nvSpPr>
        <p:spPr>
          <a:xfrm>
            <a:off x="623888" y="5462319"/>
            <a:ext cx="7521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* 	Assumes 10,000 rpm HDD with SATA 3Gb/s interface</a:t>
            </a:r>
            <a:br>
              <a:rPr lang="en-US" dirty="0">
                <a:latin typeface="Lucida Sans" panose="020B0602030504020204" pitchFamily="34" charset="77"/>
                <a:cs typeface="Georgia"/>
              </a:rPr>
            </a:br>
            <a:r>
              <a:rPr lang="en-US" dirty="0">
                <a:latin typeface="Lucida Sans" panose="020B0602030504020204" pitchFamily="34" charset="77"/>
                <a:cs typeface="Georgia"/>
              </a:rPr>
              <a:t>** 	OCZ 480GB Vertex 3 (c. 2012) with SATA 6Gb/s interface</a:t>
            </a:r>
          </a:p>
        </p:txBody>
      </p:sp>
    </p:spTree>
    <p:extLst>
      <p:ext uri="{BB962C8B-B14F-4D97-AF65-F5344CB8AC3E}">
        <p14:creationId xmlns:p14="http://schemas.microsoft.com/office/powerpoint/2010/main" val="1783975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Management</a:t>
            </a:r>
          </a:p>
        </p:txBody>
      </p:sp>
    </p:spTree>
    <p:extLst>
      <p:ext uri="{BB962C8B-B14F-4D97-AF65-F5344CB8AC3E}">
        <p14:creationId xmlns:p14="http://schemas.microsoft.com/office/powerpoint/2010/main" val="1921740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Storage </a:t>
            </a:r>
            <a:r>
              <a:rPr lang="en-US" dirty="0" err="1"/>
              <a:t>Organisation</a:t>
            </a:r>
            <a:endParaRPr lang="en-US" dirty="0"/>
          </a:p>
          <a:p>
            <a:r>
              <a:rPr lang="en-US" dirty="0"/>
              <a:t>Secondary storage</a:t>
            </a:r>
          </a:p>
          <a:p>
            <a:r>
              <a:rPr lang="en-US" dirty="0"/>
              <a:t>Buffer management</a:t>
            </a:r>
          </a:p>
          <a:p>
            <a:r>
              <a:rPr lang="en-US" dirty="0"/>
              <a:t>The Five-Minute Rule</a:t>
            </a:r>
          </a:p>
          <a:p>
            <a:r>
              <a:rPr lang="en-US" dirty="0"/>
              <a:t>Disk </a:t>
            </a:r>
            <a:r>
              <a:rPr lang="en-US" dirty="0" err="1"/>
              <a:t>Organisation</a:t>
            </a:r>
            <a:endParaRPr lang="en-US" dirty="0"/>
          </a:p>
          <a:p>
            <a:pPr lvl="1"/>
            <a:r>
              <a:rPr lang="en-US" dirty="0"/>
              <a:t>Data Items</a:t>
            </a:r>
          </a:p>
          <a:p>
            <a:pPr lvl="1"/>
            <a:r>
              <a:rPr lang="en-US" dirty="0"/>
              <a:t>Records</a:t>
            </a:r>
          </a:p>
          <a:p>
            <a:pPr lvl="1"/>
            <a:r>
              <a:rPr lang="en-US" dirty="0"/>
              <a:t>Blocks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8C9E60-7462-7249-8250-2B7A40A02E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245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 bwMode="auto">
          <a:xfrm>
            <a:off x="6312025" y="4090854"/>
            <a:ext cx="502957" cy="505082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805771" y="3585773"/>
            <a:ext cx="505156" cy="506107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Buffer Pool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E125AA-3AE5-FE42-AAAC-28F03160B12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Far more blocks of secondary storage than space in main memory – need to be selective about what’s kept in memory</a:t>
            </a:r>
          </a:p>
          <a:p>
            <a:pPr marL="0" indent="0">
              <a:buNone/>
            </a:pPr>
            <a:r>
              <a:rPr lang="en-US" dirty="0"/>
              <a:t>Buffer pool </a:t>
            </a:r>
            <a:r>
              <a:rPr lang="en-US" dirty="0" err="1"/>
              <a:t>organised</a:t>
            </a:r>
            <a:r>
              <a:rPr lang="en-US" dirty="0"/>
              <a:t> into frames (size of database block, plus metadata)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1820595" y="3860023"/>
            <a:ext cx="1807288" cy="1807344"/>
          </a:xfrm>
          <a:prstGeom prst="can">
            <a:avLst/>
          </a:prstGeom>
          <a:solidFill>
            <a:srgbClr val="ADCEE5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514983" y="4545204"/>
            <a:ext cx="744300" cy="71988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544239" y="4665836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25118" y="5960234"/>
            <a:ext cx="598241" cy="33855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3952" y="5877272"/>
            <a:ext cx="792088" cy="5847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buffer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pool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16116" y="5802044"/>
            <a:ext cx="1342034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higher-level</a:t>
            </a:r>
            <a:br>
              <a:rPr lang="en-US" sz="1600" dirty="0"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cs typeface="Georgia"/>
              </a:rPr>
              <a:t>code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301715" y="3585773"/>
            <a:ext cx="505156" cy="506107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707133" y="4734471"/>
            <a:ext cx="360000" cy="360000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5301715" y="4090855"/>
            <a:ext cx="505156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5302814" y="4595332"/>
            <a:ext cx="504056" cy="50466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302814" y="5099992"/>
            <a:ext cx="504056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807969" y="4090855"/>
            <a:ext cx="502957" cy="50508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6312025" y="3585774"/>
            <a:ext cx="502957" cy="505082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5807969" y="4595333"/>
            <a:ext cx="502957" cy="504659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312025" y="4595333"/>
            <a:ext cx="502957" cy="504659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5807969" y="5099992"/>
            <a:ext cx="502957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312025" y="5099993"/>
            <a:ext cx="502957" cy="504056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374293" y="4167029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83503" y="3680023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5891344" y="5200666"/>
            <a:ext cx="360000" cy="36000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</a:t>
            </a:r>
          </a:p>
        </p:txBody>
      </p:sp>
      <p:cxnSp>
        <p:nvCxnSpPr>
          <p:cNvPr id="17" name="Straight Arrow Connector 16"/>
          <p:cNvCxnSpPr>
            <a:stCxn id="8" idx="3"/>
            <a:endCxn id="56" idx="1"/>
          </p:cNvCxnSpPr>
          <p:nvPr/>
        </p:nvCxnSpPr>
        <p:spPr bwMode="auto">
          <a:xfrm>
            <a:off x="2904239" y="4845836"/>
            <a:ext cx="2987105" cy="5348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43" name="Straight Arrow Connector 42"/>
          <p:cNvCxnSpPr>
            <a:cxnSpLocks/>
            <a:stCxn id="56" idx="3"/>
            <a:endCxn id="7" idx="1"/>
          </p:cNvCxnSpPr>
          <p:nvPr/>
        </p:nvCxnSpPr>
        <p:spPr bwMode="auto">
          <a:xfrm flipV="1">
            <a:off x="6251344" y="4905144"/>
            <a:ext cx="2263639" cy="47552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8976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Metadata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Each frame in the buffer pool has: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pin count </a:t>
            </a:r>
            <a:r>
              <a:rPr lang="en-US" dirty="0"/>
              <a:t>(number of current users of the block in that frame)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dirty flag </a:t>
            </a:r>
            <a:r>
              <a:rPr lang="en-US" dirty="0"/>
              <a:t>(1 if the copy in the buffer has been changed, 0 otherwise)</a:t>
            </a:r>
          </a:p>
          <a:p>
            <a:pPr lvl="1"/>
            <a:r>
              <a:rPr lang="en-US" dirty="0"/>
              <a:t>an </a:t>
            </a:r>
            <a:r>
              <a:rPr lang="en-US" i="1" dirty="0"/>
              <a:t>access time </a:t>
            </a:r>
            <a:r>
              <a:rPr lang="en-US" dirty="0"/>
              <a:t>(optional – used for LRU replacement)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loading time </a:t>
            </a:r>
            <a:r>
              <a:rPr lang="en-US" dirty="0"/>
              <a:t>(optional – used for FIFO replacement)</a:t>
            </a:r>
          </a:p>
          <a:p>
            <a:pPr lvl="1"/>
            <a:r>
              <a:rPr lang="en-US" dirty="0"/>
              <a:t>a </a:t>
            </a:r>
            <a:r>
              <a:rPr lang="en-US" i="1" dirty="0"/>
              <a:t>clock flag </a:t>
            </a:r>
            <a:r>
              <a:rPr lang="en-US" dirty="0"/>
              <a:t>(optional – used for Clock replacement)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32A0A1-408D-F041-82E4-A185838D04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90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Requesting a Block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if</a:t>
            </a:r>
            <a:r>
              <a:rPr lang="en-US" dirty="0"/>
              <a:t> 	buffer pool already has a frame containing the block</a:t>
            </a:r>
            <a:br>
              <a:rPr lang="en-US" dirty="0"/>
            </a:br>
            <a:r>
              <a:rPr lang="en-US" b="1" dirty="0"/>
              <a:t>then</a:t>
            </a:r>
            <a:r>
              <a:rPr lang="en-US" dirty="0"/>
              <a:t> 	increment pin count (“pin the block”)</a:t>
            </a:r>
            <a:br>
              <a:rPr lang="en-US" dirty="0"/>
            </a:br>
            <a:r>
              <a:rPr lang="en-US" b="1" dirty="0"/>
              <a:t>else</a:t>
            </a:r>
            <a:r>
              <a:rPr lang="en-US" dirty="0"/>
              <a:t>	</a:t>
            </a:r>
            <a:r>
              <a:rPr lang="en-US" b="1" dirty="0"/>
              <a:t>if</a:t>
            </a:r>
            <a:r>
              <a:rPr lang="en-US" dirty="0"/>
              <a:t> 	there is an empty frame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then</a:t>
            </a:r>
            <a:r>
              <a:rPr lang="en-US" dirty="0"/>
              <a:t> 	read block </a:t>
            </a:r>
            <a:r>
              <a:rPr lang="en-US"/>
              <a:t>into empty frame </a:t>
            </a:r>
            <a:r>
              <a:rPr lang="en-US" dirty="0"/>
              <a:t>and set pin count to 1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else</a:t>
            </a:r>
            <a:r>
              <a:rPr lang="en-US" dirty="0"/>
              <a:t> 	choose a frame to be replaced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/>
              <a:t>if</a:t>
            </a:r>
            <a:r>
              <a:rPr lang="en-US" dirty="0"/>
              <a:t>	dirty bit on the replacement frame is set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/>
              <a:t>then</a:t>
            </a:r>
            <a:r>
              <a:rPr lang="en-US" dirty="0"/>
              <a:t>	write block in replacement frame to disk</a:t>
            </a:r>
            <a:br>
              <a:rPr lang="en-US" dirty="0"/>
            </a:br>
            <a:r>
              <a:rPr lang="en-US" dirty="0"/>
              <a:t>		</a:t>
            </a:r>
            <a:r>
              <a:rPr lang="en-US" b="1" dirty="0"/>
              <a:t>endif</a:t>
            </a:r>
            <a:br>
              <a:rPr lang="en-US" dirty="0"/>
            </a:br>
            <a:r>
              <a:rPr lang="en-US" dirty="0"/>
              <a:t>		read block into replacement frame and set pin count to 1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endif</a:t>
            </a:r>
            <a:br>
              <a:rPr lang="en-US" dirty="0"/>
            </a:br>
            <a:r>
              <a:rPr lang="en-US" b="1" dirty="0"/>
              <a:t>endif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14838-CB79-EA48-94E0-F8E6A1784D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131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Replacement Strategies</a:t>
            </a:r>
          </a:p>
        </p:txBody>
      </p:sp>
      <p:sp>
        <p:nvSpPr>
          <p:cNvPr id="4608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frame will not be selected for replacement until its pin count is 0</a:t>
            </a:r>
          </a:p>
          <a:p>
            <a:pPr marL="0" indent="0">
              <a:buNone/>
            </a:pPr>
            <a:r>
              <a:rPr lang="en-US" dirty="0"/>
              <a:t>If there’s more than one frame with a pin count of 0, use a </a:t>
            </a:r>
            <a:r>
              <a:rPr lang="en-US" i="1" dirty="0"/>
              <a:t>replacement strategy </a:t>
            </a:r>
            <a:r>
              <a:rPr lang="en-US" dirty="0"/>
              <a:t>to choose the frame to be replaced</a:t>
            </a:r>
          </a:p>
          <a:p>
            <a:pPr lvl="1"/>
            <a:r>
              <a:rPr lang="en-US" dirty="0"/>
              <a:t>Least Recently Used (LRU)</a:t>
            </a:r>
            <a:br>
              <a:rPr lang="en-US" dirty="0"/>
            </a:br>
            <a:r>
              <a:rPr lang="en-US" dirty="0"/>
              <a:t>Select the frame with the oldest access time</a:t>
            </a:r>
          </a:p>
          <a:p>
            <a:pPr lvl="1"/>
            <a:r>
              <a:rPr lang="en-US" dirty="0"/>
              <a:t>First In First Out (FIFO)</a:t>
            </a:r>
            <a:br>
              <a:rPr lang="en-US" dirty="0"/>
            </a:br>
            <a:r>
              <a:rPr lang="en-US" dirty="0"/>
              <a:t>Select the frame with the oldest loading time</a:t>
            </a:r>
          </a:p>
          <a:p>
            <a:pPr lvl="1"/>
            <a:r>
              <a:rPr lang="en-US" dirty="0"/>
              <a:t>Clock</a:t>
            </a:r>
            <a:br>
              <a:rPr lang="en-US" dirty="0"/>
            </a:br>
            <a:r>
              <a:rPr lang="en-US" dirty="0"/>
              <a:t>Approximation of LRU – cycle through each buffer in turn, if a buffer </a:t>
            </a:r>
            <a:r>
              <a:rPr lang="en-US" dirty="0" err="1"/>
              <a:t>hasn</a:t>
            </a:r>
            <a:r>
              <a:rPr lang="uk-UA" dirty="0"/>
              <a:t>’</a:t>
            </a:r>
            <a:r>
              <a:rPr lang="en-US" dirty="0"/>
              <a:t>t been accessed in a full cycle then mark it for replacement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89450A-8B42-8547-A04B-42429ACED7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239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B8C005-CB76-6040-8AE3-3D56E0A1E4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Read B1 </a:t>
            </a:r>
            <a:r>
              <a:rPr lang="en-US" dirty="0">
                <a:sym typeface="Symbol" charset="0"/>
              </a:rPr>
              <a:t></a:t>
            </a:r>
            <a:r>
              <a:rPr lang="en-US" dirty="0"/>
              <a:t>  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Process Data in 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Read B2 </a:t>
            </a:r>
            <a:r>
              <a:rPr lang="en-US" dirty="0">
                <a:sym typeface="Symbol" charset="0"/>
              </a:rPr>
              <a:t> </a:t>
            </a:r>
            <a:r>
              <a:rPr lang="en-US" dirty="0"/>
              <a:t>Buffer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Process Data in Buffer ...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711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6099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0" idx="0"/>
            <a:endCxn id="22" idx="2"/>
          </p:cNvCxnSpPr>
          <p:nvPr/>
        </p:nvCxnSpPr>
        <p:spPr bwMode="auto">
          <a:xfrm flipV="1">
            <a:off x="4151784" y="2997016"/>
            <a:ext cx="144016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7669422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146457E7-29B5-AA41-B5F8-A0AD87500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8572" y="227693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3300BD-F590-B84F-9FC3-AB56854DEFE5}"/>
              </a:ext>
            </a:extLst>
          </p:cNvPr>
          <p:cNvSpPr txBox="1"/>
          <p:nvPr/>
        </p:nvSpPr>
        <p:spPr>
          <a:xfrm>
            <a:off x="4871864" y="2420888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1084451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3" idx="0"/>
            <a:endCxn id="22" idx="2"/>
          </p:cNvCxnSpPr>
          <p:nvPr/>
        </p:nvCxnSpPr>
        <p:spPr bwMode="auto">
          <a:xfrm flipH="1" flipV="1">
            <a:off x="4295800" y="2997016"/>
            <a:ext cx="432048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3024956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3300BD-F590-B84F-9FC3-AB56854DEFE5}"/>
              </a:ext>
            </a:extLst>
          </p:cNvPr>
          <p:cNvSpPr txBox="1"/>
          <p:nvPr/>
        </p:nvSpPr>
        <p:spPr>
          <a:xfrm>
            <a:off x="4871864" y="2420888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13C7BAE8-CB41-C046-947B-B573D2758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68" y="227647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</p:spTree>
    <p:extLst>
      <p:ext uri="{BB962C8B-B14F-4D97-AF65-F5344CB8AC3E}">
        <p14:creationId xmlns:p14="http://schemas.microsoft.com/office/powerpoint/2010/main" val="16697758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161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13C8B6-93E0-6B4B-9907-D123C2CD75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4" idx="0"/>
            <a:endCxn id="22" idx="2"/>
          </p:cNvCxnSpPr>
          <p:nvPr/>
        </p:nvCxnSpPr>
        <p:spPr bwMode="auto">
          <a:xfrm flipH="1" flipV="1">
            <a:off x="4295800" y="2997016"/>
            <a:ext cx="1008112" cy="15121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</p:spTree>
    <p:extLst>
      <p:ext uri="{BB962C8B-B14F-4D97-AF65-F5344CB8AC3E}">
        <p14:creationId xmlns:p14="http://schemas.microsoft.com/office/powerpoint/2010/main" val="712497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</a:t>
            </a:r>
            <a:r>
              <a:rPr lang="en-US" dirty="0" err="1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8648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Buffering Cost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Single buffer time = n(P + R)</a:t>
            </a:r>
            <a:br>
              <a:rPr lang="en-US" dirty="0"/>
            </a:br>
            <a:br>
              <a:rPr lang="en-US" dirty="0"/>
            </a:br>
            <a:r>
              <a:rPr lang="en-US" dirty="0"/>
              <a:t>where	P = time to process a block</a:t>
            </a:r>
            <a:br>
              <a:rPr lang="en-US" dirty="0"/>
            </a:br>
            <a:r>
              <a:rPr lang="en-US" dirty="0"/>
              <a:t>	R = time to read a block</a:t>
            </a:r>
            <a:br>
              <a:rPr lang="en-US" dirty="0"/>
            </a:br>
            <a:r>
              <a:rPr lang="en-US" dirty="0"/>
              <a:t>	n = number of blocks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97226-82BB-E249-9272-7B22570D3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321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a pair of buffers:</a:t>
            </a:r>
          </a:p>
          <a:p>
            <a:pPr lvl="1"/>
            <a:r>
              <a:rPr lang="en-US" dirty="0"/>
              <a:t>While reading a block and writing into buffer A</a:t>
            </a:r>
          </a:p>
          <a:p>
            <a:pPr lvl="1"/>
            <a:r>
              <a:rPr lang="en-US" dirty="0"/>
              <a:t>Process block previously read into buffer B</a:t>
            </a:r>
          </a:p>
          <a:p>
            <a:pPr lvl="1"/>
            <a:r>
              <a:rPr lang="en-US" dirty="0"/>
              <a:t>After block read into A, process A and read next block into 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BFE22A-6959-2241-814C-15F7766662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221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7125345-B1D8-E143-BA48-D86F2ED8E7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0" idx="0"/>
            <a:endCxn id="22" idx="2"/>
          </p:cNvCxnSpPr>
          <p:nvPr/>
        </p:nvCxnSpPr>
        <p:spPr bwMode="auto">
          <a:xfrm flipV="1">
            <a:off x="4151784" y="2996855"/>
            <a:ext cx="144016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04522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7F56B-8294-D447-8EA2-753DA6045D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3" idx="0"/>
            <a:endCxn id="17" idx="2"/>
          </p:cNvCxnSpPr>
          <p:nvPr/>
        </p:nvCxnSpPr>
        <p:spPr bwMode="auto">
          <a:xfrm flipV="1">
            <a:off x="4727848" y="2996855"/>
            <a:ext cx="720080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56073A65-E6E4-8047-8A29-76DDCC40D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43" y="228786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57A89D-4708-AD49-8B03-B93BEE64E060}"/>
              </a:ext>
            </a:extLst>
          </p:cNvPr>
          <p:cNvSpPr txBox="1"/>
          <p:nvPr/>
        </p:nvSpPr>
        <p:spPr>
          <a:xfrm>
            <a:off x="3496583" y="1776862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37252916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E55FA5-FCE5-A649-9863-FC4CDBC09E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4" idx="0"/>
            <a:endCxn id="22" idx="2"/>
          </p:cNvCxnSpPr>
          <p:nvPr/>
        </p:nvCxnSpPr>
        <p:spPr bwMode="auto">
          <a:xfrm flipH="1" flipV="1">
            <a:off x="4295800" y="2996855"/>
            <a:ext cx="1008112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626557BD-D936-6448-880E-7AA2FC232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896" y="2276475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EF1BD27-A3AD-A747-90F7-EEF99605B27E}"/>
              </a:ext>
            </a:extLst>
          </p:cNvPr>
          <p:cNvSpPr txBox="1"/>
          <p:nvPr/>
        </p:nvSpPr>
        <p:spPr>
          <a:xfrm>
            <a:off x="4667907" y="1780982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28874796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 bwMode="auto">
          <a:xfrm>
            <a:off x="3863752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58893D-47DC-B04A-ACA7-16EC17FBDC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840936" y="227687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Buffer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47528" y="458112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Disk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386375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B1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443981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B2</a:t>
            </a: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501588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5591944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B4</a:t>
            </a: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6168008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B5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6744072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B6</a:t>
            </a: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7320136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B7</a:t>
            </a: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7896200" y="4509120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B8</a:t>
            </a:r>
          </a:p>
        </p:txBody>
      </p:sp>
      <p:cxnSp>
        <p:nvCxnSpPr>
          <p:cNvPr id="11" name="Straight Arrow Connector 10"/>
          <p:cNvCxnSpPr>
            <a:cxnSpLocks/>
            <a:stCxn id="25" idx="0"/>
            <a:endCxn id="17" idx="2"/>
          </p:cNvCxnSpPr>
          <p:nvPr/>
        </p:nvCxnSpPr>
        <p:spPr bwMode="auto">
          <a:xfrm flipH="1" flipV="1">
            <a:off x="5447928" y="2996855"/>
            <a:ext cx="432048" cy="151226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639617" y="3573016"/>
            <a:ext cx="16369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load from disk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132855"/>
            <a:ext cx="864096" cy="864000"/>
          </a:xfrm>
          <a:prstGeom prst="rect">
            <a:avLst/>
          </a:prstGeom>
          <a:solidFill>
            <a:srgbClr val="ADCEE5"/>
          </a:solidFill>
          <a:ln w="12700" cap="flat" cmpd="sng" algn="ctr">
            <a:solidFill>
              <a:srgbClr val="285A7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Rectangle 13">
            <a:extLst>
              <a:ext uri="{FF2B5EF4-FFF2-40B4-BE49-F238E27FC236}">
                <a16:creationId xmlns:a16="http://schemas.microsoft.com/office/drawing/2014/main" id="{3DD8ECA6-2084-694A-AF50-C77D05BA1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7768" y="2267587"/>
            <a:ext cx="576064" cy="576000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8C61219-1BC9-2445-9E1C-C871B167E639}"/>
              </a:ext>
            </a:extLst>
          </p:cNvPr>
          <p:cNvSpPr txBox="1"/>
          <p:nvPr/>
        </p:nvSpPr>
        <p:spPr>
          <a:xfrm>
            <a:off x="3496583" y="1782747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Lucida Sans" panose="020B0602030504020204" pitchFamily="34" charset="77"/>
                <a:cs typeface="Georgia"/>
              </a:rPr>
              <a:t>process block</a:t>
            </a:r>
          </a:p>
        </p:txBody>
      </p:sp>
    </p:spTree>
    <p:extLst>
      <p:ext uri="{BB962C8B-B14F-4D97-AF65-F5344CB8AC3E}">
        <p14:creationId xmlns:p14="http://schemas.microsoft.com/office/powerpoint/2010/main" val="34066415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Double Buffering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time to process a block &gt; time to read a block:</a:t>
            </a:r>
          </a:p>
          <a:p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Double buffer time	= R + </a:t>
            </a:r>
            <a:r>
              <a:rPr lang="en-US" dirty="0" err="1"/>
              <a:t>nP</a:t>
            </a:r>
            <a:endParaRPr lang="en-US" dirty="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/>
              <a:t>Single buffer time	= n(R+P)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96B4C1-3F1D-CF45-B596-FA4E96EDF6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353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</p:spTree>
    <p:extLst>
      <p:ext uri="{BB962C8B-B14F-4D97-AF65-F5344CB8AC3E}">
        <p14:creationId xmlns:p14="http://schemas.microsoft.com/office/powerpoint/2010/main" val="42790912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/>
              <a:t>Data referenced every five minutes </a:t>
            </a:r>
            <a:br>
              <a:rPr lang="en-US" sz="3200" dirty="0"/>
            </a:br>
            <a:r>
              <a:rPr lang="en-US" sz="3200" dirty="0"/>
              <a:t>should be memory resident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0DBCAE-3D76-0245-936D-39196DAEC1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622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451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Five Minute Rule for trading memory for disc accesses</a:t>
            </a:r>
            <a:br>
              <a:rPr lang="en-US" dirty="0"/>
            </a:br>
            <a:r>
              <a:rPr lang="en-US" dirty="0"/>
              <a:t>Jim Gray &amp; Franco </a:t>
            </a:r>
            <a:r>
              <a:rPr lang="en-US" dirty="0" err="1"/>
              <a:t>Putzolu</a:t>
            </a:r>
            <a:br>
              <a:rPr lang="en-US" dirty="0"/>
            </a:br>
            <a:r>
              <a:rPr lang="en-US" dirty="0"/>
              <a:t>May 1985</a:t>
            </a:r>
          </a:p>
          <a:p>
            <a:pPr marL="0" indent="0">
              <a:buNone/>
            </a:pPr>
            <a:r>
              <a:rPr lang="en-US" dirty="0"/>
              <a:t>The Five Minute Rule, Ten Years Later</a:t>
            </a:r>
            <a:br>
              <a:rPr lang="en-US" dirty="0"/>
            </a:br>
            <a:r>
              <a:rPr lang="en-US" dirty="0"/>
              <a:t>Goetz </a:t>
            </a:r>
            <a:r>
              <a:rPr lang="en-US" dirty="0" err="1"/>
              <a:t>Graefe</a:t>
            </a:r>
            <a:r>
              <a:rPr lang="en-US" dirty="0"/>
              <a:t> &amp; Jim Gray</a:t>
            </a:r>
            <a:br>
              <a:rPr lang="en-US" dirty="0"/>
            </a:br>
            <a:r>
              <a:rPr lang="en-US" dirty="0"/>
              <a:t>December 1997</a:t>
            </a:r>
          </a:p>
          <a:p>
            <a:pPr marL="0" indent="0">
              <a:buNone/>
            </a:pPr>
            <a:r>
              <a:rPr lang="en-US" dirty="0"/>
              <a:t>The five-minute rule 20 years later (and how flash memory changes the rules)</a:t>
            </a:r>
            <a:br>
              <a:rPr lang="en-US" dirty="0"/>
            </a:br>
            <a:r>
              <a:rPr lang="en-US" dirty="0"/>
              <a:t>Goetz </a:t>
            </a:r>
            <a:r>
              <a:rPr lang="en-US" dirty="0" err="1"/>
              <a:t>Graefe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July 2009</a:t>
            </a:r>
          </a:p>
          <a:p>
            <a:pPr marL="0" indent="0">
              <a:buNone/>
            </a:pPr>
            <a:r>
              <a:rPr lang="en-US" dirty="0"/>
              <a:t>The Five-Minute Rule 30 years later, and its impact on the storage hierarchy</a:t>
            </a:r>
            <a:br>
              <a:rPr lang="en-US" dirty="0"/>
            </a:br>
            <a:r>
              <a:rPr lang="en-US" dirty="0"/>
              <a:t>Raja </a:t>
            </a:r>
            <a:r>
              <a:rPr lang="en-US" dirty="0" err="1"/>
              <a:t>Appuswamy</a:t>
            </a:r>
            <a:r>
              <a:rPr lang="en-US" dirty="0"/>
              <a:t>, Goetz </a:t>
            </a:r>
            <a:r>
              <a:rPr lang="en-US" dirty="0" err="1"/>
              <a:t>Graefe</a:t>
            </a:r>
            <a:r>
              <a:rPr lang="en-US" dirty="0"/>
              <a:t>, Renata </a:t>
            </a:r>
            <a:r>
              <a:rPr lang="en-US" dirty="0" err="1"/>
              <a:t>Borovica</a:t>
            </a:r>
            <a:r>
              <a:rPr lang="en-US" dirty="0"/>
              <a:t>-Gajic and </a:t>
            </a:r>
            <a:r>
              <a:rPr lang="en-US" dirty="0" err="1"/>
              <a:t>Anatasia</a:t>
            </a:r>
            <a:r>
              <a:rPr lang="en-US" dirty="0"/>
              <a:t> </a:t>
            </a:r>
            <a:r>
              <a:rPr lang="en-US" dirty="0" err="1"/>
              <a:t>Ailamaki</a:t>
            </a:r>
            <a:br>
              <a:rPr lang="en-US" dirty="0"/>
            </a:br>
            <a:r>
              <a:rPr lang="en-US" dirty="0"/>
              <a:t>November 2019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D7D780-2B07-5243-87A6-30CF64923D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03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B988D1-567A-7F44-9FC4-977DAE40E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97B887-1EDC-8548-9A72-FE3ECE7DEB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3C7B4A00-8FFC-9847-ACF1-F8437F0A37A3}"/>
              </a:ext>
            </a:extLst>
          </p:cNvPr>
          <p:cNvSpPr/>
          <p:nvPr/>
        </p:nvSpPr>
        <p:spPr bwMode="auto">
          <a:xfrm>
            <a:off x="5483932" y="2348508"/>
            <a:ext cx="1224136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id="{075D6A43-D82D-8340-9489-FACED77C03A7}"/>
              </a:ext>
            </a:extLst>
          </p:cNvPr>
          <p:cNvSpPr/>
          <p:nvPr/>
        </p:nvSpPr>
        <p:spPr bwMode="auto">
          <a:xfrm>
            <a:off x="5267908" y="3212604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97E9A5FA-03F5-A64C-984D-99A9AB9EF85E}"/>
              </a:ext>
            </a:extLst>
          </p:cNvPr>
          <p:cNvSpPr/>
          <p:nvPr/>
        </p:nvSpPr>
        <p:spPr bwMode="auto">
          <a:xfrm>
            <a:off x="5051884" y="4076700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8" name="Trapezoid 7">
            <a:extLst>
              <a:ext uri="{FF2B5EF4-FFF2-40B4-BE49-F238E27FC236}">
                <a16:creationId xmlns:a16="http://schemas.microsoft.com/office/drawing/2014/main" id="{20E27DD7-AC9F-AE4B-AEC3-BB52CF74FC7D}"/>
              </a:ext>
            </a:extLst>
          </p:cNvPr>
          <p:cNvSpPr/>
          <p:nvPr/>
        </p:nvSpPr>
        <p:spPr bwMode="auto">
          <a:xfrm>
            <a:off x="4835860" y="4940796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32709757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554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CD = cost if we keep that block on disk</a:t>
            </a:r>
          </a:p>
          <a:p>
            <a:pPr lvl="1"/>
            <a:r>
              <a:rPr lang="en-US" dirty="0"/>
              <a:t>$D = cost of disk unit</a:t>
            </a:r>
          </a:p>
          <a:p>
            <a:pPr lvl="1"/>
            <a:r>
              <a:rPr lang="en-US" dirty="0"/>
              <a:t>I = number of  IOs that unit can perform per second</a:t>
            </a:r>
          </a:p>
          <a:p>
            <a:pPr lvl="1"/>
            <a:r>
              <a:rPr lang="en-US" dirty="0"/>
              <a:t>In X seconds, unit can do XI IOs</a:t>
            </a:r>
          </a:p>
          <a:p>
            <a:pPr lvl="1"/>
            <a:r>
              <a:rPr lang="en-US" dirty="0"/>
              <a:t>So,   CD = $D / XI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E9B9D2-FE27-2142-B9FB-ACA5B595C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7254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65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CM = cost if we keep that block in RAM</a:t>
            </a:r>
          </a:p>
          <a:p>
            <a:pPr lvl="1"/>
            <a:r>
              <a:rPr lang="en-US" dirty="0"/>
              <a:t>$M = cost of 1MB of RAM</a:t>
            </a:r>
          </a:p>
          <a:p>
            <a:pPr lvl="1"/>
            <a:r>
              <a:rPr lang="en-US" dirty="0"/>
              <a:t>P = number of pages in 1MB RAM</a:t>
            </a:r>
          </a:p>
          <a:p>
            <a:pPr lvl="1"/>
            <a:r>
              <a:rPr lang="en-US" dirty="0"/>
              <a:t>So   CM = $M / P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F8899F-7F4C-E14C-8E6C-20A8979925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7776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Minute Rule</a:t>
            </a:r>
          </a:p>
        </p:txBody>
      </p:sp>
      <p:sp>
        <p:nvSpPr>
          <p:cNvPr id="675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Assume a block is accessed every X seconds:</a:t>
            </a:r>
          </a:p>
          <a:p>
            <a:pPr marL="0" indent="0">
              <a:buNone/>
            </a:pPr>
            <a:r>
              <a:rPr lang="en-US" dirty="0"/>
              <a:t>If CD is smaller than CM,</a:t>
            </a:r>
          </a:p>
          <a:p>
            <a:pPr lvl="1"/>
            <a:r>
              <a:rPr lang="en-US" dirty="0"/>
              <a:t>keep block on disk</a:t>
            </a:r>
          </a:p>
          <a:p>
            <a:pPr lvl="1"/>
            <a:r>
              <a:rPr lang="en-US" dirty="0"/>
              <a:t>else keep in memory</a:t>
            </a:r>
          </a:p>
          <a:p>
            <a:pPr marL="0" indent="0">
              <a:buNone/>
            </a:pPr>
            <a:r>
              <a:rPr lang="en-US" dirty="0"/>
              <a:t>Break even point when CD = CM, or X = ($D P) / (I $M)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6177C8-5731-834D-B7CB-CB033CA1A4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974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19</a:t>
            </a:r>
            <a:r>
              <a:rPr lang="en-US" dirty="0"/>
              <a:t>97 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128 blocks/MB  (8kB pages)</a:t>
            </a:r>
          </a:p>
          <a:p>
            <a:pPr marL="0" indent="0">
              <a:buNone/>
            </a:pPr>
            <a:r>
              <a:rPr lang="en-US" dirty="0"/>
              <a:t>I = 64 accesses/sec/disk (16ms to read 8kB)</a:t>
            </a:r>
          </a:p>
          <a:p>
            <a:pPr marL="0" indent="0">
              <a:buNone/>
            </a:pPr>
            <a:r>
              <a:rPr lang="en-US" dirty="0"/>
              <a:t>$D = $2000/disk (9GB HDD + controller)</a:t>
            </a:r>
          </a:p>
          <a:p>
            <a:pPr marL="0" indent="0">
              <a:buNone/>
            </a:pPr>
            <a:r>
              <a:rPr lang="en-US" dirty="0"/>
              <a:t>$M = $15/MB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266 seconds (about 5 minutes)</a:t>
            </a:r>
            <a:br>
              <a:rPr lang="en-US" dirty="0"/>
            </a:br>
            <a:r>
              <a:rPr lang="en-US" dirty="0"/>
              <a:t>(did not change much from 1985 to 1997)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48E6D3-7F0B-BA46-836A-C2B16CF7AC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125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2007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83 accesses/sec/disk (12ms to read 4KB)</a:t>
            </a:r>
          </a:p>
          <a:p>
            <a:pPr marL="0" indent="0">
              <a:buNone/>
            </a:pPr>
            <a:r>
              <a:rPr lang="en-US" dirty="0"/>
              <a:t>$D = $80/disk (250GB SATA HDD)</a:t>
            </a:r>
          </a:p>
          <a:p>
            <a:pPr marL="0" indent="0">
              <a:buNone/>
            </a:pPr>
            <a:r>
              <a:rPr lang="en-US" dirty="0"/>
              <a:t>$M = $0.047/MB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5,248 seconds (about 1.5 hours)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3BD715-17AC-994F-A7D5-EB5F030A5A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68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2007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6,200 accesses/sec/disk (0.16ms to read 4KB)</a:t>
            </a:r>
          </a:p>
          <a:p>
            <a:pPr marL="0" indent="0">
              <a:buNone/>
            </a:pPr>
            <a:r>
              <a:rPr lang="en-US" dirty="0"/>
              <a:t>$D = $999/disk (32GB SSD)</a:t>
            </a:r>
          </a:p>
          <a:p>
            <a:pPr marL="0" indent="0">
              <a:buNone/>
            </a:pPr>
            <a:r>
              <a:rPr lang="en-US" dirty="0"/>
              <a:t>$M = $0.047/MB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876 seconds (about 15 minutes)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E56770-6A3A-4A4D-8877-1375AAB6F6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274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GB" dirty="0"/>
              <a:t>2016 </a:t>
            </a:r>
            <a:r>
              <a:rPr lang="en-US" dirty="0"/>
              <a:t>numbers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 = 256 blocks/MB  (4KB pages)</a:t>
            </a:r>
          </a:p>
          <a:p>
            <a:pPr marL="0" indent="0">
              <a:buNone/>
            </a:pPr>
            <a:r>
              <a:rPr lang="en-US" dirty="0"/>
              <a:t>I = 64,000 accesses/sec/disk (0.015ms to read 4KB)</a:t>
            </a:r>
          </a:p>
          <a:p>
            <a:pPr marL="0" indent="0">
              <a:buNone/>
            </a:pPr>
            <a:r>
              <a:rPr lang="en-US" dirty="0"/>
              <a:t>$D = $685/disk (240GB SSD)</a:t>
            </a:r>
          </a:p>
          <a:p>
            <a:pPr marL="0" indent="0">
              <a:buNone/>
            </a:pPr>
            <a:r>
              <a:rPr lang="en-US" dirty="0"/>
              <a:t>$M = $0.034/MB of RAM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X = 805 seconds (about 13.5 minutes)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29C332-D7B0-D140-81EC-CBE51CF6F1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505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4E38D-E130-1642-B518-9D6785A3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changing memory hierarchy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2E3E68-FC1D-9B46-8208-9FD49C111E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falling price of SSD makes it a viable tier between the performance of DRAM and the capacity of HDDs</a:t>
            </a:r>
          </a:p>
          <a:p>
            <a:pPr lvl="1"/>
            <a:r>
              <a:rPr lang="en-US" dirty="0"/>
              <a:t>The break-even for DRAM-SSD on modern systems is again ~5 minutes</a:t>
            </a:r>
            <a:br>
              <a:rPr lang="en-US" dirty="0"/>
            </a:br>
            <a:r>
              <a:rPr lang="en-US" dirty="0"/>
              <a:t>(the DRAM-HDD case is now about 4 hours)</a:t>
            </a:r>
          </a:p>
          <a:p>
            <a:pPr lvl="1"/>
            <a:r>
              <a:rPr lang="en-US" dirty="0"/>
              <a:t>The break-even for SSD-HDD is now about 1.5 *days*</a:t>
            </a:r>
          </a:p>
          <a:p>
            <a:pPr lvl="1"/>
            <a:r>
              <a:rPr lang="en-US" dirty="0"/>
              <a:t>The energy costs of DRAM are much greater (&gt;10x) </a:t>
            </a:r>
            <a:r>
              <a:rPr lang="en-US"/>
              <a:t>than SSD </a:t>
            </a:r>
            <a:endParaRPr lang="en-US" dirty="0"/>
          </a:p>
          <a:p>
            <a:pPr lvl="1"/>
            <a:r>
              <a:rPr lang="en-US" dirty="0"/>
              <a:t>The energy costs of HDD are much greater than tape (idling consumption)</a:t>
            </a:r>
          </a:p>
          <a:p>
            <a:pPr lvl="1"/>
            <a:r>
              <a:rPr lang="en-US" dirty="0"/>
              <a:t>Likely transition to NVDIMM memory (DRAM+NAND flash)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2005EC5-355B-3642-BD1E-9C695E923F43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623888" y="4797425"/>
          <a:ext cx="10944225" cy="148336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88845">
                  <a:extLst>
                    <a:ext uri="{9D8B030D-6E8A-4147-A177-3AD203B41FA5}">
                      <a16:colId xmlns:a16="http://schemas.microsoft.com/office/drawing/2014/main" val="4128129086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1439621367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1160922601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632829942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8392156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8172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$14.6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5143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957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SDD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$0.0005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296725"/>
                  </a:ext>
                </a:extLst>
              </a:tr>
            </a:tbl>
          </a:graphicData>
        </a:graphic>
      </p:graphicFrame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F20B0B6-E4D7-8747-9790-A1B595532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76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</a:t>
            </a:r>
            <a:r>
              <a:rPr lang="en-US" dirty="0" err="1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5701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4757FA-F224-C948-B7E0-57E11CC72A9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  <a:p>
            <a:r>
              <a:rPr lang="en-US" dirty="0"/>
              <a:t>Records</a:t>
            </a:r>
          </a:p>
          <a:p>
            <a:r>
              <a:rPr lang="en-US" dirty="0"/>
              <a:t>Blocks</a:t>
            </a:r>
          </a:p>
          <a:p>
            <a:r>
              <a:rPr lang="en-US" dirty="0"/>
              <a:t>Files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0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Cache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Volatile storage</a:t>
            </a:r>
          </a:p>
          <a:p>
            <a:pPr marL="0" indent="0">
              <a:buNone/>
            </a:pPr>
            <a:r>
              <a:rPr lang="en-US" dirty="0"/>
              <a:t>Very fast, very expensive, limited capacity</a:t>
            </a:r>
          </a:p>
          <a:p>
            <a:pPr marL="0" indent="0">
              <a:buNone/>
            </a:pPr>
            <a:r>
              <a:rPr lang="en-US" dirty="0"/>
              <a:t>Hierarchical</a:t>
            </a:r>
          </a:p>
          <a:p>
            <a:pPr marL="0" indent="0">
              <a:buNone/>
            </a:pPr>
            <a:r>
              <a:rPr lang="en-US" dirty="0"/>
              <a:t>Typical capacities and access times:</a:t>
            </a:r>
          </a:p>
          <a:p>
            <a:pPr lvl="1"/>
            <a:r>
              <a:rPr lang="en-US" dirty="0"/>
              <a:t>Registers – ~10</a:t>
            </a:r>
            <a:r>
              <a:rPr lang="en-US" baseline="30000" dirty="0"/>
              <a:t>1</a:t>
            </a:r>
            <a:r>
              <a:rPr lang="en-US" dirty="0"/>
              <a:t> bytes, 1 cycle</a:t>
            </a:r>
          </a:p>
          <a:p>
            <a:pPr lvl="1"/>
            <a:r>
              <a:rPr lang="en-US" dirty="0"/>
              <a:t>L1 – ~10</a:t>
            </a:r>
            <a:r>
              <a:rPr lang="en-US" baseline="30000" dirty="0"/>
              <a:t>4</a:t>
            </a:r>
            <a:r>
              <a:rPr lang="en-US" dirty="0"/>
              <a:t> bytes, &lt;5 cycles</a:t>
            </a:r>
          </a:p>
          <a:p>
            <a:pPr lvl="1"/>
            <a:r>
              <a:rPr lang="en-US" dirty="0"/>
              <a:t>L2 – ~10</a:t>
            </a:r>
            <a:r>
              <a:rPr lang="en-US" baseline="30000" dirty="0"/>
              <a:t>5</a:t>
            </a:r>
            <a:r>
              <a:rPr lang="en-US" dirty="0"/>
              <a:t> bytes, 5-10 cycles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6ADE59-4A72-224D-8431-8292731E92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32700937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</p:txBody>
      </p:sp>
    </p:spTree>
    <p:extLst>
      <p:ext uri="{BB962C8B-B14F-4D97-AF65-F5344CB8AC3E}">
        <p14:creationId xmlns:p14="http://schemas.microsoft.com/office/powerpoint/2010/main" val="19815249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Items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454F7A-1378-C74F-9CFA-C464A2DB19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might wish to store:</a:t>
            </a:r>
          </a:p>
          <a:p>
            <a:pPr lvl="1"/>
            <a:r>
              <a:rPr lang="en-US" dirty="0"/>
              <a:t>a salary</a:t>
            </a:r>
          </a:p>
          <a:p>
            <a:pPr lvl="1"/>
            <a:r>
              <a:rPr lang="en-US" dirty="0"/>
              <a:t>a name</a:t>
            </a:r>
          </a:p>
          <a:p>
            <a:pPr lvl="1"/>
            <a:r>
              <a:rPr lang="en-US" dirty="0"/>
              <a:t>a date</a:t>
            </a:r>
          </a:p>
          <a:p>
            <a:pPr lvl="1"/>
            <a:r>
              <a:rPr lang="en-US" dirty="0"/>
              <a:t>a picture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F0F46-C6AF-5040-94AD-1D1A0AF5AA4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have: bytes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0F55D1-D06C-104F-83DA-9F06CE49CA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9C599A7-A115-6146-ADB0-4E76369E2939}"/>
              </a:ext>
            </a:extLst>
          </p:cNvPr>
          <p:cNvGrpSpPr/>
          <p:nvPr/>
        </p:nvGrpSpPr>
        <p:grpSpPr>
          <a:xfrm>
            <a:off x="7547000" y="2597611"/>
            <a:ext cx="2880320" cy="360040"/>
            <a:chOff x="1475656" y="4869160"/>
            <a:chExt cx="2880320" cy="36004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CD87EB8-A26E-1F4C-8637-C5B6D09BD5A4}"/>
                </a:ext>
              </a:extLst>
            </p:cNvPr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A379E6F-28FF-0F4E-9049-01C8F9E037F1}"/>
                </a:ext>
              </a:extLst>
            </p:cNvPr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5AB6BFB-FAF6-3E48-8CD7-D818014D49D9}"/>
                </a:ext>
              </a:extLst>
            </p:cNvPr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F7D3193-82C8-AC4E-9CCC-2DC5B0F08027}"/>
                </a:ext>
              </a:extLst>
            </p:cNvPr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D9E466C-1E44-8748-921F-4DF0A361A723}"/>
                </a:ext>
              </a:extLst>
            </p:cNvPr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82D0419-AC27-CA4B-A6C0-F3AE8F88E344}"/>
                </a:ext>
              </a:extLst>
            </p:cNvPr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C7F4FAA-A623-3F43-A749-8775C40CFC92}"/>
                </a:ext>
              </a:extLst>
            </p:cNvPr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AED320-F2EC-AD4E-A556-F2CAD294D3C2}"/>
                </a:ext>
              </a:extLst>
            </p:cNvPr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9C2FAA0-F4C1-5642-9830-227E8EB907F5}"/>
              </a:ext>
            </a:extLst>
          </p:cNvPr>
          <p:cNvCxnSpPr/>
          <p:nvPr/>
        </p:nvCxnSpPr>
        <p:spPr bwMode="auto">
          <a:xfrm>
            <a:off x="7542994" y="3389699"/>
            <a:ext cx="2884326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CB69C23-4470-EA47-BF16-976BBA4E2824}"/>
              </a:ext>
            </a:extLst>
          </p:cNvPr>
          <p:cNvSpPr txBox="1"/>
          <p:nvPr/>
        </p:nvSpPr>
        <p:spPr>
          <a:xfrm>
            <a:off x="8610543" y="3533715"/>
            <a:ext cx="891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8 bits</a:t>
            </a:r>
          </a:p>
        </p:txBody>
      </p:sp>
    </p:spTree>
    <p:extLst>
      <p:ext uri="{BB962C8B-B14F-4D97-AF65-F5344CB8AC3E}">
        <p14:creationId xmlns:p14="http://schemas.microsoft.com/office/powerpoint/2010/main" val="15639391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B9682-B95A-CE48-8CA2-909262D261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Integer (short): 2 bytes</a:t>
            </a:r>
          </a:p>
          <a:p>
            <a:pPr lvl="1"/>
            <a:r>
              <a:rPr lang="en-US" dirty="0"/>
              <a:t>e.g. 57 is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Real numbers:  IEEE 754 (floating point)</a:t>
            </a:r>
          </a:p>
          <a:p>
            <a:pPr lvl="1"/>
            <a:r>
              <a:rPr lang="en-US" dirty="0"/>
              <a:t>1 bit sign, n bits for mantissa, m bits for exponent</a:t>
            </a:r>
          </a:p>
          <a:p>
            <a:endParaRPr lang="en-US" dirty="0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295800" y="2276872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536160" y="2276872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4868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characters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5A4617-3A6F-EB46-825A-878A1A1E4A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Various coding schemes: ASCII, utf-8</a:t>
            </a:r>
          </a:p>
          <a:p>
            <a:r>
              <a:rPr lang="en-US" dirty="0"/>
              <a:t>‘A’</a:t>
            </a:r>
          </a:p>
          <a:p>
            <a:r>
              <a:rPr lang="en-US" dirty="0"/>
              <a:t>‘c’</a:t>
            </a:r>
          </a:p>
          <a:p>
            <a:r>
              <a:rPr lang="en-US" dirty="0"/>
              <a:t>CR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215680" y="2204864"/>
            <a:ext cx="2880320" cy="360040"/>
            <a:chOff x="1475656" y="4869160"/>
            <a:chExt cx="2880320" cy="360040"/>
          </a:xfrm>
        </p:grpSpPr>
        <p:sp>
          <p:nvSpPr>
            <p:cNvPr id="8" name="Rectangle 7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215680" y="2708920"/>
            <a:ext cx="2880320" cy="360040"/>
            <a:chOff x="1475656" y="4869160"/>
            <a:chExt cx="2880320" cy="360040"/>
          </a:xfrm>
        </p:grpSpPr>
        <p:sp>
          <p:nvSpPr>
            <p:cNvPr id="17" name="Rectangle 16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215680" y="3212976"/>
            <a:ext cx="2880320" cy="360040"/>
            <a:chOff x="1475656" y="4869160"/>
            <a:chExt cx="2880320" cy="360040"/>
          </a:xfrm>
        </p:grpSpPr>
        <p:sp>
          <p:nvSpPr>
            <p:cNvPr id="26" name="Rectangle 25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53789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</a:t>
            </a:r>
            <a:r>
              <a:rPr lang="en-US" dirty="0" err="1"/>
              <a:t>booleans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AA2DDF-C40B-AF4C-86FD-D4BF06CA87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 byte per value</a:t>
            </a:r>
          </a:p>
          <a:p>
            <a:r>
              <a:rPr lang="en-US" dirty="0"/>
              <a:t>True</a:t>
            </a:r>
          </a:p>
          <a:p>
            <a:r>
              <a:rPr lang="en-US" dirty="0"/>
              <a:t>False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We can pack more than one value per byte, if we’re desperate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4007768" y="2708920"/>
            <a:ext cx="2880320" cy="360040"/>
            <a:chOff x="1475656" y="4869160"/>
            <a:chExt cx="2880320" cy="360040"/>
          </a:xfrm>
        </p:grpSpPr>
        <p:sp>
          <p:nvSpPr>
            <p:cNvPr id="10" name="Rectangle 9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007768" y="2204864"/>
            <a:ext cx="2880320" cy="360040"/>
            <a:chOff x="1475656" y="4869160"/>
            <a:chExt cx="2880320" cy="36004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9167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dates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BBFD57-FA54-6D47-A8BA-0693A7285C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Days since a given date (integer)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Jan 1900</a:t>
            </a:r>
          </a:p>
          <a:p>
            <a:pPr lvl="1"/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Jan 1970 (UNIX epoch)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ISO8601 dates</a:t>
            </a:r>
          </a:p>
          <a:p>
            <a:pPr lvl="1"/>
            <a:r>
              <a:rPr lang="en-US" dirty="0"/>
              <a:t>Calendar dates: 	YYYYMMDD	(8 characters)</a:t>
            </a:r>
          </a:p>
          <a:p>
            <a:pPr lvl="1"/>
            <a:r>
              <a:rPr lang="en-US" dirty="0"/>
              <a:t>Ordinal dates: 	YYYYDDD	(7 characters)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384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times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D8B894-D3D4-154A-89D9-E4248F2F889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Seconds since midnight (integer)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ISO8601 times</a:t>
            </a:r>
          </a:p>
          <a:p>
            <a:pPr lvl="1"/>
            <a:r>
              <a:rPr lang="en-US" dirty="0"/>
              <a:t>HHMMSS		(6 characters)</a:t>
            </a:r>
          </a:p>
          <a:p>
            <a:pPr lvl="1"/>
            <a:r>
              <a:rPr lang="en-US" dirty="0"/>
              <a:t>HHMMSSFF		(8 characters, to represent fractional seconds)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0373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3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strings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078FD8-1EF3-8145-ABE1-77574556CB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Null terminated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Length given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Fixed length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367808" y="1700808"/>
            <a:ext cx="1870086" cy="432048"/>
            <a:chOff x="2483768" y="2636912"/>
            <a:chExt cx="1870086" cy="432048"/>
          </a:xfrm>
        </p:grpSpPr>
        <p:sp>
          <p:nvSpPr>
            <p:cNvPr id="9" name="TextBox 8"/>
            <p:cNvSpPr txBox="1"/>
            <p:nvPr/>
          </p:nvSpPr>
          <p:spPr>
            <a:xfrm>
              <a:off x="3923928" y="2636912"/>
              <a:ext cx="4299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...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248376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84380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384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563888" y="2708920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5" name="Straight Connector 4"/>
            <p:cNvCxnSpPr/>
            <p:nvPr/>
          </p:nvCxnSpPr>
          <p:spPr bwMode="auto">
            <a:xfrm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 flipV="1">
              <a:off x="3563888" y="2708920"/>
              <a:ext cx="360040" cy="36004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 bwMode="auto">
            <a:xfrm>
              <a:off x="3923928" y="2708920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 bwMode="auto">
            <a:xfrm>
              <a:off x="3923928" y="3068960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" name="Group 10"/>
          <p:cNvGrpSpPr/>
          <p:nvPr/>
        </p:nvGrpSpPr>
        <p:grpSpPr>
          <a:xfrm>
            <a:off x="4367808" y="2532904"/>
            <a:ext cx="1870086" cy="432048"/>
            <a:chOff x="3851920" y="1268760"/>
            <a:chExt cx="1870086" cy="432048"/>
          </a:xfrm>
        </p:grpSpPr>
        <p:sp>
          <p:nvSpPr>
            <p:cNvPr id="57" name="TextBox 56"/>
            <p:cNvSpPr txBox="1"/>
            <p:nvPr/>
          </p:nvSpPr>
          <p:spPr>
            <a:xfrm>
              <a:off x="5292080" y="1268760"/>
              <a:ext cx="4299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...</a:t>
              </a: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85192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3</a:t>
              </a: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421196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457200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4932040" y="1340768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  <p:cxnSp>
          <p:nvCxnSpPr>
            <p:cNvPr id="55" name="Straight Connector 54"/>
            <p:cNvCxnSpPr/>
            <p:nvPr/>
          </p:nvCxnSpPr>
          <p:spPr bwMode="auto">
            <a:xfrm>
              <a:off x="5292080" y="1340768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5292080" y="1700808"/>
              <a:ext cx="360040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2" name="Group 11"/>
          <p:cNvGrpSpPr/>
          <p:nvPr/>
        </p:nvGrpSpPr>
        <p:grpSpPr>
          <a:xfrm>
            <a:off x="4367808" y="3461392"/>
            <a:ext cx="1080120" cy="360040"/>
            <a:chOff x="2843808" y="2924944"/>
            <a:chExt cx="1080120" cy="360040"/>
          </a:xfrm>
        </p:grpSpPr>
        <p:sp>
          <p:nvSpPr>
            <p:cNvPr id="61" name="Rectangle 60"/>
            <p:cNvSpPr/>
            <p:nvPr/>
          </p:nvSpPr>
          <p:spPr bwMode="auto">
            <a:xfrm>
              <a:off x="284380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E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20384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</a:t>
              </a: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3563888" y="2924944"/>
              <a:ext cx="360040" cy="360040"/>
            </a:xfrm>
            <a:prstGeom prst="rect">
              <a:avLst/>
            </a:prstGeom>
            <a:solidFill>
              <a:schemeClr val="bg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43064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Representing bit arrays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5807968" y="2420888"/>
            <a:ext cx="1800200" cy="36004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bits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727848" y="2420888"/>
            <a:ext cx="1080120" cy="36004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length</a:t>
            </a:r>
          </a:p>
        </p:txBody>
      </p:sp>
    </p:spTree>
    <p:extLst>
      <p:ext uri="{BB962C8B-B14F-4D97-AF65-F5344CB8AC3E}">
        <p14:creationId xmlns:p14="http://schemas.microsoft.com/office/powerpoint/2010/main" val="352463491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general...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D868EA-BE69-954C-9D01-C2A3CF6C5F4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items are either</a:t>
            </a:r>
          </a:p>
          <a:p>
            <a:pPr lvl="1"/>
            <a:r>
              <a:rPr lang="en-US" dirty="0"/>
              <a:t>Fixed length (integers, characters,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Variable length (strings, bit arrays) usually with length given at start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May also include type of data item</a:t>
            </a:r>
          </a:p>
          <a:p>
            <a:pPr lvl="1"/>
            <a:r>
              <a:rPr lang="en-US" dirty="0"/>
              <a:t>Tells us how to interpret the item</a:t>
            </a:r>
          </a:p>
          <a:p>
            <a:pPr lvl="1"/>
            <a:r>
              <a:rPr lang="en-US" dirty="0"/>
              <a:t>Tells us size, if fixed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816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Main Memory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Volatile storage</a:t>
            </a:r>
          </a:p>
          <a:p>
            <a:pPr marL="0" indent="0">
              <a:buNone/>
            </a:pPr>
            <a:r>
              <a:rPr lang="en-US" dirty="0"/>
              <a:t>Fast, affordable, medium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9</a:t>
            </a:r>
            <a:r>
              <a:rPr lang="en-US" dirty="0"/>
              <a:t>-10</a:t>
            </a:r>
            <a:r>
              <a:rPr lang="en-US" baseline="30000" dirty="0"/>
              <a:t>10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-8</a:t>
            </a:r>
            <a:r>
              <a:rPr lang="en-US" dirty="0"/>
              <a:t> s (20-30 cycles)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0394E1-05A5-0D4D-8800-D39BBCF5A4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25648645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</a:t>
            </a:r>
          </a:p>
        </p:txBody>
      </p:sp>
    </p:spTree>
    <p:extLst>
      <p:ext uri="{BB962C8B-B14F-4D97-AF65-F5344CB8AC3E}">
        <p14:creationId xmlns:p14="http://schemas.microsoft.com/office/powerpoint/2010/main" val="29671558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3B4BD9-DBAA-404F-928A-7C6B71DC3C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Collection of related data items (</a:t>
            </a:r>
            <a:r>
              <a:rPr lang="en-US" i="1" dirty="0"/>
              <a:t>fields</a:t>
            </a:r>
            <a:r>
              <a:rPr lang="en-US" dirty="0"/>
              <a:t>)</a:t>
            </a:r>
          </a:p>
          <a:p>
            <a:pPr marL="360000" lvl="1" indent="0">
              <a:buNone/>
            </a:pPr>
            <a:r>
              <a:rPr lang="en-US" dirty="0"/>
              <a:t>e.g. Employee record consists of:</a:t>
            </a:r>
          </a:p>
          <a:p>
            <a:pPr lvl="2"/>
            <a:r>
              <a:rPr lang="en-US" dirty="0"/>
              <a:t>name field</a:t>
            </a:r>
          </a:p>
          <a:p>
            <a:pPr lvl="2"/>
            <a:r>
              <a:rPr lang="en-US" dirty="0"/>
              <a:t>salary field</a:t>
            </a:r>
          </a:p>
          <a:p>
            <a:pPr lvl="2"/>
            <a:r>
              <a:rPr lang="en-US" dirty="0"/>
              <a:t>employment start date field</a:t>
            </a:r>
          </a:p>
        </p:txBody>
      </p:sp>
      <p:sp>
        <p:nvSpPr>
          <p:cNvPr id="16390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98868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types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F790D4-5D04-4245-9F8A-8079E0002E0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Records may have fixed or variable formats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Records may have fixed or variable lengths</a:t>
            </a:r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66944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Fixed format records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Schema describes the structure of records:</a:t>
            </a:r>
          </a:p>
          <a:p>
            <a:pPr lvl="1"/>
            <a:r>
              <a:rPr lang="en-US" dirty="0"/>
              <a:t>number of fields</a:t>
            </a:r>
          </a:p>
          <a:p>
            <a:pPr lvl="1"/>
            <a:r>
              <a:rPr lang="en-US" dirty="0"/>
              <a:t>types of fields</a:t>
            </a:r>
          </a:p>
          <a:p>
            <a:pPr lvl="1"/>
            <a:r>
              <a:rPr lang="en-US" dirty="0"/>
              <a:t>order in record</a:t>
            </a:r>
          </a:p>
          <a:p>
            <a:pPr lvl="1"/>
            <a:r>
              <a:rPr lang="en-US" dirty="0"/>
              <a:t>meaning of each field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2CE266-F977-7344-90CD-523D894DF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6867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Fixed format record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E7603E-28E9-FD4B-A679-22B498379F5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Employee record structure: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e#, 2 byte integer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name, 10 char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US" dirty="0"/>
              <a:t>dept, 2 byte code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463" name="AutoShape 4"/>
          <p:cNvSpPr>
            <a:spLocks/>
          </p:cNvSpPr>
          <p:nvPr/>
        </p:nvSpPr>
        <p:spPr bwMode="auto">
          <a:xfrm>
            <a:off x="7239000" y="1772816"/>
            <a:ext cx="228600" cy="1981200"/>
          </a:xfrm>
          <a:prstGeom prst="rightBrace">
            <a:avLst>
              <a:gd name="adj1" fmla="val 72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9496" name="AutoShape 37"/>
          <p:cNvSpPr>
            <a:spLocks/>
          </p:cNvSpPr>
          <p:nvPr/>
        </p:nvSpPr>
        <p:spPr bwMode="auto">
          <a:xfrm>
            <a:off x="7248128" y="3861048"/>
            <a:ext cx="152400" cy="1524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9497" name="Text Box 38"/>
          <p:cNvSpPr txBox="1">
            <a:spLocks noChangeArrowheads="1"/>
          </p:cNvSpPr>
          <p:nvPr/>
        </p:nvSpPr>
        <p:spPr bwMode="auto">
          <a:xfrm>
            <a:off x="7565175" y="4365104"/>
            <a:ext cx="11176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08168" y="2564904"/>
            <a:ext cx="1128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schema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847528" y="4149080"/>
            <a:ext cx="5040560" cy="360040"/>
            <a:chOff x="1187624" y="5805264"/>
            <a:chExt cx="5040560" cy="360040"/>
          </a:xfrm>
        </p:grpSpPr>
        <p:sp>
          <p:nvSpPr>
            <p:cNvPr id="49" name="Rectangle 48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2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7" name="Straight Connector 6"/>
            <p:cNvCxnSpPr>
              <a:stCxn id="54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4" name="Group 73"/>
          <p:cNvGrpSpPr/>
          <p:nvPr/>
        </p:nvGrpSpPr>
        <p:grpSpPr>
          <a:xfrm>
            <a:off x="1847528" y="4725144"/>
            <a:ext cx="5040560" cy="360040"/>
            <a:chOff x="1187624" y="5805264"/>
            <a:chExt cx="5040560" cy="360040"/>
          </a:xfrm>
        </p:grpSpPr>
        <p:sp>
          <p:nvSpPr>
            <p:cNvPr id="75" name="Rectangle 7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78" name="Straight Connector 77"/>
            <p:cNvCxnSpPr>
              <a:stCxn id="7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2" name="Straight Connector 8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4" name="Straight Connector 8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5" name="Straight Connector 8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6" name="Straight Connector 8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7" name="Straight Connector 8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8598346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format records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Schema-less format</a:t>
            </a:r>
          </a:p>
          <a:p>
            <a:pPr lvl="1"/>
            <a:r>
              <a:rPr lang="en-US" dirty="0"/>
              <a:t>Record itself contains format: </a:t>
            </a:r>
            <a:r>
              <a:rPr lang="ja-JP" altLang="en-US" dirty="0"/>
              <a:t>“</a:t>
            </a:r>
            <a:r>
              <a:rPr lang="en-US" altLang="ja-JP" dirty="0"/>
              <a:t>s</a:t>
            </a:r>
            <a:r>
              <a:rPr lang="en-US" dirty="0"/>
              <a:t>elf-describing</a:t>
            </a:r>
            <a:r>
              <a:rPr lang="ja-JP" altLang="en-US" dirty="0"/>
              <a:t>”</a:t>
            </a:r>
            <a:endParaRPr lang="en-GB" altLang="ja-JP" dirty="0"/>
          </a:p>
          <a:p>
            <a:pPr lvl="1"/>
            <a:endParaRPr lang="en-GB" altLang="ja-JP" dirty="0"/>
          </a:p>
          <a:p>
            <a:pPr marL="0" indent="0">
              <a:buNone/>
            </a:pPr>
            <a:r>
              <a:rPr lang="en-GB" altLang="ja-JP" dirty="0"/>
              <a:t>Useful for sparse records, repeating fields, evolving formats</a:t>
            </a:r>
          </a:p>
          <a:p>
            <a:pPr marL="0" indent="0">
              <a:buNone/>
            </a:pPr>
            <a:endParaRPr lang="en-GB" altLang="ja-JP" dirty="0"/>
          </a:p>
          <a:p>
            <a:pPr marL="0" indent="0">
              <a:buNone/>
            </a:pPr>
            <a:r>
              <a:rPr lang="en-GB" altLang="ja-JP" dirty="0"/>
              <a:t>May waste space compared to a fixed </a:t>
            </a:r>
            <a:r>
              <a:rPr lang="en-GB" altLang="ja-JP"/>
              <a:t>format record</a:t>
            </a:r>
            <a:endParaRPr lang="en-GB" altLang="ja-JP" dirty="0"/>
          </a:p>
          <a:p>
            <a:pPr lvl="1"/>
            <a:endParaRPr lang="en-GB" altLang="ja-JP" dirty="0"/>
          </a:p>
          <a:p>
            <a:endParaRPr lang="en-GB" altLang="ja-JP" dirty="0"/>
          </a:p>
          <a:p>
            <a:pPr lvl="1"/>
            <a:endParaRPr lang="en-GB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988FF9-C300-3640-AC07-21C90FF4F3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96098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Variable format record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5A639-7F54-1542-846F-E2F8CBD59F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611910" y="3356992"/>
            <a:ext cx="36004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3971950" y="3356992"/>
            <a:ext cx="1475978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  5   I   4  6     </a:t>
            </a: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43678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>
            <a:off x="47278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50878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5447928" y="3356992"/>
            <a:ext cx="2520280" cy="360040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  4  S  4   F   o   r  d</a:t>
            </a:r>
          </a:p>
        </p:txBody>
      </p:sp>
      <p:cxnSp>
        <p:nvCxnSpPr>
          <p:cNvPr id="33" name="Straight Connector 32"/>
          <p:cNvCxnSpPr/>
          <p:nvPr/>
        </p:nvCxnSpPr>
        <p:spPr bwMode="auto">
          <a:xfrm>
            <a:off x="58079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/>
          <p:nvPr/>
        </p:nvCxnSpPr>
        <p:spPr bwMode="auto">
          <a:xfrm>
            <a:off x="616800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>
            <a:off x="652804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688808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>
            <a:off x="724812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7608168" y="3356992"/>
            <a:ext cx="0" cy="36004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191F22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1919537" y="3356992"/>
            <a:ext cx="1675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no. of fields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57270" y="4581128"/>
            <a:ext cx="3557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code identifying field as e#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67809" y="4077072"/>
            <a:ext cx="16802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integer type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772150" y="2204864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string type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168009" y="2708920"/>
            <a:ext cx="17812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string length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447929" y="1700808"/>
            <a:ext cx="3934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code identifying field as name</a:t>
            </a:r>
          </a:p>
        </p:txBody>
      </p:sp>
      <p:cxnSp>
        <p:nvCxnSpPr>
          <p:cNvPr id="47" name="Straight Arrow Connector 46"/>
          <p:cNvCxnSpPr/>
          <p:nvPr/>
        </p:nvCxnSpPr>
        <p:spPr bwMode="auto">
          <a:xfrm>
            <a:off x="5591944" y="2132856"/>
            <a:ext cx="0" cy="115212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5951984" y="2564904"/>
            <a:ext cx="0" cy="72008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1" name="Straight Arrow Connector 50"/>
          <p:cNvCxnSpPr/>
          <p:nvPr/>
        </p:nvCxnSpPr>
        <p:spPr bwMode="auto">
          <a:xfrm>
            <a:off x="6384032" y="3068960"/>
            <a:ext cx="0" cy="2160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V="1">
            <a:off x="4151784" y="3861048"/>
            <a:ext cx="0" cy="79208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flipV="1">
            <a:off x="4511824" y="3861048"/>
            <a:ext cx="0" cy="2160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074393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headers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at beginning of record that describes record:</a:t>
            </a:r>
          </a:p>
          <a:p>
            <a:pPr lvl="1"/>
            <a:r>
              <a:rPr lang="en-US" dirty="0"/>
              <a:t>record type (points to schema)</a:t>
            </a:r>
          </a:p>
          <a:p>
            <a:pPr lvl="1"/>
            <a:r>
              <a:rPr lang="en-US" dirty="0"/>
              <a:t>record length</a:t>
            </a:r>
          </a:p>
          <a:p>
            <a:pPr lvl="1"/>
            <a:r>
              <a:rPr lang="en-US" dirty="0"/>
              <a:t>timestamp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Intermediate between fixed and variable format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9FC3E6-EBCF-E14E-83F0-7D9164DCCC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2480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Blocks</a:t>
            </a:r>
          </a:p>
        </p:txBody>
      </p:sp>
    </p:spTree>
    <p:extLst>
      <p:ext uri="{BB962C8B-B14F-4D97-AF65-F5344CB8AC3E}">
        <p14:creationId xmlns:p14="http://schemas.microsoft.com/office/powerpoint/2010/main" val="21563576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Storing records in blocks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46B7F9-3629-6444-A524-EF3428397A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>
          <a:xfrm>
            <a:off x="2999656" y="2060848"/>
            <a:ext cx="2520000" cy="180000"/>
            <a:chOff x="1187624" y="5805264"/>
            <a:chExt cx="5040560" cy="360040"/>
          </a:xfrm>
        </p:grpSpPr>
        <p:sp>
          <p:nvSpPr>
            <p:cNvPr id="5" name="Rectangle 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1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8" name="Straight Connector 7"/>
            <p:cNvCxnSpPr>
              <a:stCxn id="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9" name="Group 18"/>
          <p:cNvGrpSpPr>
            <a:grpSpLocks/>
          </p:cNvGrpSpPr>
          <p:nvPr/>
        </p:nvGrpSpPr>
        <p:grpSpPr>
          <a:xfrm>
            <a:off x="2999656" y="2420888"/>
            <a:ext cx="2520000" cy="180000"/>
            <a:chOff x="1187624" y="5805264"/>
            <a:chExt cx="5040560" cy="360040"/>
          </a:xfrm>
        </p:grpSpPr>
        <p:sp>
          <p:nvSpPr>
            <p:cNvPr id="20" name="Rectangle 1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23" name="Straight Connector 22"/>
            <p:cNvCxnSpPr>
              <a:stCxn id="2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Straight Connector 2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4" name="Group 33"/>
          <p:cNvGrpSpPr>
            <a:grpSpLocks/>
          </p:cNvGrpSpPr>
          <p:nvPr/>
        </p:nvGrpSpPr>
        <p:grpSpPr>
          <a:xfrm>
            <a:off x="3359976" y="2780928"/>
            <a:ext cx="2520000" cy="180000"/>
            <a:chOff x="1187624" y="5805264"/>
            <a:chExt cx="5040560" cy="360040"/>
          </a:xfrm>
        </p:grpSpPr>
        <p:sp>
          <p:nvSpPr>
            <p:cNvPr id="35" name="Rectangle 3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38" name="Straight Connector 37"/>
            <p:cNvCxnSpPr>
              <a:stCxn id="3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" name="Straight Connector 4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9" name="Group 48"/>
          <p:cNvGrpSpPr>
            <a:grpSpLocks/>
          </p:cNvGrpSpPr>
          <p:nvPr/>
        </p:nvGrpSpPr>
        <p:grpSpPr>
          <a:xfrm>
            <a:off x="3359976" y="3140968"/>
            <a:ext cx="2520000" cy="180000"/>
            <a:chOff x="1187624" y="5805264"/>
            <a:chExt cx="5040560" cy="360040"/>
          </a:xfrm>
        </p:grpSpPr>
        <p:sp>
          <p:nvSpPr>
            <p:cNvPr id="50" name="Rectangle 49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s  m  </a:t>
              </a:r>
              <a:r>
                <a:rPr lang="en-US" sz="1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  t   h</a:t>
              </a: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0   2</a:t>
              </a: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5   5</a:t>
              </a:r>
            </a:p>
          </p:txBody>
        </p:sp>
        <p:cxnSp>
          <p:nvCxnSpPr>
            <p:cNvPr id="53" name="Straight Connector 52"/>
            <p:cNvCxnSpPr>
              <a:stCxn id="52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Straight Connector 53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Straight Connector 54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4" name="Group 63"/>
          <p:cNvGrpSpPr>
            <a:grpSpLocks/>
          </p:cNvGrpSpPr>
          <p:nvPr/>
        </p:nvGrpSpPr>
        <p:grpSpPr>
          <a:xfrm>
            <a:off x="3359976" y="3501008"/>
            <a:ext cx="2520000" cy="180000"/>
            <a:chOff x="1187624" y="5805264"/>
            <a:chExt cx="5040560" cy="360040"/>
          </a:xfrm>
        </p:grpSpPr>
        <p:sp>
          <p:nvSpPr>
            <p:cNvPr id="65" name="Rectangle 64"/>
            <p:cNvSpPr/>
            <p:nvPr/>
          </p:nvSpPr>
          <p:spPr bwMode="auto">
            <a:xfrm>
              <a:off x="1907704" y="5805264"/>
              <a:ext cx="360040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j   o   n  e   s</a:t>
              </a: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550810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0   1</a:t>
              </a: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1187624" y="5805264"/>
              <a:ext cx="7200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8   3</a:t>
              </a:r>
            </a:p>
          </p:txBody>
        </p:sp>
        <p:cxnSp>
          <p:nvCxnSpPr>
            <p:cNvPr id="68" name="Straight Connector 67"/>
            <p:cNvCxnSpPr>
              <a:stCxn id="67" idx="0"/>
            </p:cNvCxnSpPr>
            <p:nvPr/>
          </p:nvCxnSpPr>
          <p:spPr bwMode="auto">
            <a:xfrm>
              <a:off x="15476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22677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/>
            <p:nvPr/>
          </p:nvCxnSpPr>
          <p:spPr bwMode="auto">
            <a:xfrm>
              <a:off x="26277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/>
            <p:nvPr/>
          </p:nvCxnSpPr>
          <p:spPr bwMode="auto">
            <a:xfrm>
              <a:off x="29878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/>
            <p:nvPr/>
          </p:nvCxnSpPr>
          <p:spPr bwMode="auto">
            <a:xfrm>
              <a:off x="33478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Straight Connector 72"/>
            <p:cNvCxnSpPr/>
            <p:nvPr/>
          </p:nvCxnSpPr>
          <p:spPr bwMode="auto">
            <a:xfrm>
              <a:off x="370790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4" name="Straight Connector 73"/>
            <p:cNvCxnSpPr/>
            <p:nvPr/>
          </p:nvCxnSpPr>
          <p:spPr bwMode="auto">
            <a:xfrm>
              <a:off x="40679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5" name="Straight Connector 74"/>
            <p:cNvCxnSpPr/>
            <p:nvPr/>
          </p:nvCxnSpPr>
          <p:spPr bwMode="auto">
            <a:xfrm>
              <a:off x="442798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 bwMode="auto">
            <a:xfrm>
              <a:off x="478802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7" name="Straight Connector 76"/>
            <p:cNvCxnSpPr/>
            <p:nvPr/>
          </p:nvCxnSpPr>
          <p:spPr bwMode="auto">
            <a:xfrm>
              <a:off x="514806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 bwMode="auto">
            <a:xfrm>
              <a:off x="5868144" y="5805264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9" name="Rectangle 78"/>
          <p:cNvSpPr/>
          <p:nvPr/>
        </p:nvSpPr>
        <p:spPr bwMode="auto">
          <a:xfrm>
            <a:off x="2872628" y="4509120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4418415" y="4505456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6038559" y="4509120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396828" y="4505456"/>
            <a:ext cx="648000" cy="648000"/>
          </a:xfrm>
          <a:prstGeom prst="rect">
            <a:avLst/>
          </a:prstGeom>
          <a:solidFill>
            <a:srgbClr val="FFFFFF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175041" y="479715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grpSp>
        <p:nvGrpSpPr>
          <p:cNvPr id="100" name="Group 99"/>
          <p:cNvGrpSpPr>
            <a:grpSpLocks noChangeAspect="1"/>
          </p:cNvGrpSpPr>
          <p:nvPr/>
        </p:nvGrpSpPr>
        <p:grpSpPr>
          <a:xfrm>
            <a:off x="6672065" y="2564904"/>
            <a:ext cx="2177907" cy="180000"/>
            <a:chOff x="2087910" y="3356992"/>
            <a:chExt cx="4356298" cy="360040"/>
          </a:xfrm>
        </p:grpSpPr>
        <p:sp>
          <p:nvSpPr>
            <p:cNvPr id="88" name="Rectangle 87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</a:t>
              </a: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5   I   4  6     </a:t>
              </a:r>
            </a:p>
          </p:txBody>
        </p:sp>
        <p:cxnSp>
          <p:nvCxnSpPr>
            <p:cNvPr id="90" name="Straight Connector 89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3" name="Rectangle 92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4  S   4  F   o   r   d</a:t>
              </a:r>
            </a:p>
          </p:txBody>
        </p:sp>
        <p:cxnSp>
          <p:nvCxnSpPr>
            <p:cNvPr id="94" name="Straight Connector 93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6" name="Straight Connector 95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7" name="Straight Connector 96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1" name="Group 100"/>
          <p:cNvGrpSpPr>
            <a:grpSpLocks noChangeAspect="1"/>
          </p:cNvGrpSpPr>
          <p:nvPr/>
        </p:nvGrpSpPr>
        <p:grpSpPr>
          <a:xfrm>
            <a:off x="6672065" y="2888960"/>
            <a:ext cx="2177907" cy="180000"/>
            <a:chOff x="2087910" y="3356992"/>
            <a:chExt cx="4356298" cy="360040"/>
          </a:xfrm>
        </p:grpSpPr>
        <p:sp>
          <p:nvSpPr>
            <p:cNvPr id="102" name="Rectangle 101"/>
            <p:cNvSpPr/>
            <p:nvPr/>
          </p:nvSpPr>
          <p:spPr bwMode="auto">
            <a:xfrm>
              <a:off x="2087910" y="3356992"/>
              <a:ext cx="36004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</a:t>
              </a: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2447950" y="3356992"/>
              <a:ext cx="1475978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5   I   4  6     </a:t>
              </a:r>
            </a:p>
          </p:txBody>
        </p:sp>
        <p:cxnSp>
          <p:nvCxnSpPr>
            <p:cNvPr id="104" name="Straight Connector 103"/>
            <p:cNvCxnSpPr/>
            <p:nvPr/>
          </p:nvCxnSpPr>
          <p:spPr bwMode="auto">
            <a:xfrm>
              <a:off x="28438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>
              <a:off x="32038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 bwMode="auto">
            <a:xfrm>
              <a:off x="35638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7" name="Rectangle 106"/>
            <p:cNvSpPr/>
            <p:nvPr/>
          </p:nvSpPr>
          <p:spPr bwMode="auto">
            <a:xfrm>
              <a:off x="3923928" y="3356992"/>
              <a:ext cx="2520280" cy="360040"/>
            </a:xfrm>
            <a:prstGeom prst="rect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  4  S   4  F   o   r   d</a:t>
              </a:r>
            </a:p>
          </p:txBody>
        </p:sp>
        <p:cxnSp>
          <p:nvCxnSpPr>
            <p:cNvPr id="108" name="Straight Connector 107"/>
            <p:cNvCxnSpPr/>
            <p:nvPr/>
          </p:nvCxnSpPr>
          <p:spPr bwMode="auto">
            <a:xfrm>
              <a:off x="42839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>
              <a:off x="464400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>
              <a:off x="500404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>
              <a:off x="536408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>
              <a:off x="572412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>
              <a:off x="6084168" y="3356992"/>
              <a:ext cx="0" cy="36004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rgbClr val="191F22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14" name="TextBox 113"/>
          <p:cNvSpPr txBox="1"/>
          <p:nvPr/>
        </p:nvSpPr>
        <p:spPr>
          <a:xfrm>
            <a:off x="1775520" y="2636912"/>
            <a:ext cx="1117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1806984" y="4797152"/>
            <a:ext cx="9909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blocks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745017" y="5941498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file</a:t>
            </a:r>
          </a:p>
        </p:txBody>
      </p:sp>
      <p:sp>
        <p:nvSpPr>
          <p:cNvPr id="117" name="Right Brace 116"/>
          <p:cNvSpPr/>
          <p:nvPr/>
        </p:nvSpPr>
        <p:spPr bwMode="auto">
          <a:xfrm rot="5400000">
            <a:off x="5706698" y="2497744"/>
            <a:ext cx="504056" cy="6172196"/>
          </a:xfrm>
          <a:prstGeom prst="rightBrace">
            <a:avLst>
              <a:gd name="adj1" fmla="val 36326"/>
              <a:gd name="adj2" fmla="val 49274"/>
            </a:avLst>
          </a:prstGeom>
          <a:solidFill>
            <a:srgbClr val="FFFFFF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8" name="Down Arrow 117"/>
          <p:cNvSpPr/>
          <p:nvPr/>
        </p:nvSpPr>
        <p:spPr bwMode="auto">
          <a:xfrm>
            <a:off x="5947446" y="3933057"/>
            <a:ext cx="366958" cy="306735"/>
          </a:xfrm>
          <a:prstGeom prst="downArrow">
            <a:avLst/>
          </a:prstGeom>
          <a:solidFill>
            <a:schemeClr val="tx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7472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Secondary Storage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Non-volatile storage</a:t>
            </a:r>
          </a:p>
          <a:p>
            <a:pPr marL="0" indent="0">
              <a:buNone/>
            </a:pPr>
            <a:r>
              <a:rPr lang="en-US" dirty="0"/>
              <a:t>Slow, cheap, large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11</a:t>
            </a:r>
            <a:r>
              <a:rPr lang="en-US" dirty="0"/>
              <a:t>-10</a:t>
            </a:r>
            <a:r>
              <a:rPr lang="en-US" baseline="30000" dirty="0"/>
              <a:t>12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-3</a:t>
            </a:r>
            <a:r>
              <a:rPr lang="en-US" dirty="0"/>
              <a:t> s (10</a:t>
            </a:r>
            <a:r>
              <a:rPr lang="en-US" baseline="30000" dirty="0"/>
              <a:t>6</a:t>
            </a:r>
            <a:r>
              <a:rPr lang="en-US" dirty="0"/>
              <a:t> cycles)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45F03C-7737-ED4A-B190-38FD020AF4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15276662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 header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301329-224F-CD40-831C-4FA4AC83DF0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at beginning that describes block</a:t>
            </a:r>
          </a:p>
          <a:p>
            <a:pPr marL="0" indent="0">
              <a:buNone/>
            </a:pPr>
            <a:r>
              <a:rPr lang="en-US" dirty="0"/>
              <a:t>May contain:</a:t>
            </a:r>
          </a:p>
          <a:p>
            <a:pPr lvl="1"/>
            <a:r>
              <a:rPr lang="en-US" dirty="0"/>
              <a:t>File ID (or RELATION or DB ID)</a:t>
            </a:r>
          </a:p>
          <a:p>
            <a:pPr lvl="1"/>
            <a:r>
              <a:rPr lang="en-US" dirty="0"/>
              <a:t>This block ID</a:t>
            </a:r>
          </a:p>
          <a:p>
            <a:pPr lvl="1"/>
            <a:r>
              <a:rPr lang="en-US" dirty="0"/>
              <a:t>Record directory</a:t>
            </a:r>
          </a:p>
          <a:p>
            <a:pPr lvl="1"/>
            <a:r>
              <a:rPr lang="en-US" dirty="0"/>
              <a:t>Pointer to free space</a:t>
            </a:r>
          </a:p>
          <a:p>
            <a:pPr lvl="1"/>
            <a:r>
              <a:rPr lang="en-US" dirty="0"/>
              <a:t>Type of block (e.g. contains recs type 4; is overflow, …)</a:t>
            </a:r>
          </a:p>
          <a:p>
            <a:pPr lvl="1"/>
            <a:r>
              <a:rPr lang="en-US" dirty="0"/>
              <a:t>Pointer to other blocks </a:t>
            </a:r>
            <a:r>
              <a:rPr lang="ja-JP" altLang="en-US"/>
              <a:t>“</a:t>
            </a:r>
            <a:r>
              <a:rPr lang="en-US" dirty="0"/>
              <a:t>like it</a:t>
            </a:r>
            <a:r>
              <a:rPr lang="ja-JP" altLang="en-US"/>
              <a:t>”</a:t>
            </a:r>
            <a:endParaRPr lang="en-US" dirty="0"/>
          </a:p>
          <a:p>
            <a:pPr lvl="1"/>
            <a:r>
              <a:rPr lang="en-US" dirty="0"/>
              <a:t>Timestamp ...</a:t>
            </a:r>
          </a:p>
          <a:p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1871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Placing records in blocks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Considerations:</a:t>
            </a:r>
          </a:p>
          <a:p>
            <a:pPr lvl="1"/>
            <a:r>
              <a:rPr lang="en-US" dirty="0"/>
              <a:t>separating records</a:t>
            </a:r>
          </a:p>
          <a:p>
            <a:pPr lvl="1"/>
            <a:r>
              <a:rPr lang="en-US" dirty="0"/>
              <a:t>spanned vs. </a:t>
            </a:r>
            <a:r>
              <a:rPr lang="en-US" dirty="0" err="1"/>
              <a:t>unspanned</a:t>
            </a:r>
            <a:endParaRPr lang="en-US" dirty="0"/>
          </a:p>
          <a:p>
            <a:pPr lvl="1"/>
            <a:r>
              <a:rPr lang="en-US" dirty="0"/>
              <a:t>sequencing</a:t>
            </a:r>
          </a:p>
          <a:p>
            <a:pPr lvl="1"/>
            <a:r>
              <a:rPr lang="en-US" dirty="0"/>
              <a:t>indirection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2236AE-A712-5D46-88FF-92EAD646AC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1055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Separating records in a block</a:t>
            </a:r>
          </a:p>
        </p:txBody>
      </p:sp>
      <p:sp>
        <p:nvSpPr>
          <p:cNvPr id="4403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Three approaches: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use fixed length records - no need to separate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use a special marker to indicate record end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>
                <a:latin typeface="Lucida Sans" panose="020B0602030504020204" pitchFamily="34" charset="77"/>
              </a:rPr>
              <a:t>give record lengths (or offsets)</a:t>
            </a:r>
          </a:p>
          <a:p>
            <a:pPr lvl="2"/>
            <a:r>
              <a:rPr lang="en-US" dirty="0">
                <a:latin typeface="Lucida Sans" panose="020B0602030504020204" pitchFamily="34" charset="77"/>
              </a:rPr>
              <a:t>within each record</a:t>
            </a:r>
          </a:p>
          <a:p>
            <a:pPr lvl="2"/>
            <a:r>
              <a:rPr lang="en-US" dirty="0">
                <a:latin typeface="Lucida Sans" panose="020B0602030504020204" pitchFamily="34" charset="77"/>
              </a:rPr>
              <a:t>in block header</a:t>
            </a:r>
          </a:p>
          <a:p>
            <a:pPr marL="360000" lvl="1" indent="0">
              <a:buNone/>
            </a:pP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84A351-C769-EF43-8EBD-C420549B42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8002528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9730720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274336" y="3136047"/>
            <a:ext cx="1728192" cy="57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6274336" y="3141000"/>
            <a:ext cx="5184576" cy="576000"/>
          </a:xfrm>
          <a:prstGeom prst="rect">
            <a:avLst/>
          </a:prstGeom>
          <a:noFill/>
          <a:ln w="38100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6253347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Spanned vs. </a:t>
            </a:r>
            <a:r>
              <a:rPr lang="en-US" dirty="0" err="1">
                <a:latin typeface="Lucida Sans" panose="020B0602030504020204" pitchFamily="34" charset="77"/>
              </a:rPr>
              <a:t>Unspanned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4506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Sans" panose="020B0602030504020204" pitchFamily="34" charset="77"/>
              </a:rPr>
              <a:t>Unspanned</a:t>
            </a:r>
            <a:r>
              <a:rPr lang="en-US" dirty="0">
                <a:latin typeface="Lucida Sans" panose="020B0602030504020204" pitchFamily="34" charset="77"/>
              </a:rPr>
              <a:t>: each record must fit within a single block</a:t>
            </a: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									</a:t>
            </a: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Spanned: records may be split between blocks		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2CC697-2F9D-B64E-848E-9B3EA0F80E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927648" y="2492896"/>
            <a:ext cx="2880320" cy="576000"/>
            <a:chOff x="1403648" y="5301208"/>
            <a:chExt cx="2880320" cy="576000"/>
          </a:xfrm>
        </p:grpSpPr>
        <p:sp>
          <p:nvSpPr>
            <p:cNvPr id="45063" name="Rectangle 5"/>
            <p:cNvSpPr>
              <a:spLocks noChangeArrowheads="1"/>
            </p:cNvSpPr>
            <p:nvPr/>
          </p:nvSpPr>
          <p:spPr bwMode="auto">
            <a:xfrm>
              <a:off x="1403648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45064" name="Rectangle 13"/>
            <p:cNvSpPr>
              <a:spLocks noChangeArrowheads="1"/>
            </p:cNvSpPr>
            <p:nvPr/>
          </p:nvSpPr>
          <p:spPr bwMode="auto">
            <a:xfrm>
              <a:off x="1979712" y="5301208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45066" name="Rectangle 15" descr="Wide upward diagonal"/>
            <p:cNvSpPr>
              <a:spLocks noChangeArrowheads="1"/>
            </p:cNvSpPr>
            <p:nvPr/>
          </p:nvSpPr>
          <p:spPr bwMode="auto">
            <a:xfrm>
              <a:off x="3419872" y="5301208"/>
              <a:ext cx="864096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1403648" y="5301208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56040" y="2492896"/>
            <a:ext cx="2880320" cy="576000"/>
            <a:chOff x="4716016" y="5301208"/>
            <a:chExt cx="2880320" cy="576000"/>
          </a:xfrm>
        </p:grpSpPr>
        <p:sp>
          <p:nvSpPr>
            <p:cNvPr id="31" name="Rectangle 15" descr="Wide upward diagonal"/>
            <p:cNvSpPr>
              <a:spLocks noChangeArrowheads="1"/>
            </p:cNvSpPr>
            <p:nvPr/>
          </p:nvSpPr>
          <p:spPr bwMode="auto">
            <a:xfrm>
              <a:off x="7308304" y="5301208"/>
              <a:ext cx="288032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45067" name="Rectangle 16"/>
            <p:cNvSpPr>
              <a:spLocks noChangeArrowheads="1"/>
            </p:cNvSpPr>
            <p:nvPr/>
          </p:nvSpPr>
          <p:spPr bwMode="auto">
            <a:xfrm>
              <a:off x="4716016" y="5301208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</a:t>
              </a:r>
            </a:p>
          </p:txBody>
        </p:sp>
        <p:sp>
          <p:nvSpPr>
            <p:cNvPr id="45068" name="Rectangle 17"/>
            <p:cNvSpPr>
              <a:spLocks noChangeArrowheads="1"/>
            </p:cNvSpPr>
            <p:nvPr/>
          </p:nvSpPr>
          <p:spPr bwMode="auto">
            <a:xfrm>
              <a:off x="6156176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45069" name="Rectangle 18"/>
            <p:cNvSpPr>
              <a:spLocks noChangeArrowheads="1"/>
            </p:cNvSpPr>
            <p:nvPr/>
          </p:nvSpPr>
          <p:spPr bwMode="auto">
            <a:xfrm>
              <a:off x="6732240" y="5301208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21" name="Rectangle 13"/>
            <p:cNvSpPr>
              <a:spLocks noChangeArrowheads="1"/>
            </p:cNvSpPr>
            <p:nvPr/>
          </p:nvSpPr>
          <p:spPr bwMode="auto">
            <a:xfrm>
              <a:off x="4716016" y="5301208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927648" y="4293096"/>
            <a:ext cx="2880320" cy="576000"/>
            <a:chOff x="1403648" y="4293096"/>
            <a:chExt cx="2880320" cy="576000"/>
          </a:xfrm>
        </p:grpSpPr>
        <p:sp>
          <p:nvSpPr>
            <p:cNvPr id="43" name="Rectangle 16"/>
            <p:cNvSpPr>
              <a:spLocks noChangeArrowheads="1"/>
            </p:cNvSpPr>
            <p:nvPr/>
          </p:nvSpPr>
          <p:spPr bwMode="auto">
            <a:xfrm>
              <a:off x="3419872" y="4293096"/>
              <a:ext cx="864096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R3a</a:t>
              </a:r>
            </a:p>
          </p:txBody>
        </p:sp>
        <p:sp>
          <p:nvSpPr>
            <p:cNvPr id="33" name="Rectangle 5"/>
            <p:cNvSpPr>
              <a:spLocks noChangeArrowheads="1"/>
            </p:cNvSpPr>
            <p:nvPr/>
          </p:nvSpPr>
          <p:spPr bwMode="auto">
            <a:xfrm>
              <a:off x="140364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34" name="Rectangle 13"/>
            <p:cNvSpPr>
              <a:spLocks noChangeArrowheads="1"/>
            </p:cNvSpPr>
            <p:nvPr/>
          </p:nvSpPr>
          <p:spPr bwMode="auto">
            <a:xfrm>
              <a:off x="1979712" y="4293096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36" name="Rectangle 13"/>
            <p:cNvSpPr>
              <a:spLocks noChangeArrowheads="1"/>
            </p:cNvSpPr>
            <p:nvPr/>
          </p:nvSpPr>
          <p:spPr bwMode="auto">
            <a:xfrm>
              <a:off x="1403648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456040" y="4293096"/>
            <a:ext cx="2880320" cy="576000"/>
            <a:chOff x="4932040" y="4293096"/>
            <a:chExt cx="2880320" cy="576000"/>
          </a:xfrm>
        </p:grpSpPr>
        <p:sp>
          <p:nvSpPr>
            <p:cNvPr id="38" name="Rectangle 15" descr="Wide upward diagonal"/>
            <p:cNvSpPr>
              <a:spLocks noChangeArrowheads="1"/>
            </p:cNvSpPr>
            <p:nvPr/>
          </p:nvSpPr>
          <p:spPr bwMode="auto">
            <a:xfrm>
              <a:off x="6660232" y="4293096"/>
              <a:ext cx="1152128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4932040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R3b</a:t>
              </a:r>
            </a:p>
          </p:txBody>
        </p:sp>
        <p:sp>
          <p:nvSpPr>
            <p:cNvPr id="40" name="Rectangle 17"/>
            <p:cNvSpPr>
              <a:spLocks noChangeArrowheads="1"/>
            </p:cNvSpPr>
            <p:nvPr/>
          </p:nvSpPr>
          <p:spPr bwMode="auto">
            <a:xfrm>
              <a:off x="5508104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41" name="Rectangle 18"/>
            <p:cNvSpPr>
              <a:spLocks noChangeArrowheads="1"/>
            </p:cNvSpPr>
            <p:nvPr/>
          </p:nvSpPr>
          <p:spPr bwMode="auto">
            <a:xfrm>
              <a:off x="608416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42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024207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Spanned records</a:t>
            </a: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3DC52-62D2-024A-B614-6E65218F25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927648" y="3068960"/>
            <a:ext cx="2888704" cy="576000"/>
            <a:chOff x="1403648" y="4293096"/>
            <a:chExt cx="2888704" cy="576000"/>
          </a:xfrm>
        </p:grpSpPr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3419872" y="4293096"/>
              <a:ext cx="72008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R3a</a:t>
              </a: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1403648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R1</a:t>
              </a:r>
            </a:p>
          </p:txBody>
        </p:sp>
        <p:sp>
          <p:nvSpPr>
            <p:cNvPr id="25" name="Rectangle 13"/>
            <p:cNvSpPr>
              <a:spLocks noChangeArrowheads="1"/>
            </p:cNvSpPr>
            <p:nvPr/>
          </p:nvSpPr>
          <p:spPr bwMode="auto">
            <a:xfrm>
              <a:off x="1979712" y="4293096"/>
              <a:ext cx="144016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R2</a:t>
              </a:r>
            </a:p>
          </p:txBody>
        </p:sp>
        <p:sp>
          <p:nvSpPr>
            <p:cNvPr id="26" name="Rectangle 13"/>
            <p:cNvSpPr>
              <a:spLocks noChangeArrowheads="1"/>
            </p:cNvSpPr>
            <p:nvPr/>
          </p:nvSpPr>
          <p:spPr bwMode="auto">
            <a:xfrm>
              <a:off x="1403648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3" name="Rectangle 13"/>
            <p:cNvSpPr>
              <a:spLocks noChangeArrowheads="1"/>
            </p:cNvSpPr>
            <p:nvPr/>
          </p:nvSpPr>
          <p:spPr bwMode="auto">
            <a:xfrm>
              <a:off x="4139952" y="4293096"/>
              <a:ext cx="152400" cy="576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456040" y="3068960"/>
            <a:ext cx="2880320" cy="576000"/>
            <a:chOff x="4932040" y="4293096"/>
            <a:chExt cx="2880320" cy="576000"/>
          </a:xfrm>
        </p:grpSpPr>
        <p:sp>
          <p:nvSpPr>
            <p:cNvPr id="28" name="Rectangle 15" descr="Wide upward diagonal"/>
            <p:cNvSpPr>
              <a:spLocks noChangeArrowheads="1"/>
            </p:cNvSpPr>
            <p:nvPr/>
          </p:nvSpPr>
          <p:spPr bwMode="auto">
            <a:xfrm>
              <a:off x="6948264" y="4293096"/>
              <a:ext cx="864096" cy="576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29" name="Rectangle 16"/>
            <p:cNvSpPr>
              <a:spLocks noChangeArrowheads="1"/>
            </p:cNvSpPr>
            <p:nvPr/>
          </p:nvSpPr>
          <p:spPr bwMode="auto">
            <a:xfrm>
              <a:off x="5076056" y="4293096"/>
              <a:ext cx="720080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R3b</a:t>
              </a:r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5796136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R4</a:t>
              </a:r>
            </a:p>
          </p:txBody>
        </p:sp>
        <p:sp>
          <p:nvSpPr>
            <p:cNvPr id="31" name="Rectangle 18"/>
            <p:cNvSpPr>
              <a:spLocks noChangeArrowheads="1"/>
            </p:cNvSpPr>
            <p:nvPr/>
          </p:nvSpPr>
          <p:spPr bwMode="auto">
            <a:xfrm>
              <a:off x="6372200" y="4293096"/>
              <a:ext cx="576064" cy="576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latin typeface="Lucida Sans" panose="020B0602030504020204" pitchFamily="34" charset="77"/>
                  <a:cs typeface="Georgia"/>
                </a:rPr>
                <a:t>R5</a:t>
              </a:r>
            </a:p>
          </p:txBody>
        </p:sp>
        <p:sp>
          <p:nvSpPr>
            <p:cNvPr id="32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2880320" cy="576000"/>
            </a:xfrm>
            <a:prstGeom prst="rect">
              <a:avLst/>
            </a:prstGeom>
            <a:noFill/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  <p:sp>
          <p:nvSpPr>
            <p:cNvPr id="34" name="Rectangle 13"/>
            <p:cNvSpPr>
              <a:spLocks noChangeArrowheads="1"/>
            </p:cNvSpPr>
            <p:nvPr/>
          </p:nvSpPr>
          <p:spPr bwMode="auto">
            <a:xfrm>
              <a:off x="4932040" y="4293096"/>
              <a:ext cx="152400" cy="576000"/>
            </a:xfrm>
            <a:prstGeom prst="rect">
              <a:avLst/>
            </a:prstGeom>
            <a:solidFill>
              <a:schemeClr val="bg1"/>
            </a:solidFill>
            <a:ln w="38100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 dirty="0">
                <a:latin typeface="Lucida Sans" panose="020B0602030504020204" pitchFamily="34" charset="77"/>
                <a:cs typeface="Georgia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900292" y="3638611"/>
            <a:ext cx="2638298" cy="1310109"/>
            <a:chOff x="2376292" y="3638610"/>
            <a:chExt cx="2638298" cy="1310109"/>
          </a:xfrm>
        </p:grpSpPr>
        <p:sp>
          <p:nvSpPr>
            <p:cNvPr id="4" name="TextBox 3"/>
            <p:cNvSpPr txBox="1"/>
            <p:nvPr/>
          </p:nvSpPr>
          <p:spPr>
            <a:xfrm>
              <a:off x="2376292" y="3933056"/>
              <a:ext cx="2193229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need indication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of partial record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“pointer” to rest</a:t>
              </a:r>
            </a:p>
          </p:txBody>
        </p:sp>
        <p:cxnSp>
          <p:nvCxnSpPr>
            <p:cNvPr id="9" name="Curved Connector 8"/>
            <p:cNvCxnSpPr>
              <a:stCxn id="33" idx="2"/>
              <a:endCxn id="34" idx="2"/>
            </p:cNvCxnSpPr>
            <p:nvPr/>
          </p:nvCxnSpPr>
          <p:spPr bwMode="auto">
            <a:xfrm rot="16200000" flipH="1">
              <a:off x="4612196" y="3248916"/>
              <a:ext cx="12700" cy="792088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  <p:grpSp>
        <p:nvGrpSpPr>
          <p:cNvPr id="13" name="Group 12"/>
          <p:cNvGrpSpPr/>
          <p:nvPr/>
        </p:nvGrpSpPr>
        <p:grpSpPr>
          <a:xfrm>
            <a:off x="5746502" y="1772816"/>
            <a:ext cx="2736181" cy="1302494"/>
            <a:chOff x="4222502" y="1772816"/>
            <a:chExt cx="2736181" cy="1302494"/>
          </a:xfrm>
        </p:grpSpPr>
        <p:sp>
          <p:nvSpPr>
            <p:cNvPr id="5" name="TextBox 4"/>
            <p:cNvSpPr txBox="1"/>
            <p:nvPr/>
          </p:nvSpPr>
          <p:spPr>
            <a:xfrm>
              <a:off x="4860032" y="1772816"/>
              <a:ext cx="209865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need indication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of continuation</a:t>
              </a:r>
              <a:br>
                <a:rPr lang="en-US" sz="2000" dirty="0">
                  <a:latin typeface="Lucida Sans" panose="020B0602030504020204" pitchFamily="34" charset="77"/>
                  <a:cs typeface="Georgia"/>
                </a:rPr>
              </a:br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(from where?)</a:t>
              </a:r>
            </a:p>
          </p:txBody>
        </p:sp>
        <p:cxnSp>
          <p:nvCxnSpPr>
            <p:cNvPr id="11" name="Curved Connector 10"/>
            <p:cNvCxnSpPr>
              <a:stCxn id="34" idx="0"/>
              <a:endCxn id="33" idx="0"/>
            </p:cNvCxnSpPr>
            <p:nvPr/>
          </p:nvCxnSpPr>
          <p:spPr bwMode="auto">
            <a:xfrm rot="16200000" flipV="1">
              <a:off x="4612196" y="2672916"/>
              <a:ext cx="12700" cy="792088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7290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Spanned vs. </a:t>
            </a:r>
            <a:r>
              <a:rPr lang="en-US" dirty="0" err="1"/>
              <a:t>Unspanned</a:t>
            </a:r>
            <a:endParaRPr lang="en-US" dirty="0"/>
          </a:p>
        </p:txBody>
      </p:sp>
      <p:sp>
        <p:nvSpPr>
          <p:cNvPr id="471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Unspanned</a:t>
            </a:r>
            <a:r>
              <a:rPr lang="en-US" dirty="0"/>
              <a:t> records are much simpler, but may waste space…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Spanned records are essential if record size &gt; block size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47BB7-A071-3248-8496-939F642C82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079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Sequencing</a:t>
            </a:r>
          </a:p>
        </p:txBody>
      </p:sp>
      <p:sp>
        <p:nvSpPr>
          <p:cNvPr id="4813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Sequencing: ordering records in file (and block) by some key value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Makes it possible to efficiently read records in order</a:t>
            </a:r>
          </a:p>
          <a:p>
            <a:pPr lvl="1"/>
            <a:r>
              <a:rPr lang="en-US" dirty="0"/>
              <a:t>e.g., to do a merge-join  — discussed later in module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F6C5AE-AAF2-6346-927A-3ED5962A96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7906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Sequencing Options</a:t>
            </a:r>
          </a:p>
        </p:txBody>
      </p:sp>
      <p:sp>
        <p:nvSpPr>
          <p:cNvPr id="501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Next record physically contiguous:</a:t>
            </a: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Linked records:</a:t>
            </a:r>
          </a:p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D6E8FB-BAF0-6845-9192-ABFB26D631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0183" name="Rectangle 4"/>
          <p:cNvSpPr>
            <a:spLocks noChangeArrowheads="1"/>
          </p:cNvSpPr>
          <p:nvPr/>
        </p:nvSpPr>
        <p:spPr bwMode="auto">
          <a:xfrm>
            <a:off x="537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0184" name="Rectangle 5"/>
          <p:cNvSpPr>
            <a:spLocks noChangeArrowheads="1"/>
          </p:cNvSpPr>
          <p:nvPr/>
        </p:nvSpPr>
        <p:spPr bwMode="auto">
          <a:xfrm>
            <a:off x="393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0185" name="Rectangle 6"/>
          <p:cNvSpPr>
            <a:spLocks noChangeArrowheads="1"/>
          </p:cNvSpPr>
          <p:nvPr/>
        </p:nvSpPr>
        <p:spPr bwMode="auto">
          <a:xfrm>
            <a:off x="39360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0186" name="Rectangle 7"/>
          <p:cNvSpPr>
            <a:spLocks noChangeArrowheads="1"/>
          </p:cNvSpPr>
          <p:nvPr/>
        </p:nvSpPr>
        <p:spPr bwMode="auto">
          <a:xfrm>
            <a:off x="78408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50187" name="Rectangle 9"/>
          <p:cNvSpPr>
            <a:spLocks noChangeArrowheads="1"/>
          </p:cNvSpPr>
          <p:nvPr/>
        </p:nvSpPr>
        <p:spPr bwMode="auto">
          <a:xfrm>
            <a:off x="6400800" y="4648200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0188" name="Rectangle 10"/>
          <p:cNvSpPr>
            <a:spLocks noChangeArrowheads="1"/>
          </p:cNvSpPr>
          <p:nvPr/>
        </p:nvSpPr>
        <p:spPr bwMode="auto">
          <a:xfrm>
            <a:off x="5376000" y="4648200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00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E4DAF259-0BC4-C744-A579-0CD51B15E883}"/>
              </a:ext>
            </a:extLst>
          </p:cNvPr>
          <p:cNvCxnSpPr>
            <a:cxnSpLocks/>
            <a:stCxn id="50188" idx="3"/>
            <a:endCxn id="50187" idx="0"/>
          </p:cNvCxnSpPr>
          <p:nvPr/>
        </p:nvCxnSpPr>
        <p:spPr>
          <a:xfrm flipV="1">
            <a:off x="5520000" y="4648200"/>
            <a:ext cx="1600800" cy="288000"/>
          </a:xfrm>
          <a:prstGeom prst="curvedConnector4">
            <a:avLst>
              <a:gd name="adj1" fmla="val 2751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84CF5ED6-F45F-A04E-BE1C-8ECC4420D6F6}"/>
              </a:ext>
            </a:extLst>
          </p:cNvPr>
          <p:cNvCxnSpPr>
            <a:cxnSpLocks/>
          </p:cNvCxnSpPr>
          <p:nvPr/>
        </p:nvCxnSpPr>
        <p:spPr>
          <a:xfrm flipV="1">
            <a:off x="7984800" y="4648200"/>
            <a:ext cx="1498200" cy="288000"/>
          </a:xfrm>
          <a:prstGeom prst="curvedConnector4">
            <a:avLst>
              <a:gd name="adj1" fmla="val 25971"/>
              <a:gd name="adj2" fmla="val 179375"/>
            </a:avLst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4">
            <a:extLst>
              <a:ext uri="{FF2B5EF4-FFF2-40B4-BE49-F238E27FC236}">
                <a16:creationId xmlns:a16="http://schemas.microsoft.com/office/drawing/2014/main" id="{04E4065C-AB76-3D40-A221-25E7BE125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00" y="2922719"/>
            <a:ext cx="144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</p:spTree>
    <p:extLst>
      <p:ext uri="{BB962C8B-B14F-4D97-AF65-F5344CB8AC3E}">
        <p14:creationId xmlns:p14="http://schemas.microsoft.com/office/powerpoint/2010/main" val="68084189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Lucida Sans" panose="020B0602030504020204" pitchFamily="34" charset="77"/>
              </a:rPr>
              <a:t>Sequencing Options</a:t>
            </a:r>
          </a:p>
        </p:txBody>
      </p:sp>
      <p:sp>
        <p:nvSpPr>
          <p:cNvPr id="51205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51206" name="Rectangle 4"/>
          <p:cNvSpPr>
            <a:spLocks noChangeArrowheads="1"/>
          </p:cNvSpPr>
          <p:nvPr/>
        </p:nvSpPr>
        <p:spPr bwMode="auto">
          <a:xfrm>
            <a:off x="4572000" y="3041842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</a:t>
            </a:r>
          </a:p>
        </p:txBody>
      </p:sp>
      <p:sp>
        <p:nvSpPr>
          <p:cNvPr id="51207" name="Rectangle 5"/>
          <p:cNvSpPr>
            <a:spLocks noChangeArrowheads="1"/>
          </p:cNvSpPr>
          <p:nvPr/>
        </p:nvSpPr>
        <p:spPr bwMode="auto">
          <a:xfrm>
            <a:off x="4572000" y="3611967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R2</a:t>
            </a:r>
          </a:p>
        </p:txBody>
      </p:sp>
      <p:sp>
        <p:nvSpPr>
          <p:cNvPr id="51208" name="Rectangle 6"/>
          <p:cNvSpPr>
            <a:spLocks noChangeArrowheads="1"/>
          </p:cNvSpPr>
          <p:nvPr/>
        </p:nvSpPr>
        <p:spPr bwMode="auto">
          <a:xfrm>
            <a:off x="4572000" y="4190904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R3</a:t>
            </a:r>
          </a:p>
        </p:txBody>
      </p:sp>
      <p:sp>
        <p:nvSpPr>
          <p:cNvPr id="51209" name="Rectangle 7"/>
          <p:cNvSpPr>
            <a:spLocks noChangeArrowheads="1"/>
          </p:cNvSpPr>
          <p:nvPr/>
        </p:nvSpPr>
        <p:spPr bwMode="auto">
          <a:xfrm>
            <a:off x="4572000" y="4761029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R4</a:t>
            </a:r>
          </a:p>
        </p:txBody>
      </p:sp>
      <p:sp>
        <p:nvSpPr>
          <p:cNvPr id="51210" name="Rectangle 8"/>
          <p:cNvSpPr>
            <a:spLocks noChangeArrowheads="1"/>
          </p:cNvSpPr>
          <p:nvPr/>
        </p:nvSpPr>
        <p:spPr bwMode="auto">
          <a:xfrm>
            <a:off x="4572000" y="5337029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74578" y="3212976"/>
            <a:ext cx="16690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Records</a:t>
            </a: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in sequence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4572000" y="2465842"/>
            <a:ext cx="2016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header</a:t>
            </a: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8892000" y="4187967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R2.1</a:t>
            </a: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8892000" y="4761121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R1.3</a:t>
            </a: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8892000" y="5334092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R4.7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AF71FD-F7F9-C046-B44F-DD5A5801157B}"/>
              </a:ext>
            </a:extLst>
          </p:cNvPr>
          <p:cNvSpPr txBox="1"/>
          <p:nvPr/>
        </p:nvSpPr>
        <p:spPr>
          <a:xfrm>
            <a:off x="8524240" y="2164080"/>
            <a:ext cx="1731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Overflow area</a:t>
            </a: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CDEDDAD5-266D-4742-A3E5-6CC0C3D1A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8000" y="2465842"/>
            <a:ext cx="144000" cy="57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cxnSp>
        <p:nvCxnSpPr>
          <p:cNvPr id="8" name="Curved Connector 7">
            <a:extLst>
              <a:ext uri="{FF2B5EF4-FFF2-40B4-BE49-F238E27FC236}">
                <a16:creationId xmlns:a16="http://schemas.microsoft.com/office/drawing/2014/main" id="{4CD434A6-B9C8-E14B-BD6E-6362C641A70D}"/>
              </a:ext>
            </a:extLst>
          </p:cNvPr>
          <p:cNvCxnSpPr>
            <a:stCxn id="19" idx="3"/>
            <a:endCxn id="14" idx="0"/>
          </p:cNvCxnSpPr>
          <p:nvPr/>
        </p:nvCxnSpPr>
        <p:spPr>
          <a:xfrm>
            <a:off x="6732000" y="2753842"/>
            <a:ext cx="3240000" cy="1434125"/>
          </a:xfrm>
          <a:prstGeom prst="curvedConnector2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0">
            <a:extLst>
              <a:ext uri="{FF2B5EF4-FFF2-40B4-BE49-F238E27FC236}">
                <a16:creationId xmlns:a16="http://schemas.microsoft.com/office/drawing/2014/main" id="{41FDBE62-EAEB-7544-80DE-BBCCF20BD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465842"/>
            <a:ext cx="2160000" cy="344424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6" name="Rectangle 10">
            <a:extLst>
              <a:ext uri="{FF2B5EF4-FFF2-40B4-BE49-F238E27FC236}">
                <a16:creationId xmlns:a16="http://schemas.microsoft.com/office/drawing/2014/main" id="{4085C8ED-01C6-5447-8870-B7EE6B4A5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2000" y="4187967"/>
            <a:ext cx="2160000" cy="172212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3715089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Indirection</a:t>
            </a:r>
            <a:endParaRPr lang="en-US" dirty="0"/>
          </a:p>
        </p:txBody>
      </p:sp>
      <p:sp>
        <p:nvSpPr>
          <p:cNvPr id="5427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do we refer to records?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Many options: </a:t>
            </a:r>
          </a:p>
          <a:p>
            <a:pPr lvl="1"/>
            <a:r>
              <a:rPr lang="en-US" dirty="0"/>
              <a:t>physical addressing</a:t>
            </a:r>
          </a:p>
          <a:p>
            <a:pPr lvl="1"/>
            <a:r>
              <a:rPr lang="en-US" dirty="0"/>
              <a:t>indirect addressing</a:t>
            </a:r>
          </a:p>
          <a:p>
            <a:pPr lvl="1"/>
            <a:r>
              <a:rPr lang="en-US" dirty="0"/>
              <a:t>other options in between</a:t>
            </a:r>
          </a:p>
          <a:p>
            <a:pPr marL="0" indent="0">
              <a:buNone/>
            </a:pPr>
            <a:r>
              <a:rPr lang="en-US" dirty="0"/>
              <a:t>Tradeoff between: </a:t>
            </a:r>
          </a:p>
          <a:p>
            <a:pPr lvl="1"/>
            <a:r>
              <a:rPr lang="en-US" dirty="0"/>
              <a:t>flexibility (easier to move records on insertion/deletion)</a:t>
            </a:r>
          </a:p>
          <a:p>
            <a:pPr lvl="1"/>
            <a:r>
              <a:rPr lang="en-US" dirty="0"/>
              <a:t>cost (of maintaining indirection)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E0E23B-07B9-1A4A-8532-D8865D9B35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4279" name="Rectangle 5"/>
          <p:cNvSpPr>
            <a:spLocks noChangeArrowheads="1"/>
          </p:cNvSpPr>
          <p:nvPr/>
        </p:nvSpPr>
        <p:spPr bwMode="auto">
          <a:xfrm>
            <a:off x="8425088" y="1828800"/>
            <a:ext cx="2209800" cy="6096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Lucida Sans" panose="020B0602030504020204" pitchFamily="34" charset="77"/>
                <a:cs typeface="Georgia"/>
              </a:rPr>
              <a:t>Rx</a:t>
            </a:r>
          </a:p>
        </p:txBody>
      </p:sp>
      <p:sp>
        <p:nvSpPr>
          <p:cNvPr id="54280" name="Line 21"/>
          <p:cNvSpPr>
            <a:spLocks noChangeShapeType="1"/>
          </p:cNvSpPr>
          <p:nvPr/>
        </p:nvSpPr>
        <p:spPr bwMode="auto">
          <a:xfrm>
            <a:off x="6977288" y="2133600"/>
            <a:ext cx="1371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24094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Memory Hierarchy: Tertiary Storage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Non-volatile storage</a:t>
            </a:r>
          </a:p>
          <a:p>
            <a:pPr marL="0" indent="0">
              <a:buNone/>
            </a:pPr>
            <a:r>
              <a:rPr lang="en-US" dirty="0"/>
              <a:t>Very slow, very cheap, very large capacity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 capacity: 10</a:t>
            </a:r>
            <a:r>
              <a:rPr lang="en-US" baseline="30000" dirty="0"/>
              <a:t>13</a:t>
            </a:r>
            <a:r>
              <a:rPr lang="en-US" dirty="0"/>
              <a:t>-10</a:t>
            </a:r>
            <a:r>
              <a:rPr lang="en-US" baseline="30000" dirty="0"/>
              <a:t>17</a:t>
            </a:r>
            <a:r>
              <a:rPr lang="en-US" dirty="0"/>
              <a:t> bytes</a:t>
            </a:r>
          </a:p>
          <a:p>
            <a:pPr marL="0" indent="0">
              <a:buNone/>
            </a:pPr>
            <a:r>
              <a:rPr lang="en-US" dirty="0"/>
              <a:t>Typical access time: 10</a:t>
            </a:r>
            <a:r>
              <a:rPr lang="en-US" baseline="30000" dirty="0"/>
              <a:t>1</a:t>
            </a:r>
            <a:r>
              <a:rPr lang="en-US" dirty="0"/>
              <a:t>-10</a:t>
            </a:r>
            <a:r>
              <a:rPr lang="en-US" baseline="30000" dirty="0"/>
              <a:t>2</a:t>
            </a:r>
            <a:r>
              <a:rPr lang="en-US" dirty="0"/>
              <a:t> 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BFA294-EAB7-384D-8F5F-3327978874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rapezoid 34"/>
          <p:cNvSpPr/>
          <p:nvPr/>
        </p:nvSpPr>
        <p:spPr bwMode="auto">
          <a:xfrm>
            <a:off x="7680176" y="2204864"/>
            <a:ext cx="1224136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Cache</a:t>
            </a:r>
          </a:p>
        </p:txBody>
      </p:sp>
      <p:sp>
        <p:nvSpPr>
          <p:cNvPr id="36" name="Trapezoid 35"/>
          <p:cNvSpPr/>
          <p:nvPr/>
        </p:nvSpPr>
        <p:spPr bwMode="auto">
          <a:xfrm>
            <a:off x="7464152" y="3068960"/>
            <a:ext cx="1656184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Main Memory</a:t>
            </a:r>
          </a:p>
        </p:txBody>
      </p:sp>
      <p:sp>
        <p:nvSpPr>
          <p:cNvPr id="37" name="Trapezoid 36"/>
          <p:cNvSpPr/>
          <p:nvPr/>
        </p:nvSpPr>
        <p:spPr bwMode="auto">
          <a:xfrm>
            <a:off x="7248128" y="3933056"/>
            <a:ext cx="2088232" cy="720080"/>
          </a:xfrm>
          <a:prstGeom prst="trapezoid">
            <a:avLst/>
          </a:prstGeom>
          <a:solidFill>
            <a:schemeClr val="bg1">
              <a:lumMod val="6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Secondary Storage</a:t>
            </a:r>
          </a:p>
        </p:txBody>
      </p:sp>
      <p:sp>
        <p:nvSpPr>
          <p:cNvPr id="38" name="Trapezoid 37"/>
          <p:cNvSpPr/>
          <p:nvPr/>
        </p:nvSpPr>
        <p:spPr bwMode="auto">
          <a:xfrm>
            <a:off x="7032104" y="4797152"/>
            <a:ext cx="2520280" cy="720080"/>
          </a:xfrm>
          <a:prstGeom prst="trapezoid">
            <a:avLst/>
          </a:prstGeom>
          <a:solidFill>
            <a:schemeClr val="tx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Tertiary Storage</a:t>
            </a:r>
          </a:p>
        </p:txBody>
      </p:sp>
    </p:spTree>
    <p:extLst>
      <p:ext uri="{BB962C8B-B14F-4D97-AF65-F5344CB8AC3E}">
        <p14:creationId xmlns:p14="http://schemas.microsoft.com/office/powerpoint/2010/main" val="61493749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Addressing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8B087C-A456-904B-B8B9-E4F9624E6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22684" y="3284984"/>
            <a:ext cx="1925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Record ID =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19937" y="2636912"/>
            <a:ext cx="23807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Device</a:t>
            </a:r>
            <a:br>
              <a:rPr lang="en-US" sz="2400" dirty="0">
                <a:latin typeface="Lucida Sans" panose="020B0602030504020204" pitchFamily="34" charset="77"/>
                <a:cs typeface="Georgia"/>
              </a:rPr>
            </a:br>
            <a:r>
              <a:rPr lang="en-US" sz="2400" dirty="0">
                <a:latin typeface="Lucida Sans" panose="020B0602030504020204" pitchFamily="34" charset="77"/>
                <a:cs typeface="Georgia"/>
              </a:rPr>
              <a:t>Cylinder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Head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Sector</a:t>
            </a:r>
          </a:p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Offset in block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05711" y="3140968"/>
            <a:ext cx="1393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Lucida Sans" panose="020B0602030504020204" pitchFamily="34" charset="77"/>
                <a:cs typeface="Georgia"/>
              </a:rPr>
              <a:t>Block ID</a:t>
            </a:r>
          </a:p>
        </p:txBody>
      </p:sp>
      <p:sp>
        <p:nvSpPr>
          <p:cNvPr id="13" name="AutoShape 5"/>
          <p:cNvSpPr>
            <a:spLocks/>
          </p:cNvSpPr>
          <p:nvPr/>
        </p:nvSpPr>
        <p:spPr bwMode="auto">
          <a:xfrm>
            <a:off x="4859917" y="2636912"/>
            <a:ext cx="381000" cy="187220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Lucida Sans" panose="020B0602030504020204" pitchFamily="34" charset="77"/>
            </a:endParaRPr>
          </a:p>
        </p:txBody>
      </p:sp>
      <p:sp>
        <p:nvSpPr>
          <p:cNvPr id="14" name="AutoShape 5"/>
          <p:cNvSpPr>
            <a:spLocks/>
          </p:cNvSpPr>
          <p:nvPr/>
        </p:nvSpPr>
        <p:spPr bwMode="auto">
          <a:xfrm rot="10800000">
            <a:off x="7701765" y="2636912"/>
            <a:ext cx="381000" cy="1512168"/>
          </a:xfrm>
          <a:prstGeom prst="leftBrace">
            <a:avLst>
              <a:gd name="adj1" fmla="val 8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240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838613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Addressing</a:t>
            </a:r>
          </a:p>
        </p:txBody>
      </p:sp>
      <p:sp>
        <p:nvSpPr>
          <p:cNvPr id="56326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Record ID is arbitrary bit string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7013" y="3817213"/>
            <a:ext cx="420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4445" y="3663325"/>
            <a:ext cx="1191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physical</a:t>
            </a:r>
          </a:p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address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892805" y="3140968"/>
          <a:ext cx="2520280" cy="1752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260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Record ID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Physical Address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756901" y="2636912"/>
            <a:ext cx="726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map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4182DE5-6EA5-E64D-AD2A-F207CA256B24}"/>
              </a:ext>
            </a:extLst>
          </p:cNvPr>
          <p:cNvCxnSpPr>
            <a:stCxn id="5" idx="3"/>
            <a:endCxn id="7" idx="1"/>
          </p:cNvCxnSpPr>
          <p:nvPr/>
        </p:nvCxnSpPr>
        <p:spPr>
          <a:xfrm>
            <a:off x="3547321" y="4017268"/>
            <a:ext cx="1345484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AA4DAB4-F690-3B44-9012-54E0CAB2B6F2}"/>
              </a:ext>
            </a:extLst>
          </p:cNvPr>
          <p:cNvCxnSpPr>
            <a:cxnSpLocks/>
            <a:stCxn id="7" idx="3"/>
            <a:endCxn id="6" idx="1"/>
          </p:cNvCxnSpPr>
          <p:nvPr/>
        </p:nvCxnSpPr>
        <p:spPr>
          <a:xfrm>
            <a:off x="7413085" y="4017268"/>
            <a:ext cx="107136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280241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Indirection in block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4424B-6EA4-9745-8F81-6104E020F20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Typical implementation</a:t>
            </a:r>
          </a:p>
          <a:p>
            <a:pPr lvl="1"/>
            <a:r>
              <a:rPr lang="en-GB" dirty="0"/>
              <a:t>Records can be shifted within block without changing record ID</a:t>
            </a:r>
          </a:p>
          <a:p>
            <a:pPr lvl="1"/>
            <a:r>
              <a:rPr lang="en-GB" dirty="0"/>
              <a:t>Access to a given record ID is fast </a:t>
            </a:r>
            <a:r>
              <a:rPr lang="en-US" dirty="0"/>
              <a:t>–</a:t>
            </a:r>
            <a:r>
              <a:rPr lang="en-GB" dirty="0"/>
              <a:t> only a single block access needed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5D1E1B-D0BD-A64E-A75F-73517CED6B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5" name="Group 194"/>
          <p:cNvGrpSpPr/>
          <p:nvPr/>
        </p:nvGrpSpPr>
        <p:grpSpPr>
          <a:xfrm>
            <a:off x="2567608" y="4032858"/>
            <a:ext cx="1008112" cy="692286"/>
            <a:chOff x="1043608" y="4392898"/>
            <a:chExt cx="1008112" cy="692286"/>
          </a:xfrm>
        </p:grpSpPr>
        <p:sp>
          <p:nvSpPr>
            <p:cNvPr id="129" name="Right Brace 128"/>
            <p:cNvSpPr/>
            <p:nvPr/>
          </p:nvSpPr>
          <p:spPr bwMode="auto">
            <a:xfrm rot="16200000">
              <a:off x="1403649" y="4653135"/>
              <a:ext cx="288032" cy="576065"/>
            </a:xfrm>
            <a:prstGeom prst="rightBrace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043608" y="4392898"/>
              <a:ext cx="10081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offset table</a:t>
              </a:r>
            </a:p>
          </p:txBody>
        </p:sp>
      </p:grpSp>
      <p:cxnSp>
        <p:nvCxnSpPr>
          <p:cNvPr id="142" name="Straight Arrow Connector 141"/>
          <p:cNvCxnSpPr/>
          <p:nvPr/>
        </p:nvCxnSpPr>
        <p:spPr bwMode="auto">
          <a:xfrm flipV="1">
            <a:off x="8904312" y="5373216"/>
            <a:ext cx="0" cy="72008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4" name="Straight Arrow Connector 143"/>
          <p:cNvCxnSpPr/>
          <p:nvPr/>
        </p:nvCxnSpPr>
        <p:spPr bwMode="auto">
          <a:xfrm flipV="1">
            <a:off x="8040216" y="5373216"/>
            <a:ext cx="0" cy="5760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5" name="Straight Arrow Connector 144"/>
          <p:cNvCxnSpPr/>
          <p:nvPr/>
        </p:nvCxnSpPr>
        <p:spPr bwMode="auto">
          <a:xfrm flipV="1">
            <a:off x="7176120" y="5373216"/>
            <a:ext cx="0" cy="43204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6" name="Straight Arrow Connector 145"/>
          <p:cNvCxnSpPr/>
          <p:nvPr/>
        </p:nvCxnSpPr>
        <p:spPr bwMode="auto">
          <a:xfrm flipV="1">
            <a:off x="6312024" y="5373216"/>
            <a:ext cx="0" cy="28803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3" name="Elbow Connector 152"/>
          <p:cNvCxnSpPr>
            <a:stCxn id="53" idx="2"/>
          </p:cNvCxnSpPr>
          <p:nvPr/>
        </p:nvCxnSpPr>
        <p:spPr bwMode="auto">
          <a:xfrm rot="16200000" flipH="1">
            <a:off x="5511552" y="2700536"/>
            <a:ext cx="736848" cy="6048672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4" name="Elbow Connector 153"/>
          <p:cNvCxnSpPr>
            <a:stCxn id="171" idx="2"/>
          </p:cNvCxnSpPr>
          <p:nvPr/>
        </p:nvCxnSpPr>
        <p:spPr bwMode="auto">
          <a:xfrm rot="16200000" flipH="1">
            <a:off x="5223520" y="3132584"/>
            <a:ext cx="592832" cy="504056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7" name="Elbow Connector 156"/>
          <p:cNvCxnSpPr>
            <a:stCxn id="172" idx="2"/>
          </p:cNvCxnSpPr>
          <p:nvPr/>
        </p:nvCxnSpPr>
        <p:spPr bwMode="auto">
          <a:xfrm rot="16200000" flipH="1">
            <a:off x="4935488" y="3564632"/>
            <a:ext cx="448816" cy="4032448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0" name="Elbow Connector 159"/>
          <p:cNvCxnSpPr>
            <a:stCxn id="173" idx="2"/>
          </p:cNvCxnSpPr>
          <p:nvPr/>
        </p:nvCxnSpPr>
        <p:spPr bwMode="auto">
          <a:xfrm rot="16200000" flipH="1">
            <a:off x="4647456" y="3996680"/>
            <a:ext cx="304800" cy="3024336"/>
          </a:xfrm>
          <a:prstGeom prst="bent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96" name="Group 195"/>
          <p:cNvGrpSpPr/>
          <p:nvPr/>
        </p:nvGrpSpPr>
        <p:grpSpPr>
          <a:xfrm>
            <a:off x="2063552" y="3296018"/>
            <a:ext cx="1440160" cy="565031"/>
            <a:chOff x="539552" y="3728065"/>
            <a:chExt cx="1440160" cy="565031"/>
          </a:xfrm>
        </p:grpSpPr>
        <p:sp>
          <p:nvSpPr>
            <p:cNvPr id="178" name="Rectangle 177"/>
            <p:cNvSpPr/>
            <p:nvPr/>
          </p:nvSpPr>
          <p:spPr bwMode="auto">
            <a:xfrm>
              <a:off x="539552" y="4005064"/>
              <a:ext cx="720080" cy="288032"/>
            </a:xfrm>
            <a:prstGeom prst="rect">
              <a:avLst/>
            </a:prstGeom>
            <a:ln w="25400"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block ID</a:t>
              </a:r>
            </a:p>
          </p:txBody>
        </p:sp>
        <p:sp>
          <p:nvSpPr>
            <p:cNvPr id="179" name="Rectangle 178"/>
            <p:cNvSpPr/>
            <p:nvPr/>
          </p:nvSpPr>
          <p:spPr bwMode="auto">
            <a:xfrm>
              <a:off x="1259632" y="4005064"/>
              <a:ext cx="720080" cy="288032"/>
            </a:xfrm>
            <a:prstGeom prst="rect">
              <a:avLst/>
            </a:prstGeom>
            <a:ln w="25400"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solidFill>
                    <a:schemeClr val="tx1"/>
                  </a:solidFill>
                  <a:latin typeface="Lucida Sans" panose="020B0602030504020204" pitchFamily="34" charset="77"/>
                  <a:ea typeface="ＭＳ Ｐゴシック" charset="-128"/>
                  <a:cs typeface="Georgia"/>
                </a:rPr>
                <a:t>offset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539552" y="3728065"/>
              <a:ext cx="864096" cy="20499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1200" dirty="0">
                  <a:latin typeface="Lucida Sans" panose="020B0602030504020204" pitchFamily="34" charset="77"/>
                  <a:cs typeface="Georgia"/>
                </a:rPr>
                <a:t>record ID</a:t>
              </a:r>
            </a:p>
          </p:txBody>
        </p:sp>
      </p:grpSp>
      <p:cxnSp>
        <p:nvCxnSpPr>
          <p:cNvPr id="185" name="Elbow Connector 184"/>
          <p:cNvCxnSpPr>
            <a:stCxn id="178" idx="2"/>
            <a:endCxn id="68" idx="3"/>
          </p:cNvCxnSpPr>
          <p:nvPr/>
        </p:nvCxnSpPr>
        <p:spPr bwMode="auto">
          <a:xfrm rot="5400000">
            <a:off x="1635696" y="4288904"/>
            <a:ext cx="1215752" cy="360040"/>
          </a:xfrm>
          <a:prstGeom prst="bentConnector4">
            <a:avLst>
              <a:gd name="adj1" fmla="val 38499"/>
              <a:gd name="adj2" fmla="val 163493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6" name="Elbow Connector 185"/>
          <p:cNvCxnSpPr>
            <a:stCxn id="179" idx="2"/>
            <a:endCxn id="171" idx="0"/>
          </p:cNvCxnSpPr>
          <p:nvPr/>
        </p:nvCxnSpPr>
        <p:spPr bwMode="auto">
          <a:xfrm rot="5400000">
            <a:off x="2603612" y="4257092"/>
            <a:ext cx="936104" cy="14401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93" name="Group 192"/>
          <p:cNvGrpSpPr/>
          <p:nvPr/>
        </p:nvGrpSpPr>
        <p:grpSpPr>
          <a:xfrm>
            <a:off x="2999656" y="5364832"/>
            <a:ext cx="5040560" cy="584448"/>
            <a:chOff x="1628056" y="5517232"/>
            <a:chExt cx="5040560" cy="584448"/>
          </a:xfrm>
        </p:grpSpPr>
        <p:cxnSp>
          <p:nvCxnSpPr>
            <p:cNvPr id="191" name="Straight Arrow Connector 190"/>
            <p:cNvCxnSpPr/>
            <p:nvPr/>
          </p:nvCxnSpPr>
          <p:spPr bwMode="auto">
            <a:xfrm flipV="1">
              <a:off x="6668616" y="5525616"/>
              <a:ext cx="0" cy="57606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92" name="Elbow Connector 191"/>
            <p:cNvCxnSpPr/>
            <p:nvPr/>
          </p:nvCxnSpPr>
          <p:spPr bwMode="auto">
            <a:xfrm rot="16200000" flipH="1">
              <a:off x="3856112" y="3289176"/>
              <a:ext cx="584448" cy="5040560"/>
            </a:xfrm>
            <a:prstGeom prst="bentConnector2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3" name="Rectangle 52"/>
          <p:cNvSpPr/>
          <p:nvPr/>
        </p:nvSpPr>
        <p:spPr bwMode="auto">
          <a:xfrm flipH="1">
            <a:off x="2783632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 flipH="1">
            <a:off x="2063552" y="4797152"/>
            <a:ext cx="720080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#entries</a:t>
            </a:r>
          </a:p>
        </p:txBody>
      </p:sp>
      <p:sp>
        <p:nvSpPr>
          <p:cNvPr id="70" name="Rectangle 69"/>
          <p:cNvSpPr/>
          <p:nvPr/>
        </p:nvSpPr>
        <p:spPr bwMode="auto">
          <a:xfrm flipH="1">
            <a:off x="8904312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1</a:t>
            </a:r>
          </a:p>
        </p:txBody>
      </p:sp>
      <p:sp>
        <p:nvSpPr>
          <p:cNvPr id="71" name="Rectangle 70"/>
          <p:cNvSpPr/>
          <p:nvPr/>
        </p:nvSpPr>
        <p:spPr bwMode="auto">
          <a:xfrm flipH="1">
            <a:off x="3359696" y="4797152"/>
            <a:ext cx="2952328" cy="55929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free space</a:t>
            </a:r>
          </a:p>
        </p:txBody>
      </p:sp>
      <p:sp>
        <p:nvSpPr>
          <p:cNvPr id="73" name="Rectangle 72"/>
          <p:cNvSpPr/>
          <p:nvPr/>
        </p:nvSpPr>
        <p:spPr bwMode="auto">
          <a:xfrm flipH="1">
            <a:off x="8040216" y="4797152"/>
            <a:ext cx="855712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2</a:t>
            </a:r>
          </a:p>
        </p:txBody>
      </p:sp>
      <p:sp>
        <p:nvSpPr>
          <p:cNvPr id="74" name="Rectangle 73"/>
          <p:cNvSpPr/>
          <p:nvPr/>
        </p:nvSpPr>
        <p:spPr bwMode="auto">
          <a:xfrm flipH="1">
            <a:off x="7176120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3</a:t>
            </a:r>
          </a:p>
        </p:txBody>
      </p:sp>
      <p:sp>
        <p:nvSpPr>
          <p:cNvPr id="75" name="Rectangle 74"/>
          <p:cNvSpPr/>
          <p:nvPr/>
        </p:nvSpPr>
        <p:spPr bwMode="auto">
          <a:xfrm flipH="1">
            <a:off x="6312024" y="4797152"/>
            <a:ext cx="86409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4</a:t>
            </a:r>
          </a:p>
        </p:txBody>
      </p:sp>
      <p:cxnSp>
        <p:nvCxnSpPr>
          <p:cNvPr id="137" name="Straight Connector 136"/>
          <p:cNvCxnSpPr/>
          <p:nvPr/>
        </p:nvCxnSpPr>
        <p:spPr bwMode="auto">
          <a:xfrm>
            <a:off x="9768408" y="4797152"/>
            <a:ext cx="0" cy="57606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1" name="Rectangle 170"/>
          <p:cNvSpPr/>
          <p:nvPr/>
        </p:nvSpPr>
        <p:spPr bwMode="auto">
          <a:xfrm flipH="1">
            <a:off x="2927648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2" name="Rectangle 171"/>
          <p:cNvSpPr/>
          <p:nvPr/>
        </p:nvSpPr>
        <p:spPr bwMode="auto">
          <a:xfrm flipH="1">
            <a:off x="3071664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3" name="Rectangle 172"/>
          <p:cNvSpPr/>
          <p:nvPr/>
        </p:nvSpPr>
        <p:spPr bwMode="auto">
          <a:xfrm flipH="1">
            <a:off x="3215680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0" name="Rectangle 189"/>
          <p:cNvSpPr/>
          <p:nvPr/>
        </p:nvSpPr>
        <p:spPr bwMode="auto">
          <a:xfrm flipH="1">
            <a:off x="2927648" y="4797152"/>
            <a:ext cx="144016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4" name="Rectangle 193"/>
          <p:cNvSpPr/>
          <p:nvPr/>
        </p:nvSpPr>
        <p:spPr bwMode="auto">
          <a:xfrm flipH="1">
            <a:off x="8040216" y="4797152"/>
            <a:ext cx="855712" cy="55929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 2</a:t>
            </a:r>
          </a:p>
        </p:txBody>
      </p:sp>
    </p:spTree>
    <p:extLst>
      <p:ext uri="{BB962C8B-B14F-4D97-AF65-F5344CB8AC3E}">
        <p14:creationId xmlns:p14="http://schemas.microsoft.com/office/powerpoint/2010/main" val="79894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 animBg="1"/>
      <p:bldP spid="194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Every block and record has </a:t>
            </a:r>
            <a:r>
              <a:rPr lang="en-US" i="1" dirty="0"/>
              <a:t>two</a:t>
            </a:r>
            <a:r>
              <a:rPr lang="en-US" dirty="0"/>
              <a:t> addresses:</a:t>
            </a:r>
          </a:p>
          <a:p>
            <a:pPr lvl="1"/>
            <a:r>
              <a:rPr lang="en-US" dirty="0"/>
              <a:t>a database address (when in secondary storage)</a:t>
            </a:r>
          </a:p>
          <a:p>
            <a:pPr lvl="1"/>
            <a:r>
              <a:rPr lang="en-US" dirty="0"/>
              <a:t>a memory address (when copied into a buffer)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Translation table records mapping from database addresses to memory addresses: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in a buffer, using only memory addresses (= pointers) is more efficient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D0F7B-77C2-FF4D-9976-9F0FB34715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64E14B-1B41-304C-B46F-FF7DDF5FBED8}"/>
              </a:ext>
            </a:extLst>
          </p:cNvPr>
          <p:cNvGraphicFramePr>
            <a:graphicFrameLocks noGrp="1"/>
          </p:cNvGraphicFramePr>
          <p:nvPr/>
        </p:nvGraphicFramePr>
        <p:xfrm>
          <a:off x="3931349" y="4076700"/>
          <a:ext cx="4329300" cy="14630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64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6857">
                <a:tc>
                  <a:txBody>
                    <a:bodyPr/>
                    <a:lstStyle/>
                    <a:p>
                      <a:r>
                        <a:rPr lang="en-US" dirty="0"/>
                        <a:t>DB address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Memory address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85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5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5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79415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 </a:t>
            </a:r>
            <a:r>
              <a:rPr lang="en-US" dirty="0" err="1"/>
              <a:t>Swizzling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General term for techniques used to translate database address space to virtual memory address space</a:t>
            </a:r>
          </a:p>
          <a:p>
            <a:pPr marL="0" indent="0">
              <a:buNone/>
            </a:pPr>
            <a:r>
              <a:rPr lang="en-US" dirty="0"/>
              <a:t>Swizzled pointers typically consist of</a:t>
            </a:r>
          </a:p>
          <a:p>
            <a:pPr lvl="1"/>
            <a:r>
              <a:rPr lang="en-US" dirty="0"/>
              <a:t>One bit to indicate whether the pointer is a database address or a memory address</a:t>
            </a:r>
          </a:p>
          <a:p>
            <a:pPr lvl="1"/>
            <a:r>
              <a:rPr lang="en-US" dirty="0"/>
              <a:t>A database or memory pointer, as appropriate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Translation table is used to convert pointers (and to record the conversion)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37A89-6079-CC43-90CA-0DA50AB022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743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7CD093F-A038-A84C-BB5C-AEDBA6E071C1}"/>
              </a:ext>
            </a:extLst>
          </p:cNvPr>
          <p:cNvGrpSpPr/>
          <p:nvPr/>
        </p:nvGrpSpPr>
        <p:grpSpPr>
          <a:xfrm>
            <a:off x="623888" y="5427186"/>
            <a:ext cx="3040823" cy="738664"/>
            <a:chOff x="944521" y="5336912"/>
            <a:chExt cx="304082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522B2C-11BD-E640-9577-DBA2773E2507}"/>
                </a:ext>
              </a:extLst>
            </p:cNvPr>
            <p:cNvSpPr txBox="1"/>
            <p:nvPr/>
          </p:nvSpPr>
          <p:spPr>
            <a:xfrm>
              <a:off x="954939" y="5336912"/>
              <a:ext cx="18630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database pointer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254265-5438-2547-A278-30294FED9B34}"/>
                </a:ext>
              </a:extLst>
            </p:cNvPr>
            <p:cNvSpPr txBox="1"/>
            <p:nvPr/>
          </p:nvSpPr>
          <p:spPr>
            <a:xfrm>
              <a:off x="944521" y="5737022"/>
              <a:ext cx="17828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memory pointer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1C425F3-8395-1144-AFBE-DCE10C5AFF23}"/>
                </a:ext>
              </a:extLst>
            </p:cNvPr>
            <p:cNvCxnSpPr/>
            <p:nvPr/>
          </p:nvCxnSpPr>
          <p:spPr>
            <a:xfrm>
              <a:off x="3062616" y="5981640"/>
              <a:ext cx="922728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A678ED1-9CF1-5846-A981-3D52278DE1C4}"/>
                </a:ext>
              </a:extLst>
            </p:cNvPr>
            <p:cNvCxnSpPr/>
            <p:nvPr/>
          </p:nvCxnSpPr>
          <p:spPr>
            <a:xfrm>
              <a:off x="3062616" y="5545659"/>
              <a:ext cx="9227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7420274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7CD093F-A038-A84C-BB5C-AEDBA6E071C1}"/>
              </a:ext>
            </a:extLst>
          </p:cNvPr>
          <p:cNvGrpSpPr/>
          <p:nvPr/>
        </p:nvGrpSpPr>
        <p:grpSpPr>
          <a:xfrm>
            <a:off x="623888" y="5427186"/>
            <a:ext cx="3040823" cy="738664"/>
            <a:chOff x="944521" y="5336912"/>
            <a:chExt cx="304082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522B2C-11BD-E640-9577-DBA2773E2507}"/>
                </a:ext>
              </a:extLst>
            </p:cNvPr>
            <p:cNvSpPr txBox="1"/>
            <p:nvPr/>
          </p:nvSpPr>
          <p:spPr>
            <a:xfrm>
              <a:off x="954939" y="5336912"/>
              <a:ext cx="18630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database pointer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254265-5438-2547-A278-30294FED9B34}"/>
                </a:ext>
              </a:extLst>
            </p:cNvPr>
            <p:cNvSpPr txBox="1"/>
            <p:nvPr/>
          </p:nvSpPr>
          <p:spPr>
            <a:xfrm>
              <a:off x="944521" y="5737022"/>
              <a:ext cx="17828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memory pointer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1C425F3-8395-1144-AFBE-DCE10C5AFF23}"/>
                </a:ext>
              </a:extLst>
            </p:cNvPr>
            <p:cNvCxnSpPr/>
            <p:nvPr/>
          </p:nvCxnSpPr>
          <p:spPr>
            <a:xfrm>
              <a:off x="3062616" y="5981640"/>
              <a:ext cx="922728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A678ED1-9CF1-5846-A981-3D52278DE1C4}"/>
                </a:ext>
              </a:extLst>
            </p:cNvPr>
            <p:cNvCxnSpPr/>
            <p:nvPr/>
          </p:nvCxnSpPr>
          <p:spPr>
            <a:xfrm>
              <a:off x="3062616" y="5545659"/>
              <a:ext cx="9227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1592771F-AACA-1946-9DE0-643EABBD8C02}"/>
              </a:ext>
            </a:extLst>
          </p:cNvPr>
          <p:cNvCxnSpPr>
            <a:cxnSpLocks/>
            <a:stCxn id="31" idx="2"/>
            <a:endCxn id="5" idx="1"/>
          </p:cNvCxnSpPr>
          <p:nvPr/>
        </p:nvCxnSpPr>
        <p:spPr bwMode="auto">
          <a:xfrm rot="16200000" flipH="1">
            <a:off x="5633273" y="842048"/>
            <a:ext cx="494054" cy="4679849"/>
          </a:xfrm>
          <a:prstGeom prst="curvedConnector2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D937AE44-FF30-1B48-96D4-27D611ACF81D}"/>
              </a:ext>
            </a:extLst>
          </p:cNvPr>
          <p:cNvCxnSpPr>
            <a:cxnSpLocks/>
            <a:stCxn id="32" idx="3"/>
            <a:endCxn id="10" idx="1"/>
          </p:cNvCxnSpPr>
          <p:nvPr/>
        </p:nvCxnSpPr>
        <p:spPr bwMode="auto">
          <a:xfrm>
            <a:off x="3972376" y="2790946"/>
            <a:ext cx="4247849" cy="218575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5" name="Left Arrow 34">
            <a:extLst>
              <a:ext uri="{FF2B5EF4-FFF2-40B4-BE49-F238E27FC236}">
                <a16:creationId xmlns:a16="http://schemas.microsoft.com/office/drawing/2014/main" id="{B309CB92-9E31-5540-A81A-4DE305681F8E}"/>
              </a:ext>
            </a:extLst>
          </p:cNvPr>
          <p:cNvSpPr/>
          <p:nvPr/>
        </p:nvSpPr>
        <p:spPr bwMode="auto">
          <a:xfrm>
            <a:off x="5829627" y="2331830"/>
            <a:ext cx="531616" cy="993053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34563E-662F-E549-AEC4-3725613D6A78}"/>
              </a:ext>
            </a:extLst>
          </p:cNvPr>
          <p:cNvSpPr txBox="1"/>
          <p:nvPr/>
        </p:nvSpPr>
        <p:spPr>
          <a:xfrm>
            <a:off x="6347979" y="2485236"/>
            <a:ext cx="1178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load into</a:t>
            </a:r>
            <a:br>
              <a:rPr lang="en-US" dirty="0"/>
            </a:br>
            <a:r>
              <a:rPr lang="en-US" dirty="0"/>
              <a:t>buffer</a:t>
            </a:r>
          </a:p>
        </p:txBody>
      </p:sp>
    </p:spTree>
    <p:extLst>
      <p:ext uri="{BB962C8B-B14F-4D97-AF65-F5344CB8AC3E}">
        <p14:creationId xmlns:p14="http://schemas.microsoft.com/office/powerpoint/2010/main" val="292268011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7CD093F-A038-A84C-BB5C-AEDBA6E071C1}"/>
              </a:ext>
            </a:extLst>
          </p:cNvPr>
          <p:cNvGrpSpPr/>
          <p:nvPr/>
        </p:nvGrpSpPr>
        <p:grpSpPr>
          <a:xfrm>
            <a:off x="623888" y="5427186"/>
            <a:ext cx="3040823" cy="738664"/>
            <a:chOff x="944521" y="5336912"/>
            <a:chExt cx="304082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522B2C-11BD-E640-9577-DBA2773E2507}"/>
                </a:ext>
              </a:extLst>
            </p:cNvPr>
            <p:cNvSpPr txBox="1"/>
            <p:nvPr/>
          </p:nvSpPr>
          <p:spPr>
            <a:xfrm>
              <a:off x="954939" y="5336912"/>
              <a:ext cx="18630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database pointer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254265-5438-2547-A278-30294FED9B34}"/>
                </a:ext>
              </a:extLst>
            </p:cNvPr>
            <p:cNvSpPr txBox="1"/>
            <p:nvPr/>
          </p:nvSpPr>
          <p:spPr>
            <a:xfrm>
              <a:off x="944521" y="5737022"/>
              <a:ext cx="17828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Lucida Sans" panose="020B0602030504020204" pitchFamily="34" charset="77"/>
                  <a:cs typeface="Georgia"/>
                </a:rPr>
                <a:t>memory pointer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1C425F3-8395-1144-AFBE-DCE10C5AFF23}"/>
                </a:ext>
              </a:extLst>
            </p:cNvPr>
            <p:cNvCxnSpPr/>
            <p:nvPr/>
          </p:nvCxnSpPr>
          <p:spPr>
            <a:xfrm>
              <a:off x="3062616" y="5981640"/>
              <a:ext cx="922728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A678ED1-9CF1-5846-A981-3D52278DE1C4}"/>
                </a:ext>
              </a:extLst>
            </p:cNvPr>
            <p:cNvCxnSpPr/>
            <p:nvPr/>
          </p:nvCxnSpPr>
          <p:spPr>
            <a:xfrm>
              <a:off x="3062616" y="5545659"/>
              <a:ext cx="92272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D937AE44-FF30-1B48-96D4-27D611ACF81D}"/>
              </a:ext>
            </a:extLst>
          </p:cNvPr>
          <p:cNvCxnSpPr>
            <a:cxnSpLocks/>
            <a:stCxn id="32" idx="3"/>
            <a:endCxn id="10" idx="1"/>
          </p:cNvCxnSpPr>
          <p:nvPr/>
        </p:nvCxnSpPr>
        <p:spPr bwMode="auto">
          <a:xfrm>
            <a:off x="3972376" y="2790946"/>
            <a:ext cx="4247849" cy="218575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2AE8C36-308A-0A4F-B03D-8156C4BDBBCD}"/>
              </a:ext>
            </a:extLst>
          </p:cNvPr>
          <p:cNvSpPr txBox="1"/>
          <p:nvPr/>
        </p:nvSpPr>
        <p:spPr>
          <a:xfrm>
            <a:off x="1086994" y="2820094"/>
            <a:ext cx="1154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>
                <a:latin typeface="Lucida Sans" panose="020B0602030504020204" pitchFamily="34" charset="77"/>
                <a:cs typeface="Georgia"/>
              </a:rPr>
              <a:t>swizzled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</p:spTree>
    <p:extLst>
      <p:ext uri="{BB962C8B-B14F-4D97-AF65-F5344CB8AC3E}">
        <p14:creationId xmlns:p14="http://schemas.microsoft.com/office/powerpoint/2010/main" val="276856437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D937AE44-FF30-1B48-96D4-27D611ACF81D}"/>
              </a:ext>
            </a:extLst>
          </p:cNvPr>
          <p:cNvCxnSpPr>
            <a:cxnSpLocks/>
            <a:stCxn id="32" idx="3"/>
            <a:endCxn id="10" idx="1"/>
          </p:cNvCxnSpPr>
          <p:nvPr/>
        </p:nvCxnSpPr>
        <p:spPr bwMode="auto">
          <a:xfrm>
            <a:off x="3972376" y="2790946"/>
            <a:ext cx="4247849" cy="218575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8" name="Left Arrow 37">
            <a:extLst>
              <a:ext uri="{FF2B5EF4-FFF2-40B4-BE49-F238E27FC236}">
                <a16:creationId xmlns:a16="http://schemas.microsoft.com/office/drawing/2014/main" id="{01C6BD92-3CED-5F4E-83E7-08ECD35CEBA6}"/>
              </a:ext>
            </a:extLst>
          </p:cNvPr>
          <p:cNvSpPr/>
          <p:nvPr/>
        </p:nvSpPr>
        <p:spPr bwMode="auto">
          <a:xfrm>
            <a:off x="5845617" y="4661261"/>
            <a:ext cx="531616" cy="993053"/>
          </a:xfrm>
          <a:prstGeom prst="leftArrow">
            <a:avLst/>
          </a:prstGeom>
          <a:solidFill>
            <a:schemeClr val="bg1">
              <a:lumMod val="6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A8512D6-6DBA-2F4A-99A7-F80F8C3B4BC5}"/>
              </a:ext>
            </a:extLst>
          </p:cNvPr>
          <p:cNvSpPr txBox="1"/>
          <p:nvPr/>
        </p:nvSpPr>
        <p:spPr>
          <a:xfrm>
            <a:off x="6363969" y="4814667"/>
            <a:ext cx="1178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load into</a:t>
            </a:r>
            <a:br>
              <a:rPr lang="en-US" dirty="0"/>
            </a:br>
            <a:r>
              <a:rPr lang="en-US" dirty="0"/>
              <a:t>buffer</a:t>
            </a:r>
          </a:p>
        </p:txBody>
      </p:sp>
    </p:spTree>
    <p:extLst>
      <p:ext uri="{BB962C8B-B14F-4D97-AF65-F5344CB8AC3E}">
        <p14:creationId xmlns:p14="http://schemas.microsoft.com/office/powerpoint/2010/main" val="357712581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126CDEF-7DAA-7F4E-AAE8-CC02605F49F4}"/>
              </a:ext>
            </a:extLst>
          </p:cNvPr>
          <p:cNvSpPr/>
          <p:nvPr/>
        </p:nvSpPr>
        <p:spPr>
          <a:xfrm>
            <a:off x="7896225" y="407670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76045-16CE-0D41-8FE9-7191B8D90E7D}"/>
              </a:ext>
            </a:extLst>
          </p:cNvPr>
          <p:cNvSpPr/>
          <p:nvPr/>
        </p:nvSpPr>
        <p:spPr>
          <a:xfrm>
            <a:off x="7896225" y="213382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87011-6EF0-934B-8B16-AE630C6EE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Swizzling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3362-708A-704B-8F59-F5CDA775EB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B157E-95CB-0E45-93DF-95867DC4F6C2}"/>
              </a:ext>
            </a:extLst>
          </p:cNvPr>
          <p:cNvSpPr/>
          <p:nvPr/>
        </p:nvSpPr>
        <p:spPr>
          <a:xfrm>
            <a:off x="8220225" y="32850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C9206E0-E5FA-0F4F-844D-DF9668951687}"/>
              </a:ext>
            </a:extLst>
          </p:cNvPr>
          <p:cNvGrpSpPr/>
          <p:nvPr/>
        </p:nvGrpSpPr>
        <p:grpSpPr>
          <a:xfrm>
            <a:off x="8220225" y="2638201"/>
            <a:ext cx="1152000" cy="288000"/>
            <a:chOff x="8040688" y="2717236"/>
            <a:chExt cx="1152000" cy="28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9F00F37-6DA5-D845-A9A2-E990D275B628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6D6665-B51D-6F40-A2DD-18280AA7C6BC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753C49-8280-8941-B942-AF508D7FC61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d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76AF692-7BF7-5447-A93D-0A550DD7F6B6}"/>
              </a:ext>
            </a:extLst>
          </p:cNvPr>
          <p:cNvSpPr/>
          <p:nvPr/>
        </p:nvSpPr>
        <p:spPr>
          <a:xfrm>
            <a:off x="8220225" y="4832700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EDCD8A-D29C-3549-85A0-64E6C5010123}"/>
              </a:ext>
            </a:extLst>
          </p:cNvPr>
          <p:cNvCxnSpPr>
            <a:cxnSpLocks/>
          </p:cNvCxnSpPr>
          <p:nvPr/>
        </p:nvCxnSpPr>
        <p:spPr bwMode="auto">
          <a:xfrm>
            <a:off x="6095435" y="1766891"/>
            <a:ext cx="565" cy="447039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EC606FF-BEC3-3A44-B5CB-BF4A609A140E}"/>
              </a:ext>
            </a:extLst>
          </p:cNvPr>
          <p:cNvSpPr txBox="1"/>
          <p:nvPr/>
        </p:nvSpPr>
        <p:spPr>
          <a:xfrm>
            <a:off x="6167438" y="1773238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4F8BF-E803-0F44-933E-078FBBB52A69}"/>
              </a:ext>
            </a:extLst>
          </p:cNvPr>
          <p:cNvSpPr txBox="1"/>
          <p:nvPr/>
        </p:nvSpPr>
        <p:spPr>
          <a:xfrm>
            <a:off x="5142876" y="1774492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Buffer</a:t>
            </a:r>
          </a:p>
        </p:txBody>
      </p: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2F24CC25-39B3-894F-9C27-5206AF1102CA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 bwMode="auto">
          <a:xfrm rot="5400000">
            <a:off x="8688826" y="3033600"/>
            <a:ext cx="358799" cy="1440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0B7F8E39-A20B-094F-A528-162BB2303AD2}"/>
              </a:ext>
            </a:extLst>
          </p:cNvPr>
          <p:cNvCxnSpPr>
            <a:cxnSpLocks/>
            <a:stCxn id="8" idx="2"/>
            <a:endCxn id="10" idx="3"/>
          </p:cNvCxnSpPr>
          <p:nvPr/>
        </p:nvCxnSpPr>
        <p:spPr bwMode="auto">
          <a:xfrm rot="16200000" flipH="1">
            <a:off x="8274976" y="3879450"/>
            <a:ext cx="2050499" cy="144000"/>
          </a:xfrm>
          <a:prstGeom prst="curvedConnector4">
            <a:avLst>
              <a:gd name="adj1" fmla="val 9015"/>
              <a:gd name="adj2" fmla="val 685641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B2F5003-0107-2B41-A5F4-F94080B576B8}"/>
              </a:ext>
            </a:extLst>
          </p:cNvPr>
          <p:cNvSpPr/>
          <p:nvPr/>
        </p:nvSpPr>
        <p:spPr>
          <a:xfrm>
            <a:off x="2496376" y="2142570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337B6E-AFAF-6B4C-8C3A-990E680235AD}"/>
              </a:ext>
            </a:extLst>
          </p:cNvPr>
          <p:cNvSpPr/>
          <p:nvPr/>
        </p:nvSpPr>
        <p:spPr>
          <a:xfrm>
            <a:off x="2820376" y="32937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02654F-A396-0A47-A6BF-60B10B0BA739}"/>
              </a:ext>
            </a:extLst>
          </p:cNvPr>
          <p:cNvGrpSpPr/>
          <p:nvPr/>
        </p:nvGrpSpPr>
        <p:grpSpPr>
          <a:xfrm>
            <a:off x="2820376" y="2646946"/>
            <a:ext cx="1152000" cy="288000"/>
            <a:chOff x="8040688" y="2717236"/>
            <a:chExt cx="1152000" cy="2880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1F72ACE-847C-3644-A69F-ED73CC55D8B1}"/>
                </a:ext>
              </a:extLst>
            </p:cNvPr>
            <p:cNvSpPr/>
            <p:nvPr/>
          </p:nvSpPr>
          <p:spPr>
            <a:xfrm>
              <a:off x="8040688" y="2717236"/>
              <a:ext cx="576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A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E2B441-14B0-C942-A578-FC1F4036793D}"/>
                </a:ext>
              </a:extLst>
            </p:cNvPr>
            <p:cNvSpPr/>
            <p:nvPr/>
          </p:nvSpPr>
          <p:spPr>
            <a:xfrm>
              <a:off x="8616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B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E889FBA-F963-B741-B480-D1F8E2B958DC}"/>
                </a:ext>
              </a:extLst>
            </p:cNvPr>
            <p:cNvSpPr/>
            <p:nvPr/>
          </p:nvSpPr>
          <p:spPr>
            <a:xfrm>
              <a:off x="8904688" y="2717236"/>
              <a:ext cx="288000" cy="288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0" rIns="0" bIns="0" rtlCol="0" anchor="ctr"/>
            <a:lstStyle/>
            <a:p>
              <a:r>
                <a:rPr lang="en-US" sz="1200" dirty="0">
                  <a:solidFill>
                    <a:schemeClr val="tx1"/>
                  </a:solidFill>
                </a:rPr>
                <a:t>C</a:t>
              </a:r>
              <a:r>
                <a:rPr lang="en-US" sz="1200" baseline="-25000" dirty="0">
                  <a:solidFill>
                    <a:schemeClr val="tx1"/>
                  </a:solidFill>
                </a:rPr>
                <a:t>m</a:t>
              </a:r>
            </a:p>
          </p:txBody>
        </p:sp>
      </p:grp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D11D594E-F70C-8B4D-B685-94769FBEFB9B}"/>
              </a:ext>
            </a:extLst>
          </p:cNvPr>
          <p:cNvCxnSpPr>
            <a:cxnSpLocks/>
            <a:stCxn id="31" idx="2"/>
            <a:endCxn id="23" idx="1"/>
          </p:cNvCxnSpPr>
          <p:nvPr/>
        </p:nvCxnSpPr>
        <p:spPr bwMode="auto">
          <a:xfrm rot="5400000">
            <a:off x="2928977" y="2826345"/>
            <a:ext cx="502799" cy="720000"/>
          </a:xfrm>
          <a:prstGeom prst="curvedConnector4">
            <a:avLst>
              <a:gd name="adj1" fmla="val 35680"/>
              <a:gd name="adj2" fmla="val 131750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1597078-E2E7-D845-BDAE-EF82B867F0E5}"/>
              </a:ext>
            </a:extLst>
          </p:cNvPr>
          <p:cNvSpPr/>
          <p:nvPr/>
        </p:nvSpPr>
        <p:spPr>
          <a:xfrm>
            <a:off x="2496376" y="4085445"/>
            <a:ext cx="1800000" cy="18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en-US" sz="1200" dirty="0">
                <a:solidFill>
                  <a:schemeClr val="tx1"/>
                </a:solidFill>
              </a:rPr>
              <a:t>Block 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A9847BD-F873-8345-8B84-EDB6E0656DE0}"/>
              </a:ext>
            </a:extLst>
          </p:cNvPr>
          <p:cNvSpPr/>
          <p:nvPr/>
        </p:nvSpPr>
        <p:spPr>
          <a:xfrm>
            <a:off x="2820376" y="4841445"/>
            <a:ext cx="1152000" cy="28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tlCol="0" anchor="ctr"/>
          <a:lstStyle/>
          <a:p>
            <a:r>
              <a:rPr lang="en-US" sz="1200" dirty="0">
                <a:solidFill>
                  <a:schemeClr val="tx1"/>
                </a:solidFill>
              </a:rPr>
              <a:t>C</a:t>
            </a:r>
          </a:p>
        </p:txBody>
      </p: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E63D21AF-8836-5547-9B43-C45F97B672CA}"/>
              </a:ext>
            </a:extLst>
          </p:cNvPr>
          <p:cNvCxnSpPr>
            <a:cxnSpLocks/>
            <a:stCxn id="32" idx="2"/>
            <a:endCxn id="37" idx="3"/>
          </p:cNvCxnSpPr>
          <p:nvPr/>
        </p:nvCxnSpPr>
        <p:spPr bwMode="auto">
          <a:xfrm rot="16200000" flipH="1">
            <a:off x="2875127" y="3888195"/>
            <a:ext cx="2050499" cy="144000"/>
          </a:xfrm>
          <a:prstGeom prst="curvedConnector4">
            <a:avLst>
              <a:gd name="adj1" fmla="val 11076"/>
              <a:gd name="adj2" fmla="val 663407"/>
            </a:avLst>
          </a:prstGeom>
          <a:solidFill>
            <a:schemeClr val="accent1"/>
          </a:solidFill>
          <a:ln w="381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0604AA6-EFB8-D645-BEC0-775DE41E95E1}"/>
              </a:ext>
            </a:extLst>
          </p:cNvPr>
          <p:cNvSpPr txBox="1"/>
          <p:nvPr/>
        </p:nvSpPr>
        <p:spPr>
          <a:xfrm>
            <a:off x="4764282" y="3606252"/>
            <a:ext cx="1260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>
                <a:latin typeface="Lucida Sans" panose="020B0602030504020204" pitchFamily="34" charset="77"/>
                <a:cs typeface="Georgia"/>
              </a:rPr>
              <a:t>swizzled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pointer</a:t>
            </a:r>
          </a:p>
        </p:txBody>
      </p:sp>
    </p:spTree>
    <p:extLst>
      <p:ext uri="{BB962C8B-B14F-4D97-AF65-F5344CB8AC3E}">
        <p14:creationId xmlns:p14="http://schemas.microsoft.com/office/powerpoint/2010/main" val="1380982310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63</TotalTime>
  <Words>4409</Words>
  <Application>Microsoft Macintosh PowerPoint</Application>
  <PresentationFormat>Widescreen</PresentationFormat>
  <Paragraphs>1079</Paragraphs>
  <Slides>117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117</vt:i4>
      </vt:variant>
    </vt:vector>
  </HeadingPairs>
  <TitlesOfParts>
    <vt:vector size="129" baseType="lpstr">
      <vt:lpstr>Lucida Sans</vt:lpstr>
      <vt:lpstr>Calibri</vt:lpstr>
      <vt:lpstr>Arial</vt:lpstr>
      <vt:lpstr>Georgia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 Data Storage</vt:lpstr>
      <vt:lpstr>Overview</vt:lpstr>
      <vt:lpstr>Storage Organisation</vt:lpstr>
      <vt:lpstr>The Memory Hierarchy</vt:lpstr>
      <vt:lpstr>The Memory Hierarchy: Cache</vt:lpstr>
      <vt:lpstr>The Memory Hierarchy: Main Memory</vt:lpstr>
      <vt:lpstr>The Memory Hierarchy: Secondary Storage</vt:lpstr>
      <vt:lpstr>The Memory Hierarchy: Tertiary Storage</vt:lpstr>
      <vt:lpstr>Secondary Storage</vt:lpstr>
      <vt:lpstr>Hard Disk Drives</vt:lpstr>
      <vt:lpstr>PowerPoint Presentation</vt:lpstr>
      <vt:lpstr>Disk Structure</vt:lpstr>
      <vt:lpstr>Zone Bit Recording</vt:lpstr>
      <vt:lpstr>Disk Sector Format</vt:lpstr>
      <vt:lpstr>Disk Access Time: Reading</vt:lpstr>
      <vt:lpstr>Seek Time</vt:lpstr>
      <vt:lpstr>Rotational Delay (Latency)</vt:lpstr>
      <vt:lpstr>Transfer Time</vt:lpstr>
      <vt:lpstr>Sequential Access</vt:lpstr>
      <vt:lpstr>Disk Access Time: Writing</vt:lpstr>
      <vt:lpstr>Disk Access Time: Modifying</vt:lpstr>
      <vt:lpstr>Disk Access Time: Modifying</vt:lpstr>
      <vt:lpstr>Block Addressing</vt:lpstr>
      <vt:lpstr>Block Size Selection?</vt:lpstr>
      <vt:lpstr>But what about Solid State Drives?</vt:lpstr>
      <vt:lpstr>Solid State Drives</vt:lpstr>
      <vt:lpstr>HDD versus SSD</vt:lpstr>
      <vt:lpstr>Buffer Management</vt:lpstr>
      <vt:lpstr>The Buffer Pool</vt:lpstr>
      <vt:lpstr>Buffer Metadata</vt:lpstr>
      <vt:lpstr>Requesting a Block</vt:lpstr>
      <vt:lpstr>Buffer Replacement Strategies</vt:lpstr>
      <vt:lpstr>Single Buffering</vt:lpstr>
      <vt:lpstr>Single Buffering</vt:lpstr>
      <vt:lpstr>Single Buffering</vt:lpstr>
      <vt:lpstr>Single Buffering</vt:lpstr>
      <vt:lpstr>Single Buffering</vt:lpstr>
      <vt:lpstr>Single Buffering</vt:lpstr>
      <vt:lpstr>Single Buffering Cost</vt:lpstr>
      <vt:lpstr>Double Buffering</vt:lpstr>
      <vt:lpstr>Double Buffering</vt:lpstr>
      <vt:lpstr>Double Buffering</vt:lpstr>
      <vt:lpstr>Double Buffering</vt:lpstr>
      <vt:lpstr>Double Buffering</vt:lpstr>
      <vt:lpstr>Double Buffering</vt:lpstr>
      <vt:lpstr>The Five Minute Rule</vt:lpstr>
      <vt:lpstr>The Five Minute Rule</vt:lpstr>
      <vt:lpstr>The Five Minute Rule</vt:lpstr>
      <vt:lpstr>The Five Minute Rule</vt:lpstr>
      <vt:lpstr>The Five Minute Rule</vt:lpstr>
      <vt:lpstr>The Five Minute Rule</vt:lpstr>
      <vt:lpstr>Using 1997 numbers</vt:lpstr>
      <vt:lpstr>Using 2007 numbers</vt:lpstr>
      <vt:lpstr>Using 2007 numbers</vt:lpstr>
      <vt:lpstr>Using 2016 numbers</vt:lpstr>
      <vt:lpstr>The changing memory hierarchy</vt:lpstr>
      <vt:lpstr>Disk Organisation</vt:lpstr>
      <vt:lpstr>Overview</vt:lpstr>
      <vt:lpstr>Data Items</vt:lpstr>
      <vt:lpstr>Data Items</vt:lpstr>
      <vt:lpstr>Representing numbers</vt:lpstr>
      <vt:lpstr>Representing characters</vt:lpstr>
      <vt:lpstr>Representing booleans</vt:lpstr>
      <vt:lpstr>Representing dates</vt:lpstr>
      <vt:lpstr>Representing times</vt:lpstr>
      <vt:lpstr>Representing strings</vt:lpstr>
      <vt:lpstr>Representing bit arrays</vt:lpstr>
      <vt:lpstr>In general...</vt:lpstr>
      <vt:lpstr>Records</vt:lpstr>
      <vt:lpstr>Records</vt:lpstr>
      <vt:lpstr>Record types</vt:lpstr>
      <vt:lpstr>Fixed format records</vt:lpstr>
      <vt:lpstr>Example: Fixed format record</vt:lpstr>
      <vt:lpstr>Variable format records</vt:lpstr>
      <vt:lpstr>Example: Variable format record</vt:lpstr>
      <vt:lpstr>Record headers</vt:lpstr>
      <vt:lpstr>Blocks</vt:lpstr>
      <vt:lpstr>Storing records in blocks</vt:lpstr>
      <vt:lpstr>Block header</vt:lpstr>
      <vt:lpstr>Placing records in blocks</vt:lpstr>
      <vt:lpstr>Separating records in a block</vt:lpstr>
      <vt:lpstr>Spanned vs. Unspanned</vt:lpstr>
      <vt:lpstr>Spanned records</vt:lpstr>
      <vt:lpstr>Spanned vs. Unspanned</vt:lpstr>
      <vt:lpstr>Sequencing</vt:lpstr>
      <vt:lpstr>Sequencing Options</vt:lpstr>
      <vt:lpstr>Sequencing Options</vt:lpstr>
      <vt:lpstr>Indirection</vt:lpstr>
      <vt:lpstr>Physical Addressing</vt:lpstr>
      <vt:lpstr>Indirect Addressing</vt:lpstr>
      <vt:lpstr>Indirection in block</vt:lpstr>
      <vt:lpstr>Address Management</vt:lpstr>
      <vt:lpstr>Pointer Swizzling</vt:lpstr>
      <vt:lpstr>Swizzling</vt:lpstr>
      <vt:lpstr>Swizzling</vt:lpstr>
      <vt:lpstr>Swizzling</vt:lpstr>
      <vt:lpstr>Swizzling</vt:lpstr>
      <vt:lpstr>Swizzling</vt:lpstr>
      <vt:lpstr>Swizzling Strategies</vt:lpstr>
      <vt:lpstr>Unswizzling</vt:lpstr>
      <vt:lpstr>Swizzling</vt:lpstr>
      <vt:lpstr>Swizzling</vt:lpstr>
      <vt:lpstr>Swizzling</vt:lpstr>
      <vt:lpstr>Insertion and Deletion</vt:lpstr>
      <vt:lpstr>Insertion: the easy case</vt:lpstr>
      <vt:lpstr>Insertion: the hard case</vt:lpstr>
      <vt:lpstr>Insertion considerations</vt:lpstr>
      <vt:lpstr>Deletion</vt:lpstr>
      <vt:lpstr>Deletion marking</vt:lpstr>
      <vt:lpstr>Deletion tradeoffs</vt:lpstr>
      <vt:lpstr>Deletion considerations</vt:lpstr>
      <vt:lpstr>Tombstones</vt:lpstr>
      <vt:lpstr>Tombstones</vt:lpstr>
      <vt:lpstr>Further Reading</vt:lpstr>
      <vt:lpstr>Further Reading</vt:lpstr>
      <vt:lpstr>Next Lecture: Access Structures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2022-02-03T13:29:36Z</dcterms:created>
  <dcterms:modified xsi:type="dcterms:W3CDTF">2022-02-08T10:38:15Z</dcterms:modified>
</cp:coreProperties>
</file>