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46"/>
  </p:notesMasterIdLst>
  <p:sldIdLst>
    <p:sldId id="260" r:id="rId9"/>
    <p:sldId id="601" r:id="rId10"/>
    <p:sldId id="760" r:id="rId11"/>
    <p:sldId id="703" r:id="rId12"/>
    <p:sldId id="704" r:id="rId13"/>
    <p:sldId id="705" r:id="rId14"/>
    <p:sldId id="706" r:id="rId15"/>
    <p:sldId id="708" r:id="rId16"/>
    <p:sldId id="709" r:id="rId17"/>
    <p:sldId id="603" r:id="rId18"/>
    <p:sldId id="710" r:id="rId19"/>
    <p:sldId id="713" r:id="rId20"/>
    <p:sldId id="712" r:id="rId21"/>
    <p:sldId id="711" r:id="rId22"/>
    <p:sldId id="714" r:id="rId23"/>
    <p:sldId id="715" r:id="rId24"/>
    <p:sldId id="716" r:id="rId25"/>
    <p:sldId id="670" r:id="rId26"/>
    <p:sldId id="671" r:id="rId27"/>
    <p:sldId id="750" r:id="rId28"/>
    <p:sldId id="752" r:id="rId29"/>
    <p:sldId id="751" r:id="rId30"/>
    <p:sldId id="692" r:id="rId31"/>
    <p:sldId id="629" r:id="rId32"/>
    <p:sldId id="749" r:id="rId33"/>
    <p:sldId id="759" r:id="rId34"/>
    <p:sldId id="757" r:id="rId35"/>
    <p:sldId id="746" r:id="rId36"/>
    <p:sldId id="729" r:id="rId37"/>
    <p:sldId id="730" r:id="rId38"/>
    <p:sldId id="731" r:id="rId39"/>
    <p:sldId id="732" r:id="rId40"/>
    <p:sldId id="734" r:id="rId41"/>
    <p:sldId id="754" r:id="rId42"/>
    <p:sldId id="753" r:id="rId43"/>
    <p:sldId id="755" r:id="rId44"/>
    <p:sldId id="76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20"/>
    <p:restoredTop sz="94709"/>
  </p:normalViewPr>
  <p:slideViewPr>
    <p:cSldViewPr snapToGrid="0" snapToObjects="1" showGuides="1">
      <p:cViewPr varScale="1">
        <p:scale>
          <a:sx n="108" d="100"/>
          <a:sy n="108" d="100"/>
        </p:scale>
        <p:origin x="224" y="8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C72940-C1DA-7E48-B9C8-189526ED243E}" type="slidenum">
              <a:rPr lang="en-US"/>
              <a:pPr/>
              <a:t>2</a:t>
            </a:fld>
            <a:endParaRPr lang="en-US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66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896886-2FB5-0549-B45C-24729D721A7E}" type="slidenum">
              <a:rPr lang="en-US"/>
              <a:pPr/>
              <a:t>19</a:t>
            </a:fld>
            <a:endParaRPr lang="en-US"/>
          </a:p>
        </p:txBody>
      </p:sp>
      <p:sp>
        <p:nvSpPr>
          <p:cNvPr id="92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641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D1858-A86A-8743-9E79-9338E18E5CC0}" type="slidenum">
              <a:rPr lang="en-US"/>
              <a:pPr/>
              <a:t>23</a:t>
            </a:fld>
            <a:endParaRPr lang="en-US"/>
          </a:p>
        </p:txBody>
      </p:sp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8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E1D57-CA1B-4347-9C79-B25DDD341818}" type="slidenum">
              <a:rPr lang="en-US"/>
              <a:pPr/>
              <a:t>24</a:t>
            </a:fld>
            <a:endParaRPr lang="en-US"/>
          </a:p>
        </p:txBody>
      </p:sp>
      <p:sp>
        <p:nvSpPr>
          <p:cNvPr id="83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28650" lvl="1" indent="-171450">
              <a:buFont typeface="Arial"/>
              <a:buChar char="•"/>
            </a:pPr>
            <a:r>
              <a:rPr lang="en-GB" dirty="0"/>
              <a:t>User wishes to annotate a document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/>
              <a:t>Browsers create RDF that associates a region in the document with the annotation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/>
              <a:t>RDF published to a server </a:t>
            </a:r>
            <a:br>
              <a:rPr lang="en-GB" dirty="0"/>
            </a:br>
            <a:r>
              <a:rPr lang="en-GB" dirty="0"/>
              <a:t>(cf. link server)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/>
              <a:t>Browsers can query server to obtain annotations for pages</a:t>
            </a:r>
          </a:p>
          <a:p>
            <a:pPr marL="171450" indent="-171450">
              <a:buFont typeface="Arial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213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356283-C117-FD4F-81E4-DC95987D9CD6}" type="slidenum">
              <a:rPr lang="en-US"/>
              <a:pPr/>
              <a:t>30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37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605A2-F1CE-3F40-A4C6-64A4FC11CDD9}" type="slidenum">
              <a:rPr lang="en-GB"/>
              <a:pPr/>
              <a:t>31</a:t>
            </a:fld>
            <a:endParaRPr lang="en-GB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7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11B7A-EDF0-EB4B-B44E-5EFB852CE2DF}" type="slidenum">
              <a:rPr lang="en-US"/>
              <a:pPr/>
              <a:t>32</a:t>
            </a:fld>
            <a:endParaRPr lang="en-US"/>
          </a:p>
        </p:txBody>
      </p:sp>
      <p:sp>
        <p:nvSpPr>
          <p:cNvPr id="92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306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5294A-305A-5148-851E-87EAB571FB8D}" type="slidenum">
              <a:rPr lang="en-US"/>
              <a:pPr/>
              <a:t>4</a:t>
            </a:fld>
            <a:endParaRPr lang="en-US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887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57A649-C45C-9540-BC69-7607E5A995A6}" type="slidenum">
              <a:rPr lang="en-US"/>
              <a:pPr/>
              <a:t>5</a:t>
            </a:fld>
            <a:endParaRPr lang="en-US"/>
          </a:p>
        </p:txBody>
      </p:sp>
      <p:sp>
        <p:nvSpPr>
          <p:cNvPr id="82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419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SIOC – Semantically-Interlinked Online 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59DFE-48A0-514B-974A-E9AD06536CE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81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532366-70DB-EF4D-9EEF-9FB110AD18D1}" type="slidenum">
              <a:rPr lang="en-US"/>
              <a:pPr/>
              <a:t>9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726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2FFCD-EFE2-9046-B394-5CF4991665DA}" type="slidenum">
              <a:rPr lang="en-US"/>
              <a:pPr/>
              <a:t>10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00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EA0532-F770-1A41-8380-1B7A62CB1CA7}" type="slidenum">
              <a:rPr lang="en-US"/>
              <a:pPr/>
              <a:t>12</a:t>
            </a:fld>
            <a:endParaRPr lang="en-US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461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2664A-158F-B748-BFA3-D3C1897C57E8}" type="slidenum">
              <a:rPr lang="en-US"/>
              <a:pPr/>
              <a:t>13</a:t>
            </a:fld>
            <a:endParaRPr lang="en-US"/>
          </a:p>
        </p:txBody>
      </p:sp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007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C082AE-C401-E143-B11F-9C30003A89F7}" type="slidenum">
              <a:rPr lang="en-US"/>
              <a:pPr/>
              <a:t>18</a:t>
            </a:fld>
            <a:endParaRPr lang="en-US"/>
          </a:p>
        </p:txBody>
      </p:sp>
      <p:sp>
        <p:nvSpPr>
          <p:cNvPr id="92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78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C13D-6028-A044-A6F1-DC4BF348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777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105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417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B6604A-86A9-074D-901A-A51AF4652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8BDAF3D-6C7B-9548-BAB8-0765051D77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A65594-303E-7642-9CB3-09C6E1958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B91455C-D067-6D41-8B42-135DE1BBB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7FE51D9-41F8-F34A-B0C1-DAF02849A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6AE1C61-DEC1-3045-9348-AA510989F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1C00406-8E4B-894C-8D20-4A9F22E4B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01/02/2022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9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85F1001B-B16B-E74E-90FF-B036DA16ADEF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6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22" r:id="rId20"/>
    <p:sldLayoutId id="2147483723" r:id="rId21"/>
    <p:sldLayoutId id="214748372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F8164AF-429E-8B44-8926-15F5B2F349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C93DE68-05CE-2849-95E7-E5250A523A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35FA973-C0ED-CC4A-860A-332DE8FA6E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E358BAB-3CE0-B441-80F2-75A919C00A3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C5CB4D6-7FF7-E74F-A293-FD6DF4731B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B38F7A9-0726-AB4E-82A2-387311FBB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308ADD2-B9A1-D943-9ECD-0824C50664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icbrainz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://www.esd.org.uk/standards/ipsv/" TargetMode="Externa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ikeon.com/foaf/?mbox=nmg@ecs.soton.ac.u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://jibbering.com/foaf/foafnaut.svg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676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Dublin Core Element Set</a:t>
            </a:r>
            <a:endParaRPr lang="en-US"/>
          </a:p>
        </p:txBody>
      </p:sp>
      <p:sp>
        <p:nvSpPr>
          <p:cNvPr id="78438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Title</a:t>
            </a:r>
          </a:p>
          <a:p>
            <a:r>
              <a:rPr lang="en-GB"/>
              <a:t>Creator</a:t>
            </a:r>
          </a:p>
          <a:p>
            <a:r>
              <a:rPr lang="en-GB"/>
              <a:t>Subject</a:t>
            </a:r>
          </a:p>
          <a:p>
            <a:r>
              <a:rPr lang="en-GB"/>
              <a:t>Description</a:t>
            </a:r>
          </a:p>
          <a:p>
            <a:r>
              <a:rPr lang="en-GB"/>
              <a:t>Publisher</a:t>
            </a:r>
          </a:p>
          <a:p>
            <a:r>
              <a:rPr lang="en-GB"/>
              <a:t>Contributor</a:t>
            </a:r>
          </a:p>
          <a:p>
            <a:r>
              <a:rPr lang="en-GB"/>
              <a:t>Date</a:t>
            </a:r>
            <a:endParaRPr lang="en-US"/>
          </a:p>
        </p:txBody>
      </p:sp>
      <p:sp>
        <p:nvSpPr>
          <p:cNvPr id="784388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/>
              <a:t>Type</a:t>
            </a:r>
          </a:p>
          <a:p>
            <a:r>
              <a:rPr lang="en-GB"/>
              <a:t>Format</a:t>
            </a:r>
          </a:p>
          <a:p>
            <a:r>
              <a:rPr lang="en-GB"/>
              <a:t>Identifier</a:t>
            </a:r>
          </a:p>
          <a:p>
            <a:r>
              <a:rPr lang="en-GB"/>
              <a:t>Source</a:t>
            </a:r>
          </a:p>
          <a:p>
            <a:r>
              <a:rPr lang="en-GB"/>
              <a:t>Language</a:t>
            </a:r>
          </a:p>
          <a:p>
            <a:r>
              <a:rPr lang="en-GB"/>
              <a:t>Relation</a:t>
            </a:r>
          </a:p>
          <a:p>
            <a:r>
              <a:rPr lang="en-GB"/>
              <a:t>Coverage</a:t>
            </a:r>
          </a:p>
          <a:p>
            <a:r>
              <a:rPr lang="en-GB"/>
              <a:t>Rights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A4A47B-97E9-F944-B976-839CF38607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9613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Bibliographic Ontology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More detailed bibliographic ontology</a:t>
            </a:r>
          </a:p>
          <a:p>
            <a:r>
              <a:rPr lang="en-US" dirty="0"/>
              <a:t>Describes types of publication</a:t>
            </a:r>
          </a:p>
          <a:p>
            <a:pPr lvl="1"/>
            <a:r>
              <a:rPr lang="en-US" dirty="0"/>
              <a:t>Conference paper</a:t>
            </a:r>
          </a:p>
          <a:p>
            <a:pPr lvl="1"/>
            <a:r>
              <a:rPr lang="en-US" dirty="0"/>
              <a:t>Journal article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Builds on Dublin Core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1E7937-69EC-E246-9B76-30A624A2D4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bibliontology.com</a:t>
            </a:r>
            <a:r>
              <a:rPr lang="en-US" dirty="0"/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86" y="4004028"/>
            <a:ext cx="2531027" cy="223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0098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MusicBrainz</a:t>
            </a:r>
          </a:p>
        </p:txBody>
      </p:sp>
      <p:sp>
        <p:nvSpPr>
          <p:cNvPr id="79462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An open replacement for the </a:t>
            </a:r>
            <a:r>
              <a:rPr lang="en-GB" dirty="0" err="1"/>
              <a:t>Gracenote</a:t>
            </a:r>
            <a:r>
              <a:rPr lang="en-GB" dirty="0"/>
              <a:t> CD database</a:t>
            </a:r>
          </a:p>
          <a:p>
            <a:r>
              <a:rPr lang="en-GB" dirty="0"/>
              <a:t>Community-maintained service</a:t>
            </a:r>
          </a:p>
          <a:p>
            <a:pPr lvl="1"/>
            <a:r>
              <a:rPr lang="en-GB" dirty="0"/>
              <a:t>Submissions and moderations</a:t>
            </a:r>
          </a:p>
          <a:p>
            <a:r>
              <a:rPr lang="en-GB" dirty="0"/>
              <a:t>Vocabularies used:</a:t>
            </a:r>
          </a:p>
          <a:p>
            <a:pPr lvl="1"/>
            <a:r>
              <a:rPr lang="en-GB" dirty="0"/>
              <a:t>Dublin Core</a:t>
            </a:r>
          </a:p>
          <a:p>
            <a:pPr lvl="1"/>
            <a:r>
              <a:rPr lang="en-GB" dirty="0"/>
              <a:t>Custom ontology for metadata specifically relating to audio recordings</a:t>
            </a:r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0E219-1FDF-DF48-9EAA-697098972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www.musicbrainz.org</a:t>
            </a:r>
            <a:r>
              <a:rPr lang="en-GB" dirty="0"/>
              <a:t>/</a:t>
            </a:r>
            <a:endParaRPr lang="en-US" dirty="0"/>
          </a:p>
        </p:txBody>
      </p:sp>
      <p:pic>
        <p:nvPicPr>
          <p:cNvPr id="794628" name="Picture 4" descr="Picture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70" y="1773238"/>
            <a:ext cx="4681128" cy="446405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627512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Publishing Standards for Industry Standard Metadata</a:t>
            </a:r>
          </a:p>
        </p:txBody>
      </p:sp>
      <p:sp>
        <p:nvSpPr>
          <p:cNvPr id="79872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Set of metadata vocabularies for automating publishing production processes and content exchange</a:t>
            </a:r>
          </a:p>
          <a:p>
            <a:r>
              <a:rPr lang="en-GB" dirty="0"/>
              <a:t>Simplified profile of RDF/XML</a:t>
            </a:r>
          </a:p>
          <a:p>
            <a:pPr lvl="1"/>
            <a:r>
              <a:rPr lang="en-GB" dirty="0"/>
              <a:t>Lower hurdle to adoption</a:t>
            </a:r>
          </a:p>
          <a:p>
            <a:r>
              <a:rPr lang="en-GB" dirty="0"/>
              <a:t>Commercial users include Time, Inc., Lexis-Nexis and McGraw-Hill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Vocabularies used:</a:t>
            </a:r>
          </a:p>
          <a:p>
            <a:pPr lvl="1"/>
            <a:r>
              <a:rPr lang="en-GB" dirty="0"/>
              <a:t>Dublin Core</a:t>
            </a:r>
          </a:p>
          <a:p>
            <a:pPr lvl="1"/>
            <a:r>
              <a:rPr lang="en-GB" dirty="0"/>
              <a:t>Custom </a:t>
            </a:r>
            <a:r>
              <a:rPr lang="en-GB" dirty="0" err="1"/>
              <a:t>ontologies</a:t>
            </a:r>
            <a:r>
              <a:rPr lang="en-GB" dirty="0"/>
              <a:t> for</a:t>
            </a:r>
          </a:p>
          <a:p>
            <a:pPr lvl="2"/>
            <a:r>
              <a:rPr lang="en-GB" dirty="0"/>
              <a:t>Controlled vocabularies</a:t>
            </a:r>
          </a:p>
          <a:p>
            <a:pPr lvl="2"/>
            <a:r>
              <a:rPr lang="en-GB" dirty="0"/>
              <a:t>Relational information</a:t>
            </a:r>
          </a:p>
          <a:p>
            <a:pPr lvl="2"/>
            <a:r>
              <a:rPr lang="en-GB" dirty="0"/>
              <a:t>Resource types</a:t>
            </a:r>
          </a:p>
          <a:p>
            <a:pPr lvl="2"/>
            <a:r>
              <a:rPr lang="en-GB" dirty="0"/>
              <a:t>Rights management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3639CF-123F-E544-AA99-3BC0AB0823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www.idealliance.org</a:t>
            </a:r>
            <a:r>
              <a:rPr lang="en-GB" dirty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46531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BBC </a:t>
            </a:r>
            <a:r>
              <a:rPr lang="en-US" dirty="0" err="1"/>
              <a:t>Programmes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Simple ontology for describing </a:t>
            </a:r>
            <a:r>
              <a:rPr lang="en-US" dirty="0" err="1"/>
              <a:t>programmes</a:t>
            </a:r>
            <a:endParaRPr lang="en-US" dirty="0"/>
          </a:p>
          <a:p>
            <a:pPr lvl="1"/>
            <a:r>
              <a:rPr lang="en-US" dirty="0"/>
              <a:t>Brands</a:t>
            </a:r>
          </a:p>
          <a:p>
            <a:pPr lvl="1"/>
            <a:r>
              <a:rPr lang="en-US" dirty="0"/>
              <a:t>Series (seasons)</a:t>
            </a:r>
          </a:p>
          <a:p>
            <a:pPr lvl="1"/>
            <a:r>
              <a:rPr lang="en-US" dirty="0"/>
              <a:t>Episodes</a:t>
            </a:r>
          </a:p>
          <a:p>
            <a:pPr lvl="1"/>
            <a:r>
              <a:rPr lang="en-US" dirty="0"/>
              <a:t>Broadcast events</a:t>
            </a:r>
          </a:p>
          <a:p>
            <a:pPr lvl="1"/>
            <a:r>
              <a:rPr lang="en-US" dirty="0"/>
              <a:t>Broadcast services</a:t>
            </a:r>
          </a:p>
          <a:p>
            <a:endParaRPr lang="en-US" dirty="0"/>
          </a:p>
          <a:p>
            <a:r>
              <a:rPr lang="en-US" dirty="0"/>
              <a:t>Data describing all BBC </a:t>
            </a:r>
            <a:r>
              <a:rPr lang="en-US" dirty="0" err="1"/>
              <a:t>programmes</a:t>
            </a:r>
            <a:endParaRPr lang="en-US" dirty="0"/>
          </a:p>
        </p:txBody>
      </p:sp>
      <p:pic>
        <p:nvPicPr>
          <p:cNvPr id="8" name="Content Placeholder 7" descr="radiotimes.pn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192" y="1111805"/>
            <a:ext cx="3844111" cy="512548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9DBE8-2D8B-8C47-907B-9A13BE4905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purl.org</a:t>
            </a:r>
            <a:r>
              <a:rPr lang="en-US" dirty="0"/>
              <a:t>/ontology/</a:t>
            </a:r>
            <a:r>
              <a:rPr lang="en-US" dirty="0" err="1"/>
              <a:t>po</a:t>
            </a:r>
            <a:r>
              <a:rPr lang="en-US" dirty="0"/>
              <a:t>/ </a:t>
            </a:r>
          </a:p>
          <a:p>
            <a:r>
              <a:rPr lang="en-US" dirty="0"/>
              <a:t>http://</a:t>
            </a:r>
            <a:r>
              <a:rPr lang="en-US" dirty="0" err="1"/>
              <a:t>www.bbc.co.uk</a:t>
            </a:r>
            <a:r>
              <a:rPr lang="en-US" dirty="0"/>
              <a:t>/</a:t>
            </a:r>
            <a:r>
              <a:rPr lang="en-US" dirty="0" err="1"/>
              <a:t>programmes</a:t>
            </a:r>
            <a:r>
              <a:rPr lang="en-US" dirty="0"/>
              <a:t>/developers</a:t>
            </a:r>
          </a:p>
        </p:txBody>
      </p:sp>
    </p:spTree>
    <p:extLst>
      <p:ext uri="{BB962C8B-B14F-4D97-AF65-F5344CB8AC3E}">
        <p14:creationId xmlns:p14="http://schemas.microsoft.com/office/powerpoint/2010/main" val="382626443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b="12517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Cultural Heritage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http://www.flickr.com/photos/juanillooo/476627356/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6264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CIDOC CRM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Ontology for heterogeneous cultural heritage information</a:t>
            </a:r>
          </a:p>
          <a:p>
            <a:r>
              <a:rPr lang="en-US" dirty="0"/>
              <a:t>Represents more than just bibliographic information</a:t>
            </a:r>
          </a:p>
          <a:p>
            <a:r>
              <a:rPr lang="en-US" dirty="0"/>
              <a:t>Event-based model</a:t>
            </a:r>
            <a:br>
              <a:rPr lang="en-US" dirty="0"/>
            </a:br>
            <a:r>
              <a:rPr lang="en-US" dirty="0"/>
              <a:t>(compare with Dublin Core’s attribute-based approach)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D48A8-51C4-F849-AF45-4DA3EC61F3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www.cidoc-crm.org</a:t>
            </a:r>
            <a:r>
              <a:rPr lang="en-US" dirty="0"/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40" y="1773236"/>
            <a:ext cx="5400673" cy="405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8842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re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/>
              <a:t>Knowledge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D420A-0396-DE41-B044-3A1C2A7B11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7768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Simple Knowledge Organisation System</a:t>
            </a:r>
          </a:p>
        </p:txBody>
      </p:sp>
      <p:sp>
        <p:nvSpPr>
          <p:cNvPr id="92160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Standard vocabulary to support thesauri, classification schemes, subject heading lists, taxonomies, and other types of controlled vocabulary</a:t>
            </a:r>
          </a:p>
          <a:p>
            <a:r>
              <a:rPr lang="en-GB" dirty="0"/>
              <a:t>Semantic relationships: broader, narrower, related terms</a:t>
            </a:r>
          </a:p>
          <a:p>
            <a:r>
              <a:rPr lang="en-GB" dirty="0"/>
              <a:t>Labels, preferred labels, alternative labels</a:t>
            </a:r>
          </a:p>
          <a:p>
            <a:r>
              <a:rPr lang="en-GB" dirty="0"/>
              <a:t>Notes, documentation, scope notes</a:t>
            </a:r>
          </a:p>
          <a:p>
            <a:r>
              <a:rPr lang="en-GB" dirty="0"/>
              <a:t>Mappings between vocabularies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91481E-4C44-5742-9363-3FE6D51C37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http://www.w3.org/TR/</a:t>
            </a:r>
            <a:r>
              <a:rPr lang="en-GB" dirty="0" err="1"/>
              <a:t>skos</a:t>
            </a:r>
            <a:r>
              <a:rPr lang="en-GB" dirty="0"/>
              <a:t>-reference/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743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SKOS Example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A03EBE-C0B8-1E43-9C69-90E6333241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3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628775"/>
            <a:ext cx="7158038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811948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Vocabularies and Applications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COMP6215 Semantic Web Technologies</a:t>
            </a:r>
          </a:p>
          <a:p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Dr Nicholas Gibbins - </a:t>
            </a:r>
            <a:r>
              <a:rPr lang="en-GB" dirty="0" err="1"/>
              <a:t>nmg@ecs.soton.ac.uk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75326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514" t="6639" r="2514" b="6639"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Provenance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E1F325-6926-0040-9436-6DF408BB6F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17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provenance</a:t>
            </a:r>
            <a:r>
              <a:rPr lang="en-US" dirty="0"/>
              <a:t> of a digital object represents its origin</a:t>
            </a:r>
          </a:p>
          <a:p>
            <a:r>
              <a:rPr lang="en-US" dirty="0"/>
              <a:t>Provenance facilitates:</a:t>
            </a:r>
          </a:p>
          <a:p>
            <a:pPr lvl="1"/>
            <a:r>
              <a:rPr lang="en-US" dirty="0"/>
              <a:t>understanding how data was collected so it can be meaningfully used</a:t>
            </a:r>
          </a:p>
          <a:p>
            <a:pPr lvl="1"/>
            <a:r>
              <a:rPr lang="en-US" dirty="0"/>
              <a:t>determining ownership and rights over an object</a:t>
            </a:r>
          </a:p>
          <a:p>
            <a:pPr lvl="1"/>
            <a:r>
              <a:rPr lang="en-US" dirty="0"/>
              <a:t>making </a:t>
            </a:r>
            <a:r>
              <a:rPr lang="en-US" dirty="0" err="1"/>
              <a:t>judgements</a:t>
            </a:r>
            <a:r>
              <a:rPr lang="en-US" dirty="0"/>
              <a:t> about information to determine whether to trust it</a:t>
            </a:r>
          </a:p>
          <a:p>
            <a:pPr lvl="1"/>
            <a:r>
              <a:rPr lang="en-US" dirty="0"/>
              <a:t>verifying that the process and steps used to obtain a result complies with given requirements</a:t>
            </a:r>
          </a:p>
          <a:p>
            <a:pPr lvl="1"/>
            <a:r>
              <a:rPr lang="en-US" dirty="0"/>
              <a:t>reproducing how something was generated.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6CBBD9-FEE6-1243-96FC-CB88FF8941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13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PROV-O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specification and ontology for expressing provenance records</a:t>
            </a:r>
          </a:p>
          <a:p>
            <a:r>
              <a:rPr lang="en-US" dirty="0"/>
              <a:t>Records contain descriptions of the entities and activities involved in producing and delivering or otherwise influencing a given object</a:t>
            </a:r>
          </a:p>
          <a:p>
            <a:r>
              <a:rPr lang="en-US" dirty="0"/>
              <a:t>Became a W3C Recommendation in April 2013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2484716"/>
            <a:ext cx="5400675" cy="3041094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C553F7-6D4E-1F4C-B50C-DF4FEB2B7A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http://www.w3.org/TR/</a:t>
            </a:r>
            <a:r>
              <a:rPr lang="en-GB" dirty="0" err="1"/>
              <a:t>prov</a:t>
            </a:r>
            <a:r>
              <a:rPr lang="en-GB" dirty="0"/>
              <a:t>-primer/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604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5" b="12465"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Web Annotation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http://www.flickr.com/photos/medievalkarl/4473939932/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0333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Annotea</a:t>
            </a:r>
          </a:p>
        </p:txBody>
      </p:sp>
      <p:sp>
        <p:nvSpPr>
          <p:cNvPr id="83763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Shared annotations for the Web</a:t>
            </a:r>
          </a:p>
          <a:p>
            <a:r>
              <a:rPr lang="en-GB" dirty="0"/>
              <a:t>Vocabularies used:</a:t>
            </a:r>
          </a:p>
          <a:p>
            <a:pPr lvl="1"/>
            <a:r>
              <a:rPr lang="en-GB" dirty="0"/>
              <a:t>Dublin Core for bibliographic metadata about the annotation</a:t>
            </a:r>
          </a:p>
          <a:p>
            <a:pPr lvl="1"/>
            <a:r>
              <a:rPr lang="en-GB" dirty="0"/>
              <a:t>Custom schema for relating annotation to annotated document</a:t>
            </a:r>
          </a:p>
          <a:p>
            <a:pPr lvl="1"/>
            <a:r>
              <a:rPr lang="en-GB" dirty="0" err="1"/>
              <a:t>XPath</a:t>
            </a:r>
            <a:r>
              <a:rPr lang="en-GB" dirty="0"/>
              <a:t> and </a:t>
            </a:r>
            <a:r>
              <a:rPr lang="en-GB" dirty="0" err="1"/>
              <a:t>XPointer</a:t>
            </a:r>
            <a:r>
              <a:rPr lang="en-GB" dirty="0"/>
              <a:t> used to identify region of document to be annotated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05760-AAEC-3647-B73B-185AEFD974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http://www.w3.org/2001/</a:t>
            </a:r>
            <a:r>
              <a:rPr lang="en-US" dirty="0" err="1"/>
              <a:t>Annotea</a:t>
            </a:r>
            <a:r>
              <a:rPr lang="en-US" dirty="0"/>
              <a:t>/</a:t>
            </a:r>
          </a:p>
        </p:txBody>
      </p:sp>
      <p:pic>
        <p:nvPicPr>
          <p:cNvPr id="9" name="Picture 3" descr="xul_side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991469"/>
            <a:ext cx="5400675" cy="5866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907306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Annotation Data Model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W3C Proposed Recommendation (17 Jan 2017)</a:t>
            </a:r>
          </a:p>
          <a:p>
            <a:pPr lvl="1"/>
            <a:r>
              <a:rPr lang="en-US" dirty="0"/>
              <a:t>Ongoing work on annotation within W3C (Web Annotation Working Group)</a:t>
            </a:r>
          </a:p>
          <a:p>
            <a:r>
              <a:rPr lang="en-US" dirty="0"/>
              <a:t>Vocabularies used:</a:t>
            </a:r>
          </a:p>
          <a:p>
            <a:pPr lvl="1"/>
            <a:r>
              <a:rPr lang="en-US" dirty="0"/>
              <a:t>FOAF</a:t>
            </a:r>
          </a:p>
          <a:p>
            <a:pPr lvl="1"/>
            <a:r>
              <a:rPr lang="en-US" dirty="0"/>
              <a:t>Dublin Core</a:t>
            </a:r>
          </a:p>
          <a:p>
            <a:pPr lvl="1"/>
            <a:r>
              <a:rPr lang="en-US" dirty="0"/>
              <a:t>Provenance</a:t>
            </a:r>
          </a:p>
          <a:p>
            <a:pPr lvl="1"/>
            <a:r>
              <a:rPr lang="en-US" dirty="0"/>
              <a:t>SKOS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8531" y="2276475"/>
            <a:ext cx="5421371" cy="310201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6A9F6-9452-E84A-9FEC-6F0CBB6EC0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www.openannotation.org</a:t>
            </a:r>
            <a:r>
              <a:rPr lang="en-GB" dirty="0"/>
              <a:t>/spec/core/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77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/>
          <a:srcRect t="-2375" b="-1433"/>
          <a:stretch/>
        </p:blipFill>
        <p:spPr>
          <a:xfrm>
            <a:off x="1489267" y="764704"/>
            <a:ext cx="9213466" cy="547258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CEA4C-0932-3344-AF2A-E469E1CCC6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0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5786374464_ece629a41d_b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Commerce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www.flickr.com</a:t>
            </a:r>
            <a:r>
              <a:rPr lang="en-US" dirty="0">
                <a:solidFill>
                  <a:schemeClr val="tx1"/>
                </a:solidFill>
              </a:rPr>
              <a:t>/photos/</a:t>
            </a:r>
            <a:r>
              <a:rPr lang="en-US" dirty="0" err="1">
                <a:solidFill>
                  <a:schemeClr val="tx1"/>
                </a:solidFill>
              </a:rPr>
              <a:t>polycart</a:t>
            </a:r>
            <a:r>
              <a:rPr lang="en-US" dirty="0">
                <a:solidFill>
                  <a:schemeClr val="tx1"/>
                </a:solidFill>
              </a:rPr>
              <a:t>/5786374464</a:t>
            </a:r>
          </a:p>
        </p:txBody>
      </p:sp>
    </p:spTree>
    <p:extLst>
      <p:ext uri="{BB962C8B-B14F-4D97-AF65-F5344CB8AC3E}">
        <p14:creationId xmlns:p14="http://schemas.microsoft.com/office/powerpoint/2010/main" val="1176484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Relations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Standardised</a:t>
            </a:r>
            <a:r>
              <a:rPr lang="en-US" dirty="0"/>
              <a:t> vocabulary for product, price, and company data</a:t>
            </a:r>
          </a:p>
          <a:p>
            <a:r>
              <a:rPr lang="en-US" dirty="0"/>
              <a:t>Represents:</a:t>
            </a:r>
          </a:p>
          <a:p>
            <a:pPr lvl="1"/>
            <a:r>
              <a:rPr lang="en-US" dirty="0"/>
              <a:t>Prices</a:t>
            </a:r>
          </a:p>
          <a:p>
            <a:pPr lvl="1"/>
            <a:r>
              <a:rPr lang="en-US" dirty="0"/>
              <a:t>Accepted payment methods</a:t>
            </a:r>
          </a:p>
          <a:p>
            <a:pPr lvl="1"/>
            <a:r>
              <a:rPr lang="en-US" dirty="0"/>
              <a:t>Opening times</a:t>
            </a:r>
          </a:p>
          <a:p>
            <a:pPr lvl="1"/>
            <a:r>
              <a:rPr lang="en-US" dirty="0"/>
              <a:t>Delivery methods and charges</a:t>
            </a:r>
          </a:p>
          <a:p>
            <a:pPr lvl="1"/>
            <a:r>
              <a:rPr lang="en-US" dirty="0"/>
              <a:t>Warranty promises and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Integrates with:</a:t>
            </a:r>
          </a:p>
          <a:p>
            <a:pPr lvl="1"/>
            <a:r>
              <a:rPr lang="en-US" dirty="0"/>
              <a:t>UNSPSC vocabulary for offerings</a:t>
            </a:r>
          </a:p>
          <a:p>
            <a:pPr lvl="1"/>
            <a:r>
              <a:rPr lang="en-US" dirty="0"/>
              <a:t>SIC codes for company type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1B2619-C488-8040-95F9-B6B4A59C79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purl.org</a:t>
            </a:r>
            <a:r>
              <a:rPr lang="en-US" dirty="0"/>
              <a:t>/</a:t>
            </a:r>
            <a:r>
              <a:rPr lang="en-US" dirty="0" err="1"/>
              <a:t>goodrelations</a:t>
            </a:r>
            <a:r>
              <a:rPr lang="en-US" dirty="0"/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23" y="5353645"/>
            <a:ext cx="3247389" cy="88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2036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 b="12552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Public Sector Information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http://www.flickr.com/photos/emsef/1398072554/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7607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2557371-9451-B346-A8AE-BC98EDB1B3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7" b="1365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4D004D8-7DB3-1C46-8B8D-9307FE3E7E7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Social Networking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C967A-61EF-DA4D-B950-E600DBE96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bigblackbox</a:t>
            </a:r>
            <a:r>
              <a:rPr lang="en-US" dirty="0"/>
              <a:t>/4269397346/</a:t>
            </a: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346A7C05-D1B0-FF4D-AC01-EA8CA6F0FCF0}"/>
              </a:ext>
            </a:extLst>
          </p:cNvPr>
          <p:cNvGrpSpPr/>
          <p:nvPr/>
        </p:nvGrpSpPr>
        <p:grpSpPr>
          <a:xfrm>
            <a:off x="4532596" y="1540438"/>
            <a:ext cx="1774664" cy="1367530"/>
            <a:chOff x="3385024" y="1308288"/>
            <a:chExt cx="1774664" cy="1367530"/>
          </a:xfrm>
        </p:grpSpPr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F52D31C1-B0D0-D747-9D58-77DC1006F91D}"/>
                </a:ext>
              </a:extLst>
            </p:cNvPr>
            <p:cNvSpPr/>
            <p:nvPr/>
          </p:nvSpPr>
          <p:spPr bwMode="auto">
            <a:xfrm>
              <a:off x="3385024" y="1308288"/>
              <a:ext cx="1774664" cy="1367530"/>
            </a:xfrm>
            <a:prstGeom prst="wedgeRoundRectCallout">
              <a:avLst>
                <a:gd name="adj1" fmla="val 37883"/>
                <a:gd name="adj2" fmla="val 66071"/>
                <a:gd name="adj3" fmla="val 16667"/>
              </a:avLst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000" dirty="0">
                  <a:latin typeface="Lucida Sans" pitchFamily="-106" charset="0"/>
                  <a:ea typeface="ＭＳ Ｐゴシック" pitchFamily="-106" charset="-128"/>
                  <a:cs typeface="ＭＳ Ｐゴシック" pitchFamily="-106" charset="-128"/>
                </a:rPr>
                <a:t>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C8AB0C-23EC-3045-B777-56028E1DB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193" y="1454808"/>
              <a:ext cx="1091369" cy="1091369"/>
            </a:xfrm>
            <a:prstGeom prst="rect">
              <a:avLst/>
            </a:prstGeom>
          </p:spPr>
        </p:pic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CB720148-A20E-4E41-B71C-048F0777C0E2}"/>
              </a:ext>
            </a:extLst>
          </p:cNvPr>
          <p:cNvGrpSpPr/>
          <p:nvPr/>
        </p:nvGrpSpPr>
        <p:grpSpPr>
          <a:xfrm>
            <a:off x="8078014" y="678498"/>
            <a:ext cx="1774664" cy="1367530"/>
            <a:chOff x="6554014" y="472123"/>
            <a:chExt cx="1774664" cy="1367530"/>
          </a:xfrm>
        </p:grpSpPr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826A30AD-6953-CC4F-8C38-BDEE9F6ABF6F}"/>
                </a:ext>
              </a:extLst>
            </p:cNvPr>
            <p:cNvSpPr/>
            <p:nvPr/>
          </p:nvSpPr>
          <p:spPr bwMode="auto">
            <a:xfrm>
              <a:off x="6554014" y="472123"/>
              <a:ext cx="1774664" cy="1367530"/>
            </a:xfrm>
            <a:prstGeom prst="wedgeRoundRectCallout">
              <a:avLst>
                <a:gd name="adj1" fmla="val -33677"/>
                <a:gd name="adj2" fmla="val 62500"/>
                <a:gd name="adj3" fmla="val 16667"/>
              </a:avLst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000" dirty="0">
                  <a:latin typeface="Lucida Sans" pitchFamily="-106" charset="0"/>
                  <a:ea typeface="ＭＳ Ｐゴシック" pitchFamily="-106" charset="-128"/>
                  <a:cs typeface="ＭＳ Ｐゴシック" pitchFamily="-106" charset="-128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2F3B41-DDC1-3E42-9C7F-7CF80537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334" y="618643"/>
              <a:ext cx="1058807" cy="1058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8454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AKTive</a:t>
            </a:r>
            <a:r>
              <a:rPr lang="en-GB" dirty="0"/>
              <a:t> PSI (2005)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>
                <a:cs typeface="Georgia"/>
              </a:rPr>
              <a:t>Use advanced knowledge management technology to improve the delivery of policy and public services across Government</a:t>
            </a:r>
          </a:p>
          <a:p>
            <a:r>
              <a:rPr lang="en-GB" altLang="ja-JP" dirty="0"/>
              <a:t>Build up a detailed picture of life in two London Boroughs, using as broad a collection of Public Sector Information as possible</a:t>
            </a:r>
            <a:endParaRPr lang="en-GB" dirty="0"/>
          </a:p>
          <a:p>
            <a:pPr lvl="1"/>
            <a:endParaRPr lang="en-GB" dirty="0"/>
          </a:p>
        </p:txBody>
      </p:sp>
      <p:grpSp>
        <p:nvGrpSpPr>
          <p:cNvPr id="2" name="Group 9"/>
          <p:cNvGrpSpPr/>
          <p:nvPr/>
        </p:nvGrpSpPr>
        <p:grpSpPr>
          <a:xfrm>
            <a:off x="2180949" y="3429000"/>
            <a:ext cx="7830101" cy="2808288"/>
            <a:chOff x="107950" y="3429000"/>
            <a:chExt cx="8861425" cy="3178175"/>
          </a:xfrm>
        </p:grpSpPr>
        <p:pic>
          <p:nvPicPr>
            <p:cNvPr id="11" name="Picture 3" descr="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651" r="56650"/>
            <a:stretch>
              <a:fillRect/>
            </a:stretch>
          </p:blipFill>
          <p:spPr bwMode="auto">
            <a:xfrm>
              <a:off x="3132138" y="4149725"/>
              <a:ext cx="1152525" cy="747713"/>
            </a:xfrm>
            <a:prstGeom prst="rect">
              <a:avLst/>
            </a:prstGeom>
            <a:noFill/>
          </p:spPr>
        </p:pic>
        <p:pic>
          <p:nvPicPr>
            <p:cNvPr id="12" name="Picture 4" descr="o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5157788"/>
              <a:ext cx="2552700" cy="288925"/>
            </a:xfrm>
            <a:prstGeom prst="rect">
              <a:avLst/>
            </a:prstGeom>
            <a:noFill/>
          </p:spPr>
        </p:pic>
        <p:pic>
          <p:nvPicPr>
            <p:cNvPr id="13" name="Picture 5" descr="m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25" y="5949950"/>
              <a:ext cx="2381250" cy="657225"/>
            </a:xfrm>
            <a:prstGeom prst="rect">
              <a:avLst/>
            </a:prstGeom>
            <a:noFill/>
          </p:spPr>
        </p:pic>
        <p:pic>
          <p:nvPicPr>
            <p:cNvPr id="14" name="Picture 6" descr="londo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5157788"/>
              <a:ext cx="1676400" cy="285750"/>
            </a:xfrm>
            <a:prstGeom prst="rect">
              <a:avLst/>
            </a:prstGeom>
            <a:noFill/>
          </p:spPr>
        </p:pic>
        <p:pic>
          <p:nvPicPr>
            <p:cNvPr id="15" name="Picture 7" descr="lewish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7036"/>
            <a:stretch>
              <a:fillRect/>
            </a:stretch>
          </p:blipFill>
          <p:spPr bwMode="auto">
            <a:xfrm>
              <a:off x="5292725" y="3429000"/>
              <a:ext cx="2058988" cy="501650"/>
            </a:xfrm>
            <a:prstGeom prst="rect">
              <a:avLst/>
            </a:prstGeom>
            <a:noFill/>
          </p:spPr>
        </p:pic>
        <p:pic>
          <p:nvPicPr>
            <p:cNvPr id="16" name="Picture 8" descr="home-off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5661025"/>
              <a:ext cx="1104900" cy="866775"/>
            </a:xfrm>
            <a:prstGeom prst="rect">
              <a:avLst/>
            </a:prstGeom>
            <a:noFill/>
          </p:spPr>
        </p:pic>
        <p:pic>
          <p:nvPicPr>
            <p:cNvPr id="17" name="Picture 9" descr="hml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4365625"/>
              <a:ext cx="2047875" cy="523875"/>
            </a:xfrm>
            <a:prstGeom prst="rect">
              <a:avLst/>
            </a:prstGeom>
            <a:noFill/>
          </p:spPr>
        </p:pic>
        <p:pic>
          <p:nvPicPr>
            <p:cNvPr id="18" name="Picture 10" descr="gazett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25" y="5949950"/>
              <a:ext cx="2428875" cy="619125"/>
            </a:xfrm>
            <a:prstGeom prst="rect">
              <a:avLst/>
            </a:prstGeom>
            <a:noFill/>
          </p:spPr>
        </p:pic>
        <p:pic>
          <p:nvPicPr>
            <p:cNvPr id="19" name="Picture 11" descr="dh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050" y="3716338"/>
              <a:ext cx="2066925" cy="1082675"/>
            </a:xfrm>
            <a:prstGeom prst="rect">
              <a:avLst/>
            </a:prstGeom>
            <a:noFill/>
          </p:spPr>
        </p:pic>
        <p:pic>
          <p:nvPicPr>
            <p:cNvPr id="20" name="Picture 12" descr="defr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5516563"/>
              <a:ext cx="1390650" cy="1085850"/>
            </a:xfrm>
            <a:prstGeom prst="rect">
              <a:avLst/>
            </a:prstGeom>
            <a:noFill/>
          </p:spPr>
        </p:pic>
        <p:pic>
          <p:nvPicPr>
            <p:cNvPr id="21" name="Picture 13" descr="camde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4437063"/>
              <a:ext cx="1800225" cy="374650"/>
            </a:xfrm>
            <a:prstGeom prst="rect">
              <a:avLst/>
            </a:prstGeom>
            <a:noFill/>
          </p:spPr>
        </p:pic>
        <p:pic>
          <p:nvPicPr>
            <p:cNvPr id="22" name="Picture 14" descr="co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563" y="4868863"/>
              <a:ext cx="2005012" cy="989012"/>
            </a:xfrm>
            <a:prstGeom prst="rect">
              <a:avLst/>
            </a:prstGeom>
            <a:noFill/>
          </p:spPr>
        </p:pic>
        <p:pic>
          <p:nvPicPr>
            <p:cNvPr id="23" name="Picture 16" descr="opsi-logo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3429000"/>
              <a:ext cx="4876800" cy="6953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7022430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Visualisations and Mashups</a:t>
            </a: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27ABC9-CE5B-D242-B6B6-7B5F027FD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773238"/>
            <a:ext cx="3960813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19" y="2730500"/>
            <a:ext cx="3925887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4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65" y="2159648"/>
            <a:ext cx="4054920" cy="240281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72786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Integrated Public Sector Vocabulary</a:t>
            </a:r>
          </a:p>
        </p:txBody>
      </p:sp>
      <p:sp>
        <p:nvSpPr>
          <p:cNvPr id="9256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Taxonomy for classifying public sector information resources</a:t>
            </a:r>
          </a:p>
          <a:p>
            <a:r>
              <a:rPr lang="en-GB" dirty="0"/>
              <a:t>Developed with the backing of the ODPM and the Cabinet Office e-Government Unit</a:t>
            </a:r>
          </a:p>
          <a:p>
            <a:r>
              <a:rPr lang="en-GB" dirty="0"/>
              <a:t>Available in a variety of formats, but RDF/XML is the definitive format</a:t>
            </a:r>
          </a:p>
          <a:p>
            <a:r>
              <a:rPr lang="en-GB" dirty="0"/>
              <a:t>Uses Dublin Core and SKOS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4B3E32-EF99-C246-B016-5AD9BAE4B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www.esd.org.uk</a:t>
            </a:r>
            <a:r>
              <a:rPr lang="en-US" dirty="0"/>
              <a:t>/standards/</a:t>
            </a:r>
            <a:r>
              <a:rPr lang="en-US" dirty="0" err="1"/>
              <a:t>ipsv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6694369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data.gov.uk (2010)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 2009, Tim Berners-Lee and Nigel </a:t>
            </a:r>
            <a:r>
              <a:rPr lang="en-US" dirty="0" err="1"/>
              <a:t>Shadbolt</a:t>
            </a:r>
            <a:r>
              <a:rPr lang="en-US" dirty="0"/>
              <a:t> appointed as advisors to HMG on opening up public data</a:t>
            </a:r>
          </a:p>
          <a:p>
            <a:endParaRPr lang="en-US" dirty="0"/>
          </a:p>
          <a:p>
            <a:r>
              <a:rPr lang="en-US" dirty="0" err="1"/>
              <a:t>data.gov.uk</a:t>
            </a:r>
            <a:r>
              <a:rPr lang="en-US" dirty="0"/>
              <a:t> website went public on 21 Jan 2010</a:t>
            </a:r>
          </a:p>
          <a:p>
            <a:pPr lvl="1"/>
            <a:r>
              <a:rPr lang="en-US" dirty="0"/>
              <a:t>2890 datasets from central and local government</a:t>
            </a:r>
          </a:p>
          <a:p>
            <a:pPr lvl="1"/>
            <a:r>
              <a:rPr lang="en-US" dirty="0"/>
              <a:t>Uses SW technologies to represent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E3DA6-926A-F94B-9EC9-89524D1A427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75E84-DAB1-9441-8BF6-35FF50C3F2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8" y="1773235"/>
            <a:ext cx="5400674" cy="435294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241068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559" b="13559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Geographic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F50F3-7B71-D046-B6F8-926E6809C1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95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Ordnance Survey Linked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Opened up datasets as part of UK public sector data initiative:</a:t>
            </a:r>
          </a:p>
          <a:p>
            <a:pPr lvl="1"/>
            <a:r>
              <a:rPr lang="en-US" dirty="0"/>
              <a:t>1:50,000 Gazetteer</a:t>
            </a:r>
            <a:br>
              <a:rPr lang="en-US" dirty="0"/>
            </a:br>
            <a:r>
              <a:rPr lang="en-US" dirty="0"/>
              <a:t>250,000 place names</a:t>
            </a:r>
          </a:p>
          <a:p>
            <a:pPr lvl="1"/>
            <a:r>
              <a:rPr lang="en-US" dirty="0"/>
              <a:t>Code-Point</a:t>
            </a:r>
            <a:br>
              <a:rPr lang="en-US" dirty="0"/>
            </a:br>
            <a:r>
              <a:rPr lang="en-US" dirty="0"/>
              <a:t>1,700,000 postcode units</a:t>
            </a:r>
          </a:p>
          <a:p>
            <a:pPr lvl="1"/>
            <a:r>
              <a:rPr lang="en-US" dirty="0"/>
              <a:t>Boundary Line</a:t>
            </a:r>
            <a:br>
              <a:rPr lang="en-US" dirty="0"/>
            </a:br>
            <a:r>
              <a:rPr lang="en-US" dirty="0"/>
              <a:t>Electoral and administrative boundaries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Output formats:</a:t>
            </a:r>
          </a:p>
          <a:p>
            <a:pPr lvl="1"/>
            <a:r>
              <a:rPr lang="en-US" dirty="0"/>
              <a:t>JSON</a:t>
            </a:r>
          </a:p>
          <a:p>
            <a:pPr lvl="1"/>
            <a:r>
              <a:rPr lang="en-US" dirty="0"/>
              <a:t>RDF</a:t>
            </a:r>
          </a:p>
          <a:p>
            <a:r>
              <a:rPr lang="en-US" dirty="0"/>
              <a:t>SPARQL query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3A0A6-0084-A34D-BE2A-537E2B3A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data.ordnancesurvey.co.uk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98477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</a:t>
            </a:r>
            <a:r>
              <a:rPr lang="en-US" dirty="0" err="1"/>
              <a:t>Streetmap</a:t>
            </a:r>
            <a:r>
              <a:rPr lang="en-US" dirty="0"/>
              <a:t> Linked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OSM Semantic Network</a:t>
            </a:r>
          </a:p>
          <a:p>
            <a:pPr lvl="1"/>
            <a:r>
              <a:rPr lang="en-US" dirty="0"/>
              <a:t>SKOS vocabulary built from map feature tags</a:t>
            </a:r>
          </a:p>
          <a:p>
            <a:pPr marL="0" indent="0">
              <a:buNone/>
            </a:pPr>
            <a:r>
              <a:rPr lang="en-US" dirty="0" err="1"/>
              <a:t>LinkedGeoData.org</a:t>
            </a:r>
            <a:endParaRPr lang="en-US" dirty="0"/>
          </a:p>
          <a:p>
            <a:pPr lvl="1"/>
            <a:r>
              <a:rPr lang="en-US" dirty="0"/>
              <a:t>Interlinks OSM data with other linked open data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tretch/>
        </p:blipFill>
        <p:spPr>
          <a:xfrm>
            <a:off x="6167438" y="2082194"/>
            <a:ext cx="5400675" cy="3846138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FDC578-6620-DD4C-B4B3-B3F1D20A8E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29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0C58E-D649-3A47-B91A-5864DEC8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Lecture: RDF</a:t>
            </a:r>
          </a:p>
        </p:txBody>
      </p:sp>
    </p:spTree>
    <p:extLst>
      <p:ext uri="{BB962C8B-B14F-4D97-AF65-F5344CB8AC3E}">
        <p14:creationId xmlns:p14="http://schemas.microsoft.com/office/powerpoint/2010/main" val="14297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Friend of a Friend (FOAF)</a:t>
            </a:r>
            <a:endParaRPr lang="en-GB" dirty="0"/>
          </a:p>
        </p:txBody>
      </p:sp>
      <p:sp>
        <p:nvSpPr>
          <p:cNvPr id="82125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Semantic Web realisation of “six degrees of separation”</a:t>
            </a:r>
          </a:p>
          <a:p>
            <a:r>
              <a:rPr lang="en-GB" dirty="0"/>
              <a:t>Fully distributed system</a:t>
            </a:r>
          </a:p>
          <a:p>
            <a:pPr lvl="1"/>
            <a:r>
              <a:rPr lang="en-GB" dirty="0"/>
              <a:t>Each user writes an RDF file describing themselves and who they know (using the FOAF schema)</a:t>
            </a:r>
          </a:p>
          <a:p>
            <a:pPr lvl="1"/>
            <a:r>
              <a:rPr lang="en-GB" dirty="0"/>
              <a:t>Files are harvested and aggregated</a:t>
            </a:r>
          </a:p>
          <a:p>
            <a:pPr lvl="1"/>
            <a:r>
              <a:rPr lang="en-GB" dirty="0"/>
              <a:t>Data is presented in a variety of interfaces</a:t>
            </a:r>
          </a:p>
          <a:p>
            <a:r>
              <a:rPr lang="en-GB" dirty="0"/>
              <a:t>Avoids </a:t>
            </a:r>
            <a:r>
              <a:rPr lang="en-GB" dirty="0" err="1"/>
              <a:t>siloing</a:t>
            </a:r>
            <a:r>
              <a:rPr lang="en-GB" dirty="0"/>
              <a:t> of existing social networking systems</a:t>
            </a:r>
          </a:p>
          <a:p>
            <a:r>
              <a:rPr lang="en-GB" dirty="0"/>
              <a:t>Data from many providers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4BB08-2465-4A4D-A98D-F5D778D53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www.foaf-project.org</a:t>
            </a:r>
            <a:r>
              <a:rPr lang="en-US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099" y="4876984"/>
            <a:ext cx="2235783" cy="111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3476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Interfaces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F8160D-BAA5-D747-B462-92360990F6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329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78" y="1844824"/>
            <a:ext cx="3992102" cy="398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780928"/>
            <a:ext cx="4248472" cy="365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19384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9" y="1985902"/>
            <a:ext cx="5400673" cy="34114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Semantically-Interlinked Online Communities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Ontology for describing wikis, bulletin boards, blogs,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Designed to interoperate with FOAF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C562CF-F72B-F94B-9668-0329F935D1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rdfs.org</a:t>
            </a:r>
            <a:r>
              <a:rPr lang="en-US" dirty="0"/>
              <a:t>/</a:t>
            </a:r>
            <a:r>
              <a:rPr lang="en-US" dirty="0" err="1"/>
              <a:t>sioc</a:t>
            </a:r>
            <a:r>
              <a:rPr lang="en-US" dirty="0"/>
              <a:t>/spec/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27" y="3729796"/>
            <a:ext cx="2084767" cy="204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6936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o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36" y="692150"/>
            <a:ext cx="9121728" cy="59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7754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9" b="1252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Bibliographic Metadata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http://www.flickr.com/photos/celesterc/1069893367/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19724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Dublin Core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 standard set of 15 metadata elements for cross-domain information resource description</a:t>
            </a:r>
          </a:p>
          <a:p>
            <a:r>
              <a:rPr lang="en-GB" dirty="0"/>
              <a:t>Formally endorsed by ISO, NISO and CEN</a:t>
            </a:r>
          </a:p>
          <a:p>
            <a:r>
              <a:rPr lang="en-GB" dirty="0"/>
              <a:t>Representation language-neutral</a:t>
            </a:r>
          </a:p>
          <a:p>
            <a:pPr lvl="1"/>
            <a:r>
              <a:rPr lang="en-GB" dirty="0"/>
              <a:t>Plain XML serialisations in addition to RDF/XML</a:t>
            </a:r>
          </a:p>
          <a:p>
            <a:pPr lvl="1"/>
            <a:r>
              <a:rPr lang="en-GB" dirty="0"/>
              <a:t>Predates RDF </a:t>
            </a:r>
            <a:br>
              <a:rPr lang="en-GB" dirty="0"/>
            </a:br>
            <a:r>
              <a:rPr lang="en-GB" dirty="0"/>
              <a:t>(started in 1995)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Possibly the most widely used Semantic Web vocabulary</a:t>
            </a:r>
          </a:p>
          <a:p>
            <a:pPr lvl="1"/>
            <a:r>
              <a:rPr lang="en-GB" dirty="0"/>
              <a:t>Libraries (electronic and physical)</a:t>
            </a:r>
          </a:p>
          <a:p>
            <a:pPr lvl="1"/>
            <a:r>
              <a:rPr lang="en-GB" dirty="0"/>
              <a:t>Museums</a:t>
            </a:r>
          </a:p>
          <a:p>
            <a:pPr lvl="1"/>
            <a:r>
              <a:rPr lang="en-GB" dirty="0"/>
              <a:t>Web archives</a:t>
            </a:r>
          </a:p>
          <a:p>
            <a:pPr lvl="2"/>
            <a:r>
              <a:rPr lang="en-GB" dirty="0"/>
              <a:t>Open Directory Project</a:t>
            </a:r>
          </a:p>
          <a:p>
            <a:pPr lvl="2"/>
            <a:r>
              <a:rPr lang="en-GB" dirty="0"/>
              <a:t>UK Mirror Service</a:t>
            </a:r>
          </a:p>
          <a:p>
            <a:pPr lvl="2"/>
            <a:r>
              <a:rPr lang="en-GB" dirty="0" err="1"/>
              <a:t>MusicBrainz</a:t>
            </a:r>
            <a:endParaRPr lang="en-GB" dirty="0"/>
          </a:p>
          <a:p>
            <a:pPr lvl="1"/>
            <a:r>
              <a:rPr lang="en-GB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355216-87C0-2D4C-B3EE-7B4026DBDC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dublincore.org</a:t>
            </a:r>
            <a:r>
              <a:rPr lang="en-GB" dirty="0"/>
              <a:t>/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7" r="20285"/>
          <a:stretch/>
        </p:blipFill>
        <p:spPr>
          <a:xfrm>
            <a:off x="9454305" y="4120249"/>
            <a:ext cx="2113807" cy="21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0275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8C0AE0F5-5C9D-804E-A1F9-328D2D05B14F}" vid="{7A264B55-6C1A-9F4D-8B6D-0D2C150E150A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8C0AE0F5-5C9D-804E-A1F9-328D2D05B14F}" vid="{65988994-BCF6-F246-AF96-9CE26F146B8E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8C0AE0F5-5C9D-804E-A1F9-328D2D05B14F}" vid="{BC515F01-6DDA-7347-BB2E-1F3EE4EAA6D8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8C0AE0F5-5C9D-804E-A1F9-328D2D05B14F}" vid="{3BAB4818-154D-1940-A16D-03ED699A1E5B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8C0AE0F5-5C9D-804E-A1F9-328D2D05B14F}" vid="{A2E53205-1EFF-F74C-A4DF-1B050D404FD3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8C0AE0F5-5C9D-804E-A1F9-328D2D05B14F}" vid="{35C319F3-13E9-7245-A435-146488255DE4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8C0AE0F5-5C9D-804E-A1F9-328D2D05B14F}" vid="{D49072BF-FBA9-9B49-A266-A41AD9B8B23C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8C0AE0F5-5C9D-804E-A1F9-328D2D05B14F}" vid="{3502F0B1-DCE2-C24B-8C3D-C54094A3E00C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14</TotalTime>
  <Words>1125</Words>
  <Application>Microsoft Macintosh PowerPoint</Application>
  <PresentationFormat>Widescreen</PresentationFormat>
  <Paragraphs>213</Paragraphs>
  <Slides>37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Lucida Sans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PowerPoint Presentation</vt:lpstr>
      <vt:lpstr>Vocabularies and Applications</vt:lpstr>
      <vt:lpstr>Social Networking</vt:lpstr>
      <vt:lpstr>Friend of a Friend (FOAF)</vt:lpstr>
      <vt:lpstr>Multiple Interfaces</vt:lpstr>
      <vt:lpstr>Semantically-Interlinked Online Communities</vt:lpstr>
      <vt:lpstr>PowerPoint Presentation</vt:lpstr>
      <vt:lpstr>Bibliographic Metadata</vt:lpstr>
      <vt:lpstr>Dublin Core</vt:lpstr>
      <vt:lpstr>Dublin Core Element Set</vt:lpstr>
      <vt:lpstr>Bibliographic Ontology</vt:lpstr>
      <vt:lpstr>MusicBrainz</vt:lpstr>
      <vt:lpstr>Publishing Standards for Industry Standard Metadata</vt:lpstr>
      <vt:lpstr>BBC Programmes</vt:lpstr>
      <vt:lpstr>Cultural Heritage</vt:lpstr>
      <vt:lpstr>CIDOC CRM</vt:lpstr>
      <vt:lpstr>Knowledge Organisation</vt:lpstr>
      <vt:lpstr>Simple Knowledge Organisation System</vt:lpstr>
      <vt:lpstr>SKOS Example</vt:lpstr>
      <vt:lpstr>Provenance</vt:lpstr>
      <vt:lpstr>Provenance</vt:lpstr>
      <vt:lpstr>PROV-O</vt:lpstr>
      <vt:lpstr>Web Annotation</vt:lpstr>
      <vt:lpstr>Annotea</vt:lpstr>
      <vt:lpstr>Open Annotation Data Model</vt:lpstr>
      <vt:lpstr>PowerPoint Presentation</vt:lpstr>
      <vt:lpstr>Commerce</vt:lpstr>
      <vt:lpstr>Good Relations</vt:lpstr>
      <vt:lpstr>Public Sector Information</vt:lpstr>
      <vt:lpstr>AKTive PSI (2005)</vt:lpstr>
      <vt:lpstr>Visualisations and Mashups</vt:lpstr>
      <vt:lpstr>Integrated Public Sector Vocabulary</vt:lpstr>
      <vt:lpstr>data.gov.uk (2010)</vt:lpstr>
      <vt:lpstr>Geographic Information</vt:lpstr>
      <vt:lpstr>Ordnance Survey Linked Data</vt:lpstr>
      <vt:lpstr>Open Streetmap Linked Data</vt:lpstr>
      <vt:lpstr>Next Lecture: RDF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Gibbins</dc:creator>
  <cp:lastModifiedBy>Nicholas Gibbins</cp:lastModifiedBy>
  <cp:revision>1</cp:revision>
  <dcterms:created xsi:type="dcterms:W3CDTF">2022-02-01T14:17:51Z</dcterms:created>
  <dcterms:modified xsi:type="dcterms:W3CDTF">2022-02-01T14:32:02Z</dcterms:modified>
</cp:coreProperties>
</file>