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4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5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6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7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46"/>
  </p:notesMasterIdLst>
  <p:sldIdLst>
    <p:sldId id="260" r:id="rId9"/>
    <p:sldId id="601" r:id="rId10"/>
    <p:sldId id="760" r:id="rId11"/>
    <p:sldId id="703" r:id="rId12"/>
    <p:sldId id="704" r:id="rId13"/>
    <p:sldId id="705" r:id="rId14"/>
    <p:sldId id="706" r:id="rId15"/>
    <p:sldId id="708" r:id="rId16"/>
    <p:sldId id="709" r:id="rId17"/>
    <p:sldId id="603" r:id="rId18"/>
    <p:sldId id="710" r:id="rId19"/>
    <p:sldId id="713" r:id="rId20"/>
    <p:sldId id="712" r:id="rId21"/>
    <p:sldId id="711" r:id="rId22"/>
    <p:sldId id="714" r:id="rId23"/>
    <p:sldId id="715" r:id="rId24"/>
    <p:sldId id="716" r:id="rId25"/>
    <p:sldId id="670" r:id="rId26"/>
    <p:sldId id="671" r:id="rId27"/>
    <p:sldId id="750" r:id="rId28"/>
    <p:sldId id="752" r:id="rId29"/>
    <p:sldId id="751" r:id="rId30"/>
    <p:sldId id="692" r:id="rId31"/>
    <p:sldId id="629" r:id="rId32"/>
    <p:sldId id="749" r:id="rId33"/>
    <p:sldId id="759" r:id="rId34"/>
    <p:sldId id="757" r:id="rId35"/>
    <p:sldId id="746" r:id="rId36"/>
    <p:sldId id="729" r:id="rId37"/>
    <p:sldId id="730" r:id="rId38"/>
    <p:sldId id="731" r:id="rId39"/>
    <p:sldId id="732" r:id="rId40"/>
    <p:sldId id="734" r:id="rId41"/>
    <p:sldId id="754" r:id="rId42"/>
    <p:sldId id="753" r:id="rId43"/>
    <p:sldId id="755" r:id="rId44"/>
    <p:sldId id="761" r:id="rId4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20"/>
    <p:restoredTop sz="94709"/>
  </p:normalViewPr>
  <p:slideViewPr>
    <p:cSldViewPr snapToGrid="0" snapToObjects="1" showGuides="1">
      <p:cViewPr varScale="1">
        <p:scale>
          <a:sx n="108" d="100"/>
          <a:sy n="108" d="100"/>
        </p:scale>
        <p:origin x="224" y="8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theme" Target="theme/theme1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viewProps" Target="viewProps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01/02/2022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CC72940-C1DA-7E48-B9C8-189526ED243E}" type="slidenum">
              <a:rPr lang="en-US"/>
              <a:pPr/>
              <a:t>2</a:t>
            </a:fld>
            <a:endParaRPr lang="en-US"/>
          </a:p>
        </p:txBody>
      </p:sp>
      <p:sp>
        <p:nvSpPr>
          <p:cNvPr id="588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8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4661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3896886-2FB5-0549-B45C-24729D721A7E}" type="slidenum">
              <a:rPr lang="en-US"/>
              <a:pPr/>
              <a:t>19</a:t>
            </a:fld>
            <a:endParaRPr lang="en-US"/>
          </a:p>
        </p:txBody>
      </p:sp>
      <p:sp>
        <p:nvSpPr>
          <p:cNvPr id="924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46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864129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C0D1858-A86A-8743-9E79-9338E18E5CC0}" type="slidenum">
              <a:rPr lang="en-US"/>
              <a:pPr/>
              <a:t>23</a:t>
            </a:fld>
            <a:endParaRPr lang="en-US"/>
          </a:p>
        </p:txBody>
      </p:sp>
      <p:sp>
        <p:nvSpPr>
          <p:cNvPr id="983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785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81E1D57-CA1B-4347-9C79-B25DDD341818}" type="slidenum">
              <a:rPr lang="en-US"/>
              <a:pPr/>
              <a:t>24</a:t>
            </a:fld>
            <a:endParaRPr lang="en-US"/>
          </a:p>
        </p:txBody>
      </p:sp>
      <p:sp>
        <p:nvSpPr>
          <p:cNvPr id="838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3865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628650" lvl="1" indent="-171450">
              <a:buFont typeface="Arial"/>
              <a:buChar char="•"/>
            </a:pPr>
            <a:r>
              <a:rPr lang="en-GB" dirty="0"/>
              <a:t>User wishes to annotate a document</a:t>
            </a:r>
          </a:p>
          <a:p>
            <a:pPr marL="628650" lvl="1" indent="-171450">
              <a:buFont typeface="Arial"/>
              <a:buChar char="•"/>
            </a:pPr>
            <a:r>
              <a:rPr lang="en-GB" dirty="0"/>
              <a:t>Browsers create RDF that associates a region in the document with the annotation</a:t>
            </a:r>
          </a:p>
          <a:p>
            <a:pPr marL="628650" lvl="1" indent="-171450">
              <a:buFont typeface="Arial"/>
              <a:buChar char="•"/>
            </a:pPr>
            <a:r>
              <a:rPr lang="en-GB" dirty="0"/>
              <a:t>RDF published to a server </a:t>
            </a:r>
            <a:br>
              <a:rPr lang="en-GB" dirty="0"/>
            </a:br>
            <a:r>
              <a:rPr lang="en-GB" dirty="0"/>
              <a:t>(cf. link server)</a:t>
            </a:r>
          </a:p>
          <a:p>
            <a:pPr marL="628650" lvl="1" indent="-171450">
              <a:buFont typeface="Arial"/>
              <a:buChar char="•"/>
            </a:pPr>
            <a:r>
              <a:rPr lang="en-GB" dirty="0"/>
              <a:t>Browsers can query server to obtain annotations for pages</a:t>
            </a:r>
          </a:p>
          <a:p>
            <a:pPr marL="171450" indent="-171450">
              <a:buFont typeface="Arial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0421355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7356283-C117-FD4F-81E4-DC95987D9CD6}" type="slidenum">
              <a:rPr lang="en-US"/>
              <a:pPr/>
              <a:t>30</a:t>
            </a:fld>
            <a:endParaRPr lang="en-US"/>
          </a:p>
        </p:txBody>
      </p:sp>
      <p:sp>
        <p:nvSpPr>
          <p:cNvPr id="80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93762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B2605A2-F1CE-3F40-A4C6-64A4FC11CDD9}" type="slidenum">
              <a:rPr lang="en-GB"/>
              <a:pPr/>
              <a:t>31</a:t>
            </a:fld>
            <a:endParaRPr lang="en-GB"/>
          </a:p>
        </p:txBody>
      </p:sp>
      <p:sp>
        <p:nvSpPr>
          <p:cNvPr id="46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06740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1A11B7A-EDF0-EB4B-B44E-5EFB852CE2DF}" type="slidenum">
              <a:rPr lang="en-US"/>
              <a:pPr/>
              <a:t>32</a:t>
            </a:fld>
            <a:endParaRPr lang="en-US"/>
          </a:p>
        </p:txBody>
      </p:sp>
      <p:sp>
        <p:nvSpPr>
          <p:cNvPr id="926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67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83068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B75294A-305A-5148-851E-87EAB571FB8D}" type="slidenum">
              <a:rPr lang="en-US"/>
              <a:pPr/>
              <a:t>4</a:t>
            </a:fld>
            <a:endParaRPr lang="en-US"/>
          </a:p>
        </p:txBody>
      </p:sp>
      <p:sp>
        <p:nvSpPr>
          <p:cNvPr id="822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222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38874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257A649-C45C-9540-BC69-7607E5A995A6}" type="slidenum">
              <a:rPr lang="en-US"/>
              <a:pPr/>
              <a:t>5</a:t>
            </a:fld>
            <a:endParaRPr lang="en-US"/>
          </a:p>
        </p:txBody>
      </p:sp>
      <p:sp>
        <p:nvSpPr>
          <p:cNvPr id="824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243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84190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SIOC – Semantically-Interlinked Online Communities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B59DFE-48A0-514B-974A-E9AD06536CED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27811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5532366-70DB-EF4D-9EEF-9FB110AD18D1}" type="slidenum">
              <a:rPr lang="en-US"/>
              <a:pPr/>
              <a:t>9</a:t>
            </a:fld>
            <a:endParaRPr lang="en-US"/>
          </a:p>
        </p:txBody>
      </p:sp>
      <p:sp>
        <p:nvSpPr>
          <p:cNvPr id="783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833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17262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932FFCD-EFE2-9046-B394-5CF4991665DA}" type="slidenum">
              <a:rPr lang="en-US"/>
              <a:pPr/>
              <a:t>10</a:t>
            </a:fld>
            <a:endParaRPr lang="en-US"/>
          </a:p>
        </p:txBody>
      </p:sp>
      <p:sp>
        <p:nvSpPr>
          <p:cNvPr id="785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854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20021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6EA0532-F770-1A41-8380-1B7A62CB1CA7}" type="slidenum">
              <a:rPr lang="en-US"/>
              <a:pPr/>
              <a:t>12</a:t>
            </a:fld>
            <a:endParaRPr lang="en-US"/>
          </a:p>
        </p:txBody>
      </p:sp>
      <p:sp>
        <p:nvSpPr>
          <p:cNvPr id="795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956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84611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742664A-158F-B748-BFA3-D3C1897C57E8}" type="slidenum">
              <a:rPr lang="en-US"/>
              <a:pPr/>
              <a:t>13</a:t>
            </a:fld>
            <a:endParaRPr lang="en-US"/>
          </a:p>
        </p:txBody>
      </p:sp>
      <p:sp>
        <p:nvSpPr>
          <p:cNvPr id="799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997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40076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3C082AE-C401-E143-B11F-9C30003A89F7}" type="slidenum">
              <a:rPr lang="en-US"/>
              <a:pPr/>
              <a:t>18</a:t>
            </a:fld>
            <a:endParaRPr lang="en-US"/>
          </a:p>
        </p:txBody>
      </p:sp>
      <p:sp>
        <p:nvSpPr>
          <p:cNvPr id="922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26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97807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47777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261050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341770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C8B6604A-86A9-074D-901A-A51AF4652A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8BDAF3D-6C7B-9548-BAB8-0765051D77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93A65594-303E-7642-9CB3-09C6E19588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B91455C-D067-6D41-8B42-135DE1BBBB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7FE51D9-41F8-F34A-B0C1-DAF02849A9C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86AE1C61-DEC1-3045-9348-AA510989F34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11C00406-8E4B-894C-8D20-4A9F22E4BD1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3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3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3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3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3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3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3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01/02/2022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9" name="University Logo" descr="Logo&#10;&#10;Description automatically generated with medium confidence">
            <a:extLst>
              <a:ext uri="{FF2B5EF4-FFF2-40B4-BE49-F238E27FC236}">
                <a16:creationId xmlns:a16="http://schemas.microsoft.com/office/drawing/2014/main" id="{85F1001B-B16B-E74E-90FF-B036DA16ADEF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678" y="-279125"/>
            <a:ext cx="2880322" cy="1619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2" r:id="rId20"/>
    <p:sldLayoutId id="2147483723" r:id="rId21"/>
    <p:sldLayoutId id="2147483724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F8164AF-429E-8B44-8926-15F5B2F349A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3C93DE68-05CE-2849-95E7-E5250A523A9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035FA973-C0ED-CC4A-860A-332DE8FA6E6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8E358BAB-3CE0-B441-80F2-75A919C00A3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6C5CB4D6-7FF7-E74F-A293-FD6DF4731B9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4B38F7A9-0726-AB4E-82A2-387311FBB25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2308ADD2-B9A1-D943-9ECD-0824C50664B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usicbrainz.org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0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40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12" Type="http://schemas.openxmlformats.org/officeDocument/2006/relationships/image" Target="../media/image3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3.gif"/><Relationship Id="rId11" Type="http://schemas.openxmlformats.org/officeDocument/2006/relationships/image" Target="../media/image38.png"/><Relationship Id="rId5" Type="http://schemas.openxmlformats.org/officeDocument/2006/relationships/image" Target="../media/image32.png"/><Relationship Id="rId15" Type="http://schemas.openxmlformats.org/officeDocument/2006/relationships/image" Target="../media/image42.png"/><Relationship Id="rId10" Type="http://schemas.openxmlformats.org/officeDocument/2006/relationships/image" Target="../media/image37.png"/><Relationship Id="rId4" Type="http://schemas.openxmlformats.org/officeDocument/2006/relationships/image" Target="../media/image31.jpeg"/><Relationship Id="rId9" Type="http://schemas.openxmlformats.org/officeDocument/2006/relationships/image" Target="../media/image36.png"/><Relationship Id="rId14" Type="http://schemas.openxmlformats.org/officeDocument/2006/relationships/image" Target="../media/image4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hyperlink" Target="http://www.esd.org.uk/standards/ipsv/" TargetMode="External"/><Relationship Id="rId4" Type="http://schemas.openxmlformats.org/officeDocument/2006/relationships/image" Target="../media/image44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0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9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0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eikeon.com/foaf/?mbox=nmg@ecs.soton.ac.uk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hyperlink" Target="http://jibbering.com/foaf/foafnaut.svg" TargetMode="Externa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046768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4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Dublin Core Element Set</a:t>
            </a:r>
            <a:endParaRPr lang="en-US"/>
          </a:p>
        </p:txBody>
      </p:sp>
      <p:sp>
        <p:nvSpPr>
          <p:cNvPr id="784387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/>
              <a:t>Title</a:t>
            </a:r>
          </a:p>
          <a:p>
            <a:r>
              <a:rPr lang="en-GB"/>
              <a:t>Creator</a:t>
            </a:r>
          </a:p>
          <a:p>
            <a:r>
              <a:rPr lang="en-GB"/>
              <a:t>Subject</a:t>
            </a:r>
          </a:p>
          <a:p>
            <a:r>
              <a:rPr lang="en-GB"/>
              <a:t>Description</a:t>
            </a:r>
          </a:p>
          <a:p>
            <a:r>
              <a:rPr lang="en-GB"/>
              <a:t>Publisher</a:t>
            </a:r>
          </a:p>
          <a:p>
            <a:r>
              <a:rPr lang="en-GB"/>
              <a:t>Contributor</a:t>
            </a:r>
          </a:p>
          <a:p>
            <a:r>
              <a:rPr lang="en-GB"/>
              <a:t>Date</a:t>
            </a:r>
            <a:endParaRPr lang="en-US"/>
          </a:p>
        </p:txBody>
      </p:sp>
      <p:sp>
        <p:nvSpPr>
          <p:cNvPr id="784388" name="Rectangle 4"/>
          <p:cNvSpPr>
            <a:spLocks noGrp="1" noChangeArrowheads="1"/>
          </p:cNvSpPr>
          <p:nvPr>
            <p:ph sz="quarter" idx="14"/>
          </p:nvPr>
        </p:nvSpPr>
        <p:spPr/>
        <p:txBody>
          <a:bodyPr/>
          <a:lstStyle/>
          <a:p>
            <a:r>
              <a:rPr lang="en-GB"/>
              <a:t>Type</a:t>
            </a:r>
          </a:p>
          <a:p>
            <a:r>
              <a:rPr lang="en-GB"/>
              <a:t>Format</a:t>
            </a:r>
          </a:p>
          <a:p>
            <a:r>
              <a:rPr lang="en-GB"/>
              <a:t>Identifier</a:t>
            </a:r>
          </a:p>
          <a:p>
            <a:r>
              <a:rPr lang="en-GB"/>
              <a:t>Source</a:t>
            </a:r>
          </a:p>
          <a:p>
            <a:r>
              <a:rPr lang="en-GB"/>
              <a:t>Language</a:t>
            </a:r>
          </a:p>
          <a:p>
            <a:r>
              <a:rPr lang="en-GB"/>
              <a:t>Relation</a:t>
            </a:r>
          </a:p>
          <a:p>
            <a:r>
              <a:rPr lang="en-GB"/>
              <a:t>Coverage</a:t>
            </a:r>
          </a:p>
          <a:p>
            <a:r>
              <a:rPr lang="en-GB"/>
              <a:t>Rights</a:t>
            </a:r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7A4A47B-97E9-F944-B976-839CF386074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596136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Bibliographic Ontology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More detailed bibliographic ontology</a:t>
            </a:r>
          </a:p>
          <a:p>
            <a:r>
              <a:rPr lang="en-US" dirty="0"/>
              <a:t>Describes types of publication</a:t>
            </a:r>
          </a:p>
          <a:p>
            <a:pPr lvl="1"/>
            <a:r>
              <a:rPr lang="en-US" dirty="0"/>
              <a:t>Conference paper</a:t>
            </a:r>
          </a:p>
          <a:p>
            <a:pPr lvl="1"/>
            <a:r>
              <a:rPr lang="en-US" dirty="0"/>
              <a:t>Journal article</a:t>
            </a:r>
          </a:p>
          <a:p>
            <a:pPr lvl="1"/>
            <a:r>
              <a:rPr lang="en-US" dirty="0"/>
              <a:t>…</a:t>
            </a:r>
          </a:p>
          <a:p>
            <a:r>
              <a:rPr lang="en-US" dirty="0"/>
              <a:t>Builds on Dublin Core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71E7937-69EC-E246-9B76-30A624A2D48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http://</a:t>
            </a:r>
            <a:r>
              <a:rPr lang="en-US" dirty="0" err="1"/>
              <a:t>bibliontology.com</a:t>
            </a:r>
            <a:r>
              <a:rPr lang="en-US" dirty="0"/>
              <a:t>/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7086" y="4004028"/>
            <a:ext cx="2531027" cy="2233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000983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4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MusicBrainz</a:t>
            </a:r>
          </a:p>
        </p:txBody>
      </p:sp>
      <p:sp>
        <p:nvSpPr>
          <p:cNvPr id="794627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An open replacement for the </a:t>
            </a:r>
            <a:r>
              <a:rPr lang="en-GB" dirty="0" err="1"/>
              <a:t>Gracenote</a:t>
            </a:r>
            <a:r>
              <a:rPr lang="en-GB" dirty="0"/>
              <a:t> CD database</a:t>
            </a:r>
          </a:p>
          <a:p>
            <a:r>
              <a:rPr lang="en-GB" dirty="0"/>
              <a:t>Community-maintained service</a:t>
            </a:r>
          </a:p>
          <a:p>
            <a:pPr lvl="1"/>
            <a:r>
              <a:rPr lang="en-GB" dirty="0"/>
              <a:t>Submissions and moderations</a:t>
            </a:r>
          </a:p>
          <a:p>
            <a:r>
              <a:rPr lang="en-GB" dirty="0"/>
              <a:t>Vocabularies used:</a:t>
            </a:r>
          </a:p>
          <a:p>
            <a:pPr lvl="1"/>
            <a:r>
              <a:rPr lang="en-GB" dirty="0"/>
              <a:t>Dublin Core</a:t>
            </a:r>
          </a:p>
          <a:p>
            <a:pPr lvl="1"/>
            <a:r>
              <a:rPr lang="en-GB" dirty="0"/>
              <a:t>Custom ontology for metadata specifically relating to audio recordings</a:t>
            </a:r>
            <a:endParaRPr lang="en-US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60E219-1FDF-DF48-9EAA-6970989721E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http://</a:t>
            </a:r>
            <a:r>
              <a:rPr lang="en-GB" dirty="0" err="1"/>
              <a:t>www.musicbrainz.org</a:t>
            </a:r>
            <a:r>
              <a:rPr lang="en-GB" dirty="0"/>
              <a:t>/</a:t>
            </a:r>
            <a:endParaRPr lang="en-US" dirty="0"/>
          </a:p>
        </p:txBody>
      </p:sp>
      <p:pic>
        <p:nvPicPr>
          <p:cNvPr id="794628" name="Picture 4" descr="Picture1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0570" y="1773238"/>
            <a:ext cx="4681128" cy="4464050"/>
          </a:xfrm>
          <a:prstGeom prst="rect">
            <a:avLst/>
          </a:prstGeom>
          <a:noFill/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76275126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Publishing Standards for Industry Standard Metadata</a:t>
            </a:r>
          </a:p>
        </p:txBody>
      </p:sp>
      <p:sp>
        <p:nvSpPr>
          <p:cNvPr id="79872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endParaRPr lang="en-GB" dirty="0"/>
          </a:p>
          <a:p>
            <a:r>
              <a:rPr lang="en-GB" dirty="0"/>
              <a:t>Set of metadata vocabularies for automating publishing production processes and content exchange</a:t>
            </a:r>
          </a:p>
          <a:p>
            <a:r>
              <a:rPr lang="en-GB" dirty="0"/>
              <a:t>Simplified profile of RDF/XML</a:t>
            </a:r>
          </a:p>
          <a:p>
            <a:pPr lvl="1"/>
            <a:r>
              <a:rPr lang="en-GB" dirty="0"/>
              <a:t>Lower hurdle to adoption</a:t>
            </a:r>
          </a:p>
          <a:p>
            <a:r>
              <a:rPr lang="en-GB" dirty="0"/>
              <a:t>Commercial users include Time, Inc., Lexis-Nexis and McGraw-Hill</a:t>
            </a:r>
          </a:p>
        </p:txBody>
      </p:sp>
      <p:sp>
        <p:nvSpPr>
          <p:cNvPr id="22" name="Content Placeholder 21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en-GB" dirty="0"/>
          </a:p>
          <a:p>
            <a:r>
              <a:rPr lang="en-GB" dirty="0"/>
              <a:t>Vocabularies used:</a:t>
            </a:r>
          </a:p>
          <a:p>
            <a:pPr lvl="1"/>
            <a:r>
              <a:rPr lang="en-GB" dirty="0"/>
              <a:t>Dublin Core</a:t>
            </a:r>
          </a:p>
          <a:p>
            <a:pPr lvl="1"/>
            <a:r>
              <a:rPr lang="en-GB" dirty="0"/>
              <a:t>Custom </a:t>
            </a:r>
            <a:r>
              <a:rPr lang="en-GB" dirty="0" err="1"/>
              <a:t>ontologies</a:t>
            </a:r>
            <a:r>
              <a:rPr lang="en-GB" dirty="0"/>
              <a:t> for</a:t>
            </a:r>
          </a:p>
          <a:p>
            <a:pPr lvl="2"/>
            <a:r>
              <a:rPr lang="en-GB" dirty="0"/>
              <a:t>Controlled vocabularies</a:t>
            </a:r>
          </a:p>
          <a:p>
            <a:pPr lvl="2"/>
            <a:r>
              <a:rPr lang="en-GB" dirty="0"/>
              <a:t>Relational information</a:t>
            </a:r>
          </a:p>
          <a:p>
            <a:pPr lvl="2"/>
            <a:r>
              <a:rPr lang="en-GB" dirty="0"/>
              <a:t>Resource types</a:t>
            </a:r>
          </a:p>
          <a:p>
            <a:pPr lvl="2"/>
            <a:r>
              <a:rPr lang="en-GB" dirty="0"/>
              <a:t>Rights management</a:t>
            </a:r>
          </a:p>
          <a:p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23639CF-123F-E544-AA99-3BC0AB08235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http://</a:t>
            </a:r>
            <a:r>
              <a:rPr lang="en-GB" dirty="0" err="1"/>
              <a:t>www.idealliance.org</a:t>
            </a:r>
            <a:r>
              <a:rPr lang="en-GB" dirty="0"/>
              <a:t>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8465316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BBC </a:t>
            </a:r>
            <a:r>
              <a:rPr lang="en-US" dirty="0" err="1"/>
              <a:t>Programmes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Simple ontology for describing </a:t>
            </a:r>
            <a:r>
              <a:rPr lang="en-US" dirty="0" err="1"/>
              <a:t>programmes</a:t>
            </a:r>
            <a:endParaRPr lang="en-US" dirty="0"/>
          </a:p>
          <a:p>
            <a:pPr lvl="1"/>
            <a:r>
              <a:rPr lang="en-US" dirty="0"/>
              <a:t>Brands</a:t>
            </a:r>
          </a:p>
          <a:p>
            <a:pPr lvl="1"/>
            <a:r>
              <a:rPr lang="en-US" dirty="0"/>
              <a:t>Series (seasons)</a:t>
            </a:r>
          </a:p>
          <a:p>
            <a:pPr lvl="1"/>
            <a:r>
              <a:rPr lang="en-US" dirty="0"/>
              <a:t>Episodes</a:t>
            </a:r>
          </a:p>
          <a:p>
            <a:pPr lvl="1"/>
            <a:r>
              <a:rPr lang="en-US" dirty="0"/>
              <a:t>Broadcast events</a:t>
            </a:r>
          </a:p>
          <a:p>
            <a:pPr lvl="1"/>
            <a:r>
              <a:rPr lang="en-US" dirty="0"/>
              <a:t>Broadcast services</a:t>
            </a:r>
          </a:p>
          <a:p>
            <a:endParaRPr lang="en-US" dirty="0"/>
          </a:p>
          <a:p>
            <a:r>
              <a:rPr lang="en-US" dirty="0"/>
              <a:t>Data describing all BBC </a:t>
            </a:r>
            <a:r>
              <a:rPr lang="en-US" dirty="0" err="1"/>
              <a:t>programmes</a:t>
            </a:r>
            <a:endParaRPr lang="en-US" dirty="0"/>
          </a:p>
        </p:txBody>
      </p:sp>
      <p:pic>
        <p:nvPicPr>
          <p:cNvPr id="8" name="Content Placeholder 7" descr="radiotimes.png"/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0192" y="1111805"/>
            <a:ext cx="3844111" cy="5125482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C9DBE8-2D8B-8C47-907B-9A13BE4905B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http://</a:t>
            </a:r>
            <a:r>
              <a:rPr lang="en-US" dirty="0" err="1"/>
              <a:t>purl.org</a:t>
            </a:r>
            <a:r>
              <a:rPr lang="en-US" dirty="0"/>
              <a:t>/ontology/</a:t>
            </a:r>
            <a:r>
              <a:rPr lang="en-US" dirty="0" err="1"/>
              <a:t>po</a:t>
            </a:r>
            <a:r>
              <a:rPr lang="en-US" dirty="0"/>
              <a:t>/ </a:t>
            </a:r>
          </a:p>
          <a:p>
            <a:r>
              <a:rPr lang="en-US" dirty="0"/>
              <a:t>http://</a:t>
            </a:r>
            <a:r>
              <a:rPr lang="en-US" dirty="0" err="1"/>
              <a:t>www.bbc.co.uk</a:t>
            </a:r>
            <a:r>
              <a:rPr lang="en-US" dirty="0"/>
              <a:t>/</a:t>
            </a:r>
            <a:r>
              <a:rPr lang="en-US" dirty="0" err="1"/>
              <a:t>programmes</a:t>
            </a:r>
            <a:r>
              <a:rPr lang="en-US" dirty="0"/>
              <a:t>/developers</a:t>
            </a:r>
          </a:p>
        </p:txBody>
      </p:sp>
    </p:spTree>
    <p:extLst>
      <p:ext uri="{BB962C8B-B14F-4D97-AF65-F5344CB8AC3E}">
        <p14:creationId xmlns:p14="http://schemas.microsoft.com/office/powerpoint/2010/main" val="3826264435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17" b="12517"/>
          <a:stretch>
            <a:fillRect/>
          </a:stretch>
        </p:blipFill>
        <p:spPr/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en-US" dirty="0"/>
              <a:t>Cultural Heritage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/>
              <a:t>http://www.flickr.com/photos/juanillooo/476627356/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762643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CIDOC CRM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Ontology for heterogeneous cultural heritage information</a:t>
            </a:r>
          </a:p>
          <a:p>
            <a:r>
              <a:rPr lang="en-US" dirty="0"/>
              <a:t>Represents more than just bibliographic information</a:t>
            </a:r>
          </a:p>
          <a:p>
            <a:r>
              <a:rPr lang="en-US" dirty="0"/>
              <a:t>Event-based model</a:t>
            </a:r>
            <a:br>
              <a:rPr lang="en-US" dirty="0"/>
            </a:br>
            <a:r>
              <a:rPr lang="en-US" dirty="0"/>
              <a:t>(compare with Dublin Core’s attribute-based approach)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DD48A8-51C4-F849-AF45-4DA3EC61F34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http://</a:t>
            </a:r>
            <a:r>
              <a:rPr lang="en-US" dirty="0" err="1"/>
              <a:t>www.cidoc-crm.org</a:t>
            </a:r>
            <a:r>
              <a:rPr lang="en-US" dirty="0"/>
              <a:t>/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7440" y="1773236"/>
            <a:ext cx="5400673" cy="4050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988425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tree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99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/>
          <a:lstStyle/>
          <a:p>
            <a:r>
              <a:rPr lang="en-US" dirty="0"/>
              <a:t>Knowledge </a:t>
            </a:r>
            <a:r>
              <a:rPr lang="en-US" dirty="0" err="1"/>
              <a:t>Organisation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7D420A-0396-DE41-B044-3A1C2A7B118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0777689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Simple Knowledge Organisation System</a:t>
            </a:r>
          </a:p>
        </p:txBody>
      </p:sp>
      <p:sp>
        <p:nvSpPr>
          <p:cNvPr id="92160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Standard vocabulary to support thesauri, classification schemes, subject heading lists, taxonomies, and other types of controlled vocabulary</a:t>
            </a:r>
          </a:p>
          <a:p>
            <a:r>
              <a:rPr lang="en-GB" dirty="0"/>
              <a:t>Semantic relationships: broader, narrower, related terms</a:t>
            </a:r>
          </a:p>
          <a:p>
            <a:r>
              <a:rPr lang="en-GB" dirty="0"/>
              <a:t>Labels, preferred labels, alternative labels</a:t>
            </a:r>
          </a:p>
          <a:p>
            <a:r>
              <a:rPr lang="en-GB" dirty="0"/>
              <a:t>Notes, documentation, scope notes</a:t>
            </a:r>
          </a:p>
          <a:p>
            <a:r>
              <a:rPr lang="en-GB" dirty="0"/>
              <a:t>Mappings between vocabularies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391481E-4C44-5742-9363-3FE6D51C37D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http://www.w3.org/TR/</a:t>
            </a:r>
            <a:r>
              <a:rPr lang="en-GB" dirty="0" err="1"/>
              <a:t>skos</a:t>
            </a:r>
            <a:r>
              <a:rPr lang="en-GB" dirty="0"/>
              <a:t>-reference/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347430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3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SKOS Example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AA03EBE-C0B8-1E43-9C69-90E63332412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236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75" y="1628775"/>
            <a:ext cx="7158038" cy="492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118119480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77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Vocabularies and Applications</a:t>
            </a: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COMP6215 Semantic Web Technologies</a:t>
            </a:r>
          </a:p>
          <a:p>
            <a:endParaRPr lang="en-GB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GB" dirty="0"/>
              <a:t>Dr Nicholas Gibbins - </a:t>
            </a:r>
            <a:r>
              <a:rPr lang="en-GB" dirty="0" err="1"/>
              <a:t>nmg@ecs.soton.ac.uk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27753269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2514" t="6639" r="2514" b="6639"/>
          <a:stretch/>
        </p:blipFill>
        <p:spPr>
          <a:xfrm>
            <a:off x="1" y="0"/>
            <a:ext cx="12192000" cy="6858000"/>
          </a:xfr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en-US" dirty="0"/>
              <a:t>Provenance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1E1F325-6926-0040-9436-6DF408BB6F8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2173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Provenance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i="1" dirty="0"/>
              <a:t>provenance</a:t>
            </a:r>
            <a:r>
              <a:rPr lang="en-US" dirty="0"/>
              <a:t> of a digital object represents its origin</a:t>
            </a:r>
          </a:p>
          <a:p>
            <a:r>
              <a:rPr lang="en-US" dirty="0"/>
              <a:t>Provenance facilitates:</a:t>
            </a:r>
          </a:p>
          <a:p>
            <a:pPr lvl="1"/>
            <a:r>
              <a:rPr lang="en-US" dirty="0"/>
              <a:t>understanding how data was collected so it can be meaningfully used</a:t>
            </a:r>
          </a:p>
          <a:p>
            <a:pPr lvl="1"/>
            <a:r>
              <a:rPr lang="en-US" dirty="0"/>
              <a:t>determining ownership and rights over an object</a:t>
            </a:r>
          </a:p>
          <a:p>
            <a:pPr lvl="1"/>
            <a:r>
              <a:rPr lang="en-US" dirty="0"/>
              <a:t>making </a:t>
            </a:r>
            <a:r>
              <a:rPr lang="en-US" dirty="0" err="1"/>
              <a:t>judgements</a:t>
            </a:r>
            <a:r>
              <a:rPr lang="en-US" dirty="0"/>
              <a:t> about information to determine whether to trust it</a:t>
            </a:r>
          </a:p>
          <a:p>
            <a:pPr lvl="1"/>
            <a:r>
              <a:rPr lang="en-US" dirty="0"/>
              <a:t>verifying that the process and steps used to obtain a result complies with given requirements</a:t>
            </a:r>
          </a:p>
          <a:p>
            <a:pPr lvl="1"/>
            <a:r>
              <a:rPr lang="en-US" dirty="0"/>
              <a:t>reproducing how something was generated.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D6CBBD9-FEE6-1243-96FC-CB88FF8941F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32139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PROV-O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A specification and ontology for expressing provenance records</a:t>
            </a:r>
          </a:p>
          <a:p>
            <a:r>
              <a:rPr lang="en-US" dirty="0"/>
              <a:t>Records contain descriptions of the entities and activities involved in producing and delivering or otherwise influencing a given object</a:t>
            </a:r>
          </a:p>
          <a:p>
            <a:r>
              <a:rPr lang="en-US" dirty="0"/>
              <a:t>Became a W3C Recommendation in April 2013</a:t>
            </a:r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6167438" y="2484716"/>
            <a:ext cx="5400675" cy="3041094"/>
          </a:xfr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7C553F7-6D4E-1F4C-B50C-DF4FEB2B7A5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http://www.w3.org/TR/</a:t>
            </a:r>
            <a:r>
              <a:rPr lang="en-GB" dirty="0" err="1"/>
              <a:t>prov</a:t>
            </a:r>
            <a:r>
              <a:rPr lang="en-GB" dirty="0"/>
              <a:t>-primer/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36041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65" b="12465"/>
          <a:stretch/>
        </p:blipFill>
        <p:spPr/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en-US" dirty="0"/>
              <a:t>Web Annotation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/>
              <a:t>http://www.flickr.com/photos/medievalkarl/4473939932/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2003330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7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Annotea</a:t>
            </a:r>
          </a:p>
        </p:txBody>
      </p:sp>
      <p:sp>
        <p:nvSpPr>
          <p:cNvPr id="837635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Shared annotations for the Web</a:t>
            </a:r>
          </a:p>
          <a:p>
            <a:r>
              <a:rPr lang="en-GB" dirty="0"/>
              <a:t>Vocabularies used:</a:t>
            </a:r>
          </a:p>
          <a:p>
            <a:pPr lvl="1"/>
            <a:r>
              <a:rPr lang="en-GB" dirty="0"/>
              <a:t>Dublin Core for bibliographic metadata about the annotation</a:t>
            </a:r>
          </a:p>
          <a:p>
            <a:pPr lvl="1"/>
            <a:r>
              <a:rPr lang="en-GB" dirty="0"/>
              <a:t>Custom schema for relating annotation to annotated document</a:t>
            </a:r>
          </a:p>
          <a:p>
            <a:pPr lvl="1"/>
            <a:r>
              <a:rPr lang="en-GB" dirty="0" err="1"/>
              <a:t>XPath</a:t>
            </a:r>
            <a:r>
              <a:rPr lang="en-GB" dirty="0"/>
              <a:t> and </a:t>
            </a:r>
            <a:r>
              <a:rPr lang="en-GB" dirty="0" err="1"/>
              <a:t>XPointer</a:t>
            </a:r>
            <a:r>
              <a:rPr lang="en-GB" dirty="0"/>
              <a:t> used to identify region of document to be annotated</a:t>
            </a:r>
            <a:endParaRPr lang="en-US" dirty="0"/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E05760-AAEC-3647-B73B-185AEFD9740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http://www.w3.org/2001/</a:t>
            </a:r>
            <a:r>
              <a:rPr lang="en-US" dirty="0" err="1"/>
              <a:t>Annotea</a:t>
            </a:r>
            <a:r>
              <a:rPr lang="en-US" dirty="0"/>
              <a:t>/</a:t>
            </a:r>
          </a:p>
        </p:txBody>
      </p:sp>
      <p:pic>
        <p:nvPicPr>
          <p:cNvPr id="9" name="Picture 3" descr="xul_sideba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1325" y="991469"/>
            <a:ext cx="5400675" cy="586653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29073064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Open Annotation Data Model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W3C Proposed Recommendation (17 Jan 2017)</a:t>
            </a:r>
          </a:p>
          <a:p>
            <a:pPr lvl="1"/>
            <a:r>
              <a:rPr lang="en-US" dirty="0"/>
              <a:t>Ongoing work on annotation within W3C (Web Annotation Working Group)</a:t>
            </a:r>
          </a:p>
          <a:p>
            <a:r>
              <a:rPr lang="en-US" dirty="0"/>
              <a:t>Vocabularies used:</a:t>
            </a:r>
          </a:p>
          <a:p>
            <a:pPr lvl="1"/>
            <a:r>
              <a:rPr lang="en-US" dirty="0"/>
              <a:t>FOAF</a:t>
            </a:r>
          </a:p>
          <a:p>
            <a:pPr lvl="1"/>
            <a:r>
              <a:rPr lang="en-US" dirty="0"/>
              <a:t>Dublin Core</a:t>
            </a:r>
          </a:p>
          <a:p>
            <a:pPr lvl="1"/>
            <a:r>
              <a:rPr lang="en-US" dirty="0"/>
              <a:t>Provenance</a:t>
            </a:r>
          </a:p>
          <a:p>
            <a:pPr lvl="1"/>
            <a:r>
              <a:rPr lang="en-US" dirty="0"/>
              <a:t>SKOS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6168531" y="2276475"/>
            <a:ext cx="5421371" cy="3102016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E6A9F6-9452-E84A-9FEC-6F0CBB6EC0A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http://</a:t>
            </a:r>
            <a:r>
              <a:rPr lang="en-GB" dirty="0" err="1"/>
              <a:t>www.openannotation.org</a:t>
            </a:r>
            <a:r>
              <a:rPr lang="en-GB" dirty="0"/>
              <a:t>/spec/core/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857773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6"/>
          <p:cNvPicPr>
            <a:picLocks noChangeAspect="1"/>
          </p:cNvPicPr>
          <p:nvPr/>
        </p:nvPicPr>
        <p:blipFill rotWithShape="1">
          <a:blip r:embed="rId2"/>
          <a:srcRect t="-2375" b="-1433"/>
          <a:stretch/>
        </p:blipFill>
        <p:spPr>
          <a:xfrm>
            <a:off x="1489267" y="764704"/>
            <a:ext cx="9213466" cy="5472584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3CEA4C-0932-3344-AF2A-E469E1CCC6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4068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 descr="5786374464_ece629a41d_b.jpg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33" b="7833"/>
          <a:stretch>
            <a:fillRect/>
          </a:stretch>
        </p:blipFill>
        <p:spPr/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en-US" dirty="0"/>
              <a:t>Commerce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https://</a:t>
            </a:r>
            <a:r>
              <a:rPr lang="en-US" dirty="0" err="1">
                <a:solidFill>
                  <a:schemeClr val="tx1"/>
                </a:solidFill>
              </a:rPr>
              <a:t>www.flickr.com</a:t>
            </a:r>
            <a:r>
              <a:rPr lang="en-US" dirty="0">
                <a:solidFill>
                  <a:schemeClr val="tx1"/>
                </a:solidFill>
              </a:rPr>
              <a:t>/photos/</a:t>
            </a:r>
            <a:r>
              <a:rPr lang="en-US" dirty="0" err="1">
                <a:solidFill>
                  <a:schemeClr val="tx1"/>
                </a:solidFill>
              </a:rPr>
              <a:t>polycart</a:t>
            </a:r>
            <a:r>
              <a:rPr lang="en-US" dirty="0">
                <a:solidFill>
                  <a:schemeClr val="tx1"/>
                </a:solidFill>
              </a:rPr>
              <a:t>/5786374464</a:t>
            </a:r>
          </a:p>
        </p:txBody>
      </p:sp>
    </p:spTree>
    <p:extLst>
      <p:ext uri="{BB962C8B-B14F-4D97-AF65-F5344CB8AC3E}">
        <p14:creationId xmlns:p14="http://schemas.microsoft.com/office/powerpoint/2010/main" val="117648408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Good Relations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err="1"/>
              <a:t>Standardised</a:t>
            </a:r>
            <a:r>
              <a:rPr lang="en-US" dirty="0"/>
              <a:t> vocabulary for product, price, and company data</a:t>
            </a:r>
          </a:p>
          <a:p>
            <a:r>
              <a:rPr lang="en-US" dirty="0"/>
              <a:t>Represents:</a:t>
            </a:r>
          </a:p>
          <a:p>
            <a:pPr lvl="1"/>
            <a:r>
              <a:rPr lang="en-US" dirty="0"/>
              <a:t>Prices</a:t>
            </a:r>
          </a:p>
          <a:p>
            <a:pPr lvl="1"/>
            <a:r>
              <a:rPr lang="en-US" dirty="0"/>
              <a:t>Accepted payment methods</a:t>
            </a:r>
          </a:p>
          <a:p>
            <a:pPr lvl="1"/>
            <a:r>
              <a:rPr lang="en-US" dirty="0"/>
              <a:t>Opening times</a:t>
            </a:r>
          </a:p>
          <a:p>
            <a:pPr lvl="1"/>
            <a:r>
              <a:rPr lang="en-US" dirty="0"/>
              <a:t>Delivery methods and charges</a:t>
            </a:r>
          </a:p>
          <a:p>
            <a:pPr lvl="1"/>
            <a:r>
              <a:rPr lang="en-US" dirty="0"/>
              <a:t>Warranty promises and scope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/>
              <a:t>Integrates with:</a:t>
            </a:r>
          </a:p>
          <a:p>
            <a:pPr lvl="1"/>
            <a:r>
              <a:rPr lang="en-US" dirty="0"/>
              <a:t>UNSPSC vocabulary for offerings</a:t>
            </a:r>
          </a:p>
          <a:p>
            <a:pPr lvl="1"/>
            <a:r>
              <a:rPr lang="en-US" dirty="0"/>
              <a:t>SIC codes for company type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F1B2619-C488-8040-95F9-B6B4A59C79B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http://</a:t>
            </a:r>
            <a:r>
              <a:rPr lang="en-US" dirty="0" err="1"/>
              <a:t>purl.org</a:t>
            </a:r>
            <a:r>
              <a:rPr lang="en-US" dirty="0"/>
              <a:t>/</a:t>
            </a:r>
            <a:r>
              <a:rPr lang="en-US" dirty="0" err="1"/>
              <a:t>goodrelations</a:t>
            </a:r>
            <a:r>
              <a:rPr lang="en-US" dirty="0"/>
              <a:t>/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0723" y="5353645"/>
            <a:ext cx="3247389" cy="883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920364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Placeholder 13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52" b="12552"/>
          <a:stretch>
            <a:fillRect/>
          </a:stretch>
        </p:blipFill>
        <p:spPr/>
      </p:pic>
      <p:sp>
        <p:nvSpPr>
          <p:cNvPr id="7" name="Title 6"/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en-US" dirty="0"/>
              <a:t>Public Sector Information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/>
              <a:t>http://www.flickr.com/photos/emsef/1398072554/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4476074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32557371-9451-B346-A8AE-BC98EDB1B30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17" b="13655"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14D004D8-7DB3-1C46-8B8D-9307FE3E7E7C}"/>
              </a:ext>
            </a:extLst>
          </p:cNvPr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en-US" dirty="0"/>
              <a:t>Social Networking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83C967A-61EF-DA4D-B950-E600DBE9669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293721"/>
          </a:xfrm>
        </p:spPr>
        <p:txBody>
          <a:bodyPr/>
          <a:lstStyle/>
          <a:p>
            <a:r>
              <a:rPr lang="en-US" dirty="0"/>
              <a:t>http://</a:t>
            </a:r>
            <a:r>
              <a:rPr lang="en-US" dirty="0" err="1"/>
              <a:t>www.flickr.com</a:t>
            </a:r>
            <a:r>
              <a:rPr lang="en-US" dirty="0"/>
              <a:t>/photos/</a:t>
            </a:r>
            <a:r>
              <a:rPr lang="en-US" dirty="0" err="1"/>
              <a:t>bigblackbox</a:t>
            </a:r>
            <a:r>
              <a:rPr lang="en-US" dirty="0"/>
              <a:t>/4269397346/</a:t>
            </a:r>
          </a:p>
        </p:txBody>
      </p:sp>
      <p:grpSp>
        <p:nvGrpSpPr>
          <p:cNvPr id="6" name="Group 10">
            <a:extLst>
              <a:ext uri="{FF2B5EF4-FFF2-40B4-BE49-F238E27FC236}">
                <a16:creationId xmlns:a16="http://schemas.microsoft.com/office/drawing/2014/main" id="{346A7C05-D1B0-FF4D-AC01-EA8CA6F0FCF0}"/>
              </a:ext>
            </a:extLst>
          </p:cNvPr>
          <p:cNvGrpSpPr/>
          <p:nvPr/>
        </p:nvGrpSpPr>
        <p:grpSpPr>
          <a:xfrm>
            <a:off x="4532596" y="1540438"/>
            <a:ext cx="1774664" cy="1367530"/>
            <a:chOff x="3385024" y="1308288"/>
            <a:chExt cx="1774664" cy="1367530"/>
          </a:xfrm>
        </p:grpSpPr>
        <p:sp>
          <p:nvSpPr>
            <p:cNvPr id="7" name="Rounded Rectangular Callout 6">
              <a:extLst>
                <a:ext uri="{FF2B5EF4-FFF2-40B4-BE49-F238E27FC236}">
                  <a16:creationId xmlns:a16="http://schemas.microsoft.com/office/drawing/2014/main" id="{F52D31C1-B0D0-D747-9D58-77DC1006F91D}"/>
                </a:ext>
              </a:extLst>
            </p:cNvPr>
            <p:cNvSpPr/>
            <p:nvPr/>
          </p:nvSpPr>
          <p:spPr bwMode="auto">
            <a:xfrm>
              <a:off x="3385024" y="1308288"/>
              <a:ext cx="1774664" cy="1367530"/>
            </a:xfrm>
            <a:prstGeom prst="wedgeRoundRectCallout">
              <a:avLst>
                <a:gd name="adj1" fmla="val 37883"/>
                <a:gd name="adj2" fmla="val 66071"/>
                <a:gd name="adj3" fmla="val 16667"/>
              </a:avLst>
            </a:prstGeom>
            <a:solidFill>
              <a:schemeClr val="bg1"/>
            </a:solidFill>
            <a:ln w="508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6000" dirty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?</a:t>
              </a: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37C8AB0C-23EC-3045-B777-56028E1DBE3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13193" y="1454808"/>
              <a:ext cx="1091369" cy="1091369"/>
            </a:xfrm>
            <a:prstGeom prst="rect">
              <a:avLst/>
            </a:prstGeom>
          </p:spPr>
        </p:pic>
      </p:grpSp>
      <p:grpSp>
        <p:nvGrpSpPr>
          <p:cNvPr id="9" name="Group 11">
            <a:extLst>
              <a:ext uri="{FF2B5EF4-FFF2-40B4-BE49-F238E27FC236}">
                <a16:creationId xmlns:a16="http://schemas.microsoft.com/office/drawing/2014/main" id="{CB720148-A20E-4E41-B71C-048F0777C0E2}"/>
              </a:ext>
            </a:extLst>
          </p:cNvPr>
          <p:cNvGrpSpPr/>
          <p:nvPr/>
        </p:nvGrpSpPr>
        <p:grpSpPr>
          <a:xfrm>
            <a:off x="8078014" y="678498"/>
            <a:ext cx="1774664" cy="1367530"/>
            <a:chOff x="6554014" y="472123"/>
            <a:chExt cx="1774664" cy="1367530"/>
          </a:xfrm>
        </p:grpSpPr>
        <p:sp>
          <p:nvSpPr>
            <p:cNvPr id="10" name="Rounded Rectangular Callout 9">
              <a:extLst>
                <a:ext uri="{FF2B5EF4-FFF2-40B4-BE49-F238E27FC236}">
                  <a16:creationId xmlns:a16="http://schemas.microsoft.com/office/drawing/2014/main" id="{826A30AD-6953-CC4F-8C38-BDEE9F6ABF6F}"/>
                </a:ext>
              </a:extLst>
            </p:cNvPr>
            <p:cNvSpPr/>
            <p:nvPr/>
          </p:nvSpPr>
          <p:spPr bwMode="auto">
            <a:xfrm>
              <a:off x="6554014" y="472123"/>
              <a:ext cx="1774664" cy="1367530"/>
            </a:xfrm>
            <a:prstGeom prst="wedgeRoundRectCallout">
              <a:avLst>
                <a:gd name="adj1" fmla="val -33677"/>
                <a:gd name="adj2" fmla="val 62500"/>
                <a:gd name="adj3" fmla="val 16667"/>
              </a:avLst>
            </a:prstGeom>
            <a:solidFill>
              <a:schemeClr val="bg1"/>
            </a:solidFill>
            <a:ln w="508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6000" dirty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?</a:t>
              </a: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472F3B41-DDC1-3E42-9C7F-7CF80537330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04334" y="618643"/>
              <a:ext cx="1058807" cy="105880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0845476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AKTive</a:t>
            </a:r>
            <a:r>
              <a:rPr lang="en-GB" dirty="0"/>
              <a:t> PSI (2005)</a:t>
            </a:r>
          </a:p>
        </p:txBody>
      </p:sp>
      <p:sp>
        <p:nvSpPr>
          <p:cNvPr id="79875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>
                <a:cs typeface="Georgia"/>
              </a:rPr>
              <a:t>Use advanced knowledge management technology to improve the delivery of policy and public services across Government</a:t>
            </a:r>
          </a:p>
          <a:p>
            <a:r>
              <a:rPr lang="en-GB" altLang="ja-JP" dirty="0"/>
              <a:t>Build up a detailed picture of life in two London Boroughs, using as broad a collection of Public Sector Information as possible</a:t>
            </a:r>
            <a:endParaRPr lang="en-GB" dirty="0"/>
          </a:p>
          <a:p>
            <a:pPr lvl="1"/>
            <a:endParaRPr lang="en-GB" dirty="0"/>
          </a:p>
        </p:txBody>
      </p:sp>
      <p:grpSp>
        <p:nvGrpSpPr>
          <p:cNvPr id="2" name="Group 9"/>
          <p:cNvGrpSpPr/>
          <p:nvPr/>
        </p:nvGrpSpPr>
        <p:grpSpPr>
          <a:xfrm>
            <a:off x="2180949" y="3429000"/>
            <a:ext cx="7830101" cy="2808288"/>
            <a:chOff x="107950" y="3429000"/>
            <a:chExt cx="8861425" cy="3178175"/>
          </a:xfrm>
        </p:grpSpPr>
        <p:pic>
          <p:nvPicPr>
            <p:cNvPr id="11" name="Picture 3" descr="os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13651" r="56650"/>
            <a:stretch>
              <a:fillRect/>
            </a:stretch>
          </p:blipFill>
          <p:spPr bwMode="auto">
            <a:xfrm>
              <a:off x="3132138" y="4149725"/>
              <a:ext cx="1152525" cy="747713"/>
            </a:xfrm>
            <a:prstGeom prst="rect">
              <a:avLst/>
            </a:prstGeom>
            <a:noFill/>
          </p:spPr>
        </p:pic>
        <p:pic>
          <p:nvPicPr>
            <p:cNvPr id="12" name="Picture 4" descr="ons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388" y="5157788"/>
              <a:ext cx="2552700" cy="288925"/>
            </a:xfrm>
            <a:prstGeom prst="rect">
              <a:avLst/>
            </a:prstGeom>
            <a:noFill/>
          </p:spPr>
        </p:pic>
        <p:pic>
          <p:nvPicPr>
            <p:cNvPr id="13" name="Picture 5" descr="met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88125" y="5949950"/>
              <a:ext cx="2381250" cy="657225"/>
            </a:xfrm>
            <a:prstGeom prst="rect">
              <a:avLst/>
            </a:prstGeom>
            <a:noFill/>
          </p:spPr>
        </p:pic>
        <p:pic>
          <p:nvPicPr>
            <p:cNvPr id="14" name="Picture 6" descr="london"/>
            <p:cNvPicPr>
              <a:picLocks noChangeAspect="1" noChangeArrowheads="1" noCrop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33800" y="5157788"/>
              <a:ext cx="1676400" cy="285750"/>
            </a:xfrm>
            <a:prstGeom prst="rect">
              <a:avLst/>
            </a:prstGeom>
            <a:noFill/>
          </p:spPr>
        </p:pic>
        <p:pic>
          <p:nvPicPr>
            <p:cNvPr id="15" name="Picture 7" descr="lewisham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-17036"/>
            <a:stretch>
              <a:fillRect/>
            </a:stretch>
          </p:blipFill>
          <p:spPr bwMode="auto">
            <a:xfrm>
              <a:off x="5292725" y="3429000"/>
              <a:ext cx="2058988" cy="501650"/>
            </a:xfrm>
            <a:prstGeom prst="rect">
              <a:avLst/>
            </a:prstGeom>
            <a:noFill/>
          </p:spPr>
        </p:pic>
        <p:pic>
          <p:nvPicPr>
            <p:cNvPr id="16" name="Picture 8" descr="home-office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388" y="5661025"/>
              <a:ext cx="1104900" cy="866775"/>
            </a:xfrm>
            <a:prstGeom prst="rect">
              <a:avLst/>
            </a:prstGeom>
            <a:noFill/>
          </p:spPr>
        </p:pic>
        <p:pic>
          <p:nvPicPr>
            <p:cNvPr id="17" name="Picture 9" descr="hmlr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388" y="4365625"/>
              <a:ext cx="2047875" cy="523875"/>
            </a:xfrm>
            <a:prstGeom prst="rect">
              <a:avLst/>
            </a:prstGeom>
            <a:noFill/>
          </p:spPr>
        </p:pic>
        <p:pic>
          <p:nvPicPr>
            <p:cNvPr id="18" name="Picture 10" descr="gazette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43125" y="5949950"/>
              <a:ext cx="2428875" cy="619125"/>
            </a:xfrm>
            <a:prstGeom prst="rect">
              <a:avLst/>
            </a:prstGeom>
            <a:noFill/>
          </p:spPr>
        </p:pic>
        <p:pic>
          <p:nvPicPr>
            <p:cNvPr id="19" name="Picture 11" descr="dh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77050" y="3716338"/>
              <a:ext cx="2066925" cy="1082675"/>
            </a:xfrm>
            <a:prstGeom prst="rect">
              <a:avLst/>
            </a:prstGeom>
            <a:noFill/>
          </p:spPr>
        </p:pic>
        <p:pic>
          <p:nvPicPr>
            <p:cNvPr id="20" name="Picture 12" descr="defra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59338" y="5516563"/>
              <a:ext cx="1390650" cy="1085850"/>
            </a:xfrm>
            <a:prstGeom prst="rect">
              <a:avLst/>
            </a:prstGeom>
            <a:noFill/>
          </p:spPr>
        </p:pic>
        <p:pic>
          <p:nvPicPr>
            <p:cNvPr id="21" name="Picture 13" descr="camden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87900" y="4437063"/>
              <a:ext cx="1800225" cy="374650"/>
            </a:xfrm>
            <a:prstGeom prst="rect">
              <a:avLst/>
            </a:prstGeom>
            <a:noFill/>
          </p:spPr>
        </p:pic>
        <p:pic>
          <p:nvPicPr>
            <p:cNvPr id="22" name="Picture 14" descr="co"/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59563" y="4868863"/>
              <a:ext cx="2005012" cy="989012"/>
            </a:xfrm>
            <a:prstGeom prst="rect">
              <a:avLst/>
            </a:prstGeom>
            <a:noFill/>
          </p:spPr>
        </p:pic>
        <p:pic>
          <p:nvPicPr>
            <p:cNvPr id="23" name="Picture 16" descr="opsi-logo"/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950" y="3429000"/>
              <a:ext cx="4876800" cy="695325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770224307"/>
      </p:ext>
    </p:extLst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Visualisations and Mashups</a:t>
            </a:r>
            <a:endParaRPr lang="en-GB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227ABC9-CE5B-D242-B6B6-7B5F027FD1A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5063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8425" y="1773238"/>
            <a:ext cx="3960813" cy="3684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45062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1619" y="2730500"/>
            <a:ext cx="3925887" cy="365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8" name="Picture 4">
            <a:hlinkClick r:id="rId5" action="ppaction://hlinkfile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0665" y="2159648"/>
            <a:ext cx="4054920" cy="2402816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93727865"/>
      </p:ext>
    </p:extLst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5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Integrated Public Sector Vocabulary</a:t>
            </a:r>
          </a:p>
        </p:txBody>
      </p:sp>
      <p:sp>
        <p:nvSpPr>
          <p:cNvPr id="92569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Taxonomy for classifying public sector information resources</a:t>
            </a:r>
          </a:p>
          <a:p>
            <a:r>
              <a:rPr lang="en-GB" dirty="0"/>
              <a:t>Developed with the backing of the ODPM and the Cabinet Office e-Government Unit</a:t>
            </a:r>
          </a:p>
          <a:p>
            <a:r>
              <a:rPr lang="en-GB" dirty="0"/>
              <a:t>Available in a variety of formats, but RDF/XML is the definitive format</a:t>
            </a:r>
          </a:p>
          <a:p>
            <a:r>
              <a:rPr lang="en-GB" dirty="0"/>
              <a:t>Uses Dublin Core and SKOS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44B3E32-EF99-C246-B016-5AD9BAE4B73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http://</a:t>
            </a:r>
            <a:r>
              <a:rPr lang="en-US" dirty="0" err="1"/>
              <a:t>www.esd.org.uk</a:t>
            </a:r>
            <a:r>
              <a:rPr lang="en-US" dirty="0"/>
              <a:t>/standards/</a:t>
            </a:r>
            <a:r>
              <a:rPr lang="en-US" dirty="0" err="1"/>
              <a:t>ipsv</a:t>
            </a:r>
            <a:r>
              <a:rPr lang="en-US" dirty="0"/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2566943699"/>
      </p:ext>
    </p:extLst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data.gov.uk (2010)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In 2009, Tim Berners-Lee and Nigel </a:t>
            </a:r>
            <a:r>
              <a:rPr lang="en-US" dirty="0" err="1"/>
              <a:t>Shadbolt</a:t>
            </a:r>
            <a:r>
              <a:rPr lang="en-US" dirty="0"/>
              <a:t> appointed as advisors to HMG on opening up public data</a:t>
            </a:r>
          </a:p>
          <a:p>
            <a:endParaRPr lang="en-US" dirty="0"/>
          </a:p>
          <a:p>
            <a:r>
              <a:rPr lang="en-US" dirty="0" err="1"/>
              <a:t>data.gov.uk</a:t>
            </a:r>
            <a:r>
              <a:rPr lang="en-US" dirty="0"/>
              <a:t> website went public on 21 Jan 2010</a:t>
            </a:r>
          </a:p>
          <a:p>
            <a:pPr lvl="1"/>
            <a:r>
              <a:rPr lang="en-US" dirty="0"/>
              <a:t>2890 datasets from central and local government</a:t>
            </a:r>
          </a:p>
          <a:p>
            <a:pPr lvl="1"/>
            <a:r>
              <a:rPr lang="en-US" dirty="0"/>
              <a:t>Uses SW technologies to represent 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7E3DA6-926A-F94B-9EC9-89524D1A4273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475E84-DAB1-9441-8BF6-35FF50C3F2F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7438" y="1773235"/>
            <a:ext cx="5400674" cy="4352943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62410684"/>
      </p:ext>
    </p:extLst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1"/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13559" b="13559"/>
          <a:stretch>
            <a:fillRect/>
          </a:stretch>
        </p:blipFill>
        <p:spPr/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effectLst/>
        </p:spPr>
        <p:txBody>
          <a:bodyPr/>
          <a:lstStyle/>
          <a:p>
            <a:r>
              <a:rPr lang="en-US" dirty="0">
                <a:solidFill>
                  <a:srgbClr val="000000"/>
                </a:solidFill>
              </a:rPr>
              <a:t>Geographic Information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8F50F3-7B71-D046-B6F8-926E6809C19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289587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Ordnance Survey Linked Data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Opened up datasets as part of UK public sector data initiative:</a:t>
            </a:r>
          </a:p>
          <a:p>
            <a:pPr lvl="1"/>
            <a:r>
              <a:rPr lang="en-US" dirty="0"/>
              <a:t>1:50,000 Gazetteer</a:t>
            </a:r>
            <a:br>
              <a:rPr lang="en-US" dirty="0"/>
            </a:br>
            <a:r>
              <a:rPr lang="en-US" dirty="0"/>
              <a:t>250,000 place names</a:t>
            </a:r>
          </a:p>
          <a:p>
            <a:pPr lvl="1"/>
            <a:r>
              <a:rPr lang="en-US" dirty="0"/>
              <a:t>Code-Point</a:t>
            </a:r>
            <a:br>
              <a:rPr lang="en-US" dirty="0"/>
            </a:br>
            <a:r>
              <a:rPr lang="en-US" dirty="0"/>
              <a:t>1,700,000 postcode units</a:t>
            </a:r>
          </a:p>
          <a:p>
            <a:pPr lvl="1"/>
            <a:r>
              <a:rPr lang="en-US" dirty="0"/>
              <a:t>Boundary Line</a:t>
            </a:r>
            <a:br>
              <a:rPr lang="en-US" dirty="0"/>
            </a:br>
            <a:r>
              <a:rPr lang="en-US" dirty="0"/>
              <a:t>Electoral and administrative boundaries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/>
              <a:t>Output formats:</a:t>
            </a:r>
          </a:p>
          <a:p>
            <a:pPr lvl="1"/>
            <a:r>
              <a:rPr lang="en-US" dirty="0"/>
              <a:t>JSON</a:t>
            </a:r>
          </a:p>
          <a:p>
            <a:pPr lvl="1"/>
            <a:r>
              <a:rPr lang="en-US" dirty="0"/>
              <a:t>RDF</a:t>
            </a:r>
          </a:p>
          <a:p>
            <a:r>
              <a:rPr lang="en-US" dirty="0"/>
              <a:t>SPARQL query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BF3A0A6-0084-A34D-BE2A-537E2B3A296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http://</a:t>
            </a:r>
            <a:r>
              <a:rPr lang="en-US" dirty="0" err="1"/>
              <a:t>data.ordnancesurvey.co.uk</a:t>
            </a:r>
            <a:r>
              <a:rPr lang="en-US" dirty="0"/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49847784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Open </a:t>
            </a:r>
            <a:r>
              <a:rPr lang="en-US" dirty="0" err="1"/>
              <a:t>Streetmap</a:t>
            </a:r>
            <a:r>
              <a:rPr lang="en-US" dirty="0"/>
              <a:t> Linked Data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OSM Semantic Network</a:t>
            </a:r>
          </a:p>
          <a:p>
            <a:pPr lvl="1"/>
            <a:r>
              <a:rPr lang="en-US" dirty="0"/>
              <a:t>SKOS vocabulary built from map feature tags</a:t>
            </a:r>
          </a:p>
          <a:p>
            <a:pPr marL="0" indent="0">
              <a:buNone/>
            </a:pPr>
            <a:r>
              <a:rPr lang="en-US" dirty="0" err="1"/>
              <a:t>LinkedGeoData.org</a:t>
            </a:r>
            <a:endParaRPr lang="en-US" dirty="0"/>
          </a:p>
          <a:p>
            <a:pPr lvl="1"/>
            <a:r>
              <a:rPr lang="en-US" dirty="0"/>
              <a:t>Interlinks OSM data with other linked open data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4"/>
          </p:nvPr>
        </p:nvPicPr>
        <p:blipFill rotWithShape="1">
          <a:blip r:embed="rId2"/>
          <a:stretch/>
        </p:blipFill>
        <p:spPr>
          <a:xfrm>
            <a:off x="6167438" y="2082194"/>
            <a:ext cx="5400675" cy="3846138"/>
          </a:xfr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BFDC578-6620-DD4C-B4B3-B3F1D20A8E6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562904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80C58E-D649-3A47-B91A-5864DEC84D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Lecture: RDF</a:t>
            </a:r>
          </a:p>
        </p:txBody>
      </p:sp>
    </p:spTree>
    <p:extLst>
      <p:ext uri="{BB962C8B-B14F-4D97-AF65-F5344CB8AC3E}">
        <p14:creationId xmlns:p14="http://schemas.microsoft.com/office/powerpoint/2010/main" val="1429756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1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Friend of a Friend (FOAF)</a:t>
            </a:r>
            <a:endParaRPr lang="en-GB" dirty="0"/>
          </a:p>
        </p:txBody>
      </p:sp>
      <p:sp>
        <p:nvSpPr>
          <p:cNvPr id="82125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Semantic Web realisation of “six degrees of separation”</a:t>
            </a:r>
          </a:p>
          <a:p>
            <a:r>
              <a:rPr lang="en-GB" dirty="0"/>
              <a:t>Fully distributed system</a:t>
            </a:r>
          </a:p>
          <a:p>
            <a:pPr lvl="1"/>
            <a:r>
              <a:rPr lang="en-GB" dirty="0"/>
              <a:t>Each user writes an RDF file describing themselves and who they know (using the FOAF schema)</a:t>
            </a:r>
          </a:p>
          <a:p>
            <a:pPr lvl="1"/>
            <a:r>
              <a:rPr lang="en-GB" dirty="0"/>
              <a:t>Files are harvested and aggregated</a:t>
            </a:r>
          </a:p>
          <a:p>
            <a:pPr lvl="1"/>
            <a:r>
              <a:rPr lang="en-GB" dirty="0"/>
              <a:t>Data is presented in a variety of interfaces</a:t>
            </a:r>
          </a:p>
          <a:p>
            <a:r>
              <a:rPr lang="en-GB" dirty="0"/>
              <a:t>Avoids </a:t>
            </a:r>
            <a:r>
              <a:rPr lang="en-GB" dirty="0" err="1"/>
              <a:t>siloing</a:t>
            </a:r>
            <a:r>
              <a:rPr lang="en-GB" dirty="0"/>
              <a:t> of existing social networking systems</a:t>
            </a:r>
          </a:p>
          <a:p>
            <a:r>
              <a:rPr lang="en-GB" dirty="0"/>
              <a:t>Data from many providers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FF4BB08-2465-4A4D-A98D-F5D778D53EC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http://</a:t>
            </a:r>
            <a:r>
              <a:rPr lang="en-US" dirty="0" err="1"/>
              <a:t>www.foaf-project.org</a:t>
            </a:r>
            <a:r>
              <a:rPr lang="en-US" dirty="0"/>
              <a:t>/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4099" y="4876984"/>
            <a:ext cx="2235783" cy="1117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9834763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3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Multiple Interfaces</a:t>
            </a: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8F8160D-BAA5-D747-B462-92360990F6D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23299" name="Picture 3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1378" y="1844824"/>
            <a:ext cx="3992102" cy="3987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4" name="Picture 3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7888" y="2780928"/>
            <a:ext cx="4248472" cy="3651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53193840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7439" y="1985902"/>
            <a:ext cx="5400673" cy="3411425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Semantically-Interlinked Online Communities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Ontology for describing wikis, bulletin boards, blogs, </a:t>
            </a:r>
            <a:r>
              <a:rPr lang="en-US" dirty="0" err="1"/>
              <a:t>etc</a:t>
            </a:r>
            <a:endParaRPr lang="en-US" dirty="0"/>
          </a:p>
          <a:p>
            <a:r>
              <a:rPr lang="en-US" dirty="0"/>
              <a:t>Designed to interoperate with FOAF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9C562CF-F72B-F94B-9668-0329F935D1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http://</a:t>
            </a:r>
            <a:r>
              <a:rPr lang="en-US" dirty="0" err="1"/>
              <a:t>rdfs.org</a:t>
            </a:r>
            <a:r>
              <a:rPr lang="en-US" dirty="0"/>
              <a:t>/</a:t>
            </a:r>
            <a:r>
              <a:rPr lang="en-US" dirty="0" err="1"/>
              <a:t>sioc</a:t>
            </a:r>
            <a:r>
              <a:rPr lang="en-US" dirty="0"/>
              <a:t>/spec/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5927" y="3729796"/>
            <a:ext cx="2084767" cy="2043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069367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ioc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5136" y="692150"/>
            <a:ext cx="9121728" cy="5976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577546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29" b="12529"/>
          <a:stretch>
            <a:fillRect/>
          </a:stretch>
        </p:blipFill>
        <p:spPr/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en-US" dirty="0"/>
              <a:t>Bibliographic Metadata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/>
              <a:t>http://www.flickr.com/photos/celesterc/1069893367/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1197248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Dublin Core</a:t>
            </a:r>
          </a:p>
        </p:txBody>
      </p:sp>
      <p:sp>
        <p:nvSpPr>
          <p:cNvPr id="78233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A standard set of 15 metadata elements for cross-domain information resource description</a:t>
            </a:r>
          </a:p>
          <a:p>
            <a:r>
              <a:rPr lang="en-GB" dirty="0"/>
              <a:t>Formally endorsed by ISO, NISO and CEN</a:t>
            </a:r>
          </a:p>
          <a:p>
            <a:r>
              <a:rPr lang="en-GB" dirty="0"/>
              <a:t>Representation language-neutral</a:t>
            </a:r>
          </a:p>
          <a:p>
            <a:pPr lvl="1"/>
            <a:r>
              <a:rPr lang="en-GB" dirty="0"/>
              <a:t>Plain XML serialisations in addition to RDF/XML</a:t>
            </a:r>
          </a:p>
          <a:p>
            <a:pPr lvl="1"/>
            <a:r>
              <a:rPr lang="en-GB" dirty="0"/>
              <a:t>Predates RDF </a:t>
            </a:r>
            <a:br>
              <a:rPr lang="en-GB" dirty="0"/>
            </a:br>
            <a:r>
              <a:rPr lang="en-GB" dirty="0"/>
              <a:t>(started in 1995)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GB" dirty="0"/>
              <a:t>Possibly the most widely used Semantic Web vocabulary</a:t>
            </a:r>
          </a:p>
          <a:p>
            <a:pPr lvl="1"/>
            <a:r>
              <a:rPr lang="en-GB" dirty="0"/>
              <a:t>Libraries (electronic and physical)</a:t>
            </a:r>
          </a:p>
          <a:p>
            <a:pPr lvl="1"/>
            <a:r>
              <a:rPr lang="en-GB" dirty="0"/>
              <a:t>Museums</a:t>
            </a:r>
          </a:p>
          <a:p>
            <a:pPr lvl="1"/>
            <a:r>
              <a:rPr lang="en-GB" dirty="0"/>
              <a:t>Web archives</a:t>
            </a:r>
          </a:p>
          <a:p>
            <a:pPr lvl="2"/>
            <a:r>
              <a:rPr lang="en-GB" dirty="0"/>
              <a:t>Open Directory Project</a:t>
            </a:r>
          </a:p>
          <a:p>
            <a:pPr lvl="2"/>
            <a:r>
              <a:rPr lang="en-GB" dirty="0"/>
              <a:t>UK Mirror Service</a:t>
            </a:r>
          </a:p>
          <a:p>
            <a:pPr lvl="2"/>
            <a:r>
              <a:rPr lang="en-GB" dirty="0" err="1"/>
              <a:t>MusicBrainz</a:t>
            </a:r>
            <a:endParaRPr lang="en-GB" dirty="0"/>
          </a:p>
          <a:p>
            <a:pPr lvl="1"/>
            <a:r>
              <a:rPr lang="en-GB" dirty="0"/>
              <a:t>…</a:t>
            </a:r>
            <a:endParaRPr lang="en-US" dirty="0"/>
          </a:p>
          <a:p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0355216-87C0-2D4C-B3EE-7B4026DBDCE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http://</a:t>
            </a:r>
            <a:r>
              <a:rPr lang="en-GB" dirty="0" err="1"/>
              <a:t>dublincore.org</a:t>
            </a:r>
            <a:r>
              <a:rPr lang="en-GB" dirty="0"/>
              <a:t>/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07" r="20285"/>
          <a:stretch/>
        </p:blipFill>
        <p:spPr>
          <a:xfrm>
            <a:off x="9454305" y="4120249"/>
            <a:ext cx="2113807" cy="2117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202751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7A264B55-6C1A-9F4D-8B6D-0D2C150E150A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65988994-BCF6-F246-AF96-9CE26F146B8E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BC515F01-6DDA-7347-BB2E-1F3EE4EAA6D8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3BAB4818-154D-1940-A16D-03ED699A1E5B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A2E53205-1EFF-F74C-A4DF-1B050D404FD3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35C319F3-13E9-7245-A435-146488255DE4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D49072BF-FBA9-9B49-A266-A41AD9B8B23C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3502F0B1-DCE2-C24B-8C3D-C54094A3E00C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14</TotalTime>
  <Words>1125</Words>
  <Application>Microsoft Macintosh PowerPoint</Application>
  <PresentationFormat>Widescreen</PresentationFormat>
  <Paragraphs>213</Paragraphs>
  <Slides>37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37</vt:i4>
      </vt:variant>
    </vt:vector>
  </HeadingPairs>
  <TitlesOfParts>
    <vt:vector size="48" baseType="lpstr">
      <vt:lpstr>Arial</vt:lpstr>
      <vt:lpstr>Calibri</vt:lpstr>
      <vt:lpstr>Lucida Sans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Vocabularies and Applications</vt:lpstr>
      <vt:lpstr>Social Networking</vt:lpstr>
      <vt:lpstr>Friend of a Friend (FOAF)</vt:lpstr>
      <vt:lpstr>Multiple Interfaces</vt:lpstr>
      <vt:lpstr>Semantically-Interlinked Online Communities</vt:lpstr>
      <vt:lpstr>PowerPoint Presentation</vt:lpstr>
      <vt:lpstr>Bibliographic Metadata</vt:lpstr>
      <vt:lpstr>Dublin Core</vt:lpstr>
      <vt:lpstr>Dublin Core Element Set</vt:lpstr>
      <vt:lpstr>Bibliographic Ontology</vt:lpstr>
      <vt:lpstr>MusicBrainz</vt:lpstr>
      <vt:lpstr>Publishing Standards for Industry Standard Metadata</vt:lpstr>
      <vt:lpstr>BBC Programmes</vt:lpstr>
      <vt:lpstr>Cultural Heritage</vt:lpstr>
      <vt:lpstr>CIDOC CRM</vt:lpstr>
      <vt:lpstr>Knowledge Organisation</vt:lpstr>
      <vt:lpstr>Simple Knowledge Organisation System</vt:lpstr>
      <vt:lpstr>SKOS Example</vt:lpstr>
      <vt:lpstr>Provenance</vt:lpstr>
      <vt:lpstr>Provenance</vt:lpstr>
      <vt:lpstr>PROV-O</vt:lpstr>
      <vt:lpstr>Web Annotation</vt:lpstr>
      <vt:lpstr>Annotea</vt:lpstr>
      <vt:lpstr>Open Annotation Data Model</vt:lpstr>
      <vt:lpstr>PowerPoint Presentation</vt:lpstr>
      <vt:lpstr>Commerce</vt:lpstr>
      <vt:lpstr>Good Relations</vt:lpstr>
      <vt:lpstr>Public Sector Information</vt:lpstr>
      <vt:lpstr>AKTive PSI (2005)</vt:lpstr>
      <vt:lpstr>Visualisations and Mashups</vt:lpstr>
      <vt:lpstr>Integrated Public Sector Vocabulary</vt:lpstr>
      <vt:lpstr>data.gov.uk (2010)</vt:lpstr>
      <vt:lpstr>Geographic Information</vt:lpstr>
      <vt:lpstr>Ordnance Survey Linked Data</vt:lpstr>
      <vt:lpstr>Open Streetmap Linked Data</vt:lpstr>
      <vt:lpstr>Next Lecture: RDF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Nicholas Gibbins</dc:creator>
  <cp:lastModifiedBy>Nicholas Gibbins</cp:lastModifiedBy>
  <cp:revision>1</cp:revision>
  <dcterms:created xsi:type="dcterms:W3CDTF">2022-02-01T14:17:51Z</dcterms:created>
  <dcterms:modified xsi:type="dcterms:W3CDTF">2022-02-01T14:32:02Z</dcterms:modified>
</cp:coreProperties>
</file>