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9"/>
  </p:notesMasterIdLst>
  <p:sldIdLst>
    <p:sldId id="298" r:id="rId9"/>
    <p:sldId id="299" r:id="rId10"/>
    <p:sldId id="337" r:id="rId11"/>
    <p:sldId id="311" r:id="rId12"/>
    <p:sldId id="312" r:id="rId13"/>
    <p:sldId id="363" r:id="rId14"/>
    <p:sldId id="301" r:id="rId15"/>
    <p:sldId id="343" r:id="rId16"/>
    <p:sldId id="326" r:id="rId17"/>
    <p:sldId id="366" r:id="rId18"/>
    <p:sldId id="365" r:id="rId19"/>
    <p:sldId id="344" r:id="rId20"/>
    <p:sldId id="324" r:id="rId21"/>
    <p:sldId id="304" r:id="rId22"/>
    <p:sldId id="371" r:id="rId23"/>
    <p:sldId id="372" r:id="rId24"/>
    <p:sldId id="367" r:id="rId25"/>
    <p:sldId id="368" r:id="rId26"/>
    <p:sldId id="369" r:id="rId27"/>
    <p:sldId id="370" r:id="rId28"/>
    <p:sldId id="348" r:id="rId29"/>
    <p:sldId id="302" r:id="rId30"/>
    <p:sldId id="361" r:id="rId31"/>
    <p:sldId id="360" r:id="rId32"/>
    <p:sldId id="358" r:id="rId33"/>
    <p:sldId id="352" r:id="rId34"/>
    <p:sldId id="355" r:id="rId35"/>
    <p:sldId id="373" r:id="rId36"/>
    <p:sldId id="303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6"/>
    <p:restoredTop sz="77367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3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3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0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5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05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44" r:id="rId21"/>
    <p:sldLayoutId id="2147483745" r:id="rId22"/>
    <p:sldLayoutId id="214748374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8" r:id="rId4"/>
    <p:sldLayoutId id="2147483729" r:id="rId5"/>
    <p:sldLayoutId id="2147483730" r:id="rId6"/>
    <p:sldLayoutId id="2147483746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42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jthtl.org/content/articles/V2I1/JTHTLv2i1_Wu.PDF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0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Zero-Rated Services and Sponsoring Data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Zero-rated services provide Internet access without financial cost under certain conditions</a:t>
            </a:r>
          </a:p>
          <a:p>
            <a:r>
              <a:rPr lang="en-US" dirty="0"/>
              <a:t>Often only permitting access to certain websites or by subsidizing the service with their advertising</a:t>
            </a:r>
          </a:p>
          <a:p>
            <a:r>
              <a:rPr lang="en-US" dirty="0"/>
              <a:t>Gather customer profile information</a:t>
            </a:r>
            <a:endParaRPr lang="en-GB" dirty="0"/>
          </a:p>
          <a:p>
            <a:r>
              <a:rPr lang="en-GB" dirty="0"/>
              <a:t>Cheap broadband packages sponsored by third parties</a:t>
            </a:r>
          </a:p>
          <a:p>
            <a:r>
              <a:rPr lang="en-GB" dirty="0"/>
              <a:t>Reduce costs to consumer by using sponsored data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by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Blocking information based on aspects of the communications protocol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Federal Communications Commission’s </a:t>
            </a:r>
            <a:r>
              <a:rPr lang="en-GB" dirty="0" err="1"/>
              <a:t>vs</a:t>
            </a:r>
            <a:r>
              <a:rPr lang="en-GB" dirty="0"/>
              <a:t> Comcast </a:t>
            </a:r>
          </a:p>
          <a:p>
            <a:pPr lvl="1"/>
            <a:r>
              <a:rPr lang="en-GB" dirty="0"/>
              <a:t>Alleging Comcast illegally inhibited users of its high-speed Internet service from using </a:t>
            </a:r>
            <a:r>
              <a:rPr lang="en-GB" dirty="0" err="1"/>
              <a:t>BitTorrent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by IP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Blocking information based on source of destination of the network traffic</a:t>
            </a:r>
          </a:p>
          <a:p>
            <a:r>
              <a:rPr lang="en-GB" dirty="0"/>
              <a:t>Charge content providers for access</a:t>
            </a:r>
          </a:p>
          <a:p>
            <a:pPr lvl="1"/>
            <a:r>
              <a:rPr lang="en-GB" dirty="0"/>
              <a:t>In France, Orange charged Google for YouTube traffic</a:t>
            </a:r>
          </a:p>
          <a:p>
            <a:r>
              <a:rPr lang="en-GB" dirty="0"/>
              <a:t>Preferential access</a:t>
            </a:r>
          </a:p>
          <a:p>
            <a:pPr lvl="1"/>
            <a:r>
              <a:rPr lang="en-GB" dirty="0"/>
              <a:t>ISPs would impose bandwidth limitations on customers</a:t>
            </a:r>
          </a:p>
          <a:p>
            <a:pPr lvl="1"/>
            <a:r>
              <a:rPr lang="en-GB" dirty="0"/>
              <a:t>But would strike commercial deals with content provides to allow their service to be “Zero-rated”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2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Favouring Private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private network is a network that uses private IP addresses </a:t>
            </a:r>
          </a:p>
          <a:p>
            <a:r>
              <a:rPr lang="en-GB" dirty="0"/>
              <a:t>Avoid any regulation because packets originating from or addressed to a private IP address cannot be routed through the public Internet</a:t>
            </a:r>
          </a:p>
          <a:p>
            <a:r>
              <a:rPr lang="en-GB" dirty="0"/>
              <a:t>Setup their own “non-internet” networks</a:t>
            </a:r>
          </a:p>
          <a:p>
            <a:r>
              <a:rPr lang="en-GB" dirty="0"/>
              <a:t>For example, Comcast struck a deal with Microsoft</a:t>
            </a:r>
          </a:p>
          <a:p>
            <a:pPr lvl="1"/>
            <a:r>
              <a:rPr lang="en-GB" dirty="0"/>
              <a:t>Allow Xbox 360 </a:t>
            </a:r>
            <a:r>
              <a:rPr lang="en-GB" dirty="0" err="1"/>
              <a:t>Xfinity</a:t>
            </a:r>
            <a:r>
              <a:rPr lang="en-GB" dirty="0"/>
              <a:t> app to stream television</a:t>
            </a:r>
          </a:p>
          <a:p>
            <a:pPr lvl="1"/>
            <a:r>
              <a:rPr lang="en-GB" dirty="0"/>
              <a:t>No effect on their bandwidth limit</a:t>
            </a:r>
          </a:p>
          <a:p>
            <a:pPr lvl="1"/>
            <a:r>
              <a:rPr lang="en-GB" dirty="0"/>
              <a:t>Other television streaming apps (Netflix, HBO Go, and </a:t>
            </a:r>
            <a:r>
              <a:rPr lang="en-GB" dirty="0" err="1"/>
              <a:t>Hulu</a:t>
            </a:r>
            <a:r>
              <a:rPr lang="en-GB" dirty="0"/>
              <a:t>) counted towards the limit</a:t>
            </a:r>
          </a:p>
          <a:p>
            <a:pPr lvl="1"/>
            <a:r>
              <a:rPr lang="en-GB" dirty="0"/>
              <a:t>Comcast denied that this infringed on net neutrality principles since </a:t>
            </a:r>
          </a:p>
          <a:p>
            <a:pPr marL="360000" lvl="1" indent="0" algn="ctr">
              <a:buNone/>
            </a:pPr>
            <a:r>
              <a:rPr lang="en-GB" dirty="0"/>
              <a:t>"it runs its </a:t>
            </a:r>
            <a:r>
              <a:rPr lang="en-GB" dirty="0" err="1"/>
              <a:t>Xfinity</a:t>
            </a:r>
            <a:r>
              <a:rPr lang="en-GB" dirty="0"/>
              <a:t> for Xbox service on its own, private Internet protocol network”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Arguing Net Neutrality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mr-IN" i="1" dirty="0"/>
              <a:t>…</a:t>
            </a:r>
            <a:r>
              <a:rPr lang="en-US" i="1" dirty="0"/>
              <a:t>the only reason net neutrality is controversial is because it's complicated” </a:t>
            </a:r>
            <a:r>
              <a:rPr lang="mr-IN" dirty="0"/>
              <a:t>–</a:t>
            </a:r>
            <a:r>
              <a:rPr lang="en-US" dirty="0"/>
              <a:t> Tim Wu</a:t>
            </a:r>
          </a:p>
        </p:txBody>
      </p:sp>
    </p:spTree>
    <p:extLst>
      <p:ext uri="{BB962C8B-B14F-4D97-AF65-F5344CB8AC3E}">
        <p14:creationId xmlns:p14="http://schemas.microsoft.com/office/powerpoint/2010/main" val="249821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Net </a:t>
            </a:r>
            <a:r>
              <a:rPr lang="en-GB" dirty="0"/>
              <a:t>Neutrality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337704"/>
              </p:ext>
            </p:extLst>
          </p:nvPr>
        </p:nvGraphicFramePr>
        <p:xfrm>
          <a:off x="920222" y="1768314"/>
          <a:ext cx="10317310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 to the Internet and the Web is considered a human right</a:t>
                      </a:r>
                    </a:p>
                    <a:p>
                      <a:r>
                        <a:rPr lang="en-US" sz="1600" dirty="0"/>
                        <a:t>An open, public system consisting of privately owned components</a:t>
                      </a:r>
                    </a:p>
                    <a:p>
                      <a:r>
                        <a:rPr lang="en-US" sz="1600" dirty="0"/>
                        <a:t>Maintaining a standardization for internet data transmission is essential for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Experimentation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web we see today benefited from an open internet</a:t>
                      </a:r>
                    </a:p>
                    <a:p>
                      <a:r>
                        <a:rPr lang="en-US" sz="1600" dirty="0"/>
                        <a:t>Should provide equal access for start ups and big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Free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ISPs should not become gatekeepers of the internet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Push their service </a:t>
                      </a: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a competitors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Control access to certain sources of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Pay for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Unbiased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ISP should n</a:t>
                      </a:r>
                      <a:r>
                        <a:rPr lang="en-GB" sz="1600" dirty="0"/>
                        <a:t>o</a:t>
                      </a:r>
                      <a:r>
                        <a:rPr lang="en-US" sz="1600" dirty="0"/>
                        <a:t>t control what the internet is used for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 discrimination for types of the data</a:t>
                      </a:r>
                    </a:p>
                    <a:p>
                      <a:r>
                        <a:rPr lang="en-US" sz="1600" dirty="0"/>
                        <a:t>Protect content</a:t>
                      </a:r>
                      <a:r>
                        <a:rPr lang="en-US" sz="1600" baseline="0" dirty="0"/>
                        <a:t> and </a:t>
                      </a:r>
                      <a:r>
                        <a:rPr lang="en-US" sz="1600" dirty="0"/>
                        <a:t>content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Promotes competition amongst content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Innovation and 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Supports innovation and new businesses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60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Against Net Neutrality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83342"/>
              </p:ext>
            </p:extLst>
          </p:nvPr>
        </p:nvGraphicFramePr>
        <p:xfrm>
          <a:off x="623888" y="1703658"/>
          <a:ext cx="10944226" cy="476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Provide investment for infrastructure improving accessibility for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Internet Infrastructure</a:t>
                      </a:r>
                      <a:r>
                        <a:rPr lang="en-US" sz="1600" baseline="0" dirty="0"/>
                        <a:t> is not free</a:t>
                      </a:r>
                      <a:endParaRPr lang="en-US" sz="16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Government are increasingly requiring internet access for all; affordable, rural coverage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Need to expand the internet but in an affordable way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Net Neutrality limits the options ISPs have to raises funds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Profits will go to share 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Regulation</a:t>
                      </a:r>
                      <a:endParaRPr lang="en-US" sz="1600" baseline="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To s</a:t>
                      </a:r>
                      <a:r>
                        <a:rPr lang="en-US" sz="1600" baseline="0" dirty="0"/>
                        <a:t>upport privacy in case law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/>
                        <a:t>Stop illegal content through blocking domains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Increases the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open, but brings positive change by providing access to useful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Bringing internet to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world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Poor connectivity and cheap non-smart phone devices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Anti-competitive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ISPs are competing with each other to provide better and cheaper services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They need to find competitive elements to do this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ISPs need freedom to operate in different ways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Net neutrality might stifle network innovation and can kill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01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“Gas is a utility, so is clean water, and connectivity should be too” </a:t>
            </a:r>
          </a:p>
          <a:p>
            <a:pPr marL="0" indent="0" algn="ctr">
              <a:buNone/>
            </a:pPr>
            <a:r>
              <a:rPr lang="en-GB" sz="3600" dirty="0"/>
              <a:t>“It’s part of life and shouldn’t have an attitude about what you use it for – just like water.”</a:t>
            </a:r>
          </a:p>
          <a:p>
            <a:pPr marL="0" indent="0">
              <a:buNone/>
            </a:pPr>
            <a:r>
              <a:rPr lang="en-GB" dirty="0"/>
              <a:t>									- Tim Berners-Lee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“When I invented the web, I didn’t have to ask anyone for permission, and neither did America’s successful internet entrepreneurs when they started their businesses. To reach its full potential, </a:t>
            </a:r>
            <a:r>
              <a:rPr lang="en-GB" sz="3200" b="1" dirty="0"/>
              <a:t>the internet must remain a </a:t>
            </a:r>
            <a:r>
              <a:rPr lang="en-GB" sz="3200" b="1" dirty="0" err="1"/>
              <a:t>permissionless</a:t>
            </a:r>
            <a:r>
              <a:rPr lang="en-GB" sz="3200" b="1" dirty="0"/>
              <a:t> space for creativity, innovation and free expression</a:t>
            </a:r>
            <a:r>
              <a:rPr lang="en-GB" sz="3200" dirty="0"/>
              <a:t>. In today’s world, companies can’t operate without internet, and access to it is controlled by just a few providers.” </a:t>
            </a:r>
          </a:p>
          <a:p>
            <a:pPr marL="0" indent="0" algn="r">
              <a:buNone/>
            </a:pPr>
            <a:r>
              <a:rPr lang="mr-IN" sz="3200" dirty="0"/>
              <a:t>–</a:t>
            </a:r>
            <a:r>
              <a:rPr lang="en-GB" sz="3200" dirty="0"/>
              <a:t> Tim Berners-Lee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53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324492"/>
            <a:ext cx="10944225" cy="49127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600" dirty="0"/>
              <a:t>"The Internet came together as a miracle, really. Anyone with a wire can publish, we need to keep it that way.”</a:t>
            </a:r>
          </a:p>
          <a:p>
            <a:pPr algn="r">
              <a:buFontTx/>
              <a:buChar char="-"/>
            </a:pPr>
            <a:r>
              <a:rPr lang="en-GB" sz="2300" b="1" dirty="0"/>
              <a:t>Barry Diller</a:t>
            </a:r>
            <a:r>
              <a:rPr lang="en-GB" sz="2300" dirty="0"/>
              <a:t>,  creator of the Fox Broadcasting Company and USA Broadcasting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"Your ability to access a website depends on your desire to access the website and not the deals that the intermediaries have made with each other.”</a:t>
            </a:r>
          </a:p>
          <a:p>
            <a:pPr algn="r">
              <a:buFontTx/>
              <a:buChar char="-"/>
            </a:pPr>
            <a:r>
              <a:rPr lang="en-GB" sz="2300" b="1" dirty="0"/>
              <a:t>Cindy Cohn</a:t>
            </a:r>
            <a:r>
              <a:rPr lang="en-GB" sz="2300" dirty="0"/>
              <a:t>, an American civil liberties attorney specializing in Internet law</a:t>
            </a:r>
          </a:p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"The Internet is the first thing that humanity has built that humanity doesn't understand, the largest experiment in anarchy that we have ever had.”</a:t>
            </a:r>
          </a:p>
          <a:p>
            <a:pPr algn="r">
              <a:buFontTx/>
              <a:buChar char="-"/>
            </a:pPr>
            <a:r>
              <a:rPr lang="en-GB" sz="2100" b="1" dirty="0"/>
              <a:t>Eric Schmidt</a:t>
            </a:r>
            <a:r>
              <a:rPr lang="en-GB" sz="2100" dirty="0"/>
              <a:t>, executive chairman of Google 2011-2015</a:t>
            </a:r>
          </a:p>
          <a:p>
            <a:pPr algn="ctr">
              <a:buFontTx/>
              <a:buChar char="-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1296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 Neutrality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Heather Packer </a:t>
            </a:r>
            <a:r>
              <a:rPr lang="mr-IN" dirty="0"/>
              <a:t>–</a:t>
            </a:r>
            <a:r>
              <a:rPr lang="en-US" dirty="0"/>
              <a:t> hp3@ecs.soton.ac.uk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522" y="297777"/>
            <a:ext cx="392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vevox</a:t>
            </a:r>
            <a:r>
              <a:rPr lang="en-US" dirty="0">
                <a:solidFill>
                  <a:schemeClr val="bg1"/>
                </a:solidFill>
              </a:rPr>
              <a:t> meeting ID: 149-630-947</a:t>
            </a:r>
          </a:p>
        </p:txBody>
      </p:sp>
    </p:spTree>
    <p:extLst>
      <p:ext uri="{BB962C8B-B14F-4D97-AF65-F5344CB8AC3E}">
        <p14:creationId xmlns:p14="http://schemas.microsoft.com/office/powerpoint/2010/main" val="270151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789704"/>
            <a:ext cx="10944225" cy="509541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"Net neutrality was essential for our economy; it was essential to preserve freedom and openness, both for economic reasons and free speech reasons.”</a:t>
            </a:r>
          </a:p>
          <a:p>
            <a:pPr algn="r">
              <a:buFontTx/>
              <a:buChar char="-"/>
            </a:pPr>
            <a:r>
              <a:rPr lang="en-GB" sz="2100" dirty="0"/>
              <a:t>Julius </a:t>
            </a:r>
            <a:r>
              <a:rPr lang="en-GB" sz="2100" dirty="0" err="1"/>
              <a:t>Genachowski</a:t>
            </a:r>
            <a:r>
              <a:rPr lang="en-GB" sz="2100" dirty="0"/>
              <a:t>,  Federal Communications Commission</a:t>
            </a:r>
          </a:p>
          <a:p>
            <a:pPr algn="ctr">
              <a:buFontTx/>
              <a:buChar char="-"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"I am a big advocate of what is known as net neutrality. This means that providers are compelled to transmit content without political or commercial pre-selection.”</a:t>
            </a:r>
          </a:p>
          <a:p>
            <a:pPr algn="r">
              <a:buFontTx/>
              <a:buChar char="-"/>
            </a:pPr>
            <a:r>
              <a:rPr lang="en-GB" sz="1900" dirty="0"/>
              <a:t>Thomas de </a:t>
            </a:r>
            <a:r>
              <a:rPr lang="en-GB" sz="1900" dirty="0" err="1"/>
              <a:t>Maiziere</a:t>
            </a:r>
            <a:r>
              <a:rPr lang="en-GB" sz="1900" dirty="0"/>
              <a:t>, politician</a:t>
            </a:r>
          </a:p>
        </p:txBody>
      </p:sp>
    </p:spTree>
    <p:extLst>
      <p:ext uri="{BB962C8B-B14F-4D97-AF65-F5344CB8AC3E}">
        <p14:creationId xmlns:p14="http://schemas.microsoft.com/office/powerpoint/2010/main" val="2885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 Misunderstanding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4956753" cy="4464050"/>
          </a:xfrm>
        </p:spPr>
        <p:txBody>
          <a:bodyPr>
            <a:normAutofit fontScale="85000" lnSpcReduction="10000"/>
          </a:bodyPr>
          <a:lstStyle/>
          <a:p>
            <a:pPr marL="180000" lvl="1">
              <a:spcBef>
                <a:spcPts val="1000"/>
              </a:spcBef>
            </a:pPr>
            <a:r>
              <a:rPr lang="en-US" sz="2000" dirty="0"/>
              <a:t>It’s unrealistic to treat all network traffic equally</a:t>
            </a:r>
          </a:p>
          <a:p>
            <a:pPr marL="180000" lvl="1">
              <a:spcBef>
                <a:spcPts val="1000"/>
              </a:spcBef>
            </a:pPr>
            <a:r>
              <a:rPr lang="en-US" sz="2000" dirty="0"/>
              <a:t>Negroponte founder of MIT media lab</a:t>
            </a:r>
          </a:p>
          <a:p>
            <a:pPr marL="180000" lvl="1">
              <a:spcBef>
                <a:spcPts val="1000"/>
              </a:spcBef>
            </a:pPr>
            <a:r>
              <a:rPr lang="en-US" sz="2000" dirty="0"/>
              <a:t>Negroponte’s example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/>
              <a:t>A book ~ 1MB, 1 hour of video ~ 1MB/sec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/>
              <a:t>A pacemaker streaming health data to the cloud ~ bytes/sec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/>
              <a:t>Book, video, health data are not equal and should not be treated so</a:t>
            </a:r>
          </a:p>
          <a:p>
            <a:r>
              <a:rPr lang="en-US" dirty="0"/>
              <a:t>They all have different requirements</a:t>
            </a:r>
          </a:p>
          <a:p>
            <a:pPr marL="540000" lvl="2">
              <a:spcBef>
                <a:spcPts val="1000"/>
              </a:spcBef>
            </a:pPr>
            <a:r>
              <a:rPr lang="en-US" sz="2000" dirty="0"/>
              <a:t>Video streaming </a:t>
            </a:r>
            <a:r>
              <a:rPr lang="en-US" sz="2000" dirty="0" err="1"/>
              <a:t>vs</a:t>
            </a:r>
            <a:r>
              <a:rPr lang="en-US" sz="2000" dirty="0"/>
              <a:t> email</a:t>
            </a:r>
          </a:p>
          <a:p>
            <a:r>
              <a:rPr lang="en-US" dirty="0"/>
              <a:t>Net neutrality limits the ability of ISPs to make sensible data transmission choices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85537" y="1764646"/>
            <a:ext cx="5013009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Counterpoint</a:t>
            </a:r>
          </a:p>
          <a:p>
            <a:r>
              <a:rPr lang="en-US" dirty="0"/>
              <a:t>Net neutrality proponents accept that data types should be treated differently </a:t>
            </a:r>
            <a:r>
              <a:rPr lang="en-US" b="1" dirty="0"/>
              <a:t>BUT </a:t>
            </a:r>
            <a:r>
              <a:rPr lang="en-US" dirty="0"/>
              <a:t>ISPs should not be treating data with the same type differently</a:t>
            </a:r>
          </a:p>
          <a:p>
            <a:r>
              <a:rPr lang="en-US" dirty="0"/>
              <a:t>No preferential treatment for one video streaming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6245" y="6237288"/>
            <a:ext cx="7078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Negroponte -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=Ttl47rss9Rk</a:t>
            </a:r>
          </a:p>
        </p:txBody>
      </p:sp>
    </p:spTree>
    <p:extLst>
      <p:ext uri="{BB962C8B-B14F-4D97-AF65-F5344CB8AC3E}">
        <p14:creationId xmlns:p14="http://schemas.microsoft.com/office/powerpoint/2010/main" val="171372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Not Supporting Net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1800" b="1" dirty="0"/>
              <a:t>Portugal</a:t>
            </a:r>
            <a:endParaRPr lang="en-GB" sz="1800" dirty="0"/>
          </a:p>
          <a:p>
            <a:r>
              <a:rPr lang="en-GB" sz="1800" dirty="0"/>
              <a:t>Removed net neutral laws in 2015</a:t>
            </a:r>
          </a:p>
          <a:p>
            <a:r>
              <a:rPr lang="en-GB" sz="1800" dirty="0"/>
              <a:t>There was an incident that caused the Portuguese government to demand that all internet service providers block access to the Pirate Bay</a:t>
            </a:r>
          </a:p>
          <a:p>
            <a:pPr marL="0" indent="0">
              <a:buNone/>
            </a:pPr>
            <a:r>
              <a:rPr lang="en-GB" sz="1800" b="1" dirty="0"/>
              <a:t>Canada</a:t>
            </a:r>
            <a:endParaRPr lang="en-GB" sz="1800" dirty="0"/>
          </a:p>
          <a:p>
            <a:r>
              <a:rPr lang="en-GB" sz="1800" dirty="0"/>
              <a:t>Blocks information about criminal cases that:</a:t>
            </a:r>
          </a:p>
          <a:p>
            <a:pPr lvl="1"/>
            <a:r>
              <a:rPr lang="en-GB" dirty="0"/>
              <a:t>Involve juveniles</a:t>
            </a:r>
          </a:p>
          <a:p>
            <a:pPr lvl="1"/>
            <a:r>
              <a:rPr lang="en-GB" dirty="0"/>
              <a:t>The subject matter is deemed as inappropriate for the general population</a:t>
            </a:r>
          </a:p>
          <a:p>
            <a:r>
              <a:rPr lang="en-GB" sz="1800" dirty="0"/>
              <a:t>Blocks on websites and online content relating to paedophilia</a:t>
            </a:r>
          </a:p>
          <a:p>
            <a:pPr marL="0" indent="0">
              <a:buNone/>
            </a:pPr>
            <a:r>
              <a:rPr lang="en-GB" sz="1800" b="1" dirty="0"/>
              <a:t>France</a:t>
            </a:r>
            <a:endParaRPr lang="en-GB" sz="1800" dirty="0"/>
          </a:p>
          <a:p>
            <a:r>
              <a:rPr lang="en-GB" sz="1800" dirty="0"/>
              <a:t>Restrictions on any explicit content online that involves children or minors. </a:t>
            </a:r>
          </a:p>
          <a:p>
            <a:r>
              <a:rPr lang="en-GB" sz="1800" dirty="0"/>
              <a:t>Material that can be viewed and considered as terrorist propaganda</a:t>
            </a:r>
          </a:p>
          <a:p>
            <a:pPr marL="0" indent="0">
              <a:buNone/>
            </a:pPr>
            <a:r>
              <a:rPr lang="en-GB" sz="1800" b="1" dirty="0"/>
              <a:t>Russia</a:t>
            </a:r>
            <a:endParaRPr lang="en-GB" sz="1800" dirty="0"/>
          </a:p>
          <a:p>
            <a:r>
              <a:rPr lang="en-GB" sz="1800" dirty="0"/>
              <a:t>Does not allow its citizens or residents to freely roam the internet. </a:t>
            </a:r>
          </a:p>
          <a:p>
            <a:r>
              <a:rPr lang="en-GB" sz="1800" dirty="0"/>
              <a:t>Regulate how it’s citizens view the country and government.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47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Net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1934 Communications Act</a:t>
            </a:r>
          </a:p>
          <a:p>
            <a:pPr lvl="1"/>
            <a:r>
              <a:rPr lang="en-US" dirty="0"/>
              <a:t>Title I: 	Information Services</a:t>
            </a:r>
          </a:p>
          <a:p>
            <a:pPr lvl="1"/>
            <a:r>
              <a:rPr lang="en-US" dirty="0"/>
              <a:t>Title II: 	Common Carrier Services </a:t>
            </a:r>
            <a:r>
              <a:rPr lang="mr-IN" dirty="0"/>
              <a:t>–</a:t>
            </a:r>
            <a:r>
              <a:rPr lang="en-US" dirty="0"/>
              <a:t> have to treat all communications equally</a:t>
            </a:r>
          </a:p>
          <a:p>
            <a:r>
              <a:rPr lang="en-US" dirty="0"/>
              <a:t>Core issue is whether an ISP is Title I or Title II</a:t>
            </a:r>
          </a:p>
          <a:p>
            <a:r>
              <a:rPr lang="en-US" dirty="0"/>
              <a:t>In 2015, FCC reclassified ISPs as Title II in the “Open Internet Order”</a:t>
            </a:r>
          </a:p>
          <a:p>
            <a:r>
              <a:rPr lang="en-US" dirty="0"/>
              <a:t>April 2017 incoming FCC chairman proposed repealing</a:t>
            </a:r>
          </a:p>
          <a:p>
            <a:r>
              <a:rPr lang="en-US" dirty="0"/>
              <a:t>June 2018 ISPs reclassified as Title I</a:t>
            </a:r>
          </a:p>
          <a:p>
            <a:r>
              <a:rPr lang="en-US" dirty="0"/>
              <a:t>Some states have net neutrality bills </a:t>
            </a:r>
            <a:r>
              <a:rPr lang="en-US" dirty="0" err="1"/>
              <a:t>eg</a:t>
            </a:r>
            <a:r>
              <a:rPr lang="en-US" dirty="0"/>
              <a:t> California and Maine</a:t>
            </a:r>
          </a:p>
        </p:txBody>
      </p:sp>
    </p:spTree>
    <p:extLst>
      <p:ext uri="{BB962C8B-B14F-4D97-AF65-F5344CB8AC3E}">
        <p14:creationId xmlns:p14="http://schemas.microsoft.com/office/powerpoint/2010/main" val="115390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Net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Regulation set in 2015</a:t>
            </a:r>
          </a:p>
          <a:p>
            <a:r>
              <a:rPr lang="en-US" dirty="0"/>
              <a:t>Blocking, throttling and discrimination of traffic by ISPs is not allowed</a:t>
            </a:r>
          </a:p>
          <a:p>
            <a:r>
              <a:rPr lang="en-US" dirty="0"/>
              <a:t>Except when:</a:t>
            </a:r>
          </a:p>
          <a:p>
            <a:pPr lvl="1"/>
            <a:r>
              <a:rPr lang="en-US" dirty="0"/>
              <a:t>Compliance with legal obligations</a:t>
            </a:r>
          </a:p>
          <a:p>
            <a:pPr lvl="1"/>
            <a:r>
              <a:rPr lang="en-US" dirty="0"/>
              <a:t>Network integrity (cyber attacks)</a:t>
            </a:r>
          </a:p>
          <a:p>
            <a:pPr lvl="1"/>
            <a:r>
              <a:rPr lang="en-US" dirty="0"/>
              <a:t>Congestion management during exceptional/temporary situations</a:t>
            </a:r>
          </a:p>
          <a:p>
            <a:r>
              <a:rPr lang="en-US" dirty="0"/>
              <a:t>EU Framework </a:t>
            </a:r>
            <a:r>
              <a:rPr lang="mr-IN" dirty="0"/>
              <a:t>–</a:t>
            </a:r>
            <a:r>
              <a:rPr lang="en-US" dirty="0"/>
              <a:t> member states have to implement</a:t>
            </a:r>
          </a:p>
          <a:p>
            <a:r>
              <a:rPr lang="en-US" dirty="0"/>
              <a:t>Stronger national laws:</a:t>
            </a:r>
          </a:p>
          <a:p>
            <a:pPr lvl="1"/>
            <a:r>
              <a:rPr lang="en-US" dirty="0"/>
              <a:t>Netherlands and Slovenia 2012</a:t>
            </a:r>
          </a:p>
          <a:p>
            <a:r>
              <a:rPr lang="en-US" dirty="0"/>
              <a:t>National regulators</a:t>
            </a:r>
          </a:p>
          <a:p>
            <a:pPr lvl="1"/>
            <a:r>
              <a:rPr lang="en-US" dirty="0"/>
              <a:t>Required to submit an annual report on compliance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9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173" y="692150"/>
            <a:ext cx="6702939" cy="936625"/>
          </a:xfrm>
        </p:spPr>
        <p:txBody>
          <a:bodyPr/>
          <a:lstStyle/>
          <a:p>
            <a:r>
              <a:rPr lang="en-US" dirty="0"/>
              <a:t>EU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399" y="1773238"/>
            <a:ext cx="6832707" cy="4464050"/>
          </a:xfrm>
        </p:spPr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services can be offered</a:t>
            </a:r>
          </a:p>
          <a:p>
            <a:pPr lvl="1"/>
            <a:r>
              <a:rPr lang="en-US" dirty="0"/>
              <a:t>Remote surgery, driverless cars and preventing terrorism</a:t>
            </a:r>
          </a:p>
          <a:p>
            <a:pPr lvl="1"/>
            <a:r>
              <a:rPr lang="en-US" dirty="0"/>
              <a:t>Can not be a substitute internet access</a:t>
            </a:r>
          </a:p>
          <a:p>
            <a:pPr lvl="1"/>
            <a:r>
              <a:rPr lang="en-US" dirty="0"/>
              <a:t>Must not restrict bandwidth for normal services/users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“Zero rated” services are allowed</a:t>
            </a:r>
          </a:p>
          <a:p>
            <a:pPr lvl="1"/>
            <a:r>
              <a:rPr lang="en-US" dirty="0"/>
              <a:t>Applies to metered internet access</a:t>
            </a:r>
          </a:p>
          <a:p>
            <a:r>
              <a:rPr lang="en-US" dirty="0"/>
              <a:t>Traffic management</a:t>
            </a:r>
          </a:p>
          <a:p>
            <a:pPr lvl="1"/>
            <a:r>
              <a:rPr lang="en-US" dirty="0"/>
              <a:t>Allows ISPs to throttle by data type during periods of peak demand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ort_Belvoir_Community_Hospital_astounds_with_groundbreaking_technology_and_devotion_to_patient_care_120530-A-AJ780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7" y="0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Too many loopholes - amendments failed to get enough support</a:t>
            </a:r>
          </a:p>
          <a:p>
            <a:r>
              <a:rPr lang="en-GB" dirty="0"/>
              <a:t>Lack of harmonization across the EU</a:t>
            </a:r>
          </a:p>
          <a:p>
            <a:r>
              <a:rPr lang="en-GB" dirty="0"/>
              <a:t>Poor reporting by national regulators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b="1" dirty="0"/>
              <a:t>Currently consulting for 2020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https://h5p.org/node/635561</a:t>
            </a:r>
          </a:p>
        </p:txBody>
      </p:sp>
    </p:spTree>
    <p:extLst>
      <p:ext uri="{BB962C8B-B14F-4D97-AF65-F5344CB8AC3E}">
        <p14:creationId xmlns:p14="http://schemas.microsoft.com/office/powerpoint/2010/main" val="749766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net neutrality</a:t>
            </a:r>
            <a:br>
              <a:rPr lang="en-US" dirty="0"/>
            </a:br>
            <a:r>
              <a:rPr lang="en-US" dirty="0"/>
              <a:t>	Protected?</a:t>
            </a:r>
            <a:br>
              <a:rPr lang="en-US" dirty="0"/>
            </a:br>
            <a:r>
              <a:rPr lang="en-US" dirty="0"/>
              <a:t>	Loosened?</a:t>
            </a:r>
            <a:br>
              <a:rPr lang="en-US" dirty="0"/>
            </a:br>
            <a:r>
              <a:rPr lang="en-US" dirty="0"/>
              <a:t>	Scrapped?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2218174"/>
            <a:ext cx="10944225" cy="4019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Internet service providers should enable </a:t>
            </a:r>
            <a:r>
              <a:rPr lang="en-US" sz="3600" b="1" dirty="0"/>
              <a:t>access to all content and applications</a:t>
            </a:r>
            <a:r>
              <a:rPr lang="en-US" sz="3600" dirty="0"/>
              <a:t> regardless of the source, and </a:t>
            </a:r>
            <a:r>
              <a:rPr lang="en-US" sz="3600" b="1" dirty="0"/>
              <a:t>without </a:t>
            </a:r>
            <a:r>
              <a:rPr lang="en-US" sz="3600" b="1" dirty="0" err="1"/>
              <a:t>favouring</a:t>
            </a:r>
            <a:r>
              <a:rPr lang="en-US" sz="3600" b="1" dirty="0"/>
              <a:t> or blocking </a:t>
            </a:r>
            <a:r>
              <a:rPr lang="en-US" sz="3600" dirty="0"/>
              <a:t>particular products or websites</a:t>
            </a:r>
          </a:p>
        </p:txBody>
      </p:sp>
    </p:spTree>
    <p:extLst>
      <p:ext uri="{BB962C8B-B14F-4D97-AF65-F5344CB8AC3E}">
        <p14:creationId xmlns:p14="http://schemas.microsoft.com/office/powerpoint/2010/main" val="743279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net neutrality</a:t>
            </a:r>
          </a:p>
          <a:p>
            <a:r>
              <a:rPr lang="en-US" dirty="0"/>
              <a:t>Argue for and against net neutrality</a:t>
            </a:r>
          </a:p>
          <a:p>
            <a:r>
              <a:rPr lang="en-US" dirty="0"/>
              <a:t>Understand the complexities of the issue and solutions currently in place in different countries</a:t>
            </a:r>
          </a:p>
        </p:txBody>
      </p:sp>
    </p:spTree>
    <p:extLst>
      <p:ext uri="{BB962C8B-B14F-4D97-AF65-F5344CB8AC3E}">
        <p14:creationId xmlns:p14="http://schemas.microsoft.com/office/powerpoint/2010/main" val="40002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Telegraph 1860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92" y="1600201"/>
            <a:ext cx="574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Message received from any individual, company, or corporation, or from any telegraph lines connecting with this line at either of its termini shall be </a:t>
            </a:r>
            <a:r>
              <a:rPr lang="en-US" sz="2400" b="1" i="1" dirty="0"/>
              <a:t>impartially transmitted in the order of their reception</a:t>
            </a:r>
            <a:r>
              <a:rPr lang="en-US" sz="2400" i="1" dirty="0"/>
              <a:t>, excepting that the dispatches of the government shall have priority</a:t>
            </a:r>
            <a:r>
              <a:rPr lang="en-US" sz="2400" dirty="0"/>
              <a:t>’ - US federal law</a:t>
            </a:r>
          </a:p>
          <a:p>
            <a:pPr marL="0" indent="0">
              <a:buNone/>
            </a:pPr>
            <a:r>
              <a:rPr lang="en-US" sz="2400" dirty="0"/>
              <a:t>June 1860</a:t>
            </a:r>
          </a:p>
        </p:txBody>
      </p:sp>
      <p:pic>
        <p:nvPicPr>
          <p:cNvPr id="4" name="Picture 3" descr="Cooke_and_Wheatstone_electric_tele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0" y="1600201"/>
            <a:ext cx="47849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353" y="1600201"/>
            <a:ext cx="429704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 1888 </a:t>
            </a:r>
            <a:r>
              <a:rPr lang="en-US" sz="2400" dirty="0" err="1"/>
              <a:t>Almon</a:t>
            </a:r>
            <a:r>
              <a:rPr lang="en-US" sz="2400" dirty="0"/>
              <a:t> </a:t>
            </a:r>
            <a:r>
              <a:rPr lang="en-US" sz="2400" dirty="0" err="1"/>
              <a:t>Strowger</a:t>
            </a:r>
            <a:r>
              <a:rPr lang="en-US" sz="2400" dirty="0"/>
              <a:t> suspected that his calls were redirected to a competitor</a:t>
            </a:r>
          </a:p>
          <a:p>
            <a:r>
              <a:rPr lang="en-US" sz="2400" dirty="0"/>
              <a:t>One competitors wife was a phone operator</a:t>
            </a:r>
          </a:p>
          <a:p>
            <a:r>
              <a:rPr lang="en-US" sz="2400" dirty="0"/>
              <a:t>Created an automatic telephone exchange in 1891</a:t>
            </a:r>
          </a:p>
        </p:txBody>
      </p:sp>
      <p:pic>
        <p:nvPicPr>
          <p:cNvPr id="4" name="Picture 3" descr="Uniselector_Stepper_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0" y="1617163"/>
            <a:ext cx="6728920" cy="42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93" y="1600200"/>
            <a:ext cx="8523672" cy="397677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Coined in 2003 by Tim Wu</a:t>
            </a:r>
          </a:p>
          <a:p>
            <a:pPr lvl="1"/>
            <a:r>
              <a:rPr lang="en-US" sz="2000" dirty="0"/>
              <a:t>“Network Neutrality, Broadband Discrimination”</a:t>
            </a:r>
          </a:p>
          <a:p>
            <a:pPr lvl="1"/>
            <a:r>
              <a:rPr lang="en-US" sz="2000" dirty="0"/>
              <a:t>Neutrality between applications and data</a:t>
            </a:r>
          </a:p>
          <a:p>
            <a:pPr lvl="1"/>
            <a:r>
              <a:rPr lang="en-US" sz="2000" dirty="0"/>
              <a:t>Quality of Service-sensitivity traffic</a:t>
            </a:r>
          </a:p>
          <a:p>
            <a:pPr lvl="1"/>
            <a:r>
              <a:rPr lang="en-US" sz="2000" dirty="0"/>
              <a:t>Proposal of legislation to deal with these issues</a:t>
            </a:r>
          </a:p>
          <a:p>
            <a:r>
              <a:rPr lang="en-US" sz="2400" dirty="0"/>
              <a:t>Advocating for neutrality</a:t>
            </a:r>
          </a:p>
          <a:p>
            <a:r>
              <a:rPr lang="en-US" sz="2400" dirty="0"/>
              <a:t>“Hoped that the general framework described here might serve to begin the effort to </a:t>
            </a:r>
            <a:r>
              <a:rPr lang="en-US" sz="2400" b="1" dirty="0"/>
              <a:t>discourage the most blatant or thoughtless disfavoring of certain applications types through network design</a:t>
            </a:r>
            <a:r>
              <a:rPr lang="en-US" sz="2400" dirty="0"/>
              <a:t>”</a:t>
            </a:r>
          </a:p>
          <a:p>
            <a:endParaRPr lang="en-GB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 descr="Tw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67" y="1712022"/>
            <a:ext cx="2520046" cy="315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133" y="5630958"/>
            <a:ext cx="96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http://www.jthtl.org/content/articles/V2I1/JTHTLv2i1_Wu.PDF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3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01830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744" y="4376061"/>
            <a:ext cx="2307380" cy="1867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Discriminate</a:t>
            </a:r>
          </a:p>
          <a:p>
            <a:pPr algn="ctr"/>
            <a:r>
              <a:rPr lang="en-US" dirty="0"/>
              <a:t>Throttle</a:t>
            </a:r>
          </a:p>
          <a:p>
            <a:pPr algn="ctr"/>
            <a:r>
              <a:rPr lang="en-US" dirty="0"/>
              <a:t>Block</a:t>
            </a:r>
          </a:p>
          <a:p>
            <a:pPr algn="ctr"/>
            <a:r>
              <a:rPr lang="en-US" dirty="0"/>
              <a:t>Paid access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3324" y="2918987"/>
            <a:ext cx="2307380" cy="1019644"/>
            <a:chOff x="2718774" y="2880047"/>
            <a:chExt cx="2307380" cy="1019644"/>
          </a:xfrm>
        </p:grpSpPr>
        <p:sp>
          <p:nvSpPr>
            <p:cNvPr id="4" name="Rectangle 3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Customers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0744" y="2918987"/>
            <a:ext cx="2307380" cy="1019644"/>
            <a:chOff x="2718774" y="2880047"/>
            <a:chExt cx="2307380" cy="1019644"/>
          </a:xfrm>
        </p:grpSpPr>
        <p:sp>
          <p:nvSpPr>
            <p:cNvPr id="8" name="Rectangle 7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ISPs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71297" y="2918987"/>
            <a:ext cx="2307380" cy="1019644"/>
            <a:chOff x="2718774" y="2880047"/>
            <a:chExt cx="2307380" cy="1019644"/>
          </a:xfrm>
        </p:grpSpPr>
        <p:sp>
          <p:nvSpPr>
            <p:cNvPr id="11" name="Rectangle 10"/>
            <p:cNvSpPr/>
            <p:nvPr/>
          </p:nvSpPr>
          <p:spPr>
            <a:xfrm>
              <a:off x="2718774" y="2880047"/>
              <a:ext cx="2307380" cy="1019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6661" y="3205203"/>
              <a:ext cx="2289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Content Providers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273260" y="3197840"/>
            <a:ext cx="1466707" cy="461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39594" y="3197840"/>
            <a:ext cx="1466707" cy="461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Favouring Fast-Loading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Throttling a website can have a serious commercial impact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2009 Forrester Research found </a:t>
            </a:r>
          </a:p>
          <a:p>
            <a:pPr lvl="1"/>
            <a:r>
              <a:rPr lang="en-GB" dirty="0"/>
              <a:t>Online shoppers expected the web pages they visited to download content instantly. </a:t>
            </a:r>
          </a:p>
          <a:p>
            <a:pPr lvl="1"/>
            <a:r>
              <a:rPr lang="en-GB" dirty="0"/>
              <a:t>When a page fails to load at the expected speed, many give up</a:t>
            </a:r>
          </a:p>
          <a:p>
            <a:r>
              <a:rPr lang="en-GB" dirty="0"/>
              <a:t>Other studies find even a one-second delay could lead to </a:t>
            </a:r>
          </a:p>
          <a:p>
            <a:pPr marL="0" indent="0" algn="ctr">
              <a:buNone/>
            </a:pPr>
            <a:r>
              <a:rPr lang="en-GB" sz="1800" dirty="0"/>
              <a:t>"11% fewer page views, a 16% decrease in customer satisfaction, and 7% loss in conversions”</a:t>
            </a:r>
          </a:p>
          <a:p>
            <a:r>
              <a:rPr lang="en-GB" dirty="0"/>
              <a:t>In 2010, Google announced that page speed would impact your website ranking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04803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Wide.potx</Template>
  <TotalTime>3162</TotalTime>
  <Words>1694</Words>
  <Application>Microsoft Macintosh PowerPoint</Application>
  <PresentationFormat>Widescreen</PresentationFormat>
  <Paragraphs>216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Lucida Sans</vt:lpstr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Net Neutrality</vt:lpstr>
      <vt:lpstr>PowerPoint Presentation</vt:lpstr>
      <vt:lpstr>Telegraph 1860</vt:lpstr>
      <vt:lpstr>Competition</vt:lpstr>
      <vt:lpstr>Net Neutrality</vt:lpstr>
      <vt:lpstr>ISP Discrimination</vt:lpstr>
      <vt:lpstr>Actors</vt:lpstr>
      <vt:lpstr>Favouring Fast-Loading Websites</vt:lpstr>
      <vt:lpstr>Zero-Rated Services and Sponsoring Data Plans</vt:lpstr>
      <vt:lpstr>Discrimination by Protocol</vt:lpstr>
      <vt:lpstr>Discrimination by IP Address</vt:lpstr>
      <vt:lpstr>Favouring Private Networks</vt:lpstr>
      <vt:lpstr>Arguing Net Neutrality  “…the only reason net neutrality is controversial is because it's complicated” – Tim Wu</vt:lpstr>
      <vt:lpstr>For Net Neutrality</vt:lpstr>
      <vt:lpstr>Against Net Neutrality</vt:lpstr>
      <vt:lpstr>PowerPoint Presentation</vt:lpstr>
      <vt:lpstr>PowerPoint Presentation</vt:lpstr>
      <vt:lpstr>PowerPoint Presentation</vt:lpstr>
      <vt:lpstr>PowerPoint Presentation</vt:lpstr>
      <vt:lpstr>Net Neutrality Misunderstanding</vt:lpstr>
      <vt:lpstr>Net Neutrality around the World</vt:lpstr>
      <vt:lpstr>Countries Not Supporting Net Neutrality</vt:lpstr>
      <vt:lpstr>US Net Neutrality</vt:lpstr>
      <vt:lpstr>EU Net Neutrality</vt:lpstr>
      <vt:lpstr>EU Exceptions</vt:lpstr>
      <vt:lpstr>EU Criticism</vt:lpstr>
      <vt:lpstr>Net Neutrality Timeline</vt:lpstr>
      <vt:lpstr>Should net neutrality  Protected?  Loosened?  Scrapped?  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Heather Packer</cp:lastModifiedBy>
  <cp:revision>127</cp:revision>
  <dcterms:created xsi:type="dcterms:W3CDTF">2019-11-19T14:02:50Z</dcterms:created>
  <dcterms:modified xsi:type="dcterms:W3CDTF">2021-12-13T09:33:17Z</dcterms:modified>
</cp:coreProperties>
</file>