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26"/>
  </p:notesMasterIdLst>
  <p:sldIdLst>
    <p:sldId id="260" r:id="rId9"/>
    <p:sldId id="261" r:id="rId10"/>
    <p:sldId id="265" r:id="rId11"/>
    <p:sldId id="269" r:id="rId12"/>
    <p:sldId id="371" r:id="rId13"/>
    <p:sldId id="372" r:id="rId14"/>
    <p:sldId id="256" r:id="rId15"/>
    <p:sldId id="373" r:id="rId16"/>
    <p:sldId id="268" r:id="rId17"/>
    <p:sldId id="267" r:id="rId18"/>
    <p:sldId id="378" r:id="rId19"/>
    <p:sldId id="380" r:id="rId20"/>
    <p:sldId id="379" r:id="rId21"/>
    <p:sldId id="264" r:id="rId22"/>
    <p:sldId id="374" r:id="rId23"/>
    <p:sldId id="377" r:id="rId24"/>
    <p:sldId id="375"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Lucida Sans" panose="020B0602030504020204" pitchFamily="34" charset="77"/>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4"/>
  </p:normalViewPr>
  <p:slideViewPr>
    <p:cSldViewPr snapToGrid="0" snapToObjects="1">
      <p:cViewPr varScale="1">
        <p:scale>
          <a:sx n="94" d="100"/>
          <a:sy n="94" d="100"/>
        </p:scale>
        <p:origin x="736" y="19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font" Target="fonts/font8.fntdata"/><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36C42-4F25-664D-B892-848A27408866}" type="datetimeFigureOut">
              <a:rPr lang="en-US" smtClean="0"/>
              <a:t>12/12/21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7B087-A5DD-1D44-9CF5-EC5234A6A858}" type="slidenum">
              <a:rPr lang="en-US" smtClean="0"/>
              <a:t>‹#›</a:t>
            </a:fld>
            <a:endParaRPr lang="en-US"/>
          </a:p>
        </p:txBody>
      </p:sp>
    </p:spTree>
    <p:extLst>
      <p:ext uri="{BB962C8B-B14F-4D97-AF65-F5344CB8AC3E}">
        <p14:creationId xmlns:p14="http://schemas.microsoft.com/office/powerpoint/2010/main" val="147108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GB"/>
              <a:t>Drag picture to placeholder or click icon to add</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6" name="Date Placeholder 5"/>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extLst>
      <p:ext uri="{BB962C8B-B14F-4D97-AF65-F5344CB8AC3E}">
        <p14:creationId xmlns:p14="http://schemas.microsoft.com/office/powerpoint/2010/main" val="2853897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1700214"/>
            <a:ext cx="11328000" cy="4113268"/>
          </a:xfrm>
        </p:spPr>
        <p:txBody>
          <a:bodyPr anchor="ctr"/>
          <a:lstStyle>
            <a:lvl1pPr algn="r">
              <a:defRPr sz="7200" b="0" i="0" cap="none">
                <a:solidFill>
                  <a:schemeClr val="bg1"/>
                </a:solidFill>
              </a:defRPr>
            </a:lvl1pPr>
          </a:lstStyle>
          <a:p>
            <a:r>
              <a:rPr lang="en-GB"/>
              <a:t>Click to edit Master title style</a:t>
            </a:r>
            <a:endParaRPr lang="en-US" dirty="0"/>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1900" y="381000"/>
            <a:ext cx="2853267" cy="4651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42614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Vertical Spl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000" y="1682750"/>
            <a:ext cx="54608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99200" y="1682751"/>
            <a:ext cx="54608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1"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spTree>
    <p:extLst>
      <p:ext uri="{BB962C8B-B14F-4D97-AF65-F5344CB8AC3E}">
        <p14:creationId xmlns:p14="http://schemas.microsoft.com/office/powerpoint/2010/main" val="3020551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orizontal Spli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432000" y="1692000"/>
            <a:ext cx="11328000" cy="21005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itle 9"/>
          <p:cNvSpPr>
            <a:spLocks noGrp="1"/>
          </p:cNvSpPr>
          <p:nvPr>
            <p:ph type="title"/>
          </p:nvPr>
        </p:nvSpPr>
        <p:spPr/>
        <p:txBody>
          <a:bodyPr/>
          <a:lstStyle/>
          <a:p>
            <a:r>
              <a:rPr lang="en-GB"/>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Content Placeholder 11"/>
          <p:cNvSpPr>
            <a:spLocks noGrp="1"/>
          </p:cNvSpPr>
          <p:nvPr>
            <p:ph sz="quarter" idx="13"/>
          </p:nvPr>
        </p:nvSpPr>
        <p:spPr>
          <a:xfrm>
            <a:off x="431800" y="4076701"/>
            <a:ext cx="11328400" cy="2112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63356193"/>
      </p:ext>
    </p:extLst>
  </p:cSld>
  <p:clrMapOvr>
    <a:masterClrMapping/>
  </p:clrMapOvr>
  <p:extLst>
    <p:ext uri="{DCECCB84-F9BA-43D5-87BE-67443E8EF086}">
      <p15:sldGuideLst xmlns:p15="http://schemas.microsoft.com/office/powerpoint/2012/main">
        <p15:guide id="1" orient="horz" pos="2568">
          <p15:clr>
            <a:srgbClr val="FBAE40"/>
          </p15:clr>
        </p15:guide>
        <p15:guide id="2" pos="2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200"/>
            </a:lvl1pPr>
          </a:lstStyle>
          <a:p>
            <a:r>
              <a:rPr lang="en-GB"/>
              <a:t>Click to edit Master title style</a:t>
            </a:r>
            <a:endParaRPr lang="en-US" dirty="0"/>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dirty="0"/>
          </a:p>
        </p:txBody>
      </p:sp>
      <p:sp>
        <p:nvSpPr>
          <p:cNvPr id="13" name="Rectangle 3"/>
          <p:cNvSpPr>
            <a:spLocks noGrp="1" noChangeArrowheads="1"/>
          </p:cNvSpPr>
          <p:nvPr>
            <p:ph idx="1"/>
          </p:nvPr>
        </p:nvSpPr>
        <p:spPr bwMode="auto">
          <a:xfrm>
            <a:off x="432000" y="1692000"/>
            <a:ext cx="11328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3972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4.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4.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12/12/2021</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4" r:id="rId20"/>
    <p:sldLayoutId id="2147483725" r:id="rId21"/>
    <p:sldLayoutId id="2147483726" r:id="rId22"/>
    <p:sldLayoutId id="2147483727" r:id="rId23"/>
    <p:sldLayoutId id="2147483728" r:id="rId24"/>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https://www.salon.com/2014/03/12/dystopian_doom_or_global_village_what_the_internet_will_look_like_in_2025/"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ayforward.archive.org/ia2046/"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tl47rss9Rk"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4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A882-D1D6-E44C-826F-DB8B836943CA}"/>
              </a:ext>
            </a:extLst>
          </p:cNvPr>
          <p:cNvSpPr>
            <a:spLocks noGrp="1"/>
          </p:cNvSpPr>
          <p:nvPr>
            <p:ph type="title"/>
          </p:nvPr>
        </p:nvSpPr>
        <p:spPr/>
        <p:txBody>
          <a:bodyPr/>
          <a:lstStyle/>
          <a:p>
            <a:r>
              <a:rPr lang="en-US" dirty="0"/>
              <a:t>BBC Dystopian View 2040</a:t>
            </a:r>
          </a:p>
        </p:txBody>
      </p:sp>
      <p:sp>
        <p:nvSpPr>
          <p:cNvPr id="3" name="Content Placeholder 2">
            <a:extLst>
              <a:ext uri="{FF2B5EF4-FFF2-40B4-BE49-F238E27FC236}">
                <a16:creationId xmlns:a16="http://schemas.microsoft.com/office/drawing/2014/main" id="{2D560A61-F52F-F94E-8E68-6E48FFDBC018}"/>
              </a:ext>
            </a:extLst>
          </p:cNvPr>
          <p:cNvSpPr>
            <a:spLocks noGrp="1"/>
          </p:cNvSpPr>
          <p:nvPr>
            <p:ph sz="quarter" idx="13"/>
          </p:nvPr>
        </p:nvSpPr>
        <p:spPr/>
        <p:txBody>
          <a:bodyPr>
            <a:normAutofit/>
          </a:bodyPr>
          <a:lstStyle/>
          <a:p>
            <a:pPr marL="0" indent="0">
              <a:buNone/>
            </a:pPr>
            <a:r>
              <a:rPr lang="en-GB" i="1" dirty="0"/>
              <a:t>It’s a winter evening in 2040 and the world is a darker place. The internet is teeming with cybercrime and it’s become impossible to go online without making your bank account vulnerable or risking identity theft. Trolls have taken over social networking, the web is ludicrously priced and segmented, meaning only the rich can access the most useful and up-to-date resources. If that wasn’t bad enough, in some countries people’s every move is constantly monitored by secret police using networked sensors and internet communications. Even if you can get online, would you want to? </a:t>
            </a:r>
            <a:endParaRPr lang="en-US" dirty="0"/>
          </a:p>
          <a:p>
            <a:pPr marL="0" indent="0">
              <a:buNone/>
            </a:pPr>
            <a:endParaRPr lang="en-GB" dirty="0"/>
          </a:p>
          <a:p>
            <a:r>
              <a:rPr lang="en-GB" dirty="0"/>
              <a:t>Can you identify the themes that relate to net neutrality?</a:t>
            </a:r>
          </a:p>
          <a:p>
            <a:r>
              <a:rPr lang="en-US" dirty="0"/>
              <a:t>Is this scenario likely?</a:t>
            </a:r>
          </a:p>
        </p:txBody>
      </p:sp>
      <p:sp>
        <p:nvSpPr>
          <p:cNvPr id="4" name="Text Placeholder 3">
            <a:extLst>
              <a:ext uri="{FF2B5EF4-FFF2-40B4-BE49-F238E27FC236}">
                <a16:creationId xmlns:a16="http://schemas.microsoft.com/office/drawing/2014/main" id="{36A6C5F6-1D6C-7A48-A7AA-2CD1B86CAE38}"/>
              </a:ext>
            </a:extLst>
          </p:cNvPr>
          <p:cNvSpPr>
            <a:spLocks noGrp="1"/>
          </p:cNvSpPr>
          <p:nvPr>
            <p:ph type="body" sz="quarter" idx="15"/>
          </p:nvPr>
        </p:nvSpPr>
        <p:spPr/>
        <p:txBody>
          <a:bodyPr/>
          <a:lstStyle/>
          <a:p>
            <a:r>
              <a:rPr lang="en-US" dirty="0"/>
              <a:t>https://</a:t>
            </a:r>
            <a:r>
              <a:rPr lang="en-US" dirty="0" err="1"/>
              <a:t>www.bbc.com</a:t>
            </a:r>
            <a:r>
              <a:rPr lang="en-US" dirty="0"/>
              <a:t>/future/article/20141015-will-we-fear-tomorrows-internet</a:t>
            </a:r>
          </a:p>
        </p:txBody>
      </p:sp>
    </p:spTree>
    <p:extLst>
      <p:ext uri="{BB962C8B-B14F-4D97-AF65-F5344CB8AC3E}">
        <p14:creationId xmlns:p14="http://schemas.microsoft.com/office/powerpoint/2010/main" val="4060335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0508-69C2-2049-BCE3-26396A35BF8A}"/>
              </a:ext>
            </a:extLst>
          </p:cNvPr>
          <p:cNvSpPr>
            <a:spLocks noGrp="1"/>
          </p:cNvSpPr>
          <p:nvPr>
            <p:ph type="title"/>
          </p:nvPr>
        </p:nvSpPr>
        <p:spPr>
          <a:xfrm>
            <a:off x="623889" y="692150"/>
            <a:ext cx="5400674" cy="936625"/>
          </a:xfrm>
        </p:spPr>
        <p:txBody>
          <a:bodyPr/>
          <a:lstStyle/>
          <a:p>
            <a:r>
              <a:rPr lang="en-US" dirty="0"/>
              <a:t>Predictions of Losing NN</a:t>
            </a:r>
          </a:p>
        </p:txBody>
      </p:sp>
      <p:sp>
        <p:nvSpPr>
          <p:cNvPr id="3" name="Content Placeholder 2">
            <a:extLst>
              <a:ext uri="{FF2B5EF4-FFF2-40B4-BE49-F238E27FC236}">
                <a16:creationId xmlns:a16="http://schemas.microsoft.com/office/drawing/2014/main" id="{EAA60ACD-FF46-6C42-9FBD-2E2D1DBDB5E1}"/>
              </a:ext>
            </a:extLst>
          </p:cNvPr>
          <p:cNvSpPr>
            <a:spLocks noGrp="1"/>
          </p:cNvSpPr>
          <p:nvPr>
            <p:ph sz="quarter" idx="13"/>
          </p:nvPr>
        </p:nvSpPr>
        <p:spPr>
          <a:xfrm>
            <a:off x="623888" y="1742771"/>
            <a:ext cx="5400675" cy="4494516"/>
          </a:xfrm>
        </p:spPr>
        <p:txBody>
          <a:bodyPr>
            <a:normAutofit fontScale="92500" lnSpcReduction="10000"/>
          </a:bodyPr>
          <a:lstStyle/>
          <a:p>
            <a:r>
              <a:rPr lang="en-US" dirty="0"/>
              <a:t>Very small sample of opinion</a:t>
            </a:r>
          </a:p>
          <a:p>
            <a:r>
              <a:rPr lang="en-US" dirty="0"/>
              <a:t>Most likely</a:t>
            </a:r>
          </a:p>
          <a:p>
            <a:pPr lvl="1"/>
            <a:r>
              <a:rPr lang="en-US" dirty="0"/>
              <a:t>Content will be blocked</a:t>
            </a:r>
          </a:p>
          <a:p>
            <a:pPr lvl="1"/>
            <a:r>
              <a:rPr lang="en-US" dirty="0"/>
              <a:t>Content will be slow and throttled</a:t>
            </a:r>
          </a:p>
          <a:p>
            <a:pPr lvl="1"/>
            <a:r>
              <a:rPr lang="en-US" dirty="0"/>
              <a:t>Small businesses will struggle to compete</a:t>
            </a:r>
          </a:p>
          <a:p>
            <a:r>
              <a:rPr lang="en-US" dirty="0"/>
              <a:t>Least likely</a:t>
            </a:r>
          </a:p>
          <a:p>
            <a:pPr lvl="1"/>
            <a:r>
              <a:rPr lang="en-US" dirty="0"/>
              <a:t>Speeds will get faster</a:t>
            </a:r>
          </a:p>
          <a:p>
            <a:pPr lvl="1"/>
            <a:r>
              <a:rPr lang="en-US" dirty="0"/>
              <a:t>Customers can pay for better service</a:t>
            </a:r>
          </a:p>
          <a:p>
            <a:pPr lvl="1"/>
            <a:r>
              <a:rPr lang="en-US" dirty="0"/>
              <a:t>Rural internet access will get worse</a:t>
            </a:r>
          </a:p>
          <a:p>
            <a:pPr lvl="1"/>
            <a:r>
              <a:rPr lang="en-US" dirty="0"/>
              <a:t>ISP pick winners and losers</a:t>
            </a:r>
          </a:p>
          <a:p>
            <a:pPr lvl="1"/>
            <a:r>
              <a:rPr lang="en-US" dirty="0"/>
              <a:t>More innovation for internet of things</a:t>
            </a:r>
          </a:p>
          <a:p>
            <a:pPr lvl="1"/>
            <a:r>
              <a:rPr lang="en-US" dirty="0"/>
              <a:t>More data collection, less privacy</a:t>
            </a:r>
          </a:p>
          <a:p>
            <a:pPr lvl="1"/>
            <a:r>
              <a:rPr lang="en-US" dirty="0"/>
              <a:t>Restrictive data caps</a:t>
            </a:r>
          </a:p>
          <a:p>
            <a:pPr lvl="1"/>
            <a:r>
              <a:rPr lang="en-US" dirty="0"/>
              <a:t>More broadband investment</a:t>
            </a:r>
          </a:p>
        </p:txBody>
      </p:sp>
      <p:pic>
        <p:nvPicPr>
          <p:cNvPr id="13" name="Content Placeholder 12" descr="A picture containing letter&#10;&#10;Description automatically generated">
            <a:extLst>
              <a:ext uri="{FF2B5EF4-FFF2-40B4-BE49-F238E27FC236}">
                <a16:creationId xmlns:a16="http://schemas.microsoft.com/office/drawing/2014/main" id="{665442D3-8ACE-5649-AF10-2964EBC773F0}"/>
              </a:ext>
            </a:extLst>
          </p:cNvPr>
          <p:cNvPicPr>
            <a:picLocks noGrp="1" noChangeAspect="1"/>
          </p:cNvPicPr>
          <p:nvPr>
            <p:ph sz="quarter" idx="14"/>
          </p:nvPr>
        </p:nvPicPr>
        <p:blipFill>
          <a:blip r:embed="rId2"/>
          <a:stretch>
            <a:fillRect/>
          </a:stretch>
        </p:blipFill>
        <p:spPr>
          <a:xfrm>
            <a:off x="6489510" y="721818"/>
            <a:ext cx="4710111" cy="5545936"/>
          </a:xfrm>
        </p:spPr>
      </p:pic>
      <p:sp>
        <p:nvSpPr>
          <p:cNvPr id="7" name="Text Placeholder 6">
            <a:extLst>
              <a:ext uri="{FF2B5EF4-FFF2-40B4-BE49-F238E27FC236}">
                <a16:creationId xmlns:a16="http://schemas.microsoft.com/office/drawing/2014/main" id="{83DB7760-0F32-844E-9237-8EB4A2604BF7}"/>
              </a:ext>
            </a:extLst>
          </p:cNvPr>
          <p:cNvSpPr>
            <a:spLocks noGrp="1"/>
          </p:cNvSpPr>
          <p:nvPr>
            <p:ph type="body" sz="quarter" idx="15"/>
          </p:nvPr>
        </p:nvSpPr>
        <p:spPr/>
        <p:txBody>
          <a:bodyPr/>
          <a:lstStyle/>
          <a:p>
            <a:r>
              <a:rPr lang="en-US" dirty="0"/>
              <a:t>https://</a:t>
            </a:r>
            <a:r>
              <a:rPr lang="en-US" dirty="0" err="1"/>
              <a:t>qz.com</a:t>
            </a:r>
            <a:r>
              <a:rPr lang="en-US" dirty="0"/>
              <a:t>/1158328/what-will-happen-now-that-net-neutrality-is-gone-we-asked-the-experts/</a:t>
            </a:r>
          </a:p>
        </p:txBody>
      </p:sp>
    </p:spTree>
    <p:extLst>
      <p:ext uri="{BB962C8B-B14F-4D97-AF65-F5344CB8AC3E}">
        <p14:creationId xmlns:p14="http://schemas.microsoft.com/office/powerpoint/2010/main" val="3919197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B4B7-9E11-F644-BD83-F705F19D1DDC}"/>
              </a:ext>
            </a:extLst>
          </p:cNvPr>
          <p:cNvSpPr>
            <a:spLocks noGrp="1"/>
          </p:cNvSpPr>
          <p:nvPr>
            <p:ph type="title"/>
          </p:nvPr>
        </p:nvSpPr>
        <p:spPr/>
        <p:txBody>
          <a:bodyPr/>
          <a:lstStyle/>
          <a:p>
            <a:r>
              <a:rPr lang="en-US" dirty="0"/>
              <a:t>Fragmented Web</a:t>
            </a:r>
          </a:p>
        </p:txBody>
      </p:sp>
      <p:sp>
        <p:nvSpPr>
          <p:cNvPr id="3" name="Content Placeholder 2">
            <a:extLst>
              <a:ext uri="{FF2B5EF4-FFF2-40B4-BE49-F238E27FC236}">
                <a16:creationId xmlns:a16="http://schemas.microsoft.com/office/drawing/2014/main" id="{934E0F34-D6E3-B641-87D0-873A954518D7}"/>
              </a:ext>
            </a:extLst>
          </p:cNvPr>
          <p:cNvSpPr>
            <a:spLocks noGrp="1"/>
          </p:cNvSpPr>
          <p:nvPr>
            <p:ph sz="quarter" idx="13"/>
          </p:nvPr>
        </p:nvSpPr>
        <p:spPr/>
        <p:txBody>
          <a:bodyPr/>
          <a:lstStyle/>
          <a:p>
            <a:pPr marL="0" indent="0">
              <a:buNone/>
            </a:pPr>
            <a:r>
              <a:rPr lang="en-GB" b="1" dirty="0"/>
              <a:t>The Internet or "the Internets"? </a:t>
            </a:r>
            <a:r>
              <a:rPr lang="en-GB" dirty="0"/>
              <a:t>Ian Peter, a pioneer Internet rights activist thinks that the Internet will cease to be just one entity. He wrote:</a:t>
            </a:r>
          </a:p>
          <a:p>
            <a:pPr marL="0" indent="0" algn="ctr">
              <a:buNone/>
            </a:pPr>
            <a:r>
              <a:rPr lang="en-GB" i="1" dirty="0"/>
              <a:t>'The Internet will fragment. Global connectivity will continue to exist, but through a series of separate channels controlled by a series of separate protocols. Our use of separate channels for separate applications will be necessitated by security problems, cyber policy of nations and corporations, and our continued attempts to find better ways to do things.’</a:t>
            </a:r>
          </a:p>
        </p:txBody>
      </p:sp>
      <p:sp>
        <p:nvSpPr>
          <p:cNvPr id="4" name="Text Placeholder 3">
            <a:extLst>
              <a:ext uri="{FF2B5EF4-FFF2-40B4-BE49-F238E27FC236}">
                <a16:creationId xmlns:a16="http://schemas.microsoft.com/office/drawing/2014/main" id="{0BA9F4E7-29ED-8640-9CA9-4459C2E8BEE5}"/>
              </a:ext>
            </a:extLst>
          </p:cNvPr>
          <p:cNvSpPr>
            <a:spLocks noGrp="1"/>
          </p:cNvSpPr>
          <p:nvPr>
            <p:ph type="body" sz="quarter" idx="15"/>
          </p:nvPr>
        </p:nvSpPr>
        <p:spPr>
          <a:xfrm>
            <a:off x="623888" y="6381750"/>
            <a:ext cx="10944225" cy="478387"/>
          </a:xfrm>
        </p:spPr>
        <p:txBody>
          <a:bodyPr/>
          <a:lstStyle/>
          <a:p>
            <a:r>
              <a:rPr lang="en-US" dirty="0">
                <a:hlinkClick r:id="rId2"/>
              </a:rPr>
              <a:t>https://www.salon.com/2014/03/12/dystopian_doom_or_global_village_what_the_internet_will_look_like_in_2025/</a:t>
            </a:r>
            <a:endParaRPr lang="en-US" dirty="0"/>
          </a:p>
          <a:p>
            <a:endParaRPr lang="en-US" dirty="0"/>
          </a:p>
        </p:txBody>
      </p:sp>
    </p:spTree>
    <p:extLst>
      <p:ext uri="{BB962C8B-B14F-4D97-AF65-F5344CB8AC3E}">
        <p14:creationId xmlns:p14="http://schemas.microsoft.com/office/powerpoint/2010/main" val="96650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9522-D1AD-524D-B1EA-C93C79993074}"/>
              </a:ext>
            </a:extLst>
          </p:cNvPr>
          <p:cNvSpPr>
            <a:spLocks noGrp="1"/>
          </p:cNvSpPr>
          <p:nvPr>
            <p:ph type="title"/>
          </p:nvPr>
        </p:nvSpPr>
        <p:spPr/>
        <p:txBody>
          <a:bodyPr/>
          <a:lstStyle/>
          <a:p>
            <a:r>
              <a:rPr lang="en-US" dirty="0"/>
              <a:t>Fragmented Web?</a:t>
            </a:r>
          </a:p>
        </p:txBody>
      </p:sp>
      <p:sp>
        <p:nvSpPr>
          <p:cNvPr id="3" name="Content Placeholder 2">
            <a:extLst>
              <a:ext uri="{FF2B5EF4-FFF2-40B4-BE49-F238E27FC236}">
                <a16:creationId xmlns:a16="http://schemas.microsoft.com/office/drawing/2014/main" id="{B2624DDA-003A-994F-B07F-A36CC1B72AF2}"/>
              </a:ext>
            </a:extLst>
          </p:cNvPr>
          <p:cNvSpPr>
            <a:spLocks noGrp="1"/>
          </p:cNvSpPr>
          <p:nvPr>
            <p:ph sz="quarter" idx="13"/>
          </p:nvPr>
        </p:nvSpPr>
        <p:spPr/>
        <p:txBody>
          <a:bodyPr/>
          <a:lstStyle/>
          <a:p>
            <a:r>
              <a:rPr lang="en-US" dirty="0"/>
              <a:t>There are lots of paid for tv streaming services</a:t>
            </a:r>
          </a:p>
          <a:p>
            <a:pPr lvl="1"/>
            <a:r>
              <a:rPr lang="en-US" dirty="0"/>
              <a:t>Netflix</a:t>
            </a:r>
          </a:p>
          <a:p>
            <a:pPr lvl="1"/>
            <a:r>
              <a:rPr lang="en-US" dirty="0"/>
              <a:t>Now tv</a:t>
            </a:r>
          </a:p>
          <a:p>
            <a:pPr lvl="1"/>
            <a:r>
              <a:rPr lang="en-US" dirty="0"/>
              <a:t>Disney</a:t>
            </a:r>
          </a:p>
          <a:p>
            <a:pPr lvl="1"/>
            <a:r>
              <a:rPr lang="en-US" dirty="0"/>
              <a:t>Amazon</a:t>
            </a:r>
          </a:p>
          <a:p>
            <a:pPr lvl="1"/>
            <a:r>
              <a:rPr lang="en-US" dirty="0" err="1"/>
              <a:t>etc</a:t>
            </a:r>
            <a:endParaRPr lang="en-US" dirty="0"/>
          </a:p>
          <a:p>
            <a:r>
              <a:rPr lang="en-US" dirty="0"/>
              <a:t>To watch your favourite shows you must subscribe and pay for multiple services</a:t>
            </a:r>
          </a:p>
          <a:p>
            <a:r>
              <a:rPr lang="en-US" dirty="0"/>
              <a:t>Imagine that you had to subscribe and pay for multiple services on the web, how would it effect the content you consumed?</a:t>
            </a:r>
          </a:p>
        </p:txBody>
      </p:sp>
      <p:sp>
        <p:nvSpPr>
          <p:cNvPr id="4" name="Text Placeholder 3">
            <a:extLst>
              <a:ext uri="{FF2B5EF4-FFF2-40B4-BE49-F238E27FC236}">
                <a16:creationId xmlns:a16="http://schemas.microsoft.com/office/drawing/2014/main" id="{113C0261-B492-2740-AFD0-6D94ABAFE7F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801015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FA99-27F0-DD46-9D58-9AF18F760612}"/>
              </a:ext>
            </a:extLst>
          </p:cNvPr>
          <p:cNvSpPr>
            <a:spLocks noGrp="1"/>
          </p:cNvSpPr>
          <p:nvPr>
            <p:ph type="title"/>
          </p:nvPr>
        </p:nvSpPr>
        <p:spPr>
          <a:xfrm>
            <a:off x="623889" y="692150"/>
            <a:ext cx="10944224" cy="936625"/>
          </a:xfrm>
        </p:spPr>
        <p:txBody>
          <a:bodyPr anchor="b">
            <a:normAutofit/>
          </a:bodyPr>
          <a:lstStyle/>
          <a:p>
            <a:r>
              <a:rPr lang="en-GB" sz="3000" dirty="0"/>
              <a:t>Dystopian Future - </a:t>
            </a:r>
            <a:r>
              <a:rPr lang="en-US" sz="3000" dirty="0"/>
              <a:t>https://</a:t>
            </a:r>
            <a:r>
              <a:rPr lang="en-US" sz="3000" dirty="0" err="1"/>
              <a:t>wayforward.archive.org</a:t>
            </a:r>
            <a:r>
              <a:rPr lang="en-US" sz="3000" dirty="0"/>
              <a:t>/ia2046/</a:t>
            </a:r>
          </a:p>
        </p:txBody>
      </p:sp>
      <p:sp>
        <p:nvSpPr>
          <p:cNvPr id="11" name="Content Placeholder 2">
            <a:extLst>
              <a:ext uri="{FF2B5EF4-FFF2-40B4-BE49-F238E27FC236}">
                <a16:creationId xmlns:a16="http://schemas.microsoft.com/office/drawing/2014/main" id="{50EB22A3-BD60-4580-B1B0-1DBBA2DCDCE9}"/>
              </a:ext>
            </a:extLst>
          </p:cNvPr>
          <p:cNvSpPr>
            <a:spLocks noGrp="1"/>
          </p:cNvSpPr>
          <p:nvPr>
            <p:ph sz="quarter" idx="13"/>
          </p:nvPr>
        </p:nvSpPr>
        <p:spPr>
          <a:xfrm>
            <a:off x="623888" y="1773236"/>
            <a:ext cx="5400675" cy="4464051"/>
          </a:xfrm>
        </p:spPr>
        <p:txBody>
          <a:bodyPr/>
          <a:lstStyle/>
          <a:p>
            <a:r>
              <a:rPr lang="en-US" dirty="0"/>
              <a:t>Go to </a:t>
            </a:r>
            <a:r>
              <a:rPr lang="en-US" dirty="0">
                <a:hlinkClick r:id="rId2"/>
              </a:rPr>
              <a:t>https://wayforward.archive.org/ia2046/</a:t>
            </a:r>
            <a:endParaRPr lang="en-US" dirty="0"/>
          </a:p>
          <a:p>
            <a:r>
              <a:rPr lang="en-US" dirty="0"/>
              <a:t>Explore the fictional timeline, click on the event for more detail</a:t>
            </a:r>
          </a:p>
          <a:p>
            <a:pPr lvl="1"/>
            <a:r>
              <a:rPr lang="en-US" dirty="0"/>
              <a:t>What is Section 230?</a:t>
            </a:r>
          </a:p>
          <a:p>
            <a:pPr lvl="1"/>
            <a:r>
              <a:rPr lang="en-US" dirty="0"/>
              <a:t>Is this timeline far fetched?</a:t>
            </a:r>
          </a:p>
          <a:p>
            <a:pPr lvl="1"/>
            <a:r>
              <a:rPr lang="en-US" dirty="0"/>
              <a:t>How likely do you think that other overlay networks would be used in place of the www in this scenario?</a:t>
            </a:r>
          </a:p>
          <a:p>
            <a:pPr lvl="1"/>
            <a:r>
              <a:rPr lang="en-US" dirty="0"/>
              <a:t>If Section 230 is defunct do you think there would there be a divide in the functionality of the www US vs the rest of the world?</a:t>
            </a:r>
          </a:p>
          <a:p>
            <a:endParaRPr lang="en-US" dirty="0"/>
          </a:p>
        </p:txBody>
      </p:sp>
      <p:pic>
        <p:nvPicPr>
          <p:cNvPr id="6" name="Content Placeholder 5" descr="Text&#10;&#10;Description automatically generated">
            <a:extLst>
              <a:ext uri="{FF2B5EF4-FFF2-40B4-BE49-F238E27FC236}">
                <a16:creationId xmlns:a16="http://schemas.microsoft.com/office/drawing/2014/main" id="{EE5276B8-19CF-334D-A7BD-1A58E151508B}"/>
              </a:ext>
            </a:extLst>
          </p:cNvPr>
          <p:cNvPicPr>
            <a:picLocks noGrp="1" noChangeAspect="1"/>
          </p:cNvPicPr>
          <p:nvPr>
            <p:ph sz="quarter" idx="14"/>
          </p:nvPr>
        </p:nvPicPr>
        <p:blipFill>
          <a:blip r:embed="rId3"/>
          <a:stretch>
            <a:fillRect/>
          </a:stretch>
        </p:blipFill>
        <p:spPr>
          <a:xfrm>
            <a:off x="6167438" y="2034018"/>
            <a:ext cx="5400675" cy="3942491"/>
          </a:xfrm>
          <a:noFill/>
        </p:spPr>
      </p:pic>
      <p:sp>
        <p:nvSpPr>
          <p:cNvPr id="13" name="Text Placeholder 4">
            <a:extLst>
              <a:ext uri="{FF2B5EF4-FFF2-40B4-BE49-F238E27FC236}">
                <a16:creationId xmlns:a16="http://schemas.microsoft.com/office/drawing/2014/main" id="{4B7AE848-0137-4F06-8967-F164A323D331}"/>
              </a:ext>
            </a:extLst>
          </p:cNvPr>
          <p:cNvSpPr>
            <a:spLocks noGrp="1"/>
          </p:cNvSpPr>
          <p:nvPr>
            <p:ph type="body" sz="quarter" idx="15"/>
          </p:nvPr>
        </p:nvSpPr>
        <p:spPr>
          <a:xfrm>
            <a:off x="623888" y="6381750"/>
            <a:ext cx="10944225" cy="293721"/>
          </a:xfrm>
        </p:spPr>
        <p:txBody>
          <a:bodyPr/>
          <a:lstStyle/>
          <a:p>
            <a:endParaRPr lang="en-US"/>
          </a:p>
        </p:txBody>
      </p:sp>
    </p:spTree>
    <p:extLst>
      <p:ext uri="{BB962C8B-B14F-4D97-AF65-F5344CB8AC3E}">
        <p14:creationId xmlns:p14="http://schemas.microsoft.com/office/powerpoint/2010/main" val="3161615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1B5C-F568-BC47-88DE-CCD2340B59D1}"/>
              </a:ext>
            </a:extLst>
          </p:cNvPr>
          <p:cNvSpPr>
            <a:spLocks noGrp="1"/>
          </p:cNvSpPr>
          <p:nvPr>
            <p:ph type="title"/>
          </p:nvPr>
        </p:nvSpPr>
        <p:spPr/>
        <p:txBody>
          <a:bodyPr/>
          <a:lstStyle/>
          <a:p>
            <a:r>
              <a:rPr lang="en-US" dirty="0"/>
              <a:t>Tech Companies </a:t>
            </a:r>
          </a:p>
        </p:txBody>
      </p:sp>
      <p:sp>
        <p:nvSpPr>
          <p:cNvPr id="3" name="Content Placeholder 2">
            <a:extLst>
              <a:ext uri="{FF2B5EF4-FFF2-40B4-BE49-F238E27FC236}">
                <a16:creationId xmlns:a16="http://schemas.microsoft.com/office/drawing/2014/main" id="{85EB061D-9322-E840-81A4-C6FB32D965BB}"/>
              </a:ext>
            </a:extLst>
          </p:cNvPr>
          <p:cNvSpPr>
            <a:spLocks noGrp="1"/>
          </p:cNvSpPr>
          <p:nvPr>
            <p:ph sz="quarter" idx="13"/>
          </p:nvPr>
        </p:nvSpPr>
        <p:spPr/>
        <p:txBody>
          <a:bodyPr/>
          <a:lstStyle/>
          <a:p>
            <a:r>
              <a:rPr lang="en-US" dirty="0"/>
              <a:t>What are the arguments for a tech company to supporting Net Neutrality?</a:t>
            </a:r>
          </a:p>
          <a:p>
            <a:r>
              <a:rPr lang="en-US" dirty="0"/>
              <a:t>What are the arguments for a tech company not to supporting Net Neutrality?</a:t>
            </a:r>
          </a:p>
          <a:p>
            <a:endParaRPr lang="en-US" dirty="0"/>
          </a:p>
        </p:txBody>
      </p:sp>
      <p:sp>
        <p:nvSpPr>
          <p:cNvPr id="4" name="Text Placeholder 3">
            <a:extLst>
              <a:ext uri="{FF2B5EF4-FFF2-40B4-BE49-F238E27FC236}">
                <a16:creationId xmlns:a16="http://schemas.microsoft.com/office/drawing/2014/main" id="{274751F4-431C-AA4A-803D-35821C8A653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37077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1B5C-F568-BC47-88DE-CCD2340B59D1}"/>
              </a:ext>
            </a:extLst>
          </p:cNvPr>
          <p:cNvSpPr>
            <a:spLocks noGrp="1"/>
          </p:cNvSpPr>
          <p:nvPr>
            <p:ph type="title"/>
          </p:nvPr>
        </p:nvSpPr>
        <p:spPr/>
        <p:txBody>
          <a:bodyPr/>
          <a:lstStyle/>
          <a:p>
            <a:r>
              <a:rPr lang="en-US" dirty="0"/>
              <a:t>Academia</a:t>
            </a:r>
          </a:p>
        </p:txBody>
      </p:sp>
      <p:sp>
        <p:nvSpPr>
          <p:cNvPr id="3" name="Content Placeholder 2">
            <a:extLst>
              <a:ext uri="{FF2B5EF4-FFF2-40B4-BE49-F238E27FC236}">
                <a16:creationId xmlns:a16="http://schemas.microsoft.com/office/drawing/2014/main" id="{85EB061D-9322-E840-81A4-C6FB32D965BB}"/>
              </a:ext>
            </a:extLst>
          </p:cNvPr>
          <p:cNvSpPr>
            <a:spLocks noGrp="1"/>
          </p:cNvSpPr>
          <p:nvPr>
            <p:ph sz="quarter" idx="13"/>
          </p:nvPr>
        </p:nvSpPr>
        <p:spPr/>
        <p:txBody>
          <a:bodyPr/>
          <a:lstStyle/>
          <a:p>
            <a:r>
              <a:rPr lang="en-US" dirty="0"/>
              <a:t>What are the arguments for a university to supporting Net Neutrality?</a:t>
            </a:r>
          </a:p>
          <a:p>
            <a:r>
              <a:rPr lang="en-US" dirty="0"/>
              <a:t>What are the arguments for a university not to supporting Net Neutrality?</a:t>
            </a:r>
          </a:p>
          <a:p>
            <a:endParaRPr lang="en-US" dirty="0"/>
          </a:p>
        </p:txBody>
      </p:sp>
      <p:sp>
        <p:nvSpPr>
          <p:cNvPr id="4" name="Text Placeholder 3">
            <a:extLst>
              <a:ext uri="{FF2B5EF4-FFF2-40B4-BE49-F238E27FC236}">
                <a16:creationId xmlns:a16="http://schemas.microsoft.com/office/drawing/2014/main" id="{274751F4-431C-AA4A-803D-35821C8A653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26998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1B5C-F568-BC47-88DE-CCD2340B59D1}"/>
              </a:ext>
            </a:extLst>
          </p:cNvPr>
          <p:cNvSpPr>
            <a:spLocks noGrp="1"/>
          </p:cNvSpPr>
          <p:nvPr>
            <p:ph type="title"/>
          </p:nvPr>
        </p:nvSpPr>
        <p:spPr/>
        <p:txBody>
          <a:bodyPr/>
          <a:lstStyle/>
          <a:p>
            <a:r>
              <a:rPr lang="en-US" dirty="0"/>
              <a:t>You</a:t>
            </a:r>
          </a:p>
        </p:txBody>
      </p:sp>
      <p:sp>
        <p:nvSpPr>
          <p:cNvPr id="3" name="Content Placeholder 2">
            <a:extLst>
              <a:ext uri="{FF2B5EF4-FFF2-40B4-BE49-F238E27FC236}">
                <a16:creationId xmlns:a16="http://schemas.microsoft.com/office/drawing/2014/main" id="{85EB061D-9322-E840-81A4-C6FB32D965BB}"/>
              </a:ext>
            </a:extLst>
          </p:cNvPr>
          <p:cNvSpPr>
            <a:spLocks noGrp="1"/>
          </p:cNvSpPr>
          <p:nvPr>
            <p:ph sz="quarter" idx="13"/>
          </p:nvPr>
        </p:nvSpPr>
        <p:spPr/>
        <p:txBody>
          <a:bodyPr/>
          <a:lstStyle/>
          <a:p>
            <a:r>
              <a:rPr lang="en-US" dirty="0"/>
              <a:t>What are the most important arguments for you to supporting Net Neutrality?</a:t>
            </a:r>
          </a:p>
          <a:p>
            <a:r>
              <a:rPr lang="en-US" dirty="0"/>
              <a:t>What are the most important arguments for you not to supporting Net Neutrality?</a:t>
            </a:r>
          </a:p>
          <a:p>
            <a:pPr marL="0" indent="0">
              <a:buNone/>
            </a:pPr>
            <a:endParaRPr lang="en-US" dirty="0"/>
          </a:p>
        </p:txBody>
      </p:sp>
      <p:sp>
        <p:nvSpPr>
          <p:cNvPr id="4" name="Text Placeholder 3">
            <a:extLst>
              <a:ext uri="{FF2B5EF4-FFF2-40B4-BE49-F238E27FC236}">
                <a16:creationId xmlns:a16="http://schemas.microsoft.com/office/drawing/2014/main" id="{274751F4-431C-AA4A-803D-35821C8A653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859870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9328-B7E0-5C4A-8C98-2083937B6DF8}"/>
              </a:ext>
            </a:extLst>
          </p:cNvPr>
          <p:cNvSpPr>
            <a:spLocks noGrp="1"/>
          </p:cNvSpPr>
          <p:nvPr>
            <p:ph type="ctrTitle"/>
          </p:nvPr>
        </p:nvSpPr>
        <p:spPr/>
        <p:txBody>
          <a:bodyPr/>
          <a:lstStyle/>
          <a:p>
            <a:r>
              <a:rPr lang="en-US" dirty="0"/>
              <a:t>Net Neutrality</a:t>
            </a:r>
          </a:p>
        </p:txBody>
      </p:sp>
      <p:sp>
        <p:nvSpPr>
          <p:cNvPr id="3" name="Subtitle 2">
            <a:extLst>
              <a:ext uri="{FF2B5EF4-FFF2-40B4-BE49-F238E27FC236}">
                <a16:creationId xmlns:a16="http://schemas.microsoft.com/office/drawing/2014/main" id="{67CE4E20-0A9C-DD4B-9994-C3022AFDE9BD}"/>
              </a:ext>
            </a:extLst>
          </p:cNvPr>
          <p:cNvSpPr>
            <a:spLocks noGrp="1"/>
          </p:cNvSpPr>
          <p:nvPr>
            <p:ph type="subTitle" idx="1"/>
          </p:nvPr>
        </p:nvSpPr>
        <p:spPr/>
        <p:txBody>
          <a:bodyPr/>
          <a:lstStyle/>
          <a:p>
            <a:r>
              <a:rPr lang="en-US" dirty="0"/>
              <a:t>COMP3220 Web Infrastructure </a:t>
            </a:r>
          </a:p>
          <a:p>
            <a:endParaRPr lang="en-US" dirty="0"/>
          </a:p>
        </p:txBody>
      </p:sp>
      <p:sp>
        <p:nvSpPr>
          <p:cNvPr id="4" name="Text Placeholder 3">
            <a:extLst>
              <a:ext uri="{FF2B5EF4-FFF2-40B4-BE49-F238E27FC236}">
                <a16:creationId xmlns:a16="http://schemas.microsoft.com/office/drawing/2014/main" id="{EC6DD505-9E08-E145-A849-BF523E493F9C}"/>
              </a:ext>
            </a:extLst>
          </p:cNvPr>
          <p:cNvSpPr>
            <a:spLocks noGrp="1"/>
          </p:cNvSpPr>
          <p:nvPr>
            <p:ph type="body" sz="quarter" idx="13"/>
          </p:nvPr>
        </p:nvSpPr>
        <p:spPr/>
        <p:txBody>
          <a:bodyPr/>
          <a:lstStyle/>
          <a:p>
            <a:r>
              <a:rPr lang="en-US" dirty="0"/>
              <a:t>Dr Heather Packer</a:t>
            </a:r>
          </a:p>
          <a:p>
            <a:r>
              <a:rPr lang="en-US" dirty="0"/>
              <a:t>hp3@ecs.soton.ac.uk</a:t>
            </a:r>
          </a:p>
        </p:txBody>
      </p:sp>
    </p:spTree>
    <p:extLst>
      <p:ext uri="{BB962C8B-B14F-4D97-AF65-F5344CB8AC3E}">
        <p14:creationId xmlns:p14="http://schemas.microsoft.com/office/powerpoint/2010/main" val="257172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D3EB-0E6C-3A49-8F6A-45208015328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4854F0D-393B-404E-9402-D9F20AE3C20D}"/>
              </a:ext>
            </a:extLst>
          </p:cNvPr>
          <p:cNvSpPr>
            <a:spLocks noGrp="1"/>
          </p:cNvSpPr>
          <p:nvPr>
            <p:ph sz="quarter" idx="13"/>
          </p:nvPr>
        </p:nvSpPr>
        <p:spPr/>
        <p:txBody>
          <a:bodyPr>
            <a:normAutofit/>
          </a:bodyPr>
          <a:lstStyle/>
          <a:p>
            <a:pPr marL="0" indent="0" algn="ctr">
              <a:buNone/>
            </a:pPr>
            <a:r>
              <a:rPr lang="en-GB" sz="3200" i="1" dirty="0"/>
              <a:t>‘‘Net Neutrality is the principle that Internet Service Providers  (ISPs) must treat all Internet communications equally, and not discriminate or charge differently based on user, content, website, platform, application, type of equipment, source address, destination address, or method of communication.’’ </a:t>
            </a:r>
          </a:p>
          <a:p>
            <a:pPr marL="0" indent="0" algn="ctr">
              <a:buNone/>
            </a:pPr>
            <a:r>
              <a:rPr lang="en-GB" i="1" dirty="0"/>
              <a:t>Easley et al.</a:t>
            </a:r>
            <a:endParaRPr lang="en-US" i="1" dirty="0"/>
          </a:p>
        </p:txBody>
      </p:sp>
      <p:sp>
        <p:nvSpPr>
          <p:cNvPr id="4" name="Text Placeholder 3">
            <a:extLst>
              <a:ext uri="{FF2B5EF4-FFF2-40B4-BE49-F238E27FC236}">
                <a16:creationId xmlns:a16="http://schemas.microsoft.com/office/drawing/2014/main" id="{BB0FEF44-8FA2-1D4D-A2A6-61AC06F161A7}"/>
              </a:ext>
            </a:extLst>
          </p:cNvPr>
          <p:cNvSpPr>
            <a:spLocks noGrp="1"/>
          </p:cNvSpPr>
          <p:nvPr>
            <p:ph type="body" sz="quarter" idx="15"/>
          </p:nvPr>
        </p:nvSpPr>
        <p:spPr/>
        <p:txBody>
          <a:bodyPr/>
          <a:lstStyle/>
          <a:p>
            <a:r>
              <a:rPr lang="en-GB" dirty="0"/>
              <a:t>Easley, R., Guo, H., </a:t>
            </a:r>
            <a:r>
              <a:rPr lang="en-GB" dirty="0" err="1"/>
              <a:t>Krämer</a:t>
            </a:r>
            <a:r>
              <a:rPr lang="en-GB" dirty="0"/>
              <a:t>, J. - From Net Neutrality to Data Neutrality, Information Systems Research 29(2):253–272</a:t>
            </a:r>
            <a:endParaRPr lang="en-US" dirty="0"/>
          </a:p>
        </p:txBody>
      </p:sp>
    </p:spTree>
    <p:extLst>
      <p:ext uri="{BB962C8B-B14F-4D97-AF65-F5344CB8AC3E}">
        <p14:creationId xmlns:p14="http://schemas.microsoft.com/office/powerpoint/2010/main" val="42780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FC4D-C8A0-3442-B6C7-1761F4BF3ED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4B6D077-70D6-154F-A010-787E0706CB77}"/>
              </a:ext>
            </a:extLst>
          </p:cNvPr>
          <p:cNvSpPr>
            <a:spLocks noGrp="1"/>
          </p:cNvSpPr>
          <p:nvPr>
            <p:ph sz="quarter" idx="13"/>
          </p:nvPr>
        </p:nvSpPr>
        <p:spPr/>
        <p:txBody>
          <a:bodyPr/>
          <a:lstStyle/>
          <a:p>
            <a:r>
              <a:rPr lang="en-US" dirty="0"/>
              <a:t>Actors</a:t>
            </a:r>
          </a:p>
          <a:p>
            <a:pPr lvl="1"/>
            <a:r>
              <a:rPr lang="en-US" dirty="0"/>
              <a:t>Infrastructure services, mobile phone and network companies</a:t>
            </a:r>
          </a:p>
          <a:p>
            <a:pPr lvl="1"/>
            <a:r>
              <a:rPr lang="en-US" dirty="0"/>
              <a:t>Big industry, publishing companies, tech companies</a:t>
            </a:r>
          </a:p>
          <a:p>
            <a:pPr lvl="1"/>
            <a:r>
              <a:rPr lang="en-US" dirty="0"/>
              <a:t>Individual content creators</a:t>
            </a:r>
          </a:p>
          <a:p>
            <a:pPr lvl="1"/>
            <a:r>
              <a:rPr lang="en-US" dirty="0"/>
              <a:t>Content consumers</a:t>
            </a:r>
          </a:p>
          <a:p>
            <a:r>
              <a:rPr lang="en-US" dirty="0"/>
              <a:t>Different actors have different perspectives on Net Neutrality</a:t>
            </a:r>
          </a:p>
          <a:p>
            <a:r>
              <a:rPr lang="en-US" dirty="0"/>
              <a:t>Actors from the same sector can have different views</a:t>
            </a:r>
          </a:p>
          <a:p>
            <a:r>
              <a:rPr lang="en-US" dirty="0"/>
              <a:t>Net Neutrality is a simple principle however it’s complicated because people’s opinions and motivations</a:t>
            </a:r>
          </a:p>
        </p:txBody>
      </p:sp>
      <p:sp>
        <p:nvSpPr>
          <p:cNvPr id="4" name="Text Placeholder 3">
            <a:extLst>
              <a:ext uri="{FF2B5EF4-FFF2-40B4-BE49-F238E27FC236}">
                <a16:creationId xmlns:a16="http://schemas.microsoft.com/office/drawing/2014/main" id="{060B50DD-F53E-5D41-83FD-934A4BBCC61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891498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Net </a:t>
            </a:r>
            <a:r>
              <a:rPr lang="en-GB" dirty="0"/>
              <a:t>Neutrality</a:t>
            </a:r>
            <a:endParaRPr lang="en-US" dirty="0"/>
          </a:p>
        </p:txBody>
      </p:sp>
      <p:graphicFrame>
        <p:nvGraphicFramePr>
          <p:cNvPr id="4" name="Content Placeholder 3"/>
          <p:cNvGraphicFramePr>
            <a:graphicFrameLocks noGrp="1"/>
          </p:cNvGraphicFramePr>
          <p:nvPr>
            <p:ph idx="1"/>
          </p:nvPr>
        </p:nvGraphicFramePr>
        <p:xfrm>
          <a:off x="920222" y="1768314"/>
          <a:ext cx="10317310" cy="4577080"/>
        </p:xfrm>
        <a:graphic>
          <a:graphicData uri="http://schemas.openxmlformats.org/drawingml/2006/table">
            <a:tbl>
              <a:tblPr firstRow="1" bandRow="1">
                <a:tableStyleId>{21E4AEA4-8DFA-4A89-87EB-49C32662AFE0}</a:tableStyleId>
              </a:tblPr>
              <a:tblGrid>
                <a:gridCol w="1892800">
                  <a:extLst>
                    <a:ext uri="{9D8B030D-6E8A-4147-A177-3AD203B41FA5}">
                      <a16:colId xmlns:a16="http://schemas.microsoft.com/office/drawing/2014/main" val="20000"/>
                    </a:ext>
                  </a:extLst>
                </a:gridCol>
                <a:gridCol w="8424510">
                  <a:extLst>
                    <a:ext uri="{9D8B030D-6E8A-4147-A177-3AD203B41FA5}">
                      <a16:colId xmlns:a16="http://schemas.microsoft.com/office/drawing/2014/main" val="20001"/>
                    </a:ext>
                  </a:extLst>
                </a:gridCol>
              </a:tblGrid>
              <a:tr h="0">
                <a:tc>
                  <a:txBody>
                    <a:bodyPr/>
                    <a:lstStyle/>
                    <a:p>
                      <a:r>
                        <a:rPr lang="en-US" sz="1600" dirty="0"/>
                        <a:t>For </a:t>
                      </a:r>
                    </a:p>
                  </a:txBody>
                  <a:tcPr/>
                </a:tc>
                <a:tc>
                  <a:txBody>
                    <a:bodyPr/>
                    <a:lstStyle/>
                    <a:p>
                      <a:r>
                        <a:rPr lang="en-US" sz="1600" dirty="0"/>
                        <a:t>Argument</a:t>
                      </a:r>
                    </a:p>
                  </a:txBody>
                  <a:tcPr/>
                </a:tc>
                <a:extLst>
                  <a:ext uri="{0D108BD9-81ED-4DB2-BD59-A6C34878D82A}">
                    <a16:rowId xmlns:a16="http://schemas.microsoft.com/office/drawing/2014/main" val="10000"/>
                  </a:ext>
                </a:extLst>
              </a:tr>
              <a:tr h="370840">
                <a:tc>
                  <a:txBody>
                    <a:bodyPr/>
                    <a:lstStyle/>
                    <a:p>
                      <a:r>
                        <a:rPr lang="en-US" sz="1600" dirty="0"/>
                        <a:t>Accessibility</a:t>
                      </a:r>
                    </a:p>
                  </a:txBody>
                  <a:tcPr/>
                </a:tc>
                <a:tc>
                  <a:txBody>
                    <a:bodyPr/>
                    <a:lstStyle/>
                    <a:p>
                      <a:r>
                        <a:rPr lang="en-US" sz="1600" dirty="0"/>
                        <a:t>Access to the Internet and the Web is considered a human right</a:t>
                      </a:r>
                    </a:p>
                    <a:p>
                      <a:r>
                        <a:rPr lang="en-US" sz="1600" dirty="0"/>
                        <a:t>An open, public system consisting of privately owned components</a:t>
                      </a:r>
                    </a:p>
                    <a:p>
                      <a:r>
                        <a:rPr lang="en-US" sz="1600" dirty="0"/>
                        <a:t>Maintaining a standardization for internet data transmission is essential for growth</a:t>
                      </a:r>
                    </a:p>
                  </a:txBody>
                  <a:tcPr/>
                </a:tc>
                <a:extLst>
                  <a:ext uri="{0D108BD9-81ED-4DB2-BD59-A6C34878D82A}">
                    <a16:rowId xmlns:a16="http://schemas.microsoft.com/office/drawing/2014/main" val="10001"/>
                  </a:ext>
                </a:extLst>
              </a:tr>
              <a:tr h="370840">
                <a:tc>
                  <a:txBody>
                    <a:bodyPr/>
                    <a:lstStyle/>
                    <a:p>
                      <a:r>
                        <a:rPr lang="en-US" sz="1600" dirty="0"/>
                        <a:t>Experimentation</a:t>
                      </a:r>
                    </a:p>
                  </a:txBody>
                  <a:tcPr/>
                </a:tc>
                <a:tc>
                  <a:txBody>
                    <a:bodyPr/>
                    <a:lstStyle/>
                    <a:p>
                      <a:r>
                        <a:rPr lang="en-US" sz="1600" dirty="0"/>
                        <a:t>The web we see today benefited from an open internet</a:t>
                      </a:r>
                    </a:p>
                    <a:p>
                      <a:r>
                        <a:rPr lang="en-US" sz="1600" dirty="0"/>
                        <a:t>Should provide equal access for start ups and big companies</a:t>
                      </a:r>
                    </a:p>
                  </a:txBody>
                  <a:tcPr/>
                </a:tc>
                <a:extLst>
                  <a:ext uri="{0D108BD9-81ED-4DB2-BD59-A6C34878D82A}">
                    <a16:rowId xmlns:a16="http://schemas.microsoft.com/office/drawing/2014/main" val="10002"/>
                  </a:ext>
                </a:extLst>
              </a:tr>
              <a:tr h="370840">
                <a:tc>
                  <a:txBody>
                    <a:bodyPr/>
                    <a:lstStyle/>
                    <a:p>
                      <a:r>
                        <a:rPr lang="en-US" sz="1600" dirty="0"/>
                        <a:t>Free Speech</a:t>
                      </a:r>
                    </a:p>
                  </a:txBody>
                  <a:tcPr/>
                </a:tc>
                <a:tc>
                  <a:txBody>
                    <a:bodyPr/>
                    <a:lstStyle/>
                    <a:p>
                      <a:r>
                        <a:rPr lang="en-US" sz="1600" dirty="0"/>
                        <a:t>ISPs should not become gatekeepers of the internet</a:t>
                      </a:r>
                    </a:p>
                    <a:p>
                      <a:pPr marL="285750" indent="-285750">
                        <a:buFont typeface="Arial"/>
                        <a:buChar char="•"/>
                      </a:pPr>
                      <a:r>
                        <a:rPr lang="en-US" sz="1600" dirty="0"/>
                        <a:t>Push their service </a:t>
                      </a:r>
                      <a:r>
                        <a:rPr lang="en-US" sz="1600" dirty="0" err="1"/>
                        <a:t>vs</a:t>
                      </a:r>
                      <a:r>
                        <a:rPr lang="en-US" sz="1600" dirty="0"/>
                        <a:t> a competitors</a:t>
                      </a:r>
                    </a:p>
                    <a:p>
                      <a:pPr marL="285750" indent="-285750">
                        <a:buFont typeface="Arial"/>
                        <a:buChar char="•"/>
                      </a:pPr>
                      <a:r>
                        <a:rPr lang="en-US" sz="1600" dirty="0"/>
                        <a:t>Control access to certain sources of information</a:t>
                      </a:r>
                    </a:p>
                    <a:p>
                      <a:pPr marL="285750" indent="-285750">
                        <a:buFont typeface="Arial"/>
                        <a:buChar char="•"/>
                      </a:pPr>
                      <a:r>
                        <a:rPr lang="en-US" sz="1600" dirty="0"/>
                        <a:t>Pay for speech</a:t>
                      </a:r>
                    </a:p>
                  </a:txBody>
                  <a:tcPr/>
                </a:tc>
                <a:extLst>
                  <a:ext uri="{0D108BD9-81ED-4DB2-BD59-A6C34878D82A}">
                    <a16:rowId xmlns:a16="http://schemas.microsoft.com/office/drawing/2014/main" val="10003"/>
                  </a:ext>
                </a:extLst>
              </a:tr>
              <a:tr h="370840">
                <a:tc>
                  <a:txBody>
                    <a:bodyPr/>
                    <a:lstStyle/>
                    <a:p>
                      <a:r>
                        <a:rPr lang="en-US" sz="1600" dirty="0"/>
                        <a:t>Unbiased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ISP should n</a:t>
                      </a:r>
                      <a:r>
                        <a:rPr lang="en-GB" sz="1600" dirty="0"/>
                        <a:t>o</a:t>
                      </a:r>
                      <a:r>
                        <a:rPr lang="en-US" sz="1600" dirty="0"/>
                        <a:t>t control what the internet is used for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No discrimination for types of the data</a:t>
                      </a:r>
                    </a:p>
                    <a:p>
                      <a:r>
                        <a:rPr lang="en-US" sz="1600" dirty="0"/>
                        <a:t>Protect content</a:t>
                      </a:r>
                      <a:r>
                        <a:rPr lang="en-US" sz="1600" baseline="0" dirty="0"/>
                        <a:t> and </a:t>
                      </a:r>
                      <a:r>
                        <a:rPr lang="en-US" sz="1600" dirty="0"/>
                        <a:t>content providers</a:t>
                      </a:r>
                    </a:p>
                  </a:txBody>
                  <a:tcPr/>
                </a:tc>
                <a:extLst>
                  <a:ext uri="{0D108BD9-81ED-4DB2-BD59-A6C34878D82A}">
                    <a16:rowId xmlns:a16="http://schemas.microsoft.com/office/drawing/2014/main" val="10004"/>
                  </a:ext>
                </a:extLst>
              </a:tr>
              <a:tr h="370840">
                <a:tc>
                  <a:txBody>
                    <a:bodyPr/>
                    <a:lstStyle/>
                    <a:p>
                      <a:r>
                        <a:rPr lang="en-US" sz="1600" dirty="0"/>
                        <a:t>Choice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Promotes competition amongst content providers</a:t>
                      </a:r>
                    </a:p>
                  </a:txBody>
                  <a:tcPr/>
                </a:tc>
                <a:extLst>
                  <a:ext uri="{0D108BD9-81ED-4DB2-BD59-A6C34878D82A}">
                    <a16:rowId xmlns:a16="http://schemas.microsoft.com/office/drawing/2014/main" val="10005"/>
                  </a:ext>
                </a:extLst>
              </a:tr>
              <a:tr h="370840">
                <a:tc>
                  <a:txBody>
                    <a:bodyPr/>
                    <a:lstStyle/>
                    <a:p>
                      <a:r>
                        <a:rPr lang="en-US" sz="1600" dirty="0"/>
                        <a:t>Innovation and Creativity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Supports innovation and new businesses</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9025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Against Net Neutrality</a:t>
            </a:r>
          </a:p>
        </p:txBody>
      </p:sp>
      <p:graphicFrame>
        <p:nvGraphicFramePr>
          <p:cNvPr id="4" name="Content Placeholder 3"/>
          <p:cNvGraphicFramePr>
            <a:graphicFrameLocks noGrp="1"/>
          </p:cNvGraphicFramePr>
          <p:nvPr>
            <p:ph idx="1"/>
          </p:nvPr>
        </p:nvGraphicFramePr>
        <p:xfrm>
          <a:off x="623888" y="1703658"/>
          <a:ext cx="10944226" cy="4765040"/>
        </p:xfrm>
        <a:graphic>
          <a:graphicData uri="http://schemas.openxmlformats.org/drawingml/2006/table">
            <a:tbl>
              <a:tblPr firstRow="1" bandRow="1">
                <a:tableStyleId>{21E4AEA4-8DFA-4A89-87EB-49C32662AFE0}</a:tableStyleId>
              </a:tblPr>
              <a:tblGrid>
                <a:gridCol w="2351256">
                  <a:extLst>
                    <a:ext uri="{9D8B030D-6E8A-4147-A177-3AD203B41FA5}">
                      <a16:colId xmlns:a16="http://schemas.microsoft.com/office/drawing/2014/main" val="20000"/>
                    </a:ext>
                  </a:extLst>
                </a:gridCol>
                <a:gridCol w="8592970">
                  <a:extLst>
                    <a:ext uri="{9D8B030D-6E8A-4147-A177-3AD203B41FA5}">
                      <a16:colId xmlns:a16="http://schemas.microsoft.com/office/drawing/2014/main" val="20001"/>
                    </a:ext>
                  </a:extLst>
                </a:gridCol>
              </a:tblGrid>
              <a:tr h="370840">
                <a:tc>
                  <a:txBody>
                    <a:bodyPr/>
                    <a:lstStyle/>
                    <a:p>
                      <a:r>
                        <a:rPr lang="en-US" sz="1600" dirty="0"/>
                        <a:t>Against</a:t>
                      </a:r>
                    </a:p>
                  </a:txBody>
                  <a:tcPr/>
                </a:tc>
                <a:tc>
                  <a:txBody>
                    <a:bodyPr/>
                    <a:lstStyle/>
                    <a:p>
                      <a:r>
                        <a:rPr lang="en-US" sz="1600" dirty="0"/>
                        <a:t>Argument</a:t>
                      </a:r>
                    </a:p>
                  </a:txBody>
                  <a:tcPr/>
                </a:tc>
                <a:extLst>
                  <a:ext uri="{0D108BD9-81ED-4DB2-BD59-A6C34878D82A}">
                    <a16:rowId xmlns:a16="http://schemas.microsoft.com/office/drawing/2014/main" val="10000"/>
                  </a:ext>
                </a:extLst>
              </a:tr>
              <a:tr h="370840">
                <a:tc>
                  <a:txBody>
                    <a:bodyPr/>
                    <a:lstStyle/>
                    <a:p>
                      <a:r>
                        <a:rPr lang="en-US" sz="1600" dirty="0"/>
                        <a:t>Provide investment for infrastructure improving accessibility for all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Internet Infrastructure</a:t>
                      </a:r>
                      <a:r>
                        <a:rPr lang="en-US" sz="1600" baseline="0" dirty="0"/>
                        <a:t> is not free</a:t>
                      </a:r>
                      <a:endParaRPr lang="en-US" sz="1600" dirty="0"/>
                    </a:p>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a:t>Government are increasingly requiring internet access for all; affordable, rural coverage</a:t>
                      </a:r>
                    </a:p>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a:t>Need to expand the internet but in an affordable way</a:t>
                      </a:r>
                    </a:p>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a:t>Net Neutrality limits the options ISPs have to raises funds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Profits will go to share holders</a:t>
                      </a:r>
                    </a:p>
                  </a:txBody>
                  <a:tcPr/>
                </a:tc>
                <a:extLst>
                  <a:ext uri="{0D108BD9-81ED-4DB2-BD59-A6C34878D82A}">
                    <a16:rowId xmlns:a16="http://schemas.microsoft.com/office/drawing/2014/main" val="10001"/>
                  </a:ext>
                </a:extLst>
              </a:tr>
              <a:tr h="370840">
                <a:tc>
                  <a:txBody>
                    <a:bodyPr/>
                    <a:lstStyle/>
                    <a:p>
                      <a:r>
                        <a:rPr lang="en-US" sz="1600" dirty="0"/>
                        <a:t>Regulation</a:t>
                      </a:r>
                      <a:endParaRPr lang="en-US" sz="1600" baseline="0" dirty="0"/>
                    </a:p>
                    <a:p>
                      <a:endParaRPr lang="en-US" sz="1600" dirty="0"/>
                    </a:p>
                  </a:txBody>
                  <a:tcPr/>
                </a:tc>
                <a:tc>
                  <a:txBody>
                    <a:bodyPr/>
                    <a:lstStyle/>
                    <a:p>
                      <a:pPr marL="285750" indent="-285750">
                        <a:buFont typeface="Arial"/>
                        <a:buChar char="•"/>
                      </a:pPr>
                      <a:r>
                        <a:rPr lang="en-US" sz="1600" dirty="0"/>
                        <a:t>To s</a:t>
                      </a:r>
                      <a:r>
                        <a:rPr lang="en-US" sz="1600" baseline="0" dirty="0"/>
                        <a:t>upport privacy in case law</a:t>
                      </a:r>
                    </a:p>
                    <a:p>
                      <a:pPr marL="285750" indent="-285750">
                        <a:buFont typeface="Arial"/>
                        <a:buChar char="•"/>
                      </a:pPr>
                      <a:r>
                        <a:rPr lang="en-US" sz="1600" baseline="0" dirty="0"/>
                        <a:t>Stop illegal content through blocking domains</a:t>
                      </a:r>
                    </a:p>
                  </a:txBody>
                  <a:tcPr/>
                </a:tc>
                <a:extLst>
                  <a:ext uri="{0D108BD9-81ED-4DB2-BD59-A6C34878D82A}">
                    <a16:rowId xmlns:a16="http://schemas.microsoft.com/office/drawing/2014/main" val="10002"/>
                  </a:ext>
                </a:extLst>
              </a:tr>
              <a:tr h="370840">
                <a:tc>
                  <a:txBody>
                    <a:bodyPr/>
                    <a:lstStyle/>
                    <a:p>
                      <a:r>
                        <a:rPr lang="en-US" sz="1600" dirty="0"/>
                        <a:t>Increases the quality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Not open, but brings positive change by providing access to useful information</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Bringing internet to 3</a:t>
                      </a:r>
                      <a:r>
                        <a:rPr lang="en-US" sz="1600" baseline="30000" dirty="0"/>
                        <a:t>rd</a:t>
                      </a:r>
                      <a:r>
                        <a:rPr lang="en-US" sz="1600" dirty="0"/>
                        <a:t> world countries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Poor connectivity and cheap non-smart phone devices</a:t>
                      </a:r>
                    </a:p>
                    <a:p>
                      <a:endParaRPr lang="en-US" sz="1600"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Anti-competitive</a:t>
                      </a:r>
                    </a:p>
                  </a:txBody>
                  <a:tcPr/>
                </a:tc>
                <a:tc>
                  <a:txBody>
                    <a:bodyPr/>
                    <a:lstStyle/>
                    <a:p>
                      <a:r>
                        <a:rPr lang="en-US" sz="1600" dirty="0"/>
                        <a:t>ISPs are competing with each other to provide better and cheaper services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a:t>They need to find competitive elements to do this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a:t>ISPs need freedom to operate in different ways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a:t>Net neutrality might stifle network innovation and can kill competition</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6422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Opinion</a:t>
            </a:r>
          </a:p>
        </p:txBody>
      </p:sp>
      <p:sp>
        <p:nvSpPr>
          <p:cNvPr id="3" name="Content Placeholder 2"/>
          <p:cNvSpPr>
            <a:spLocks noGrp="1"/>
          </p:cNvSpPr>
          <p:nvPr>
            <p:ph sz="quarter" idx="13"/>
          </p:nvPr>
        </p:nvSpPr>
        <p:spPr/>
        <p:txBody>
          <a:bodyPr/>
          <a:lstStyle/>
          <a:p>
            <a:r>
              <a:rPr lang="en-US" dirty="0"/>
              <a:t>Have you experienced net neutrality?</a:t>
            </a:r>
          </a:p>
          <a:p>
            <a:r>
              <a:rPr lang="en-US" dirty="0"/>
              <a:t>Are you pro or against net neutrality and why?</a:t>
            </a:r>
          </a:p>
          <a:p>
            <a:r>
              <a:rPr lang="en-US" dirty="0"/>
              <a:t>Does Net Neutrality promote innovation?</a:t>
            </a:r>
          </a:p>
          <a:p>
            <a:r>
              <a:rPr lang="en-US" dirty="0"/>
              <a:t>Does Net Bias promote innovation?</a:t>
            </a:r>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4209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glasses&#10;&#10;Description automatically generated with medium confidence">
            <a:extLst>
              <a:ext uri="{FF2B5EF4-FFF2-40B4-BE49-F238E27FC236}">
                <a16:creationId xmlns:a16="http://schemas.microsoft.com/office/drawing/2014/main" id="{1927E261-438D-794E-9088-F6924B2AF883}"/>
              </a:ext>
            </a:extLst>
          </p:cNvPr>
          <p:cNvPicPr>
            <a:picLocks noChangeAspect="1"/>
          </p:cNvPicPr>
          <p:nvPr/>
        </p:nvPicPr>
        <p:blipFill>
          <a:blip r:embed="rId2"/>
          <a:stretch>
            <a:fillRect/>
          </a:stretch>
        </p:blipFill>
        <p:spPr>
          <a:xfrm>
            <a:off x="6096000" y="1734593"/>
            <a:ext cx="6024562" cy="3388814"/>
          </a:xfrm>
          <a:prstGeom prst="rect">
            <a:avLst/>
          </a:prstGeom>
          <a:noFill/>
        </p:spPr>
      </p:pic>
      <p:sp>
        <p:nvSpPr>
          <p:cNvPr id="11" name="Title 2">
            <a:extLst>
              <a:ext uri="{FF2B5EF4-FFF2-40B4-BE49-F238E27FC236}">
                <a16:creationId xmlns:a16="http://schemas.microsoft.com/office/drawing/2014/main" id="{1D089868-F9EC-417F-9084-4DD622570771}"/>
              </a:ext>
            </a:extLst>
          </p:cNvPr>
          <p:cNvSpPr>
            <a:spLocks noGrp="1"/>
          </p:cNvSpPr>
          <p:nvPr>
            <p:ph type="title"/>
          </p:nvPr>
        </p:nvSpPr>
        <p:spPr>
          <a:xfrm>
            <a:off x="623888" y="692150"/>
            <a:ext cx="11358845" cy="936625"/>
          </a:xfrm>
        </p:spPr>
        <p:txBody>
          <a:bodyPr/>
          <a:lstStyle/>
          <a:p>
            <a:r>
              <a:rPr lang="en-US" dirty="0"/>
              <a:t>Net Neutrality Misunderstanding</a:t>
            </a:r>
          </a:p>
        </p:txBody>
      </p:sp>
      <p:sp>
        <p:nvSpPr>
          <p:cNvPr id="3" name="Content Placeholder 2">
            <a:extLst>
              <a:ext uri="{FF2B5EF4-FFF2-40B4-BE49-F238E27FC236}">
                <a16:creationId xmlns:a16="http://schemas.microsoft.com/office/drawing/2014/main" id="{CC9B4E33-B225-8B43-8D86-4D041A97DAE0}"/>
              </a:ext>
            </a:extLst>
          </p:cNvPr>
          <p:cNvSpPr>
            <a:spLocks noGrp="1"/>
          </p:cNvSpPr>
          <p:nvPr>
            <p:ph sz="quarter" idx="13"/>
          </p:nvPr>
        </p:nvSpPr>
        <p:spPr>
          <a:xfrm>
            <a:off x="623888" y="1773236"/>
            <a:ext cx="5400675" cy="4464051"/>
          </a:xfrm>
        </p:spPr>
        <p:txBody>
          <a:bodyPr>
            <a:normAutofit/>
          </a:bodyPr>
          <a:lstStyle/>
          <a:p>
            <a:r>
              <a:rPr lang="en-US" dirty="0"/>
              <a:t>Watch </a:t>
            </a:r>
            <a:r>
              <a:rPr lang="en-US" dirty="0">
                <a:hlinkClick r:id="rId3"/>
              </a:rPr>
              <a:t>https://www.youtube.com/watch?v=Ttl47rss9Rk</a:t>
            </a:r>
            <a:endParaRPr lang="en-US" dirty="0"/>
          </a:p>
          <a:p>
            <a:r>
              <a:rPr lang="en-US" dirty="0"/>
              <a:t>Net neutrality proponents accept that data types should be treated differently </a:t>
            </a:r>
            <a:r>
              <a:rPr lang="en-US" b="1" dirty="0"/>
              <a:t>BUT </a:t>
            </a:r>
            <a:r>
              <a:rPr lang="en-US" dirty="0"/>
              <a:t>ISPs should not be treating data with the same type differently</a:t>
            </a:r>
          </a:p>
          <a:p>
            <a:pPr lvl="1"/>
            <a:r>
              <a:rPr lang="en-US" dirty="0"/>
              <a:t>No preferential treatment for one video streaming company</a:t>
            </a:r>
          </a:p>
        </p:txBody>
      </p:sp>
      <p:sp>
        <p:nvSpPr>
          <p:cNvPr id="13" name="Text Placeholder 4">
            <a:extLst>
              <a:ext uri="{FF2B5EF4-FFF2-40B4-BE49-F238E27FC236}">
                <a16:creationId xmlns:a16="http://schemas.microsoft.com/office/drawing/2014/main" id="{D1B6C582-706A-42C5-9688-AEEAD2EF4715}"/>
              </a:ext>
            </a:extLst>
          </p:cNvPr>
          <p:cNvSpPr>
            <a:spLocks noGrp="1"/>
          </p:cNvSpPr>
          <p:nvPr>
            <p:ph type="body" sz="quarter" idx="15"/>
          </p:nvPr>
        </p:nvSpPr>
        <p:spPr>
          <a:xfrm>
            <a:off x="623888" y="6381750"/>
            <a:ext cx="10944225" cy="478387"/>
          </a:xfrm>
        </p:spPr>
        <p:txBody>
          <a:bodyPr/>
          <a:lstStyle/>
          <a:p>
            <a:r>
              <a:rPr lang="en-US" dirty="0">
                <a:hlinkClick r:id="rId3"/>
              </a:rPr>
              <a:t>https://www.youtube.com/watch?v=Ttl47rss9Rk</a:t>
            </a:r>
            <a:endParaRPr lang="en-US" dirty="0"/>
          </a:p>
          <a:p>
            <a:endParaRPr lang="en-US" dirty="0"/>
          </a:p>
        </p:txBody>
      </p:sp>
    </p:spTree>
    <p:extLst>
      <p:ext uri="{BB962C8B-B14F-4D97-AF65-F5344CB8AC3E}">
        <p14:creationId xmlns:p14="http://schemas.microsoft.com/office/powerpoint/2010/main" val="400437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A882-D1D6-E44C-826F-DB8B836943CA}"/>
              </a:ext>
            </a:extLst>
          </p:cNvPr>
          <p:cNvSpPr>
            <a:spLocks noGrp="1"/>
          </p:cNvSpPr>
          <p:nvPr>
            <p:ph type="title"/>
          </p:nvPr>
        </p:nvSpPr>
        <p:spPr/>
        <p:txBody>
          <a:bodyPr/>
          <a:lstStyle/>
          <a:p>
            <a:r>
              <a:rPr lang="en-US" dirty="0"/>
              <a:t>BBC Utopian View 2040</a:t>
            </a:r>
          </a:p>
        </p:txBody>
      </p:sp>
      <p:sp>
        <p:nvSpPr>
          <p:cNvPr id="3" name="Content Placeholder 2">
            <a:extLst>
              <a:ext uri="{FF2B5EF4-FFF2-40B4-BE49-F238E27FC236}">
                <a16:creationId xmlns:a16="http://schemas.microsoft.com/office/drawing/2014/main" id="{2D560A61-F52F-F94E-8E68-6E48FFDBC018}"/>
              </a:ext>
            </a:extLst>
          </p:cNvPr>
          <p:cNvSpPr>
            <a:spLocks noGrp="1"/>
          </p:cNvSpPr>
          <p:nvPr>
            <p:ph sz="quarter" idx="13"/>
          </p:nvPr>
        </p:nvSpPr>
        <p:spPr/>
        <p:txBody>
          <a:bodyPr>
            <a:normAutofit/>
          </a:bodyPr>
          <a:lstStyle/>
          <a:p>
            <a:pPr marL="0" indent="0">
              <a:buNone/>
            </a:pPr>
            <a:r>
              <a:rPr lang="en-GB" i="1" dirty="0"/>
              <a:t>It’s a summer morning in 2040. The internet is all around you and all the things that you’re about to do during your day will fall into place thanks to the data streams flying across the internet. Public transport to the city dynamically adjusts schedules and routes to account for delays. Buying your kids the perfect birthday presents is easy because their data tells your shopping service exactly what they will want. Best of all, you’re alive despite a near-fatal accident last month because doctors in the hospital’s emergency department had easy access to your medical history.</a:t>
            </a:r>
          </a:p>
          <a:p>
            <a:pPr marL="0" indent="0">
              <a:buNone/>
            </a:pPr>
            <a:endParaRPr lang="en-GB" i="1" dirty="0"/>
          </a:p>
          <a:p>
            <a:r>
              <a:rPr lang="en-GB" dirty="0"/>
              <a:t>This is the ideal vision of the web </a:t>
            </a:r>
          </a:p>
          <a:p>
            <a:r>
              <a:rPr lang="en-GB" dirty="0"/>
              <a:t>Helps save lives and makes day to day decisions easier because of information</a:t>
            </a:r>
          </a:p>
        </p:txBody>
      </p:sp>
      <p:sp>
        <p:nvSpPr>
          <p:cNvPr id="4" name="Text Placeholder 3">
            <a:extLst>
              <a:ext uri="{FF2B5EF4-FFF2-40B4-BE49-F238E27FC236}">
                <a16:creationId xmlns:a16="http://schemas.microsoft.com/office/drawing/2014/main" id="{36A6C5F6-1D6C-7A48-A7AA-2CD1B86CAE38}"/>
              </a:ext>
            </a:extLst>
          </p:cNvPr>
          <p:cNvSpPr>
            <a:spLocks noGrp="1"/>
          </p:cNvSpPr>
          <p:nvPr>
            <p:ph type="body" sz="quarter" idx="15"/>
          </p:nvPr>
        </p:nvSpPr>
        <p:spPr/>
        <p:txBody>
          <a:bodyPr/>
          <a:lstStyle/>
          <a:p>
            <a:r>
              <a:rPr lang="en-US" dirty="0"/>
              <a:t>https://</a:t>
            </a:r>
            <a:r>
              <a:rPr lang="en-US" dirty="0" err="1"/>
              <a:t>www.bbc.com</a:t>
            </a:r>
            <a:r>
              <a:rPr lang="en-US" dirty="0"/>
              <a:t>/future/article/20141015-will-we-fear-tomorrows-internet</a:t>
            </a:r>
          </a:p>
        </p:txBody>
      </p:sp>
    </p:spTree>
    <p:extLst>
      <p:ext uri="{BB962C8B-B14F-4D97-AF65-F5344CB8AC3E}">
        <p14:creationId xmlns:p14="http://schemas.microsoft.com/office/powerpoint/2010/main" val="954240559"/>
      </p:ext>
    </p:extLst>
  </p:cSld>
  <p:clrMapOvr>
    <a:masterClrMapping/>
  </p:clrMapOvr>
</p:sld>
</file>

<file path=ppt/theme/theme1.xml><?xml version="1.0" encoding="utf-8"?>
<a:theme xmlns:a="http://schemas.openxmlformats.org/drawingml/2006/main" name="Default Theme">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1228</Words>
  <Application>Microsoft Macintosh PowerPoint</Application>
  <PresentationFormat>Widescreen</PresentationFormat>
  <Paragraphs>129</Paragraphs>
  <Slides>17</Slides>
  <Notes>0</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17</vt:i4>
      </vt:variant>
    </vt:vector>
  </HeadingPairs>
  <TitlesOfParts>
    <vt:vector size="29" baseType="lpstr">
      <vt:lpstr>Lucida Sans</vt:lpstr>
      <vt:lpstr>Calibri</vt:lpstr>
      <vt:lpstr>Arial</vt:lpstr>
      <vt:lpstr>Lucida Grande</vt:lpstr>
      <vt:lpstr>Default Theme</vt:lpstr>
      <vt:lpstr>Marine 1</vt:lpstr>
      <vt:lpstr>Marine 3</vt:lpstr>
      <vt:lpstr>Marine 5</vt:lpstr>
      <vt:lpstr>Marine 6</vt:lpstr>
      <vt:lpstr>Horizon 3</vt:lpstr>
      <vt:lpstr>Horizon 4</vt:lpstr>
      <vt:lpstr>Horizon 5</vt:lpstr>
      <vt:lpstr>PowerPoint Presentation</vt:lpstr>
      <vt:lpstr>Net Neutrality</vt:lpstr>
      <vt:lpstr>Summary</vt:lpstr>
      <vt:lpstr>Summary</vt:lpstr>
      <vt:lpstr>For Net Neutrality</vt:lpstr>
      <vt:lpstr>Against Net Neutrality</vt:lpstr>
      <vt:lpstr>Opinion</vt:lpstr>
      <vt:lpstr>Net Neutrality Misunderstanding</vt:lpstr>
      <vt:lpstr>BBC Utopian View 2040</vt:lpstr>
      <vt:lpstr>BBC Dystopian View 2040</vt:lpstr>
      <vt:lpstr>Predictions of Losing NN</vt:lpstr>
      <vt:lpstr>Fragmented Web</vt:lpstr>
      <vt:lpstr>Fragmented Web?</vt:lpstr>
      <vt:lpstr>Dystopian Future - https://wayforward.archive.org/ia2046/</vt:lpstr>
      <vt:lpstr>Tech Companies </vt:lpstr>
      <vt:lpstr>Academia</vt:lpstr>
      <vt:lpstr>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Packer</dc:creator>
  <cp:lastModifiedBy>Heather Packer</cp:lastModifiedBy>
  <cp:revision>3</cp:revision>
  <dcterms:created xsi:type="dcterms:W3CDTF">2021-12-12T11:02:37Z</dcterms:created>
  <dcterms:modified xsi:type="dcterms:W3CDTF">2021-12-12T16:59:03Z</dcterms:modified>
</cp:coreProperties>
</file>