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30"/>
  </p:notesMasterIdLst>
  <p:sldIdLst>
    <p:sldId id="259" r:id="rId9"/>
    <p:sldId id="260" r:id="rId10"/>
    <p:sldId id="258" r:id="rId11"/>
    <p:sldId id="278" r:id="rId12"/>
    <p:sldId id="280" r:id="rId13"/>
    <p:sldId id="279" r:id="rId14"/>
    <p:sldId id="274" r:id="rId15"/>
    <p:sldId id="275" r:id="rId16"/>
    <p:sldId id="281" r:id="rId17"/>
    <p:sldId id="283" r:id="rId18"/>
    <p:sldId id="282" r:id="rId19"/>
    <p:sldId id="277" r:id="rId20"/>
    <p:sldId id="270" r:id="rId21"/>
    <p:sldId id="273" r:id="rId22"/>
    <p:sldId id="272" r:id="rId23"/>
    <p:sldId id="261" r:id="rId24"/>
    <p:sldId id="262" r:id="rId25"/>
    <p:sldId id="263" r:id="rId26"/>
    <p:sldId id="264" r:id="rId27"/>
    <p:sldId id="265" r:id="rId28"/>
    <p:sldId id="266" r:id="rId29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Lucida Sans" panose="020B0602030504020204" pitchFamily="34" charset="77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4"/>
  </p:normalViewPr>
  <p:slideViewPr>
    <p:cSldViewPr snapToGrid="0" snapToObjects="1">
      <p:cViewPr>
        <p:scale>
          <a:sx n="75" d="100"/>
          <a:sy n="75" d="100"/>
        </p:scale>
        <p:origin x="216" y="5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21" Type="http://schemas.openxmlformats.org/officeDocument/2006/relationships/slide" Target="slides/slide13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font" Target="fonts/font6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548D7-6DD8-9D4F-BEB2-BAEEAE2EDE4B}" type="datetimeFigureOut">
              <a:rPr lang="en-US" smtClean="0"/>
              <a:t>12/12/21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8C614-20DD-4A4C-B437-43FCC9AA2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27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8C614-20DD-4A4C-B437-43FCC9AA2E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2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7996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97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700214"/>
            <a:ext cx="11328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81000"/>
            <a:ext cx="2853267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614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82750"/>
            <a:ext cx="54608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82751"/>
            <a:ext cx="54608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51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31800" y="4076701"/>
            <a:ext cx="11328400" cy="2112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3356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68">
          <p15:clr>
            <a:srgbClr val="FBAE40"/>
          </p15:clr>
        </p15:guide>
        <p15:guide id="2" pos="20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4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4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12/12/2021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3" r:id="rId20"/>
    <p:sldLayoutId id="2147483724" r:id="rId21"/>
    <p:sldLayoutId id="2147483725" r:id="rId22"/>
    <p:sldLayoutId id="2147483726" r:id="rId23"/>
    <p:sldLayoutId id="2147483727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v.uk/intellectual-property-an-overview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v.uk/intellectual-property-an-overview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v.uk/intellectual-property-an-overview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2339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AB0B7-A3F5-D54B-8010-06B13178E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Fair-use Examples – Movie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DD3E3-B608-2F45-997B-A79CE1A7C16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Video Content: Review of a movie featuring clips from the video</a:t>
            </a:r>
          </a:p>
          <a:p>
            <a:r>
              <a:rPr lang="en-US" sz="2400" dirty="0"/>
              <a:t>What is allowed?</a:t>
            </a:r>
          </a:p>
          <a:p>
            <a:pPr lvl="1"/>
            <a:r>
              <a:rPr lang="en-US" sz="2200" dirty="0"/>
              <a:t>Must be predominantly new content</a:t>
            </a:r>
          </a:p>
          <a:p>
            <a:pPr lvl="1"/>
            <a:r>
              <a:rPr lang="en-US" sz="2200" dirty="0"/>
              <a:t>Reviewer(s) on camera for the most part</a:t>
            </a:r>
          </a:p>
          <a:p>
            <a:pPr lvl="1"/>
            <a:r>
              <a:rPr lang="en-US" sz="2200" dirty="0"/>
              <a:t>Only short clips from film</a:t>
            </a:r>
          </a:p>
          <a:p>
            <a:pPr lvl="1"/>
            <a:r>
              <a:rPr lang="en-US" sz="2200" dirty="0"/>
              <a:t>Reviewer voice-over</a:t>
            </a:r>
            <a:endParaRPr lang="en-US" sz="2400" dirty="0"/>
          </a:p>
          <a:p>
            <a:r>
              <a:rPr lang="en-US" sz="2400" dirty="0"/>
              <a:t>What is not allowed?</a:t>
            </a:r>
          </a:p>
          <a:p>
            <a:pPr lvl="1"/>
            <a:r>
              <a:rPr lang="en-US" sz="2200" dirty="0"/>
              <a:t>Movie clips making up large percentage of the review</a:t>
            </a:r>
          </a:p>
          <a:p>
            <a:pPr lvl="1"/>
            <a:r>
              <a:rPr lang="en-US" sz="2200" dirty="0"/>
              <a:t>Limited commentary/review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1FC542-3AB4-974D-BAA0-5A768EF0DE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45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AB0B7-A3F5-D54B-8010-06B13178E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Fair-use Examples – Top 10 scenes from a film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DD3E3-B608-2F45-997B-A79CE1A7C16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Video Content: Shows the top 10 scenes from a film</a:t>
            </a:r>
          </a:p>
          <a:p>
            <a:r>
              <a:rPr lang="en-US" sz="2400" dirty="0"/>
              <a:t>It it allowed?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No, not a derived work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Little or no commentary/criticism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Amount copied is not reasonable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1FC542-3AB4-974D-BAA0-5A768EF0DE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03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AB0B7-A3F5-D54B-8010-06B13178E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Fair-use Examples – Top 10 scenes from a film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DD3E3-B608-2F45-997B-A79CE1A7C16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Video Content: Shows the top 10 scenes from a film</a:t>
            </a:r>
          </a:p>
          <a:p>
            <a:r>
              <a:rPr lang="en-US" sz="2400" dirty="0"/>
              <a:t>It it allowed?</a:t>
            </a:r>
          </a:p>
          <a:p>
            <a:pPr lvl="1"/>
            <a:r>
              <a:rPr lang="en-US" sz="2200" dirty="0"/>
              <a:t>No, not a derived work</a:t>
            </a:r>
          </a:p>
          <a:p>
            <a:pPr lvl="1"/>
            <a:r>
              <a:rPr lang="en-US" sz="2200" dirty="0"/>
              <a:t>Little or no commentary/criticism</a:t>
            </a:r>
          </a:p>
          <a:p>
            <a:pPr lvl="1"/>
            <a:r>
              <a:rPr lang="en-US" sz="2200" dirty="0"/>
              <a:t>Amount copied is not reasonable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1FC542-3AB4-974D-BAA0-5A768EF0DE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01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F169D-CEE6-6E47-A34B-524EA871C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Rights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BF5C1-D063-0C48-811B-0B2EC48FE0D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A database right exists to recognize the investment that is made in computing a database, even when this does not involve the ‘creative’ aspect that is reflected by copyright.</a:t>
            </a:r>
          </a:p>
          <a:p>
            <a:endParaRPr lang="en-US" dirty="0"/>
          </a:p>
          <a:p>
            <a:r>
              <a:rPr lang="en-US" dirty="0"/>
              <a:t>How important is it to recognize database rights, especially when the information in the database was not created by the database’s author?</a:t>
            </a:r>
          </a:p>
          <a:p>
            <a:r>
              <a:rPr lang="en-US" dirty="0"/>
              <a:t>Database rights last for 15 years, which is considerably lower than copyright, do you think database rights length is sufficient?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8726FC-8AA0-FC4D-8205-CA5C823C2F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78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52BE7-E56F-714B-9C5F-C8802BFCC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Trademark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2693F-0AE0-374B-9722-AFD987B7EE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4001" y="1773238"/>
            <a:ext cx="6316132" cy="446405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dirty="0"/>
              <a:t>The similarity in the overall impression created by the two marks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The similarities of the goods and services involved (including an examination of the the marketing channels for the goods)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The strength of the plaintiff’s mark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Any evidence of actual confusion by consumers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The intent of the defendant in adopting its mark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The physical proximity of the goods in the retail marketplace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The degree of care likely to be exercised by the consumer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The likelihood of expansion of the produce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BED8C7-E39E-F44E-B748-3B2B891F5D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3CFCBF-1057-7447-8C55-B5C6E73155A4}"/>
              </a:ext>
            </a:extLst>
          </p:cNvPr>
          <p:cNvSpPr txBox="1"/>
          <p:nvPr/>
        </p:nvSpPr>
        <p:spPr>
          <a:xfrm>
            <a:off x="6570133" y="3709029"/>
            <a:ext cx="536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Are these two examples infringement?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D77B25-C664-EE4A-A1EF-5F006834A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400" y="4284328"/>
            <a:ext cx="5757333" cy="2026390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81B803F5-8DB6-E245-8DDF-02F32E37F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866" y="754378"/>
            <a:ext cx="3877734" cy="288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55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52BE7-E56F-714B-9C5F-C8802BFCC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Trademark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2693F-0AE0-374B-9722-AFD987B7EEB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Is it fair to expect the trademark holder to police use of it’s mark? </a:t>
            </a:r>
          </a:p>
          <a:p>
            <a:r>
              <a:rPr lang="en-US" dirty="0"/>
              <a:t>What are the advantages and disadvantages of this?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BED8C7-E39E-F44E-B748-3B2B891F5D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79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3E30DD1-51B6-4CF7-919B-68292C702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US" dirty="0"/>
              <a:t>Creative Commons Attribution 3.0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6CBAC7C3-85A5-8B49-B80C-05E413F11C8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23888" y="1628775"/>
            <a:ext cx="10944225" cy="3310625"/>
          </a:xfrm>
          <a:noFill/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B2675DB-8BD8-47FF-A74B-EC19BFB27A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293721"/>
          </a:xfr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creativecommons.pl</a:t>
            </a:r>
            <a:r>
              <a:rPr lang="en-US" dirty="0"/>
              <a:t>/2012/06/</a:t>
            </a:r>
            <a:r>
              <a:rPr lang="en-US" dirty="0" err="1"/>
              <a:t>plakat</a:t>
            </a:r>
            <a:r>
              <a:rPr lang="en-US" dirty="0"/>
              <a:t>-o-</a:t>
            </a:r>
            <a:r>
              <a:rPr lang="en-US" dirty="0" err="1"/>
              <a:t>licencjach</a:t>
            </a:r>
            <a:r>
              <a:rPr lang="en-US" dirty="0"/>
              <a:t>-cc/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3F0B3E-0DC7-5845-89B1-3D13B92335BC}"/>
              </a:ext>
            </a:extLst>
          </p:cNvPr>
          <p:cNvSpPr txBox="1"/>
          <p:nvPr/>
        </p:nvSpPr>
        <p:spPr>
          <a:xfrm>
            <a:off x="623887" y="4939400"/>
            <a:ext cx="10944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type of digital assets would use this license?</a:t>
            </a:r>
          </a:p>
        </p:txBody>
      </p:sp>
    </p:spTree>
    <p:extLst>
      <p:ext uri="{BB962C8B-B14F-4D97-AF65-F5344CB8AC3E}">
        <p14:creationId xmlns:p14="http://schemas.microsoft.com/office/powerpoint/2010/main" val="3027020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3D3D568-76B9-4136-97E7-8DBEF243E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US" dirty="0"/>
              <a:t>Creative Commons Attribution-</a:t>
            </a:r>
            <a:r>
              <a:rPr lang="en-US" dirty="0" err="1"/>
              <a:t>ShareAlike</a:t>
            </a:r>
            <a:r>
              <a:rPr lang="en-US" dirty="0"/>
              <a:t> 3.0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8F8C053D-1D26-9042-BBB0-FA91B2D47EE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23887" y="1807500"/>
            <a:ext cx="10944225" cy="2736057"/>
          </a:xfrm>
          <a:noFill/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32033C3-00B6-43EB-B004-A17B0976F2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293721"/>
          </a:xfr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creativecommons.pl</a:t>
            </a:r>
            <a:r>
              <a:rPr lang="en-US" dirty="0"/>
              <a:t>/2012/06/</a:t>
            </a:r>
            <a:r>
              <a:rPr lang="en-US" dirty="0" err="1"/>
              <a:t>plakat</a:t>
            </a:r>
            <a:r>
              <a:rPr lang="en-US" dirty="0"/>
              <a:t>-o-</a:t>
            </a:r>
            <a:r>
              <a:rPr lang="en-US" dirty="0" err="1"/>
              <a:t>licencjach</a:t>
            </a:r>
            <a:r>
              <a:rPr lang="en-US" dirty="0"/>
              <a:t>-cc/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557C44-4D63-2740-BFB9-102E643C9E8A}"/>
              </a:ext>
            </a:extLst>
          </p:cNvPr>
          <p:cNvSpPr txBox="1"/>
          <p:nvPr/>
        </p:nvSpPr>
        <p:spPr>
          <a:xfrm>
            <a:off x="623887" y="4939400"/>
            <a:ext cx="10944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type of digital assets would use this license?</a:t>
            </a:r>
          </a:p>
        </p:txBody>
      </p:sp>
    </p:spTree>
    <p:extLst>
      <p:ext uri="{BB962C8B-B14F-4D97-AF65-F5344CB8AC3E}">
        <p14:creationId xmlns:p14="http://schemas.microsoft.com/office/powerpoint/2010/main" val="3480082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96548-CEED-7749-B7B3-41B175EBE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Commons Attribution-</a:t>
            </a:r>
            <a:r>
              <a:rPr lang="en-US" dirty="0" err="1"/>
              <a:t>NonCommerical</a:t>
            </a:r>
            <a:r>
              <a:rPr lang="en-US" dirty="0"/>
              <a:t> 3.0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9A960E-313C-BF40-A93F-0F0C31E307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creativecommons.pl</a:t>
            </a:r>
            <a:r>
              <a:rPr lang="en-US" dirty="0"/>
              <a:t>/2012/06/</a:t>
            </a:r>
            <a:r>
              <a:rPr lang="en-US" dirty="0" err="1"/>
              <a:t>plakat</a:t>
            </a:r>
            <a:r>
              <a:rPr lang="en-US" dirty="0"/>
              <a:t>-o-</a:t>
            </a:r>
            <a:r>
              <a:rPr lang="en-US" dirty="0" err="1"/>
              <a:t>licencjach</a:t>
            </a:r>
            <a:r>
              <a:rPr lang="en-US" dirty="0"/>
              <a:t>-cc/</a:t>
            </a:r>
          </a:p>
        </p:txBody>
      </p:sp>
      <p:pic>
        <p:nvPicPr>
          <p:cNvPr id="10" name="Content Placeholder 9" descr="Diagram&#10;&#10;Description automatically generated">
            <a:extLst>
              <a:ext uri="{FF2B5EF4-FFF2-40B4-BE49-F238E27FC236}">
                <a16:creationId xmlns:a16="http://schemas.microsoft.com/office/drawing/2014/main" id="{619D2E1B-8547-724E-9BE7-094163638AD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23888" y="1931306"/>
            <a:ext cx="10944225" cy="2590048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2E257C-652E-7045-9218-F12D4AD6943F}"/>
              </a:ext>
            </a:extLst>
          </p:cNvPr>
          <p:cNvSpPr txBox="1"/>
          <p:nvPr/>
        </p:nvSpPr>
        <p:spPr>
          <a:xfrm>
            <a:off x="623887" y="4939400"/>
            <a:ext cx="10944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type of digital assets would use this license?</a:t>
            </a:r>
          </a:p>
        </p:txBody>
      </p:sp>
    </p:spTree>
    <p:extLst>
      <p:ext uri="{BB962C8B-B14F-4D97-AF65-F5344CB8AC3E}">
        <p14:creationId xmlns:p14="http://schemas.microsoft.com/office/powerpoint/2010/main" val="940059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96548-CEED-7749-B7B3-41B175EBE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Commons Attribution-</a:t>
            </a:r>
            <a:r>
              <a:rPr lang="en-US" dirty="0" err="1"/>
              <a:t>NoDerivs</a:t>
            </a:r>
            <a:r>
              <a:rPr lang="en-US" dirty="0"/>
              <a:t> 3.0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820C15F4-DA3B-DF45-A451-C8C9C4C1C06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410450" y="8651347"/>
            <a:ext cx="9563100" cy="26289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9A960E-313C-BF40-A93F-0F0C31E307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creativecommons.pl</a:t>
            </a:r>
            <a:r>
              <a:rPr lang="en-US" dirty="0"/>
              <a:t>/2012/06/</a:t>
            </a:r>
            <a:r>
              <a:rPr lang="en-US" dirty="0" err="1"/>
              <a:t>plakat</a:t>
            </a:r>
            <a:r>
              <a:rPr lang="en-US" dirty="0"/>
              <a:t>-o-</a:t>
            </a:r>
            <a:r>
              <a:rPr lang="en-US" dirty="0" err="1"/>
              <a:t>licencjach</a:t>
            </a:r>
            <a:r>
              <a:rPr lang="en-US" dirty="0"/>
              <a:t>-cc/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05A3DB54-EF4D-9F48-ABDE-B9CDFA13F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1776974"/>
            <a:ext cx="9563100" cy="2628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DFD620-E253-2C41-8DDD-D36DBB04363C}"/>
              </a:ext>
            </a:extLst>
          </p:cNvPr>
          <p:cNvSpPr txBox="1"/>
          <p:nvPr/>
        </p:nvSpPr>
        <p:spPr>
          <a:xfrm>
            <a:off x="623887" y="4939400"/>
            <a:ext cx="10944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type of digital assets would use this license?</a:t>
            </a:r>
          </a:p>
        </p:txBody>
      </p:sp>
    </p:spTree>
    <p:extLst>
      <p:ext uri="{BB962C8B-B14F-4D97-AF65-F5344CB8AC3E}">
        <p14:creationId xmlns:p14="http://schemas.microsoft.com/office/powerpoint/2010/main" val="4087536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946CD-7BAF-3B4E-AA23-66AB949C42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Intellectual &amp; Digital Property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6444F8-D03D-E247-AFEE-92912506B0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COMP3220 Infrastructure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612760-06A7-E744-9494-FBF44892A6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Dr Heather Packer</a:t>
            </a:r>
          </a:p>
          <a:p>
            <a:r>
              <a:rPr lang="en-US" dirty="0"/>
              <a:t>hp3@ecs.soton.ac.uk</a:t>
            </a:r>
          </a:p>
        </p:txBody>
      </p:sp>
    </p:spTree>
    <p:extLst>
      <p:ext uri="{BB962C8B-B14F-4D97-AF65-F5344CB8AC3E}">
        <p14:creationId xmlns:p14="http://schemas.microsoft.com/office/powerpoint/2010/main" val="3482933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96548-CEED-7749-B7B3-41B175EBE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Commons Attribution </a:t>
            </a:r>
            <a:r>
              <a:rPr lang="en-US" dirty="0" err="1"/>
              <a:t>NonCommerical</a:t>
            </a:r>
            <a:r>
              <a:rPr lang="en-US" dirty="0"/>
              <a:t> </a:t>
            </a:r>
            <a:r>
              <a:rPr lang="en-US" dirty="0" err="1"/>
              <a:t>Sharealike</a:t>
            </a:r>
            <a:endParaRPr lang="en-US" dirty="0"/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3D713D69-41F7-A34B-8185-995AB6AF5C2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23887" y="2156832"/>
            <a:ext cx="10944225" cy="225451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9A960E-313C-BF40-A93F-0F0C31E307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creativecommons.pl</a:t>
            </a:r>
            <a:r>
              <a:rPr lang="en-US" dirty="0"/>
              <a:t>/2012/06/</a:t>
            </a:r>
            <a:r>
              <a:rPr lang="en-US" dirty="0" err="1"/>
              <a:t>plakat</a:t>
            </a:r>
            <a:r>
              <a:rPr lang="en-US" dirty="0"/>
              <a:t>-o-</a:t>
            </a:r>
            <a:r>
              <a:rPr lang="en-US" dirty="0" err="1"/>
              <a:t>licencjach</a:t>
            </a:r>
            <a:r>
              <a:rPr lang="en-US" dirty="0"/>
              <a:t>-cc/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9A47DC-192F-7E41-8CE3-9B21FD3D2FAB}"/>
              </a:ext>
            </a:extLst>
          </p:cNvPr>
          <p:cNvSpPr txBox="1"/>
          <p:nvPr/>
        </p:nvSpPr>
        <p:spPr>
          <a:xfrm>
            <a:off x="623887" y="4939400"/>
            <a:ext cx="10944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type of digital assets would use this license?</a:t>
            </a:r>
          </a:p>
        </p:txBody>
      </p:sp>
    </p:spTree>
    <p:extLst>
      <p:ext uri="{BB962C8B-B14F-4D97-AF65-F5344CB8AC3E}">
        <p14:creationId xmlns:p14="http://schemas.microsoft.com/office/powerpoint/2010/main" val="1525265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96548-CEED-7749-B7B3-41B175EBE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Commons Attribution </a:t>
            </a:r>
            <a:r>
              <a:rPr lang="en-US" dirty="0" err="1"/>
              <a:t>NonCommerical</a:t>
            </a:r>
            <a:r>
              <a:rPr lang="en-US" dirty="0"/>
              <a:t> </a:t>
            </a:r>
            <a:r>
              <a:rPr lang="en-US" dirty="0" err="1"/>
              <a:t>NoDervs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9A960E-313C-BF40-A93F-0F0C31E307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creativecommons.pl</a:t>
            </a:r>
            <a:r>
              <a:rPr lang="en-US" dirty="0"/>
              <a:t>/2012/06/</a:t>
            </a:r>
            <a:r>
              <a:rPr lang="en-US" dirty="0" err="1"/>
              <a:t>plakat</a:t>
            </a:r>
            <a:r>
              <a:rPr lang="en-US" dirty="0"/>
              <a:t>-o-</a:t>
            </a:r>
            <a:r>
              <a:rPr lang="en-US" dirty="0" err="1"/>
              <a:t>licencjach</a:t>
            </a:r>
            <a:r>
              <a:rPr lang="en-US" dirty="0"/>
              <a:t>-cc/</a:t>
            </a:r>
          </a:p>
        </p:txBody>
      </p:sp>
      <p:pic>
        <p:nvPicPr>
          <p:cNvPr id="12" name="Content Placeholder 11" descr="Diagram&#10;&#10;Description automatically generated">
            <a:extLst>
              <a:ext uri="{FF2B5EF4-FFF2-40B4-BE49-F238E27FC236}">
                <a16:creationId xmlns:a16="http://schemas.microsoft.com/office/drawing/2014/main" id="{FF0B1577-9BA1-E845-B29D-64CAC2B3431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23888" y="2050151"/>
            <a:ext cx="10944225" cy="2757697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D72BD2F-5D99-D94C-8CDF-73660029FF66}"/>
              </a:ext>
            </a:extLst>
          </p:cNvPr>
          <p:cNvSpPr txBox="1"/>
          <p:nvPr/>
        </p:nvSpPr>
        <p:spPr>
          <a:xfrm>
            <a:off x="623887" y="4939400"/>
            <a:ext cx="10944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type of digital assets would use this license?</a:t>
            </a:r>
          </a:p>
        </p:txBody>
      </p:sp>
    </p:spTree>
    <p:extLst>
      <p:ext uri="{BB962C8B-B14F-4D97-AF65-F5344CB8AC3E}">
        <p14:creationId xmlns:p14="http://schemas.microsoft.com/office/powerpoint/2010/main" val="1000419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 anchor="b">
            <a:normAutofit/>
          </a:bodyPr>
          <a:lstStyle/>
          <a:p>
            <a:r>
              <a:rPr lang="en-US" dirty="0"/>
              <a:t>Summary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6AF10F-3CB2-324D-BFF1-CBC0D5D76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95" y="3530598"/>
            <a:ext cx="3011269" cy="2160586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FA2794-9F47-064B-9518-313DBE130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1864" y="3609193"/>
            <a:ext cx="2160585" cy="2160585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F34BE7-6295-B642-9F3C-355C51A9A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5800" y="3789386"/>
            <a:ext cx="3600400" cy="18002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23888" y="1736734"/>
            <a:ext cx="10944225" cy="2160588"/>
          </a:xfrm>
        </p:spPr>
        <p:txBody>
          <a:bodyPr>
            <a:normAutofit/>
          </a:bodyPr>
          <a:lstStyle/>
          <a:p>
            <a:r>
              <a:rPr lang="en-US" dirty="0"/>
              <a:t>Copyright and copyright on the web</a:t>
            </a:r>
          </a:p>
          <a:p>
            <a:r>
              <a:rPr lang="en-US" dirty="0"/>
              <a:t>Copyright Infringement and Fair Use</a:t>
            </a:r>
          </a:p>
          <a:p>
            <a:r>
              <a:rPr lang="en-US" dirty="0"/>
              <a:t>Database rights and Trademark Rights</a:t>
            </a:r>
          </a:p>
          <a:p>
            <a:r>
              <a:rPr lang="en-US" dirty="0"/>
              <a:t>Licensing and Creative Commons Licensing</a:t>
            </a:r>
          </a:p>
          <a:p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765B5CD-7098-4D74-9AD6-7AB6743C7F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3888" y="6381750"/>
            <a:ext cx="10944225" cy="29372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94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AB0B7-A3F5-D54B-8010-06B13178E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Intellectual Property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DD3E3-B608-2F45-997B-A79CE1A7C16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Read </a:t>
            </a:r>
            <a:r>
              <a:rPr lang="en-US" dirty="0">
                <a:hlinkClick r:id="rId2"/>
              </a:rPr>
              <a:t>www.gov.uk/intellectual-property-an-overview</a:t>
            </a:r>
            <a:endParaRPr lang="en-US" dirty="0"/>
          </a:p>
          <a:p>
            <a:r>
              <a:rPr lang="en-US" dirty="0"/>
              <a:t>After reading, what types of digital assets that are commonly used on websites are intellectual property?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Text, design, graphics, data, website layout and any music, broadcasts, software and images on your website, will be protected by copyright.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Logos or branding are protected by registered trademark rights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Underlying database for your website, protected by database rights</a:t>
            </a:r>
          </a:p>
          <a:p>
            <a:r>
              <a:rPr lang="en-GB" dirty="0"/>
              <a:t>What intellectual property would you have on twitter?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Tweets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Images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Identity</a:t>
            </a:r>
          </a:p>
          <a:p>
            <a:pPr lvl="1"/>
            <a:endParaRPr lang="en-GB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1FC542-3AB4-974D-BAA0-5A768EF0DE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54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AB0B7-A3F5-D54B-8010-06B13178E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Intellectual Property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DD3E3-B608-2F45-997B-A79CE1A7C16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Read </a:t>
            </a:r>
            <a:r>
              <a:rPr lang="en-US" dirty="0">
                <a:hlinkClick r:id="rId2"/>
              </a:rPr>
              <a:t>www.gov.uk/intellectual-property-an-overview</a:t>
            </a:r>
            <a:endParaRPr lang="en-US" dirty="0"/>
          </a:p>
          <a:p>
            <a:r>
              <a:rPr lang="en-US" dirty="0"/>
              <a:t>After reading, what types of digital assets that are commonly used on websites are intellectual property?</a:t>
            </a:r>
          </a:p>
          <a:p>
            <a:pPr lvl="1"/>
            <a:r>
              <a:rPr lang="en-GB" dirty="0"/>
              <a:t>Text, design, graphics, data, website layout and any music, broadcasts, software and images on your website, will be protected by copyright.</a:t>
            </a:r>
          </a:p>
          <a:p>
            <a:pPr lvl="1"/>
            <a:r>
              <a:rPr lang="en-GB" dirty="0"/>
              <a:t>Logos or branding are protected by registered trademark rights</a:t>
            </a:r>
          </a:p>
          <a:p>
            <a:pPr lvl="1"/>
            <a:r>
              <a:rPr lang="en-GB" dirty="0"/>
              <a:t>Underlying database for your website, protected by database rights</a:t>
            </a:r>
          </a:p>
          <a:p>
            <a:r>
              <a:rPr lang="en-GB" dirty="0"/>
              <a:t>What intellectual property would you have on twitter?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Tweets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Images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Identity</a:t>
            </a:r>
          </a:p>
          <a:p>
            <a:pPr lvl="1"/>
            <a:endParaRPr lang="en-GB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1FC542-3AB4-974D-BAA0-5A768EF0DE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12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AB0B7-A3F5-D54B-8010-06B13178E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Intellectual Property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DD3E3-B608-2F45-997B-A79CE1A7C16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Read </a:t>
            </a:r>
            <a:r>
              <a:rPr lang="en-US" dirty="0">
                <a:hlinkClick r:id="rId2"/>
              </a:rPr>
              <a:t>www.gov.uk/intellectual-property-an-overview</a:t>
            </a:r>
            <a:endParaRPr lang="en-US" dirty="0"/>
          </a:p>
          <a:p>
            <a:r>
              <a:rPr lang="en-US" dirty="0"/>
              <a:t>After reading, what types of digital assets that are commonly used on websites are intellectual property?</a:t>
            </a:r>
          </a:p>
          <a:p>
            <a:pPr lvl="1"/>
            <a:r>
              <a:rPr lang="en-GB" dirty="0"/>
              <a:t>Text, design, graphics, data, website layout and any music, broadcasts, software and images on your website, will be protected by copyright.</a:t>
            </a:r>
          </a:p>
          <a:p>
            <a:pPr lvl="1"/>
            <a:r>
              <a:rPr lang="en-GB" dirty="0"/>
              <a:t>Logos or branding are protected by registered trademark rights</a:t>
            </a:r>
          </a:p>
          <a:p>
            <a:pPr lvl="1"/>
            <a:r>
              <a:rPr lang="en-GB" dirty="0"/>
              <a:t>Underlying database for your website, protected by database rights</a:t>
            </a:r>
          </a:p>
          <a:p>
            <a:r>
              <a:rPr lang="en-GB" dirty="0"/>
              <a:t>What intellectual property would you have on twitter?</a:t>
            </a:r>
          </a:p>
          <a:p>
            <a:pPr lvl="1"/>
            <a:r>
              <a:rPr lang="en-GB" dirty="0"/>
              <a:t>Tweets</a:t>
            </a:r>
          </a:p>
          <a:p>
            <a:pPr lvl="1"/>
            <a:r>
              <a:rPr lang="en-GB" dirty="0"/>
              <a:t>Images</a:t>
            </a:r>
          </a:p>
          <a:p>
            <a:pPr lvl="1"/>
            <a:r>
              <a:rPr lang="en-GB" dirty="0"/>
              <a:t>Identity</a:t>
            </a:r>
          </a:p>
          <a:p>
            <a:pPr lvl="1"/>
            <a:endParaRPr lang="en-GB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1FC542-3AB4-974D-BAA0-5A768EF0DE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99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2E14F5-3385-7146-86A9-1B27240FD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16" y="0"/>
            <a:ext cx="10648026" cy="691681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13E8D-DD91-DB43-9302-852150FDAA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1"/>
            <a:ext cx="9502245" cy="273050"/>
          </a:xfr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www.zdnet.com</a:t>
            </a:r>
            <a:r>
              <a:rPr lang="en-US" dirty="0"/>
              <a:t>/article/</a:t>
            </a:r>
            <a:r>
              <a:rPr lang="en-US" dirty="0" err="1"/>
              <a:t>australian</a:t>
            </a:r>
            <a:r>
              <a:rPr lang="en-US" dirty="0"/>
              <a:t>-government-seeks-copyright-fair-use-feedback/</a:t>
            </a:r>
          </a:p>
        </p:txBody>
      </p:sp>
    </p:spTree>
    <p:extLst>
      <p:ext uri="{BB962C8B-B14F-4D97-AF65-F5344CB8AC3E}">
        <p14:creationId xmlns:p14="http://schemas.microsoft.com/office/powerpoint/2010/main" val="3371432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AB0B7-A3F5-D54B-8010-06B13178E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Fair-use Examples – Movie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DD3E3-B608-2F45-997B-A79CE1A7C16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Video Content: Review of a movie featuring clips from the video</a:t>
            </a:r>
          </a:p>
          <a:p>
            <a:r>
              <a:rPr lang="en-US" sz="2400" dirty="0"/>
              <a:t>What is allowed?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Must be predominantly new content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Reviewer(s) on camera for the most part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Only short clips from film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Reviewer voice-over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/>
              <a:t>What is not allowed?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Movie clips making up large percentage of the review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Limited commentary/review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1FC542-3AB4-974D-BAA0-5A768EF0DE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34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AB0B7-A3F5-D54B-8010-06B13178E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Fair-use Examples – Movie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DD3E3-B608-2F45-997B-A79CE1A7C16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Video Content: Review of a movie featuring clips from the video</a:t>
            </a:r>
          </a:p>
          <a:p>
            <a:r>
              <a:rPr lang="en-US" sz="2400" dirty="0"/>
              <a:t>What is allowed?</a:t>
            </a:r>
          </a:p>
          <a:p>
            <a:pPr lvl="1"/>
            <a:r>
              <a:rPr lang="en-US" sz="2200" dirty="0"/>
              <a:t>Must be predominantly new content</a:t>
            </a:r>
          </a:p>
          <a:p>
            <a:pPr lvl="1"/>
            <a:r>
              <a:rPr lang="en-US" sz="2200" dirty="0"/>
              <a:t>Reviewer(s) on camera for the most part</a:t>
            </a:r>
          </a:p>
          <a:p>
            <a:pPr lvl="1"/>
            <a:r>
              <a:rPr lang="en-US" sz="2200" dirty="0"/>
              <a:t>Only short clips from film</a:t>
            </a:r>
          </a:p>
          <a:p>
            <a:pPr lvl="1"/>
            <a:r>
              <a:rPr lang="en-US" sz="2200" dirty="0"/>
              <a:t>Reviewer voice-over</a:t>
            </a:r>
            <a:endParaRPr lang="en-US" sz="2400" dirty="0"/>
          </a:p>
          <a:p>
            <a:r>
              <a:rPr lang="en-US" sz="2400" dirty="0"/>
              <a:t>What is not allowed?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Movie clips making up large percentage of the review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Limited commentary/review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1FC542-3AB4-974D-BAA0-5A768EF0DE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8739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925</Words>
  <Application>Microsoft Macintosh PowerPoint</Application>
  <PresentationFormat>Widescreen</PresentationFormat>
  <Paragraphs>122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Lucida Sans</vt:lpstr>
      <vt:lpstr>Calibri</vt:lpstr>
      <vt:lpstr>Arial</vt:lpstr>
      <vt:lpstr>Lucida Grande</vt:lpstr>
      <vt:lpstr>Default Theme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Intellectual &amp; Digital Property</vt:lpstr>
      <vt:lpstr>Summary</vt:lpstr>
      <vt:lpstr>Intellectual Property</vt:lpstr>
      <vt:lpstr>Intellectual Property</vt:lpstr>
      <vt:lpstr>Intellectual Property</vt:lpstr>
      <vt:lpstr>PowerPoint Presentation</vt:lpstr>
      <vt:lpstr>Fair-use Examples – Movie Review</vt:lpstr>
      <vt:lpstr>Fair-use Examples – Movie Review</vt:lpstr>
      <vt:lpstr>Fair-use Examples – Movie Review</vt:lpstr>
      <vt:lpstr>Fair-use Examples – Top 10 scenes from a film</vt:lpstr>
      <vt:lpstr>Fair-use Examples – Top 10 scenes from a film</vt:lpstr>
      <vt:lpstr>Database Rights </vt:lpstr>
      <vt:lpstr>Trademark </vt:lpstr>
      <vt:lpstr>Trademark</vt:lpstr>
      <vt:lpstr>Creative Commons Attribution 3.0</vt:lpstr>
      <vt:lpstr>Creative Commons Attribution-ShareAlike 3.0</vt:lpstr>
      <vt:lpstr>Creative Commons Attribution-NonCommerical 3.0</vt:lpstr>
      <vt:lpstr>Creative Commons Attribution-NoDerivs 3.0</vt:lpstr>
      <vt:lpstr>Creative Commons Attribution NonCommerical Sharealike</vt:lpstr>
      <vt:lpstr>Creative Commons Attribution NonCommerical NoDervs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Packer</dc:creator>
  <cp:lastModifiedBy>Heather Packer</cp:lastModifiedBy>
  <cp:revision>2</cp:revision>
  <dcterms:created xsi:type="dcterms:W3CDTF">2021-12-12T16:51:21Z</dcterms:created>
  <dcterms:modified xsi:type="dcterms:W3CDTF">2021-12-12T16:53:29Z</dcterms:modified>
</cp:coreProperties>
</file>