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34"/>
  </p:notesMasterIdLst>
  <p:sldIdLst>
    <p:sldId id="296" r:id="rId9"/>
    <p:sldId id="322" r:id="rId10"/>
    <p:sldId id="331" r:id="rId11"/>
    <p:sldId id="330" r:id="rId12"/>
    <p:sldId id="325" r:id="rId13"/>
    <p:sldId id="332" r:id="rId14"/>
    <p:sldId id="333" r:id="rId15"/>
    <p:sldId id="328" r:id="rId16"/>
    <p:sldId id="340" r:id="rId17"/>
    <p:sldId id="256" r:id="rId18"/>
    <p:sldId id="335" r:id="rId19"/>
    <p:sldId id="324" r:id="rId20"/>
    <p:sldId id="334" r:id="rId21"/>
    <p:sldId id="329" r:id="rId22"/>
    <p:sldId id="341" r:id="rId23"/>
    <p:sldId id="326" r:id="rId24"/>
    <p:sldId id="327" r:id="rId25"/>
    <p:sldId id="337" r:id="rId26"/>
    <p:sldId id="344" r:id="rId27"/>
    <p:sldId id="339" r:id="rId28"/>
    <p:sldId id="345" r:id="rId29"/>
    <p:sldId id="338" r:id="rId30"/>
    <p:sldId id="346" r:id="rId31"/>
    <p:sldId id="258" r:id="rId32"/>
    <p:sldId id="343"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Lucida Sans" panose="020B0602030504020204" pitchFamily="34" charset="77"/>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4"/>
    <p:restoredTop sz="62521"/>
  </p:normalViewPr>
  <p:slideViewPr>
    <p:cSldViewPr snapToGrid="0" snapToObjects="1">
      <p:cViewPr>
        <p:scale>
          <a:sx n="55" d="100"/>
          <a:sy n="55" d="100"/>
        </p:scale>
        <p:origin x="928" y="2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5.fntdata"/><Relationship Id="rId21" Type="http://schemas.openxmlformats.org/officeDocument/2006/relationships/slide" Target="slides/slide13.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2.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F44A-C953-554E-B7B1-E69E1615F4AF}" type="datetimeFigureOut">
              <a:rPr lang="en-US" smtClean="0"/>
              <a:t>11/29/21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85A08-C4E3-424D-B3D6-8180B273E5FC}" type="slidenum">
              <a:rPr lang="en-US" smtClean="0"/>
              <a:t>‹#›</a:t>
            </a:fld>
            <a:endParaRPr lang="en-US"/>
          </a:p>
        </p:txBody>
      </p:sp>
    </p:spTree>
    <p:extLst>
      <p:ext uri="{BB962C8B-B14F-4D97-AF65-F5344CB8AC3E}">
        <p14:creationId xmlns:p14="http://schemas.microsoft.com/office/powerpoint/2010/main" val="250602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85A08-C4E3-424D-B3D6-8180B273E5FC}" type="slidenum">
              <a:rPr lang="en-US" smtClean="0"/>
              <a:t>4</a:t>
            </a:fld>
            <a:endParaRPr lang="en-US"/>
          </a:p>
        </p:txBody>
      </p:sp>
    </p:spTree>
    <p:extLst>
      <p:ext uri="{BB962C8B-B14F-4D97-AF65-F5344CB8AC3E}">
        <p14:creationId xmlns:p14="http://schemas.microsoft.com/office/powerpoint/2010/main" val="343224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85A08-C4E3-424D-B3D6-8180B273E5FC}" type="slidenum">
              <a:rPr lang="en-US" smtClean="0"/>
              <a:t>5</a:t>
            </a:fld>
            <a:endParaRPr lang="en-US"/>
          </a:p>
        </p:txBody>
      </p:sp>
    </p:spTree>
    <p:extLst>
      <p:ext uri="{BB962C8B-B14F-4D97-AF65-F5344CB8AC3E}">
        <p14:creationId xmlns:p14="http://schemas.microsoft.com/office/powerpoint/2010/main" val="160841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85A08-C4E3-424D-B3D6-8180B273E5FC}" type="slidenum">
              <a:rPr lang="en-US" smtClean="0"/>
              <a:t>7</a:t>
            </a:fld>
            <a:endParaRPr lang="en-US"/>
          </a:p>
        </p:txBody>
      </p:sp>
    </p:spTree>
    <p:extLst>
      <p:ext uri="{BB962C8B-B14F-4D97-AF65-F5344CB8AC3E}">
        <p14:creationId xmlns:p14="http://schemas.microsoft.com/office/powerpoint/2010/main" val="39692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a:p>
            <a:endParaRPr lang="en-US" dirty="0"/>
          </a:p>
        </p:txBody>
      </p:sp>
      <p:sp>
        <p:nvSpPr>
          <p:cNvPr id="4" name="Slide Number Placeholder 3"/>
          <p:cNvSpPr>
            <a:spLocks noGrp="1"/>
          </p:cNvSpPr>
          <p:nvPr>
            <p:ph type="sldNum" sz="quarter" idx="5"/>
          </p:nvPr>
        </p:nvSpPr>
        <p:spPr/>
        <p:txBody>
          <a:bodyPr/>
          <a:lstStyle/>
          <a:p>
            <a:fld id="{93885A08-C4E3-424D-B3D6-8180B273E5FC}" type="slidenum">
              <a:rPr lang="en-US" smtClean="0"/>
              <a:t>12</a:t>
            </a:fld>
            <a:endParaRPr lang="en-US"/>
          </a:p>
        </p:txBody>
      </p:sp>
    </p:spTree>
    <p:extLst>
      <p:ext uri="{BB962C8B-B14F-4D97-AF65-F5344CB8AC3E}">
        <p14:creationId xmlns:p14="http://schemas.microsoft.com/office/powerpoint/2010/main" val="253024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85A08-C4E3-424D-B3D6-8180B273E5FC}" type="slidenum">
              <a:rPr lang="en-US" smtClean="0"/>
              <a:t>13</a:t>
            </a:fld>
            <a:endParaRPr lang="en-US"/>
          </a:p>
        </p:txBody>
      </p:sp>
    </p:spTree>
    <p:extLst>
      <p:ext uri="{BB962C8B-B14F-4D97-AF65-F5344CB8AC3E}">
        <p14:creationId xmlns:p14="http://schemas.microsoft.com/office/powerpoint/2010/main" val="189338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endParaRPr lang="en-GB" dirty="0"/>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dirty="0"/>
              <a:t>Click to add author </a:t>
            </a:r>
            <a:br>
              <a:rPr lang="en-US" dirty="0"/>
            </a:br>
            <a:r>
              <a:rPr lang="en-US" dirty="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2045396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2853897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42614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ertical 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000" y="1682750"/>
            <a:ext cx="54608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99200" y="1682751"/>
            <a:ext cx="54608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3020551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orizontal Spli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432000" y="1692000"/>
            <a:ext cx="11328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tle 9"/>
          <p:cNvSpPr>
            <a:spLocks noGrp="1"/>
          </p:cNvSpPr>
          <p:nvPr>
            <p:ph type="title"/>
          </p:nvPr>
        </p:nvSpPr>
        <p:spPr/>
        <p:txBody>
          <a:bodyPr/>
          <a:lstStyle/>
          <a:p>
            <a:r>
              <a:rPr lang="en-GB"/>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ontent Placeholder 11"/>
          <p:cNvSpPr>
            <a:spLocks noGrp="1"/>
          </p:cNvSpPr>
          <p:nvPr>
            <p:ph sz="quarter" idx="13"/>
          </p:nvPr>
        </p:nvSpPr>
        <p:spPr>
          <a:xfrm>
            <a:off x="431800" y="4076701"/>
            <a:ext cx="11328400" cy="2112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3356193"/>
      </p:ext>
    </p:extLst>
  </p:cSld>
  <p:clrMapOvr>
    <a:masterClrMapping/>
  </p:clrMapOvr>
  <p:extLst>
    <p:ext uri="{DCECCB84-F9BA-43D5-87BE-67443E8EF086}">
      <p15:sldGuideLst xmlns:p15="http://schemas.microsoft.com/office/powerpoint/2012/main">
        <p15:guide id="1" orient="horz" pos="2568">
          <p15:clr>
            <a:srgbClr val="FBAE40"/>
          </p15:clr>
        </p15:guide>
        <p15:guide id="2" pos="2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29/11/2021</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4" r:id="rId21"/>
    <p:sldLayoutId id="2147483725" r:id="rId22"/>
    <p:sldLayoutId id="2147483726" r:id="rId23"/>
    <p:sldLayoutId id="2147483727" r:id="rId24"/>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hp3@ecs.soton.ac.uk" TargetMode="Externa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E481-B421-0A42-A2E6-A283FDCC694C}"/>
              </a:ext>
            </a:extLst>
          </p:cNvPr>
          <p:cNvSpPr>
            <a:spLocks noGrp="1"/>
          </p:cNvSpPr>
          <p:nvPr>
            <p:ph type="ctrTitle"/>
          </p:nvPr>
        </p:nvSpPr>
        <p:spPr/>
        <p:txBody>
          <a:bodyPr/>
          <a:lstStyle/>
          <a:p>
            <a:r>
              <a:rPr lang="en-US" dirty="0"/>
              <a:t>Research and </a:t>
            </a:r>
            <a:br>
              <a:rPr lang="en-US" dirty="0"/>
            </a:br>
            <a:r>
              <a:rPr lang="en-US" dirty="0"/>
              <a:t>Open Access</a:t>
            </a:r>
          </a:p>
        </p:txBody>
      </p:sp>
      <p:sp>
        <p:nvSpPr>
          <p:cNvPr id="3" name="Subtitle 2">
            <a:extLst>
              <a:ext uri="{FF2B5EF4-FFF2-40B4-BE49-F238E27FC236}">
                <a16:creationId xmlns:a16="http://schemas.microsoft.com/office/drawing/2014/main" id="{13CF6777-2657-CC4B-A0CB-75FA27679148}"/>
              </a:ext>
            </a:extLst>
          </p:cNvPr>
          <p:cNvSpPr>
            <a:spLocks noGrp="1"/>
          </p:cNvSpPr>
          <p:nvPr>
            <p:ph type="subTitle" idx="1"/>
          </p:nvPr>
        </p:nvSpPr>
        <p:spPr/>
        <p:txBody>
          <a:bodyPr/>
          <a:lstStyle/>
          <a:p>
            <a:r>
              <a:rPr lang="en-US" dirty="0"/>
              <a:t>COMP3220 Web Infrastructure</a:t>
            </a:r>
          </a:p>
        </p:txBody>
      </p:sp>
      <p:sp>
        <p:nvSpPr>
          <p:cNvPr id="4" name="Text Placeholder 3">
            <a:extLst>
              <a:ext uri="{FF2B5EF4-FFF2-40B4-BE49-F238E27FC236}">
                <a16:creationId xmlns:a16="http://schemas.microsoft.com/office/drawing/2014/main" id="{7D546B94-1134-B544-94FA-EFA19C0CD2F8}"/>
              </a:ext>
            </a:extLst>
          </p:cNvPr>
          <p:cNvSpPr>
            <a:spLocks noGrp="1"/>
          </p:cNvSpPr>
          <p:nvPr>
            <p:ph type="body" sz="quarter" idx="10"/>
          </p:nvPr>
        </p:nvSpPr>
        <p:spPr/>
        <p:txBody>
          <a:bodyPr/>
          <a:lstStyle/>
          <a:p>
            <a:r>
              <a:rPr lang="en-US" dirty="0">
                <a:hlinkClick r:id="rId2"/>
              </a:rPr>
              <a:t>hp3@ecs.soton.ac.uk</a:t>
            </a:r>
            <a:endParaRPr lang="en-US" dirty="0"/>
          </a:p>
          <a:p>
            <a:r>
              <a:rPr lang="en-US" dirty="0"/>
              <a:t>Dr Heather S Packer</a:t>
            </a:r>
          </a:p>
        </p:txBody>
      </p:sp>
    </p:spTree>
    <p:extLst>
      <p:ext uri="{BB962C8B-B14F-4D97-AF65-F5344CB8AC3E}">
        <p14:creationId xmlns:p14="http://schemas.microsoft.com/office/powerpoint/2010/main" val="64673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0F3B39C-72B2-44BF-8618-1FBD4FA4F608}"/>
              </a:ext>
            </a:extLst>
          </p:cNvPr>
          <p:cNvSpPr>
            <a:spLocks noGrp="1"/>
          </p:cNvSpPr>
          <p:nvPr>
            <p:ph type="title"/>
          </p:nvPr>
        </p:nvSpPr>
        <p:spPr>
          <a:xfrm>
            <a:off x="623889" y="692150"/>
            <a:ext cx="10944224" cy="936625"/>
          </a:xfrm>
        </p:spPr>
        <p:txBody>
          <a:bodyPr/>
          <a:lstStyle/>
          <a:p>
            <a:endParaRPr lang="en-US"/>
          </a:p>
        </p:txBody>
      </p:sp>
      <p:sp>
        <p:nvSpPr>
          <p:cNvPr id="3" name="Content Placeholder 2"/>
          <p:cNvSpPr>
            <a:spLocks noGrp="1"/>
          </p:cNvSpPr>
          <p:nvPr>
            <p:ph sz="quarter" idx="13"/>
          </p:nvPr>
        </p:nvSpPr>
        <p:spPr>
          <a:xfrm>
            <a:off x="623888" y="1773237"/>
            <a:ext cx="10944225" cy="3528000"/>
          </a:xfrm>
        </p:spPr>
        <p:txBody>
          <a:bodyPr>
            <a:normAutofit/>
          </a:bodyPr>
          <a:lstStyle/>
          <a:p>
            <a:pPr marL="0" indent="0">
              <a:buNone/>
            </a:pPr>
            <a:r>
              <a:rPr lang="en-US" sz="3200" b="1" i="1" dirty="0"/>
              <a:t>“its free availability on the public internet, permitting any users to read, download, copy, distribute, print, search, or link to the full texts of these articles, crawl them for indexing, pass them as data to software</a:t>
            </a:r>
            <a:r>
              <a:rPr lang="en-US" sz="3200" i="1" dirty="0"/>
              <a:t>”</a:t>
            </a:r>
          </a:p>
          <a:p>
            <a:pPr marL="0" indent="0">
              <a:buNone/>
            </a:pPr>
            <a:r>
              <a:rPr lang="en-US" sz="3200" dirty="0"/>
              <a:t>	- The Budapest Open Access Initiative</a:t>
            </a:r>
            <a:endParaRPr lang="en-US" sz="3200" i="1" dirty="0"/>
          </a:p>
          <a:p>
            <a:endParaRPr lang="en-US" sz="3200" dirty="0"/>
          </a:p>
        </p:txBody>
      </p:sp>
    </p:spTree>
    <p:extLst>
      <p:ext uri="{BB962C8B-B14F-4D97-AF65-F5344CB8AC3E}">
        <p14:creationId xmlns:p14="http://schemas.microsoft.com/office/powerpoint/2010/main" val="396269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29A0-D185-C646-B3BE-EE7BB6466C22}"/>
              </a:ext>
            </a:extLst>
          </p:cNvPr>
          <p:cNvSpPr>
            <a:spLocks noGrp="1"/>
          </p:cNvSpPr>
          <p:nvPr>
            <p:ph type="title"/>
          </p:nvPr>
        </p:nvSpPr>
        <p:spPr/>
        <p:txBody>
          <a:bodyPr/>
          <a:lstStyle/>
          <a:p>
            <a:r>
              <a:rPr lang="en-US" dirty="0"/>
              <a:t>Full Open Access Ideal</a:t>
            </a:r>
          </a:p>
        </p:txBody>
      </p:sp>
      <p:sp>
        <p:nvSpPr>
          <p:cNvPr id="3" name="Content Placeholder 2">
            <a:extLst>
              <a:ext uri="{FF2B5EF4-FFF2-40B4-BE49-F238E27FC236}">
                <a16:creationId xmlns:a16="http://schemas.microsoft.com/office/drawing/2014/main" id="{18E5A027-513F-D84D-87CA-F6CB62253002}"/>
              </a:ext>
            </a:extLst>
          </p:cNvPr>
          <p:cNvSpPr>
            <a:spLocks noGrp="1"/>
          </p:cNvSpPr>
          <p:nvPr>
            <p:ph sz="quarter" idx="13"/>
          </p:nvPr>
        </p:nvSpPr>
        <p:spPr/>
        <p:txBody>
          <a:bodyPr>
            <a:normAutofit/>
          </a:bodyPr>
          <a:lstStyle/>
          <a:p>
            <a:r>
              <a:rPr lang="en-US" dirty="0"/>
              <a:t>The entire full-text refereed corpus online</a:t>
            </a:r>
          </a:p>
          <a:p>
            <a:r>
              <a:rPr lang="en-US" dirty="0"/>
              <a:t>On every researcher’s desktop, everywhere</a:t>
            </a:r>
          </a:p>
          <a:p>
            <a:r>
              <a:rPr lang="en-US" dirty="0"/>
              <a:t>24 hours a day</a:t>
            </a:r>
          </a:p>
          <a:p>
            <a:r>
              <a:rPr lang="en-US" dirty="0"/>
              <a:t>All papers citation-interlinked</a:t>
            </a:r>
          </a:p>
          <a:p>
            <a:r>
              <a:rPr lang="en-US" dirty="0"/>
              <a:t>Fully searchable, navigable, retrievable</a:t>
            </a:r>
          </a:p>
        </p:txBody>
      </p:sp>
      <p:sp>
        <p:nvSpPr>
          <p:cNvPr id="4" name="Text Placeholder 3">
            <a:extLst>
              <a:ext uri="{FF2B5EF4-FFF2-40B4-BE49-F238E27FC236}">
                <a16:creationId xmlns:a16="http://schemas.microsoft.com/office/drawing/2014/main" id="{F1256FBC-DE87-A341-A08C-CBD732B0D7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6181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8B6C-0872-D043-B8EC-EAFAA4978DC1}"/>
              </a:ext>
            </a:extLst>
          </p:cNvPr>
          <p:cNvSpPr>
            <a:spLocks noGrp="1"/>
          </p:cNvSpPr>
          <p:nvPr>
            <p:ph type="title"/>
          </p:nvPr>
        </p:nvSpPr>
        <p:spPr/>
        <p:txBody>
          <a:bodyPr/>
          <a:lstStyle/>
          <a:p>
            <a:r>
              <a:rPr lang="en-US" dirty="0"/>
              <a:t>Open Access Publications</a:t>
            </a:r>
          </a:p>
        </p:txBody>
      </p:sp>
      <p:sp>
        <p:nvSpPr>
          <p:cNvPr id="3" name="Content Placeholder 2">
            <a:extLst>
              <a:ext uri="{FF2B5EF4-FFF2-40B4-BE49-F238E27FC236}">
                <a16:creationId xmlns:a16="http://schemas.microsoft.com/office/drawing/2014/main" id="{FDBE2A22-045F-4443-A86D-444DFA6E2595}"/>
              </a:ext>
            </a:extLst>
          </p:cNvPr>
          <p:cNvSpPr>
            <a:spLocks noGrp="1"/>
          </p:cNvSpPr>
          <p:nvPr>
            <p:ph sz="quarter" idx="13"/>
          </p:nvPr>
        </p:nvSpPr>
        <p:spPr>
          <a:xfrm>
            <a:off x="623887" y="1773238"/>
            <a:ext cx="10944225" cy="1763338"/>
          </a:xfrm>
        </p:spPr>
        <p:txBody>
          <a:bodyPr/>
          <a:lstStyle/>
          <a:p>
            <a:r>
              <a:rPr lang="en-GB" b="1" dirty="0"/>
              <a:t>Gold open access </a:t>
            </a:r>
            <a:r>
              <a:rPr lang="en-GB" dirty="0"/>
              <a:t>is where an author publishes their article in an online open access journal.</a:t>
            </a:r>
          </a:p>
          <a:p>
            <a:r>
              <a:rPr lang="en-GB" b="1" dirty="0"/>
              <a:t>Green open access </a:t>
            </a:r>
            <a:r>
              <a:rPr lang="en-GB" dirty="0"/>
              <a:t>is where an author publishes their article in any journal and then self-archives a copy in a freely accessible institutional or specialist online archive known as a repository, or on a website.</a:t>
            </a:r>
          </a:p>
          <a:p>
            <a:pPr marL="0" indent="0">
              <a:buNone/>
            </a:pPr>
            <a:endParaRPr lang="en-US" dirty="0"/>
          </a:p>
        </p:txBody>
      </p:sp>
      <p:sp>
        <p:nvSpPr>
          <p:cNvPr id="4" name="Text Placeholder 3">
            <a:extLst>
              <a:ext uri="{FF2B5EF4-FFF2-40B4-BE49-F238E27FC236}">
                <a16:creationId xmlns:a16="http://schemas.microsoft.com/office/drawing/2014/main" id="{F8F2D83C-3405-F14A-AE78-BCAF0AE2C44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5979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8B6C-0872-D043-B8EC-EAFAA4978DC1}"/>
              </a:ext>
            </a:extLst>
          </p:cNvPr>
          <p:cNvSpPr>
            <a:spLocks noGrp="1"/>
          </p:cNvSpPr>
          <p:nvPr>
            <p:ph type="title"/>
          </p:nvPr>
        </p:nvSpPr>
        <p:spPr/>
        <p:txBody>
          <a:bodyPr/>
          <a:lstStyle/>
          <a:p>
            <a:r>
              <a:rPr lang="en-US" dirty="0"/>
              <a:t>Open Access Publications</a:t>
            </a:r>
          </a:p>
        </p:txBody>
      </p:sp>
      <p:sp>
        <p:nvSpPr>
          <p:cNvPr id="4" name="Text Placeholder 3">
            <a:extLst>
              <a:ext uri="{FF2B5EF4-FFF2-40B4-BE49-F238E27FC236}">
                <a16:creationId xmlns:a16="http://schemas.microsoft.com/office/drawing/2014/main" id="{F8F2D83C-3405-F14A-AE78-BCAF0AE2C448}"/>
              </a:ext>
            </a:extLst>
          </p:cNvPr>
          <p:cNvSpPr>
            <a:spLocks noGrp="1"/>
          </p:cNvSpPr>
          <p:nvPr>
            <p:ph type="body" sz="quarter" idx="15"/>
          </p:nvPr>
        </p:nvSpPr>
        <p:spPr/>
        <p:txBody>
          <a:bodyPr/>
          <a:lstStyle/>
          <a:p>
            <a:endParaRPr lang="en-US"/>
          </a:p>
        </p:txBody>
      </p:sp>
      <p:graphicFrame>
        <p:nvGraphicFramePr>
          <p:cNvPr id="5" name="Content Placeholder 3">
            <a:extLst>
              <a:ext uri="{FF2B5EF4-FFF2-40B4-BE49-F238E27FC236}">
                <a16:creationId xmlns:a16="http://schemas.microsoft.com/office/drawing/2014/main" id="{CDA260E6-01A6-F640-9A86-FA0DAE1EA4E5}"/>
              </a:ext>
            </a:extLst>
          </p:cNvPr>
          <p:cNvGraphicFramePr>
            <a:graphicFrameLocks/>
          </p:cNvGraphicFramePr>
          <p:nvPr>
            <p:extLst>
              <p:ext uri="{D42A27DB-BD31-4B8C-83A1-F6EECF244321}">
                <p14:modId xmlns:p14="http://schemas.microsoft.com/office/powerpoint/2010/main" val="113823176"/>
              </p:ext>
            </p:extLst>
          </p:nvPr>
        </p:nvGraphicFramePr>
        <p:xfrm>
          <a:off x="1434771" y="1773238"/>
          <a:ext cx="9322456" cy="4114800"/>
        </p:xfrm>
        <a:graphic>
          <a:graphicData uri="http://schemas.openxmlformats.org/drawingml/2006/table">
            <a:tbl>
              <a:tblPr firstRow="1" bandRow="1">
                <a:tableStyleId>{5C22544A-7EE6-4342-B048-85BDC9FD1C3A}</a:tableStyleId>
              </a:tblPr>
              <a:tblGrid>
                <a:gridCol w="4661228">
                  <a:extLst>
                    <a:ext uri="{9D8B030D-6E8A-4147-A177-3AD203B41FA5}">
                      <a16:colId xmlns:a16="http://schemas.microsoft.com/office/drawing/2014/main" val="20000"/>
                    </a:ext>
                  </a:extLst>
                </a:gridCol>
                <a:gridCol w="4661228">
                  <a:extLst>
                    <a:ext uri="{9D8B030D-6E8A-4147-A177-3AD203B41FA5}">
                      <a16:colId xmlns:a16="http://schemas.microsoft.com/office/drawing/2014/main" val="20001"/>
                    </a:ext>
                  </a:extLst>
                </a:gridCol>
              </a:tblGrid>
              <a:tr h="299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Green: Self Archiving</a:t>
                      </a: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Gold: Publishing </a:t>
                      </a:r>
                    </a:p>
                  </a:txBody>
                  <a:tcPr>
                    <a:solidFill>
                      <a:schemeClr val="accent3">
                        <a:lumMod val="75000"/>
                      </a:schemeClr>
                    </a:solidFill>
                  </a:tcPr>
                </a:tc>
                <a:extLst>
                  <a:ext uri="{0D108BD9-81ED-4DB2-BD59-A6C34878D82A}">
                    <a16:rowId xmlns:a16="http://schemas.microsoft.com/office/drawing/2014/main" val="10000"/>
                  </a:ext>
                </a:extLst>
              </a:tr>
              <a:tr h="530405">
                <a:tc>
                  <a:txBody>
                    <a:bodyPr/>
                    <a:lstStyle/>
                    <a:p>
                      <a:pPr marL="36000" lvl="1" algn="l"/>
                      <a:r>
                        <a:rPr lang="en-US" sz="2000" dirty="0"/>
                        <a:t>Journal processes continue as normal</a:t>
                      </a:r>
                    </a:p>
                  </a:txBody>
                  <a:tcPr>
                    <a:solidFill>
                      <a:schemeClr val="accent2">
                        <a:lumMod val="40000"/>
                        <a:lumOff val="60000"/>
                      </a:schemeClr>
                    </a:solidFill>
                  </a:tcPr>
                </a:tc>
                <a:tc>
                  <a:txBody>
                    <a:bodyPr/>
                    <a:lstStyle/>
                    <a:p>
                      <a:pPr marL="0" lvl="1" algn="l"/>
                      <a:r>
                        <a:rPr lang="en-US" sz="2000" dirty="0"/>
                        <a:t>Journal changes business model</a:t>
                      </a:r>
                    </a:p>
                  </a:txBody>
                  <a:tcPr>
                    <a:solidFill>
                      <a:schemeClr val="accent3">
                        <a:lumMod val="40000"/>
                        <a:lumOff val="60000"/>
                      </a:schemeClr>
                    </a:solidFill>
                  </a:tcPr>
                </a:tc>
                <a:extLst>
                  <a:ext uri="{0D108BD9-81ED-4DB2-BD59-A6C34878D82A}">
                    <a16:rowId xmlns:a16="http://schemas.microsoft.com/office/drawing/2014/main" val="10001"/>
                  </a:ext>
                </a:extLst>
              </a:tr>
              <a:tr h="761016">
                <a:tc>
                  <a:txBody>
                    <a:bodyPr/>
                    <a:lstStyle/>
                    <a:p>
                      <a:pPr marL="36000" lvl="1" algn="l"/>
                      <a:r>
                        <a:rPr lang="en-US" sz="2000" dirty="0"/>
                        <a:t>Authors deposit a copy of their papers into an </a:t>
                      </a:r>
                      <a:r>
                        <a:rPr lang="en-US" sz="2000" b="1" dirty="0"/>
                        <a:t>‘open access repository’</a:t>
                      </a:r>
                    </a:p>
                  </a:txBody>
                  <a:tcPr>
                    <a:solidFill>
                      <a:schemeClr val="accent2">
                        <a:lumMod val="20000"/>
                        <a:lumOff val="80000"/>
                      </a:schemeClr>
                    </a:solidFill>
                  </a:tcPr>
                </a:tc>
                <a:tc>
                  <a:txBody>
                    <a:bodyPr/>
                    <a:lstStyle/>
                    <a:p>
                      <a:pPr marL="0" lvl="1" algn="l"/>
                      <a:r>
                        <a:rPr lang="en-US" sz="2000" dirty="0"/>
                        <a:t>Readers no longer pay to read</a:t>
                      </a:r>
                    </a:p>
                  </a:txBody>
                  <a:tcPr>
                    <a:solidFill>
                      <a:schemeClr val="accent3">
                        <a:lumMod val="20000"/>
                        <a:lumOff val="80000"/>
                      </a:schemeClr>
                    </a:solidFill>
                  </a:tcPr>
                </a:tc>
                <a:extLst>
                  <a:ext uri="{0D108BD9-81ED-4DB2-BD59-A6C34878D82A}">
                    <a16:rowId xmlns:a16="http://schemas.microsoft.com/office/drawing/2014/main" val="10002"/>
                  </a:ext>
                </a:extLst>
              </a:tr>
              <a:tr h="761016">
                <a:tc>
                  <a:txBody>
                    <a:bodyPr/>
                    <a:lstStyle/>
                    <a:p>
                      <a:pPr marL="36000" lvl="1" algn="l"/>
                      <a:r>
                        <a:rPr lang="en-US" sz="2000" dirty="0"/>
                        <a:t>Public copy is a supplement to the publishers official article for those who</a:t>
                      </a:r>
                      <a:r>
                        <a:rPr lang="en-US" sz="2000" baseline="0" dirty="0"/>
                        <a:t> </a:t>
                      </a:r>
                      <a:r>
                        <a:rPr lang="en-US" sz="2000" dirty="0"/>
                        <a:t>can’t afford a subscription</a:t>
                      </a:r>
                    </a:p>
                  </a:txBody>
                  <a:tcPr>
                    <a:solidFill>
                      <a:schemeClr val="accent2">
                        <a:lumMod val="40000"/>
                        <a:lumOff val="60000"/>
                      </a:schemeClr>
                    </a:solidFill>
                  </a:tcPr>
                </a:tc>
                <a:tc>
                  <a:txBody>
                    <a:bodyPr/>
                    <a:lstStyle/>
                    <a:p>
                      <a:pPr marL="0" lvl="1" algn="l"/>
                      <a:r>
                        <a:rPr lang="en-US" sz="2000" dirty="0"/>
                        <a:t>Instead, authors pay to publish</a:t>
                      </a:r>
                      <a:r>
                        <a:rPr lang="en-US" sz="2000" baseline="0" dirty="0"/>
                        <a:t> o</a:t>
                      </a:r>
                      <a:r>
                        <a:rPr lang="en-US" sz="2000" dirty="0"/>
                        <a:t>r their funders</a:t>
                      </a:r>
                    </a:p>
                    <a:p>
                      <a:pPr marL="0" algn="l"/>
                      <a:endParaRPr lang="en-US" sz="2000" dirty="0"/>
                    </a:p>
                  </a:txBody>
                  <a:tcPr>
                    <a:solidFill>
                      <a:schemeClr val="accent3">
                        <a:lumMod val="40000"/>
                        <a:lumOff val="60000"/>
                      </a:schemeClr>
                    </a:solidFill>
                  </a:tcPr>
                </a:tc>
                <a:extLst>
                  <a:ext uri="{0D108BD9-81ED-4DB2-BD59-A6C34878D82A}">
                    <a16:rowId xmlns:a16="http://schemas.microsoft.com/office/drawing/2014/main" val="10003"/>
                  </a:ext>
                </a:extLst>
              </a:tr>
              <a:tr h="761016">
                <a:tc>
                  <a:txBody>
                    <a:bodyPr/>
                    <a:lstStyle/>
                    <a:p>
                      <a:pPr marL="36000" marR="0" lvl="1" indent="0" algn="l" defTabSz="914400" rtl="0" eaLnBrk="1" fontAlgn="auto" latinLnBrk="0" hangingPunct="1">
                        <a:lnSpc>
                          <a:spcPct val="100000"/>
                        </a:lnSpc>
                        <a:spcBef>
                          <a:spcPts val="0"/>
                        </a:spcBef>
                        <a:spcAft>
                          <a:spcPts val="0"/>
                        </a:spcAft>
                        <a:buClrTx/>
                        <a:buSzTx/>
                        <a:buFontTx/>
                        <a:buNone/>
                        <a:tabLst/>
                        <a:defRPr/>
                      </a:pPr>
                      <a:r>
                        <a:rPr lang="en-US" sz="2000" dirty="0"/>
                        <a:t>Also an institutional record of its work</a:t>
                      </a:r>
                      <a:r>
                        <a:rPr lang="en-US" sz="2000" baseline="0" dirty="0"/>
                        <a:t> </a:t>
                      </a:r>
                      <a:r>
                        <a:rPr lang="en-US" sz="2000" dirty="0"/>
                        <a:t>for sharing, reuse, marketing </a:t>
                      </a:r>
                      <a:r>
                        <a:rPr lang="en-US" sz="2000" i="1" dirty="0" err="1"/>
                        <a:t>etc</a:t>
                      </a:r>
                      <a:endParaRPr lang="en-US" sz="2000" dirty="0"/>
                    </a:p>
                  </a:txBody>
                  <a:tcPr>
                    <a:solidFill>
                      <a:schemeClr val="accent2">
                        <a:lumMod val="20000"/>
                        <a:lumOff val="80000"/>
                      </a:schemeClr>
                    </a:solidFill>
                  </a:tcPr>
                </a:tc>
                <a:tc>
                  <a:txBody>
                    <a:bodyPr/>
                    <a:lstStyle/>
                    <a:p>
                      <a:pPr algn="l"/>
                      <a:endParaRPr lang="en-US" sz="2000" dirty="0"/>
                    </a:p>
                  </a:txBody>
                  <a:tcP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08620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68D456-0915-8D43-992E-12A4AF8CCCEB}"/>
              </a:ext>
            </a:extLst>
          </p:cNvPr>
          <p:cNvSpPr>
            <a:spLocks noGrp="1"/>
          </p:cNvSpPr>
          <p:nvPr>
            <p:ph sz="quarter" idx="13"/>
          </p:nvPr>
        </p:nvSpPr>
        <p:spPr>
          <a:xfrm>
            <a:off x="623887" y="1289538"/>
            <a:ext cx="10944225" cy="4947750"/>
          </a:xfrm>
        </p:spPr>
        <p:txBody>
          <a:bodyPr/>
          <a:lstStyle/>
          <a:p>
            <a:pPr marL="0" indent="0">
              <a:buNone/>
            </a:pPr>
            <a:r>
              <a:rPr lang="en-US" sz="3200" b="1" dirty="0"/>
              <a:t>Should universities and researchers have to pay for their research to be published with open access?</a:t>
            </a:r>
          </a:p>
          <a:p>
            <a:r>
              <a:rPr lang="en-US" sz="2400" dirty="0">
                <a:solidFill>
                  <a:schemeClr val="bg1"/>
                </a:solidFill>
              </a:rPr>
              <a:t>Yes because of lost revenue to the publishing company</a:t>
            </a:r>
          </a:p>
          <a:p>
            <a:r>
              <a:rPr lang="en-US" sz="2400" dirty="0">
                <a:solidFill>
                  <a:schemeClr val="bg1"/>
                </a:solidFill>
              </a:rPr>
              <a:t>Yes because publishers are providing a service</a:t>
            </a:r>
          </a:p>
          <a:p>
            <a:r>
              <a:rPr lang="en-US" sz="2400" dirty="0">
                <a:solidFill>
                  <a:schemeClr val="bg1"/>
                </a:solidFill>
              </a:rPr>
              <a:t>No because this would restrict published research to that which has sufficient funding to pay the fees</a:t>
            </a:r>
          </a:p>
          <a:p>
            <a:pPr marL="0" indent="0">
              <a:buNone/>
            </a:pPr>
            <a:r>
              <a:rPr lang="en-US" b="1" dirty="0">
                <a:solidFill>
                  <a:schemeClr val="bg1"/>
                </a:solidFill>
              </a:rPr>
              <a:t>If they should pay how much should it be?</a:t>
            </a:r>
          </a:p>
          <a:p>
            <a:pPr marL="0" indent="0">
              <a:buNone/>
            </a:pPr>
            <a:endParaRPr lang="en-US" dirty="0"/>
          </a:p>
        </p:txBody>
      </p:sp>
      <p:sp>
        <p:nvSpPr>
          <p:cNvPr id="4" name="Text Placeholder 3">
            <a:extLst>
              <a:ext uri="{FF2B5EF4-FFF2-40B4-BE49-F238E27FC236}">
                <a16:creationId xmlns:a16="http://schemas.microsoft.com/office/drawing/2014/main" id="{CEBDB500-3F18-B047-9437-92AFDB31CC1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419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68D456-0915-8D43-992E-12A4AF8CCCEB}"/>
              </a:ext>
            </a:extLst>
          </p:cNvPr>
          <p:cNvSpPr>
            <a:spLocks noGrp="1"/>
          </p:cNvSpPr>
          <p:nvPr>
            <p:ph sz="quarter" idx="13"/>
          </p:nvPr>
        </p:nvSpPr>
        <p:spPr>
          <a:xfrm>
            <a:off x="623887" y="1289538"/>
            <a:ext cx="10944225" cy="4947750"/>
          </a:xfrm>
        </p:spPr>
        <p:txBody>
          <a:bodyPr/>
          <a:lstStyle/>
          <a:p>
            <a:pPr marL="0" indent="0">
              <a:buNone/>
            </a:pPr>
            <a:r>
              <a:rPr lang="en-US" sz="3200" b="1" dirty="0"/>
              <a:t>Should universities and researchers have to pay for their research to be published with open access?</a:t>
            </a:r>
          </a:p>
          <a:p>
            <a:r>
              <a:rPr lang="en-US" sz="2400" dirty="0"/>
              <a:t>Yes because of lost revenue to the publishing company</a:t>
            </a:r>
          </a:p>
          <a:p>
            <a:r>
              <a:rPr lang="en-US" sz="2400" dirty="0"/>
              <a:t>Yes because publishers are providing a service</a:t>
            </a:r>
          </a:p>
          <a:p>
            <a:r>
              <a:rPr lang="en-US" sz="2400" dirty="0"/>
              <a:t>No because this would restrict published research to that which has sufficient funding to pay the fees</a:t>
            </a:r>
          </a:p>
          <a:p>
            <a:pPr marL="0" indent="0">
              <a:buNone/>
            </a:pPr>
            <a:r>
              <a:rPr lang="en-US" b="1" dirty="0"/>
              <a:t>If they should pay how much should it be?</a:t>
            </a:r>
          </a:p>
          <a:p>
            <a:pPr marL="0" indent="0">
              <a:buNone/>
            </a:pPr>
            <a:endParaRPr lang="en-US" dirty="0"/>
          </a:p>
        </p:txBody>
      </p:sp>
      <p:sp>
        <p:nvSpPr>
          <p:cNvPr id="4" name="Text Placeholder 3">
            <a:extLst>
              <a:ext uri="{FF2B5EF4-FFF2-40B4-BE49-F238E27FC236}">
                <a16:creationId xmlns:a16="http://schemas.microsoft.com/office/drawing/2014/main" id="{CEBDB500-3F18-B047-9437-92AFDB31CC1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249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D121-109A-104D-9747-3A85BB2DE3D8}"/>
              </a:ext>
            </a:extLst>
          </p:cNvPr>
          <p:cNvSpPr>
            <a:spLocks noGrp="1"/>
          </p:cNvSpPr>
          <p:nvPr>
            <p:ph type="title"/>
          </p:nvPr>
        </p:nvSpPr>
        <p:spPr/>
        <p:txBody>
          <a:bodyPr/>
          <a:lstStyle/>
          <a:p>
            <a:r>
              <a:rPr lang="en-US" dirty="0"/>
              <a:t>Publication Fees</a:t>
            </a:r>
          </a:p>
        </p:txBody>
      </p:sp>
      <p:graphicFrame>
        <p:nvGraphicFramePr>
          <p:cNvPr id="5" name="Content Placeholder 4">
            <a:extLst>
              <a:ext uri="{FF2B5EF4-FFF2-40B4-BE49-F238E27FC236}">
                <a16:creationId xmlns:a16="http://schemas.microsoft.com/office/drawing/2014/main" id="{A4CBA322-D2AA-444E-A378-BA706192BA0A}"/>
              </a:ext>
            </a:extLst>
          </p:cNvPr>
          <p:cNvGraphicFramePr>
            <a:graphicFrameLocks noGrp="1"/>
          </p:cNvGraphicFramePr>
          <p:nvPr>
            <p:ph sz="quarter" idx="13"/>
            <p:extLst>
              <p:ext uri="{D42A27DB-BD31-4B8C-83A1-F6EECF244321}">
                <p14:modId xmlns:p14="http://schemas.microsoft.com/office/powerpoint/2010/main" val="907734331"/>
              </p:ext>
            </p:extLst>
          </p:nvPr>
        </p:nvGraphicFramePr>
        <p:xfrm>
          <a:off x="623887" y="1782654"/>
          <a:ext cx="8368862" cy="4745956"/>
        </p:xfrm>
        <a:graphic>
          <a:graphicData uri="http://schemas.openxmlformats.org/drawingml/2006/table">
            <a:tbl>
              <a:tblPr/>
              <a:tblGrid>
                <a:gridCol w="3059180">
                  <a:extLst>
                    <a:ext uri="{9D8B030D-6E8A-4147-A177-3AD203B41FA5}">
                      <a16:colId xmlns:a16="http://schemas.microsoft.com/office/drawing/2014/main" val="1219779581"/>
                    </a:ext>
                  </a:extLst>
                </a:gridCol>
                <a:gridCol w="3104391">
                  <a:extLst>
                    <a:ext uri="{9D8B030D-6E8A-4147-A177-3AD203B41FA5}">
                      <a16:colId xmlns:a16="http://schemas.microsoft.com/office/drawing/2014/main" val="2367510607"/>
                    </a:ext>
                  </a:extLst>
                </a:gridCol>
                <a:gridCol w="2205291">
                  <a:extLst>
                    <a:ext uri="{9D8B030D-6E8A-4147-A177-3AD203B41FA5}">
                      <a16:colId xmlns:a16="http://schemas.microsoft.com/office/drawing/2014/main" val="3656835176"/>
                    </a:ext>
                  </a:extLst>
                </a:gridCol>
              </a:tblGrid>
              <a:tr h="405469">
                <a:tc>
                  <a:txBody>
                    <a:bodyPr/>
                    <a:lstStyle/>
                    <a:p>
                      <a:pPr algn="l" fontAlgn="b"/>
                      <a:r>
                        <a:rPr lang="en-GB" sz="1600" b="1" u="none" dirty="0">
                          <a:solidFill>
                            <a:schemeClr val="bg1"/>
                          </a:solidFill>
                          <a:effectLst/>
                        </a:rPr>
                        <a:t>Publisher</a:t>
                      </a:r>
                    </a:p>
                  </a:txBody>
                  <a:tcPr marL="77429" marR="77429" marT="51619" marB="51619" anchor="b">
                    <a:lnL w="9525" cap="flat" cmpd="sng" algn="ctr">
                      <a:solidFill>
                        <a:srgbClr val="D2F3E1"/>
                      </a:solidFill>
                      <a:prstDash val="solid"/>
                      <a:round/>
                      <a:headEnd type="none" w="med" len="med"/>
                      <a:tailEnd type="none" w="med" len="med"/>
                    </a:lnL>
                    <a:lnR w="9525" cap="flat" cmpd="sng" algn="ctr">
                      <a:solidFill>
                        <a:srgbClr val="D2F3E1"/>
                      </a:solidFill>
                      <a:prstDash val="solid"/>
                      <a:round/>
                      <a:headEnd type="none" w="med" len="med"/>
                      <a:tailEnd type="none" w="med" len="med"/>
                    </a:lnR>
                    <a:lnT>
                      <a:noFill/>
                    </a:lnT>
                    <a:lnB w="9525" cap="flat" cmpd="sng" algn="ctr">
                      <a:solidFill>
                        <a:srgbClr val="E4E4E4"/>
                      </a:solidFill>
                      <a:prstDash val="solid"/>
                      <a:round/>
                      <a:headEnd type="none" w="med" len="med"/>
                      <a:tailEnd type="none" w="med" len="med"/>
                    </a:lnB>
                    <a:solidFill>
                      <a:srgbClr val="28828A"/>
                    </a:solidFill>
                  </a:tcPr>
                </a:tc>
                <a:tc>
                  <a:txBody>
                    <a:bodyPr/>
                    <a:lstStyle/>
                    <a:p>
                      <a:pPr algn="l" fontAlgn="b"/>
                      <a:r>
                        <a:rPr lang="en-GB" sz="1600" b="1" u="none" dirty="0">
                          <a:solidFill>
                            <a:schemeClr val="bg1"/>
                          </a:solidFill>
                          <a:effectLst/>
                        </a:rPr>
                        <a:t>Article Processing Charge</a:t>
                      </a:r>
                    </a:p>
                  </a:txBody>
                  <a:tcPr marL="77429" marR="77429" marT="51619" marB="51619" anchor="b">
                    <a:lnL w="9525" cap="flat" cmpd="sng" algn="ctr">
                      <a:solidFill>
                        <a:srgbClr val="D2F3E1"/>
                      </a:solidFill>
                      <a:prstDash val="solid"/>
                      <a:round/>
                      <a:headEnd type="none" w="med" len="med"/>
                      <a:tailEnd type="none" w="med" len="med"/>
                    </a:lnL>
                    <a:lnR w="9525" cap="flat" cmpd="sng" algn="ctr">
                      <a:solidFill>
                        <a:srgbClr val="D2F3E1"/>
                      </a:solidFill>
                      <a:prstDash val="solid"/>
                      <a:round/>
                      <a:headEnd type="none" w="med" len="med"/>
                      <a:tailEnd type="none" w="med" len="med"/>
                    </a:lnR>
                    <a:lnT>
                      <a:noFill/>
                    </a:lnT>
                    <a:lnB w="9525" cap="flat" cmpd="sng" algn="ctr">
                      <a:solidFill>
                        <a:srgbClr val="E4E4E4"/>
                      </a:solidFill>
                      <a:prstDash val="solid"/>
                      <a:round/>
                      <a:headEnd type="none" w="med" len="med"/>
                      <a:tailEnd type="none" w="med" len="med"/>
                    </a:lnB>
                    <a:solidFill>
                      <a:srgbClr val="28828A"/>
                    </a:solidFill>
                  </a:tcPr>
                </a:tc>
                <a:tc>
                  <a:txBody>
                    <a:bodyPr/>
                    <a:lstStyle/>
                    <a:p>
                      <a:pPr algn="l" fontAlgn="b"/>
                      <a:r>
                        <a:rPr lang="en-GB" sz="1600" b="1" u="none" dirty="0">
                          <a:solidFill>
                            <a:schemeClr val="bg1"/>
                          </a:solidFill>
                          <a:effectLst/>
                        </a:rPr>
                        <a:t>Fully OA or Hybrid?</a:t>
                      </a:r>
                    </a:p>
                  </a:txBody>
                  <a:tcPr marL="77429" marR="77429" marT="51619" marB="51619" anchor="b">
                    <a:lnL w="9525" cap="flat" cmpd="sng" algn="ctr">
                      <a:solidFill>
                        <a:srgbClr val="D2F3E1"/>
                      </a:solidFill>
                      <a:prstDash val="solid"/>
                      <a:round/>
                      <a:headEnd type="none" w="med" len="med"/>
                      <a:tailEnd type="none" w="med" len="med"/>
                    </a:lnL>
                    <a:lnR w="9525" cap="flat" cmpd="sng" algn="ctr">
                      <a:solidFill>
                        <a:srgbClr val="E4E4E4"/>
                      </a:solidFill>
                      <a:prstDash val="solid"/>
                      <a:round/>
                      <a:headEnd type="none" w="med" len="med"/>
                      <a:tailEnd type="none" w="med" len="med"/>
                    </a:lnR>
                    <a:lnT>
                      <a:noFill/>
                    </a:lnT>
                    <a:lnB w="9525" cap="flat" cmpd="sng" algn="ctr">
                      <a:solidFill>
                        <a:srgbClr val="E4E4E4"/>
                      </a:solidFill>
                      <a:prstDash val="solid"/>
                      <a:round/>
                      <a:headEnd type="none" w="med" len="med"/>
                      <a:tailEnd type="none" w="med" len="med"/>
                    </a:lnB>
                    <a:solidFill>
                      <a:srgbClr val="28828A"/>
                    </a:solidFill>
                  </a:tcPr>
                </a:tc>
                <a:extLst>
                  <a:ext uri="{0D108BD9-81ED-4DB2-BD59-A6C34878D82A}">
                    <a16:rowId xmlns:a16="http://schemas.microsoft.com/office/drawing/2014/main" val="3719644609"/>
                  </a:ext>
                </a:extLst>
              </a:tr>
              <a:tr h="350508">
                <a:tc>
                  <a:txBody>
                    <a:bodyPr/>
                    <a:lstStyle/>
                    <a:p>
                      <a:pPr algn="l" fontAlgn="t"/>
                      <a:r>
                        <a:rPr lang="en-GB" sz="1600" u="none" strike="noStrike" dirty="0">
                          <a:solidFill>
                            <a:schemeClr val="tx1"/>
                          </a:solidFill>
                          <a:effectLst/>
                        </a:rPr>
                        <a:t>American Chemical Society</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9525" cap="flat" cmpd="sng" algn="ctr">
                      <a:solidFill>
                        <a:srgbClr val="E4E4E4"/>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dirty="0">
                          <a:solidFill>
                            <a:schemeClr val="tx1"/>
                          </a:solidFill>
                          <a:effectLst/>
                        </a:rPr>
                        <a:t>$5,000* - $5,000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9525" cap="flat" cmpd="sng" algn="ctr">
                      <a:solidFill>
                        <a:srgbClr val="E4E4E4"/>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dirty="0">
                          <a:solidFill>
                            <a:schemeClr val="tx1"/>
                          </a:solidFill>
                          <a:effectLst/>
                        </a:rPr>
                        <a:t>Hybrid</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9525" cap="flat" cmpd="sng" algn="ctr">
                      <a:solidFill>
                        <a:srgbClr val="E4E4E4"/>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extLst>
                  <a:ext uri="{0D108BD9-81ED-4DB2-BD59-A6C34878D82A}">
                    <a16:rowId xmlns:a16="http://schemas.microsoft.com/office/drawing/2014/main" val="93118784"/>
                  </a:ext>
                </a:extLst>
              </a:tr>
              <a:tr h="305354">
                <a:tc>
                  <a:txBody>
                    <a:bodyPr/>
                    <a:lstStyle/>
                    <a:p>
                      <a:pPr algn="l" fontAlgn="t"/>
                      <a:r>
                        <a:rPr lang="en-GB" sz="1600" u="none" strike="noStrike" dirty="0">
                          <a:solidFill>
                            <a:schemeClr val="tx1"/>
                          </a:solidFill>
                          <a:effectLst/>
                        </a:rPr>
                        <a:t>BioMed Central</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dirty="0">
                          <a:solidFill>
                            <a:schemeClr val="tx1"/>
                          </a:solidFill>
                          <a:effectLst/>
                        </a:rPr>
                        <a:t>$1,290 - $2,580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dirty="0">
                          <a:solidFill>
                            <a:schemeClr val="tx1"/>
                          </a:solidFill>
                          <a:effectLst/>
                        </a:rPr>
                        <a:t>Open Access</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extLst>
                  <a:ext uri="{0D108BD9-81ED-4DB2-BD59-A6C34878D82A}">
                    <a16:rowId xmlns:a16="http://schemas.microsoft.com/office/drawing/2014/main" val="645349470"/>
                  </a:ext>
                </a:extLst>
              </a:tr>
              <a:tr h="316675">
                <a:tc>
                  <a:txBody>
                    <a:bodyPr/>
                    <a:lstStyle/>
                    <a:p>
                      <a:pPr algn="l" fontAlgn="t"/>
                      <a:r>
                        <a:rPr lang="en-GB" sz="1600" u="none" strike="noStrike" dirty="0">
                          <a:solidFill>
                            <a:schemeClr val="tx1"/>
                          </a:solidFill>
                          <a:effectLst/>
                        </a:rPr>
                        <a:t>Cambridge University Press</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dirty="0">
                          <a:solidFill>
                            <a:schemeClr val="tx1"/>
                          </a:solidFill>
                          <a:effectLst/>
                        </a:rPr>
                        <a:t>$600 - $4,500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a:solidFill>
                            <a:schemeClr val="tx1"/>
                          </a:solidFill>
                          <a:effectLst/>
                        </a:rPr>
                        <a:t>Hybrid</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extLst>
                  <a:ext uri="{0D108BD9-81ED-4DB2-BD59-A6C34878D82A}">
                    <a16:rowId xmlns:a16="http://schemas.microsoft.com/office/drawing/2014/main" val="2528734724"/>
                  </a:ext>
                </a:extLst>
              </a:tr>
              <a:tr h="305354">
                <a:tc>
                  <a:txBody>
                    <a:bodyPr/>
                    <a:lstStyle/>
                    <a:p>
                      <a:pPr algn="l" fontAlgn="t"/>
                      <a:r>
                        <a:rPr lang="en-GB" sz="1600" u="none" strike="noStrike" dirty="0">
                          <a:solidFill>
                            <a:schemeClr val="tx1"/>
                          </a:solidFill>
                          <a:effectLst/>
                        </a:rPr>
                        <a:t>Elsevier</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chemeClr val="bg1"/>
                    </a:solidFill>
                  </a:tcPr>
                </a:tc>
                <a:tc>
                  <a:txBody>
                    <a:bodyPr/>
                    <a:lstStyle/>
                    <a:p>
                      <a:pPr algn="l" fontAlgn="t"/>
                      <a:r>
                        <a:rPr lang="en-GB" sz="1600" u="none" dirty="0">
                          <a:solidFill>
                            <a:schemeClr val="tx1"/>
                          </a:solidFill>
                          <a:effectLst/>
                        </a:rPr>
                        <a:t>$100 - $5,000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chemeClr val="bg1"/>
                    </a:solidFill>
                  </a:tcPr>
                </a:tc>
                <a:tc>
                  <a:txBody>
                    <a:bodyPr/>
                    <a:lstStyle/>
                    <a:p>
                      <a:pPr algn="l" fontAlgn="t"/>
                      <a:r>
                        <a:rPr lang="en-GB" sz="1600" u="none" dirty="0">
                          <a:solidFill>
                            <a:schemeClr val="tx1"/>
                          </a:solidFill>
                          <a:effectLst/>
                        </a:rPr>
                        <a:t>Hybrid</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chemeClr val="bg1"/>
                    </a:solidFill>
                  </a:tcPr>
                </a:tc>
                <a:extLst>
                  <a:ext uri="{0D108BD9-81ED-4DB2-BD59-A6C34878D82A}">
                    <a16:rowId xmlns:a16="http://schemas.microsoft.com/office/drawing/2014/main" val="1090061471"/>
                  </a:ext>
                </a:extLst>
              </a:tr>
              <a:tr h="305354">
                <a:tc>
                  <a:txBody>
                    <a:bodyPr/>
                    <a:lstStyle/>
                    <a:p>
                      <a:pPr algn="l" fontAlgn="t"/>
                      <a:r>
                        <a:rPr lang="en-GB" sz="1600" u="none" strike="noStrike" dirty="0" err="1">
                          <a:solidFill>
                            <a:schemeClr val="tx1"/>
                          </a:solidFill>
                          <a:effectLst/>
                        </a:rPr>
                        <a:t>Hindawi</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dirty="0">
                          <a:solidFill>
                            <a:schemeClr val="tx1"/>
                          </a:solidFill>
                          <a:effectLst/>
                        </a:rPr>
                        <a:t>$550 - $2,250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a:solidFill>
                            <a:schemeClr val="tx1"/>
                          </a:solidFill>
                          <a:effectLst/>
                        </a:rPr>
                        <a:t>Open Access</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extLst>
                  <a:ext uri="{0D108BD9-81ED-4DB2-BD59-A6C34878D82A}">
                    <a16:rowId xmlns:a16="http://schemas.microsoft.com/office/drawing/2014/main" val="1624159665"/>
                  </a:ext>
                </a:extLst>
              </a:tr>
              <a:tr h="305354">
                <a:tc>
                  <a:txBody>
                    <a:bodyPr/>
                    <a:lstStyle/>
                    <a:p>
                      <a:pPr algn="l" fontAlgn="t"/>
                      <a:r>
                        <a:rPr lang="en-GB" sz="1600" u="none" strike="noStrike" dirty="0">
                          <a:solidFill>
                            <a:schemeClr val="tx1"/>
                          </a:solidFill>
                          <a:effectLst/>
                        </a:rPr>
                        <a:t>Nature Communications</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dirty="0">
                          <a:solidFill>
                            <a:schemeClr val="tx1"/>
                          </a:solidFill>
                          <a:effectLst/>
                        </a:rPr>
                        <a:t>£3300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a:solidFill>
                            <a:schemeClr val="tx1"/>
                          </a:solidFill>
                          <a:effectLst/>
                        </a:rPr>
                        <a:t>Open Access</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extLst>
                  <a:ext uri="{0D108BD9-81ED-4DB2-BD59-A6C34878D82A}">
                    <a16:rowId xmlns:a16="http://schemas.microsoft.com/office/drawing/2014/main" val="3987151595"/>
                  </a:ext>
                </a:extLst>
              </a:tr>
              <a:tr h="331046">
                <a:tc>
                  <a:txBody>
                    <a:bodyPr/>
                    <a:lstStyle/>
                    <a:p>
                      <a:pPr algn="l" fontAlgn="t"/>
                      <a:r>
                        <a:rPr lang="en-GB" sz="1600" u="none" strike="noStrike" dirty="0">
                          <a:solidFill>
                            <a:schemeClr val="tx1"/>
                          </a:solidFill>
                          <a:effectLst/>
                        </a:rPr>
                        <a:t>Nature Publishing Group</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dirty="0">
                          <a:solidFill>
                            <a:schemeClr val="tx1"/>
                          </a:solidFill>
                          <a:effectLst/>
                        </a:rPr>
                        <a:t>$1,100 - $5,200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a:solidFill>
                            <a:schemeClr val="tx1"/>
                          </a:solidFill>
                          <a:effectLst/>
                        </a:rPr>
                        <a:t>Hybrid</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extLst>
                  <a:ext uri="{0D108BD9-81ED-4DB2-BD59-A6C34878D82A}">
                    <a16:rowId xmlns:a16="http://schemas.microsoft.com/office/drawing/2014/main" val="2680684582"/>
                  </a:ext>
                </a:extLst>
              </a:tr>
              <a:tr h="305354">
                <a:tc>
                  <a:txBody>
                    <a:bodyPr/>
                    <a:lstStyle/>
                    <a:p>
                      <a:pPr algn="l" fontAlgn="t"/>
                      <a:r>
                        <a:rPr lang="en-GB" sz="1600" u="none" strike="noStrike" dirty="0">
                          <a:solidFill>
                            <a:schemeClr val="tx1"/>
                          </a:solidFill>
                          <a:effectLst/>
                        </a:rPr>
                        <a:t>PLOS</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dirty="0">
                          <a:solidFill>
                            <a:schemeClr val="tx1"/>
                          </a:solidFill>
                          <a:effectLst/>
                        </a:rPr>
                        <a:t>$1,600 - $3,000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a:solidFill>
                            <a:schemeClr val="tx1"/>
                          </a:solidFill>
                          <a:effectLst/>
                        </a:rPr>
                        <a:t>Open Access</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extLst>
                  <a:ext uri="{0D108BD9-81ED-4DB2-BD59-A6C34878D82A}">
                    <a16:rowId xmlns:a16="http://schemas.microsoft.com/office/drawing/2014/main" val="4089529739"/>
                  </a:ext>
                </a:extLst>
              </a:tr>
              <a:tr h="305354">
                <a:tc>
                  <a:txBody>
                    <a:bodyPr/>
                    <a:lstStyle/>
                    <a:p>
                      <a:pPr algn="l" fontAlgn="t"/>
                      <a:r>
                        <a:rPr lang="en-GB" sz="1600" u="none" strike="noStrike" dirty="0">
                          <a:solidFill>
                            <a:schemeClr val="tx1"/>
                          </a:solidFill>
                          <a:effectLst/>
                        </a:rPr>
                        <a:t>SAGE</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dirty="0">
                          <a:solidFill>
                            <a:schemeClr val="tx1"/>
                          </a:solidFill>
                          <a:effectLst/>
                        </a:rPr>
                        <a:t>$400 - $3,000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dirty="0">
                          <a:solidFill>
                            <a:schemeClr val="tx1"/>
                          </a:solidFill>
                          <a:effectLst/>
                        </a:rPr>
                        <a:t>Hybrid</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extLst>
                  <a:ext uri="{0D108BD9-81ED-4DB2-BD59-A6C34878D82A}">
                    <a16:rowId xmlns:a16="http://schemas.microsoft.com/office/drawing/2014/main" val="1139335947"/>
                  </a:ext>
                </a:extLst>
              </a:tr>
              <a:tr h="305354">
                <a:tc>
                  <a:txBody>
                    <a:bodyPr/>
                    <a:lstStyle/>
                    <a:p>
                      <a:pPr algn="l" fontAlgn="t"/>
                      <a:r>
                        <a:rPr lang="en-GB" sz="1600" u="none" strike="noStrike" dirty="0">
                          <a:solidFill>
                            <a:schemeClr val="tx1"/>
                          </a:solidFill>
                          <a:effectLst/>
                        </a:rPr>
                        <a:t>Springer</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dirty="0">
                          <a:solidFill>
                            <a:schemeClr val="tx1"/>
                          </a:solidFill>
                          <a:effectLst/>
                        </a:rPr>
                        <a:t>$3,000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a:solidFill>
                            <a:schemeClr val="tx1"/>
                          </a:solidFill>
                          <a:effectLst/>
                        </a:rPr>
                        <a:t>Hybrid</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extLst>
                  <a:ext uri="{0D108BD9-81ED-4DB2-BD59-A6C34878D82A}">
                    <a16:rowId xmlns:a16="http://schemas.microsoft.com/office/drawing/2014/main" val="137523228"/>
                  </a:ext>
                </a:extLst>
              </a:tr>
              <a:tr h="305354">
                <a:tc>
                  <a:txBody>
                    <a:bodyPr/>
                    <a:lstStyle/>
                    <a:p>
                      <a:pPr algn="l" fontAlgn="t"/>
                      <a:r>
                        <a:rPr lang="en-GB" sz="1600" u="none" strike="noStrike" dirty="0">
                          <a:solidFill>
                            <a:schemeClr val="tx1"/>
                          </a:solidFill>
                          <a:effectLst/>
                        </a:rPr>
                        <a:t>Taylor &amp; Francis</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dirty="0">
                          <a:solidFill>
                            <a:schemeClr val="tx1"/>
                          </a:solidFill>
                          <a:effectLst/>
                        </a:rPr>
                        <a:t>$500 - $2,950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tc>
                  <a:txBody>
                    <a:bodyPr/>
                    <a:lstStyle/>
                    <a:p>
                      <a:pPr algn="l" fontAlgn="t"/>
                      <a:r>
                        <a:rPr lang="en-GB" sz="1600" u="none" dirty="0">
                          <a:solidFill>
                            <a:schemeClr val="tx1"/>
                          </a:solidFill>
                          <a:effectLst/>
                        </a:rPr>
                        <a:t>Open Access</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D2F3E1"/>
                    </a:solidFill>
                  </a:tcPr>
                </a:tc>
                <a:extLst>
                  <a:ext uri="{0D108BD9-81ED-4DB2-BD59-A6C34878D82A}">
                    <a16:rowId xmlns:a16="http://schemas.microsoft.com/office/drawing/2014/main" val="3766415700"/>
                  </a:ext>
                </a:extLst>
              </a:tr>
              <a:tr h="519199">
                <a:tc>
                  <a:txBody>
                    <a:bodyPr/>
                    <a:lstStyle/>
                    <a:p>
                      <a:pPr algn="l" fontAlgn="t"/>
                      <a:r>
                        <a:rPr lang="en-GB" sz="1600" u="none" strike="noStrike" dirty="0">
                          <a:solidFill>
                            <a:schemeClr val="tx1"/>
                          </a:solidFill>
                          <a:effectLst/>
                        </a:rPr>
                        <a:t>Wiley</a:t>
                      </a:r>
                      <a:endParaRPr lang="en-GB" sz="1600" u="none" dirty="0">
                        <a:solidFill>
                          <a:schemeClr val="tx1"/>
                        </a:solidFill>
                        <a:effectLst/>
                      </a:endParaRP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dirty="0">
                          <a:solidFill>
                            <a:schemeClr val="tx1"/>
                          </a:solidFill>
                          <a:effectLst/>
                        </a:rPr>
                        <a:t>$1,300 - $5,200</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tc>
                  <a:txBody>
                    <a:bodyPr/>
                    <a:lstStyle/>
                    <a:p>
                      <a:pPr algn="l" fontAlgn="t"/>
                      <a:r>
                        <a:rPr lang="en-GB" sz="1600" u="none" dirty="0">
                          <a:solidFill>
                            <a:schemeClr val="tx1"/>
                          </a:solidFill>
                          <a:effectLst/>
                        </a:rPr>
                        <a:t>Hybrid</a:t>
                      </a:r>
                    </a:p>
                  </a:txBody>
                  <a:tcPr marL="77429" marR="77429" marT="51619" marB="51619">
                    <a:lnL w="9525"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9050" cap="flat" cmpd="sng" algn="ctr">
                      <a:solidFill>
                        <a:srgbClr val="28828A"/>
                      </a:solidFill>
                      <a:prstDash val="solid"/>
                      <a:round/>
                      <a:headEnd type="none" w="med" len="med"/>
                      <a:tailEnd type="none" w="med" len="med"/>
                    </a:lnT>
                    <a:lnB w="19050" cap="flat" cmpd="sng" algn="ctr">
                      <a:solidFill>
                        <a:srgbClr val="28828A"/>
                      </a:solidFill>
                      <a:prstDash val="solid"/>
                      <a:round/>
                      <a:headEnd type="none" w="med" len="med"/>
                      <a:tailEnd type="none" w="med" len="med"/>
                    </a:lnB>
                    <a:solidFill>
                      <a:srgbClr val="FFFFFF"/>
                    </a:solidFill>
                  </a:tcPr>
                </a:tc>
                <a:extLst>
                  <a:ext uri="{0D108BD9-81ED-4DB2-BD59-A6C34878D82A}">
                    <a16:rowId xmlns:a16="http://schemas.microsoft.com/office/drawing/2014/main" val="276999108"/>
                  </a:ext>
                </a:extLst>
              </a:tr>
            </a:tbl>
          </a:graphicData>
        </a:graphic>
      </p:graphicFrame>
      <p:sp>
        <p:nvSpPr>
          <p:cNvPr id="4" name="Text Placeholder 3">
            <a:extLst>
              <a:ext uri="{FF2B5EF4-FFF2-40B4-BE49-F238E27FC236}">
                <a16:creationId xmlns:a16="http://schemas.microsoft.com/office/drawing/2014/main" id="{2A46DE48-D6A2-5840-977A-7F3D199B1F22}"/>
              </a:ext>
            </a:extLst>
          </p:cNvPr>
          <p:cNvSpPr>
            <a:spLocks noGrp="1"/>
          </p:cNvSpPr>
          <p:nvPr>
            <p:ph type="body" sz="quarter" idx="15"/>
          </p:nvPr>
        </p:nvSpPr>
        <p:spPr/>
        <p:txBody>
          <a:bodyPr/>
          <a:lstStyle/>
          <a:p>
            <a:r>
              <a:rPr lang="en-US" dirty="0"/>
              <a:t>https://</a:t>
            </a:r>
            <a:r>
              <a:rPr lang="en-US" dirty="0" err="1"/>
              <a:t>www.openaccess.cam.ac.uk</a:t>
            </a:r>
            <a:r>
              <a:rPr lang="en-US" dirty="0"/>
              <a:t>/publishing-open-access/how-much-do-publishers-charge-open-access</a:t>
            </a:r>
          </a:p>
        </p:txBody>
      </p:sp>
      <p:sp>
        <p:nvSpPr>
          <p:cNvPr id="6" name="TextBox 5">
            <a:extLst>
              <a:ext uri="{FF2B5EF4-FFF2-40B4-BE49-F238E27FC236}">
                <a16:creationId xmlns:a16="http://schemas.microsoft.com/office/drawing/2014/main" id="{47253AF3-1DF7-A747-8B98-E2DF49E9CECE}"/>
              </a:ext>
            </a:extLst>
          </p:cNvPr>
          <p:cNvSpPr txBox="1"/>
          <p:nvPr/>
        </p:nvSpPr>
        <p:spPr>
          <a:xfrm>
            <a:off x="9127846" y="2124307"/>
            <a:ext cx="2305170" cy="2031325"/>
          </a:xfrm>
          <a:prstGeom prst="rect">
            <a:avLst/>
          </a:prstGeom>
          <a:noFill/>
        </p:spPr>
        <p:txBody>
          <a:bodyPr wrap="square" rtlCol="0">
            <a:spAutoFit/>
          </a:bodyPr>
          <a:lstStyle/>
          <a:p>
            <a:r>
              <a:rPr lang="en-GB" sz="1400" dirty="0"/>
              <a:t>* Note that the University pays a heavily discounted price of $2000 because the University is a subscriber to ACS journals and many individuals are members of the Society.</a:t>
            </a:r>
            <a:endParaRPr lang="en-US" sz="1400" dirty="0"/>
          </a:p>
        </p:txBody>
      </p:sp>
    </p:spTree>
    <p:extLst>
      <p:ext uri="{BB962C8B-B14F-4D97-AF65-F5344CB8AC3E}">
        <p14:creationId xmlns:p14="http://schemas.microsoft.com/office/powerpoint/2010/main" val="427032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29A0-D185-C646-B3BE-EE7BB6466C22}"/>
              </a:ext>
            </a:extLst>
          </p:cNvPr>
          <p:cNvSpPr>
            <a:spLocks noGrp="1"/>
          </p:cNvSpPr>
          <p:nvPr>
            <p:ph type="title"/>
          </p:nvPr>
        </p:nvSpPr>
        <p:spPr/>
        <p:txBody>
          <a:bodyPr/>
          <a:lstStyle/>
          <a:p>
            <a:r>
              <a:rPr lang="en-US" dirty="0"/>
              <a:t>Requirements for Open Access from Funders</a:t>
            </a:r>
          </a:p>
        </p:txBody>
      </p:sp>
      <p:sp>
        <p:nvSpPr>
          <p:cNvPr id="3" name="Content Placeholder 2">
            <a:extLst>
              <a:ext uri="{FF2B5EF4-FFF2-40B4-BE49-F238E27FC236}">
                <a16:creationId xmlns:a16="http://schemas.microsoft.com/office/drawing/2014/main" id="{18E5A027-513F-D84D-87CA-F6CB62253002}"/>
              </a:ext>
            </a:extLst>
          </p:cNvPr>
          <p:cNvSpPr>
            <a:spLocks noGrp="1"/>
          </p:cNvSpPr>
          <p:nvPr>
            <p:ph sz="quarter" idx="13"/>
          </p:nvPr>
        </p:nvSpPr>
        <p:spPr/>
        <p:txBody>
          <a:bodyPr>
            <a:normAutofit/>
          </a:bodyPr>
          <a:lstStyle/>
          <a:p>
            <a:r>
              <a:rPr lang="en-GB" dirty="0"/>
              <a:t>Most major research funders mandate for outputs to be made open access</a:t>
            </a:r>
          </a:p>
          <a:p>
            <a:r>
              <a:rPr lang="en-GB" dirty="0"/>
              <a:t>Non-compliance with a funder's policy can result in </a:t>
            </a:r>
          </a:p>
          <a:p>
            <a:pPr lvl="1"/>
            <a:r>
              <a:rPr lang="en-GB" dirty="0"/>
              <a:t>Partially withheld funding </a:t>
            </a:r>
          </a:p>
          <a:p>
            <a:pPr lvl="1"/>
            <a:r>
              <a:rPr lang="en-GB" dirty="0"/>
              <a:t>Illegibility for future funding</a:t>
            </a:r>
          </a:p>
          <a:p>
            <a:r>
              <a:rPr lang="en-GB" dirty="0"/>
              <a:t>Publications need to be open access to be eligible for REF assessment</a:t>
            </a:r>
          </a:p>
          <a:p>
            <a:r>
              <a:rPr lang="en-GB" dirty="0"/>
              <a:t>Most funders also require that the supporting research data should be made available open access</a:t>
            </a:r>
            <a:endParaRPr lang="en-US" dirty="0"/>
          </a:p>
        </p:txBody>
      </p:sp>
      <p:sp>
        <p:nvSpPr>
          <p:cNvPr id="4" name="Text Placeholder 3">
            <a:extLst>
              <a:ext uri="{FF2B5EF4-FFF2-40B4-BE49-F238E27FC236}">
                <a16:creationId xmlns:a16="http://schemas.microsoft.com/office/drawing/2014/main" id="{F1256FBC-DE87-A341-A08C-CBD732B0D7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7674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29A0-D185-C646-B3BE-EE7BB6466C22}"/>
              </a:ext>
            </a:extLst>
          </p:cNvPr>
          <p:cNvSpPr>
            <a:spLocks noGrp="1"/>
          </p:cNvSpPr>
          <p:nvPr>
            <p:ph type="title"/>
          </p:nvPr>
        </p:nvSpPr>
        <p:spPr/>
        <p:txBody>
          <a:bodyPr/>
          <a:lstStyle/>
          <a:p>
            <a:r>
              <a:rPr lang="en-GB" dirty="0"/>
              <a:t>What are the advantages of Open access preprints and post print?</a:t>
            </a:r>
            <a:endParaRPr lang="en-US" dirty="0"/>
          </a:p>
        </p:txBody>
      </p:sp>
      <p:sp>
        <p:nvSpPr>
          <p:cNvPr id="3" name="Content Placeholder 2">
            <a:extLst>
              <a:ext uri="{FF2B5EF4-FFF2-40B4-BE49-F238E27FC236}">
                <a16:creationId xmlns:a16="http://schemas.microsoft.com/office/drawing/2014/main" id="{18E5A027-513F-D84D-87CA-F6CB62253002}"/>
              </a:ext>
            </a:extLst>
          </p:cNvPr>
          <p:cNvSpPr>
            <a:spLocks noGrp="1"/>
          </p:cNvSpPr>
          <p:nvPr>
            <p:ph sz="quarter" idx="13"/>
          </p:nvPr>
        </p:nvSpPr>
        <p:spPr/>
        <p:txBody>
          <a:bodyPr>
            <a:normAutofit/>
          </a:bodyPr>
          <a:lstStyle/>
          <a:p>
            <a:r>
              <a:rPr lang="en-US" sz="2400" dirty="0">
                <a:solidFill>
                  <a:schemeClr val="bg1"/>
                </a:solidFill>
              </a:rPr>
              <a:t>Early Advantage: Self archiving </a:t>
            </a:r>
            <a:r>
              <a:rPr lang="en-US" sz="2400" b="1" dirty="0">
                <a:solidFill>
                  <a:schemeClr val="bg1"/>
                </a:solidFill>
              </a:rPr>
              <a:t>preprints</a:t>
            </a:r>
            <a:r>
              <a:rPr lang="en-US" sz="2400" dirty="0">
                <a:solidFill>
                  <a:schemeClr val="bg1"/>
                </a:solidFill>
              </a:rPr>
              <a:t> before publications hastens and increases usage and citations </a:t>
            </a:r>
          </a:p>
          <a:p>
            <a:pPr lvl="1"/>
            <a:r>
              <a:rPr lang="en-US" sz="2200" dirty="0">
                <a:solidFill>
                  <a:schemeClr val="bg1"/>
                </a:solidFill>
              </a:rPr>
              <a:t>Higher quality articles benefit more: top </a:t>
            </a:r>
            <a:r>
              <a:rPr lang="en-US" sz="2200" b="1" dirty="0">
                <a:solidFill>
                  <a:schemeClr val="bg1"/>
                </a:solidFill>
              </a:rPr>
              <a:t>20% of articles receive 80% of citations</a:t>
            </a:r>
          </a:p>
          <a:p>
            <a:r>
              <a:rPr lang="en-US" sz="2400" dirty="0">
                <a:solidFill>
                  <a:schemeClr val="bg1"/>
                </a:solidFill>
              </a:rPr>
              <a:t>Quality Advantage: Self-archiving </a:t>
            </a:r>
            <a:r>
              <a:rPr lang="en-US" sz="2400" b="1" dirty="0" err="1">
                <a:solidFill>
                  <a:schemeClr val="bg1"/>
                </a:solidFill>
              </a:rPr>
              <a:t>postprints</a:t>
            </a:r>
            <a:r>
              <a:rPr lang="en-US" sz="2400" dirty="0">
                <a:solidFill>
                  <a:schemeClr val="bg1"/>
                </a:solidFill>
              </a:rPr>
              <a:t> immediately upon publication hastens and increases usage and citation </a:t>
            </a:r>
          </a:p>
          <a:p>
            <a:pPr lvl="1"/>
            <a:r>
              <a:rPr lang="en-US" sz="2200" dirty="0">
                <a:solidFill>
                  <a:schemeClr val="bg1"/>
                </a:solidFill>
              </a:rPr>
              <a:t>Higher quality articles benefit more</a:t>
            </a:r>
          </a:p>
          <a:p>
            <a:r>
              <a:rPr lang="en-US" sz="2400" dirty="0">
                <a:solidFill>
                  <a:schemeClr val="bg1"/>
                </a:solidFill>
              </a:rPr>
              <a:t>Usage Advantage: Self-archiving both </a:t>
            </a:r>
            <a:r>
              <a:rPr lang="en-US" sz="2400" b="1" dirty="0">
                <a:solidFill>
                  <a:schemeClr val="bg1"/>
                </a:solidFill>
              </a:rPr>
              <a:t>pre/post prints </a:t>
            </a:r>
            <a:r>
              <a:rPr lang="en-US" sz="2400" dirty="0">
                <a:solidFill>
                  <a:schemeClr val="bg1"/>
                </a:solidFill>
              </a:rPr>
              <a:t>increases downloads </a:t>
            </a:r>
          </a:p>
          <a:p>
            <a:pPr lvl="1"/>
            <a:r>
              <a:rPr lang="en-US" sz="2200" dirty="0">
                <a:solidFill>
                  <a:schemeClr val="bg1"/>
                </a:solidFill>
              </a:rPr>
              <a:t>Higher quality articles benefits more!</a:t>
            </a:r>
          </a:p>
          <a:p>
            <a:pPr marL="0" indent="0">
              <a:buNone/>
            </a:pPr>
            <a:endParaRPr lang="en-GB" sz="3600" dirty="0"/>
          </a:p>
          <a:p>
            <a:pPr marL="360000" lvl="1" indent="0">
              <a:buNone/>
            </a:pPr>
            <a:endParaRPr lang="en-GB" sz="2600" dirty="0"/>
          </a:p>
        </p:txBody>
      </p:sp>
      <p:sp>
        <p:nvSpPr>
          <p:cNvPr id="4" name="Text Placeholder 3">
            <a:extLst>
              <a:ext uri="{FF2B5EF4-FFF2-40B4-BE49-F238E27FC236}">
                <a16:creationId xmlns:a16="http://schemas.microsoft.com/office/drawing/2014/main" id="{F1256FBC-DE87-A341-A08C-CBD732B0D7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6957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29A0-D185-C646-B3BE-EE7BB6466C22}"/>
              </a:ext>
            </a:extLst>
          </p:cNvPr>
          <p:cNvSpPr>
            <a:spLocks noGrp="1"/>
          </p:cNvSpPr>
          <p:nvPr>
            <p:ph type="title"/>
          </p:nvPr>
        </p:nvSpPr>
        <p:spPr/>
        <p:txBody>
          <a:bodyPr/>
          <a:lstStyle/>
          <a:p>
            <a:r>
              <a:rPr lang="en-GB" dirty="0"/>
              <a:t>What are the advantages of </a:t>
            </a:r>
            <a:r>
              <a:rPr lang="en-GB"/>
              <a:t>Open access preprints </a:t>
            </a:r>
            <a:r>
              <a:rPr lang="en-GB" dirty="0"/>
              <a:t>and post print?</a:t>
            </a:r>
            <a:endParaRPr lang="en-US" dirty="0"/>
          </a:p>
        </p:txBody>
      </p:sp>
      <p:sp>
        <p:nvSpPr>
          <p:cNvPr id="3" name="Content Placeholder 2">
            <a:extLst>
              <a:ext uri="{FF2B5EF4-FFF2-40B4-BE49-F238E27FC236}">
                <a16:creationId xmlns:a16="http://schemas.microsoft.com/office/drawing/2014/main" id="{18E5A027-513F-D84D-87CA-F6CB62253002}"/>
              </a:ext>
            </a:extLst>
          </p:cNvPr>
          <p:cNvSpPr>
            <a:spLocks noGrp="1"/>
          </p:cNvSpPr>
          <p:nvPr>
            <p:ph sz="quarter" idx="13"/>
          </p:nvPr>
        </p:nvSpPr>
        <p:spPr/>
        <p:txBody>
          <a:bodyPr>
            <a:normAutofit/>
          </a:bodyPr>
          <a:lstStyle/>
          <a:p>
            <a:r>
              <a:rPr lang="en-US" sz="2400" dirty="0"/>
              <a:t>Early Advantage: Self archiving </a:t>
            </a:r>
            <a:r>
              <a:rPr lang="en-US" sz="2400" b="1" dirty="0"/>
              <a:t>preprints</a:t>
            </a:r>
            <a:r>
              <a:rPr lang="en-US" sz="2400" dirty="0"/>
              <a:t> before publications hastens and increases usage and citations </a:t>
            </a:r>
          </a:p>
          <a:p>
            <a:pPr lvl="1"/>
            <a:r>
              <a:rPr lang="en-US" sz="2200" dirty="0"/>
              <a:t>Higher quality articles benefit more: top </a:t>
            </a:r>
            <a:r>
              <a:rPr lang="en-US" sz="2200" b="1" dirty="0"/>
              <a:t>20% of articles receive 80% of citations</a:t>
            </a:r>
          </a:p>
          <a:p>
            <a:r>
              <a:rPr lang="en-US" sz="2400" dirty="0"/>
              <a:t>Quality Advantage: Self-archiving </a:t>
            </a:r>
            <a:r>
              <a:rPr lang="en-US" sz="2400" b="1" dirty="0" err="1"/>
              <a:t>postprints</a:t>
            </a:r>
            <a:r>
              <a:rPr lang="en-US" sz="2400" dirty="0"/>
              <a:t> immediately upon publication hastens and increases usage and citation </a:t>
            </a:r>
          </a:p>
          <a:p>
            <a:pPr lvl="1"/>
            <a:r>
              <a:rPr lang="en-US" sz="2200" dirty="0"/>
              <a:t>Higher quality articles benefit more</a:t>
            </a:r>
          </a:p>
          <a:p>
            <a:r>
              <a:rPr lang="en-US" sz="2400" dirty="0"/>
              <a:t>Usage Advantage: Self-archiving both </a:t>
            </a:r>
            <a:r>
              <a:rPr lang="en-US" sz="2400" b="1" dirty="0"/>
              <a:t>pre/post prints </a:t>
            </a:r>
            <a:r>
              <a:rPr lang="en-US" sz="2400" dirty="0"/>
              <a:t>increases downloads </a:t>
            </a:r>
          </a:p>
          <a:p>
            <a:pPr lvl="1"/>
            <a:r>
              <a:rPr lang="en-US" sz="2200" dirty="0"/>
              <a:t>Higher quality articles benefits more!</a:t>
            </a:r>
          </a:p>
          <a:p>
            <a:pPr marL="0" indent="0">
              <a:buNone/>
            </a:pPr>
            <a:endParaRPr lang="en-GB" sz="3600" dirty="0"/>
          </a:p>
          <a:p>
            <a:pPr marL="360000" lvl="1" indent="0">
              <a:buNone/>
            </a:pPr>
            <a:endParaRPr lang="en-GB" sz="2600" dirty="0"/>
          </a:p>
        </p:txBody>
      </p:sp>
      <p:sp>
        <p:nvSpPr>
          <p:cNvPr id="4" name="Text Placeholder 3">
            <a:extLst>
              <a:ext uri="{FF2B5EF4-FFF2-40B4-BE49-F238E27FC236}">
                <a16:creationId xmlns:a16="http://schemas.microsoft.com/office/drawing/2014/main" id="{F1256FBC-DE87-A341-A08C-CBD732B0D7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3457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43A0-CF8C-0B4A-A7F4-8DA4489501C3}"/>
              </a:ext>
            </a:extLst>
          </p:cNvPr>
          <p:cNvSpPr>
            <a:spLocks noGrp="1"/>
          </p:cNvSpPr>
          <p:nvPr>
            <p:ph type="title"/>
          </p:nvPr>
        </p:nvSpPr>
        <p:spPr/>
        <p:txBody>
          <a:bodyPr/>
          <a:lstStyle/>
          <a:p>
            <a:r>
              <a:rPr lang="en-US" dirty="0"/>
              <a:t>The Web, Research and Open Access</a:t>
            </a:r>
          </a:p>
        </p:txBody>
      </p:sp>
      <p:sp>
        <p:nvSpPr>
          <p:cNvPr id="3" name="Content Placeholder 2">
            <a:extLst>
              <a:ext uri="{FF2B5EF4-FFF2-40B4-BE49-F238E27FC236}">
                <a16:creationId xmlns:a16="http://schemas.microsoft.com/office/drawing/2014/main" id="{B761B28A-8346-8948-96D6-9474E344E069}"/>
              </a:ext>
            </a:extLst>
          </p:cNvPr>
          <p:cNvSpPr>
            <a:spLocks noGrp="1"/>
          </p:cNvSpPr>
          <p:nvPr>
            <p:ph sz="quarter" idx="13"/>
          </p:nvPr>
        </p:nvSpPr>
        <p:spPr/>
        <p:txBody>
          <a:bodyPr/>
          <a:lstStyle/>
          <a:p>
            <a:r>
              <a:rPr lang="en-US" dirty="0"/>
              <a:t>Sir Tim Burners-Lee invented the www to share research</a:t>
            </a:r>
          </a:p>
          <a:p>
            <a:r>
              <a:rPr lang="en-US" dirty="0"/>
              <a:t>Research Process, rigor and scrutiny</a:t>
            </a:r>
          </a:p>
          <a:p>
            <a:r>
              <a:rPr lang="en-US" dirty="0"/>
              <a:t>Research Impact</a:t>
            </a:r>
          </a:p>
          <a:p>
            <a:r>
              <a:rPr lang="en-US" dirty="0"/>
              <a:t>Open Access</a:t>
            </a:r>
          </a:p>
          <a:p>
            <a:pPr lvl="1"/>
            <a:r>
              <a:rPr lang="en-US" dirty="0"/>
              <a:t>Gold Open Access</a:t>
            </a:r>
          </a:p>
          <a:p>
            <a:pPr lvl="1"/>
            <a:r>
              <a:rPr lang="en-US" dirty="0"/>
              <a:t>Green Open Access</a:t>
            </a:r>
          </a:p>
          <a:p>
            <a:r>
              <a:rPr lang="en-US" dirty="0"/>
              <a:t>FAIR Open Data and Research Software</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BC391A38-CFAE-DC4D-AD13-CA52FE2DABE2}"/>
              </a:ext>
            </a:extLst>
          </p:cNvPr>
          <p:cNvSpPr>
            <a:spLocks noGrp="1"/>
          </p:cNvSpPr>
          <p:nvPr>
            <p:ph type="body" sz="quarter" idx="15"/>
          </p:nvPr>
        </p:nvSpPr>
        <p:spPr/>
        <p:txBody>
          <a:bodyPr/>
          <a:lstStyle/>
          <a:p>
            <a:endParaRPr lang="en-US"/>
          </a:p>
        </p:txBody>
      </p:sp>
      <p:pic>
        <p:nvPicPr>
          <p:cNvPr id="5" name="Picture 4" descr="FAIR_data_principles.jpg">
            <a:extLst>
              <a:ext uri="{FF2B5EF4-FFF2-40B4-BE49-F238E27FC236}">
                <a16:creationId xmlns:a16="http://schemas.microsoft.com/office/drawing/2014/main" id="{5523937B-1495-9B41-9705-342529391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919" y="4572659"/>
            <a:ext cx="4500282" cy="1528221"/>
          </a:xfrm>
          <a:prstGeom prst="rect">
            <a:avLst/>
          </a:prstGeom>
        </p:spPr>
      </p:pic>
      <p:pic>
        <p:nvPicPr>
          <p:cNvPr id="6" name="Picture 5" descr="213px-Open_Access_logo_PLoS_transparent.svg.png">
            <a:extLst>
              <a:ext uri="{FF2B5EF4-FFF2-40B4-BE49-F238E27FC236}">
                <a16:creationId xmlns:a16="http://schemas.microsoft.com/office/drawing/2014/main" id="{77D8EDE9-2165-964C-B49D-DD218B101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382" y="2208719"/>
            <a:ext cx="1424818" cy="2227532"/>
          </a:xfrm>
          <a:prstGeom prst="rect">
            <a:avLst/>
          </a:prstGeom>
        </p:spPr>
      </p:pic>
      <p:pic>
        <p:nvPicPr>
          <p:cNvPr id="7" name="Picture 6" descr="peer-reviewed-medical-journals-figure.jpg">
            <a:extLst>
              <a:ext uri="{FF2B5EF4-FFF2-40B4-BE49-F238E27FC236}">
                <a16:creationId xmlns:a16="http://schemas.microsoft.com/office/drawing/2014/main" id="{4389DA07-DD5C-3447-9EA1-060CD792F8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695" y="2208719"/>
            <a:ext cx="3300309" cy="3300309"/>
          </a:xfrm>
          <a:prstGeom prst="rect">
            <a:avLst/>
          </a:prstGeom>
        </p:spPr>
      </p:pic>
    </p:spTree>
    <p:extLst>
      <p:ext uri="{BB962C8B-B14F-4D97-AF65-F5344CB8AC3E}">
        <p14:creationId xmlns:p14="http://schemas.microsoft.com/office/powerpoint/2010/main" val="3109538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29A0-D185-C646-B3BE-EE7BB6466C22}"/>
              </a:ext>
            </a:extLst>
          </p:cNvPr>
          <p:cNvSpPr>
            <a:spLocks noGrp="1"/>
          </p:cNvSpPr>
          <p:nvPr>
            <p:ph type="title"/>
          </p:nvPr>
        </p:nvSpPr>
        <p:spPr/>
        <p:txBody>
          <a:bodyPr/>
          <a:lstStyle/>
          <a:p>
            <a:r>
              <a:rPr lang="en-GB" dirty="0"/>
              <a:t>What are the problems with Gold OA?</a:t>
            </a:r>
          </a:p>
        </p:txBody>
      </p:sp>
      <p:sp>
        <p:nvSpPr>
          <p:cNvPr id="3" name="Content Placeholder 2">
            <a:extLst>
              <a:ext uri="{FF2B5EF4-FFF2-40B4-BE49-F238E27FC236}">
                <a16:creationId xmlns:a16="http://schemas.microsoft.com/office/drawing/2014/main" id="{18E5A027-513F-D84D-87CA-F6CB62253002}"/>
              </a:ext>
            </a:extLst>
          </p:cNvPr>
          <p:cNvSpPr>
            <a:spLocks noGrp="1"/>
          </p:cNvSpPr>
          <p:nvPr>
            <p:ph sz="quarter" idx="13"/>
          </p:nvPr>
        </p:nvSpPr>
        <p:spPr/>
        <p:txBody>
          <a:bodyPr>
            <a:normAutofit/>
          </a:bodyPr>
          <a:lstStyle/>
          <a:p>
            <a:pPr lvl="1"/>
            <a:r>
              <a:rPr lang="en-US" sz="2400" dirty="0">
                <a:solidFill>
                  <a:schemeClr val="bg1"/>
                </a:solidFill>
              </a:rPr>
              <a:t>Relies on publishers changing their business model</a:t>
            </a:r>
          </a:p>
          <a:p>
            <a:pPr lvl="1"/>
            <a:r>
              <a:rPr lang="en-US" sz="2400" dirty="0">
                <a:solidFill>
                  <a:schemeClr val="bg1"/>
                </a:solidFill>
              </a:rPr>
              <a:t>Scientific publishing is very lucrative (18% profits)</a:t>
            </a:r>
          </a:p>
          <a:p>
            <a:pPr lvl="1"/>
            <a:r>
              <a:rPr lang="en-US" sz="2400" dirty="0">
                <a:solidFill>
                  <a:schemeClr val="bg1"/>
                </a:solidFill>
              </a:rPr>
              <a:t>Gold publishers making slow advances</a:t>
            </a:r>
          </a:p>
          <a:p>
            <a:pPr marL="360000" lvl="1" indent="0">
              <a:buNone/>
            </a:pPr>
            <a:endParaRPr lang="en-GB" sz="2600" dirty="0"/>
          </a:p>
        </p:txBody>
      </p:sp>
      <p:sp>
        <p:nvSpPr>
          <p:cNvPr id="4" name="Text Placeholder 3">
            <a:extLst>
              <a:ext uri="{FF2B5EF4-FFF2-40B4-BE49-F238E27FC236}">
                <a16:creationId xmlns:a16="http://schemas.microsoft.com/office/drawing/2014/main" id="{F1256FBC-DE87-A341-A08C-CBD732B0D7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7630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29A0-D185-C646-B3BE-EE7BB6466C22}"/>
              </a:ext>
            </a:extLst>
          </p:cNvPr>
          <p:cNvSpPr>
            <a:spLocks noGrp="1"/>
          </p:cNvSpPr>
          <p:nvPr>
            <p:ph type="title"/>
          </p:nvPr>
        </p:nvSpPr>
        <p:spPr/>
        <p:txBody>
          <a:bodyPr/>
          <a:lstStyle/>
          <a:p>
            <a:r>
              <a:rPr lang="en-GB" dirty="0"/>
              <a:t>What are the problems with Gold OA?</a:t>
            </a:r>
          </a:p>
        </p:txBody>
      </p:sp>
      <p:sp>
        <p:nvSpPr>
          <p:cNvPr id="3" name="Content Placeholder 2">
            <a:extLst>
              <a:ext uri="{FF2B5EF4-FFF2-40B4-BE49-F238E27FC236}">
                <a16:creationId xmlns:a16="http://schemas.microsoft.com/office/drawing/2014/main" id="{18E5A027-513F-D84D-87CA-F6CB62253002}"/>
              </a:ext>
            </a:extLst>
          </p:cNvPr>
          <p:cNvSpPr>
            <a:spLocks noGrp="1"/>
          </p:cNvSpPr>
          <p:nvPr>
            <p:ph sz="quarter" idx="13"/>
          </p:nvPr>
        </p:nvSpPr>
        <p:spPr/>
        <p:txBody>
          <a:bodyPr>
            <a:normAutofit/>
          </a:bodyPr>
          <a:lstStyle/>
          <a:p>
            <a:pPr lvl="1"/>
            <a:r>
              <a:rPr lang="en-US" sz="2400" dirty="0"/>
              <a:t>Relies on publishers changing their business model</a:t>
            </a:r>
          </a:p>
          <a:p>
            <a:pPr lvl="1"/>
            <a:r>
              <a:rPr lang="en-US" sz="2400" dirty="0"/>
              <a:t>Scientific publishing is very lucrative (18% profits)</a:t>
            </a:r>
          </a:p>
          <a:p>
            <a:pPr lvl="1"/>
            <a:r>
              <a:rPr lang="en-US" sz="2400" dirty="0"/>
              <a:t>Gold publishers making slow advances</a:t>
            </a:r>
          </a:p>
          <a:p>
            <a:pPr marL="360000" lvl="1" indent="0">
              <a:buNone/>
            </a:pPr>
            <a:endParaRPr lang="en-GB" sz="2600" dirty="0"/>
          </a:p>
        </p:txBody>
      </p:sp>
      <p:sp>
        <p:nvSpPr>
          <p:cNvPr id="4" name="Text Placeholder 3">
            <a:extLst>
              <a:ext uri="{FF2B5EF4-FFF2-40B4-BE49-F238E27FC236}">
                <a16:creationId xmlns:a16="http://schemas.microsoft.com/office/drawing/2014/main" id="{F1256FBC-DE87-A341-A08C-CBD732B0D7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166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29A0-D185-C646-B3BE-EE7BB6466C22}"/>
              </a:ext>
            </a:extLst>
          </p:cNvPr>
          <p:cNvSpPr>
            <a:spLocks noGrp="1"/>
          </p:cNvSpPr>
          <p:nvPr>
            <p:ph type="title"/>
          </p:nvPr>
        </p:nvSpPr>
        <p:spPr/>
        <p:txBody>
          <a:bodyPr/>
          <a:lstStyle/>
          <a:p>
            <a:r>
              <a:rPr lang="en-GB" dirty="0"/>
              <a:t>What are the problems with Green OA?</a:t>
            </a:r>
          </a:p>
        </p:txBody>
      </p:sp>
      <p:sp>
        <p:nvSpPr>
          <p:cNvPr id="3" name="Content Placeholder 2">
            <a:extLst>
              <a:ext uri="{FF2B5EF4-FFF2-40B4-BE49-F238E27FC236}">
                <a16:creationId xmlns:a16="http://schemas.microsoft.com/office/drawing/2014/main" id="{18E5A027-513F-D84D-87CA-F6CB62253002}"/>
              </a:ext>
            </a:extLst>
          </p:cNvPr>
          <p:cNvSpPr>
            <a:spLocks noGrp="1"/>
          </p:cNvSpPr>
          <p:nvPr>
            <p:ph sz="quarter" idx="13"/>
          </p:nvPr>
        </p:nvSpPr>
        <p:spPr/>
        <p:txBody>
          <a:bodyPr>
            <a:normAutofit/>
          </a:bodyPr>
          <a:lstStyle/>
          <a:p>
            <a:r>
              <a:rPr lang="en-US" dirty="0">
                <a:solidFill>
                  <a:schemeClr val="bg1"/>
                </a:solidFill>
              </a:rPr>
              <a:t>Copyright assignment to publishing company means the author no longer has the right to control the paper</a:t>
            </a:r>
          </a:p>
          <a:p>
            <a:pPr lvl="1"/>
            <a:r>
              <a:rPr lang="en-US" dirty="0">
                <a:solidFill>
                  <a:schemeClr val="bg1"/>
                </a:solidFill>
              </a:rPr>
              <a:t>Relies on “publisher usage policy”</a:t>
            </a:r>
          </a:p>
          <a:p>
            <a:pPr lvl="1"/>
            <a:r>
              <a:rPr lang="en-US" dirty="0">
                <a:solidFill>
                  <a:schemeClr val="bg1"/>
                </a:solidFill>
              </a:rPr>
              <a:t>May not allow submission to a repository</a:t>
            </a:r>
          </a:p>
          <a:p>
            <a:pPr lvl="1"/>
            <a:r>
              <a:rPr lang="en-US" dirty="0">
                <a:solidFill>
                  <a:schemeClr val="bg1"/>
                </a:solidFill>
              </a:rPr>
              <a:t>Many not allow copies to be made for teaching, research assessment or career advancement processes</a:t>
            </a:r>
          </a:p>
          <a:p>
            <a:r>
              <a:rPr lang="en-US" dirty="0">
                <a:solidFill>
                  <a:schemeClr val="bg1"/>
                </a:solidFill>
              </a:rPr>
              <a:t>Difficult to manage</a:t>
            </a:r>
          </a:p>
          <a:p>
            <a:pPr lvl="1"/>
            <a:r>
              <a:rPr lang="en-US" dirty="0">
                <a:solidFill>
                  <a:schemeClr val="bg1"/>
                </a:solidFill>
              </a:rPr>
              <a:t>Many journals with different policies</a:t>
            </a:r>
          </a:p>
          <a:p>
            <a:pPr lvl="1"/>
            <a:r>
              <a:rPr lang="en-US" dirty="0">
                <a:solidFill>
                  <a:schemeClr val="bg1"/>
                </a:solidFill>
              </a:rPr>
              <a:t>Romeo service tracks publisher policies (http://</a:t>
            </a:r>
            <a:r>
              <a:rPr lang="en-US" dirty="0" err="1">
                <a:solidFill>
                  <a:schemeClr val="bg1"/>
                </a:solidFill>
              </a:rPr>
              <a:t>www.sherpa.ac.uk</a:t>
            </a:r>
            <a:r>
              <a:rPr lang="en-US" dirty="0">
                <a:solidFill>
                  <a:schemeClr val="bg1"/>
                </a:solidFill>
              </a:rPr>
              <a:t>/Romeo)</a:t>
            </a:r>
          </a:p>
          <a:p>
            <a:pPr marL="0" indent="0">
              <a:buNone/>
            </a:pPr>
            <a:endParaRPr lang="en-GB" sz="3600" dirty="0"/>
          </a:p>
          <a:p>
            <a:pPr marL="360000" lvl="1" indent="0">
              <a:buNone/>
            </a:pPr>
            <a:endParaRPr lang="en-GB" sz="2600" dirty="0"/>
          </a:p>
        </p:txBody>
      </p:sp>
      <p:sp>
        <p:nvSpPr>
          <p:cNvPr id="4" name="Text Placeholder 3">
            <a:extLst>
              <a:ext uri="{FF2B5EF4-FFF2-40B4-BE49-F238E27FC236}">
                <a16:creationId xmlns:a16="http://schemas.microsoft.com/office/drawing/2014/main" id="{F1256FBC-DE87-A341-A08C-CBD732B0D7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093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29A0-D185-C646-B3BE-EE7BB6466C22}"/>
              </a:ext>
            </a:extLst>
          </p:cNvPr>
          <p:cNvSpPr>
            <a:spLocks noGrp="1"/>
          </p:cNvSpPr>
          <p:nvPr>
            <p:ph type="title"/>
          </p:nvPr>
        </p:nvSpPr>
        <p:spPr/>
        <p:txBody>
          <a:bodyPr/>
          <a:lstStyle/>
          <a:p>
            <a:r>
              <a:rPr lang="en-GB" dirty="0"/>
              <a:t>What are the problems with Green OA?</a:t>
            </a:r>
          </a:p>
        </p:txBody>
      </p:sp>
      <p:sp>
        <p:nvSpPr>
          <p:cNvPr id="3" name="Content Placeholder 2">
            <a:extLst>
              <a:ext uri="{FF2B5EF4-FFF2-40B4-BE49-F238E27FC236}">
                <a16:creationId xmlns:a16="http://schemas.microsoft.com/office/drawing/2014/main" id="{18E5A027-513F-D84D-87CA-F6CB62253002}"/>
              </a:ext>
            </a:extLst>
          </p:cNvPr>
          <p:cNvSpPr>
            <a:spLocks noGrp="1"/>
          </p:cNvSpPr>
          <p:nvPr>
            <p:ph sz="quarter" idx="13"/>
          </p:nvPr>
        </p:nvSpPr>
        <p:spPr/>
        <p:txBody>
          <a:bodyPr>
            <a:normAutofit/>
          </a:bodyPr>
          <a:lstStyle/>
          <a:p>
            <a:r>
              <a:rPr lang="en-US" dirty="0"/>
              <a:t>Copyright assignment to publishing company means the author no longer has the right to control the paper</a:t>
            </a:r>
          </a:p>
          <a:p>
            <a:pPr lvl="1"/>
            <a:r>
              <a:rPr lang="en-US" dirty="0"/>
              <a:t>Relies on “publisher usage policy”</a:t>
            </a:r>
          </a:p>
          <a:p>
            <a:pPr lvl="1"/>
            <a:r>
              <a:rPr lang="en-US" dirty="0"/>
              <a:t>May not allow submission to a repository</a:t>
            </a:r>
          </a:p>
          <a:p>
            <a:pPr lvl="1"/>
            <a:r>
              <a:rPr lang="en-US" dirty="0"/>
              <a:t>Many not allow copies to be made for teaching, research assessment or career advancement processes</a:t>
            </a:r>
          </a:p>
          <a:p>
            <a:r>
              <a:rPr lang="en-US" dirty="0"/>
              <a:t>Difficult to manage</a:t>
            </a:r>
          </a:p>
          <a:p>
            <a:pPr lvl="1"/>
            <a:r>
              <a:rPr lang="en-US" dirty="0"/>
              <a:t>Many journals with different policies</a:t>
            </a:r>
          </a:p>
          <a:p>
            <a:pPr lvl="1"/>
            <a:r>
              <a:rPr lang="en-US" dirty="0"/>
              <a:t>Romeo service tracks publisher policies (http://</a:t>
            </a:r>
            <a:r>
              <a:rPr lang="en-US" dirty="0" err="1"/>
              <a:t>www.sherpa.ac.uk</a:t>
            </a:r>
            <a:r>
              <a:rPr lang="en-US" dirty="0"/>
              <a:t>/Romeo)</a:t>
            </a:r>
          </a:p>
          <a:p>
            <a:pPr marL="0" indent="0">
              <a:buNone/>
            </a:pPr>
            <a:endParaRPr lang="en-GB" sz="3600" dirty="0"/>
          </a:p>
          <a:p>
            <a:pPr marL="360000" lvl="1" indent="0">
              <a:buNone/>
            </a:pPr>
            <a:endParaRPr lang="en-GB" sz="2600" dirty="0"/>
          </a:p>
        </p:txBody>
      </p:sp>
      <p:sp>
        <p:nvSpPr>
          <p:cNvPr id="4" name="Text Placeholder 3">
            <a:extLst>
              <a:ext uri="{FF2B5EF4-FFF2-40B4-BE49-F238E27FC236}">
                <a16:creationId xmlns:a16="http://schemas.microsoft.com/office/drawing/2014/main" id="{F1256FBC-DE87-A341-A08C-CBD732B0D7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777354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F682-8EFA-054B-B76D-57B9B080D251}"/>
              </a:ext>
            </a:extLst>
          </p:cNvPr>
          <p:cNvSpPr>
            <a:spLocks noGrp="1"/>
          </p:cNvSpPr>
          <p:nvPr>
            <p:ph type="title"/>
          </p:nvPr>
        </p:nvSpPr>
        <p:spPr/>
        <p:txBody>
          <a:bodyPr/>
          <a:lstStyle/>
          <a:p>
            <a:r>
              <a:rPr lang="en-US" b="1" dirty="0"/>
              <a:t>Who should take responsibility for curating the research knowledge of the world?</a:t>
            </a:r>
            <a:endParaRPr lang="en-US" dirty="0"/>
          </a:p>
        </p:txBody>
      </p:sp>
      <p:sp>
        <p:nvSpPr>
          <p:cNvPr id="3" name="Content Placeholder 2">
            <a:extLst>
              <a:ext uri="{FF2B5EF4-FFF2-40B4-BE49-F238E27FC236}">
                <a16:creationId xmlns:a16="http://schemas.microsoft.com/office/drawing/2014/main" id="{0B798684-4D04-3F47-B5EF-6B16ED23DB41}"/>
              </a:ext>
            </a:extLst>
          </p:cNvPr>
          <p:cNvSpPr>
            <a:spLocks noGrp="1"/>
          </p:cNvSpPr>
          <p:nvPr>
            <p:ph sz="quarter" idx="13"/>
          </p:nvPr>
        </p:nvSpPr>
        <p:spPr/>
        <p:txBody>
          <a:bodyPr/>
          <a:lstStyle/>
          <a:p>
            <a:pPr lvl="1"/>
            <a:r>
              <a:rPr lang="en-US" dirty="0">
                <a:solidFill>
                  <a:schemeClr val="bg1"/>
                </a:solidFill>
              </a:rPr>
              <a:t>Privately owned, profit making, publishing industry</a:t>
            </a:r>
          </a:p>
          <a:p>
            <a:pPr lvl="1"/>
            <a:r>
              <a:rPr lang="en-US" dirty="0">
                <a:solidFill>
                  <a:schemeClr val="bg1"/>
                </a:solidFill>
              </a:rPr>
              <a:t>University, research institution, knowledge creator</a:t>
            </a:r>
          </a:p>
          <a:p>
            <a:pPr lvl="2"/>
            <a:r>
              <a:rPr lang="en-US" dirty="0">
                <a:solidFill>
                  <a:schemeClr val="bg1"/>
                </a:solidFill>
              </a:rPr>
              <a:t>The Institutional repository is a place where the member of an institution can curate their intellectual outputs/knowledge capital</a:t>
            </a:r>
          </a:p>
        </p:txBody>
      </p:sp>
      <p:sp>
        <p:nvSpPr>
          <p:cNvPr id="4" name="Text Placeholder 3">
            <a:extLst>
              <a:ext uri="{FF2B5EF4-FFF2-40B4-BE49-F238E27FC236}">
                <a16:creationId xmlns:a16="http://schemas.microsoft.com/office/drawing/2014/main" id="{B594BB1F-0149-294C-BCD6-FE5B6A46294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91223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F682-8EFA-054B-B76D-57B9B080D251}"/>
              </a:ext>
            </a:extLst>
          </p:cNvPr>
          <p:cNvSpPr>
            <a:spLocks noGrp="1"/>
          </p:cNvSpPr>
          <p:nvPr>
            <p:ph type="title"/>
          </p:nvPr>
        </p:nvSpPr>
        <p:spPr/>
        <p:txBody>
          <a:bodyPr/>
          <a:lstStyle/>
          <a:p>
            <a:r>
              <a:rPr lang="en-US" b="1" dirty="0"/>
              <a:t>Who should take responsibility for curating the research knowledge of the world?</a:t>
            </a:r>
            <a:endParaRPr lang="en-US" dirty="0"/>
          </a:p>
        </p:txBody>
      </p:sp>
      <p:sp>
        <p:nvSpPr>
          <p:cNvPr id="3" name="Content Placeholder 2">
            <a:extLst>
              <a:ext uri="{FF2B5EF4-FFF2-40B4-BE49-F238E27FC236}">
                <a16:creationId xmlns:a16="http://schemas.microsoft.com/office/drawing/2014/main" id="{0B798684-4D04-3F47-B5EF-6B16ED23DB41}"/>
              </a:ext>
            </a:extLst>
          </p:cNvPr>
          <p:cNvSpPr>
            <a:spLocks noGrp="1"/>
          </p:cNvSpPr>
          <p:nvPr>
            <p:ph sz="quarter" idx="13"/>
          </p:nvPr>
        </p:nvSpPr>
        <p:spPr/>
        <p:txBody>
          <a:bodyPr/>
          <a:lstStyle/>
          <a:p>
            <a:pPr lvl="1"/>
            <a:r>
              <a:rPr lang="en-US" dirty="0"/>
              <a:t>Privately owned, profit making, publishing industry</a:t>
            </a:r>
          </a:p>
          <a:p>
            <a:pPr lvl="1"/>
            <a:r>
              <a:rPr lang="en-US" dirty="0"/>
              <a:t>University, research institution, knowledge creator</a:t>
            </a:r>
          </a:p>
          <a:p>
            <a:pPr lvl="2"/>
            <a:r>
              <a:rPr lang="en-US" dirty="0"/>
              <a:t>The Institutional repository is a place where the member of an institution can curate their intellectual outputs/knowledge capital</a:t>
            </a:r>
          </a:p>
        </p:txBody>
      </p:sp>
      <p:sp>
        <p:nvSpPr>
          <p:cNvPr id="4" name="Text Placeholder 3">
            <a:extLst>
              <a:ext uri="{FF2B5EF4-FFF2-40B4-BE49-F238E27FC236}">
                <a16:creationId xmlns:a16="http://schemas.microsoft.com/office/drawing/2014/main" id="{B594BB1F-0149-294C-BCD6-FE5B6A46294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5006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9067-8546-004E-A108-92E65C0E5FEB}"/>
              </a:ext>
            </a:extLst>
          </p:cNvPr>
          <p:cNvSpPr>
            <a:spLocks noGrp="1"/>
          </p:cNvSpPr>
          <p:nvPr>
            <p:ph type="title"/>
          </p:nvPr>
        </p:nvSpPr>
        <p:spPr/>
        <p:txBody>
          <a:bodyPr/>
          <a:lstStyle/>
          <a:p>
            <a:r>
              <a:rPr lang="en-GB" dirty="0"/>
              <a:t>University of Southampton’s Statement of Impact</a:t>
            </a:r>
          </a:p>
        </p:txBody>
      </p:sp>
      <p:sp>
        <p:nvSpPr>
          <p:cNvPr id="3" name="Content Placeholder 2">
            <a:extLst>
              <a:ext uri="{FF2B5EF4-FFF2-40B4-BE49-F238E27FC236}">
                <a16:creationId xmlns:a16="http://schemas.microsoft.com/office/drawing/2014/main" id="{08C3FFC5-FA0B-0F43-9874-8F74E3037D51}"/>
              </a:ext>
            </a:extLst>
          </p:cNvPr>
          <p:cNvSpPr>
            <a:spLocks noGrp="1"/>
          </p:cNvSpPr>
          <p:nvPr>
            <p:ph sz="quarter" idx="13"/>
          </p:nvPr>
        </p:nvSpPr>
        <p:spPr/>
        <p:txBody>
          <a:bodyPr>
            <a:normAutofit/>
          </a:bodyPr>
          <a:lstStyle/>
          <a:p>
            <a:pPr marL="0" indent="0">
              <a:buNone/>
            </a:pPr>
            <a:r>
              <a:rPr lang="en-GB" dirty="0"/>
              <a:t>“New breakthroughs in all disciplines have the ability to make our lives better. We believe it </a:t>
            </a:r>
            <a:r>
              <a:rPr lang="en-GB" b="1" dirty="0"/>
              <a:t>is our responsibility to do all that we can to make the leap from academic publication to real-life solutions</a:t>
            </a:r>
            <a:r>
              <a:rPr lang="en-GB" dirty="0"/>
              <a:t> so that our research helps everyone it can.</a:t>
            </a:r>
          </a:p>
          <a:p>
            <a:r>
              <a:rPr lang="en-GB" b="1" dirty="0"/>
              <a:t>Our impact on government policy - </a:t>
            </a:r>
            <a:r>
              <a:rPr lang="en-GB" dirty="0"/>
              <a:t>We collaborate with government policy makers to create change and tackle society's global challenges.</a:t>
            </a:r>
          </a:p>
          <a:p>
            <a:r>
              <a:rPr lang="en-GB" b="1" dirty="0"/>
              <a:t>Our impact on society - </a:t>
            </a:r>
            <a:r>
              <a:rPr lang="en-GB" dirty="0"/>
              <a:t>Our Public Engagement with Research unit inspires and supports high-quality public engagement with research across the University.</a:t>
            </a:r>
          </a:p>
          <a:p>
            <a:r>
              <a:rPr lang="en-GB" b="1" dirty="0"/>
              <a:t>Impact on teaching - </a:t>
            </a:r>
            <a:r>
              <a:rPr lang="en-GB" dirty="0"/>
              <a:t>Our emphasis on research-led teaching means that our students are taught the latest theories, research and innovations from experts in their field.</a:t>
            </a:r>
          </a:p>
          <a:p>
            <a:r>
              <a:rPr lang="en-GB" b="1" dirty="0"/>
              <a:t>Impact on business - </a:t>
            </a:r>
            <a:r>
              <a:rPr lang="en-GB" dirty="0"/>
              <a:t>We are successful at commercialising our research and working with businesses to help create useful innovations.”</a:t>
            </a:r>
            <a:endParaRPr lang="en-US" dirty="0"/>
          </a:p>
          <a:p>
            <a:endParaRPr lang="en-US" dirty="0"/>
          </a:p>
        </p:txBody>
      </p:sp>
      <p:sp>
        <p:nvSpPr>
          <p:cNvPr id="4" name="Text Placeholder 3">
            <a:extLst>
              <a:ext uri="{FF2B5EF4-FFF2-40B4-BE49-F238E27FC236}">
                <a16:creationId xmlns:a16="http://schemas.microsoft.com/office/drawing/2014/main" id="{6A7064D7-FD77-514C-9248-CFADB0478B1C}"/>
              </a:ext>
            </a:extLst>
          </p:cNvPr>
          <p:cNvSpPr>
            <a:spLocks noGrp="1"/>
          </p:cNvSpPr>
          <p:nvPr>
            <p:ph type="body" sz="quarter" idx="15"/>
          </p:nvPr>
        </p:nvSpPr>
        <p:spPr/>
        <p:txBody>
          <a:bodyPr/>
          <a:lstStyle/>
          <a:p>
            <a:r>
              <a:rPr lang="en-US" dirty="0"/>
              <a:t>https://</a:t>
            </a:r>
            <a:r>
              <a:rPr lang="en-US" dirty="0" err="1"/>
              <a:t>www.southampton.ac.uk</a:t>
            </a:r>
            <a:r>
              <a:rPr lang="en-US" dirty="0"/>
              <a:t>/research/</a:t>
            </a:r>
            <a:r>
              <a:rPr lang="en-US" dirty="0" err="1"/>
              <a:t>impact.page</a:t>
            </a:r>
            <a:endParaRPr lang="en-US" dirty="0"/>
          </a:p>
        </p:txBody>
      </p:sp>
    </p:spTree>
    <p:extLst>
      <p:ext uri="{BB962C8B-B14F-4D97-AF65-F5344CB8AC3E}">
        <p14:creationId xmlns:p14="http://schemas.microsoft.com/office/powerpoint/2010/main" val="312383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6A93-0EB2-DE4B-929E-B848304B408E}"/>
              </a:ext>
            </a:extLst>
          </p:cNvPr>
          <p:cNvSpPr>
            <a:spLocks noGrp="1"/>
          </p:cNvSpPr>
          <p:nvPr>
            <p:ph type="title"/>
          </p:nvPr>
        </p:nvSpPr>
        <p:spPr/>
        <p:txBody>
          <a:bodyPr/>
          <a:lstStyle/>
          <a:p>
            <a:r>
              <a:rPr lang="en-US" dirty="0"/>
              <a:t>University REF and Impact</a:t>
            </a:r>
          </a:p>
        </p:txBody>
      </p:sp>
      <p:sp>
        <p:nvSpPr>
          <p:cNvPr id="3" name="Content Placeholder 2">
            <a:extLst>
              <a:ext uri="{FF2B5EF4-FFF2-40B4-BE49-F238E27FC236}">
                <a16:creationId xmlns:a16="http://schemas.microsoft.com/office/drawing/2014/main" id="{043FE41A-2B83-B349-A45B-9A8CFC657E8E}"/>
              </a:ext>
            </a:extLst>
          </p:cNvPr>
          <p:cNvSpPr>
            <a:spLocks noGrp="1"/>
          </p:cNvSpPr>
          <p:nvPr>
            <p:ph sz="quarter" idx="13"/>
          </p:nvPr>
        </p:nvSpPr>
        <p:spPr/>
        <p:txBody>
          <a:bodyPr>
            <a:normAutofit lnSpcReduction="10000"/>
          </a:bodyPr>
          <a:lstStyle/>
          <a:p>
            <a:r>
              <a:rPr lang="en-US" dirty="0"/>
              <a:t>Universities are assessed by Research Excellence Framework (REF)</a:t>
            </a:r>
          </a:p>
          <a:p>
            <a:pPr lvl="1" fontAlgn="base"/>
            <a:r>
              <a:rPr lang="en-GB" i="1" dirty="0"/>
              <a:t>To </a:t>
            </a:r>
            <a:r>
              <a:rPr lang="en-GB" b="1" i="1" dirty="0"/>
              <a:t>provide accountability for public investment </a:t>
            </a:r>
            <a:r>
              <a:rPr lang="en-GB" i="1" dirty="0"/>
              <a:t>in research and </a:t>
            </a:r>
            <a:r>
              <a:rPr lang="en-GB" b="1" i="1" dirty="0"/>
              <a:t>produce evidence of the benefits of this investment.</a:t>
            </a:r>
          </a:p>
          <a:p>
            <a:pPr lvl="1" fontAlgn="base"/>
            <a:r>
              <a:rPr lang="en-GB" i="1" dirty="0"/>
              <a:t>To </a:t>
            </a:r>
            <a:r>
              <a:rPr lang="en-GB" b="1" i="1" dirty="0"/>
              <a:t>provide benchmarking information</a:t>
            </a:r>
            <a:r>
              <a:rPr lang="en-GB" i="1" dirty="0"/>
              <a:t> and establish reputational yardsticks, for use within the HE sector and for public information.</a:t>
            </a:r>
          </a:p>
          <a:p>
            <a:pPr lvl="1" fontAlgn="base"/>
            <a:r>
              <a:rPr lang="en-GB" i="1" dirty="0"/>
              <a:t>To </a:t>
            </a:r>
            <a:r>
              <a:rPr lang="en-GB" b="1" i="1" dirty="0"/>
              <a:t>inform the selective allocation of funding </a:t>
            </a:r>
            <a:r>
              <a:rPr lang="en-GB" i="1" dirty="0"/>
              <a:t>for research. </a:t>
            </a:r>
            <a:endParaRPr lang="en-US" i="1" dirty="0"/>
          </a:p>
          <a:p>
            <a:r>
              <a:rPr lang="en-US" dirty="0"/>
              <a:t>Assesses universities purely on their research output</a:t>
            </a:r>
          </a:p>
          <a:p>
            <a:r>
              <a:rPr lang="en-US" dirty="0"/>
              <a:t>The REF determines the quality of researchers and students they attract</a:t>
            </a:r>
          </a:p>
          <a:p>
            <a:r>
              <a:rPr lang="en-US" dirty="0"/>
              <a:t>Having access to journals plays a big role in the success of the university</a:t>
            </a:r>
          </a:p>
          <a:p>
            <a:r>
              <a:rPr lang="en-US" dirty="0"/>
              <a:t>Universities can’t afford to subscribe to all journals</a:t>
            </a:r>
          </a:p>
          <a:p>
            <a:r>
              <a:rPr lang="en-US" dirty="0"/>
              <a:t>Highly subscribed to journals have greater reach and receive more citations</a:t>
            </a:r>
          </a:p>
          <a:p>
            <a:r>
              <a:rPr lang="en-US" dirty="0"/>
              <a:t>Less subscribed to journals have less reach and publications receive fewer citations</a:t>
            </a:r>
          </a:p>
        </p:txBody>
      </p:sp>
      <p:sp>
        <p:nvSpPr>
          <p:cNvPr id="4" name="Text Placeholder 3">
            <a:extLst>
              <a:ext uri="{FF2B5EF4-FFF2-40B4-BE49-F238E27FC236}">
                <a16:creationId xmlns:a16="http://schemas.microsoft.com/office/drawing/2014/main" id="{D766B9F1-4BA5-514F-A233-CF4B80B77E4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8636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C52B-A54B-B84C-81D0-F33C023B9DE9}"/>
              </a:ext>
            </a:extLst>
          </p:cNvPr>
          <p:cNvSpPr>
            <a:spLocks noGrp="1"/>
          </p:cNvSpPr>
          <p:nvPr>
            <p:ph type="title"/>
          </p:nvPr>
        </p:nvSpPr>
        <p:spPr>
          <a:xfrm>
            <a:off x="623889" y="692150"/>
            <a:ext cx="10944224" cy="936625"/>
          </a:xfrm>
        </p:spPr>
        <p:txBody>
          <a:bodyPr anchor="b">
            <a:normAutofit/>
          </a:bodyPr>
          <a:lstStyle/>
          <a:p>
            <a:r>
              <a:rPr lang="en-US" dirty="0"/>
              <a:t>Publication Model</a:t>
            </a:r>
          </a:p>
        </p:txBody>
      </p:sp>
      <p:pic>
        <p:nvPicPr>
          <p:cNvPr id="5" name="Content Placeholder 4" descr="peer-reviewed-medical-journals-figure.jpg">
            <a:extLst>
              <a:ext uri="{FF2B5EF4-FFF2-40B4-BE49-F238E27FC236}">
                <a16:creationId xmlns:a16="http://schemas.microsoft.com/office/drawing/2014/main" id="{D3041490-40AF-B645-93C6-0C79BCA0DCAF}"/>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88303" y="762490"/>
            <a:ext cx="5884496" cy="5884496"/>
          </a:xfrm>
          <a:prstGeom prst="rect">
            <a:avLst/>
          </a:prstGeom>
          <a:noFill/>
        </p:spPr>
      </p:pic>
      <p:sp>
        <p:nvSpPr>
          <p:cNvPr id="12" name="Text Placeholder 4">
            <a:extLst>
              <a:ext uri="{FF2B5EF4-FFF2-40B4-BE49-F238E27FC236}">
                <a16:creationId xmlns:a16="http://schemas.microsoft.com/office/drawing/2014/main" id="{AE122099-5E21-4DAA-9B58-307CDC0046F8}"/>
              </a:ext>
            </a:extLst>
          </p:cNvPr>
          <p:cNvSpPr>
            <a:spLocks noGrp="1"/>
          </p:cNvSpPr>
          <p:nvPr>
            <p:ph type="body" sz="quarter" idx="15"/>
          </p:nvPr>
        </p:nvSpPr>
        <p:spPr>
          <a:xfrm>
            <a:off x="623889" y="6381750"/>
            <a:ext cx="4182574" cy="230065"/>
          </a:xfrm>
        </p:spPr>
        <p:txBody>
          <a:bodyPr/>
          <a:lstStyle/>
          <a:p>
            <a:endParaRPr lang="en-US"/>
          </a:p>
        </p:txBody>
      </p:sp>
      <p:sp>
        <p:nvSpPr>
          <p:cNvPr id="8" name="Content Placeholder 2">
            <a:extLst>
              <a:ext uri="{FF2B5EF4-FFF2-40B4-BE49-F238E27FC236}">
                <a16:creationId xmlns:a16="http://schemas.microsoft.com/office/drawing/2014/main" id="{CD4EED10-135E-1B44-B846-5AAA4AED7DCF}"/>
              </a:ext>
            </a:extLst>
          </p:cNvPr>
          <p:cNvSpPr>
            <a:spLocks noGrp="1"/>
          </p:cNvSpPr>
          <p:nvPr>
            <p:ph sz="quarter" idx="13"/>
          </p:nvPr>
        </p:nvSpPr>
        <p:spPr>
          <a:xfrm>
            <a:off x="623887" y="1773238"/>
            <a:ext cx="4182575" cy="4464050"/>
          </a:xfrm>
        </p:spPr>
        <p:txBody>
          <a:bodyPr>
            <a:normAutofit/>
          </a:bodyPr>
          <a:lstStyle/>
          <a:p>
            <a:r>
              <a:rPr lang="en-US" dirty="0"/>
              <a:t>Academics write the papers</a:t>
            </a:r>
          </a:p>
          <a:p>
            <a:r>
              <a:rPr lang="en-US" dirty="0"/>
              <a:t>Peer review process performed by academics</a:t>
            </a:r>
          </a:p>
          <a:p>
            <a:r>
              <a:rPr lang="en-US" dirty="0"/>
              <a:t>Peer review process handled by publishing company</a:t>
            </a:r>
          </a:p>
          <a:p>
            <a:r>
              <a:rPr lang="en-US" dirty="0"/>
              <a:t>Publishing company publishes publications</a:t>
            </a:r>
          </a:p>
        </p:txBody>
      </p:sp>
    </p:spTree>
    <p:extLst>
      <p:ext uri="{BB962C8B-B14F-4D97-AF65-F5344CB8AC3E}">
        <p14:creationId xmlns:p14="http://schemas.microsoft.com/office/powerpoint/2010/main" val="342780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9-23 at 09.55.08.png">
            <a:extLst>
              <a:ext uri="{FF2B5EF4-FFF2-40B4-BE49-F238E27FC236}">
                <a16:creationId xmlns:a16="http://schemas.microsoft.com/office/drawing/2014/main" id="{B725834C-0CED-7648-A859-0F07EC2F7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749" y="966460"/>
            <a:ext cx="6024562" cy="4925079"/>
          </a:xfrm>
          <a:prstGeom prst="rect">
            <a:avLst/>
          </a:prstGeom>
          <a:noFill/>
        </p:spPr>
      </p:pic>
      <p:sp>
        <p:nvSpPr>
          <p:cNvPr id="16" name="Title 2">
            <a:extLst>
              <a:ext uri="{FF2B5EF4-FFF2-40B4-BE49-F238E27FC236}">
                <a16:creationId xmlns:a16="http://schemas.microsoft.com/office/drawing/2014/main" id="{901ECB7E-5B83-4697-9FD4-725A52076D0C}"/>
              </a:ext>
            </a:extLst>
          </p:cNvPr>
          <p:cNvSpPr>
            <a:spLocks noGrp="1"/>
          </p:cNvSpPr>
          <p:nvPr>
            <p:ph type="title"/>
          </p:nvPr>
        </p:nvSpPr>
        <p:spPr>
          <a:xfrm>
            <a:off x="623889" y="692150"/>
            <a:ext cx="5400674" cy="936625"/>
          </a:xfrm>
        </p:spPr>
        <p:txBody>
          <a:bodyPr/>
          <a:lstStyle/>
          <a:p>
            <a:r>
              <a:rPr lang="en-US" dirty="0"/>
              <a:t>Ideal Research</a:t>
            </a:r>
          </a:p>
        </p:txBody>
      </p:sp>
      <p:sp>
        <p:nvSpPr>
          <p:cNvPr id="6" name="Content Placeholder 2">
            <a:extLst>
              <a:ext uri="{FF2B5EF4-FFF2-40B4-BE49-F238E27FC236}">
                <a16:creationId xmlns:a16="http://schemas.microsoft.com/office/drawing/2014/main" id="{75F92BF5-AEE2-614A-9A82-7E08F3AE0D7A}"/>
              </a:ext>
            </a:extLst>
          </p:cNvPr>
          <p:cNvSpPr txBox="1">
            <a:spLocks/>
          </p:cNvSpPr>
          <p:nvPr/>
        </p:nvSpPr>
        <p:spPr>
          <a:xfrm>
            <a:off x="623888" y="1773236"/>
            <a:ext cx="5400675" cy="4464051"/>
          </a:xfrm>
          <a:prstGeom prst="rect">
            <a:avLst/>
          </a:prstGeom>
        </p:spPr>
        <p:txBody>
          <a:bodyPr vert="horz" lIns="72000" tIns="36000" rIns="72000" bIns="36000" rtlCol="0">
            <a:normAutofit/>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Integrated</a:t>
            </a:r>
          </a:p>
          <a:p>
            <a:pPr lvl="1"/>
            <a:r>
              <a:rPr lang="en-GB" sz="2000" dirty="0"/>
              <a:t>Citations</a:t>
            </a:r>
          </a:p>
          <a:p>
            <a:r>
              <a:rPr lang="en-GB" dirty="0"/>
              <a:t>Readily available</a:t>
            </a:r>
          </a:p>
          <a:p>
            <a:r>
              <a:rPr lang="en-GB" dirty="0"/>
              <a:t>Standing on the shoulders of giants</a:t>
            </a:r>
          </a:p>
          <a:p>
            <a:pPr marL="0"/>
            <a:r>
              <a:rPr lang="en-GB" i="1" dirty="0"/>
              <a:t>“we see more and farther than our predecessors, not because we have keener vision or greater height, but because we are lifted up and borne aloft on their gigantic stature”</a:t>
            </a:r>
          </a:p>
        </p:txBody>
      </p:sp>
      <p:sp>
        <p:nvSpPr>
          <p:cNvPr id="17" name="Text Placeholder 4">
            <a:extLst>
              <a:ext uri="{FF2B5EF4-FFF2-40B4-BE49-F238E27FC236}">
                <a16:creationId xmlns:a16="http://schemas.microsoft.com/office/drawing/2014/main" id="{DA787F30-2ABF-4199-968D-0A8BFB431764}"/>
              </a:ext>
            </a:extLst>
          </p:cNvPr>
          <p:cNvSpPr>
            <a:spLocks noGrp="1"/>
          </p:cNvSpPr>
          <p:nvPr>
            <p:ph type="body" sz="quarter" idx="15"/>
          </p:nvPr>
        </p:nvSpPr>
        <p:spPr>
          <a:xfrm>
            <a:off x="623888" y="6381750"/>
            <a:ext cx="10944225" cy="293721"/>
          </a:xfrm>
        </p:spPr>
        <p:txBody>
          <a:bodyPr/>
          <a:lstStyle/>
          <a:p>
            <a:endParaRPr lang="en-US"/>
          </a:p>
        </p:txBody>
      </p:sp>
    </p:spTree>
    <p:extLst>
      <p:ext uri="{BB962C8B-B14F-4D97-AF65-F5344CB8AC3E}">
        <p14:creationId xmlns:p14="http://schemas.microsoft.com/office/powerpoint/2010/main" val="145975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46CC0-7B08-C54C-9EA6-6F33A6D550BA}"/>
              </a:ext>
            </a:extLst>
          </p:cNvPr>
          <p:cNvSpPr>
            <a:spLocks noGrp="1"/>
          </p:cNvSpPr>
          <p:nvPr>
            <p:ph type="body" sz="quarter" idx="15"/>
          </p:nvPr>
        </p:nvSpPr>
        <p:spPr/>
        <p:txBody>
          <a:bodyPr/>
          <a:lstStyle/>
          <a:p>
            <a:endParaRPr lang="en-US"/>
          </a:p>
        </p:txBody>
      </p:sp>
      <p:sp>
        <p:nvSpPr>
          <p:cNvPr id="4" name="Title 1">
            <a:extLst>
              <a:ext uri="{FF2B5EF4-FFF2-40B4-BE49-F238E27FC236}">
                <a16:creationId xmlns:a16="http://schemas.microsoft.com/office/drawing/2014/main" id="{286C505D-3D32-484E-932C-B967C85181E3}"/>
              </a:ext>
            </a:extLst>
          </p:cNvPr>
          <p:cNvSpPr>
            <a:spLocks noGrp="1"/>
          </p:cNvSpPr>
          <p:nvPr>
            <p:ph type="title"/>
          </p:nvPr>
        </p:nvSpPr>
        <p:spPr>
          <a:xfrm>
            <a:off x="623889" y="692150"/>
            <a:ext cx="10944224" cy="936625"/>
          </a:xfrm>
        </p:spPr>
        <p:txBody>
          <a:bodyPr/>
          <a:lstStyle/>
          <a:p>
            <a:r>
              <a:rPr lang="en-US" dirty="0"/>
              <a:t>The Literature: As It Is</a:t>
            </a:r>
          </a:p>
        </p:txBody>
      </p:sp>
      <p:sp>
        <p:nvSpPr>
          <p:cNvPr id="5" name="Content Placeholder 2">
            <a:extLst>
              <a:ext uri="{FF2B5EF4-FFF2-40B4-BE49-F238E27FC236}">
                <a16:creationId xmlns:a16="http://schemas.microsoft.com/office/drawing/2014/main" id="{4CBA55DD-0CBA-EA40-BFE9-4E63BC38297E}"/>
              </a:ext>
            </a:extLst>
          </p:cNvPr>
          <p:cNvSpPr txBox="1">
            <a:spLocks/>
          </p:cNvSpPr>
          <p:nvPr/>
        </p:nvSpPr>
        <p:spPr>
          <a:xfrm>
            <a:off x="432000" y="1692000"/>
            <a:ext cx="11328000" cy="4469088"/>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Inaccessible</a:t>
            </a:r>
          </a:p>
          <a:p>
            <a:pPr lvl="1"/>
            <a:r>
              <a:rPr lang="en-US"/>
              <a:t>Hidden behind pay walls</a:t>
            </a:r>
          </a:p>
          <a:p>
            <a:pPr lvl="1"/>
            <a:r>
              <a:rPr lang="en-US"/>
              <a:t>Not subscribed too</a:t>
            </a:r>
          </a:p>
          <a:p>
            <a:r>
              <a:rPr lang="en-US"/>
              <a:t>Disjoint</a:t>
            </a:r>
          </a:p>
          <a:p>
            <a:pPr lvl="1"/>
            <a:r>
              <a:rPr lang="en-US"/>
              <a:t>Books</a:t>
            </a:r>
          </a:p>
          <a:p>
            <a:pPr lvl="1"/>
            <a:r>
              <a:rPr lang="en-US"/>
              <a:t>Online journals</a:t>
            </a:r>
          </a:p>
          <a:p>
            <a:pPr lvl="1"/>
            <a:r>
              <a:rPr lang="en-US"/>
              <a:t>Scientific magazines</a:t>
            </a:r>
          </a:p>
          <a:p>
            <a:endParaRPr lang="en-US"/>
          </a:p>
          <a:p>
            <a:pPr marL="0" indent="0">
              <a:buFont typeface="Arial" panose="020B0604020202020204" pitchFamily="34" charset="0"/>
              <a:buNone/>
            </a:pPr>
            <a:endParaRPr lang="en-US" dirty="0"/>
          </a:p>
        </p:txBody>
      </p:sp>
      <p:pic>
        <p:nvPicPr>
          <p:cNvPr id="6" name="Picture 5" descr="Screen Shot 2019-09-23 at 09.56.48.png">
            <a:extLst>
              <a:ext uri="{FF2B5EF4-FFF2-40B4-BE49-F238E27FC236}">
                <a16:creationId xmlns:a16="http://schemas.microsoft.com/office/drawing/2014/main" id="{065E6FA9-9C9C-8B4B-BD3B-290893D44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663" y="1793416"/>
            <a:ext cx="5885289" cy="4097734"/>
          </a:xfrm>
          <a:prstGeom prst="rect">
            <a:avLst/>
          </a:prstGeom>
        </p:spPr>
      </p:pic>
    </p:spTree>
    <p:extLst>
      <p:ext uri="{BB962C8B-B14F-4D97-AF65-F5344CB8AC3E}">
        <p14:creationId xmlns:p14="http://schemas.microsoft.com/office/powerpoint/2010/main" val="243592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68D456-0915-8D43-992E-12A4AF8CCCEB}"/>
              </a:ext>
            </a:extLst>
          </p:cNvPr>
          <p:cNvSpPr>
            <a:spLocks noGrp="1"/>
          </p:cNvSpPr>
          <p:nvPr>
            <p:ph sz="quarter" idx="13"/>
          </p:nvPr>
        </p:nvSpPr>
        <p:spPr>
          <a:xfrm>
            <a:off x="623887" y="1289538"/>
            <a:ext cx="10944225" cy="4947750"/>
          </a:xfrm>
        </p:spPr>
        <p:txBody>
          <a:bodyPr/>
          <a:lstStyle/>
          <a:p>
            <a:pPr marL="0" indent="0">
              <a:buNone/>
            </a:pPr>
            <a:r>
              <a:rPr lang="en-US" sz="2400" b="1" dirty="0"/>
              <a:t>Should universities, researchers and the general public have to pay a subscription or per article fee to read scientific research?</a:t>
            </a:r>
          </a:p>
          <a:p>
            <a:r>
              <a:rPr lang="en-US" sz="2400" dirty="0">
                <a:solidFill>
                  <a:schemeClr val="bg1"/>
                </a:solidFill>
              </a:rPr>
              <a:t>Restricts access to research papers</a:t>
            </a:r>
          </a:p>
          <a:p>
            <a:r>
              <a:rPr lang="en-US" sz="2400" dirty="0">
                <a:solidFill>
                  <a:schemeClr val="bg1"/>
                </a:solidFill>
              </a:rPr>
              <a:t>Prevents research being used</a:t>
            </a:r>
          </a:p>
          <a:p>
            <a:r>
              <a:rPr lang="en-US" sz="2400" dirty="0">
                <a:solidFill>
                  <a:schemeClr val="bg1"/>
                </a:solidFill>
              </a:rPr>
              <a:t>Prevents research from being built upon</a:t>
            </a:r>
          </a:p>
          <a:p>
            <a:r>
              <a:rPr lang="en-US" sz="2400" dirty="0">
                <a:solidFill>
                  <a:schemeClr val="bg1"/>
                </a:solidFill>
              </a:rPr>
              <a:t>Publishes need revenues to operate and provide publishing services</a:t>
            </a:r>
          </a:p>
          <a:p>
            <a:pPr marL="0" indent="0">
              <a:buNone/>
            </a:pPr>
            <a:endParaRPr lang="en-US" dirty="0"/>
          </a:p>
        </p:txBody>
      </p:sp>
      <p:sp>
        <p:nvSpPr>
          <p:cNvPr id="4" name="Text Placeholder 3">
            <a:extLst>
              <a:ext uri="{FF2B5EF4-FFF2-40B4-BE49-F238E27FC236}">
                <a16:creationId xmlns:a16="http://schemas.microsoft.com/office/drawing/2014/main" id="{CEBDB500-3F18-B047-9437-92AFDB31CC1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0580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68D456-0915-8D43-992E-12A4AF8CCCEB}"/>
              </a:ext>
            </a:extLst>
          </p:cNvPr>
          <p:cNvSpPr>
            <a:spLocks noGrp="1"/>
          </p:cNvSpPr>
          <p:nvPr>
            <p:ph sz="quarter" idx="13"/>
          </p:nvPr>
        </p:nvSpPr>
        <p:spPr>
          <a:xfrm>
            <a:off x="623887" y="1289538"/>
            <a:ext cx="10944225" cy="4947750"/>
          </a:xfrm>
        </p:spPr>
        <p:txBody>
          <a:bodyPr/>
          <a:lstStyle/>
          <a:p>
            <a:pPr marL="0" indent="0">
              <a:buNone/>
            </a:pPr>
            <a:r>
              <a:rPr lang="en-US" sz="2400" b="1" dirty="0"/>
              <a:t>Should universities, researchers and the general public have to pay a subscription or per article fee to read scientific research?</a:t>
            </a:r>
          </a:p>
          <a:p>
            <a:r>
              <a:rPr lang="en-US" sz="2400" dirty="0"/>
              <a:t>Restricts access to research papers</a:t>
            </a:r>
          </a:p>
          <a:p>
            <a:r>
              <a:rPr lang="en-US" sz="2400" dirty="0"/>
              <a:t>Prevents research being used</a:t>
            </a:r>
          </a:p>
          <a:p>
            <a:r>
              <a:rPr lang="en-US" sz="2400" dirty="0"/>
              <a:t>Prevents research from being built upon</a:t>
            </a:r>
          </a:p>
          <a:p>
            <a:r>
              <a:rPr lang="en-US" sz="2400" dirty="0"/>
              <a:t>Publishes need revenues to operate and provide publishing services</a:t>
            </a:r>
          </a:p>
          <a:p>
            <a:pPr marL="0" indent="0">
              <a:buNone/>
            </a:pPr>
            <a:endParaRPr lang="en-US" dirty="0"/>
          </a:p>
        </p:txBody>
      </p:sp>
      <p:sp>
        <p:nvSpPr>
          <p:cNvPr id="4" name="Text Placeholder 3">
            <a:extLst>
              <a:ext uri="{FF2B5EF4-FFF2-40B4-BE49-F238E27FC236}">
                <a16:creationId xmlns:a16="http://schemas.microsoft.com/office/drawing/2014/main" id="{CEBDB500-3F18-B047-9437-92AFDB31CC1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91376508"/>
      </p:ext>
    </p:extLst>
  </p:cSld>
  <p:clrMapOvr>
    <a:masterClrMapping/>
  </p:clrMapOvr>
</p:sld>
</file>

<file path=ppt/theme/theme1.xml><?xml version="1.0" encoding="utf-8"?>
<a:theme xmlns:a="http://schemas.openxmlformats.org/drawingml/2006/main" name="Default Theme">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8857</TotalTime>
  <Words>1555</Words>
  <Application>Microsoft Macintosh PowerPoint</Application>
  <PresentationFormat>Widescreen</PresentationFormat>
  <Paragraphs>191</Paragraphs>
  <Slides>25</Slides>
  <Notes>5</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25</vt:i4>
      </vt:variant>
    </vt:vector>
  </HeadingPairs>
  <TitlesOfParts>
    <vt:vector size="37" baseType="lpstr">
      <vt:lpstr>Lucida Sans</vt:lpstr>
      <vt:lpstr>Calibri</vt:lpstr>
      <vt:lpstr>Arial</vt:lpstr>
      <vt:lpstr>Lucida Grande</vt:lpstr>
      <vt:lpstr>Default Theme</vt:lpstr>
      <vt:lpstr>Marine 1</vt:lpstr>
      <vt:lpstr>Marine 3</vt:lpstr>
      <vt:lpstr>Marine 5</vt:lpstr>
      <vt:lpstr>Marine 6</vt:lpstr>
      <vt:lpstr>Horizon 3</vt:lpstr>
      <vt:lpstr>Horizon 4</vt:lpstr>
      <vt:lpstr>Horizon 5</vt:lpstr>
      <vt:lpstr>Research and  Open Access</vt:lpstr>
      <vt:lpstr>The Web, Research and Open Access</vt:lpstr>
      <vt:lpstr>University of Southampton’s Statement of Impact</vt:lpstr>
      <vt:lpstr>University REF and Impact</vt:lpstr>
      <vt:lpstr>Publication Model</vt:lpstr>
      <vt:lpstr>Ideal Research</vt:lpstr>
      <vt:lpstr>The Literature: As It Is</vt:lpstr>
      <vt:lpstr>PowerPoint Presentation</vt:lpstr>
      <vt:lpstr>PowerPoint Presentation</vt:lpstr>
      <vt:lpstr>PowerPoint Presentation</vt:lpstr>
      <vt:lpstr>Full Open Access Ideal</vt:lpstr>
      <vt:lpstr>Open Access Publications</vt:lpstr>
      <vt:lpstr>Open Access Publications</vt:lpstr>
      <vt:lpstr>PowerPoint Presentation</vt:lpstr>
      <vt:lpstr>PowerPoint Presentation</vt:lpstr>
      <vt:lpstr>Publication Fees</vt:lpstr>
      <vt:lpstr>Requirements for Open Access from Funders</vt:lpstr>
      <vt:lpstr>What are the advantages of Open access preprints and post print?</vt:lpstr>
      <vt:lpstr>What are the advantages of Open access preprints and post print?</vt:lpstr>
      <vt:lpstr>What are the problems with Gold OA?</vt:lpstr>
      <vt:lpstr>What are the problems with Gold OA?</vt:lpstr>
      <vt:lpstr>What are the problems with Green OA?</vt:lpstr>
      <vt:lpstr>What are the problems with Green OA?</vt:lpstr>
      <vt:lpstr>Who should take responsibility for curating the research knowledge of the world?</vt:lpstr>
      <vt:lpstr>Who should take responsibility for curating the research knowledge of the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Open Access</dc:title>
  <dc:creator>Heather Packer</dc:creator>
  <cp:lastModifiedBy>Heather Packer</cp:lastModifiedBy>
  <cp:revision>4</cp:revision>
  <dcterms:created xsi:type="dcterms:W3CDTF">2021-11-30T10:45:15Z</dcterms:created>
  <dcterms:modified xsi:type="dcterms:W3CDTF">2021-12-06T14:23:04Z</dcterms:modified>
</cp:coreProperties>
</file>