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  <p:sldMasterId id="2147483698" r:id="rId3"/>
    <p:sldMasterId id="2147483702" r:id="rId4"/>
    <p:sldMasterId id="2147483706" r:id="rId5"/>
    <p:sldMasterId id="2147483710" r:id="rId6"/>
    <p:sldMasterId id="2147483714" r:id="rId7"/>
    <p:sldMasterId id="2147483718" r:id="rId8"/>
  </p:sldMasterIdLst>
  <p:notesMasterIdLst>
    <p:notesMasterId r:id="rId42"/>
  </p:notesMasterIdLst>
  <p:sldIdLst>
    <p:sldId id="259" r:id="rId9"/>
    <p:sldId id="257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318" r:id="rId19"/>
    <p:sldId id="294" r:id="rId20"/>
    <p:sldId id="295" r:id="rId21"/>
    <p:sldId id="296" r:id="rId22"/>
    <p:sldId id="298" r:id="rId23"/>
    <p:sldId id="297" r:id="rId24"/>
    <p:sldId id="299" r:id="rId25"/>
    <p:sldId id="314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15" r:id="rId34"/>
    <p:sldId id="316" r:id="rId35"/>
    <p:sldId id="307" r:id="rId36"/>
    <p:sldId id="313" r:id="rId37"/>
    <p:sldId id="319" r:id="rId38"/>
    <p:sldId id="308" r:id="rId39"/>
    <p:sldId id="309" r:id="rId40"/>
    <p:sldId id="310" r:id="rId41"/>
  </p:sldIdLst>
  <p:sldSz cx="12192000" cy="6858000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Lucida Sans" panose="020B0602030504020204" pitchFamily="34" charset="77"/>
      <p:regular r:id="rId47"/>
      <p:bold r:id="rId48"/>
      <p:italic r:id="rId49"/>
      <p:boldItalic r:id="rId50"/>
    </p:embeddedFont>
  </p:embeddedFontLst>
  <p:custDataLst>
    <p:tags r:id="rId5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1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550E09-C29C-7B46-8FB9-805AFDBB9FCA}" v="1" dt="2021-12-06T09:47:53.5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75"/>
    <p:restoredTop sz="69932"/>
  </p:normalViewPr>
  <p:slideViewPr>
    <p:cSldViewPr snapToGrid="0" snapToObjects="1" showGuides="1">
      <p:cViewPr varScale="1">
        <p:scale>
          <a:sx n="83" d="100"/>
          <a:sy n="83" d="100"/>
        </p:scale>
        <p:origin x="2376" y="192"/>
      </p:cViewPr>
      <p:guideLst>
        <p:guide orient="horz" pos="311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font" Target="fonts/font3.fntdata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microsoft.com/office/2016/11/relationships/changesInfo" Target="changesInfos/changesInfo1.xml"/><Relationship Id="rId8" Type="http://schemas.openxmlformats.org/officeDocument/2006/relationships/slideMaster" Target="slideMasters/slideMaster8.xml"/><Relationship Id="rId51" Type="http://schemas.openxmlformats.org/officeDocument/2006/relationships/tags" Target="tags/tag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font" Target="fonts/font4.fntdata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font" Target="fonts/font7.fntdata"/><Relationship Id="rId57" Type="http://schemas.microsoft.com/office/2015/10/relationships/revisionInfo" Target="revisionInfo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font" Target="fonts/font2.fntdata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holas Gibbins" userId="6a0e944c-4d97-467d-bb7a-7c3315791fe4" providerId="ADAL" clId="{54550E09-C29C-7B46-8FB9-805AFDBB9FCA}"/>
    <pc:docChg chg="modSld">
      <pc:chgData name="Nicholas Gibbins" userId="6a0e944c-4d97-467d-bb7a-7c3315791fe4" providerId="ADAL" clId="{54550E09-C29C-7B46-8FB9-805AFDBB9FCA}" dt="2021-12-06T10:02:15.673" v="11" actId="20577"/>
      <pc:docMkLst>
        <pc:docMk/>
      </pc:docMkLst>
      <pc:sldChg chg="modSp mod modNotesTx">
        <pc:chgData name="Nicholas Gibbins" userId="6a0e944c-4d97-467d-bb7a-7c3315791fe4" providerId="ADAL" clId="{54550E09-C29C-7B46-8FB9-805AFDBB9FCA}" dt="2021-12-06T10:02:15.673" v="11" actId="20577"/>
        <pc:sldMkLst>
          <pc:docMk/>
          <pc:sldMk cId="4096223555" sldId="303"/>
        </pc:sldMkLst>
        <pc:spChg chg="mod">
          <ac:chgData name="Nicholas Gibbins" userId="6a0e944c-4d97-467d-bb7a-7c3315791fe4" providerId="ADAL" clId="{54550E09-C29C-7B46-8FB9-805AFDBB9FCA}" dt="2021-12-06T10:02:15.673" v="11" actId="20577"/>
          <ac:spMkLst>
            <pc:docMk/>
            <pc:sldMk cId="4096223555" sldId="303"/>
            <ac:spMk id="5" creationId="{00000000-0000-0000-0000-000000000000}"/>
          </ac:spMkLst>
        </pc:spChg>
      </pc:sldChg>
    </pc:docChg>
  </pc:docChgLst>
  <pc:docChgLst>
    <pc:chgData name="Gibbins N.M." userId="6a0e944c-4d97-467d-bb7a-7c3315791fe4" providerId="ADAL" clId="{C6B75B44-3EBE-DE40-B4DB-AA76AD041E1A}"/>
    <pc:docChg chg="custSel addSld modSld sldOrd">
      <pc:chgData name="Gibbins N.M." userId="6a0e944c-4d97-467d-bb7a-7c3315791fe4" providerId="ADAL" clId="{C6B75B44-3EBE-DE40-B4DB-AA76AD041E1A}" dt="2019-11-05T09:58:46.461" v="866" actId="20577"/>
      <pc:docMkLst>
        <pc:docMk/>
      </pc:docMkLst>
      <pc:sldChg chg="modNotesTx">
        <pc:chgData name="Gibbins N.M." userId="6a0e944c-4d97-467d-bb7a-7c3315791fe4" providerId="ADAL" clId="{C6B75B44-3EBE-DE40-B4DB-AA76AD041E1A}" dt="2019-11-04T12:30:55.592" v="822" actId="20577"/>
        <pc:sldMkLst>
          <pc:docMk/>
          <pc:sldMk cId="3100753328" sldId="288"/>
        </pc:sldMkLst>
      </pc:sldChg>
      <pc:sldChg chg="modNotesTx">
        <pc:chgData name="Gibbins N.M." userId="6a0e944c-4d97-467d-bb7a-7c3315791fe4" providerId="ADAL" clId="{C6B75B44-3EBE-DE40-B4DB-AA76AD041E1A}" dt="2019-11-04T11:59:21.983" v="322" actId="20577"/>
        <pc:sldMkLst>
          <pc:docMk/>
          <pc:sldMk cId="1393411015" sldId="290"/>
        </pc:sldMkLst>
      </pc:sldChg>
      <pc:sldChg chg="modSp">
        <pc:chgData name="Gibbins N.M." userId="6a0e944c-4d97-467d-bb7a-7c3315791fe4" providerId="ADAL" clId="{C6B75B44-3EBE-DE40-B4DB-AA76AD041E1A}" dt="2019-11-04T12:46:13.457" v="863" actId="20577"/>
        <pc:sldMkLst>
          <pc:docMk/>
          <pc:sldMk cId="3456657232" sldId="310"/>
        </pc:sldMkLst>
        <pc:spChg chg="mod">
          <ac:chgData name="Gibbins N.M." userId="6a0e944c-4d97-467d-bb7a-7c3315791fe4" providerId="ADAL" clId="{C6B75B44-3EBE-DE40-B4DB-AA76AD041E1A}" dt="2019-11-04T12:46:13.457" v="863" actId="20577"/>
          <ac:spMkLst>
            <pc:docMk/>
            <pc:sldMk cId="3456657232" sldId="310"/>
            <ac:spMk id="2" creationId="{00000000-0000-0000-0000-000000000000}"/>
          </ac:spMkLst>
        </pc:spChg>
      </pc:sldChg>
      <pc:sldChg chg="modSp ord">
        <pc:chgData name="Gibbins N.M." userId="6a0e944c-4d97-467d-bb7a-7c3315791fe4" providerId="ADAL" clId="{C6B75B44-3EBE-DE40-B4DB-AA76AD041E1A}" dt="2019-11-04T12:33:25.887" v="853"/>
        <pc:sldMkLst>
          <pc:docMk/>
          <pc:sldMk cId="499215981" sldId="317"/>
        </pc:sldMkLst>
        <pc:spChg chg="mod">
          <ac:chgData name="Gibbins N.M." userId="6a0e944c-4d97-467d-bb7a-7c3315791fe4" providerId="ADAL" clId="{C6B75B44-3EBE-DE40-B4DB-AA76AD041E1A}" dt="2019-11-04T12:00:03.289" v="324" actId="20577"/>
          <ac:spMkLst>
            <pc:docMk/>
            <pc:sldMk cId="499215981" sldId="317"/>
            <ac:spMk id="3" creationId="{763F852C-807F-5548-B47D-F353A68E2008}"/>
          </ac:spMkLst>
        </pc:spChg>
      </pc:sldChg>
      <pc:sldChg chg="addSp delSp modSp add">
        <pc:chgData name="Gibbins N.M." userId="6a0e944c-4d97-467d-bb7a-7c3315791fe4" providerId="ADAL" clId="{C6B75B44-3EBE-DE40-B4DB-AA76AD041E1A}" dt="2019-11-05T09:58:46.461" v="866" actId="20577"/>
        <pc:sldMkLst>
          <pc:docMk/>
          <pc:sldMk cId="2236777123" sldId="319"/>
        </pc:sldMkLst>
        <pc:spChg chg="mod">
          <ac:chgData name="Gibbins N.M." userId="6a0e944c-4d97-467d-bb7a-7c3315791fe4" providerId="ADAL" clId="{C6B75B44-3EBE-DE40-B4DB-AA76AD041E1A}" dt="2019-11-04T11:35:36.418" v="45" actId="20577"/>
          <ac:spMkLst>
            <pc:docMk/>
            <pc:sldMk cId="2236777123" sldId="319"/>
            <ac:spMk id="2" creationId="{64009FC2-0EFD-6E43-93C2-6D5B1EB30317}"/>
          </ac:spMkLst>
        </pc:spChg>
        <pc:spChg chg="mod">
          <ac:chgData name="Gibbins N.M." userId="6a0e944c-4d97-467d-bb7a-7c3315791fe4" providerId="ADAL" clId="{C6B75B44-3EBE-DE40-B4DB-AA76AD041E1A}" dt="2019-11-05T09:58:46.461" v="866" actId="20577"/>
          <ac:spMkLst>
            <pc:docMk/>
            <pc:sldMk cId="2236777123" sldId="319"/>
            <ac:spMk id="3" creationId="{37713E2C-2994-6142-820C-BF3A7EF7D85C}"/>
          </ac:spMkLst>
        </pc:spChg>
        <pc:spChg chg="add del">
          <ac:chgData name="Gibbins N.M." userId="6a0e944c-4d97-467d-bb7a-7c3315791fe4" providerId="ADAL" clId="{C6B75B44-3EBE-DE40-B4DB-AA76AD041E1A}" dt="2019-11-04T11:37:40.823" v="86" actId="931"/>
          <ac:spMkLst>
            <pc:docMk/>
            <pc:sldMk cId="2236777123" sldId="319"/>
            <ac:spMk id="4" creationId="{BA7E4D84-5C0A-B445-8F22-6632A696FC5F}"/>
          </ac:spMkLst>
        </pc:spChg>
        <pc:spChg chg="mod">
          <ac:chgData name="Gibbins N.M." userId="6a0e944c-4d97-467d-bb7a-7c3315791fe4" providerId="ADAL" clId="{C6B75B44-3EBE-DE40-B4DB-AA76AD041E1A}" dt="2019-11-04T11:36:14.852" v="83" actId="20577"/>
          <ac:spMkLst>
            <pc:docMk/>
            <pc:sldMk cId="2236777123" sldId="319"/>
            <ac:spMk id="5" creationId="{E4FE5358-778D-274D-BA8B-53B393D33B69}"/>
          </ac:spMkLst>
        </pc:spChg>
        <pc:picChg chg="add del mod">
          <ac:chgData name="Gibbins N.M." userId="6a0e944c-4d97-467d-bb7a-7c3315791fe4" providerId="ADAL" clId="{C6B75B44-3EBE-DE40-B4DB-AA76AD041E1A}" dt="2019-11-04T11:36:27.824" v="85" actId="931"/>
          <ac:picMkLst>
            <pc:docMk/>
            <pc:sldMk cId="2236777123" sldId="319"/>
            <ac:picMk id="7" creationId="{A57621F1-0FFB-EC49-8C24-7FB285E9B67A}"/>
          </ac:picMkLst>
        </pc:picChg>
        <pc:picChg chg="add mod">
          <ac:chgData name="Gibbins N.M." userId="6a0e944c-4d97-467d-bb7a-7c3315791fe4" providerId="ADAL" clId="{C6B75B44-3EBE-DE40-B4DB-AA76AD041E1A}" dt="2019-11-04T11:37:40.823" v="86" actId="931"/>
          <ac:picMkLst>
            <pc:docMk/>
            <pc:sldMk cId="2236777123" sldId="319"/>
            <ac:picMk id="9" creationId="{5120272B-0B26-A84F-B628-C0E248F2A79D}"/>
          </ac:picMkLst>
        </pc:picChg>
      </pc:sldChg>
      <pc:sldChg chg="addSp delSp modSp add">
        <pc:chgData name="Gibbins N.M." userId="6a0e944c-4d97-467d-bb7a-7c3315791fe4" providerId="ADAL" clId="{C6B75B44-3EBE-DE40-B4DB-AA76AD041E1A}" dt="2019-11-04T12:31:19.984" v="852" actId="20577"/>
        <pc:sldMkLst>
          <pc:docMk/>
          <pc:sldMk cId="914514953" sldId="320"/>
        </pc:sldMkLst>
        <pc:spChg chg="mod">
          <ac:chgData name="Gibbins N.M." userId="6a0e944c-4d97-467d-bb7a-7c3315791fe4" providerId="ADAL" clId="{C6B75B44-3EBE-DE40-B4DB-AA76AD041E1A}" dt="2019-11-04T12:18:09.628" v="359" actId="20577"/>
          <ac:spMkLst>
            <pc:docMk/>
            <pc:sldMk cId="914514953" sldId="320"/>
            <ac:spMk id="2" creationId="{6916A62A-99C9-ED4B-B9F6-C4D95BFD81FC}"/>
          </ac:spMkLst>
        </pc:spChg>
        <pc:spChg chg="del">
          <ac:chgData name="Gibbins N.M." userId="6a0e944c-4d97-467d-bb7a-7c3315791fe4" providerId="ADAL" clId="{C6B75B44-3EBE-DE40-B4DB-AA76AD041E1A}" dt="2019-11-04T12:18:13.891" v="360"/>
          <ac:spMkLst>
            <pc:docMk/>
            <pc:sldMk cId="914514953" sldId="320"/>
            <ac:spMk id="3" creationId="{D91C51BF-CB8A-7948-8DCE-15A31F106C46}"/>
          </ac:spMkLst>
        </pc:spChg>
        <pc:spChg chg="add mod">
          <ac:chgData name="Gibbins N.M." userId="6a0e944c-4d97-467d-bb7a-7c3315791fe4" providerId="ADAL" clId="{C6B75B44-3EBE-DE40-B4DB-AA76AD041E1A}" dt="2019-11-04T12:31:19.984" v="852" actId="20577"/>
          <ac:spMkLst>
            <pc:docMk/>
            <pc:sldMk cId="914514953" sldId="320"/>
            <ac:spMk id="4" creationId="{B526A6AB-4C8B-0945-8C1A-A7FFA56B1636}"/>
          </ac:spMkLst>
        </pc:spChg>
        <pc:spChg chg="add del mod">
          <ac:chgData name="Gibbins N.M." userId="6a0e944c-4d97-467d-bb7a-7c3315791fe4" providerId="ADAL" clId="{C6B75B44-3EBE-DE40-B4DB-AA76AD041E1A}" dt="2019-11-04T12:22:57.237" v="482" actId="931"/>
          <ac:spMkLst>
            <pc:docMk/>
            <pc:sldMk cId="914514953" sldId="320"/>
            <ac:spMk id="5" creationId="{9DA9D0FF-4978-7742-9307-995A1BBD1153}"/>
          </ac:spMkLst>
        </pc:spChg>
        <pc:spChg chg="add mod">
          <ac:chgData name="Gibbins N.M." userId="6a0e944c-4d97-467d-bb7a-7c3315791fe4" providerId="ADAL" clId="{C6B75B44-3EBE-DE40-B4DB-AA76AD041E1A}" dt="2019-11-04T12:19:10.016" v="455" actId="20577"/>
          <ac:spMkLst>
            <pc:docMk/>
            <pc:sldMk cId="914514953" sldId="320"/>
            <ac:spMk id="6" creationId="{E2248465-C7EC-4F42-AF8E-95D2CF318A0B}"/>
          </ac:spMkLst>
        </pc:spChg>
        <pc:spChg chg="add del mod">
          <ac:chgData name="Gibbins N.M." userId="6a0e944c-4d97-467d-bb7a-7c3315791fe4" providerId="ADAL" clId="{C6B75B44-3EBE-DE40-B4DB-AA76AD041E1A}" dt="2019-11-04T12:25:26.254" v="563" actId="931"/>
          <ac:spMkLst>
            <pc:docMk/>
            <pc:sldMk cId="914514953" sldId="320"/>
            <ac:spMk id="10" creationId="{016344F8-495A-1F41-BB4F-AB5747D355C9}"/>
          </ac:spMkLst>
        </pc:spChg>
        <pc:picChg chg="add del mod">
          <ac:chgData name="Gibbins N.M." userId="6a0e944c-4d97-467d-bb7a-7c3315791fe4" providerId="ADAL" clId="{C6B75B44-3EBE-DE40-B4DB-AA76AD041E1A}" dt="2019-11-04T12:25:16.023" v="562" actId="478"/>
          <ac:picMkLst>
            <pc:docMk/>
            <pc:sldMk cId="914514953" sldId="320"/>
            <ac:picMk id="8" creationId="{14AB09DA-2956-B348-8C47-4BEB7C68E8BF}"/>
          </ac:picMkLst>
        </pc:picChg>
        <pc:picChg chg="add mod">
          <ac:chgData name="Gibbins N.M." userId="6a0e944c-4d97-467d-bb7a-7c3315791fe4" providerId="ADAL" clId="{C6B75B44-3EBE-DE40-B4DB-AA76AD041E1A}" dt="2019-11-04T12:25:26.254" v="563" actId="931"/>
          <ac:picMkLst>
            <pc:docMk/>
            <pc:sldMk cId="914514953" sldId="320"/>
            <ac:picMk id="12" creationId="{85922D08-AD0C-5343-BC66-4C6FD25557DF}"/>
          </ac:picMkLst>
        </pc:picChg>
      </pc:sldChg>
    </pc:docChg>
  </pc:docChgLst>
  <pc:docChgLst>
    <pc:chgData name="Nicholas Gibbins" userId="6a0e944c-4d97-467d-bb7a-7c3315791fe4" providerId="ADAL" clId="{FF89E536-6B5A-1D46-ABF0-8AB192FCED52}"/>
    <pc:docChg chg="delSld modSld">
      <pc:chgData name="Nicholas Gibbins" userId="6a0e944c-4d97-467d-bb7a-7c3315791fe4" providerId="ADAL" clId="{FF89E536-6B5A-1D46-ABF0-8AB192FCED52}" dt="2020-10-06T07:07:01.434" v="43" actId="20577"/>
      <pc:docMkLst>
        <pc:docMk/>
      </pc:docMkLst>
      <pc:sldChg chg="modSp mod">
        <pc:chgData name="Nicholas Gibbins" userId="6a0e944c-4d97-467d-bb7a-7c3315791fe4" providerId="ADAL" clId="{FF89E536-6B5A-1D46-ABF0-8AB192FCED52}" dt="2020-10-06T07:07:01.434" v="43" actId="20577"/>
        <pc:sldMkLst>
          <pc:docMk/>
          <pc:sldMk cId="1127906148" sldId="257"/>
        </pc:sldMkLst>
        <pc:spChg chg="mod">
          <ac:chgData name="Nicholas Gibbins" userId="6a0e944c-4d97-467d-bb7a-7c3315791fe4" providerId="ADAL" clId="{FF89E536-6B5A-1D46-ABF0-8AB192FCED52}" dt="2020-10-06T07:07:01.434" v="43" actId="20577"/>
          <ac:spMkLst>
            <pc:docMk/>
            <pc:sldMk cId="1127906148" sldId="257"/>
            <ac:spMk id="4" creationId="{00000000-0000-0000-0000-000000000000}"/>
          </ac:spMkLst>
        </pc:spChg>
        <pc:spChg chg="mod">
          <ac:chgData name="Nicholas Gibbins" userId="6a0e944c-4d97-467d-bb7a-7c3315791fe4" providerId="ADAL" clId="{FF89E536-6B5A-1D46-ABF0-8AB192FCED52}" dt="2020-10-05T21:39:31.898" v="1" actId="20577"/>
          <ac:spMkLst>
            <pc:docMk/>
            <pc:sldMk cId="1127906148" sldId="257"/>
            <ac:spMk id="5" creationId="{00000000-0000-0000-0000-000000000000}"/>
          </ac:spMkLst>
        </pc:spChg>
      </pc:sldChg>
      <pc:sldChg chg="del">
        <pc:chgData name="Nicholas Gibbins" userId="6a0e944c-4d97-467d-bb7a-7c3315791fe4" providerId="ADAL" clId="{FF89E536-6B5A-1D46-ABF0-8AB192FCED52}" dt="2020-10-05T21:39:46.843" v="26" actId="2696"/>
        <pc:sldMkLst>
          <pc:docMk/>
          <pc:sldMk cId="4182127985" sldId="261"/>
        </pc:sldMkLst>
      </pc:sldChg>
      <pc:sldChg chg="del">
        <pc:chgData name="Nicholas Gibbins" userId="6a0e944c-4d97-467d-bb7a-7c3315791fe4" providerId="ADAL" clId="{FF89E536-6B5A-1D46-ABF0-8AB192FCED52}" dt="2020-10-05T21:39:46.753" v="19" actId="2696"/>
        <pc:sldMkLst>
          <pc:docMk/>
          <pc:sldMk cId="2271136962" sldId="262"/>
        </pc:sldMkLst>
      </pc:sldChg>
      <pc:sldChg chg="del">
        <pc:chgData name="Nicholas Gibbins" userId="6a0e944c-4d97-467d-bb7a-7c3315791fe4" providerId="ADAL" clId="{FF89E536-6B5A-1D46-ABF0-8AB192FCED52}" dt="2020-10-05T21:39:46.774" v="22" actId="2696"/>
        <pc:sldMkLst>
          <pc:docMk/>
          <pc:sldMk cId="506976921" sldId="263"/>
        </pc:sldMkLst>
      </pc:sldChg>
      <pc:sldChg chg="del">
        <pc:chgData name="Nicholas Gibbins" userId="6a0e944c-4d97-467d-bb7a-7c3315791fe4" providerId="ADAL" clId="{FF89E536-6B5A-1D46-ABF0-8AB192FCED52}" dt="2020-10-05T21:39:46.691" v="12" actId="2696"/>
        <pc:sldMkLst>
          <pc:docMk/>
          <pc:sldMk cId="1404236842" sldId="264"/>
        </pc:sldMkLst>
      </pc:sldChg>
      <pc:sldChg chg="del">
        <pc:chgData name="Nicholas Gibbins" userId="6a0e944c-4d97-467d-bb7a-7c3315791fe4" providerId="ADAL" clId="{FF89E536-6B5A-1D46-ABF0-8AB192FCED52}" dt="2020-10-05T21:39:46.747" v="18" actId="2696"/>
        <pc:sldMkLst>
          <pc:docMk/>
          <pc:sldMk cId="3891323021" sldId="265"/>
        </pc:sldMkLst>
      </pc:sldChg>
      <pc:sldChg chg="del">
        <pc:chgData name="Nicholas Gibbins" userId="6a0e944c-4d97-467d-bb7a-7c3315791fe4" providerId="ADAL" clId="{FF89E536-6B5A-1D46-ABF0-8AB192FCED52}" dt="2020-10-05T21:39:46.734" v="16" actId="2696"/>
        <pc:sldMkLst>
          <pc:docMk/>
          <pc:sldMk cId="20654663" sldId="266"/>
        </pc:sldMkLst>
      </pc:sldChg>
      <pc:sldChg chg="del">
        <pc:chgData name="Nicholas Gibbins" userId="6a0e944c-4d97-467d-bb7a-7c3315791fe4" providerId="ADAL" clId="{FF89E536-6B5A-1D46-ABF0-8AB192FCED52}" dt="2020-10-05T21:39:46.913" v="29" actId="2696"/>
        <pc:sldMkLst>
          <pc:docMk/>
          <pc:sldMk cId="2197315433" sldId="267"/>
        </pc:sldMkLst>
      </pc:sldChg>
      <pc:sldChg chg="del">
        <pc:chgData name="Nicholas Gibbins" userId="6a0e944c-4d97-467d-bb7a-7c3315791fe4" providerId="ADAL" clId="{FF89E536-6B5A-1D46-ABF0-8AB192FCED52}" dt="2020-10-05T21:39:46.740" v="17" actId="2696"/>
        <pc:sldMkLst>
          <pc:docMk/>
          <pc:sldMk cId="2763582585" sldId="268"/>
        </pc:sldMkLst>
      </pc:sldChg>
      <pc:sldChg chg="del">
        <pc:chgData name="Nicholas Gibbins" userId="6a0e944c-4d97-467d-bb7a-7c3315791fe4" providerId="ADAL" clId="{FF89E536-6B5A-1D46-ABF0-8AB192FCED52}" dt="2020-10-05T21:39:46.727" v="15" actId="2696"/>
        <pc:sldMkLst>
          <pc:docMk/>
          <pc:sldMk cId="2408073949" sldId="269"/>
        </pc:sldMkLst>
      </pc:sldChg>
      <pc:sldChg chg="del">
        <pc:chgData name="Nicholas Gibbins" userId="6a0e944c-4d97-467d-bb7a-7c3315791fe4" providerId="ADAL" clId="{FF89E536-6B5A-1D46-ABF0-8AB192FCED52}" dt="2020-10-05T21:39:46.856" v="28" actId="2696"/>
        <pc:sldMkLst>
          <pc:docMk/>
          <pc:sldMk cId="2042356848" sldId="270"/>
        </pc:sldMkLst>
      </pc:sldChg>
      <pc:sldChg chg="del">
        <pc:chgData name="Nicholas Gibbins" userId="6a0e944c-4d97-467d-bb7a-7c3315791fe4" providerId="ADAL" clId="{FF89E536-6B5A-1D46-ABF0-8AB192FCED52}" dt="2020-10-05T21:39:46.701" v="13" actId="2696"/>
        <pc:sldMkLst>
          <pc:docMk/>
          <pc:sldMk cId="2030877169" sldId="271"/>
        </pc:sldMkLst>
      </pc:sldChg>
      <pc:sldChg chg="del">
        <pc:chgData name="Nicholas Gibbins" userId="6a0e944c-4d97-467d-bb7a-7c3315791fe4" providerId="ADAL" clId="{FF89E536-6B5A-1D46-ABF0-8AB192FCED52}" dt="2020-10-05T21:39:46.948" v="30" actId="2696"/>
        <pc:sldMkLst>
          <pc:docMk/>
          <pc:sldMk cId="748525665" sldId="272"/>
        </pc:sldMkLst>
      </pc:sldChg>
      <pc:sldChg chg="del">
        <pc:chgData name="Nicholas Gibbins" userId="6a0e944c-4d97-467d-bb7a-7c3315791fe4" providerId="ADAL" clId="{FF89E536-6B5A-1D46-ABF0-8AB192FCED52}" dt="2020-10-05T21:39:46.761" v="20" actId="2696"/>
        <pc:sldMkLst>
          <pc:docMk/>
          <pc:sldMk cId="3661121893" sldId="273"/>
        </pc:sldMkLst>
      </pc:sldChg>
      <pc:sldChg chg="del">
        <pc:chgData name="Nicholas Gibbins" userId="6a0e944c-4d97-467d-bb7a-7c3315791fe4" providerId="ADAL" clId="{FF89E536-6B5A-1D46-ABF0-8AB192FCED52}" dt="2020-10-05T21:39:46.719" v="14" actId="2696"/>
        <pc:sldMkLst>
          <pc:docMk/>
          <pc:sldMk cId="268675425" sldId="274"/>
        </pc:sldMkLst>
      </pc:sldChg>
      <pc:sldChg chg="del">
        <pc:chgData name="Nicholas Gibbins" userId="6a0e944c-4d97-467d-bb7a-7c3315791fe4" providerId="ADAL" clId="{FF89E536-6B5A-1D46-ABF0-8AB192FCED52}" dt="2020-10-05T21:39:46.850" v="27" actId="2696"/>
        <pc:sldMkLst>
          <pc:docMk/>
          <pc:sldMk cId="1980460147" sldId="275"/>
        </pc:sldMkLst>
      </pc:sldChg>
      <pc:sldChg chg="del">
        <pc:chgData name="Nicholas Gibbins" userId="6a0e944c-4d97-467d-bb7a-7c3315791fe4" providerId="ADAL" clId="{FF89E536-6B5A-1D46-ABF0-8AB192FCED52}" dt="2020-10-05T21:39:46.779" v="23" actId="2696"/>
        <pc:sldMkLst>
          <pc:docMk/>
          <pc:sldMk cId="2785633363" sldId="276"/>
        </pc:sldMkLst>
      </pc:sldChg>
      <pc:sldChg chg="del">
        <pc:chgData name="Nicholas Gibbins" userId="6a0e944c-4d97-467d-bb7a-7c3315791fe4" providerId="ADAL" clId="{FF89E536-6B5A-1D46-ABF0-8AB192FCED52}" dt="2020-10-05T21:39:46.767" v="21" actId="2696"/>
        <pc:sldMkLst>
          <pc:docMk/>
          <pc:sldMk cId="2918113711" sldId="277"/>
        </pc:sldMkLst>
      </pc:sldChg>
      <pc:sldChg chg="del">
        <pc:chgData name="Nicholas Gibbins" userId="6a0e944c-4d97-467d-bb7a-7c3315791fe4" providerId="ADAL" clId="{FF89E536-6B5A-1D46-ABF0-8AB192FCED52}" dt="2020-10-05T21:39:46.786" v="24" actId="2696"/>
        <pc:sldMkLst>
          <pc:docMk/>
          <pc:sldMk cId="3836211686" sldId="278"/>
        </pc:sldMkLst>
      </pc:sldChg>
      <pc:sldChg chg="del">
        <pc:chgData name="Nicholas Gibbins" userId="6a0e944c-4d97-467d-bb7a-7c3315791fe4" providerId="ADAL" clId="{FF89E536-6B5A-1D46-ABF0-8AB192FCED52}" dt="2020-10-05T21:39:46.968" v="31" actId="2696"/>
        <pc:sldMkLst>
          <pc:docMk/>
          <pc:sldMk cId="2477737388" sldId="279"/>
        </pc:sldMkLst>
      </pc:sldChg>
      <pc:sldChg chg="del">
        <pc:chgData name="Nicholas Gibbins" userId="6a0e944c-4d97-467d-bb7a-7c3315791fe4" providerId="ADAL" clId="{FF89E536-6B5A-1D46-ABF0-8AB192FCED52}" dt="2020-10-05T21:39:46.683" v="11" actId="2696"/>
        <pc:sldMkLst>
          <pc:docMk/>
          <pc:sldMk cId="2009984492" sldId="280"/>
        </pc:sldMkLst>
      </pc:sldChg>
      <pc:sldChg chg="modSp mod">
        <pc:chgData name="Nicholas Gibbins" userId="6a0e944c-4d97-467d-bb7a-7c3315791fe4" providerId="ADAL" clId="{FF89E536-6B5A-1D46-ABF0-8AB192FCED52}" dt="2020-10-05T21:40:43.383" v="40" actId="20577"/>
        <pc:sldMkLst>
          <pc:docMk/>
          <pc:sldMk cId="3456657232" sldId="310"/>
        </pc:sldMkLst>
        <pc:spChg chg="mod">
          <ac:chgData name="Nicholas Gibbins" userId="6a0e944c-4d97-467d-bb7a-7c3315791fe4" providerId="ADAL" clId="{FF89E536-6B5A-1D46-ABF0-8AB192FCED52}" dt="2020-10-05T21:40:43.383" v="40" actId="20577"/>
          <ac:spMkLst>
            <pc:docMk/>
            <pc:sldMk cId="3456657232" sldId="310"/>
            <ac:spMk id="2" creationId="{00000000-0000-0000-0000-000000000000}"/>
          </ac:spMkLst>
        </pc:spChg>
      </pc:sldChg>
      <pc:sldChg chg="del">
        <pc:chgData name="Nicholas Gibbins" userId="6a0e944c-4d97-467d-bb7a-7c3315791fe4" providerId="ADAL" clId="{FF89E536-6B5A-1D46-ABF0-8AB192FCED52}" dt="2020-10-05T21:39:46.676" v="10" actId="2696"/>
        <pc:sldMkLst>
          <pc:docMk/>
          <pc:sldMk cId="1350490221" sldId="311"/>
        </pc:sldMkLst>
      </pc:sldChg>
      <pc:sldChg chg="del">
        <pc:chgData name="Nicholas Gibbins" userId="6a0e944c-4d97-467d-bb7a-7c3315791fe4" providerId="ADAL" clId="{FF89E536-6B5A-1D46-ABF0-8AB192FCED52}" dt="2020-10-05T21:39:46.807" v="25" actId="2696"/>
        <pc:sldMkLst>
          <pc:docMk/>
          <pc:sldMk cId="2907530071" sldId="312"/>
        </pc:sldMkLst>
      </pc:sldChg>
    </pc:docChg>
  </pc:docChgLst>
  <pc:docChgLst>
    <pc:chgData name="Gibbins N.M." userId="6a0e944c-4d97-467d-bb7a-7c3315791fe4" providerId="ADAL" clId="{F20F313E-17FB-344E-8547-702AC2B05C10}"/>
    <pc:docChg chg="modSld sldOrd">
      <pc:chgData name="Gibbins N.M." userId="6a0e944c-4d97-467d-bb7a-7c3315791fe4" providerId="ADAL" clId="{F20F313E-17FB-344E-8547-702AC2B05C10}" dt="2019-09-16T12:20:04.640" v="2" actId="20577"/>
      <pc:docMkLst>
        <pc:docMk/>
      </pc:docMkLst>
      <pc:sldChg chg="ord">
        <pc:chgData name="Gibbins N.M." userId="6a0e944c-4d97-467d-bb7a-7c3315791fe4" providerId="ADAL" clId="{F20F313E-17FB-344E-8547-702AC2B05C10}" dt="2019-09-16T11:07:18.131" v="0"/>
        <pc:sldMkLst>
          <pc:docMk/>
          <pc:sldMk cId="4250702257" sldId="298"/>
        </pc:sldMkLst>
      </pc:sldChg>
      <pc:sldChg chg="modNotesTx">
        <pc:chgData name="Gibbins N.M." userId="6a0e944c-4d97-467d-bb7a-7c3315791fe4" providerId="ADAL" clId="{F20F313E-17FB-344E-8547-702AC2B05C10}" dt="2019-09-16T12:20:04.640" v="2" actId="20577"/>
        <pc:sldMkLst>
          <pc:docMk/>
          <pc:sldMk cId="2906942082" sldId="31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11F37-1E6F-6A44-A0D2-6DE377B840E2}" type="datetimeFigureOut">
              <a:rPr lang="en-GB" smtClean="0"/>
              <a:t>06/12/2021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D4DA00-7454-BF4E-9465-7D8AE93A7E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601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3BD459-4896-934F-AAB1-87BFFD24D0C8}" type="slidenum">
              <a:rPr lang="en-US"/>
              <a:pPr/>
              <a:t>2</a:t>
            </a:fld>
            <a:endParaRPr lang="en-US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3093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57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ergodic work from the </a:t>
            </a:r>
            <a:r>
              <a:rPr lang="en-US" dirty="0" err="1"/>
              <a:t>Oulipo</a:t>
            </a:r>
            <a:r>
              <a:rPr lang="en-US" dirty="0"/>
              <a:t> group.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65588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277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www.ibiblio.org</a:t>
            </a:r>
            <a:r>
              <a:rPr lang="en-US" dirty="0"/>
              <a:t>/</a:t>
            </a:r>
            <a:r>
              <a:rPr lang="en-US" dirty="0" err="1"/>
              <a:t>cdeemer</a:t>
            </a:r>
            <a:r>
              <a:rPr lang="en-US" dirty="0"/>
              <a:t>/</a:t>
            </a:r>
            <a:r>
              <a:rPr lang="en-US" dirty="0" err="1"/>
              <a:t>newhype.htm</a:t>
            </a:r>
            <a:endParaRPr lang="en-US" dirty="0"/>
          </a:p>
          <a:p>
            <a:r>
              <a:rPr lang="en-US" dirty="0"/>
              <a:t>See also: interactive drama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56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staged in 1966</a:t>
            </a:r>
          </a:p>
          <a:p>
            <a:endParaRPr lang="en-US" dirty="0"/>
          </a:p>
          <a:p>
            <a:r>
              <a:rPr lang="en-US" dirty="0"/>
              <a:t>Example of a boundary case</a:t>
            </a:r>
            <a:r>
              <a:rPr lang="en-US" baseline="0" dirty="0"/>
              <a:t> – the audience can’t choose to leave Hamlet or R&amp;G and follow the other play, so this isn’t ergodic and therefore not </a:t>
            </a:r>
            <a:r>
              <a:rPr lang="en-US" baseline="0" dirty="0" err="1"/>
              <a:t>hyperdrama</a:t>
            </a:r>
            <a:r>
              <a:rPr lang="en-US" baseline="0" dirty="0"/>
              <a:t>.</a:t>
            </a:r>
          </a:p>
          <a:p>
            <a:endParaRPr lang="en-US" baseline="0" dirty="0"/>
          </a:p>
          <a:p>
            <a:r>
              <a:rPr lang="en-US" baseline="0" dirty="0"/>
              <a:t>See also Alan </a:t>
            </a:r>
            <a:r>
              <a:rPr lang="en-US" baseline="0" dirty="0" err="1"/>
              <a:t>Ayckbourn’s</a:t>
            </a:r>
            <a:r>
              <a:rPr lang="en-US" baseline="0" dirty="0"/>
              <a:t> Norman Conquests (Table Manners, Living Together, Round and Round the Garden) from 1973, and his later House and Garden (from 1999) in which the two plays are performed simultaneously.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192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”One Man and his House”</a:t>
            </a:r>
          </a:p>
          <a:p>
            <a:endParaRPr lang="en-US" dirty="0"/>
          </a:p>
          <a:p>
            <a:r>
              <a:rPr lang="en-US" dirty="0"/>
              <a:t>Satire of democracy –</a:t>
            </a:r>
            <a:r>
              <a:rPr lang="en-US" baseline="0" dirty="0"/>
              <a:t> audience choice doesn’t actually affect the outcome.</a:t>
            </a:r>
          </a:p>
          <a:p>
            <a:endParaRPr lang="en-US" baseline="0" dirty="0"/>
          </a:p>
          <a:p>
            <a:r>
              <a:rPr lang="en-US" baseline="0" dirty="0"/>
              <a:t>Banned in 1972!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604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1927 diary entries of the housekeeper at Il </a:t>
            </a:r>
            <a:r>
              <a:rPr lang="en-US" dirty="0" err="1"/>
              <a:t>Vittoriale</a:t>
            </a:r>
            <a:r>
              <a:rPr lang="en-US" dirty="0"/>
              <a:t>, the villa of Gabriele D'Annunzio.</a:t>
            </a:r>
            <a:r>
              <a:rPr lang="en-US" baseline="0" dirty="0"/>
              <a:t> </a:t>
            </a:r>
          </a:p>
          <a:p>
            <a:r>
              <a:rPr lang="en-US" baseline="0" dirty="0"/>
              <a:t>Tamara de </a:t>
            </a:r>
            <a:r>
              <a:rPr lang="en-US" baseline="0" dirty="0" err="1"/>
              <a:t>Lempicka</a:t>
            </a:r>
            <a:r>
              <a:rPr lang="en-US" baseline="0" dirty="0"/>
              <a:t> invited to paint D’Annunzio’s portrait.</a:t>
            </a:r>
          </a:p>
          <a:p>
            <a:endParaRPr lang="en-US" baseline="0" dirty="0"/>
          </a:p>
          <a:p>
            <a:r>
              <a:rPr lang="en-US" baseline="0" dirty="0"/>
              <a:t>Play ran for ten years in Los Angeles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5747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896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Netflix soon to add an interactive version of Black Mirror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23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 </a:t>
            </a:r>
            <a:r>
              <a:rPr lang="en-US" dirty="0" err="1"/>
              <a:t>Jeux</a:t>
            </a:r>
            <a:r>
              <a:rPr lang="en-US" dirty="0"/>
              <a:t> et les </a:t>
            </a:r>
            <a:r>
              <a:rPr lang="en-US" dirty="0" err="1"/>
              <a:t>Hommes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14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1980s</a:t>
            </a:r>
            <a:r>
              <a:rPr lang="en-US" baseline="0" dirty="0"/>
              <a:t> fantasy boom – hypertext books!</a:t>
            </a:r>
          </a:p>
          <a:p>
            <a:endParaRPr lang="en-US" baseline="0" dirty="0"/>
          </a:p>
          <a:p>
            <a:r>
              <a:rPr lang="en-US" baseline="0" dirty="0"/>
              <a:t>Some self-published solo D&amp;D adventures predate </a:t>
            </a:r>
          </a:p>
          <a:p>
            <a:endParaRPr lang="en-US" baseline="0" dirty="0"/>
          </a:p>
          <a:p>
            <a:r>
              <a:rPr lang="en-US" baseline="0" dirty="0"/>
              <a:t>Largely a paper-based fusion of role-playing games and computer adventure games</a:t>
            </a:r>
          </a:p>
          <a:p>
            <a:endParaRPr lang="en-US" baseline="0" dirty="0"/>
          </a:p>
          <a:p>
            <a:r>
              <a:rPr lang="en-US" baseline="0" dirty="0"/>
              <a:t>Ludic hypertext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8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also do-over novels: Heather </a:t>
            </a:r>
            <a:r>
              <a:rPr lang="en-US" dirty="0" err="1"/>
              <a:t>McElhatton’s</a:t>
            </a:r>
            <a:r>
              <a:rPr lang="en-US" dirty="0"/>
              <a:t> Pretty Little Mistakes and A Million Little Mistakes</a:t>
            </a:r>
          </a:p>
          <a:p>
            <a:endParaRPr lang="en-US" dirty="0"/>
          </a:p>
          <a:p>
            <a:r>
              <a:rPr lang="en-US" dirty="0"/>
              <a:t>Arguably</a:t>
            </a:r>
            <a:r>
              <a:rPr lang="en-US" baseline="0" dirty="0"/>
              <a:t> an alternative narrative in which the eponymous protagonist, having decided that she’s too clever and too confident for Mr. Darcy, sits down to write a comedy of manners beginning “It is a truth universally acknowledged…”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30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also: Bernstein’s Card Shark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151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Inkle have also created a series of video game adaptations of Steve Jackson’s Sorcery! books (see Fighting Fantasy)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7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Hypertextual</a:t>
            </a:r>
            <a:r>
              <a:rPr lang="en-US" baseline="0" dirty="0"/>
              <a:t> narrative – reading order is left/top to right/bottom</a:t>
            </a:r>
          </a:p>
          <a:p>
            <a:endParaRPr lang="en-US" baseline="0" dirty="0"/>
          </a:p>
          <a:p>
            <a:r>
              <a:rPr lang="en-US" baseline="0" dirty="0"/>
              <a:t>Many other examples (albeit less </a:t>
            </a:r>
            <a:r>
              <a:rPr lang="en-US" baseline="0" dirty="0" err="1"/>
              <a:t>hypertextual</a:t>
            </a:r>
            <a:r>
              <a:rPr lang="en-US" baseline="0" dirty="0"/>
              <a:t>) that rely on spatial juxtaposition to indicate parallel action  - Dave </a:t>
            </a:r>
            <a:r>
              <a:rPr lang="en-US" baseline="0" dirty="0" err="1"/>
              <a:t>Sim’s</a:t>
            </a:r>
            <a:r>
              <a:rPr lang="en-US" baseline="0" dirty="0"/>
              <a:t> </a:t>
            </a:r>
            <a:r>
              <a:rPr lang="en-US" baseline="0" dirty="0" err="1"/>
              <a:t>Cerebus</a:t>
            </a:r>
            <a:r>
              <a:rPr lang="en-US" baseline="0" dirty="0"/>
              <a:t>, Alan Moore’s Watchmen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124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Linear story, but with sections of non-linear narrative that are read as a gestalt.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65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Comment on visual grammar</a:t>
            </a:r>
          </a:p>
          <a:p>
            <a:endParaRPr lang="en-US" dirty="0"/>
          </a:p>
          <a:p>
            <a:r>
              <a:rPr lang="en-US" dirty="0"/>
              <a:t>Non-linear story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90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2C8DE-3E98-4644-BFE2-F32FC3D7D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C1B61-3120-E04E-BDC6-5BA5CDF4F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9A46B8-E3F6-A44F-899D-EF8F718CC98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13C0B99-262F-EF42-9A89-D2867F6B92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070378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8FB3173-7AA0-D843-9B5E-650ED53C92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72892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C1511-F3E4-724E-9385-E56C8E96E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317649E7-935E-964A-AF69-C0C4D907C8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2276475"/>
            <a:ext cx="5400675" cy="3960812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FB0E1B-5C1F-6F40-9A46-F8BCACC6E5E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2276477"/>
            <a:ext cx="5400675" cy="3960812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F555E08-1F8E-FE4A-8984-00D0549243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888" y="1773238"/>
            <a:ext cx="5400675" cy="360362"/>
          </a:xfrm>
        </p:spPr>
        <p:txBody>
          <a:bodyPr lIns="72000" tIns="36000" rIns="72000" bIns="36000"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01483EC-A312-1944-A3B6-36E2CF252F7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67438" y="1773238"/>
            <a:ext cx="5400675" cy="360362"/>
          </a:xfrm>
        </p:spPr>
        <p:txBody>
          <a:bodyPr lIns="72000" tIns="36000" rIns="72000" bIns="36000"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2A8D003-FCDA-0047-981A-893491C354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15377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ortrait Blee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BDD746F-C60A-5F4B-A45F-63CE1F52DD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7439" y="0"/>
            <a:ext cx="602456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92150"/>
            <a:ext cx="5400674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0956CC3-5066-2E40-8C1A-C70D599F38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685866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ortrait Blee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7437" y="692150"/>
            <a:ext cx="5400675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9B6178A-34C0-C542-A96F-1D5AC73A1E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2456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4A79C78-B21D-F943-BA39-8360A5CA22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70041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92150"/>
            <a:ext cx="5400674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8D99ABB-BC2E-134A-A2CD-85CF5A02E72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901542" y="824986"/>
            <a:ext cx="2666571" cy="281517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4DD31F4D-BE21-FB46-B0CE-AF77431BBAB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67438" y="1767953"/>
            <a:ext cx="2591229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86588E56-5876-5B4A-9118-0C89AE35EB9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71119" y="3789039"/>
            <a:ext cx="2877210" cy="244824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2C1FA18-66B6-1C4F-B252-BC50D7B557D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94885" y="3789040"/>
            <a:ext cx="2373228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8F2A8A3E-04CB-3D49-BFF9-4E8A1C7C715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807546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757BE-BD60-B043-9E76-245DD19A1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A8C294F4-A6AD-1740-BEEC-61206D8F40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67439" y="1773239"/>
            <a:ext cx="5401170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60BA58DB-1B10-234D-9055-77566A3705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3391" y="1773238"/>
            <a:ext cx="5401171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A0C5138F-94AF-8046-AAE7-1C99875056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7439" y="4076701"/>
            <a:ext cx="5401169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81B490-0D9B-4347-9BB0-19B2C921F0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391" y="4076701"/>
            <a:ext cx="5401171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A92EB63-72C1-744C-9F42-6A38D445F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70193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5DE22-5B82-9541-BA5A-BB368C0FB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8FB7F17B-6AA3-1149-BBC9-DC5B1DFC02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888" y="1773237"/>
            <a:ext cx="3527425" cy="2160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2245F91-9A08-D645-A795-C37F14E4AAB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0688" y="1773237"/>
            <a:ext cx="3527426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F425D9C-51DB-2848-9101-2FF8AF5821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95775" y="1773236"/>
            <a:ext cx="3600450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C36AEF-34C3-E14F-BCD3-4CA0A0915F4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3393" y="4076700"/>
            <a:ext cx="3527920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95E5B0E-4B8A-C24D-B31C-4457A16D9B9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40688" y="4076700"/>
            <a:ext cx="3527425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1B113F3-BB57-AC48-9603-182BF960DC1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95775" y="4076700"/>
            <a:ext cx="3600449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A280A98-37C6-2342-830C-12DF4E52E1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216496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F0019-9464-AF4F-A14A-C779F78A7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8CBA7DE-3862-DF4A-B953-467BCFD74F7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393" y="1773238"/>
            <a:ext cx="3527920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E13F7FAA-ACCD-1D4C-B487-1D8E59569BB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95775" y="1773239"/>
            <a:ext cx="3600449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BFC2351-BCA4-634D-9FC2-1AABCF68D45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40689" y="1773238"/>
            <a:ext cx="3527424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68D0C368-497A-8B4F-9C13-C840AF3693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491501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Full 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12300D-9767-B945-AF02-1D3DEB990C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341E2F-1B0D-9748-91C5-CC974CF8E9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1188DFF-7D9D-C84E-AA59-F5EB920D49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noFill/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064429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E695FFE-DEC3-8945-A9DF-C9F8CC8AF4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158025-FD3D-9A45-8783-576F4EEB2C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5300663"/>
            <a:ext cx="10944224" cy="936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</a:t>
            </a:r>
            <a:endParaRPr lang="en-GB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4003048-D4F7-6941-99F8-0109AB947C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noFill/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708948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C6D86-B0CF-2A49-A4C4-A057AAAF27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47C13D-6028-A044-A6F1-DC4BF348B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0E68F37-339A-074E-BA38-13276F509C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3955076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31999" y="1700214"/>
            <a:ext cx="11328000" cy="2160586"/>
          </a:xfrm>
        </p:spPr>
        <p:txBody>
          <a:bodyPr lIns="91440"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32000" y="3860801"/>
            <a:ext cx="11328000" cy="1946275"/>
          </a:xfrm>
        </p:spPr>
        <p:txBody>
          <a:bodyPr lIns="91440"/>
          <a:lstStyle>
            <a:lvl1pPr marL="0" indent="0">
              <a:buFontTx/>
              <a:buNone/>
              <a:defRPr sz="3600">
                <a:solidFill>
                  <a:srgbClr val="B1D3D6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5" name="Picture 1033" descr="white_logo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734" y="381000"/>
            <a:ext cx="3594100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432000" y="5807076"/>
            <a:ext cx="11328000" cy="790575"/>
          </a:xfrm>
        </p:spPr>
        <p:txBody>
          <a:bodyPr/>
          <a:lstStyle>
            <a:lvl1pPr marL="90000" indent="0">
              <a:spcAft>
                <a:spcPts val="0"/>
              </a:spcAft>
              <a:buNone/>
              <a:defRPr sz="2000" baseline="0">
                <a:solidFill>
                  <a:srgbClr val="B1D3D6"/>
                </a:solidFill>
              </a:defRPr>
            </a:lvl1pPr>
          </a:lstStyle>
          <a:p>
            <a:pPr lvl="0"/>
            <a:r>
              <a:rPr lang="en-US" dirty="0"/>
              <a:t>Click to add author </a:t>
            </a:r>
            <a:br>
              <a:rPr lang="en-US" dirty="0"/>
            </a:br>
            <a:r>
              <a:rPr lang="en-US" dirty="0"/>
              <a:t>and date</a:t>
            </a:r>
          </a:p>
        </p:txBody>
      </p:sp>
      <p:pic>
        <p:nvPicPr>
          <p:cNvPr id="6" name="Picture 5" descr="Electronics_and_Computer_Science_BLACK-2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381000"/>
            <a:ext cx="2884159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37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32000" y="1700213"/>
            <a:ext cx="11328000" cy="446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1800"/>
              </a:spcAft>
              <a:defRPr/>
            </a:lvl1pPr>
            <a:lvl2pPr marL="54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2pPr>
            <a:lvl3pPr marL="81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3pPr>
            <a:lvl4pPr marL="108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4pPr>
            <a:lvl5pPr marL="135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6148705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9000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4406900"/>
            <a:ext cx="11328000" cy="1398588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 anchor="b"/>
          <a:lstStyle>
            <a:lvl1pPr algn="l">
              <a:defRPr sz="4800" b="0" i="0" cap="none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000" y="5805488"/>
            <a:ext cx="11328000" cy="358775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 anchor="b"/>
          <a:lstStyle>
            <a:lvl1pPr marL="0" indent="0">
              <a:buNone/>
              <a:defRPr sz="1600" b="1">
                <a:solidFill>
                  <a:srgbClr val="FFFFFF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image URI</a:t>
            </a:r>
          </a:p>
        </p:txBody>
      </p:sp>
    </p:spTree>
    <p:extLst>
      <p:ext uri="{BB962C8B-B14F-4D97-AF65-F5344CB8AC3E}">
        <p14:creationId xmlns:p14="http://schemas.microsoft.com/office/powerpoint/2010/main" val="33935175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005721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1911341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891895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3356649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40156445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700212"/>
            <a:ext cx="5471384" cy="622299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000" y="2322512"/>
            <a:ext cx="5471384" cy="38433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88022" y="1700212"/>
            <a:ext cx="5470063" cy="622299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88022" y="2322512"/>
            <a:ext cx="5470063" cy="38433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2655327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rizontal Split 50: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32000" y="1700213"/>
            <a:ext cx="11328000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1800"/>
              </a:spcAft>
              <a:defRPr/>
            </a:lvl1pPr>
            <a:lvl2pPr marL="54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2pPr>
            <a:lvl3pPr marL="81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3pPr>
            <a:lvl4pPr marL="108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4pPr>
            <a:lvl5pPr marL="135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431800" y="4005263"/>
            <a:ext cx="11328400" cy="21605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44274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04">
          <p15:clr>
            <a:srgbClr val="FBAE40"/>
          </p15:clr>
        </p15:guide>
        <p15:guide id="3" orient="horz" pos="2432">
          <p15:clr>
            <a:srgbClr val="FBAE40"/>
          </p15:clr>
        </p15:guide>
        <p15:guide id="4" orient="horz" pos="252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10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2996258"/>
            <a:ext cx="10944225" cy="32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FB4DFBA-4204-6F48-9C17-C4753F4774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4174860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9464136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4047240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6324511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1426415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9934752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9180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3954051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649674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6697506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7213780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14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3357494"/>
            <a:ext cx="10944225" cy="28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8BB0091-538D-5945-9060-309C431928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4796870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848835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964843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012532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9459598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8979561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1183189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4531197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5742821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5531956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1700214"/>
            <a:ext cx="11328000" cy="4105274"/>
          </a:xfrm>
        </p:spPr>
        <p:txBody>
          <a:bodyPr anchor="ctr"/>
          <a:lstStyle>
            <a:lvl1pPr algn="r">
              <a:defRPr sz="7200" b="0" i="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1033" descr="white_logo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900" y="381000"/>
            <a:ext cx="2853267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039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2160587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076700"/>
            <a:ext cx="10944225" cy="2160588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0D52624-8049-5D40-91BF-8EA428BF66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4786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068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43343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8638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872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31948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1200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34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38368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3981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30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28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797288"/>
            <a:ext cx="10944225" cy="14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821EA71-BFDF-764B-9601-98B10F3D51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8994752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78846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308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494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1446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78303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729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34325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416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86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2398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3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32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5157288"/>
            <a:ext cx="10944225" cy="10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CD1A0C4-1EEA-A345-AAC3-06F0D07C5E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642454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455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3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D975F-9286-2641-8193-8DF7321C82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BC2BCE8-8683-9143-A195-36CA36A035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773238"/>
            <a:ext cx="3528392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65F0F8BD-14D9-F54C-8643-B510466E59C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0216" y="1773239"/>
            <a:ext cx="3527897" cy="2160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22968ED-E95A-5C4A-AFD4-AFD46BE8A4B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95800" y="1773239"/>
            <a:ext cx="3600400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3667781-6711-AC4E-B59A-870436D7730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076700"/>
            <a:ext cx="10944225" cy="2160588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45C34E7-B8FA-EE45-B82E-8F66C35813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516034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942AA-DC19-824E-AC96-5B2BE9F1F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4068AE28-9C85-8643-AF49-94E4EA86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3528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0EFFEC7-CADF-794D-8A8F-463A8B0D163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040689" y="5445122"/>
            <a:ext cx="1727719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51B6D2F-C03C-364E-96D4-07089520BE8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167435" y="5445122"/>
            <a:ext cx="1728790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760F87C5-62F3-5348-A9B3-27985DEED7C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295775" y="5445122"/>
            <a:ext cx="1728787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062D462-B04F-C447-B1D0-0BC44559230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423592" y="5445122"/>
            <a:ext cx="1727718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F8F9F3D8-C529-AD4D-A368-265D78A91F7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51384" y="5445122"/>
            <a:ext cx="1727743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F1E13E52-C677-7744-9232-41BF6179164F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12872" y="5445122"/>
            <a:ext cx="1727744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4E2EFAD-DC91-6841-A510-D79076BDE6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601960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5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5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5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5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5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5.png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035032-FFFC-C447-BA60-9B32DA458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692150"/>
            <a:ext cx="10944224" cy="936625"/>
          </a:xfrm>
          <a:prstGeom prst="rect">
            <a:avLst/>
          </a:prstGeom>
        </p:spPr>
        <p:txBody>
          <a:bodyPr vert="horz" lIns="72000" tIns="36000" rIns="72000" bIns="3600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6C37D-9121-684D-B590-EF4A55935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773238"/>
            <a:ext cx="10944225" cy="4464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D240F-3434-DF49-BB59-C0B86B414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3889" y="6381751"/>
            <a:ext cx="3527424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1B7BC17-F0E7-7A47-8273-78D53527614D}" type="datetimeFigureOut">
              <a:rPr lang="en-GB" smtClean="0"/>
              <a:pPr/>
              <a:t>06/12/2021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1AEA1-9EFF-6040-A0DF-32F3F8CF9F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95774" y="6381751"/>
            <a:ext cx="3600451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9BF26-FC66-2C46-9F3E-A7306A28B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799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426078B-3553-4544-8ED2-80E83B6C7BAA}"/>
              </a:ext>
            </a:extLst>
          </p:cNvPr>
          <p:cNvSpPr txBox="1">
            <a:spLocks/>
          </p:cNvSpPr>
          <p:nvPr userDrawn="1"/>
        </p:nvSpPr>
        <p:spPr>
          <a:xfrm>
            <a:off x="11568113" y="6381750"/>
            <a:ext cx="431799" cy="287339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D0896E-602A-494F-99CF-AC1BD90019B0}" type="slidenum">
              <a:rPr lang="en-GB" smtClean="0">
                <a:solidFill>
                  <a:schemeClr val="tx1"/>
                </a:solidFill>
              </a:rPr>
              <a:pPr/>
              <a:t>‹#›</a:t>
            </a:fld>
            <a:endParaRPr lang="en-GB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DCCAEE-C447-EE4D-A54A-FF75ECE36C76}"/>
              </a:ext>
            </a:extLst>
          </p:cNvPr>
          <p:cNvPicPr>
            <a:picLocks noChangeAspect="1"/>
          </p:cNvPicPr>
          <p:nvPr userDrawn="1"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0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97" r:id="rId2"/>
    <p:sldLayoutId id="2147483676" r:id="rId3"/>
    <p:sldLayoutId id="2147483679" r:id="rId4"/>
    <p:sldLayoutId id="2147483680" r:id="rId5"/>
    <p:sldLayoutId id="2147483677" r:id="rId6"/>
    <p:sldLayoutId id="2147483678" r:id="rId7"/>
    <p:sldLayoutId id="2147483682" r:id="rId8"/>
    <p:sldLayoutId id="2147483683" r:id="rId9"/>
    <p:sldLayoutId id="2147483684" r:id="rId10"/>
    <p:sldLayoutId id="2147483685" r:id="rId11"/>
    <p:sldLayoutId id="2147483687" r:id="rId12"/>
    <p:sldLayoutId id="2147483686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722" r:id="rId20"/>
    <p:sldLayoutId id="2147483725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  <p:sldLayoutId id="2147483732" r:id="rId28"/>
    <p:sldLayoutId id="2147483733" r:id="rId29"/>
    <p:sldLayoutId id="2147483734" r:id="rId30"/>
    <p:sldLayoutId id="2147483735" r:id="rId31"/>
    <p:sldLayoutId id="2147483736" r:id="rId32"/>
    <p:sldLayoutId id="2147483737" r:id="rId33"/>
    <p:sldLayoutId id="2147483738" r:id="rId34"/>
    <p:sldLayoutId id="2147483739" r:id="rId35"/>
    <p:sldLayoutId id="2147483740" r:id="rId36"/>
    <p:sldLayoutId id="2147483741" r:id="rId37"/>
    <p:sldLayoutId id="2147483742" r:id="rId38"/>
    <p:sldLayoutId id="2147483743" r:id="rId39"/>
    <p:sldLayoutId id="2147483744" r:id="rId40"/>
    <p:sldLayoutId id="2147483745" r:id="rId41"/>
    <p:sldLayoutId id="2147483746" r:id="rId42"/>
    <p:sldLayoutId id="2147483747" r:id="rId43"/>
    <p:sldLayoutId id="2147483748" r:id="rId44"/>
    <p:sldLayoutId id="2147483749" r:id="rId45"/>
    <p:sldLayoutId id="2147483750" r:id="rId46"/>
    <p:sldLayoutId id="2147483751" r:id="rId47"/>
    <p:sldLayoutId id="2147483752" r:id="rId48"/>
    <p:sldLayoutId id="2147483753" r:id="rId4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0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62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6" userDrawn="1">
          <p15:clr>
            <a:srgbClr val="F26B43"/>
          </p15:clr>
        </p15:guide>
        <p15:guide id="2" orient="horz" pos="1026" userDrawn="1">
          <p15:clr>
            <a:srgbClr val="F26B43"/>
          </p15:clr>
        </p15:guide>
        <p15:guide id="3" orient="horz" pos="1117" userDrawn="1">
          <p15:clr>
            <a:srgbClr val="F26B43"/>
          </p15:clr>
        </p15:guide>
        <p15:guide id="4" orient="horz" pos="1344" userDrawn="1">
          <p15:clr>
            <a:srgbClr val="F26B43"/>
          </p15:clr>
        </p15:guide>
        <p15:guide id="5" orient="horz" pos="1434" userDrawn="1">
          <p15:clr>
            <a:srgbClr val="F26B43"/>
          </p15:clr>
        </p15:guide>
        <p15:guide id="6" orient="horz" pos="2478" userDrawn="1">
          <p15:clr>
            <a:srgbClr val="F26B43"/>
          </p15:clr>
        </p15:guide>
        <p15:guide id="7" orient="horz" pos="2568" userDrawn="1">
          <p15:clr>
            <a:srgbClr val="F26B43"/>
          </p15:clr>
        </p15:guide>
        <p15:guide id="8" orient="horz" pos="3929" userDrawn="1">
          <p15:clr>
            <a:srgbClr val="F26B43"/>
          </p15:clr>
        </p15:guide>
        <p15:guide id="9" orient="horz" pos="4020" userDrawn="1">
          <p15:clr>
            <a:srgbClr val="F26B43"/>
          </p15:clr>
        </p15:guide>
        <p15:guide id="10" orient="horz" pos="4201" userDrawn="1">
          <p15:clr>
            <a:srgbClr val="F26B43"/>
          </p15:clr>
        </p15:guide>
        <p15:guide id="11" pos="393" userDrawn="1">
          <p15:clr>
            <a:srgbClr val="F26B43"/>
          </p15:clr>
        </p15:guide>
        <p15:guide id="12" pos="2706" userDrawn="1">
          <p15:clr>
            <a:srgbClr val="F26B43"/>
          </p15:clr>
        </p15:guide>
        <p15:guide id="13" pos="2615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5065" userDrawn="1">
          <p15:clr>
            <a:srgbClr val="F26B43"/>
          </p15:clr>
        </p15:guide>
        <p15:guide id="17" pos="4974" userDrawn="1">
          <p15:clr>
            <a:srgbClr val="F26B43"/>
          </p15:clr>
        </p15:guide>
        <p15:guide id="18" pos="7559" userDrawn="1">
          <p15:clr>
            <a:srgbClr val="F26B43"/>
          </p15:clr>
        </p15:guide>
        <p15:guide id="19" pos="728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7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1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 userDrawn="1">
          <p15:clr>
            <a:srgbClr val="F26B43"/>
          </p15:clr>
        </p15:guide>
        <p15:guide id="2" pos="6199" userDrawn="1">
          <p15:clr>
            <a:srgbClr val="F26B43"/>
          </p15:clr>
        </p15:guide>
        <p15:guide id="3" orient="horz" pos="1344" userDrawn="1">
          <p15:clr>
            <a:srgbClr val="F26B43"/>
          </p15:clr>
        </p15:guide>
        <p15:guide id="4" orient="horz" pos="2115" userDrawn="1">
          <p15:clr>
            <a:srgbClr val="F26B43"/>
          </p15:clr>
        </p15:guide>
        <p15:guide id="5" orient="horz" pos="2205" userDrawn="1">
          <p15:clr>
            <a:srgbClr val="F26B43"/>
          </p15:clr>
        </p15:guide>
        <p15:guide id="6" orient="horz" pos="2840" userDrawn="1">
          <p15:clr>
            <a:srgbClr val="F26B43"/>
          </p15:clr>
        </p15:guide>
        <p15:guide id="7" orient="horz" pos="2931" userDrawn="1">
          <p15:clr>
            <a:srgbClr val="F26B43"/>
          </p15:clr>
        </p15:guide>
        <p15:guide id="8" orient="horz" pos="3158" userDrawn="1">
          <p15:clr>
            <a:srgbClr val="F26B43"/>
          </p15:clr>
        </p15:guide>
        <p15:guide id="9" pos="7287" userDrawn="1">
          <p15:clr>
            <a:srgbClr val="F26B43"/>
          </p15:clr>
        </p15:guide>
        <p15:guide id="10" pos="7559" userDrawn="1">
          <p15:clr>
            <a:srgbClr val="F26B43"/>
          </p15:clr>
        </p15:guide>
        <p15:guide id="11" orient="horz" pos="4020" userDrawn="1">
          <p15:clr>
            <a:srgbClr val="F26B43"/>
          </p15:clr>
        </p15:guide>
        <p15:guide id="12" orient="horz" pos="4201" userDrawn="1">
          <p15:clr>
            <a:srgbClr val="F26B43"/>
          </p15:clr>
        </p15:guide>
        <p15:guide id="13" orient="horz" pos="436" userDrawn="1">
          <p15:clr>
            <a:srgbClr val="F26B43"/>
          </p15:clr>
        </p15:guide>
        <p15:guide id="14" orient="horz" pos="3929" userDrawn="1">
          <p15:clr>
            <a:srgbClr val="F26B43"/>
          </p15:clr>
        </p15:guide>
        <p15:guide id="15" pos="393" userDrawn="1">
          <p15:clr>
            <a:srgbClr val="F26B43"/>
          </p15:clr>
        </p15:guide>
        <p15:guide id="16" orient="horz" pos="1026" userDrawn="1">
          <p15:clr>
            <a:srgbClr val="F26B43"/>
          </p15:clr>
        </p15:guide>
        <p15:guide id="17" orient="horz" pos="111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8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78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8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9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0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scottmccloud.com/1-webcomics/carl/3b/cyoc-giant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550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Card Shark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 Card Shark node (or card) contains some text, typically a brief, focused passage</a:t>
            </a:r>
          </a:p>
          <a:p>
            <a:r>
              <a:rPr lang="en-US" dirty="0"/>
              <a:t>Each card may also specify constraints on the context in which it may appear</a:t>
            </a:r>
          </a:p>
          <a:p>
            <a:r>
              <a:rPr lang="en-US" dirty="0"/>
              <a:t>Reader receives seven random cards, based on constraints chooses which card to visit next, repeats</a:t>
            </a:r>
          </a:p>
          <a:p>
            <a:r>
              <a:rPr lang="en-US" dirty="0"/>
              <a:t>Social Shark: collaborative, competitive reading</a:t>
            </a:r>
          </a:p>
          <a:p>
            <a:pPr lvl="1"/>
            <a:r>
              <a:rPr lang="en-US" dirty="0"/>
              <a:t>Readers take it in turns to play cards</a:t>
            </a:r>
          </a:p>
          <a:p>
            <a:pPr lvl="1"/>
            <a:r>
              <a:rPr lang="en-US" dirty="0"/>
              <a:t>Points awarded to readers for the playing of particular cards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/>
              <a:t>Bernstein, M. (2001) </a:t>
            </a:r>
            <a:r>
              <a:rPr lang="en-US" i="1" dirty="0"/>
              <a:t>Card Shark and Thespis: exotic tools for hypertext narrative</a:t>
            </a:r>
            <a:r>
              <a:rPr lang="en-US" dirty="0"/>
              <a:t>. Proceedings of the 12th ACM Conference on Hypertext and Hypermedia, pp 41-50..</a:t>
            </a:r>
          </a:p>
        </p:txBody>
      </p:sp>
    </p:spTree>
    <p:extLst>
      <p:ext uri="{BB962C8B-B14F-4D97-AF65-F5344CB8AC3E}">
        <p14:creationId xmlns:p14="http://schemas.microsoft.com/office/powerpoint/2010/main" val="1022215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6E54F-2F9B-C24B-9DA2-25AB50B2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 Days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E8229-25A4-DD4F-9A88-13B075108D0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Second person narrative</a:t>
            </a:r>
          </a:p>
          <a:p>
            <a:pPr lvl="1"/>
            <a:r>
              <a:rPr lang="en-US" dirty="0"/>
              <a:t>Non-linear story</a:t>
            </a:r>
          </a:p>
          <a:p>
            <a:pPr lvl="1"/>
            <a:r>
              <a:rPr lang="en-US" dirty="0"/>
              <a:t>Fine-grained </a:t>
            </a:r>
            <a:r>
              <a:rPr lang="en-US" dirty="0" err="1"/>
              <a:t>lexia</a:t>
            </a:r>
            <a:r>
              <a:rPr lang="en-US" dirty="0"/>
              <a:t> (short paragraphs)</a:t>
            </a:r>
          </a:p>
          <a:p>
            <a:pPr lvl="1"/>
            <a:r>
              <a:rPr lang="en-US" dirty="0"/>
              <a:t>No aleatory aspects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Some overlap between interactive fiction and (ludic) hypertext fiction</a:t>
            </a:r>
          </a:p>
          <a:p>
            <a:pPr lvl="1"/>
            <a:r>
              <a:rPr lang="en-US" dirty="0"/>
              <a:t>In general, interactive fiction presents a less constrained choice to the reader</a:t>
            </a:r>
            <a:br>
              <a:rPr lang="en-US" dirty="0"/>
            </a:br>
            <a:r>
              <a:rPr lang="en-US" dirty="0"/>
              <a:t>(80 Days is an interactive fiction outlier)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4CAE64-E536-024C-BCFC-BB7C73550F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1"/>
            <a:ext cx="10944224" cy="476250"/>
          </a:xfrm>
        </p:spPr>
        <p:txBody>
          <a:bodyPr/>
          <a:lstStyle/>
          <a:p>
            <a:r>
              <a:rPr lang="en-US" i="1" dirty="0"/>
              <a:t>80 Days </a:t>
            </a:r>
            <a:r>
              <a:rPr lang="en-US" dirty="0"/>
              <a:t>(2014) [Video Game] Cambridge, UK: Inkle.</a:t>
            </a:r>
          </a:p>
          <a:p>
            <a:r>
              <a:rPr lang="en-US" dirty="0"/>
              <a:t>Montfort, N. (2005) </a:t>
            </a:r>
            <a:r>
              <a:rPr lang="en-US" i="1" dirty="0"/>
              <a:t>Twisty Little Passages: An approach to interactive fiction</a:t>
            </a:r>
            <a:r>
              <a:rPr lang="en-US" dirty="0"/>
              <a:t>. Cambridge, MA: MIT Press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2E20E9-20B0-E24E-A697-8F349E8D8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90442">
            <a:off x="6536301" y="941626"/>
            <a:ext cx="3008775" cy="5351608"/>
          </a:xfrm>
          <a:prstGeom prst="rect">
            <a:avLst/>
          </a:prstGeom>
        </p:spPr>
      </p:pic>
      <p:pic>
        <p:nvPicPr>
          <p:cNvPr id="11" name="Content Placeholder 10" descr="A screen shot of a computer&#10;&#10;Description automatically generated">
            <a:extLst>
              <a:ext uri="{FF2B5EF4-FFF2-40B4-BE49-F238E27FC236}">
                <a16:creationId xmlns:a16="http://schemas.microsoft.com/office/drawing/2014/main" id="{820A94B3-6FEA-9645-A409-C8CAF7DC5F5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8609053" y="1001403"/>
            <a:ext cx="3024933" cy="5380348"/>
          </a:xfrm>
        </p:spPr>
      </p:pic>
    </p:spTree>
    <p:extLst>
      <p:ext uri="{BB962C8B-B14F-4D97-AF65-F5344CB8AC3E}">
        <p14:creationId xmlns:p14="http://schemas.microsoft.com/office/powerpoint/2010/main" val="3577812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5666"/>
          <a:stretch/>
        </p:blipFill>
        <p:spPr>
          <a:xfrm>
            <a:off x="1" y="0"/>
            <a:ext cx="12192000" cy="6858000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Comics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dolmansaxlil</a:t>
            </a:r>
            <a:r>
              <a:rPr lang="en-US" dirty="0"/>
              <a:t>/5606944557/</a:t>
            </a:r>
          </a:p>
        </p:txBody>
      </p:sp>
    </p:spTree>
    <p:extLst>
      <p:ext uri="{BB962C8B-B14F-4D97-AF65-F5344CB8AC3E}">
        <p14:creationId xmlns:p14="http://schemas.microsoft.com/office/powerpoint/2010/main" val="2646052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Hypercomics</a:t>
            </a:r>
            <a:r>
              <a:rPr lang="en-US" dirty="0"/>
              <a:t> (1986-)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Early hypertext comics based on </a:t>
            </a:r>
            <a:r>
              <a:rPr lang="en-US" dirty="0" err="1"/>
              <a:t>gamebooks</a:t>
            </a:r>
            <a:endParaRPr lang="en-US" dirty="0"/>
          </a:p>
          <a:p>
            <a:pPr lvl="1"/>
            <a:r>
              <a:rPr lang="en-US" dirty="0"/>
              <a:t>Dice Man 1-5 (1986)</a:t>
            </a:r>
          </a:p>
          <a:p>
            <a:pPr lvl="1"/>
            <a:r>
              <a:rPr lang="en-US" dirty="0"/>
              <a:t>You are Maggie Thatcher (1987)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Typically second person narrative</a:t>
            </a:r>
          </a:p>
          <a:p>
            <a:pPr lvl="1"/>
            <a:r>
              <a:rPr lang="en-US" dirty="0"/>
              <a:t>Numbered frames/pages</a:t>
            </a:r>
          </a:p>
          <a:p>
            <a:pPr lvl="1"/>
            <a:r>
              <a:rPr lang="en-US" dirty="0"/>
              <a:t>Explicit choices in captions</a:t>
            </a:r>
          </a:p>
          <a:p>
            <a:pPr lvl="1"/>
            <a:r>
              <a:rPr lang="en-US" dirty="0"/>
              <a:t>Ludic elements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Talbot, B. et al, (1986) </a:t>
            </a:r>
            <a:r>
              <a:rPr lang="en-US" i="1" dirty="0"/>
              <a:t>House of Death</a:t>
            </a:r>
            <a:r>
              <a:rPr lang="en-US" dirty="0"/>
              <a:t>. Dice Man, no. 1, London: IPC Magazines. </a:t>
            </a:r>
          </a:p>
        </p:txBody>
      </p:sp>
      <p:pic>
        <p:nvPicPr>
          <p:cNvPr id="7" name="Picture 6" descr="Diceman_1_00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" t="35890" r="3929" b="1354"/>
          <a:stretch/>
        </p:blipFill>
        <p:spPr>
          <a:xfrm>
            <a:off x="6409853" y="1739222"/>
            <a:ext cx="4869845" cy="457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73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Carl (2001)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Implicit choices in alternate frames</a:t>
            </a:r>
          </a:p>
          <a:p>
            <a:pPr lvl="1"/>
            <a:r>
              <a:rPr lang="en-US" dirty="0"/>
              <a:t>Relies on left-to-right, top-to-bottom reading conventions</a:t>
            </a:r>
          </a:p>
          <a:p>
            <a:pPr lvl="1"/>
            <a:r>
              <a:rPr lang="en-US" dirty="0"/>
              <a:t>Spatial juxtaposition of frames on the printed page permits multiple reading paths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Examined by Scott McCloud in </a:t>
            </a:r>
            <a:r>
              <a:rPr lang="en-US" i="1" dirty="0"/>
              <a:t>Understanding Comics</a:t>
            </a:r>
          </a:p>
        </p:txBody>
      </p:sp>
      <p:pic>
        <p:nvPicPr>
          <p:cNvPr id="5" name="Content Placeholder 4" descr="carl.png">
            <a:hlinkClick r:id="rId3"/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066" b="24448"/>
          <a:stretch/>
        </p:blipFill>
        <p:spPr>
          <a:xfrm>
            <a:off x="6517634" y="1788943"/>
            <a:ext cx="4759292" cy="446405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/>
              <a:t>McCloud, S. (2001) </a:t>
            </a:r>
            <a:r>
              <a:rPr lang="en-US" i="1" dirty="0"/>
              <a:t>Choose Your Own Carl</a:t>
            </a:r>
            <a:r>
              <a:rPr lang="en-US" dirty="0"/>
              <a:t>. http://</a:t>
            </a:r>
            <a:r>
              <a:rPr lang="en-US" dirty="0" err="1"/>
              <a:t>www.scottmccloud.com</a:t>
            </a:r>
            <a:r>
              <a:rPr lang="en-US" dirty="0"/>
              <a:t>/</a:t>
            </a:r>
            <a:br>
              <a:rPr lang="en-US" dirty="0"/>
            </a:br>
            <a:r>
              <a:rPr lang="en-US" dirty="0"/>
              <a:t>McCloud, S. (1993) </a:t>
            </a:r>
            <a:r>
              <a:rPr lang="en-US" i="1" dirty="0"/>
              <a:t>Understanding Comics</a:t>
            </a:r>
            <a:r>
              <a:rPr lang="en-US" dirty="0"/>
              <a:t>. Northampton, MA: Tundra Publishing.</a:t>
            </a:r>
          </a:p>
        </p:txBody>
      </p:sp>
    </p:spTree>
    <p:extLst>
      <p:ext uri="{BB962C8B-B14F-4D97-AF65-F5344CB8AC3E}">
        <p14:creationId xmlns:p14="http://schemas.microsoft.com/office/powerpoint/2010/main" val="2028118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Jimmy Corrigan (2001)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Ware, C. (2001) </a:t>
            </a:r>
            <a:r>
              <a:rPr lang="en-US" i="1" dirty="0"/>
              <a:t>Jimmy Corrigan: The Smartest Kid On Earth</a:t>
            </a:r>
            <a:r>
              <a:rPr lang="en-US" dirty="0"/>
              <a:t>, London: Jonathan Cape.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428" r="-30428"/>
          <a:stretch>
            <a:fillRect/>
          </a:stretch>
        </p:blipFill>
        <p:spPr>
          <a:xfrm>
            <a:off x="1847850" y="1768476"/>
            <a:ext cx="8496300" cy="4468812"/>
          </a:xfrm>
        </p:spPr>
      </p:pic>
    </p:spTree>
    <p:extLst>
      <p:ext uri="{BB962C8B-B14F-4D97-AF65-F5344CB8AC3E}">
        <p14:creationId xmlns:p14="http://schemas.microsoft.com/office/powerpoint/2010/main" val="4250702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Meanwhile (2010)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Visual grammar for linking: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Tabs for inter-page navigation</a:t>
            </a:r>
          </a:p>
        </p:txBody>
      </p:sp>
      <p:pic>
        <p:nvPicPr>
          <p:cNvPr id="5" name="Content Placeholder 4" descr="meanwhile.png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755" y="1773238"/>
            <a:ext cx="3720041" cy="4464050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Shiga, J. (2010) </a:t>
            </a:r>
            <a:r>
              <a:rPr lang="en-US" i="1" dirty="0"/>
              <a:t>Meanwhile</a:t>
            </a:r>
            <a:r>
              <a:rPr lang="en-US" dirty="0"/>
              <a:t>. New York: Amulet Books.</a:t>
            </a:r>
          </a:p>
        </p:txBody>
      </p:sp>
      <p:pic>
        <p:nvPicPr>
          <p:cNvPr id="7" name="Picture 6" descr="meanwhil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1914216"/>
            <a:ext cx="2952328" cy="397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357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833" b="7833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Poetry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rossap</a:t>
            </a:r>
            <a:r>
              <a:rPr lang="en-US" dirty="0"/>
              <a:t>/4160004956/</a:t>
            </a:r>
          </a:p>
        </p:txBody>
      </p:sp>
    </p:spTree>
    <p:extLst>
      <p:ext uri="{BB962C8B-B14F-4D97-AF65-F5344CB8AC3E}">
        <p14:creationId xmlns:p14="http://schemas.microsoft.com/office/powerpoint/2010/main" val="494690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icture containing text&#10;&#10;Description automatically generated">
            <a:extLst>
              <a:ext uri="{FF2B5EF4-FFF2-40B4-BE49-F238E27FC236}">
                <a16:creationId xmlns:a16="http://schemas.microsoft.com/office/drawing/2014/main" id="{B7FBDF6F-CBE8-FB4A-9142-BC4C6B33454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995" b="7995"/>
          <a:stretch>
            <a:fillRect/>
          </a:stretch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C44900B-7792-C245-B5FB-F82C63F0C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 </a:t>
            </a:r>
            <a:r>
              <a:rPr lang="en-US" dirty="0" err="1"/>
              <a:t>Mille</a:t>
            </a:r>
            <a:r>
              <a:rPr lang="en-US" dirty="0"/>
              <a:t> Milliards </a:t>
            </a:r>
            <a:br>
              <a:rPr lang="en-US" dirty="0"/>
            </a:br>
            <a:r>
              <a:rPr lang="en-US" dirty="0"/>
              <a:t>De </a:t>
            </a:r>
            <a:r>
              <a:rPr lang="en-US" dirty="0" err="1"/>
              <a:t>Poèmes</a:t>
            </a:r>
            <a:r>
              <a:rPr lang="en-US" dirty="0"/>
              <a:t> (1961)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977C81E-8552-5A4C-B590-1DAFC295036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Book of sonnets</a:t>
            </a:r>
          </a:p>
          <a:p>
            <a:pPr lvl="1"/>
            <a:r>
              <a:rPr lang="en-US" dirty="0"/>
              <a:t>Each of the fourteen lines is printed on a separate strip</a:t>
            </a:r>
          </a:p>
          <a:p>
            <a:pPr lvl="1"/>
            <a:r>
              <a:rPr lang="en-US" dirty="0"/>
              <a:t>10 alternatives for each line</a:t>
            </a:r>
          </a:p>
          <a:p>
            <a:pPr lvl="1"/>
            <a:r>
              <a:rPr lang="en-US" dirty="0"/>
              <a:t>Reader chooses which of the ten alternatives to read for each line</a:t>
            </a:r>
          </a:p>
          <a:p>
            <a:pPr lvl="1"/>
            <a:r>
              <a:rPr lang="en-US" dirty="0"/>
              <a:t>10</a:t>
            </a:r>
            <a:r>
              <a:rPr lang="en-US" baseline="30000" dirty="0"/>
              <a:t>14</a:t>
            </a:r>
            <a:r>
              <a:rPr lang="en-US" dirty="0"/>
              <a:t> = 100,000,000,000,000 poems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169476F-68F9-5848-9BDF-F3B8BE50DA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9" y="6381750"/>
            <a:ext cx="5400674" cy="478387"/>
          </a:xfrm>
        </p:spPr>
        <p:txBody>
          <a:bodyPr/>
          <a:lstStyle/>
          <a:p>
            <a:r>
              <a:rPr lang="en-US" dirty="0" err="1"/>
              <a:t>Queneau</a:t>
            </a:r>
            <a:r>
              <a:rPr lang="en-US" dirty="0"/>
              <a:t>, R. (1961) </a:t>
            </a:r>
            <a:r>
              <a:rPr lang="en-US" i="1" dirty="0"/>
              <a:t>Cent </a:t>
            </a:r>
            <a:r>
              <a:rPr lang="en-US" i="1" dirty="0" err="1"/>
              <a:t>mille</a:t>
            </a:r>
            <a:r>
              <a:rPr lang="en-US" i="1" dirty="0"/>
              <a:t> milliards de </a:t>
            </a:r>
            <a:r>
              <a:rPr lang="en-US" i="1" dirty="0" err="1"/>
              <a:t>poèmes</a:t>
            </a:r>
            <a:r>
              <a:rPr lang="en-US" dirty="0"/>
              <a:t>. Paris: Éditions Gallimard.</a:t>
            </a:r>
          </a:p>
        </p:txBody>
      </p:sp>
    </p:spTree>
    <p:extLst>
      <p:ext uri="{BB962C8B-B14F-4D97-AF65-F5344CB8AC3E}">
        <p14:creationId xmlns:p14="http://schemas.microsoft.com/office/powerpoint/2010/main" val="3686230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Poetry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Rosenberg, J. (2005) </a:t>
            </a:r>
            <a:r>
              <a:rPr lang="en-US" i="1" dirty="0"/>
              <a:t>Diagrams Series 6</a:t>
            </a:r>
            <a:r>
              <a:rPr lang="en-US" dirty="0"/>
              <a:t>, #1.</a:t>
            </a:r>
          </a:p>
        </p:txBody>
      </p:sp>
      <p:pic>
        <p:nvPicPr>
          <p:cNvPr id="6" name="Content Placeholder 5" descr="rosenberg.pn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75" r="-13375"/>
          <a:stretch>
            <a:fillRect/>
          </a:stretch>
        </p:blipFill>
        <p:spPr>
          <a:xfrm>
            <a:off x="1847850" y="1768475"/>
            <a:ext cx="8496300" cy="4468813"/>
          </a:xfrm>
        </p:spPr>
      </p:pic>
    </p:spTree>
    <p:extLst>
      <p:ext uri="{BB962C8B-B14F-4D97-AF65-F5344CB8AC3E}">
        <p14:creationId xmlns:p14="http://schemas.microsoft.com/office/powerpoint/2010/main" val="2346651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Telling Tales: Hypertext Writing</a:t>
            </a:r>
            <a:br>
              <a:rPr lang="en-US" dirty="0"/>
            </a:br>
            <a:r>
              <a:rPr lang="en-US"/>
              <a:t>Part 2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COMP3220 Web Infrastructure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Dr</a:t>
            </a:r>
            <a:r>
              <a:rPr lang="en-US" dirty="0"/>
              <a:t> Nicholas Gibbins - </a:t>
            </a:r>
            <a:r>
              <a:rPr lang="en-US" dirty="0" err="1"/>
              <a:t>nmg@ecs.soton.ac.uk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1357640" y="57229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906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6243" b="14199"/>
          <a:stretch/>
        </p:blipFill>
        <p:spPr>
          <a:xfrm>
            <a:off x="1" y="0"/>
            <a:ext cx="121920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Drama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slimjim</a:t>
            </a:r>
            <a:r>
              <a:rPr lang="en-US" dirty="0"/>
              <a:t>/2169745303/</a:t>
            </a:r>
          </a:p>
        </p:txBody>
      </p:sp>
    </p:spTree>
    <p:extLst>
      <p:ext uri="{BB962C8B-B14F-4D97-AF65-F5344CB8AC3E}">
        <p14:creationId xmlns:p14="http://schemas.microsoft.com/office/powerpoint/2010/main" val="1975533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Drama vs. </a:t>
            </a:r>
            <a:r>
              <a:rPr lang="en-US" dirty="0" err="1"/>
              <a:t>Hyperdrama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Traditional drama:</a:t>
            </a:r>
          </a:p>
          <a:p>
            <a:pPr lvl="1"/>
            <a:r>
              <a:rPr lang="en-US" dirty="0"/>
              <a:t>presents the playwright’s (and director’s) preferred account (narrative) of a story</a:t>
            </a:r>
          </a:p>
          <a:p>
            <a:pPr lvl="1"/>
            <a:r>
              <a:rPr lang="en-US" dirty="0"/>
              <a:t>distinguishes between on-stage and off-stage</a:t>
            </a:r>
          </a:p>
          <a:p>
            <a:pPr marL="0" indent="0">
              <a:buNone/>
            </a:pPr>
            <a:r>
              <a:rPr lang="en-US" dirty="0" err="1"/>
              <a:t>Hyperdrama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allows the audience to follow different narratives (and to choose when to switch narratives)</a:t>
            </a:r>
          </a:p>
          <a:p>
            <a:pPr lvl="1"/>
            <a:r>
              <a:rPr lang="en-US" dirty="0"/>
              <a:t>continues action off-stage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 err="1"/>
              <a:t>Deemer</a:t>
            </a:r>
            <a:r>
              <a:rPr lang="en-US" dirty="0"/>
              <a:t>, C. (1999) </a:t>
            </a:r>
            <a:r>
              <a:rPr lang="en-US" i="1" dirty="0"/>
              <a:t>The New </a:t>
            </a:r>
            <a:r>
              <a:rPr lang="en-US" i="1" dirty="0" err="1"/>
              <a:t>Hyperdrama</a:t>
            </a:r>
            <a:r>
              <a:rPr lang="en-US" i="1" dirty="0"/>
              <a:t>: How hypertext scripts are changing the parameters of dramatic storytelling</a:t>
            </a:r>
            <a:r>
              <a:rPr lang="en-US" dirty="0"/>
              <a:t>. In </a:t>
            </a:r>
            <a:r>
              <a:rPr lang="en-US" i="1" dirty="0"/>
              <a:t>Theatre in Cyberspace: Issues of Teaching, Acting and Directing</a:t>
            </a:r>
            <a:r>
              <a:rPr lang="en-US" dirty="0"/>
              <a:t> (ed. Schrum S.A.) New York: Peter Lang.</a:t>
            </a:r>
          </a:p>
        </p:txBody>
      </p:sp>
    </p:spTree>
    <p:extLst>
      <p:ext uri="{BB962C8B-B14F-4D97-AF65-F5344CB8AC3E}">
        <p14:creationId xmlns:p14="http://schemas.microsoft.com/office/powerpoint/2010/main" val="1205696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Rosencrantz and Guildenstern are Dead (1966)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Additional narrative </a:t>
            </a:r>
            <a:r>
              <a:rPr lang="en-US" dirty="0" err="1"/>
              <a:t>centred</a:t>
            </a:r>
            <a:r>
              <a:rPr lang="en-US" dirty="0"/>
              <a:t> on minor characters in Hamlet</a:t>
            </a:r>
          </a:p>
          <a:p>
            <a:pPr lvl="1"/>
            <a:r>
              <a:rPr lang="en-US" dirty="0"/>
              <a:t>Non-ergodic, therefore not </a:t>
            </a:r>
            <a:r>
              <a:rPr lang="en-US" dirty="0" err="1"/>
              <a:t>hyperdrama</a:t>
            </a:r>
            <a:endParaRPr lang="en-US" dirty="0"/>
          </a:p>
          <a:p>
            <a:pPr lvl="1"/>
            <a:r>
              <a:rPr lang="en-US"/>
              <a:t>Intertextual </a:t>
            </a:r>
            <a:r>
              <a:rPr lang="mr-IN" dirty="0"/>
              <a:t>–</a:t>
            </a:r>
            <a:r>
              <a:rPr lang="en-US" dirty="0"/>
              <a:t> in semiotic terms, Hamlet is the </a:t>
            </a:r>
            <a:r>
              <a:rPr lang="en-US" dirty="0" err="1"/>
              <a:t>hypotext</a:t>
            </a:r>
            <a:r>
              <a:rPr lang="en-US" dirty="0"/>
              <a:t> and R&amp;G is the hypertext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4"/>
          </p:nvPr>
        </p:nvPicPr>
        <p:blipFill rotWithShape="1">
          <a:blip r:embed="rId3"/>
          <a:stretch/>
        </p:blipFill>
        <p:spPr>
          <a:xfrm>
            <a:off x="6607497" y="1773238"/>
            <a:ext cx="4520556" cy="4464050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Stoppard, T. (1973) </a:t>
            </a:r>
            <a:r>
              <a:rPr lang="en-US" i="1" dirty="0"/>
              <a:t>Rosencrantz and Guildenstern are Dead</a:t>
            </a:r>
            <a:r>
              <a:rPr lang="en-US" dirty="0"/>
              <a:t>. London: Faber and Faber.</a:t>
            </a:r>
          </a:p>
        </p:txBody>
      </p:sp>
    </p:spTree>
    <p:extLst>
      <p:ext uri="{BB962C8B-B14F-4D97-AF65-F5344CB8AC3E}">
        <p14:creationId xmlns:p14="http://schemas.microsoft.com/office/powerpoint/2010/main" val="40962235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Night of January 16th (1935)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Courtroom drama by </a:t>
            </a:r>
            <a:r>
              <a:rPr lang="en-US" dirty="0" err="1"/>
              <a:t>Ayn</a:t>
            </a:r>
            <a:r>
              <a:rPr lang="en-US" dirty="0"/>
              <a:t> Rand, </a:t>
            </a:r>
            <a:r>
              <a:rPr lang="en-US" dirty="0" err="1"/>
              <a:t>centred</a:t>
            </a:r>
            <a:r>
              <a:rPr lang="en-US" dirty="0"/>
              <a:t> on a murder trial</a:t>
            </a:r>
          </a:p>
          <a:p>
            <a:pPr lvl="1"/>
            <a:r>
              <a:rPr lang="en-US" dirty="0"/>
              <a:t>Members of the audience are selected to form a jury</a:t>
            </a:r>
          </a:p>
          <a:p>
            <a:pPr lvl="1"/>
            <a:r>
              <a:rPr lang="en-US" dirty="0"/>
              <a:t>The jury’s verdict determines the ending of the play (</a:t>
            </a:r>
            <a:r>
              <a:rPr lang="en-US" dirty="0" err="1"/>
              <a:t>ergodic</a:t>
            </a:r>
            <a:r>
              <a:rPr lang="en-US" dirty="0"/>
              <a:t>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7429255" y="1109199"/>
            <a:ext cx="3305005" cy="5128089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Rand, A. (1936) </a:t>
            </a:r>
            <a:r>
              <a:rPr lang="en-US" i="1" dirty="0"/>
              <a:t>Night of January 16th: a comedy-drama in three acts</a:t>
            </a:r>
            <a:r>
              <a:rPr lang="en-US" dirty="0"/>
              <a:t>. New York: Longmans &amp; Co.</a:t>
            </a:r>
          </a:p>
        </p:txBody>
      </p:sp>
    </p:spTree>
    <p:extLst>
      <p:ext uri="{BB962C8B-B14F-4D97-AF65-F5344CB8AC3E}">
        <p14:creationId xmlns:p14="http://schemas.microsoft.com/office/powerpoint/2010/main" val="13647165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Kinoautomat</a:t>
            </a:r>
            <a:r>
              <a:rPr lang="en-US" dirty="0"/>
              <a:t> (1967)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Czech experimental interactive film</a:t>
            </a:r>
          </a:p>
          <a:p>
            <a:pPr lvl="1"/>
            <a:r>
              <a:rPr lang="en-US" dirty="0"/>
              <a:t>First shown at Expo 67 in Montreal</a:t>
            </a:r>
          </a:p>
          <a:p>
            <a:pPr lvl="1"/>
            <a:r>
              <a:rPr lang="en-US" dirty="0"/>
              <a:t>Film is stopped at intervals and  audience is asked how they think the film should be continued</a:t>
            </a:r>
          </a:p>
          <a:p>
            <a:pPr lvl="1"/>
            <a:r>
              <a:rPr lang="en-US" dirty="0"/>
              <a:t>Audience votes on two options (red/green) with the majority determining the future path of the film (ergodic)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282347" y="1773238"/>
            <a:ext cx="5170857" cy="4464050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Kinoautomat</a:t>
            </a:r>
            <a:r>
              <a:rPr lang="en-US" dirty="0"/>
              <a:t>: </a:t>
            </a:r>
            <a:r>
              <a:rPr lang="en-US" dirty="0" err="1"/>
              <a:t>Človĕk</a:t>
            </a:r>
            <a:r>
              <a:rPr lang="en-US" dirty="0"/>
              <a:t> a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dům</a:t>
            </a:r>
            <a:r>
              <a:rPr lang="en-US" dirty="0"/>
              <a:t> (1967) Directed by </a:t>
            </a:r>
            <a:r>
              <a:rPr lang="en-US" dirty="0" err="1"/>
              <a:t>Činčera</a:t>
            </a:r>
            <a:r>
              <a:rPr lang="en-US" dirty="0"/>
              <a:t>, R., </a:t>
            </a:r>
            <a:r>
              <a:rPr lang="en-US" dirty="0" err="1"/>
              <a:t>Roháč</a:t>
            </a:r>
            <a:r>
              <a:rPr lang="en-US" dirty="0"/>
              <a:t>, J. and </a:t>
            </a:r>
            <a:r>
              <a:rPr lang="en-US" dirty="0" err="1"/>
              <a:t>Svitáček</a:t>
            </a:r>
            <a:r>
              <a:rPr lang="en-US" dirty="0"/>
              <a:t>, V [Film]. Czechoslovakia.</a:t>
            </a:r>
          </a:p>
        </p:txBody>
      </p:sp>
    </p:spTree>
    <p:extLst>
      <p:ext uri="{BB962C8B-B14F-4D97-AF65-F5344CB8AC3E}">
        <p14:creationId xmlns:p14="http://schemas.microsoft.com/office/powerpoint/2010/main" val="2534409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Tamara (1981)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Play takes place in a large house</a:t>
            </a:r>
          </a:p>
          <a:p>
            <a:pPr lvl="1"/>
            <a:r>
              <a:rPr lang="en-US" dirty="0"/>
              <a:t>Actors perform simultaneously in up to nine different rooms</a:t>
            </a:r>
          </a:p>
          <a:p>
            <a:pPr lvl="1"/>
            <a:r>
              <a:rPr lang="en-US" dirty="0"/>
              <a:t>Spectators must choose which actor(s) they follow (</a:t>
            </a:r>
            <a:r>
              <a:rPr lang="en-US" dirty="0" err="1"/>
              <a:t>ergodic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Multiple narratives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0" b="97200" l="19200" r="80400"/>
                    </a14:imgEffect>
                  </a14:imgLayer>
                </a14:imgProps>
              </a:ext>
            </a:extLst>
          </a:blip>
          <a:srcRect l="16576" r="17283"/>
          <a:stretch/>
        </p:blipFill>
        <p:spPr>
          <a:xfrm rot="898824">
            <a:off x="7080784" y="1291037"/>
            <a:ext cx="3236647" cy="4893564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Krizanc</a:t>
            </a:r>
            <a:r>
              <a:rPr lang="en-US" dirty="0"/>
              <a:t>, J. (1989) </a:t>
            </a:r>
            <a:r>
              <a:rPr lang="en-US" i="1" dirty="0"/>
              <a:t>Tamara: A play</a:t>
            </a:r>
            <a:r>
              <a:rPr lang="en-US" dirty="0"/>
              <a:t>. London: Methuen Drama.</a:t>
            </a:r>
          </a:p>
        </p:txBody>
      </p:sp>
    </p:spTree>
    <p:extLst>
      <p:ext uri="{BB962C8B-B14F-4D97-AF65-F5344CB8AC3E}">
        <p14:creationId xmlns:p14="http://schemas.microsoft.com/office/powerpoint/2010/main" val="23726081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F9BD1-BB58-AB48-870A-4545699D8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Intimate Exchanges (1982)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0AF08-2CC4-F14B-A781-D4700D5E8B3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Group of eight stories originating from an opening scene</a:t>
            </a:r>
          </a:p>
          <a:p>
            <a:pPr lvl="1"/>
            <a:r>
              <a:rPr lang="en-US" dirty="0"/>
              <a:t>Two actors play all of the roles in the play</a:t>
            </a:r>
          </a:p>
          <a:p>
            <a:pPr lvl="1"/>
            <a:r>
              <a:rPr lang="en-US" dirty="0"/>
              <a:t>Story repeatedly splits in two</a:t>
            </a:r>
          </a:p>
          <a:p>
            <a:pPr lvl="1"/>
            <a:r>
              <a:rPr lang="en-US" dirty="0"/>
              <a:t>Sixteen possible endings</a:t>
            </a:r>
          </a:p>
          <a:p>
            <a:pPr lvl="1"/>
            <a:r>
              <a:rPr lang="en-US" dirty="0"/>
              <a:t>Non-linear story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The actors choose which path to take at each split, not the audience</a:t>
            </a:r>
          </a:p>
          <a:p>
            <a:pPr lvl="1"/>
            <a:r>
              <a:rPr lang="en-US" dirty="0"/>
              <a:t>Non-linear, but not conventionally ergodic!</a:t>
            </a:r>
          </a:p>
        </p:txBody>
      </p:sp>
      <p:pic>
        <p:nvPicPr>
          <p:cNvPr id="7" name="Content Placeholder 6" descr="A picture containing white&#10;&#10;Description automatically generated">
            <a:extLst>
              <a:ext uri="{FF2B5EF4-FFF2-40B4-BE49-F238E27FC236}">
                <a16:creationId xmlns:a16="http://schemas.microsoft.com/office/drawing/2014/main" id="{DE295A7E-4753-8646-809A-4E169E87648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l="4800" t="4664" r="5101" b="4695"/>
          <a:stretch/>
        </p:blipFill>
        <p:spPr>
          <a:xfrm>
            <a:off x="6400800" y="1628774"/>
            <a:ext cx="5033727" cy="5063897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DDEA0B-13B0-F946-9199-E4FB94930E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9" y="6381750"/>
            <a:ext cx="5543550" cy="293721"/>
          </a:xfrm>
        </p:spPr>
        <p:txBody>
          <a:bodyPr/>
          <a:lstStyle/>
          <a:p>
            <a:r>
              <a:rPr lang="en-US" dirty="0" err="1"/>
              <a:t>Ayckbourn</a:t>
            </a:r>
            <a:r>
              <a:rPr lang="en-US" dirty="0"/>
              <a:t>, A. (1982) </a:t>
            </a:r>
            <a:r>
              <a:rPr lang="en-US" i="1" dirty="0"/>
              <a:t>Intimate Exchanges</a:t>
            </a:r>
            <a:r>
              <a:rPr lang="en-US" dirty="0"/>
              <a:t>. New York: Samuel French.</a:t>
            </a:r>
          </a:p>
        </p:txBody>
      </p:sp>
    </p:spTree>
    <p:extLst>
      <p:ext uri="{BB962C8B-B14F-4D97-AF65-F5344CB8AC3E}">
        <p14:creationId xmlns:p14="http://schemas.microsoft.com/office/powerpoint/2010/main" val="29859013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E500F9-1E09-DF49-BD49-891C4A7C90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 err="1"/>
              <a:t>Ayckbourn</a:t>
            </a:r>
            <a:r>
              <a:rPr lang="en-US" dirty="0"/>
              <a:t>, A. (1993) </a:t>
            </a:r>
            <a:r>
              <a:rPr lang="en-US" i="1" dirty="0" err="1"/>
              <a:t>Mr</a:t>
            </a:r>
            <a:r>
              <a:rPr lang="en-US" i="1" dirty="0"/>
              <a:t> A’s Amazing Maze Plays</a:t>
            </a:r>
            <a:r>
              <a:rPr lang="en-US" dirty="0"/>
              <a:t>. New York: Samuel French.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788D6F-24EB-804A-909A-19446F504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Mr</a:t>
            </a:r>
            <a:r>
              <a:rPr lang="en-US" dirty="0"/>
              <a:t> A’s Amazing Maze Plays (1988)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8C1B5E9-43CB-0749-B6C0-D00BAB74541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Children’s play in which the main characters (a young girl and her dog) explore a deserted house</a:t>
            </a:r>
          </a:p>
          <a:p>
            <a:pPr lvl="1"/>
            <a:r>
              <a:rPr lang="en-US" dirty="0"/>
              <a:t>Main characters take directions from the audience (ergodic)</a:t>
            </a:r>
          </a:p>
          <a:p>
            <a:pPr lvl="1"/>
            <a:r>
              <a:rPr lang="en-US" dirty="0"/>
              <a:t>30 locations in the house, not all of which are visited in a single performance</a:t>
            </a:r>
          </a:p>
          <a:p>
            <a:pPr lvl="1"/>
            <a:r>
              <a:rPr lang="en-US" dirty="0"/>
              <a:t>Non-linear story</a:t>
            </a:r>
          </a:p>
        </p:txBody>
      </p:sp>
      <p:pic>
        <p:nvPicPr>
          <p:cNvPr id="12" name="Content Placeholder 11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33C8645A-B858-FB44-9CB6-322D81DB2D3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 rot="900236">
            <a:off x="7423524" y="1773238"/>
            <a:ext cx="2888502" cy="4464050"/>
          </a:xfrm>
        </p:spPr>
      </p:pic>
    </p:spTree>
    <p:extLst>
      <p:ext uri="{BB962C8B-B14F-4D97-AF65-F5344CB8AC3E}">
        <p14:creationId xmlns:p14="http://schemas.microsoft.com/office/powerpoint/2010/main" val="18641855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Timecode</a:t>
            </a:r>
            <a:r>
              <a:rPr lang="en-US" dirty="0"/>
              <a:t> (2000)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Film composed of four overlapping narratives</a:t>
            </a:r>
          </a:p>
          <a:p>
            <a:pPr lvl="1"/>
            <a:r>
              <a:rPr lang="en-US" dirty="0"/>
              <a:t>Filmed simultaneously as four continuous 90-minute takes</a:t>
            </a:r>
          </a:p>
          <a:p>
            <a:pPr lvl="1"/>
            <a:r>
              <a:rPr lang="en-US" dirty="0"/>
              <a:t>Screen divided into quarters, all four films projected at same time</a:t>
            </a:r>
          </a:p>
          <a:p>
            <a:pPr lvl="1"/>
            <a:r>
              <a:rPr lang="en-US" dirty="0"/>
              <a:t>Audience ‘choose’ which sub-film to watch (</a:t>
            </a:r>
            <a:r>
              <a:rPr lang="en-US" dirty="0" err="1"/>
              <a:t>ergodic</a:t>
            </a:r>
            <a:r>
              <a:rPr lang="en-US" dirty="0"/>
              <a:t>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167438" y="1773236"/>
            <a:ext cx="5400675" cy="4212526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Timecode (2000) Directed by Figgis, M. [Film]. Culver City, CA: Screen Gems.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11760200" y="6381750"/>
            <a:ext cx="431800" cy="287338"/>
          </a:xfrm>
        </p:spPr>
        <p:txBody>
          <a:bodyPr/>
          <a:lstStyle/>
          <a:p>
            <a:fld id="{03AC6681-E0FD-2C4C-B392-04A572FD2AA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513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0F14D-CA3F-8444-BC87-D8DA3EB5D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Puss in Book (2017)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907A9-2841-5141-A47C-8185382D4C3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Interactive children’s film from the Shrek franchise</a:t>
            </a:r>
          </a:p>
          <a:p>
            <a:pPr lvl="1"/>
            <a:r>
              <a:rPr lang="en-GB" dirty="0"/>
              <a:t>Film broken up into a series of episodes</a:t>
            </a:r>
          </a:p>
          <a:p>
            <a:pPr lvl="1"/>
            <a:r>
              <a:rPr lang="en-GB" dirty="0"/>
              <a:t>Binary choice presented at the end of each episode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2195763-8F83-BC49-A634-A55EF74D459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3"/>
          <a:srcRect l="5026" r="4674"/>
          <a:stretch/>
        </p:blipFill>
        <p:spPr>
          <a:xfrm>
            <a:off x="6154651" y="1773238"/>
            <a:ext cx="5413462" cy="3362325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6B85E6-6E56-E242-A390-3C6618A3C9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Puss in Book: Trapped in an Epic Tale (2017) Directed by Burdine, R. and </a:t>
            </a:r>
            <a:r>
              <a:rPr lang="en-GB" dirty="0" err="1"/>
              <a:t>Castuciano</a:t>
            </a:r>
            <a:r>
              <a:rPr lang="en-GB" dirty="0"/>
              <a:t>, J. [Film] Los Gatos, CA: Netflix.</a:t>
            </a:r>
          </a:p>
        </p:txBody>
      </p:sp>
    </p:spTree>
    <p:extLst>
      <p:ext uri="{BB962C8B-B14F-4D97-AF65-F5344CB8AC3E}">
        <p14:creationId xmlns:p14="http://schemas.microsoft.com/office/powerpoint/2010/main" val="2906942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2500" b="12500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Ludic Hypertext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jamesrbowe</a:t>
            </a:r>
            <a:r>
              <a:rPr lang="en-US" dirty="0"/>
              <a:t>/4001776922/</a:t>
            </a:r>
          </a:p>
        </p:txBody>
      </p:sp>
    </p:spTree>
    <p:extLst>
      <p:ext uri="{BB962C8B-B14F-4D97-AF65-F5344CB8AC3E}">
        <p14:creationId xmlns:p14="http://schemas.microsoft.com/office/powerpoint/2010/main" val="35274104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09FC2-0EFD-6E43-93C2-6D5B1EB30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Black Mirror: Bandersnatch (2018)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13E2C-2994-6142-820C-BF3A7EF7D85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Interactive film written by Charlie Brooker</a:t>
            </a:r>
          </a:p>
          <a:p>
            <a:pPr lvl="1"/>
            <a:r>
              <a:rPr lang="en-US" dirty="0"/>
              <a:t>Repeated binary choices throughout film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120272B-0B26-A84F-B628-C0E248F2A79D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167438" y="2673122"/>
            <a:ext cx="5400675" cy="266428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FE5358-778D-274D-BA8B-53B393D33B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293721"/>
          </a:xfrm>
        </p:spPr>
        <p:txBody>
          <a:bodyPr/>
          <a:lstStyle/>
          <a:p>
            <a:r>
              <a:rPr lang="en-GB" dirty="0"/>
              <a:t>Black Mirror: Bandersnatch (2018) Directed by Slade, D. [Film] Los Gatos, CA: Netflix.</a:t>
            </a:r>
          </a:p>
        </p:txBody>
      </p:sp>
    </p:spTree>
    <p:extLst>
      <p:ext uri="{BB962C8B-B14F-4D97-AF65-F5344CB8AC3E}">
        <p14:creationId xmlns:p14="http://schemas.microsoft.com/office/powerpoint/2010/main" val="22367771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553926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/>
              <a:t>Non-linearity is the essence of hypertext</a:t>
            </a:r>
          </a:p>
          <a:p>
            <a:pPr lvl="1"/>
            <a:r>
              <a:rPr lang="en-US" dirty="0"/>
              <a:t>Hypertext fiction may be non-linear in story, narrative or text</a:t>
            </a:r>
          </a:p>
          <a:p>
            <a:pPr lvl="1"/>
            <a:r>
              <a:rPr lang="en-US" dirty="0"/>
              <a:t>Non-linearity may equally apply to poetry, comics, film and drama</a:t>
            </a:r>
          </a:p>
          <a:p>
            <a:pPr marL="90000" indent="0">
              <a:buNone/>
            </a:pPr>
            <a:endParaRPr lang="en-US" dirty="0"/>
          </a:p>
          <a:p>
            <a:pPr marL="90000" indent="0">
              <a:buNone/>
            </a:pPr>
            <a:r>
              <a:rPr lang="en-US" dirty="0"/>
              <a:t>Hypertext is also </a:t>
            </a:r>
            <a:r>
              <a:rPr lang="en-US" dirty="0" err="1"/>
              <a:t>ergodic</a:t>
            </a:r>
            <a:endParaRPr lang="en-US" dirty="0"/>
          </a:p>
          <a:p>
            <a:pPr lvl="1"/>
            <a:r>
              <a:rPr lang="en-US" dirty="0"/>
              <a:t>Non-trivial effort typically manifests itself as choice</a:t>
            </a:r>
          </a:p>
          <a:p>
            <a:pPr lvl="1"/>
            <a:r>
              <a:rPr lang="en-US" dirty="0"/>
              <a:t>May also involve ludic elements</a:t>
            </a:r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1F8A5E-90C3-A440-8478-870AB333B9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5055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Lecture: Web Graph</a:t>
            </a:r>
          </a:p>
        </p:txBody>
      </p:sp>
    </p:spTree>
    <p:extLst>
      <p:ext uri="{BB962C8B-B14F-4D97-AF65-F5344CB8AC3E}">
        <p14:creationId xmlns:p14="http://schemas.microsoft.com/office/powerpoint/2010/main" val="3456657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Ludic Narrative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Game + Story … but what’s in a game?</a:t>
            </a:r>
          </a:p>
          <a:p>
            <a:pPr marL="0" indent="0">
              <a:buNone/>
            </a:pPr>
            <a:r>
              <a:rPr lang="en-US" dirty="0"/>
              <a:t>Different forms of play:</a:t>
            </a:r>
          </a:p>
          <a:p>
            <a:pPr lvl="1"/>
            <a:r>
              <a:rPr lang="en-US" dirty="0"/>
              <a:t>Competition (</a:t>
            </a:r>
            <a:r>
              <a:rPr lang="en-US" dirty="0" err="1"/>
              <a:t>agon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Chance (</a:t>
            </a:r>
            <a:r>
              <a:rPr lang="en-US" dirty="0" err="1"/>
              <a:t>alea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Simulation (mimicry)</a:t>
            </a:r>
          </a:p>
          <a:p>
            <a:pPr lvl="1"/>
            <a:r>
              <a:rPr lang="en-US" dirty="0"/>
              <a:t>Disorientation (</a:t>
            </a:r>
            <a:r>
              <a:rPr lang="en-US" dirty="0" err="1"/>
              <a:t>ilinx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Different types of play:</a:t>
            </a:r>
          </a:p>
          <a:p>
            <a:pPr lvl="1"/>
            <a:r>
              <a:rPr lang="en-US" dirty="0"/>
              <a:t>Structured, explicit rules (</a:t>
            </a:r>
            <a:r>
              <a:rPr lang="en-US" dirty="0" err="1"/>
              <a:t>ludus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Unstructured, spontaneous (</a:t>
            </a:r>
            <a:r>
              <a:rPr lang="en-US" dirty="0" err="1"/>
              <a:t>paidia</a:t>
            </a:r>
            <a:r>
              <a:rPr lang="en-US" dirty="0"/>
              <a:t>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Caillois</a:t>
            </a:r>
            <a:r>
              <a:rPr lang="en-US" dirty="0"/>
              <a:t>, R. (1961) </a:t>
            </a:r>
            <a:r>
              <a:rPr lang="en-US" i="1" dirty="0"/>
              <a:t>Man, Play and Games</a:t>
            </a:r>
            <a:r>
              <a:rPr lang="en-US" dirty="0"/>
              <a:t>. New York: Free Press of Glencoe.</a:t>
            </a:r>
          </a:p>
        </p:txBody>
      </p:sp>
    </p:spTree>
    <p:extLst>
      <p:ext uri="{BB962C8B-B14F-4D97-AF65-F5344CB8AC3E}">
        <p14:creationId xmlns:p14="http://schemas.microsoft.com/office/powerpoint/2010/main" val="2264292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Fighting Fantasy (1982-)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Combines CYOA-style second person narrative with Dungeons &amp; Dragons-style rules</a:t>
            </a:r>
          </a:p>
          <a:p>
            <a:pPr lvl="1"/>
            <a:r>
              <a:rPr lang="en-US" dirty="0"/>
              <a:t>Non-linear story</a:t>
            </a:r>
          </a:p>
          <a:p>
            <a:pPr lvl="1"/>
            <a:r>
              <a:rPr lang="en-US" dirty="0"/>
              <a:t>Numbered paragraphs</a:t>
            </a:r>
            <a:br>
              <a:rPr lang="en-US" dirty="0"/>
            </a:br>
            <a:r>
              <a:rPr lang="en-US" dirty="0"/>
              <a:t>(more finely-grained narrative)</a:t>
            </a:r>
          </a:p>
          <a:p>
            <a:pPr lvl="1"/>
            <a:r>
              <a:rPr lang="en-US" dirty="0"/>
              <a:t>Mixture of explicit and random </a:t>
            </a:r>
            <a:br>
              <a:rPr lang="en-US" dirty="0"/>
            </a:br>
            <a:r>
              <a:rPr lang="en-US" dirty="0"/>
              <a:t>choices (aleatory reading)</a:t>
            </a:r>
          </a:p>
          <a:p>
            <a:pPr lvl="1"/>
            <a:r>
              <a:rPr lang="en-US" dirty="0"/>
              <a:t>External state</a:t>
            </a:r>
            <a:br>
              <a:rPr lang="en-US" dirty="0"/>
            </a:br>
            <a:r>
              <a:rPr lang="en-US" dirty="0"/>
              <a:t>(hit points, inventory,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148" r="2926" b="31043"/>
          <a:stretch/>
        </p:blipFill>
        <p:spPr>
          <a:xfrm>
            <a:off x="6330547" y="1773238"/>
            <a:ext cx="4721766" cy="3960813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Jackson, S. &amp; Livingstone, I. (1982) </a:t>
            </a:r>
            <a:r>
              <a:rPr lang="en-US" i="1" dirty="0"/>
              <a:t>The Warlock of </a:t>
            </a:r>
            <a:r>
              <a:rPr lang="en-US" i="1" dirty="0" err="1"/>
              <a:t>Firetop</a:t>
            </a:r>
            <a:r>
              <a:rPr lang="en-US" i="1" dirty="0"/>
              <a:t> Mountain</a:t>
            </a:r>
            <a:r>
              <a:rPr lang="en-US" dirty="0"/>
              <a:t>. </a:t>
            </a:r>
            <a:r>
              <a:rPr lang="en-US" dirty="0" err="1"/>
              <a:t>Harmondsworth</a:t>
            </a:r>
            <a:r>
              <a:rPr lang="en-US" dirty="0"/>
              <a:t>: Puffin.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15782">
            <a:off x="5123872" y="3525545"/>
            <a:ext cx="1570791" cy="26161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0753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Duel Master (1986-7)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Two-player </a:t>
            </a:r>
            <a:r>
              <a:rPr lang="en-US" dirty="0" err="1"/>
              <a:t>gamebook</a:t>
            </a:r>
            <a:r>
              <a:rPr lang="en-US" dirty="0"/>
              <a:t> (</a:t>
            </a:r>
            <a:r>
              <a:rPr lang="en-US" dirty="0" err="1"/>
              <a:t>agon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Non-linear story</a:t>
            </a:r>
          </a:p>
          <a:p>
            <a:pPr lvl="1"/>
            <a:r>
              <a:rPr lang="en-US" dirty="0"/>
              <a:t>Split across two paired books </a:t>
            </a:r>
            <a:br>
              <a:rPr lang="en-US" dirty="0"/>
            </a:br>
            <a:r>
              <a:rPr lang="en-US" dirty="0"/>
              <a:t>(even/odd numbered </a:t>
            </a:r>
            <a:r>
              <a:rPr lang="en-US" dirty="0" err="1"/>
              <a:t>lexia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Shared state and synchronization</a:t>
            </a:r>
            <a:br>
              <a:rPr lang="en-US" dirty="0"/>
            </a:br>
            <a:r>
              <a:rPr lang="en-US" dirty="0"/>
              <a:t>(keywords, WAIT)</a:t>
            </a:r>
          </a:p>
          <a:p>
            <a:pPr lvl="1"/>
            <a:r>
              <a:rPr lang="en-US" dirty="0"/>
              <a:t>Mixture of explicit and random choices</a:t>
            </a:r>
            <a:br>
              <a:rPr lang="en-US" dirty="0"/>
            </a:br>
            <a:r>
              <a:rPr lang="en-US" dirty="0"/>
              <a:t>(aleatory reading)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167438" y="1787205"/>
            <a:ext cx="5400675" cy="4436116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Smith, M. &amp; Thomson, J. (1987) </a:t>
            </a:r>
            <a:r>
              <a:rPr lang="en-US" i="1" dirty="0"/>
              <a:t>Arena of Death</a:t>
            </a:r>
            <a:r>
              <a:rPr lang="en-US" dirty="0"/>
              <a:t>. London: Armada Books. </a:t>
            </a:r>
          </a:p>
        </p:txBody>
      </p:sp>
    </p:spTree>
    <p:extLst>
      <p:ext uri="{BB962C8B-B14F-4D97-AF65-F5344CB8AC3E}">
        <p14:creationId xmlns:p14="http://schemas.microsoft.com/office/powerpoint/2010/main" val="478900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Being Elizabeth </a:t>
            </a:r>
            <a:r>
              <a:rPr lang="en-US" dirty="0" err="1"/>
              <a:t>Bennet</a:t>
            </a:r>
            <a:r>
              <a:rPr lang="en-US" dirty="0"/>
              <a:t> (2007)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Second person narrative</a:t>
            </a:r>
          </a:p>
          <a:p>
            <a:pPr lvl="1"/>
            <a:r>
              <a:rPr lang="en-US" dirty="0"/>
              <a:t>Again, non-linear story</a:t>
            </a:r>
          </a:p>
          <a:p>
            <a:pPr lvl="1"/>
            <a:r>
              <a:rPr lang="en-US" dirty="0"/>
              <a:t>Simple rules</a:t>
            </a:r>
          </a:p>
          <a:p>
            <a:pPr lvl="1"/>
            <a:r>
              <a:rPr lang="en-US" dirty="0"/>
              <a:t>No </a:t>
            </a:r>
            <a:r>
              <a:rPr lang="en-US" dirty="0" err="1"/>
              <a:t>aleatory</a:t>
            </a:r>
            <a:r>
              <a:rPr lang="en-US" dirty="0"/>
              <a:t> aspects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Mimicry aimed at a different demographic to that of other </a:t>
            </a:r>
            <a:r>
              <a:rPr lang="en-US" dirty="0" err="1"/>
              <a:t>gamebooks</a:t>
            </a:r>
            <a:r>
              <a:rPr lang="en-US" dirty="0"/>
              <a:t>!</a:t>
            </a:r>
          </a:p>
        </p:txBody>
      </p:sp>
      <p:pic>
        <p:nvPicPr>
          <p:cNvPr id="5" name="Content Placeholder 4" descr="bennett.jpg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2535">
            <a:off x="7409933" y="1589457"/>
            <a:ext cx="3118882" cy="446405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Campbell Webster, E. (2007) Being Elizabeth Bennet. London: Atlantic.</a:t>
            </a:r>
          </a:p>
        </p:txBody>
      </p:sp>
    </p:spTree>
    <p:extLst>
      <p:ext uri="{BB962C8B-B14F-4D97-AF65-F5344CB8AC3E}">
        <p14:creationId xmlns:p14="http://schemas.microsoft.com/office/powerpoint/2010/main" val="1393411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Cults (1983)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Storytelling card game</a:t>
            </a:r>
          </a:p>
          <a:p>
            <a:pPr lvl="1"/>
            <a:r>
              <a:rPr lang="en-US" dirty="0"/>
              <a:t>Story assembled from random selection of text fragments (</a:t>
            </a:r>
            <a:r>
              <a:rPr lang="en-US" dirty="0" err="1"/>
              <a:t>alea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Aim is to improvise a narrative around the story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Rules ensure well-formed stories</a:t>
            </a:r>
          </a:p>
          <a:p>
            <a:pPr lvl="1"/>
            <a:r>
              <a:rPr lang="en-US" dirty="0"/>
              <a:t>Card types limit which cards may be played next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Integral competition (</a:t>
            </a:r>
            <a:r>
              <a:rPr lang="en-US" dirty="0" err="1"/>
              <a:t>agon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Play alternates between players (Life and Death)</a:t>
            </a:r>
          </a:p>
          <a:p>
            <a:pPr lvl="1"/>
            <a:r>
              <a:rPr lang="en-US" dirty="0"/>
              <a:t>Scores assigned to different card types for each player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Rahman, K. (1983) </a:t>
            </a:r>
            <a:r>
              <a:rPr lang="en-US" i="1" dirty="0"/>
              <a:t>Dark Cults</a:t>
            </a:r>
            <a:r>
              <a:rPr lang="en-US" dirty="0"/>
              <a:t>. </a:t>
            </a:r>
            <a:r>
              <a:rPr lang="en-US" dirty="0" err="1"/>
              <a:t>Theilman</a:t>
            </a:r>
            <a:r>
              <a:rPr lang="en-US" dirty="0"/>
              <a:t>, MN: Dark House Publishing.</a:t>
            </a:r>
          </a:p>
        </p:txBody>
      </p:sp>
    </p:spTree>
    <p:extLst>
      <p:ext uri="{BB962C8B-B14F-4D97-AF65-F5344CB8AC3E}">
        <p14:creationId xmlns:p14="http://schemas.microsoft.com/office/powerpoint/2010/main" val="1111056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able Placeholder 11"/>
          <p:cNvPicPr>
            <a:picLocks noGrp="1" noChangeAspect="1"/>
          </p:cNvPicPr>
          <p:nvPr>
            <p:ph type="tbl" idx="4294967295"/>
          </p:nvPr>
        </p:nvPicPr>
        <p:blipFill rotWithShape="1">
          <a:blip r:embed="rId2"/>
          <a:srcRect l="14" t="13246" b="11749"/>
          <a:stretch/>
        </p:blipFill>
        <p:spPr>
          <a:xfrm>
            <a:off x="0" y="0"/>
            <a:ext cx="12192000" cy="6858000"/>
          </a:xfr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Dark Cults (1983)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E591EB-F64D-F24D-885B-B46DB69D1E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293721"/>
          </a:xfrm>
          <a:noFill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Rahman, K. (1983) </a:t>
            </a:r>
            <a:r>
              <a:rPr lang="en-US" i="1" dirty="0">
                <a:solidFill>
                  <a:schemeClr val="bg1"/>
                </a:solidFill>
              </a:rPr>
              <a:t>Dark Cults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Theilman</a:t>
            </a:r>
            <a:r>
              <a:rPr lang="en-US" dirty="0">
                <a:solidFill>
                  <a:schemeClr val="bg1"/>
                </a:solidFill>
              </a:rPr>
              <a:t>, MN: Dark House Publishing.</a:t>
            </a:r>
          </a:p>
        </p:txBody>
      </p:sp>
      <p:pic>
        <p:nvPicPr>
          <p:cNvPr id="2" name="Picture 1" descr="dc-fog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2694628" y="2458325"/>
            <a:ext cx="2160000" cy="3240000"/>
          </a:xfrm>
          <a:prstGeom prst="rect">
            <a:avLst/>
          </a:prstGeom>
          <a:effectLst>
            <a:outerShdw blurRad="127000" dir="132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dc-cemetary.png"/>
          <p:cNvPicPr>
            <a:picLocks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3558724" y="2458325"/>
            <a:ext cx="2160000" cy="3240000"/>
          </a:xfrm>
          <a:prstGeom prst="rect">
            <a:avLst/>
          </a:prstGeom>
          <a:effectLst>
            <a:outerShdw blurRad="127000" dir="132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dc-scream.pn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4422820" y="2458324"/>
            <a:ext cx="2160000" cy="3240000"/>
          </a:xfrm>
          <a:prstGeom prst="rect">
            <a:avLst/>
          </a:prstGeom>
          <a:effectLst>
            <a:outerShdw blurRad="127000" dir="132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dc-silhouette.png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5286917" y="2458325"/>
            <a:ext cx="2160000" cy="3240000"/>
          </a:xfrm>
          <a:prstGeom prst="rect">
            <a:avLst/>
          </a:prstGeom>
          <a:effectLst>
            <a:outerShdw blurRad="127000" dir="132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dc-lunatic.png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6295029" y="2458326"/>
            <a:ext cx="2160000" cy="3240000"/>
          </a:xfrm>
          <a:prstGeom prst="rect">
            <a:avLst/>
          </a:prstGeom>
          <a:effectLst>
            <a:outerShdw blurRad="127000" dir="132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dc-escape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7303140" y="2458325"/>
            <a:ext cx="2160000" cy="3240000"/>
          </a:xfrm>
          <a:prstGeom prst="rect">
            <a:avLst/>
          </a:prstGeom>
          <a:effectLst>
            <a:outerShdw blurRad="127000" dir="13200000" sx="105000" sy="105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514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846d2d3c-a154-41b5-b575-111c2cd526d0"/>
</p:tagLst>
</file>

<file path=ppt/theme/theme1.xml><?xml version="1.0" encoding="utf-8"?>
<a:theme xmlns:a="http://schemas.openxmlformats.org/drawingml/2006/main" name="Plain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FAC440A0-E155-B946-914F-5936431B4EB9}"/>
    </a:ext>
  </a:extLst>
</a:theme>
</file>

<file path=ppt/theme/theme2.xml><?xml version="1.0" encoding="utf-8"?>
<a:theme xmlns:a="http://schemas.openxmlformats.org/drawingml/2006/main" name="Marine 1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0D93C95F-2DC1-2A4E-B142-7D61E6CC609A}"/>
    </a:ext>
  </a:extLst>
</a:theme>
</file>

<file path=ppt/theme/theme3.xml><?xml version="1.0" encoding="utf-8"?>
<a:theme xmlns:a="http://schemas.openxmlformats.org/drawingml/2006/main" name="Marine 3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967CC3BD-E74E-9B48-A70B-8F2C1FC0168D}"/>
    </a:ext>
  </a:extLst>
</a:theme>
</file>

<file path=ppt/theme/theme4.xml><?xml version="1.0" encoding="utf-8"?>
<a:theme xmlns:a="http://schemas.openxmlformats.org/drawingml/2006/main" name="Marine 5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E63C4AFA-5CDD-0448-9752-1553B0FA9E54}"/>
    </a:ext>
  </a:extLst>
</a:theme>
</file>

<file path=ppt/theme/theme5.xml><?xml version="1.0" encoding="utf-8"?>
<a:theme xmlns:a="http://schemas.openxmlformats.org/drawingml/2006/main" name="Marine 6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0D22C297-7613-8F40-B64B-5C2B3E659575}"/>
    </a:ext>
  </a:extLst>
</a:theme>
</file>

<file path=ppt/theme/theme6.xml><?xml version="1.0" encoding="utf-8"?>
<a:theme xmlns:a="http://schemas.openxmlformats.org/drawingml/2006/main" name="Horizon 3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C7D6AF5E-FD7F-F84A-B7B9-5AF6110BEB2E}"/>
    </a:ext>
  </a:extLst>
</a:theme>
</file>

<file path=ppt/theme/theme7.xml><?xml version="1.0" encoding="utf-8"?>
<a:theme xmlns:a="http://schemas.openxmlformats.org/drawingml/2006/main" name="Horizon 4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28588786-51B7-4347-B9A0-6F586B294BD4}"/>
    </a:ext>
  </a:extLst>
</a:theme>
</file>

<file path=ppt/theme/theme8.xml><?xml version="1.0" encoding="utf-8"?>
<a:theme xmlns:a="http://schemas.openxmlformats.org/drawingml/2006/main" name="Horizon 5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C4C5CE5B-70DD-BB4A-B8D3-088B3EDCABC2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Plain</Template>
  <TotalTime>1109</TotalTime>
  <Words>1999</Words>
  <Application>Microsoft Macintosh PowerPoint</Application>
  <PresentationFormat>Widescreen</PresentationFormat>
  <Paragraphs>253</Paragraphs>
  <Slides>33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Lucida Grande</vt:lpstr>
      <vt:lpstr>Lucida Sans</vt:lpstr>
      <vt:lpstr>Calibri</vt:lpstr>
      <vt:lpstr>Arial</vt:lpstr>
      <vt:lpstr>Plain</vt:lpstr>
      <vt:lpstr>Marine 1</vt:lpstr>
      <vt:lpstr>Marine 3</vt:lpstr>
      <vt:lpstr>Marine 5</vt:lpstr>
      <vt:lpstr>Marine 6</vt:lpstr>
      <vt:lpstr>Horizon 3</vt:lpstr>
      <vt:lpstr>Horizon 4</vt:lpstr>
      <vt:lpstr>Horizon 5</vt:lpstr>
      <vt:lpstr>PowerPoint Presentation</vt:lpstr>
      <vt:lpstr>Telling Tales: Hypertext Writing Part 2</vt:lpstr>
      <vt:lpstr>Ludic Hypertext</vt:lpstr>
      <vt:lpstr>Ludic Narrative</vt:lpstr>
      <vt:lpstr>Fighting Fantasy (1982-)</vt:lpstr>
      <vt:lpstr>Duel Master (1986-7)</vt:lpstr>
      <vt:lpstr>Being Elizabeth Bennet (2007)</vt:lpstr>
      <vt:lpstr>Dark Cults (1983)</vt:lpstr>
      <vt:lpstr>Dark Cults (1983)</vt:lpstr>
      <vt:lpstr>Card Shark</vt:lpstr>
      <vt:lpstr>80 Days</vt:lpstr>
      <vt:lpstr>Hypertext Comics</vt:lpstr>
      <vt:lpstr>Hypercomics (1986-)</vt:lpstr>
      <vt:lpstr>Carl (2001)</vt:lpstr>
      <vt:lpstr>Jimmy Corrigan (2001)</vt:lpstr>
      <vt:lpstr>Meanwhile (2010)</vt:lpstr>
      <vt:lpstr>Hypertext Poetry</vt:lpstr>
      <vt:lpstr>Cent Mille Milliards  De Poèmes (1961)</vt:lpstr>
      <vt:lpstr>Hypertext Poetry</vt:lpstr>
      <vt:lpstr>Hypertext Drama</vt:lpstr>
      <vt:lpstr>Drama vs. Hyperdrama</vt:lpstr>
      <vt:lpstr>Rosencrantz and Guildenstern are Dead (1966)</vt:lpstr>
      <vt:lpstr>Night of January 16th (1935)</vt:lpstr>
      <vt:lpstr>Kinoautomat (1967)</vt:lpstr>
      <vt:lpstr>Tamara (1981)</vt:lpstr>
      <vt:lpstr>Intimate Exchanges (1982)</vt:lpstr>
      <vt:lpstr>Mr A’s Amazing Maze Plays (1988)</vt:lpstr>
      <vt:lpstr>Timecode (2000)</vt:lpstr>
      <vt:lpstr>Puss in Book (2017)</vt:lpstr>
      <vt:lpstr>Black Mirror: Bandersnatch (2018)</vt:lpstr>
      <vt:lpstr>Summary</vt:lpstr>
      <vt:lpstr>Summary</vt:lpstr>
      <vt:lpstr>Next Lecture: Web Graph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Gibbins</dc:creator>
  <cp:lastModifiedBy>Nicholas Gibbins</cp:lastModifiedBy>
  <cp:revision>42</cp:revision>
  <dcterms:created xsi:type="dcterms:W3CDTF">2018-10-05T13:33:30Z</dcterms:created>
  <dcterms:modified xsi:type="dcterms:W3CDTF">2021-12-06T10:02:20Z</dcterms:modified>
</cp:coreProperties>
</file>