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28"/>
  </p:notesMasterIdLst>
  <p:sldIdLst>
    <p:sldId id="256" r:id="rId9"/>
    <p:sldId id="257" r:id="rId10"/>
    <p:sldId id="261" r:id="rId11"/>
    <p:sldId id="263" r:id="rId12"/>
    <p:sldId id="266" r:id="rId13"/>
    <p:sldId id="273" r:id="rId14"/>
    <p:sldId id="268" r:id="rId15"/>
    <p:sldId id="262" r:id="rId16"/>
    <p:sldId id="264" r:id="rId17"/>
    <p:sldId id="265" r:id="rId18"/>
    <p:sldId id="274" r:id="rId19"/>
    <p:sldId id="275" r:id="rId20"/>
    <p:sldId id="276" r:id="rId21"/>
    <p:sldId id="277" r:id="rId22"/>
    <p:sldId id="258" r:id="rId23"/>
    <p:sldId id="259" r:id="rId24"/>
    <p:sldId id="270" r:id="rId25"/>
    <p:sldId id="271" r:id="rId26"/>
    <p:sldId id="272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ucida Sans" panose="020B0602030504020204" pitchFamily="34" charset="77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4"/>
  </p:normalViewPr>
  <p:slideViewPr>
    <p:cSldViewPr snapToGrid="0" snapToObjects="1">
      <p:cViewPr varScale="1">
        <p:scale>
          <a:sx n="95" d="100"/>
          <a:sy n="95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font" Target="fonts/font6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A1C3D-2A65-2B4A-8526-372547F9997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B288B-4F74-7644-BB3D-134CB1D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2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288B-4F74-7644-BB3D-134CB1D21C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5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288B-4F74-7644-BB3D-134CB1D21C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42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288B-4F74-7644-BB3D-134CB1D21C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9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doesn't display more than one ad for a business on a page of search results, so you’ll find it difficult to test multiple third parties at once.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288B-4F74-7644-BB3D-134CB1D21C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doesn't display more than one ad for a business on a page of search results, so you’ll find it difficult to test multiple third parties at once.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288B-4F74-7644-BB3D-134CB1D21C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6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7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1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1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35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kieserve.com/" TargetMode="External"/><Relationship Id="rId2" Type="http://schemas.openxmlformats.org/officeDocument/2006/relationships/hyperlink" Target="https://cookiedatabase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llaboutcookies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spruceeats.com/best-cookie-delivery-services-4795715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Cookies and </a:t>
            </a:r>
            <a:br>
              <a:rPr lang="en-US" dirty="0"/>
            </a:br>
            <a:r>
              <a:rPr lang="en-US" dirty="0"/>
              <a:t>Web Advertising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Heather S Packer</a:t>
            </a:r>
          </a:p>
          <a:p>
            <a:r>
              <a:rPr lang="en-US" dirty="0"/>
              <a:t>hp3@ecs.soton.ac.uk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39470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Web Advertising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dirty="0"/>
              <a:t>Image from: https://</a:t>
            </a:r>
            <a:r>
              <a:rPr lang="en-US" dirty="0" err="1"/>
              <a:t>www.adexchanger.com</a:t>
            </a:r>
            <a:r>
              <a:rPr lang="en-US" dirty="0"/>
              <a:t>/ad-exchange-news/conflicting-truths-about-auction-duplication/</a:t>
            </a:r>
          </a:p>
        </p:txBody>
      </p:sp>
      <p:pic>
        <p:nvPicPr>
          <p:cNvPr id="8" name="Picture 7" descr="Adservingful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" y="2168434"/>
            <a:ext cx="11816751" cy="2370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25" y="2168434"/>
            <a:ext cx="11816751" cy="237073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0711" y="1894258"/>
            <a:ext cx="109543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Do brands bid directly on the Ad exchange?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No the agency bids on behalf of the brands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The agency bids on the behalf of many brands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The agency can place bids on many ad exchanges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happens in the Ad Exchange?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The bidding takes place on the exchange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Serves up the winning add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does the Demand Side Platform do?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Supplies the DSP with information about the ad and the brand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Provides bids to the ad exchange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does the Supply Side Platform do?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Supplies information about the advertising space on a webpage and may include location of ad, context of page, size of advertising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8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Web Advertising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dirty="0"/>
              <a:t>Image from: https://</a:t>
            </a:r>
            <a:r>
              <a:rPr lang="en-US" dirty="0" err="1"/>
              <a:t>www.adexchanger.com</a:t>
            </a:r>
            <a:r>
              <a:rPr lang="en-US" dirty="0"/>
              <a:t>/ad-exchange-news/conflicting-truths-about-auction-duplication/</a:t>
            </a:r>
          </a:p>
        </p:txBody>
      </p:sp>
      <p:pic>
        <p:nvPicPr>
          <p:cNvPr id="8" name="Picture 7" descr="Adservingful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" y="2168434"/>
            <a:ext cx="11816751" cy="2370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25" y="2168434"/>
            <a:ext cx="11816751" cy="237073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0711" y="1894258"/>
            <a:ext cx="109543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Do brands bid directly on the Ad exchange?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No the agency bids on behalf of the brands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agency bids on the behalf of many brands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agency can place bids on many ad exchanges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happens in the Ad Exchange?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The bidding takes place on the exchange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Serves up the winning add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does the Demand Side Platform do?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Supplies the DSP with information about the ad and the brand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Provides bids to the ad exchange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does the Supply Side Platform do?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Supplies information about the advertising space on a webpage and may include location of ad, context of page, size of advertising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2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Web Advertising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dirty="0"/>
              <a:t>Image from: https://</a:t>
            </a:r>
            <a:r>
              <a:rPr lang="en-US" dirty="0" err="1"/>
              <a:t>www.adexchanger.com</a:t>
            </a:r>
            <a:r>
              <a:rPr lang="en-US" dirty="0"/>
              <a:t>/ad-exchange-news/conflicting-truths-about-auction-duplication/</a:t>
            </a:r>
          </a:p>
        </p:txBody>
      </p:sp>
      <p:pic>
        <p:nvPicPr>
          <p:cNvPr id="8" name="Picture 7" descr="Adservingful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" y="2168434"/>
            <a:ext cx="11816751" cy="2370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25" y="2168434"/>
            <a:ext cx="11816751" cy="237073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0711" y="1894258"/>
            <a:ext cx="109543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Do brands bid directly on the Ad exchange?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No the agency bids on behalf of the brands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agency bids on the behalf of many brands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agency can place bids on many ad exchanges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happens in the Ad Exchange?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bidding takes place on the exchange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Serves up the winning add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does the Demand Side Platform do?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Supplies the DSP with information about the ad and the brand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Provides bids to the ad exchange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does the Supply Side Platform do?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Supplies information about the advertising space on a webpage and may include location of ad, context of page, size of advertising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2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Web Advertising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dirty="0"/>
              <a:t>Image from: https://</a:t>
            </a:r>
            <a:r>
              <a:rPr lang="en-US" dirty="0" err="1"/>
              <a:t>www.adexchanger.com</a:t>
            </a:r>
            <a:r>
              <a:rPr lang="en-US" dirty="0"/>
              <a:t>/ad-exchange-news/conflicting-truths-about-auction-duplication/</a:t>
            </a:r>
          </a:p>
        </p:txBody>
      </p:sp>
      <p:pic>
        <p:nvPicPr>
          <p:cNvPr id="8" name="Picture 7" descr="Adservingful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" y="2168434"/>
            <a:ext cx="11816751" cy="2370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25" y="2168434"/>
            <a:ext cx="11816751" cy="237073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0711" y="1894258"/>
            <a:ext cx="109543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Do brands bid directly on the Ad exchange?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No the agency bids on behalf of the brands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agency bids on the behalf of many brands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agency can place bids on many ad exchanges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happens in the Ad Exchange?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bidding takes place on the exchange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Serves up the winning add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does the Demand Side Platform do?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Supplies the DSP with information about the ad and the brand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Provides bids to the ad exchange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does the Supply Side Platform do?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Supplies information about the advertising space on a webpage and may include location of ad, context of page, size of advertising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7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Web Advertising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dirty="0"/>
              <a:t>Image from: https://</a:t>
            </a:r>
            <a:r>
              <a:rPr lang="en-US" dirty="0" err="1"/>
              <a:t>www.adexchanger.com</a:t>
            </a:r>
            <a:r>
              <a:rPr lang="en-US" dirty="0"/>
              <a:t>/ad-exchange-news/conflicting-truths-about-auction-duplication/</a:t>
            </a:r>
          </a:p>
        </p:txBody>
      </p:sp>
      <p:pic>
        <p:nvPicPr>
          <p:cNvPr id="8" name="Picture 7" descr="Adservingful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" y="2168434"/>
            <a:ext cx="11816751" cy="2370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25" y="2168434"/>
            <a:ext cx="11816751" cy="237073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0711" y="1894258"/>
            <a:ext cx="109543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Do brands bid directly on the Ad exchange?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No the agency bids on behalf of the brands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agency bids on the behalf of many brands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agency can place bids on many ad exchanges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happens in the Ad Exchange?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bidding takes place on the exchange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Serves up the winning add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does the Demand Side Platform do?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Supplies the DSP with information about the ad and the brand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Provides bids to the ad exchange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What does the Supply Side Platform do?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Supplies information about the advertising space on a webpage and may include location of ad, context of page, size of advertising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8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6058439" cy="936625"/>
          </a:xfrm>
        </p:spPr>
        <p:txBody>
          <a:bodyPr/>
          <a:lstStyle/>
          <a:p>
            <a:r>
              <a:rPr lang="en-US" dirty="0"/>
              <a:t>Aggregation Search Engine for Adopting 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6058440" cy="4464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Search engine for finding a pet to adopt, aggregates results from pet adoption agencies from around the world.</a:t>
            </a:r>
          </a:p>
          <a:p>
            <a:r>
              <a:rPr lang="en-US" dirty="0"/>
              <a:t>Where to place adverts on domain specific search engine?</a:t>
            </a:r>
          </a:p>
          <a:p>
            <a:r>
              <a:rPr lang="en-US" dirty="0"/>
              <a:t>What’s an appropriate advert topics?</a:t>
            </a:r>
          </a:p>
          <a:p>
            <a:r>
              <a:rPr lang="en-US" dirty="0"/>
              <a:t>Third party or Google AdSense?</a:t>
            </a:r>
          </a:p>
          <a:p>
            <a:r>
              <a:rPr lang="en-US" dirty="0"/>
              <a:t>What’s the best costing strategy?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est-place-for-a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94" y="361857"/>
            <a:ext cx="5091125" cy="64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99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6058439" cy="936625"/>
          </a:xfrm>
        </p:spPr>
        <p:txBody>
          <a:bodyPr/>
          <a:lstStyle/>
          <a:p>
            <a:r>
              <a:rPr lang="en-US" dirty="0"/>
              <a:t>Tech Blogger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6058440" cy="4464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Blog with tech with reviews on the latest tech, gaming and camera equipment.</a:t>
            </a:r>
          </a:p>
          <a:p>
            <a:r>
              <a:rPr lang="en-US" dirty="0"/>
              <a:t>Where to place adverts on domain specific search engine?</a:t>
            </a:r>
          </a:p>
          <a:p>
            <a:r>
              <a:rPr lang="en-US" dirty="0"/>
              <a:t>What’s an appropriate advert topics?</a:t>
            </a:r>
          </a:p>
          <a:p>
            <a:r>
              <a:rPr lang="en-US" dirty="0"/>
              <a:t>Third party or Google AdSense?</a:t>
            </a:r>
          </a:p>
          <a:p>
            <a:r>
              <a:rPr lang="en-US" dirty="0"/>
              <a:t>What’s the best costing strategy?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est-place-for-a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47" y="179328"/>
            <a:ext cx="5091125" cy="64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5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https://cookiedatabase.org/</a:t>
            </a:r>
            <a:endParaRPr lang="en-US" dirty="0"/>
          </a:p>
          <a:p>
            <a:pPr lvl="1"/>
            <a:r>
              <a:rPr lang="en-US" dirty="0"/>
              <a:t>Cookie database</a:t>
            </a:r>
          </a:p>
          <a:p>
            <a:pPr lvl="1"/>
            <a:r>
              <a:rPr lang="en-US" dirty="0"/>
              <a:t>Data Passports</a:t>
            </a:r>
          </a:p>
          <a:p>
            <a:r>
              <a:rPr lang="en-US" dirty="0">
                <a:hlinkClick r:id="rId3"/>
              </a:rPr>
              <a:t>https://www.cookieserve.com/</a:t>
            </a:r>
            <a:endParaRPr lang="en-US" dirty="0"/>
          </a:p>
          <a:p>
            <a:pPr lvl="1"/>
            <a:r>
              <a:rPr lang="en-US" dirty="0"/>
              <a:t>Search any website</a:t>
            </a:r>
          </a:p>
          <a:p>
            <a:r>
              <a:rPr lang="en-US" dirty="0">
                <a:hlinkClick r:id="rId4"/>
              </a:rPr>
              <a:t>https://www.allaboutcookies.org/</a:t>
            </a:r>
            <a:endParaRPr lang="en-US" dirty="0"/>
          </a:p>
          <a:p>
            <a:pPr lvl="1"/>
            <a:r>
              <a:rPr lang="en-US" dirty="0"/>
              <a:t>General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0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https://www.google.com</a:t>
            </a:r>
          </a:p>
          <a:p>
            <a:r>
              <a:rPr lang="en-US" dirty="0">
                <a:hlinkClick r:id="rId2"/>
              </a:rPr>
              <a:t>https://www.amazon.com</a:t>
            </a:r>
          </a:p>
          <a:p>
            <a:r>
              <a:rPr lang="en-US" dirty="0">
                <a:hlinkClick r:id="rId2"/>
              </a:rPr>
              <a:t>https://www.thespruceeats.com/best-cookie-delivery-services-4795715</a:t>
            </a:r>
            <a:endParaRPr lang="en-US" dirty="0"/>
          </a:p>
          <a:p>
            <a:r>
              <a:rPr lang="en-US" dirty="0"/>
              <a:t>One of your most visited website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6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you perception of Cookies?</a:t>
            </a:r>
          </a:p>
          <a:p>
            <a:r>
              <a:rPr lang="en-US" dirty="0"/>
              <a:t>Do you have the tools/options to control how </a:t>
            </a:r>
            <a:r>
              <a:rPr lang="en-US"/>
              <a:t>they are used?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6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Advertising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Cookies, browser cookies or tracking cookies, </a:t>
            </a:r>
          </a:p>
          <a:p>
            <a:pPr lvl="1"/>
            <a:r>
              <a:rPr lang="en-GB" dirty="0"/>
              <a:t>They are small, often encrypted text files, located in browser directories. </a:t>
            </a:r>
          </a:p>
          <a:p>
            <a:pPr lvl="1"/>
            <a:r>
              <a:rPr lang="en-GB" dirty="0"/>
              <a:t>Used to help users </a:t>
            </a:r>
            <a:r>
              <a:rPr lang="en-GB" b="1" dirty="0"/>
              <a:t>navigate their websites </a:t>
            </a:r>
            <a:r>
              <a:rPr lang="en-GB" dirty="0"/>
              <a:t>efficiently and perform certain functions.</a:t>
            </a:r>
          </a:p>
          <a:p>
            <a:pPr lvl="1"/>
            <a:r>
              <a:rPr lang="en-GB" dirty="0"/>
              <a:t>Third party companies use them to </a:t>
            </a:r>
            <a:r>
              <a:rPr lang="en-GB" b="1" dirty="0"/>
              <a:t>collect preferences </a:t>
            </a:r>
            <a:r>
              <a:rPr lang="en-GB" dirty="0"/>
              <a:t>and to </a:t>
            </a:r>
            <a:r>
              <a:rPr lang="en-GB" b="1" dirty="0"/>
              <a:t>identify users</a:t>
            </a:r>
          </a:p>
          <a:p>
            <a:pPr lvl="1"/>
            <a:r>
              <a:rPr lang="en-GB" dirty="0"/>
              <a:t>Cookies are created by </a:t>
            </a:r>
          </a:p>
          <a:p>
            <a:pPr lvl="2"/>
            <a:r>
              <a:rPr lang="en-GB" dirty="0"/>
              <a:t>The website </a:t>
            </a:r>
          </a:p>
          <a:p>
            <a:pPr lvl="2"/>
            <a:r>
              <a:rPr lang="en-GB" dirty="0"/>
              <a:t>Ads run by the website</a:t>
            </a:r>
          </a:p>
          <a:p>
            <a:pPr lvl="2"/>
            <a:r>
              <a:rPr lang="en-GB" dirty="0"/>
              <a:t>Other elements</a:t>
            </a:r>
            <a:endParaRPr lang="en-US" dirty="0"/>
          </a:p>
          <a:p>
            <a:r>
              <a:rPr lang="en-US" dirty="0"/>
              <a:t>Digital Display Advertising</a:t>
            </a:r>
          </a:p>
          <a:p>
            <a:pPr lvl="1"/>
            <a:r>
              <a:rPr lang="en-US" dirty="0"/>
              <a:t>Google </a:t>
            </a:r>
            <a:r>
              <a:rPr lang="en-US" dirty="0" err="1"/>
              <a:t>AdWords</a:t>
            </a:r>
            <a:endParaRPr lang="en-US" dirty="0"/>
          </a:p>
          <a:p>
            <a:pPr lvl="1"/>
            <a:r>
              <a:rPr lang="en-US" dirty="0"/>
              <a:t>Google AdSense</a:t>
            </a:r>
          </a:p>
          <a:p>
            <a:pPr lvl="1"/>
            <a:r>
              <a:rPr lang="en-US" dirty="0"/>
              <a:t>Third Party Advertisers</a:t>
            </a:r>
          </a:p>
          <a:p>
            <a:pPr lvl="1"/>
            <a:r>
              <a:rPr lang="en-US" dirty="0"/>
              <a:t>Bidding architectures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5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 to online advertising compared with print?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7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 to online advertising compared with print?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92500"/>
          </a:bodyPr>
          <a:lstStyle/>
          <a:p>
            <a:r>
              <a:rPr lang="en-US" b="1" dirty="0"/>
              <a:t>Cost </a:t>
            </a:r>
          </a:p>
          <a:p>
            <a:pPr lvl="1"/>
            <a:r>
              <a:rPr lang="en-US" dirty="0"/>
              <a:t>Low costs compared to offline.</a:t>
            </a:r>
          </a:p>
          <a:p>
            <a:pPr lvl="1"/>
            <a:r>
              <a:rPr lang="en-US" dirty="0"/>
              <a:t> Social media, provides a low-cost means for advertisers to engage with large established communities.</a:t>
            </a:r>
          </a:p>
          <a:p>
            <a:pPr marL="180000" lvl="1">
              <a:spcBef>
                <a:spcPts val="1000"/>
              </a:spcBef>
            </a:pPr>
            <a:r>
              <a:rPr lang="en-US" sz="2100" b="1" dirty="0"/>
              <a:t>Measurability</a:t>
            </a:r>
            <a:r>
              <a:rPr lang="en-US" sz="2100" dirty="0"/>
              <a:t> Online advertisers can collect data on their ads</a:t>
            </a:r>
          </a:p>
          <a:p>
            <a:pPr lvl="1"/>
            <a:r>
              <a:rPr lang="en-US" dirty="0"/>
              <a:t>size of the potential audience or actual audience response</a:t>
            </a:r>
          </a:p>
          <a:p>
            <a:pPr lvl="1"/>
            <a:r>
              <a:rPr lang="en-US" dirty="0"/>
              <a:t>how a visitor reached their advertisement, whether the advertisement resulted in a conversion, and whether an ad was viewable.</a:t>
            </a:r>
          </a:p>
          <a:p>
            <a:r>
              <a:rPr lang="en-US" b="1" dirty="0"/>
              <a:t>Formatting</a:t>
            </a:r>
            <a:r>
              <a:rPr lang="en-US" dirty="0"/>
              <a:t> advertisers can include images, video, audio, and links, and are interactive. </a:t>
            </a:r>
          </a:p>
          <a:p>
            <a:r>
              <a:rPr lang="en-US" b="1" dirty="0"/>
              <a:t>Targeting</a:t>
            </a:r>
          </a:p>
          <a:p>
            <a:pPr lvl="1"/>
            <a:r>
              <a:rPr lang="en-US" dirty="0"/>
              <a:t>Target a market segment</a:t>
            </a:r>
          </a:p>
          <a:p>
            <a:pPr lvl="1"/>
            <a:r>
              <a:rPr lang="en-US" dirty="0"/>
              <a:t>Uses geo-targeting and user’s preferences to display relevant ads. </a:t>
            </a:r>
          </a:p>
          <a:p>
            <a:pPr lvl="1"/>
            <a:r>
              <a:rPr lang="en-US" dirty="0"/>
              <a:t>They can track whether a visitor has already seen an ad and time exposures to people</a:t>
            </a:r>
          </a:p>
          <a:p>
            <a:r>
              <a:rPr lang="en-US" b="1" dirty="0"/>
              <a:t>Coverage</a:t>
            </a:r>
          </a:p>
          <a:p>
            <a:pPr lvl="1"/>
            <a:r>
              <a:rPr lang="en-US" dirty="0"/>
              <a:t>Online advertising can reach nearly every global market, and online advertising influences offline sales.</a:t>
            </a:r>
          </a:p>
          <a:p>
            <a:r>
              <a:rPr lang="en-US" b="1" dirty="0"/>
              <a:t>Speed</a:t>
            </a:r>
          </a:p>
          <a:p>
            <a:pPr lvl="1"/>
            <a:r>
              <a:rPr lang="en-US" dirty="0"/>
              <a:t>Very quick to deploy</a:t>
            </a:r>
          </a:p>
          <a:p>
            <a:pPr lvl="1"/>
            <a:r>
              <a:rPr lang="en-US" dirty="0"/>
              <a:t>Easy to modify or replace ad copy more rapidly than offline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7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Advertising spend for a given audience template is agreed in advance</a:t>
            </a:r>
          </a:p>
          <a:p>
            <a:r>
              <a:rPr lang="en-US" b="1" dirty="0"/>
              <a:t>Cost per Mille CPM</a:t>
            </a:r>
          </a:p>
          <a:p>
            <a:pPr lvl="1"/>
            <a:r>
              <a:rPr lang="en-GB" dirty="0"/>
              <a:t>Price of 1,000 advertisement impressions on one web page</a:t>
            </a:r>
            <a:endParaRPr lang="en-US" dirty="0"/>
          </a:p>
          <a:p>
            <a:r>
              <a:rPr lang="en-US" b="1" dirty="0"/>
              <a:t>Cost per Click CPC</a:t>
            </a:r>
          </a:p>
          <a:p>
            <a:pPr lvl="1"/>
            <a:r>
              <a:rPr lang="en-US" dirty="0"/>
              <a:t>Price based on how many times an ad is clicked</a:t>
            </a:r>
          </a:p>
          <a:p>
            <a:r>
              <a:rPr lang="en-US" b="1" dirty="0"/>
              <a:t>Cost per Action CPA</a:t>
            </a:r>
          </a:p>
          <a:p>
            <a:pPr lvl="1"/>
            <a:r>
              <a:rPr lang="en-US" dirty="0"/>
              <a:t>Price based on number of conversions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Click Through Rate CTR</a:t>
            </a:r>
          </a:p>
          <a:p>
            <a:pPr lvl="1"/>
            <a:r>
              <a:rPr lang="en-US" dirty="0"/>
              <a:t>Metric that is commonly used based on number of clicks per impression served</a:t>
            </a:r>
          </a:p>
          <a:p>
            <a:pPr lvl="1"/>
            <a:endParaRPr lang="en-US" dirty="0"/>
          </a:p>
          <a:p>
            <a:pPr marL="3600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7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pricing model is the most attractive for a potential user?</a:t>
            </a:r>
          </a:p>
          <a:p>
            <a:r>
              <a:rPr lang="en-US" dirty="0"/>
              <a:t>What pricing model is the most attractive for an advertising company?</a:t>
            </a:r>
          </a:p>
          <a:p>
            <a:r>
              <a:rPr lang="en-US" dirty="0"/>
              <a:t>How could you choose between each model?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3600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2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C97CD77-9E06-4240-816E-7065656783D8}"/>
              </a:ext>
            </a:extLst>
          </p:cNvPr>
          <p:cNvGrpSpPr/>
          <p:nvPr/>
        </p:nvGrpSpPr>
        <p:grpSpPr>
          <a:xfrm>
            <a:off x="3213847" y="692151"/>
            <a:ext cx="8354264" cy="6165850"/>
            <a:chOff x="1" y="8032"/>
            <a:chExt cx="9359152" cy="6849967"/>
          </a:xfrm>
        </p:grpSpPr>
        <p:pic>
          <p:nvPicPr>
            <p:cNvPr id="4" name="Picture 3" descr="Screen Shot 2021-11-25 at 19.07.2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8032"/>
              <a:ext cx="9359152" cy="684996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70421" y="1145509"/>
              <a:ext cx="5419487" cy="2805965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FCDD704-DED3-0045-AC44-925317A8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AdWords</a:t>
            </a:r>
          </a:p>
        </p:txBody>
      </p:sp>
    </p:spTree>
    <p:extLst>
      <p:ext uri="{BB962C8B-B14F-4D97-AF65-F5344CB8AC3E}">
        <p14:creationId xmlns:p14="http://schemas.microsoft.com/office/powerpoint/2010/main" val="146389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AdSense 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 auction for an ad unit that shows one 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 auction for an ad unit that shows two ads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support.google.com</a:t>
            </a:r>
            <a:r>
              <a:rPr lang="en-US" dirty="0"/>
              <a:t>/</a:t>
            </a:r>
            <a:r>
              <a:rPr lang="en-US" dirty="0" err="1"/>
              <a:t>adsense</a:t>
            </a:r>
            <a:r>
              <a:rPr lang="en-US" dirty="0"/>
              <a:t>/answer/160525?hl=en-GB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93088"/>
              </p:ext>
            </p:extLst>
          </p:nvPr>
        </p:nvGraphicFramePr>
        <p:xfrm>
          <a:off x="1188719" y="2278139"/>
          <a:ext cx="65924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Advertiser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CPC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 shown?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shown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shown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7184"/>
              </p:ext>
            </p:extLst>
          </p:nvPr>
        </p:nvGraphicFramePr>
        <p:xfrm>
          <a:off x="1188719" y="4527991"/>
          <a:ext cx="1004185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Advertiser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CPC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 shown?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Relative CTR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£1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shown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90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Web Advertising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dirty="0"/>
              <a:t>Image from: https://</a:t>
            </a:r>
            <a:r>
              <a:rPr lang="en-US" dirty="0" err="1"/>
              <a:t>en.wikipedia.org</a:t>
            </a:r>
            <a:r>
              <a:rPr lang="en-US" dirty="0"/>
              <a:t>/wiki/Demand-</a:t>
            </a:r>
            <a:r>
              <a:rPr lang="en-US" dirty="0" err="1"/>
              <a:t>side_platform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384" y="4800618"/>
            <a:ext cx="11221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Do brands bid directly on the Ad exchange?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What happens in the Ad Exchange?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What does the Demand Side Platform do?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What does the Supply Side Platform do?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8" name="Picture 7" descr="Adservingful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" y="2168434"/>
            <a:ext cx="11816751" cy="23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713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5877</TotalTime>
  <Words>1421</Words>
  <Application>Microsoft Macintosh PowerPoint</Application>
  <PresentationFormat>Widescreen</PresentationFormat>
  <Paragraphs>209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Lucida Sans</vt:lpstr>
      <vt:lpstr>Calibri</vt:lpstr>
      <vt:lpstr>Arial</vt:lpstr>
      <vt:lpstr>Lucida Grande</vt:lpstr>
      <vt:lpstr>Default Theme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Cookies and  Web Advertising</vt:lpstr>
      <vt:lpstr>Web Advertising Summary</vt:lpstr>
      <vt:lpstr>What are the benefits to online advertising compared with print?</vt:lpstr>
      <vt:lpstr>What are the benefits to online advertising compared with print?</vt:lpstr>
      <vt:lpstr>Costs</vt:lpstr>
      <vt:lpstr>Costs</vt:lpstr>
      <vt:lpstr>AdWords</vt:lpstr>
      <vt:lpstr>AdSense Auctions</vt:lpstr>
      <vt:lpstr>Third Party Web Advertising</vt:lpstr>
      <vt:lpstr>Third Party Web Advertising</vt:lpstr>
      <vt:lpstr>Third Party Web Advertising</vt:lpstr>
      <vt:lpstr>Third Party Web Advertising</vt:lpstr>
      <vt:lpstr>Third Party Web Advertising</vt:lpstr>
      <vt:lpstr>Third Party Web Advertising</vt:lpstr>
      <vt:lpstr>Aggregation Search Engine for Adopting Pets</vt:lpstr>
      <vt:lpstr>Tech Blogger</vt:lpstr>
      <vt:lpstr>Cookie Tools</vt:lpstr>
      <vt:lpstr>Websites</vt:lpstr>
      <vt:lpstr>Cookies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Heather Packer</cp:lastModifiedBy>
  <cp:revision>19</cp:revision>
  <dcterms:created xsi:type="dcterms:W3CDTF">2021-10-19T15:49:59Z</dcterms:created>
  <dcterms:modified xsi:type="dcterms:W3CDTF">2021-11-28T22:43:59Z</dcterms:modified>
</cp:coreProperties>
</file>