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9"/>
  </p:notesMasterIdLst>
  <p:sldIdLst>
    <p:sldId id="270" r:id="rId9"/>
    <p:sldId id="292" r:id="rId10"/>
    <p:sldId id="276" r:id="rId11"/>
    <p:sldId id="294" r:id="rId12"/>
    <p:sldId id="297" r:id="rId13"/>
    <p:sldId id="296" r:id="rId14"/>
    <p:sldId id="272" r:id="rId15"/>
    <p:sldId id="273" r:id="rId16"/>
    <p:sldId id="277" r:id="rId17"/>
    <p:sldId id="278" r:id="rId18"/>
    <p:sldId id="279" r:id="rId19"/>
    <p:sldId id="280" r:id="rId20"/>
    <p:sldId id="282" r:id="rId21"/>
    <p:sldId id="281" r:id="rId22"/>
    <p:sldId id="283" r:id="rId23"/>
    <p:sldId id="284" r:id="rId24"/>
    <p:sldId id="285" r:id="rId25"/>
    <p:sldId id="288" r:id="rId26"/>
    <p:sldId id="289" r:id="rId27"/>
    <p:sldId id="291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ucida Sans" panose="020B0602030504020204" pitchFamily="34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/>
    <p:restoredTop sz="66667" autoAdjust="0"/>
  </p:normalViewPr>
  <p:slideViewPr>
    <p:cSldViewPr snapToGrid="0" snapToObjects="1">
      <p:cViewPr>
        <p:scale>
          <a:sx n="60" d="100"/>
          <a:sy n="60" d="100"/>
        </p:scale>
        <p:origin x="672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3352-85D2-7B4D-B058-C070E3CA0A2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A1692-9A7A-4F49-AEE8-8E443CB99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A1692-9A7A-4F49-AEE8-8E443CB99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learn.com.cdn.cloudflare.net" TargetMode="External"/><Relationship Id="rId2" Type="http://schemas.openxmlformats.org/officeDocument/2006/relationships/hyperlink" Target="http://www.futurelearn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futurelearn.com/info/courses/web-science/0/steps/1191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14359">
                <a:lumMod val="98000"/>
              </a:srgbClr>
            </a:gs>
            <a:gs pos="50000">
              <a:srgbClr val="014359">
                <a:lumMod val="0"/>
              </a:srgbClr>
            </a:gs>
            <a:gs pos="100000">
              <a:srgbClr val="007275">
                <a:lumMod val="90000"/>
                <a:lumOff val="1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5E6C-6935-2D4F-8F53-2DFBBB5AE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1852612"/>
            <a:ext cx="11328000" cy="2160587"/>
          </a:xfrm>
        </p:spPr>
        <p:txBody>
          <a:bodyPr/>
          <a:lstStyle/>
          <a:p>
            <a:r>
              <a:rPr lang="en-US" dirty="0"/>
              <a:t>Caching Web Proxies and Content Delivery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A3951-E6AE-ED4A-A2F1-F4670C8F3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267200"/>
            <a:ext cx="11328000" cy="1539876"/>
          </a:xfrm>
        </p:spPr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6F6E4-0E1F-FA48-8A42-9F4A27E45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 Heather S. Packer</a:t>
            </a:r>
          </a:p>
          <a:p>
            <a:r>
              <a:rPr lang="en-US" dirty="0"/>
              <a:t>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184548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Web Science MOOC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 week curriculum</a:t>
            </a:r>
          </a:p>
          <a:p>
            <a:r>
              <a:rPr lang="en-US" sz="2400" dirty="0"/>
              <a:t>58 Articles</a:t>
            </a:r>
          </a:p>
          <a:p>
            <a:r>
              <a:rPr lang="en-US" sz="2400" dirty="0"/>
              <a:t>1 Audio</a:t>
            </a:r>
          </a:p>
          <a:p>
            <a:r>
              <a:rPr lang="en-US" sz="2400" dirty="0"/>
              <a:t>25 Discussions</a:t>
            </a:r>
          </a:p>
          <a:p>
            <a:r>
              <a:rPr lang="en-US" sz="2400" dirty="0"/>
              <a:t>5 Quizzes</a:t>
            </a:r>
          </a:p>
          <a:p>
            <a:r>
              <a:rPr lang="en-US" sz="2400" dirty="0"/>
              <a:t>1 Test</a:t>
            </a:r>
          </a:p>
          <a:p>
            <a:r>
              <a:rPr lang="en-US" sz="2400" dirty="0"/>
              <a:t>32 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25" y="1773238"/>
            <a:ext cx="7182475" cy="39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CDN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important considerations for Future Learn and their networking requirements?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CDN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important considerations for Future Learn and their networking requirements?</a:t>
            </a:r>
          </a:p>
          <a:p>
            <a:pPr lvl="1"/>
            <a:r>
              <a:rPr lang="en-US" sz="2200" dirty="0"/>
              <a:t>Variety of media types including video</a:t>
            </a:r>
          </a:p>
          <a:p>
            <a:pPr lvl="1"/>
            <a:r>
              <a:rPr lang="en-US" sz="2200" dirty="0"/>
              <a:t>Reliable delivery with good quality</a:t>
            </a:r>
          </a:p>
          <a:p>
            <a:pPr lvl="1"/>
            <a:r>
              <a:rPr lang="en-US" sz="2200" dirty="0"/>
              <a:t>World-wide reach</a:t>
            </a:r>
          </a:p>
          <a:p>
            <a:pPr lvl="1"/>
            <a:r>
              <a:rPr lang="en-US" sz="2200" dirty="0"/>
              <a:t>Potentially challenging network conditions</a:t>
            </a:r>
          </a:p>
          <a:p>
            <a:pPr lvl="1"/>
            <a:r>
              <a:rPr lang="en-US" sz="2200" dirty="0"/>
              <a:t>Learning resources do not change much</a:t>
            </a:r>
          </a:p>
          <a:p>
            <a:pPr lvl="1"/>
            <a:r>
              <a:rPr lang="en-US" sz="2200" dirty="0"/>
              <a:t>However, some user submitted content</a:t>
            </a:r>
          </a:p>
          <a:p>
            <a:pPr lvl="1"/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Take a typical Future Learn page and inspect the page to see what CDNs are used</a:t>
            </a:r>
          </a:p>
          <a:p>
            <a:pPr lvl="1"/>
            <a:r>
              <a:rPr lang="en-US" sz="2200" dirty="0"/>
              <a:t>Chrome </a:t>
            </a:r>
            <a:r>
              <a:rPr lang="en-US" sz="2200" dirty="0" err="1"/>
              <a:t>Dev</a:t>
            </a:r>
            <a:r>
              <a:rPr lang="en-US" sz="2200" dirty="0"/>
              <a:t> Tools</a:t>
            </a:r>
          </a:p>
          <a:p>
            <a:pPr lvl="1"/>
            <a:r>
              <a:rPr lang="en-US" sz="2200" dirty="0" err="1"/>
              <a:t>Webpagetest.org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www.futurelearn.com</a:t>
            </a:r>
            <a:r>
              <a:rPr lang="en-US" sz="2400" dirty="0"/>
              <a:t> DNS </a:t>
            </a:r>
            <a:r>
              <a:rPr lang="en-US" sz="2400" dirty="0">
                <a:hlinkClick r:id="rId3"/>
              </a:rPr>
              <a:t>www.futurelearn.com.cdn.cloudflare.net</a:t>
            </a:r>
            <a:endParaRPr lang="en-US" sz="2400" dirty="0"/>
          </a:p>
          <a:p>
            <a:pPr lvl="1"/>
            <a:r>
              <a:rPr lang="en-US" sz="2200" dirty="0"/>
              <a:t>Extensive use of </a:t>
            </a:r>
            <a:r>
              <a:rPr lang="en-US" sz="2200" dirty="0" err="1"/>
              <a:t>CloudFlare’s</a:t>
            </a:r>
            <a:r>
              <a:rPr lang="en-US" sz="2200" dirty="0"/>
              <a:t> CDN</a:t>
            </a:r>
          </a:p>
          <a:p>
            <a:r>
              <a:rPr lang="en-US" sz="2200" dirty="0">
                <a:hlinkClick r:id="rId4"/>
              </a:rPr>
              <a:t>https://www.futurelearn.com/info/courses/web-science/0/steps/11913</a:t>
            </a:r>
            <a:endParaRPr lang="en-US" sz="2200" dirty="0"/>
          </a:p>
          <a:p>
            <a:pPr lvl="1"/>
            <a:r>
              <a:rPr lang="en-US" dirty="0"/>
              <a:t>Served by backend (via reverse proxy)</a:t>
            </a:r>
          </a:p>
          <a:p>
            <a:pPr lvl="1"/>
            <a:r>
              <a:rPr lang="en-US" dirty="0"/>
              <a:t>Backend is </a:t>
            </a:r>
            <a:r>
              <a:rPr lang="en-US" dirty="0" err="1"/>
              <a:t>Wordpress</a:t>
            </a:r>
            <a:r>
              <a:rPr lang="en-US" dirty="0"/>
              <a:t> (clues in the HTML)</a:t>
            </a:r>
          </a:p>
          <a:p>
            <a:pPr lvl="1"/>
            <a:r>
              <a:rPr lang="en-US" dirty="0"/>
              <a:t>Course page not cached	</a:t>
            </a:r>
          </a:p>
          <a:p>
            <a:pPr lvl="1"/>
            <a:endParaRPr lang="en-US" dirty="0"/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713" y="3123299"/>
            <a:ext cx="459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1773238"/>
            <a:ext cx="4864100" cy="37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475589" cy="4464050"/>
          </a:xfrm>
        </p:spPr>
        <p:txBody>
          <a:bodyPr>
            <a:normAutofit/>
          </a:bodyPr>
          <a:lstStyle/>
          <a:p>
            <a:r>
              <a:rPr lang="en-US" sz="2400" dirty="0"/>
              <a:t>Static resources served from various CDNs</a:t>
            </a:r>
          </a:p>
          <a:p>
            <a:pPr lvl="1"/>
            <a:r>
              <a:rPr lang="en-US" dirty="0"/>
              <a:t>Mostly </a:t>
            </a:r>
            <a:r>
              <a:rPr lang="en-US" dirty="0" err="1"/>
              <a:t>Cloudflare</a:t>
            </a:r>
            <a:endParaRPr lang="en-US" dirty="0"/>
          </a:p>
          <a:p>
            <a:pPr lvl="1"/>
            <a:r>
              <a:rPr lang="en-US" dirty="0"/>
              <a:t>Some 3</a:t>
            </a:r>
            <a:r>
              <a:rPr lang="en-US" baseline="30000" dirty="0"/>
              <a:t>rd</a:t>
            </a:r>
            <a:r>
              <a:rPr lang="en-US" dirty="0"/>
              <a:t> party libraries served elsewhere</a:t>
            </a:r>
          </a:p>
          <a:p>
            <a:pPr lvl="1"/>
            <a:endParaRPr lang="en-US" dirty="0"/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 </a:t>
            </a:r>
            <a:r>
              <a:rPr lang="mr-IN" dirty="0"/>
              <a:t>–</a:t>
            </a:r>
            <a:r>
              <a:rPr lang="en-US" dirty="0"/>
              <a:t>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6" cy="4464050"/>
          </a:xfrm>
        </p:spPr>
        <p:txBody>
          <a:bodyPr>
            <a:normAutofit/>
          </a:bodyPr>
          <a:lstStyle/>
          <a:p>
            <a:r>
              <a:rPr lang="en-US" sz="2400" dirty="0"/>
              <a:t>Video Served from </a:t>
            </a:r>
            <a:r>
              <a:rPr lang="en-US" sz="2400" dirty="0" err="1"/>
              <a:t>vzaar.com</a:t>
            </a:r>
            <a:r>
              <a:rPr lang="en-US" sz="2400" dirty="0"/>
              <a:t> platform</a:t>
            </a:r>
          </a:p>
          <a:p>
            <a:r>
              <a:rPr lang="en-US" sz="2400" dirty="0"/>
              <a:t>Video on demand service</a:t>
            </a:r>
          </a:p>
          <a:p>
            <a:r>
              <a:rPr lang="en-US" sz="2400" dirty="0"/>
              <a:t>Mp4 video</a:t>
            </a:r>
          </a:p>
          <a:p>
            <a:r>
              <a:rPr lang="en-US" sz="2400" dirty="0"/>
              <a:t>No HLS (at least for a short video)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GB" dirty="0"/>
              <a:t>Wikimedia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6" cy="4464050"/>
          </a:xfrm>
        </p:spPr>
        <p:txBody>
          <a:bodyPr>
            <a:normAutofit/>
          </a:bodyPr>
          <a:lstStyle/>
          <a:p>
            <a:r>
              <a:rPr lang="en-US" sz="2400" dirty="0"/>
              <a:t>Wiki properties</a:t>
            </a:r>
          </a:p>
          <a:p>
            <a:r>
              <a:rPr lang="en-US" sz="2400" dirty="0"/>
              <a:t>Reference: Wikipedia, </a:t>
            </a:r>
            <a:r>
              <a:rPr lang="en-US" sz="2400" dirty="0" err="1"/>
              <a:t>Wikibooks</a:t>
            </a:r>
            <a:r>
              <a:rPr lang="en-US" sz="2400" dirty="0"/>
              <a:t>, </a:t>
            </a:r>
            <a:r>
              <a:rPr lang="en-US" sz="2400" dirty="0" err="1"/>
              <a:t>Wiktionary</a:t>
            </a:r>
            <a:r>
              <a:rPr lang="en-US" sz="2400" dirty="0"/>
              <a:t>, </a:t>
            </a:r>
            <a:r>
              <a:rPr lang="en-US" sz="2400" dirty="0" err="1"/>
              <a:t>Wikiquote</a:t>
            </a:r>
            <a:r>
              <a:rPr lang="en-US" sz="2400" dirty="0"/>
              <a:t>, </a:t>
            </a:r>
            <a:r>
              <a:rPr lang="mr-IN" sz="2400" dirty="0"/>
              <a:t>…</a:t>
            </a:r>
            <a:endParaRPr lang="en-GB" sz="2400" dirty="0"/>
          </a:p>
          <a:p>
            <a:r>
              <a:rPr lang="en-GB" sz="2400" dirty="0"/>
              <a:t>Collections: Wikimedia Commons, </a:t>
            </a:r>
            <a:r>
              <a:rPr lang="en-GB" sz="2400" dirty="0" err="1"/>
              <a:t>Wikiversity</a:t>
            </a:r>
            <a:r>
              <a:rPr lang="en-GB" sz="2400" dirty="0"/>
              <a:t>, </a:t>
            </a:r>
            <a:r>
              <a:rPr lang="en-GB" sz="2400" dirty="0" err="1"/>
              <a:t>Wikispecies</a:t>
            </a:r>
            <a:endParaRPr lang="en-GB" sz="2400" dirty="0"/>
          </a:p>
          <a:p>
            <a:r>
              <a:rPr lang="en-GB" sz="2400" dirty="0"/>
              <a:t>Software: </a:t>
            </a:r>
            <a:r>
              <a:rPr lang="en-GB" sz="2400" dirty="0" err="1"/>
              <a:t>MediaWiki</a:t>
            </a:r>
            <a:r>
              <a:rPr lang="en-GB" sz="2400" dirty="0"/>
              <a:t>, </a:t>
            </a:r>
            <a:r>
              <a:rPr lang="en-GB" sz="2400" dirty="0" err="1"/>
              <a:t>Wikidata</a:t>
            </a:r>
            <a:endParaRPr lang="en-US" dirty="0"/>
          </a:p>
          <a:p>
            <a:r>
              <a:rPr lang="en-US" sz="2200" dirty="0"/>
              <a:t>21 billion read requests / month</a:t>
            </a:r>
          </a:p>
          <a:p>
            <a:r>
              <a:rPr lang="en-US" sz="2200" dirty="0"/>
              <a:t>55 million edits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techblog.wikimedia.org</a:t>
            </a:r>
            <a:r>
              <a:rPr lang="en-US" dirty="0"/>
              <a:t>/2020/10/14/</a:t>
            </a:r>
            <a:r>
              <a:rPr lang="en-US" dirty="0" err="1"/>
              <a:t>wikimedias-cdn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6351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GB" dirty="0"/>
              <a:t>Wikimedia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475589" cy="4464050"/>
          </a:xfrm>
        </p:spPr>
        <p:txBody>
          <a:bodyPr>
            <a:normAutofit/>
          </a:bodyPr>
          <a:lstStyle/>
          <a:p>
            <a:r>
              <a:rPr lang="en-US" sz="2200" dirty="0"/>
              <a:t>6 Clusters</a:t>
            </a:r>
          </a:p>
          <a:p>
            <a:r>
              <a:rPr lang="en-US" sz="2200" dirty="0"/>
              <a:t>Core</a:t>
            </a:r>
          </a:p>
          <a:p>
            <a:pPr lvl="1"/>
            <a:r>
              <a:rPr lang="en-US" dirty="0" err="1"/>
              <a:t>Virgina</a:t>
            </a:r>
            <a:r>
              <a:rPr lang="en-US" dirty="0"/>
              <a:t>, USA</a:t>
            </a:r>
          </a:p>
          <a:p>
            <a:pPr lvl="1"/>
            <a:r>
              <a:rPr lang="en-US" dirty="0"/>
              <a:t>Texas, USA</a:t>
            </a:r>
          </a:p>
          <a:p>
            <a:r>
              <a:rPr lang="en-US" dirty="0"/>
              <a:t>Edge caches</a:t>
            </a:r>
          </a:p>
          <a:p>
            <a:pPr lvl="1"/>
            <a:r>
              <a:rPr lang="en-US" dirty="0"/>
              <a:t>San Francisco, USA</a:t>
            </a:r>
          </a:p>
          <a:p>
            <a:pPr lvl="1"/>
            <a:r>
              <a:rPr lang="en-US" dirty="0"/>
              <a:t>Amsterdam, NL</a:t>
            </a:r>
          </a:p>
          <a:p>
            <a:pPr lvl="1"/>
            <a:r>
              <a:rPr lang="en-US" dirty="0"/>
              <a:t>Singapore</a:t>
            </a:r>
          </a:p>
          <a:p>
            <a:pPr lvl="1"/>
            <a:r>
              <a:rPr lang="en-US" dirty="0"/>
              <a:t>Marseille, FR (planned)</a:t>
            </a:r>
          </a:p>
          <a:p>
            <a:r>
              <a:rPr lang="en-US" dirty="0"/>
              <a:t>High speed </a:t>
            </a:r>
            <a:r>
              <a:rPr lang="en-US" dirty="0" err="1"/>
              <a:t>fibre</a:t>
            </a:r>
            <a:r>
              <a:rPr lang="en-US" dirty="0"/>
              <a:t> 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techblog.wikimedia.org</a:t>
            </a:r>
            <a:r>
              <a:rPr lang="en-US" dirty="0"/>
              <a:t>/2020/10/14/</a:t>
            </a:r>
            <a:r>
              <a:rPr lang="en-US" dirty="0" err="1"/>
              <a:t>wikimedias-cdn</a:t>
            </a:r>
            <a:r>
              <a:rPr lang="en-US" dirty="0"/>
              <a:t>/</a:t>
            </a:r>
          </a:p>
        </p:txBody>
      </p:sp>
      <p:pic>
        <p:nvPicPr>
          <p:cNvPr id="5" name="Content Placeholder 10" descr="Screenshot 2021-11-28 at 12.1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51" r="-15251"/>
          <a:stretch>
            <a:fillRect/>
          </a:stretch>
        </p:blipFill>
        <p:spPr>
          <a:xfrm>
            <a:off x="5293009" y="1628775"/>
            <a:ext cx="7183537" cy="29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Wikimedia </a:t>
            </a:r>
            <a:r>
              <a:rPr lang="en-GB" dirty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475589" cy="4464050"/>
          </a:xfrm>
        </p:spPr>
        <p:txBody>
          <a:bodyPr>
            <a:normAutofit/>
          </a:bodyPr>
          <a:lstStyle/>
          <a:p>
            <a:r>
              <a:rPr lang="en-US" dirty="0"/>
              <a:t>Run their own CDN</a:t>
            </a:r>
          </a:p>
          <a:p>
            <a:r>
              <a:rPr lang="en-US" dirty="0" err="1"/>
              <a:t>GeoDNS</a:t>
            </a:r>
            <a:r>
              <a:rPr lang="en-US" dirty="0"/>
              <a:t> routes user requests to closest edge cluster</a:t>
            </a:r>
          </a:p>
          <a:p>
            <a:r>
              <a:rPr lang="en-US" dirty="0"/>
              <a:t>6 Edge caches (4 edge + 2 at core DC)</a:t>
            </a:r>
          </a:p>
          <a:p>
            <a:r>
              <a:rPr lang="en-US" dirty="0"/>
              <a:t>2 Core clusters</a:t>
            </a:r>
          </a:p>
          <a:p>
            <a:r>
              <a:rPr lang="en-US" dirty="0"/>
              <a:t>Replicated databases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techblog.wikimedia.org</a:t>
            </a:r>
            <a:r>
              <a:rPr lang="en-US" dirty="0"/>
              <a:t>/2020/10/14/</a:t>
            </a:r>
            <a:r>
              <a:rPr lang="en-US" dirty="0" err="1"/>
              <a:t>wikimedias-cdn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9037" y="1974659"/>
            <a:ext cx="5089076" cy="4079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GeoDNS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7036" y="2738924"/>
            <a:ext cx="773969" cy="39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9037" y="3337452"/>
            <a:ext cx="2480094" cy="3986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49093" y="3337452"/>
            <a:ext cx="2519020" cy="3986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9037" y="3952820"/>
            <a:ext cx="2480094" cy="3986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Replicated DB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49093" y="3952820"/>
            <a:ext cx="2519020" cy="3986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Replicated DB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5162" y="2738924"/>
            <a:ext cx="773969" cy="39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049093" y="2738924"/>
            <a:ext cx="773969" cy="39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25029" y="2738924"/>
            <a:ext cx="773969" cy="39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94144" y="2734856"/>
            <a:ext cx="773969" cy="3986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79037" y="2738924"/>
            <a:ext cx="773969" cy="3986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92083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0848-3A6F-1845-9B9D-D607B744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Web Proxies and CDN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A649-03B0-5B43-9D02-D148A207E9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  <a:p>
            <a:pPr lvl="1"/>
            <a:r>
              <a:rPr lang="en-US" dirty="0"/>
              <a:t>What can be cached and what can’t</a:t>
            </a:r>
          </a:p>
          <a:p>
            <a:pPr lvl="1"/>
            <a:r>
              <a:rPr lang="en-US" b="1" dirty="0"/>
              <a:t>Terminology </a:t>
            </a:r>
            <a:r>
              <a:rPr lang="en-US" dirty="0"/>
              <a:t>Origin server, Hit, Miss, Stale content, Cache hit ratio, Validation, Invalidation</a:t>
            </a:r>
          </a:p>
          <a:p>
            <a:pPr lvl="1"/>
            <a:r>
              <a:rPr lang="en-US" dirty="0"/>
              <a:t>Cache control headers</a:t>
            </a:r>
          </a:p>
          <a:p>
            <a:pPr lvl="1"/>
            <a:r>
              <a:rPr lang="en-US" dirty="0"/>
              <a:t>Browser Cache</a:t>
            </a:r>
          </a:p>
          <a:p>
            <a:pPr lvl="1"/>
            <a:r>
              <a:rPr lang="en-US" dirty="0"/>
              <a:t>Web Cache</a:t>
            </a:r>
          </a:p>
          <a:p>
            <a:pPr lvl="1"/>
            <a:r>
              <a:rPr lang="en-US" dirty="0"/>
              <a:t>Reverse Proxy Cache</a:t>
            </a:r>
          </a:p>
          <a:p>
            <a:r>
              <a:rPr lang="en-US" dirty="0"/>
              <a:t>Content Delivery Networks</a:t>
            </a:r>
          </a:p>
          <a:p>
            <a:pPr lvl="1"/>
            <a:r>
              <a:rPr lang="en-GB" dirty="0"/>
              <a:t>Architecture of CDNs</a:t>
            </a:r>
          </a:p>
          <a:p>
            <a:pPr lvl="1"/>
            <a:r>
              <a:rPr lang="en-GB" dirty="0"/>
              <a:t>Distributed network of proxy servers and data centres</a:t>
            </a:r>
          </a:p>
          <a:p>
            <a:pPr lvl="1"/>
            <a:r>
              <a:rPr lang="en-GB" dirty="0"/>
              <a:t>Netflix example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D6859-9A4C-EB49-B3CC-CA7189C418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5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Wikimedia </a:t>
            </a:r>
            <a:r>
              <a:rPr lang="en-GB" dirty="0"/>
              <a:t>Architecture Edge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475589" cy="4464050"/>
          </a:xfrm>
        </p:spPr>
        <p:txBody>
          <a:bodyPr>
            <a:normAutofit/>
          </a:bodyPr>
          <a:lstStyle/>
          <a:p>
            <a:r>
              <a:rPr lang="en-US" dirty="0"/>
              <a:t>Load balancer (by IP hash)</a:t>
            </a:r>
          </a:p>
          <a:p>
            <a:r>
              <a:rPr lang="en-US" dirty="0"/>
              <a:t>Apache Traffic Server</a:t>
            </a:r>
          </a:p>
          <a:p>
            <a:r>
              <a:rPr lang="en-US" dirty="0"/>
              <a:t>In-memory cache (Varnish)</a:t>
            </a:r>
          </a:p>
          <a:p>
            <a:r>
              <a:rPr lang="en-US" dirty="0"/>
              <a:t>On-disk cache (ATS)</a:t>
            </a:r>
          </a:p>
          <a:p>
            <a:r>
              <a:rPr lang="en-US" dirty="0"/>
              <a:t>90% of requests are served from cache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techblog.wikimedia.org</a:t>
            </a:r>
            <a:r>
              <a:rPr lang="en-US" dirty="0"/>
              <a:t>/2020/10/14/</a:t>
            </a:r>
            <a:r>
              <a:rPr lang="en-US" dirty="0" err="1"/>
              <a:t>wikimedias-cdn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9037" y="1974659"/>
            <a:ext cx="3967938" cy="4079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Balancer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9037" y="3504330"/>
            <a:ext cx="2480094" cy="3986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79037" y="2738924"/>
            <a:ext cx="2480094" cy="3986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Memory cache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9214" y="2938812"/>
            <a:ext cx="1297761" cy="0"/>
          </a:xfrm>
          <a:prstGeom prst="line">
            <a:avLst/>
          </a:prstGeom>
          <a:ln w="38100" cmpd="sng">
            <a:solidFill>
              <a:srgbClr val="979E4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9214" y="3666000"/>
            <a:ext cx="1297761" cy="0"/>
          </a:xfrm>
          <a:prstGeom prst="line">
            <a:avLst/>
          </a:prstGeom>
          <a:ln w="38100" cmpd="sng">
            <a:solidFill>
              <a:srgbClr val="979E4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0" idx="0"/>
          </p:cNvCxnSpPr>
          <p:nvPr/>
        </p:nvCxnSpPr>
        <p:spPr>
          <a:xfrm>
            <a:off x="7719084" y="2382570"/>
            <a:ext cx="0" cy="356354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19084" y="3137564"/>
            <a:ext cx="0" cy="356354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19084" y="3902970"/>
            <a:ext cx="0" cy="356354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8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lnSpcReduction="10000"/>
          </a:bodyPr>
          <a:lstStyle/>
          <a:p>
            <a:r>
              <a:rPr lang="en-US" b="1" dirty="0"/>
              <a:t>Why would you want to use a CDN?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Benefits include reducing bandwidth costs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Improving page load times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Increasing global availability of content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What services do you use that use a CDN?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Netflix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Amazon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Reddit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Twitch</a:t>
            </a:r>
          </a:p>
          <a:p>
            <a:pPr lvl="1"/>
            <a:r>
              <a:rPr lang="en-GB" dirty="0" err="1">
                <a:solidFill>
                  <a:schemeClr val="bg1"/>
                </a:solidFill>
              </a:rPr>
              <a:t>gov.uk</a:t>
            </a:r>
            <a:endParaRPr lang="en-GB" dirty="0">
              <a:solidFill>
                <a:schemeClr val="bg1"/>
              </a:solidFill>
            </a:endParaRP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PayPal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Shopify</a:t>
            </a:r>
          </a:p>
          <a:p>
            <a:pPr lvl="1" fontAlgn="base"/>
            <a:r>
              <a:rPr lang="en-GB" dirty="0" err="1">
                <a:solidFill>
                  <a:schemeClr val="bg1"/>
                </a:solidFill>
              </a:rPr>
              <a:t>BBC.com</a:t>
            </a:r>
            <a:endParaRPr lang="en-GB" dirty="0">
              <a:solidFill>
                <a:schemeClr val="bg1"/>
              </a:solidFill>
            </a:endParaRP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HBO Max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Vimeo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YouTube 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Hulu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Wikipedia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CNN</a:t>
            </a:r>
          </a:p>
          <a:p>
            <a:pPr lvl="1" fontAlgn="base"/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Video streaming</a:t>
            </a:r>
          </a:p>
          <a:p>
            <a:r>
              <a:rPr lang="en-GB" dirty="0">
                <a:solidFill>
                  <a:schemeClr val="bg1"/>
                </a:solidFill>
              </a:rPr>
              <a:t>Software downloads</a:t>
            </a:r>
          </a:p>
          <a:p>
            <a:r>
              <a:rPr lang="en-GB" dirty="0">
                <a:solidFill>
                  <a:schemeClr val="bg1"/>
                </a:solidFill>
              </a:rPr>
              <a:t>Web and mobile content acceleration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lnSpcReduction="10000"/>
          </a:bodyPr>
          <a:lstStyle/>
          <a:p>
            <a:r>
              <a:rPr lang="en-US" b="1" dirty="0"/>
              <a:t>Why would you want to use a CDN?</a:t>
            </a:r>
          </a:p>
          <a:p>
            <a:pPr lvl="1"/>
            <a:r>
              <a:rPr lang="en-GB" dirty="0"/>
              <a:t>Benefits include reducing bandwidth costs </a:t>
            </a:r>
          </a:p>
          <a:p>
            <a:pPr lvl="1"/>
            <a:r>
              <a:rPr lang="en-GB" dirty="0"/>
              <a:t>Improving page load times</a:t>
            </a:r>
          </a:p>
          <a:p>
            <a:pPr lvl="1"/>
            <a:r>
              <a:rPr lang="en-GB" dirty="0"/>
              <a:t>Increasing global availability of content </a:t>
            </a:r>
            <a:endParaRPr lang="en-US" dirty="0"/>
          </a:p>
          <a:p>
            <a:r>
              <a:rPr lang="en-US" dirty="0"/>
              <a:t>What services do you use that use a CDN?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Netflix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Amazon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Reddit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Twitch</a:t>
            </a:r>
          </a:p>
          <a:p>
            <a:pPr lvl="1"/>
            <a:r>
              <a:rPr lang="en-GB" dirty="0" err="1">
                <a:solidFill>
                  <a:schemeClr val="bg1"/>
                </a:solidFill>
              </a:rPr>
              <a:t>gov.uk</a:t>
            </a:r>
            <a:endParaRPr lang="en-GB" dirty="0">
              <a:solidFill>
                <a:schemeClr val="bg1"/>
              </a:solidFill>
            </a:endParaRP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PayPal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Shopify</a:t>
            </a:r>
          </a:p>
          <a:p>
            <a:pPr lvl="1" fontAlgn="base"/>
            <a:r>
              <a:rPr lang="en-GB" dirty="0" err="1">
                <a:solidFill>
                  <a:schemeClr val="bg1"/>
                </a:solidFill>
              </a:rPr>
              <a:t>BBC.com</a:t>
            </a:r>
            <a:endParaRPr lang="en-GB" dirty="0">
              <a:solidFill>
                <a:schemeClr val="bg1"/>
              </a:solidFill>
            </a:endParaRP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HBO Max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Vimeo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YouTube 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Hulu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Wikipedia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CNN</a:t>
            </a:r>
          </a:p>
          <a:p>
            <a:pPr lvl="1" fontAlgn="base"/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Video streaming</a:t>
            </a:r>
          </a:p>
          <a:p>
            <a:r>
              <a:rPr lang="en-GB" dirty="0">
                <a:solidFill>
                  <a:schemeClr val="bg1"/>
                </a:solidFill>
              </a:rPr>
              <a:t>Software downloads</a:t>
            </a:r>
          </a:p>
          <a:p>
            <a:r>
              <a:rPr lang="en-GB" dirty="0">
                <a:solidFill>
                  <a:schemeClr val="bg1"/>
                </a:solidFill>
              </a:rPr>
              <a:t>Web and mobile content acceleration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2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b="1" dirty="0"/>
              <a:t>What services do you use that use a CDN?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GB" dirty="0"/>
              <a:t>Amazon</a:t>
            </a:r>
          </a:p>
          <a:p>
            <a:pPr lvl="1"/>
            <a:r>
              <a:rPr lang="en-GB" dirty="0"/>
              <a:t>Reddit</a:t>
            </a:r>
          </a:p>
          <a:p>
            <a:pPr lvl="1"/>
            <a:r>
              <a:rPr lang="en-GB" dirty="0"/>
              <a:t>Twitch</a:t>
            </a:r>
          </a:p>
          <a:p>
            <a:pPr lvl="1"/>
            <a:r>
              <a:rPr lang="en-GB" dirty="0" err="1"/>
              <a:t>gov.uk</a:t>
            </a:r>
            <a:endParaRPr lang="en-GB" dirty="0"/>
          </a:p>
          <a:p>
            <a:pPr lvl="1" fontAlgn="base"/>
            <a:r>
              <a:rPr lang="en-GB" dirty="0"/>
              <a:t>PayPal</a:t>
            </a:r>
          </a:p>
          <a:p>
            <a:pPr lvl="1" fontAlgn="base"/>
            <a:r>
              <a:rPr lang="en-GB" dirty="0"/>
              <a:t>Shopify</a:t>
            </a:r>
          </a:p>
          <a:p>
            <a:pPr lvl="1" fontAlgn="base"/>
            <a:r>
              <a:rPr lang="en-GB" dirty="0" err="1"/>
              <a:t>BBC.com</a:t>
            </a:r>
            <a:endParaRPr lang="en-GB" dirty="0"/>
          </a:p>
          <a:p>
            <a:pPr lvl="1" fontAlgn="base"/>
            <a:r>
              <a:rPr lang="en-GB" dirty="0"/>
              <a:t>HBO Max</a:t>
            </a:r>
          </a:p>
          <a:p>
            <a:pPr lvl="1" fontAlgn="base"/>
            <a:r>
              <a:rPr lang="en-GB" dirty="0"/>
              <a:t>Vimeo</a:t>
            </a:r>
          </a:p>
          <a:p>
            <a:pPr lvl="1" fontAlgn="base"/>
            <a:r>
              <a:rPr lang="en-GB" dirty="0"/>
              <a:t>YouTube </a:t>
            </a:r>
          </a:p>
          <a:p>
            <a:pPr lvl="1" fontAlgn="base"/>
            <a:r>
              <a:rPr lang="en-GB" dirty="0"/>
              <a:t>Hulu</a:t>
            </a:r>
          </a:p>
          <a:p>
            <a:pPr lvl="1" fontAlgn="base"/>
            <a:r>
              <a:rPr lang="en-GB" dirty="0"/>
              <a:t>Wikipedia</a:t>
            </a:r>
          </a:p>
          <a:p>
            <a:pPr lvl="1" fontAlgn="base"/>
            <a:r>
              <a:rPr lang="en-GB" dirty="0"/>
              <a:t>CNN</a:t>
            </a:r>
          </a:p>
          <a:p>
            <a:pPr lvl="1" fontAlgn="base"/>
            <a:r>
              <a:rPr lang="en-GB" dirty="0"/>
              <a:t>New York Times</a:t>
            </a:r>
          </a:p>
          <a:p>
            <a:pPr lvl="1" fontAlgn="base"/>
            <a:r>
              <a:rPr lang="en-GB" dirty="0"/>
              <a:t>The Guardian</a:t>
            </a:r>
          </a:p>
          <a:p>
            <a:pPr lvl="1" fontAlgn="base"/>
            <a:r>
              <a:rPr lang="en-GB" dirty="0"/>
              <a:t>Stack Overflow</a:t>
            </a:r>
          </a:p>
          <a:p>
            <a:pPr lvl="1" fontAlgn="base"/>
            <a:r>
              <a:rPr lang="en-GB" dirty="0"/>
              <a:t>GitHub</a:t>
            </a:r>
          </a:p>
          <a:p>
            <a:pPr lvl="1" fontAlgn="base"/>
            <a:r>
              <a:rPr lang="en-GB" dirty="0"/>
              <a:t>Stripe</a:t>
            </a:r>
          </a:p>
          <a:p>
            <a:pPr lvl="1" fontAlgn="base"/>
            <a:r>
              <a:rPr lang="en-GB" dirty="0"/>
              <a:t>Quora</a:t>
            </a:r>
          </a:p>
          <a:p>
            <a:pPr marL="360000" lvl="1" indent="0" fontAlgn="base">
              <a:buNone/>
            </a:pP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Video streaming</a:t>
            </a:r>
          </a:p>
          <a:p>
            <a:r>
              <a:rPr lang="en-GB" dirty="0">
                <a:solidFill>
                  <a:schemeClr val="bg1"/>
                </a:solidFill>
              </a:rPr>
              <a:t>Software downloads</a:t>
            </a:r>
          </a:p>
          <a:p>
            <a:r>
              <a:rPr lang="en-GB" dirty="0">
                <a:solidFill>
                  <a:schemeClr val="bg1"/>
                </a:solidFill>
              </a:rPr>
              <a:t>Web and mobile content acceleration</a:t>
            </a:r>
          </a:p>
          <a:p>
            <a:r>
              <a:rPr lang="en-GB" dirty="0">
                <a:solidFill>
                  <a:schemeClr val="bg1"/>
                </a:solidFill>
              </a:rPr>
              <a:t>Payment services</a:t>
            </a:r>
          </a:p>
          <a:p>
            <a:r>
              <a:rPr lang="en-GB" dirty="0">
                <a:solidFill>
                  <a:schemeClr val="bg1"/>
                </a:solidFill>
              </a:rPr>
              <a:t>E-commerce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b="1" dirty="0"/>
              <a:t>What services do you use that use a CDN?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GB" dirty="0"/>
              <a:t>Amazon</a:t>
            </a:r>
          </a:p>
          <a:p>
            <a:pPr lvl="1"/>
            <a:r>
              <a:rPr lang="en-GB" dirty="0"/>
              <a:t>Reddit</a:t>
            </a:r>
          </a:p>
          <a:p>
            <a:pPr lvl="1"/>
            <a:r>
              <a:rPr lang="en-GB" dirty="0"/>
              <a:t>Twitch</a:t>
            </a:r>
          </a:p>
          <a:p>
            <a:pPr lvl="1"/>
            <a:r>
              <a:rPr lang="en-GB" dirty="0" err="1"/>
              <a:t>gov.uk</a:t>
            </a:r>
            <a:endParaRPr lang="en-GB" dirty="0"/>
          </a:p>
          <a:p>
            <a:pPr lvl="1" fontAlgn="base"/>
            <a:r>
              <a:rPr lang="en-GB" dirty="0"/>
              <a:t>PayPal</a:t>
            </a:r>
          </a:p>
          <a:p>
            <a:pPr lvl="1" fontAlgn="base"/>
            <a:r>
              <a:rPr lang="en-GB" dirty="0"/>
              <a:t>Shopify</a:t>
            </a:r>
          </a:p>
          <a:p>
            <a:pPr lvl="1" fontAlgn="base"/>
            <a:r>
              <a:rPr lang="en-GB" dirty="0" err="1"/>
              <a:t>BBC.com</a:t>
            </a:r>
            <a:endParaRPr lang="en-GB" dirty="0"/>
          </a:p>
          <a:p>
            <a:pPr lvl="1" fontAlgn="base"/>
            <a:r>
              <a:rPr lang="en-GB" dirty="0"/>
              <a:t>HBO Max</a:t>
            </a:r>
          </a:p>
          <a:p>
            <a:pPr lvl="1" fontAlgn="base"/>
            <a:r>
              <a:rPr lang="en-GB" dirty="0"/>
              <a:t>Vimeo</a:t>
            </a:r>
          </a:p>
          <a:p>
            <a:pPr lvl="1" fontAlgn="base"/>
            <a:r>
              <a:rPr lang="en-GB" dirty="0"/>
              <a:t>YouTube </a:t>
            </a:r>
          </a:p>
          <a:p>
            <a:pPr lvl="1" fontAlgn="base"/>
            <a:r>
              <a:rPr lang="en-GB" dirty="0"/>
              <a:t>Hulu</a:t>
            </a:r>
          </a:p>
          <a:p>
            <a:pPr lvl="1" fontAlgn="base"/>
            <a:r>
              <a:rPr lang="en-GB" dirty="0"/>
              <a:t>Wikipedia</a:t>
            </a:r>
          </a:p>
          <a:p>
            <a:pPr lvl="1" fontAlgn="base"/>
            <a:r>
              <a:rPr lang="en-GB" dirty="0"/>
              <a:t>CNN</a:t>
            </a:r>
          </a:p>
          <a:p>
            <a:pPr lvl="1" fontAlgn="base"/>
            <a:r>
              <a:rPr lang="en-GB" dirty="0"/>
              <a:t>New York Times</a:t>
            </a:r>
          </a:p>
          <a:p>
            <a:pPr lvl="1" fontAlgn="base"/>
            <a:r>
              <a:rPr lang="en-GB" dirty="0"/>
              <a:t>The Guardian</a:t>
            </a:r>
          </a:p>
          <a:p>
            <a:pPr lvl="1" fontAlgn="base"/>
            <a:r>
              <a:rPr lang="en-GB" dirty="0"/>
              <a:t>Stack Overflow</a:t>
            </a:r>
          </a:p>
          <a:p>
            <a:pPr lvl="1" fontAlgn="base"/>
            <a:r>
              <a:rPr lang="en-GB" dirty="0"/>
              <a:t>GitHub</a:t>
            </a:r>
          </a:p>
          <a:p>
            <a:pPr lvl="1" fontAlgn="base"/>
            <a:r>
              <a:rPr lang="en-GB" dirty="0"/>
              <a:t>Stripe</a:t>
            </a:r>
          </a:p>
          <a:p>
            <a:pPr lvl="1" fontAlgn="base"/>
            <a:r>
              <a:rPr lang="en-GB" dirty="0"/>
              <a:t>Quora</a:t>
            </a:r>
          </a:p>
          <a:p>
            <a:pPr marL="360000" lvl="1" indent="0" fontAlgn="base">
              <a:buNone/>
            </a:pPr>
            <a:endParaRPr lang="en-GB" dirty="0"/>
          </a:p>
          <a:p>
            <a:r>
              <a:rPr lang="en-GB" dirty="0"/>
              <a:t>Video streaming</a:t>
            </a:r>
          </a:p>
          <a:p>
            <a:r>
              <a:rPr lang="en-GB" dirty="0"/>
              <a:t>Software downloads</a:t>
            </a:r>
          </a:p>
          <a:p>
            <a:r>
              <a:rPr lang="en-GB" dirty="0"/>
              <a:t>Web and mobile content acceleration</a:t>
            </a:r>
          </a:p>
          <a:p>
            <a:r>
              <a:rPr lang="en-GB" dirty="0"/>
              <a:t>Payment services</a:t>
            </a:r>
          </a:p>
          <a:p>
            <a:r>
              <a:rPr lang="en-GB" dirty="0"/>
              <a:t>E-commerce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91703-17CA-F74F-AF28-22EC3B852E2B}"/>
              </a:ext>
            </a:extLst>
          </p:cNvPr>
          <p:cNvSpPr/>
          <p:nvPr/>
        </p:nvSpPr>
        <p:spPr>
          <a:xfrm>
            <a:off x="5762847" y="3322675"/>
            <a:ext cx="5124893" cy="1993605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Build a CDN for a large cooperation:</a:t>
            </a:r>
          </a:p>
          <a:p>
            <a:pPr lvl="1"/>
            <a:r>
              <a:rPr lang="en-GB" dirty="0"/>
              <a:t>How would you pick a CDN</a:t>
            </a:r>
          </a:p>
          <a:p>
            <a:pPr lvl="1"/>
            <a:r>
              <a:rPr lang="en-GB" dirty="0"/>
              <a:t>How would you optimise it for response times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5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Build a CDN for a blog:</a:t>
            </a:r>
          </a:p>
          <a:p>
            <a:pPr lvl="1"/>
            <a:r>
              <a:rPr lang="en-GB" dirty="0"/>
              <a:t>How would you pick a CDN</a:t>
            </a:r>
          </a:p>
          <a:p>
            <a:pPr lvl="1"/>
            <a:r>
              <a:rPr lang="en-GB" dirty="0"/>
              <a:t>How would you optimise it for response times.</a:t>
            </a:r>
          </a:p>
          <a:p>
            <a:pPr lvl="1"/>
            <a:r>
              <a:rPr lang="en-GB" dirty="0"/>
              <a:t>Cheap </a:t>
            </a:r>
          </a:p>
          <a:p>
            <a:pPr lvl="1"/>
            <a:r>
              <a:rPr lang="en-GB" dirty="0"/>
              <a:t>Not much traffic from local country?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Future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Future learn is a digital education platform owned by The Open University in England</a:t>
            </a:r>
          </a:p>
          <a:p>
            <a:r>
              <a:rPr lang="en-US" sz="2400" dirty="0"/>
              <a:t>A Massive Open Online Course (MOOC) learning platform</a:t>
            </a:r>
          </a:p>
          <a:p>
            <a:r>
              <a:rPr lang="en-US" sz="2400" dirty="0"/>
              <a:t>250 UK and international partners</a:t>
            </a:r>
          </a:p>
          <a:p>
            <a:r>
              <a:rPr lang="en-US" sz="2400" dirty="0"/>
              <a:t>17 million international users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l_logo-f9d7f37a61915a2fbf8a26cbb285fed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973824"/>
            <a:ext cx="3579812" cy="12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3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19105</TotalTime>
  <Words>859</Words>
  <Application>Microsoft Macintosh PowerPoint</Application>
  <PresentationFormat>Widescreen</PresentationFormat>
  <Paragraphs>223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Lucida Sans</vt:lpstr>
      <vt:lpstr>Calibri</vt:lpstr>
      <vt:lpstr>Arial</vt:lpstr>
      <vt:lpstr>Lucida Grande</vt:lpstr>
      <vt:lpstr>Default Theme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Caching Web Proxies and Content Delivery Networks</vt:lpstr>
      <vt:lpstr>Caching Web Proxies and CDN Summary</vt:lpstr>
      <vt:lpstr>CDN</vt:lpstr>
      <vt:lpstr>CDN</vt:lpstr>
      <vt:lpstr>CDN</vt:lpstr>
      <vt:lpstr>CDN</vt:lpstr>
      <vt:lpstr>CDN</vt:lpstr>
      <vt:lpstr>CDN</vt:lpstr>
      <vt:lpstr>Case Study: Future Learn</vt:lpstr>
      <vt:lpstr>Case Study: Future Learn – Web Science MOOC</vt:lpstr>
      <vt:lpstr>Case Study: Future Learn – CDN Requirements</vt:lpstr>
      <vt:lpstr>Case Study: Future Learn – CDN Requirements</vt:lpstr>
      <vt:lpstr>Case Study: Future Learn – Reality</vt:lpstr>
      <vt:lpstr>Case Study: Future Learn – Reality</vt:lpstr>
      <vt:lpstr>Case Study: Future Learn – Reality</vt:lpstr>
      <vt:lpstr>Case Study: Future Learn – Reality</vt:lpstr>
      <vt:lpstr>Case Study: Wikimedia Foundation</vt:lpstr>
      <vt:lpstr>Case Study: Wikimedia Networking</vt:lpstr>
      <vt:lpstr>Case Study: Wikimedia Architecture</vt:lpstr>
      <vt:lpstr>Case Study: Wikimedia Architecture Edge Node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Heather Packer</cp:lastModifiedBy>
  <cp:revision>31</cp:revision>
  <dcterms:created xsi:type="dcterms:W3CDTF">2021-10-19T15:48:45Z</dcterms:created>
  <dcterms:modified xsi:type="dcterms:W3CDTF">2021-11-28T22:14:04Z</dcterms:modified>
</cp:coreProperties>
</file>