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55"/>
  </p:notesMasterIdLst>
  <p:sldIdLst>
    <p:sldId id="286" r:id="rId9"/>
    <p:sldId id="287" r:id="rId10"/>
    <p:sldId id="256" r:id="rId11"/>
    <p:sldId id="257" r:id="rId12"/>
    <p:sldId id="289" r:id="rId13"/>
    <p:sldId id="291" r:id="rId14"/>
    <p:sldId id="261" r:id="rId15"/>
    <p:sldId id="294" r:id="rId16"/>
    <p:sldId id="295" r:id="rId17"/>
    <p:sldId id="296" r:id="rId18"/>
    <p:sldId id="260" r:id="rId19"/>
    <p:sldId id="263" r:id="rId20"/>
    <p:sldId id="262" r:id="rId21"/>
    <p:sldId id="267" r:id="rId22"/>
    <p:sldId id="265" r:id="rId23"/>
    <p:sldId id="264" r:id="rId24"/>
    <p:sldId id="270" r:id="rId25"/>
    <p:sldId id="272" r:id="rId26"/>
    <p:sldId id="271" r:id="rId27"/>
    <p:sldId id="288" r:id="rId28"/>
    <p:sldId id="278" r:id="rId29"/>
    <p:sldId id="279" r:id="rId30"/>
    <p:sldId id="274" r:id="rId31"/>
    <p:sldId id="297" r:id="rId32"/>
    <p:sldId id="298" r:id="rId33"/>
    <p:sldId id="299" r:id="rId34"/>
    <p:sldId id="280" r:id="rId35"/>
    <p:sldId id="281" r:id="rId36"/>
    <p:sldId id="282" r:id="rId37"/>
    <p:sldId id="300" r:id="rId38"/>
    <p:sldId id="283" r:id="rId39"/>
    <p:sldId id="301" r:id="rId40"/>
    <p:sldId id="284" r:id="rId41"/>
    <p:sldId id="302" r:id="rId42"/>
    <p:sldId id="285" r:id="rId43"/>
    <p:sldId id="303" r:id="rId44"/>
    <p:sldId id="292" r:id="rId45"/>
    <p:sldId id="304" r:id="rId46"/>
    <p:sldId id="305" r:id="rId47"/>
    <p:sldId id="306" r:id="rId48"/>
    <p:sldId id="293" r:id="rId49"/>
    <p:sldId id="276" r:id="rId50"/>
    <p:sldId id="307" r:id="rId51"/>
    <p:sldId id="277" r:id="rId52"/>
    <p:sldId id="308" r:id="rId53"/>
    <p:sldId id="290" r:id="rId54"/>
  </p:sldIdLst>
  <p:sldSz cx="12192000" cy="6858000"/>
  <p:notesSz cx="6858000" cy="9144000"/>
  <p:embeddedFontLs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Lucida Sans" panose="020B0602030504020204" pitchFamily="34" charset="77"/>
      <p:regular r:id="rId60"/>
      <p:bold r:id="rId61"/>
      <p:italic r:id="rId62"/>
      <p:boldItalic r:id="rId6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69" autoAdjust="0"/>
    <p:restoredTop sz="89353" autoAdjust="0"/>
  </p:normalViewPr>
  <p:slideViewPr>
    <p:cSldViewPr snapToGrid="0" snapToObjects="1">
      <p:cViewPr varScale="1">
        <p:scale>
          <a:sx n="84" d="100"/>
          <a:sy n="84" d="100"/>
        </p:scale>
        <p:origin x="184" y="2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notesMaster" Target="notesMasters/notesMaster1.xml"/><Relationship Id="rId63" Type="http://schemas.openxmlformats.org/officeDocument/2006/relationships/font" Target="fonts/font8.fntdata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font" Target="fonts/font3.fntdata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font" Target="fonts/font6.fntdata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font" Target="fonts/font1.fntdata"/><Relationship Id="rId64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font" Target="fonts/font4.fntdata"/><Relationship Id="rId67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font" Target="fonts/font2.fntdata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font" Target="fonts/font5.fntdata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B091B-C6FF-C343-93F5-4C58407370E9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4D484-5275-B741-AAEB-DEF38D801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67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obability_distributio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**This content is supplementary to the pre recorded content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4D484-5275-B741-AAEB-DEF38D80145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164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Looks like power law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D484-5275-B741-AAEB-DEF38D80145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452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Looks like power law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D484-5275-B741-AAEB-DEF38D80145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80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Looks like power law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D484-5275-B741-AAEB-DEF38D80145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101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Looks like power law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D484-5275-B741-AAEB-DEF38D801459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71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D484-5275-B741-AAEB-DEF38D801459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0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Degree centrality</a:t>
            </a:r>
            <a:r>
              <a:rPr lang="en-US" baseline="0" dirty="0"/>
              <a:t> would give you the packages that are most directly imported but its not transitive </a:t>
            </a:r>
            <a:r>
              <a:rPr lang="en-US" baseline="0" dirty="0" err="1"/>
              <a:t>ie</a:t>
            </a:r>
            <a:r>
              <a:rPr lang="en-US" baseline="0" dirty="0"/>
              <a:t> A imports B imports C</a:t>
            </a:r>
          </a:p>
          <a:p>
            <a:endParaRPr lang="en-US" baseline="0" dirty="0"/>
          </a:p>
          <a:p>
            <a:r>
              <a:rPr lang="en-US" baseline="0" dirty="0" err="1"/>
              <a:t>Betweenness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Closeness centrality would be those with the least dependencies. May indicate getting security fixes out would be quick.</a:t>
            </a:r>
          </a:p>
          <a:p>
            <a:endParaRPr lang="en-US" baseline="0" dirty="0"/>
          </a:p>
          <a:p>
            <a:r>
              <a:rPr lang="en-US" baseline="0" dirty="0" err="1"/>
              <a:t>EigenVector</a:t>
            </a:r>
            <a:r>
              <a:rPr lang="en-US" baseline="0" dirty="0"/>
              <a:t> would give packages that are part of other large software packages that have large numbers of dependencies</a:t>
            </a:r>
          </a:p>
          <a:p>
            <a:endParaRPr lang="en-US" baseline="0" dirty="0"/>
          </a:p>
          <a:p>
            <a:r>
              <a:rPr lang="en-US" baseline="0" dirty="0"/>
              <a:t>Maybe you can weight the nodes by popularity / downloads of the package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D484-5275-B741-AAEB-DEF38D80145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0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Degree centrality</a:t>
            </a:r>
            <a:r>
              <a:rPr lang="en-US" baseline="0" dirty="0"/>
              <a:t> would give you the packages that are most directly imported but its not transitive </a:t>
            </a:r>
            <a:r>
              <a:rPr lang="en-US" baseline="0" dirty="0" err="1"/>
              <a:t>ie</a:t>
            </a:r>
            <a:r>
              <a:rPr lang="en-US" baseline="0" dirty="0"/>
              <a:t> A imports B imports C</a:t>
            </a:r>
          </a:p>
          <a:p>
            <a:endParaRPr lang="en-US" baseline="0" dirty="0"/>
          </a:p>
          <a:p>
            <a:r>
              <a:rPr lang="en-US" baseline="0" dirty="0" err="1"/>
              <a:t>Betweenness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Closeness centrality would be those with the least dependencies. May indicate getting security fixes out would be quick.</a:t>
            </a:r>
          </a:p>
          <a:p>
            <a:endParaRPr lang="en-US" baseline="0" dirty="0"/>
          </a:p>
          <a:p>
            <a:r>
              <a:rPr lang="en-US" baseline="0" dirty="0" err="1"/>
              <a:t>EigenVector</a:t>
            </a:r>
            <a:r>
              <a:rPr lang="en-US" baseline="0" dirty="0"/>
              <a:t> would give packages that are part of other large software packages that have large numbers of dependencies</a:t>
            </a:r>
          </a:p>
          <a:p>
            <a:endParaRPr lang="en-US" baseline="0" dirty="0"/>
          </a:p>
          <a:p>
            <a:r>
              <a:rPr lang="en-US" baseline="0" dirty="0"/>
              <a:t>Maybe you can weight the nodes by popularity / downloads of the package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D484-5275-B741-AAEB-DEF38D801459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831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Preferential</a:t>
            </a:r>
            <a:r>
              <a:rPr lang="en-US" baseline="0" dirty="0"/>
              <a:t> attachment process is in play.</a:t>
            </a:r>
          </a:p>
          <a:p>
            <a:r>
              <a:rPr lang="en-US" baseline="0" dirty="0"/>
              <a:t>New pages have to be linked to existing pages so human editors naturally form structures like disambiguation pages, list pages.</a:t>
            </a:r>
          </a:p>
          <a:p>
            <a:r>
              <a:rPr lang="en-US" baseline="0" dirty="0"/>
              <a:t>Pages tend to link to more general/wider concepts (requirement for successful edit/submission?)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D484-5275-B741-AAEB-DEF38D80145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2407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Preferential</a:t>
            </a:r>
            <a:r>
              <a:rPr lang="en-US" baseline="0" dirty="0"/>
              <a:t> attachment process is in play.</a:t>
            </a:r>
          </a:p>
          <a:p>
            <a:r>
              <a:rPr lang="en-US" baseline="0" dirty="0"/>
              <a:t>New pages have to be linked to existing pages so human editors naturally form structures like disambiguation pages, list pages.</a:t>
            </a:r>
          </a:p>
          <a:p>
            <a:r>
              <a:rPr lang="en-US" baseline="0" dirty="0"/>
              <a:t>Pages tend to link to more general/wider concepts (requirement for successful edit/submission?)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D484-5275-B741-AAEB-DEF38D80145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00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4D484-5275-B741-AAEB-DEF38D80145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22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Probability distribution"/>
              </a:rPr>
              <a:t>probability distribution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of these degrees over the whole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D4D484-5275-B741-AAEB-DEF38D80145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61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Web graph </a:t>
            </a:r>
            <a:r>
              <a:rPr lang="en-US" dirty="0" err="1"/>
              <a:t>doesn</a:t>
            </a:r>
            <a:r>
              <a:rPr lang="mr-IN" dirty="0"/>
              <a:t>’</a:t>
            </a:r>
            <a:r>
              <a:rPr lang="en-US" dirty="0"/>
              <a:t>t</a:t>
            </a:r>
            <a:r>
              <a:rPr lang="en-US" baseline="0" dirty="0"/>
              <a:t> not do anything about the content of the page</a:t>
            </a:r>
          </a:p>
          <a:p>
            <a:r>
              <a:rPr lang="en-US" baseline="0" dirty="0"/>
              <a:t>- Quality</a:t>
            </a:r>
          </a:p>
          <a:p>
            <a:r>
              <a:rPr lang="en-US" baseline="0" dirty="0" err="1"/>
              <a:t>Doesn</a:t>
            </a:r>
            <a:r>
              <a:rPr lang="mr-IN" baseline="0" dirty="0"/>
              <a:t>’</a:t>
            </a:r>
            <a:r>
              <a:rPr lang="en-US" baseline="0" dirty="0"/>
              <a:t>t talk about popularity / visits to the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D484-5275-B741-AAEB-DEF38D80145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84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Web graph </a:t>
            </a:r>
            <a:r>
              <a:rPr lang="en-US" dirty="0" err="1"/>
              <a:t>doesn</a:t>
            </a:r>
            <a:r>
              <a:rPr lang="mr-IN" dirty="0"/>
              <a:t>’</a:t>
            </a:r>
            <a:r>
              <a:rPr lang="en-US" dirty="0"/>
              <a:t>t</a:t>
            </a:r>
            <a:r>
              <a:rPr lang="en-US" baseline="0" dirty="0"/>
              <a:t> not do anything about the content of the page</a:t>
            </a:r>
          </a:p>
          <a:p>
            <a:r>
              <a:rPr lang="en-US" baseline="0"/>
              <a:t>- Quality</a:t>
            </a:r>
            <a:endParaRPr lang="en-US" baseline="0" dirty="0"/>
          </a:p>
          <a:p>
            <a:r>
              <a:rPr lang="en-US" baseline="0" dirty="0" err="1"/>
              <a:t>Doesn</a:t>
            </a:r>
            <a:r>
              <a:rPr lang="mr-IN" baseline="0" dirty="0"/>
              <a:t>’</a:t>
            </a:r>
            <a:r>
              <a:rPr lang="en-US" baseline="0" dirty="0"/>
              <a:t>t talk about popularity / visits to the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D484-5275-B741-AAEB-DEF38D8014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384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Looks like power law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D484-5275-B741-AAEB-DEF38D80145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45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Looks like power law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D484-5275-B741-AAEB-DEF38D80145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20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Looks like power law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D484-5275-B741-AAEB-DEF38D80145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37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Looks like power law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D4D484-5275-B741-AAEB-DEF38D80145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37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7996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8976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700214"/>
            <a:ext cx="11328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81000"/>
            <a:ext cx="2853267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614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82750"/>
            <a:ext cx="54608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82751"/>
            <a:ext cx="54608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51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31800" y="4076701"/>
            <a:ext cx="11328400" cy="211296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33561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68">
          <p15:clr>
            <a:srgbClr val="FBAE40"/>
          </p15:clr>
        </p15:guide>
        <p15:guide id="2" pos="20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Drag picture to placeholder or click icon to add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4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4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4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4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4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22/11/2021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3" r:id="rId20"/>
    <p:sldLayoutId id="2147483724" r:id="rId21"/>
    <p:sldLayoutId id="2147483725" r:id="rId22"/>
    <p:sldLayoutId id="2147483726" r:id="rId23"/>
    <p:sldLayoutId id="2147483727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p3@ecs.soton.ac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3HJFHRF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4701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Cities, Flights and Connectivity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23887" y="1773238"/>
            <a:ext cx="10944225" cy="44640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How can we model cities and flights using a graph?</a:t>
            </a:r>
          </a:p>
          <a:p>
            <a:r>
              <a:rPr lang="en-US" dirty="0"/>
              <a:t>Cities are nodes</a:t>
            </a:r>
          </a:p>
          <a:p>
            <a:r>
              <a:rPr lang="en-US" dirty="0"/>
              <a:t>Flights are edges</a:t>
            </a:r>
          </a:p>
          <a:p>
            <a:pPr marL="0" indent="0">
              <a:buNone/>
            </a:pPr>
            <a:r>
              <a:rPr lang="en-US" dirty="0"/>
              <a:t>Why are these cities connected to each other?</a:t>
            </a:r>
          </a:p>
          <a:p>
            <a:r>
              <a:rPr lang="en-US" dirty="0"/>
              <a:t>There is demand because of business, tourism and migration</a:t>
            </a:r>
          </a:p>
          <a:p>
            <a:r>
              <a:rPr lang="en-US" dirty="0"/>
              <a:t>Airlines focus their operations on certain airports and form alliances</a:t>
            </a:r>
          </a:p>
          <a:p>
            <a:r>
              <a:rPr lang="en-US" dirty="0"/>
              <a:t>Capital cities, points of interest</a:t>
            </a:r>
          </a:p>
          <a:p>
            <a:r>
              <a:rPr lang="en-US" dirty="0"/>
              <a:t>Geographical topology </a:t>
            </a:r>
            <a:r>
              <a:rPr lang="en-GB" dirty="0" err="1"/>
              <a:t>eg</a:t>
            </a:r>
            <a:r>
              <a:rPr lang="en-GB" dirty="0"/>
              <a:t> </a:t>
            </a:r>
            <a:r>
              <a:rPr lang="en-US" dirty="0"/>
              <a:t>how built up an area is or whether an airport can be built there</a:t>
            </a:r>
          </a:p>
          <a:p>
            <a:pPr marL="0" indent="0">
              <a:buNone/>
            </a:pPr>
            <a:r>
              <a:rPr lang="en-US" dirty="0"/>
              <a:t>What are hubs and what makes a good hubs?</a:t>
            </a:r>
          </a:p>
          <a:p>
            <a:r>
              <a:rPr lang="en-US" dirty="0"/>
              <a:t>Nodes with large numbers of connections</a:t>
            </a:r>
          </a:p>
          <a:p>
            <a:r>
              <a:rPr lang="en-US" dirty="0"/>
              <a:t>Well-connected to rest of the graph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036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 Edinburgh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4891154" y="2069355"/>
            <a:ext cx="1700018" cy="533228"/>
            <a:chOff x="4556063" y="3840047"/>
            <a:chExt cx="1700018" cy="533228"/>
          </a:xfrm>
        </p:grpSpPr>
        <p:sp>
          <p:nvSpPr>
            <p:cNvPr id="12" name="Oval 11"/>
            <p:cNvSpPr/>
            <p:nvPr/>
          </p:nvSpPr>
          <p:spPr>
            <a:xfrm>
              <a:off x="5334384" y="3840047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56063" y="4003943"/>
              <a:ext cx="170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London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492182" y="992829"/>
            <a:ext cx="1700018" cy="533228"/>
            <a:chOff x="6256081" y="5623937"/>
            <a:chExt cx="1700018" cy="533228"/>
          </a:xfrm>
        </p:grpSpPr>
        <p:sp>
          <p:nvSpPr>
            <p:cNvPr id="16" name="Oval 15"/>
            <p:cNvSpPr/>
            <p:nvPr/>
          </p:nvSpPr>
          <p:spPr>
            <a:xfrm>
              <a:off x="7034402" y="5623937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56081" y="5787833"/>
              <a:ext cx="170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Edinburgh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999812" y="5103476"/>
            <a:ext cx="1700018" cy="533228"/>
            <a:chOff x="8200668" y="2040934"/>
            <a:chExt cx="1700018" cy="533228"/>
          </a:xfrm>
        </p:grpSpPr>
        <p:sp>
          <p:nvSpPr>
            <p:cNvPr id="25" name="Oval 24"/>
            <p:cNvSpPr/>
            <p:nvPr/>
          </p:nvSpPr>
          <p:spPr>
            <a:xfrm>
              <a:off x="8978989" y="2040934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00668" y="2204830"/>
              <a:ext cx="170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Florence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3168" y="5141501"/>
            <a:ext cx="1700018" cy="810227"/>
            <a:chOff x="2917492" y="2398487"/>
            <a:chExt cx="1700018" cy="810227"/>
          </a:xfrm>
        </p:grpSpPr>
        <p:sp>
          <p:nvSpPr>
            <p:cNvPr id="54" name="Oval 53"/>
            <p:cNvSpPr/>
            <p:nvPr/>
          </p:nvSpPr>
          <p:spPr>
            <a:xfrm>
              <a:off x="3695813" y="2398487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917492" y="2562383"/>
              <a:ext cx="17000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Palma de Mallorca</a:t>
              </a:r>
            </a:p>
          </p:txBody>
        </p:sp>
      </p:grpSp>
      <p:cxnSp>
        <p:nvCxnSpPr>
          <p:cNvPr id="103" name="Straight Arrow Connector 102"/>
          <p:cNvCxnSpPr>
            <a:stCxn id="17" idx="0"/>
            <a:endCxn id="12" idx="1"/>
          </p:cNvCxnSpPr>
          <p:nvPr/>
        </p:nvCxnSpPr>
        <p:spPr>
          <a:xfrm>
            <a:off x="5342191" y="1156725"/>
            <a:ext cx="348281" cy="93663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/>
          <p:cNvCxnSpPr>
            <a:stCxn id="17" idx="0"/>
            <a:endCxn id="54" idx="1"/>
          </p:cNvCxnSpPr>
          <p:nvPr/>
        </p:nvCxnSpPr>
        <p:spPr>
          <a:xfrm>
            <a:off x="5342191" y="1156725"/>
            <a:ext cx="790295" cy="40087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>
            <a:stCxn id="16" idx="5"/>
          </p:cNvCxnSpPr>
          <p:nvPr/>
        </p:nvCxnSpPr>
        <p:spPr>
          <a:xfrm>
            <a:off x="5392881" y="1132723"/>
            <a:ext cx="3385252" cy="397075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10" name="Group 109"/>
          <p:cNvGrpSpPr/>
          <p:nvPr/>
        </p:nvGrpSpPr>
        <p:grpSpPr>
          <a:xfrm>
            <a:off x="4246400" y="2284273"/>
            <a:ext cx="1700018" cy="533228"/>
            <a:chOff x="4556063" y="3840047"/>
            <a:chExt cx="1700018" cy="533228"/>
          </a:xfrm>
        </p:grpSpPr>
        <p:sp>
          <p:nvSpPr>
            <p:cNvPr id="111" name="Oval 110"/>
            <p:cNvSpPr/>
            <p:nvPr/>
          </p:nvSpPr>
          <p:spPr>
            <a:xfrm>
              <a:off x="5334384" y="3840047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556063" y="4003943"/>
              <a:ext cx="170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Southampton</a:t>
              </a:r>
            </a:p>
          </p:txBody>
        </p:sp>
      </p:grpSp>
      <p:cxnSp>
        <p:nvCxnSpPr>
          <p:cNvPr id="113" name="Straight Arrow Connector 112"/>
          <p:cNvCxnSpPr>
            <a:stCxn id="111" idx="0"/>
          </p:cNvCxnSpPr>
          <p:nvPr/>
        </p:nvCxnSpPr>
        <p:spPr>
          <a:xfrm flipV="1">
            <a:off x="5096409" y="1132723"/>
            <a:ext cx="195091" cy="11515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5145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 Faro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4246400" y="2284273"/>
            <a:ext cx="1700018" cy="533228"/>
            <a:chOff x="4556063" y="3840047"/>
            <a:chExt cx="1700018" cy="533228"/>
          </a:xfrm>
        </p:grpSpPr>
        <p:sp>
          <p:nvSpPr>
            <p:cNvPr id="12" name="Oval 11"/>
            <p:cNvSpPr/>
            <p:nvPr/>
          </p:nvSpPr>
          <p:spPr>
            <a:xfrm>
              <a:off x="5334384" y="3840047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56063" y="4003943"/>
              <a:ext cx="170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Southampton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492182" y="992829"/>
            <a:ext cx="1700018" cy="533228"/>
            <a:chOff x="6256081" y="5623937"/>
            <a:chExt cx="1700018" cy="533228"/>
          </a:xfrm>
        </p:grpSpPr>
        <p:sp>
          <p:nvSpPr>
            <p:cNvPr id="16" name="Oval 15"/>
            <p:cNvSpPr/>
            <p:nvPr/>
          </p:nvSpPr>
          <p:spPr>
            <a:xfrm>
              <a:off x="7034402" y="5623937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56081" y="5787833"/>
              <a:ext cx="170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Edinburgh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084339" y="5787833"/>
            <a:ext cx="1700018" cy="533228"/>
            <a:chOff x="4096431" y="5582963"/>
            <a:chExt cx="1700018" cy="533228"/>
          </a:xfrm>
        </p:grpSpPr>
        <p:sp>
          <p:nvSpPr>
            <p:cNvPr id="18" name="Oval 17"/>
            <p:cNvSpPr/>
            <p:nvPr/>
          </p:nvSpPr>
          <p:spPr>
            <a:xfrm>
              <a:off x="4874752" y="5582963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96431" y="5746859"/>
              <a:ext cx="170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Faro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891154" y="2069355"/>
            <a:ext cx="1700018" cy="533228"/>
            <a:chOff x="4556063" y="3840047"/>
            <a:chExt cx="1700018" cy="533228"/>
          </a:xfrm>
        </p:grpSpPr>
        <p:sp>
          <p:nvSpPr>
            <p:cNvPr id="57" name="Oval 56"/>
            <p:cNvSpPr/>
            <p:nvPr/>
          </p:nvSpPr>
          <p:spPr>
            <a:xfrm>
              <a:off x="5334384" y="3840047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556063" y="4003943"/>
              <a:ext cx="170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London</a:t>
              </a:r>
            </a:p>
          </p:txBody>
        </p:sp>
      </p:grpSp>
      <p:cxnSp>
        <p:nvCxnSpPr>
          <p:cNvPr id="5" name="Straight Arrow Connector 4"/>
          <p:cNvCxnSpPr>
            <a:stCxn id="58" idx="0"/>
            <a:endCxn id="18" idx="7"/>
          </p:cNvCxnSpPr>
          <p:nvPr/>
        </p:nvCxnSpPr>
        <p:spPr>
          <a:xfrm flipH="1">
            <a:off x="1985038" y="2233251"/>
            <a:ext cx="3756125" cy="357858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1985039" y="2448169"/>
            <a:ext cx="3039682" cy="334843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7999812" y="5103476"/>
            <a:ext cx="1700018" cy="533228"/>
            <a:chOff x="8200668" y="2040934"/>
            <a:chExt cx="1700018" cy="533228"/>
          </a:xfrm>
        </p:grpSpPr>
        <p:sp>
          <p:nvSpPr>
            <p:cNvPr id="63" name="Oval 62"/>
            <p:cNvSpPr/>
            <p:nvPr/>
          </p:nvSpPr>
          <p:spPr>
            <a:xfrm>
              <a:off x="8978989" y="2040934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200668" y="2204830"/>
              <a:ext cx="170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Florence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1086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 Florence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4246400" y="2284273"/>
            <a:ext cx="1700018" cy="533228"/>
            <a:chOff x="4556063" y="3840047"/>
            <a:chExt cx="1700018" cy="533228"/>
          </a:xfrm>
        </p:grpSpPr>
        <p:sp>
          <p:nvSpPr>
            <p:cNvPr id="12" name="Oval 11"/>
            <p:cNvSpPr/>
            <p:nvPr/>
          </p:nvSpPr>
          <p:spPr>
            <a:xfrm>
              <a:off x="5334384" y="3840047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56063" y="4003943"/>
              <a:ext cx="170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Southampton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492182" y="992829"/>
            <a:ext cx="1700018" cy="533228"/>
            <a:chOff x="6256081" y="5623937"/>
            <a:chExt cx="1700018" cy="533228"/>
          </a:xfrm>
        </p:grpSpPr>
        <p:sp>
          <p:nvSpPr>
            <p:cNvPr id="16" name="Oval 15"/>
            <p:cNvSpPr/>
            <p:nvPr/>
          </p:nvSpPr>
          <p:spPr>
            <a:xfrm>
              <a:off x="7034402" y="5623937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56081" y="5787833"/>
              <a:ext cx="170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Edinburgh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084339" y="5787833"/>
            <a:ext cx="1700018" cy="533228"/>
            <a:chOff x="4096431" y="5582963"/>
            <a:chExt cx="1700018" cy="533228"/>
          </a:xfrm>
        </p:grpSpPr>
        <p:sp>
          <p:nvSpPr>
            <p:cNvPr id="18" name="Oval 17"/>
            <p:cNvSpPr/>
            <p:nvPr/>
          </p:nvSpPr>
          <p:spPr>
            <a:xfrm>
              <a:off x="4874752" y="5582963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96431" y="5746859"/>
              <a:ext cx="170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Faro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999812" y="5103476"/>
            <a:ext cx="1700018" cy="533228"/>
            <a:chOff x="8200668" y="2040934"/>
            <a:chExt cx="1700018" cy="533228"/>
          </a:xfrm>
        </p:grpSpPr>
        <p:sp>
          <p:nvSpPr>
            <p:cNvPr id="25" name="Oval 24"/>
            <p:cNvSpPr/>
            <p:nvPr/>
          </p:nvSpPr>
          <p:spPr>
            <a:xfrm>
              <a:off x="8978989" y="2040934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00668" y="2204830"/>
              <a:ext cx="170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Florence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891154" y="2069355"/>
            <a:ext cx="1700018" cy="533228"/>
            <a:chOff x="4556063" y="3840047"/>
            <a:chExt cx="1700018" cy="533228"/>
          </a:xfrm>
        </p:grpSpPr>
        <p:sp>
          <p:nvSpPr>
            <p:cNvPr id="57" name="Oval 56"/>
            <p:cNvSpPr/>
            <p:nvPr/>
          </p:nvSpPr>
          <p:spPr>
            <a:xfrm>
              <a:off x="5334384" y="3840047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556063" y="4003943"/>
              <a:ext cx="170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London</a:t>
              </a:r>
            </a:p>
          </p:txBody>
        </p:sp>
      </p:grpSp>
      <p:cxnSp>
        <p:nvCxnSpPr>
          <p:cNvPr id="59" name="Straight Arrow Connector 58"/>
          <p:cNvCxnSpPr/>
          <p:nvPr/>
        </p:nvCxnSpPr>
        <p:spPr>
          <a:xfrm>
            <a:off x="5392881" y="1132723"/>
            <a:ext cx="3385252" cy="397075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57" idx="5"/>
            <a:endCxn id="25" idx="2"/>
          </p:cNvCxnSpPr>
          <p:nvPr/>
        </p:nvCxnSpPr>
        <p:spPr>
          <a:xfrm>
            <a:off x="5791853" y="2209249"/>
            <a:ext cx="2986280" cy="297617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endCxn id="25" idx="2"/>
          </p:cNvCxnSpPr>
          <p:nvPr/>
        </p:nvCxnSpPr>
        <p:spPr>
          <a:xfrm>
            <a:off x="5168096" y="2448169"/>
            <a:ext cx="3610037" cy="273725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823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 Ibiza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4246400" y="2284273"/>
            <a:ext cx="1700018" cy="533228"/>
            <a:chOff x="4556063" y="3840047"/>
            <a:chExt cx="1700018" cy="533228"/>
          </a:xfrm>
        </p:grpSpPr>
        <p:sp>
          <p:nvSpPr>
            <p:cNvPr id="12" name="Oval 11"/>
            <p:cNvSpPr/>
            <p:nvPr/>
          </p:nvSpPr>
          <p:spPr>
            <a:xfrm>
              <a:off x="5334384" y="3840047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56063" y="4003943"/>
              <a:ext cx="170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Southampton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492182" y="992829"/>
            <a:ext cx="1700018" cy="533228"/>
            <a:chOff x="6256081" y="5623937"/>
            <a:chExt cx="1700018" cy="533228"/>
          </a:xfrm>
        </p:grpSpPr>
        <p:sp>
          <p:nvSpPr>
            <p:cNvPr id="16" name="Oval 15"/>
            <p:cNvSpPr/>
            <p:nvPr/>
          </p:nvSpPr>
          <p:spPr>
            <a:xfrm>
              <a:off x="7034402" y="5623937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56081" y="5787833"/>
              <a:ext cx="170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Edinburgh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084339" y="5787833"/>
            <a:ext cx="1700018" cy="533228"/>
            <a:chOff x="4096431" y="5582963"/>
            <a:chExt cx="1700018" cy="533228"/>
          </a:xfrm>
        </p:grpSpPr>
        <p:sp>
          <p:nvSpPr>
            <p:cNvPr id="18" name="Oval 17"/>
            <p:cNvSpPr/>
            <p:nvPr/>
          </p:nvSpPr>
          <p:spPr>
            <a:xfrm>
              <a:off x="4874752" y="5582963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96431" y="5746859"/>
              <a:ext cx="170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Faro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999812" y="5103476"/>
            <a:ext cx="1700018" cy="533228"/>
            <a:chOff x="8200668" y="2040934"/>
            <a:chExt cx="1700018" cy="533228"/>
          </a:xfrm>
        </p:grpSpPr>
        <p:sp>
          <p:nvSpPr>
            <p:cNvPr id="25" name="Oval 24"/>
            <p:cNvSpPr/>
            <p:nvPr/>
          </p:nvSpPr>
          <p:spPr>
            <a:xfrm>
              <a:off x="8978989" y="2040934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00668" y="2204830"/>
              <a:ext cx="170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Florence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891154" y="2069355"/>
            <a:ext cx="1700018" cy="533228"/>
            <a:chOff x="4556063" y="3840047"/>
            <a:chExt cx="1700018" cy="533228"/>
          </a:xfrm>
        </p:grpSpPr>
        <p:sp>
          <p:nvSpPr>
            <p:cNvPr id="57" name="Oval 56"/>
            <p:cNvSpPr/>
            <p:nvPr/>
          </p:nvSpPr>
          <p:spPr>
            <a:xfrm>
              <a:off x="5334384" y="3840047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556063" y="4003943"/>
              <a:ext cx="170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London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333168" y="5141501"/>
            <a:ext cx="1700018" cy="810227"/>
            <a:chOff x="2917492" y="2398487"/>
            <a:chExt cx="1700018" cy="810227"/>
          </a:xfrm>
        </p:grpSpPr>
        <p:sp>
          <p:nvSpPr>
            <p:cNvPr id="40" name="Oval 39"/>
            <p:cNvSpPr/>
            <p:nvPr/>
          </p:nvSpPr>
          <p:spPr>
            <a:xfrm>
              <a:off x="3695813" y="2398487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917492" y="2562383"/>
              <a:ext cx="17000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Palma de Mallorca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518091" y="5905063"/>
            <a:ext cx="1700018" cy="533228"/>
            <a:chOff x="9397467" y="3523751"/>
            <a:chExt cx="1700018" cy="533228"/>
          </a:xfrm>
        </p:grpSpPr>
        <p:sp>
          <p:nvSpPr>
            <p:cNvPr id="28" name="Oval 27"/>
            <p:cNvSpPr/>
            <p:nvPr/>
          </p:nvSpPr>
          <p:spPr>
            <a:xfrm>
              <a:off x="10175788" y="3523751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397467" y="3687647"/>
              <a:ext cx="170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Ibiza</a:t>
              </a:r>
            </a:p>
          </p:txBody>
        </p:sp>
      </p:grpSp>
      <p:cxnSp>
        <p:nvCxnSpPr>
          <p:cNvPr id="5" name="Straight Arrow Connector 4"/>
          <p:cNvCxnSpPr>
            <a:endCxn id="28" idx="7"/>
          </p:cNvCxnSpPr>
          <p:nvPr/>
        </p:nvCxnSpPr>
        <p:spPr>
          <a:xfrm flipH="1">
            <a:off x="3418790" y="2448169"/>
            <a:ext cx="1605931" cy="34808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58" idx="0"/>
            <a:endCxn id="28" idx="6"/>
          </p:cNvCxnSpPr>
          <p:nvPr/>
        </p:nvCxnSpPr>
        <p:spPr>
          <a:xfrm flipH="1">
            <a:off x="3439787" y="2233251"/>
            <a:ext cx="2301376" cy="37537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0536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 Palma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4246400" y="2284273"/>
            <a:ext cx="1700018" cy="533228"/>
            <a:chOff x="4556063" y="3840047"/>
            <a:chExt cx="1700018" cy="533228"/>
          </a:xfrm>
        </p:grpSpPr>
        <p:sp>
          <p:nvSpPr>
            <p:cNvPr id="12" name="Oval 11"/>
            <p:cNvSpPr/>
            <p:nvPr/>
          </p:nvSpPr>
          <p:spPr>
            <a:xfrm>
              <a:off x="5334384" y="3840047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56063" y="4003943"/>
              <a:ext cx="170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Southampton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492182" y="992829"/>
            <a:ext cx="1700018" cy="533228"/>
            <a:chOff x="6256081" y="5623937"/>
            <a:chExt cx="1700018" cy="533228"/>
          </a:xfrm>
        </p:grpSpPr>
        <p:sp>
          <p:nvSpPr>
            <p:cNvPr id="16" name="Oval 15"/>
            <p:cNvSpPr/>
            <p:nvPr/>
          </p:nvSpPr>
          <p:spPr>
            <a:xfrm>
              <a:off x="7034402" y="5623937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56081" y="5787833"/>
              <a:ext cx="170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Edinburgh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084339" y="5787833"/>
            <a:ext cx="1700018" cy="533228"/>
            <a:chOff x="4096431" y="5582963"/>
            <a:chExt cx="1700018" cy="533228"/>
          </a:xfrm>
        </p:grpSpPr>
        <p:sp>
          <p:nvSpPr>
            <p:cNvPr id="18" name="Oval 17"/>
            <p:cNvSpPr/>
            <p:nvPr/>
          </p:nvSpPr>
          <p:spPr>
            <a:xfrm>
              <a:off x="4874752" y="5582963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96431" y="5746859"/>
              <a:ext cx="170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Faro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999812" y="5103476"/>
            <a:ext cx="1700018" cy="533228"/>
            <a:chOff x="8200668" y="2040934"/>
            <a:chExt cx="1700018" cy="533228"/>
          </a:xfrm>
        </p:grpSpPr>
        <p:sp>
          <p:nvSpPr>
            <p:cNvPr id="25" name="Oval 24"/>
            <p:cNvSpPr/>
            <p:nvPr/>
          </p:nvSpPr>
          <p:spPr>
            <a:xfrm>
              <a:off x="8978989" y="2040934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00668" y="2204830"/>
              <a:ext cx="170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Florence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891154" y="2069355"/>
            <a:ext cx="1700018" cy="533228"/>
            <a:chOff x="4556063" y="3840047"/>
            <a:chExt cx="1700018" cy="533228"/>
          </a:xfrm>
        </p:grpSpPr>
        <p:sp>
          <p:nvSpPr>
            <p:cNvPr id="57" name="Oval 56"/>
            <p:cNvSpPr/>
            <p:nvPr/>
          </p:nvSpPr>
          <p:spPr>
            <a:xfrm>
              <a:off x="5334384" y="3840047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556063" y="4003943"/>
              <a:ext cx="170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London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5333168" y="5141501"/>
            <a:ext cx="1700018" cy="810227"/>
            <a:chOff x="2917492" y="2398487"/>
            <a:chExt cx="1700018" cy="810227"/>
          </a:xfrm>
        </p:grpSpPr>
        <p:sp>
          <p:nvSpPr>
            <p:cNvPr id="40" name="Oval 39"/>
            <p:cNvSpPr/>
            <p:nvPr/>
          </p:nvSpPr>
          <p:spPr>
            <a:xfrm>
              <a:off x="3695813" y="2398487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917492" y="2562383"/>
              <a:ext cx="17000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Palma de Mallorca</a:t>
              </a:r>
            </a:p>
          </p:txBody>
        </p:sp>
      </p:grpSp>
      <p:cxnSp>
        <p:nvCxnSpPr>
          <p:cNvPr id="45" name="Straight Arrow Connector 44"/>
          <p:cNvCxnSpPr>
            <a:endCxn id="40" idx="1"/>
          </p:cNvCxnSpPr>
          <p:nvPr/>
        </p:nvCxnSpPr>
        <p:spPr>
          <a:xfrm>
            <a:off x="5342191" y="1156725"/>
            <a:ext cx="790295" cy="400877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3599993" y="775897"/>
            <a:ext cx="1700018" cy="533228"/>
            <a:chOff x="6256081" y="5623937"/>
            <a:chExt cx="1700018" cy="533228"/>
          </a:xfrm>
        </p:grpSpPr>
        <p:sp>
          <p:nvSpPr>
            <p:cNvPr id="52" name="Oval 51"/>
            <p:cNvSpPr/>
            <p:nvPr/>
          </p:nvSpPr>
          <p:spPr>
            <a:xfrm>
              <a:off x="7034402" y="5623937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256081" y="5787833"/>
              <a:ext cx="170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Glasgow</a:t>
              </a:r>
            </a:p>
          </p:txBody>
        </p:sp>
      </p:grpSp>
      <p:cxnSp>
        <p:nvCxnSpPr>
          <p:cNvPr id="54" name="Straight Arrow Connector 53"/>
          <p:cNvCxnSpPr>
            <a:stCxn id="52" idx="4"/>
            <a:endCxn id="40" idx="1"/>
          </p:cNvCxnSpPr>
          <p:nvPr/>
        </p:nvCxnSpPr>
        <p:spPr>
          <a:xfrm>
            <a:off x="4450002" y="939793"/>
            <a:ext cx="1682484" cy="422571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40" idx="1"/>
          </p:cNvCxnSpPr>
          <p:nvPr/>
        </p:nvCxnSpPr>
        <p:spPr>
          <a:xfrm>
            <a:off x="5168096" y="2448169"/>
            <a:ext cx="964390" cy="27173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57" idx="6"/>
          </p:cNvCxnSpPr>
          <p:nvPr/>
        </p:nvCxnSpPr>
        <p:spPr>
          <a:xfrm>
            <a:off x="5812850" y="2151303"/>
            <a:ext cx="287892" cy="299019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246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 Southampton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310886" y="1838285"/>
            <a:ext cx="1700018" cy="533228"/>
            <a:chOff x="4403663" y="3687647"/>
            <a:chExt cx="1700018" cy="533228"/>
          </a:xfrm>
        </p:grpSpPr>
        <p:sp>
          <p:nvSpPr>
            <p:cNvPr id="8" name="Oval 7"/>
            <p:cNvSpPr/>
            <p:nvPr/>
          </p:nvSpPr>
          <p:spPr>
            <a:xfrm>
              <a:off x="5181984" y="3687647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03663" y="3851543"/>
              <a:ext cx="170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Berlin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246400" y="2284273"/>
            <a:ext cx="1700018" cy="533228"/>
            <a:chOff x="4556063" y="3840047"/>
            <a:chExt cx="1700018" cy="533228"/>
          </a:xfrm>
        </p:grpSpPr>
        <p:sp>
          <p:nvSpPr>
            <p:cNvPr id="12" name="Oval 11"/>
            <p:cNvSpPr/>
            <p:nvPr/>
          </p:nvSpPr>
          <p:spPr>
            <a:xfrm>
              <a:off x="5334384" y="3840047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56063" y="4003943"/>
              <a:ext cx="170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Southampton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450002" y="4303028"/>
            <a:ext cx="1700018" cy="533228"/>
            <a:chOff x="5650641" y="1856268"/>
            <a:chExt cx="1700018" cy="533228"/>
          </a:xfrm>
        </p:grpSpPr>
        <p:sp>
          <p:nvSpPr>
            <p:cNvPr id="14" name="Oval 13"/>
            <p:cNvSpPr/>
            <p:nvPr/>
          </p:nvSpPr>
          <p:spPr>
            <a:xfrm>
              <a:off x="6428962" y="1856268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50641" y="2020164"/>
              <a:ext cx="170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Bergerac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492182" y="992829"/>
            <a:ext cx="1700018" cy="533228"/>
            <a:chOff x="6256081" y="5623937"/>
            <a:chExt cx="1700018" cy="533228"/>
          </a:xfrm>
        </p:grpSpPr>
        <p:sp>
          <p:nvSpPr>
            <p:cNvPr id="16" name="Oval 15"/>
            <p:cNvSpPr/>
            <p:nvPr/>
          </p:nvSpPr>
          <p:spPr>
            <a:xfrm>
              <a:off x="7034402" y="5623937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56081" y="5787833"/>
              <a:ext cx="170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Edinburgh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084339" y="5787833"/>
            <a:ext cx="1700018" cy="533228"/>
            <a:chOff x="4096431" y="5582963"/>
            <a:chExt cx="1700018" cy="533228"/>
          </a:xfrm>
        </p:grpSpPr>
        <p:sp>
          <p:nvSpPr>
            <p:cNvPr id="18" name="Oval 17"/>
            <p:cNvSpPr/>
            <p:nvPr/>
          </p:nvSpPr>
          <p:spPr>
            <a:xfrm>
              <a:off x="4874752" y="5582963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96431" y="5746859"/>
              <a:ext cx="170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Faro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999812" y="5103476"/>
            <a:ext cx="1700018" cy="533228"/>
            <a:chOff x="8200668" y="2040934"/>
            <a:chExt cx="1700018" cy="533228"/>
          </a:xfrm>
        </p:grpSpPr>
        <p:sp>
          <p:nvSpPr>
            <p:cNvPr id="25" name="Oval 24"/>
            <p:cNvSpPr/>
            <p:nvPr/>
          </p:nvSpPr>
          <p:spPr>
            <a:xfrm>
              <a:off x="8978989" y="2040934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00668" y="2204830"/>
              <a:ext cx="170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Florence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518091" y="5905063"/>
            <a:ext cx="1700018" cy="533228"/>
            <a:chOff x="9397467" y="3523751"/>
            <a:chExt cx="1700018" cy="533228"/>
          </a:xfrm>
        </p:grpSpPr>
        <p:sp>
          <p:nvSpPr>
            <p:cNvPr id="27" name="Oval 26"/>
            <p:cNvSpPr/>
            <p:nvPr/>
          </p:nvSpPr>
          <p:spPr>
            <a:xfrm>
              <a:off x="10175788" y="3523751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397467" y="3687647"/>
              <a:ext cx="170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Ibiza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735420" y="5546615"/>
            <a:ext cx="1700018" cy="533228"/>
            <a:chOff x="2917492" y="2398487"/>
            <a:chExt cx="1700018" cy="533228"/>
          </a:xfrm>
        </p:grpSpPr>
        <p:sp>
          <p:nvSpPr>
            <p:cNvPr id="35" name="Oval 34"/>
            <p:cNvSpPr/>
            <p:nvPr/>
          </p:nvSpPr>
          <p:spPr>
            <a:xfrm>
              <a:off x="3695813" y="2398487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17492" y="2562383"/>
              <a:ext cx="170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Mykonos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694596" y="5448939"/>
            <a:ext cx="1700018" cy="533228"/>
            <a:chOff x="2917492" y="2398487"/>
            <a:chExt cx="1700018" cy="533228"/>
          </a:xfrm>
        </p:grpSpPr>
        <p:sp>
          <p:nvSpPr>
            <p:cNvPr id="45" name="Oval 44"/>
            <p:cNvSpPr/>
            <p:nvPr/>
          </p:nvSpPr>
          <p:spPr>
            <a:xfrm>
              <a:off x="3695813" y="2398487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917492" y="2562383"/>
              <a:ext cx="170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Malaga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472917" y="3634611"/>
            <a:ext cx="1700018" cy="533228"/>
            <a:chOff x="2917492" y="2398487"/>
            <a:chExt cx="1700018" cy="533228"/>
          </a:xfrm>
        </p:grpSpPr>
        <p:sp>
          <p:nvSpPr>
            <p:cNvPr id="48" name="Oval 47"/>
            <p:cNvSpPr/>
            <p:nvPr/>
          </p:nvSpPr>
          <p:spPr>
            <a:xfrm>
              <a:off x="3695813" y="2398487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917492" y="2562383"/>
              <a:ext cx="170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Limoges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485543" y="4127461"/>
            <a:ext cx="1700018" cy="533228"/>
            <a:chOff x="2917492" y="2398487"/>
            <a:chExt cx="1700018" cy="533228"/>
          </a:xfrm>
        </p:grpSpPr>
        <p:sp>
          <p:nvSpPr>
            <p:cNvPr id="51" name="Oval 50"/>
            <p:cNvSpPr/>
            <p:nvPr/>
          </p:nvSpPr>
          <p:spPr>
            <a:xfrm>
              <a:off x="3695813" y="2398487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917492" y="2562383"/>
              <a:ext cx="170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Nice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3168" y="5141501"/>
            <a:ext cx="1700018" cy="810227"/>
            <a:chOff x="2917492" y="2398487"/>
            <a:chExt cx="1700018" cy="810227"/>
          </a:xfrm>
        </p:grpSpPr>
        <p:sp>
          <p:nvSpPr>
            <p:cNvPr id="54" name="Oval 53"/>
            <p:cNvSpPr/>
            <p:nvPr/>
          </p:nvSpPr>
          <p:spPr>
            <a:xfrm>
              <a:off x="3695813" y="2398487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917492" y="2562383"/>
              <a:ext cx="17000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Palma de Mallorca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891154" y="2069355"/>
            <a:ext cx="1700018" cy="533228"/>
            <a:chOff x="4556063" y="3840047"/>
            <a:chExt cx="1700018" cy="533228"/>
          </a:xfrm>
        </p:grpSpPr>
        <p:sp>
          <p:nvSpPr>
            <p:cNvPr id="57" name="Oval 56"/>
            <p:cNvSpPr/>
            <p:nvPr/>
          </p:nvSpPr>
          <p:spPr>
            <a:xfrm>
              <a:off x="5334384" y="3840047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556063" y="4003943"/>
              <a:ext cx="170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London</a:t>
              </a:r>
            </a:p>
          </p:txBody>
        </p:sp>
      </p:grpSp>
      <p:cxnSp>
        <p:nvCxnSpPr>
          <p:cNvPr id="5" name="Straight Arrow Connector 4"/>
          <p:cNvCxnSpPr>
            <a:stCxn id="12" idx="0"/>
            <a:endCxn id="16" idx="3"/>
          </p:cNvCxnSpPr>
          <p:nvPr/>
        </p:nvCxnSpPr>
        <p:spPr>
          <a:xfrm flipV="1">
            <a:off x="5096409" y="1132723"/>
            <a:ext cx="195091" cy="11515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8" idx="2"/>
          </p:cNvCxnSpPr>
          <p:nvPr/>
        </p:nvCxnSpPr>
        <p:spPr>
          <a:xfrm flipV="1">
            <a:off x="5168096" y="1920233"/>
            <a:ext cx="3921111" cy="364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endCxn id="51" idx="1"/>
          </p:cNvCxnSpPr>
          <p:nvPr/>
        </p:nvCxnSpPr>
        <p:spPr>
          <a:xfrm>
            <a:off x="5168096" y="2371513"/>
            <a:ext cx="2116765" cy="17799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>
            <a:off x="5168096" y="2448169"/>
            <a:ext cx="3681725" cy="265530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5168096" y="2448169"/>
            <a:ext cx="964390" cy="27173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3418790" y="2448169"/>
            <a:ext cx="1605931" cy="348089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1985039" y="2448169"/>
            <a:ext cx="3039682" cy="334843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35" idx="1"/>
          </p:cNvCxnSpPr>
          <p:nvPr/>
        </p:nvCxnSpPr>
        <p:spPr>
          <a:xfrm>
            <a:off x="5168096" y="2371513"/>
            <a:ext cx="5366642" cy="319910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endCxn id="14" idx="0"/>
          </p:cNvCxnSpPr>
          <p:nvPr/>
        </p:nvCxnSpPr>
        <p:spPr>
          <a:xfrm>
            <a:off x="5096409" y="2448169"/>
            <a:ext cx="203602" cy="185485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endCxn id="48" idx="0"/>
          </p:cNvCxnSpPr>
          <p:nvPr/>
        </p:nvCxnSpPr>
        <p:spPr>
          <a:xfrm>
            <a:off x="5096409" y="2448169"/>
            <a:ext cx="226517" cy="11864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endCxn id="45" idx="0"/>
          </p:cNvCxnSpPr>
          <p:nvPr/>
        </p:nvCxnSpPr>
        <p:spPr>
          <a:xfrm flipH="1">
            <a:off x="4544605" y="2448169"/>
            <a:ext cx="551804" cy="300077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/>
          <p:nvPr/>
        </p:nvGrpSpPr>
        <p:grpSpPr>
          <a:xfrm>
            <a:off x="3599993" y="775897"/>
            <a:ext cx="1700018" cy="533228"/>
            <a:chOff x="6256081" y="5623937"/>
            <a:chExt cx="1700018" cy="533228"/>
          </a:xfrm>
        </p:grpSpPr>
        <p:sp>
          <p:nvSpPr>
            <p:cNvPr id="91" name="Oval 90"/>
            <p:cNvSpPr/>
            <p:nvPr/>
          </p:nvSpPr>
          <p:spPr>
            <a:xfrm>
              <a:off x="7034402" y="5623937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TextBox 91"/>
            <p:cNvSpPr txBox="1"/>
            <p:nvPr/>
          </p:nvSpPr>
          <p:spPr>
            <a:xfrm>
              <a:off x="6256081" y="5787833"/>
              <a:ext cx="170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Glasgow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98213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London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310886" y="1838285"/>
            <a:ext cx="1700018" cy="533228"/>
            <a:chOff x="4403663" y="3687647"/>
            <a:chExt cx="1700018" cy="533228"/>
          </a:xfrm>
        </p:grpSpPr>
        <p:sp>
          <p:nvSpPr>
            <p:cNvPr id="8" name="Oval 7"/>
            <p:cNvSpPr/>
            <p:nvPr/>
          </p:nvSpPr>
          <p:spPr>
            <a:xfrm>
              <a:off x="5181984" y="3687647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03663" y="3851543"/>
              <a:ext cx="170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Berlin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246400" y="2284273"/>
            <a:ext cx="1700018" cy="533228"/>
            <a:chOff x="4556063" y="3840047"/>
            <a:chExt cx="1700018" cy="533228"/>
          </a:xfrm>
        </p:grpSpPr>
        <p:sp>
          <p:nvSpPr>
            <p:cNvPr id="12" name="Oval 11"/>
            <p:cNvSpPr/>
            <p:nvPr/>
          </p:nvSpPr>
          <p:spPr>
            <a:xfrm>
              <a:off x="5334384" y="3840047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556063" y="4003943"/>
              <a:ext cx="170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Southampton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450002" y="4303028"/>
            <a:ext cx="1700018" cy="533228"/>
            <a:chOff x="5650641" y="1856268"/>
            <a:chExt cx="1700018" cy="533228"/>
          </a:xfrm>
        </p:grpSpPr>
        <p:sp>
          <p:nvSpPr>
            <p:cNvPr id="14" name="Oval 13"/>
            <p:cNvSpPr/>
            <p:nvPr/>
          </p:nvSpPr>
          <p:spPr>
            <a:xfrm>
              <a:off x="6428962" y="1856268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650641" y="2020164"/>
              <a:ext cx="170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Bergerac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492182" y="992829"/>
            <a:ext cx="1700018" cy="533228"/>
            <a:chOff x="6256081" y="5623937"/>
            <a:chExt cx="1700018" cy="533228"/>
          </a:xfrm>
        </p:grpSpPr>
        <p:sp>
          <p:nvSpPr>
            <p:cNvPr id="16" name="Oval 15"/>
            <p:cNvSpPr/>
            <p:nvPr/>
          </p:nvSpPr>
          <p:spPr>
            <a:xfrm>
              <a:off x="7034402" y="5623937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56081" y="5787833"/>
              <a:ext cx="170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Edinburgh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084339" y="5787833"/>
            <a:ext cx="1700018" cy="533228"/>
            <a:chOff x="4096431" y="5582963"/>
            <a:chExt cx="1700018" cy="533228"/>
          </a:xfrm>
        </p:grpSpPr>
        <p:sp>
          <p:nvSpPr>
            <p:cNvPr id="18" name="Oval 17"/>
            <p:cNvSpPr/>
            <p:nvPr/>
          </p:nvSpPr>
          <p:spPr>
            <a:xfrm>
              <a:off x="4874752" y="5582963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96431" y="5746859"/>
              <a:ext cx="170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Faro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999812" y="5103476"/>
            <a:ext cx="1700018" cy="533228"/>
            <a:chOff x="8200668" y="2040934"/>
            <a:chExt cx="1700018" cy="533228"/>
          </a:xfrm>
        </p:grpSpPr>
        <p:sp>
          <p:nvSpPr>
            <p:cNvPr id="25" name="Oval 24"/>
            <p:cNvSpPr/>
            <p:nvPr/>
          </p:nvSpPr>
          <p:spPr>
            <a:xfrm>
              <a:off x="8978989" y="2040934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200668" y="2204830"/>
              <a:ext cx="170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Florence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2518091" y="5905063"/>
            <a:ext cx="1700018" cy="533228"/>
            <a:chOff x="9397467" y="3523751"/>
            <a:chExt cx="1700018" cy="533228"/>
          </a:xfrm>
        </p:grpSpPr>
        <p:sp>
          <p:nvSpPr>
            <p:cNvPr id="27" name="Oval 26"/>
            <p:cNvSpPr/>
            <p:nvPr/>
          </p:nvSpPr>
          <p:spPr>
            <a:xfrm>
              <a:off x="10175788" y="3523751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9397467" y="3687647"/>
              <a:ext cx="170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Ibiza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735420" y="5546615"/>
            <a:ext cx="1700018" cy="533228"/>
            <a:chOff x="2917492" y="2398487"/>
            <a:chExt cx="1700018" cy="533228"/>
          </a:xfrm>
        </p:grpSpPr>
        <p:sp>
          <p:nvSpPr>
            <p:cNvPr id="35" name="Oval 34"/>
            <p:cNvSpPr/>
            <p:nvPr/>
          </p:nvSpPr>
          <p:spPr>
            <a:xfrm>
              <a:off x="3695813" y="2398487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17492" y="2562383"/>
              <a:ext cx="170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Mykonos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694596" y="5448939"/>
            <a:ext cx="1700018" cy="533228"/>
            <a:chOff x="2917492" y="2398487"/>
            <a:chExt cx="1700018" cy="533228"/>
          </a:xfrm>
        </p:grpSpPr>
        <p:sp>
          <p:nvSpPr>
            <p:cNvPr id="45" name="Oval 44"/>
            <p:cNvSpPr/>
            <p:nvPr/>
          </p:nvSpPr>
          <p:spPr>
            <a:xfrm>
              <a:off x="3695813" y="2398487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917492" y="2562383"/>
              <a:ext cx="170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Malaga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472917" y="3634611"/>
            <a:ext cx="1700018" cy="533228"/>
            <a:chOff x="2917492" y="2398487"/>
            <a:chExt cx="1700018" cy="533228"/>
          </a:xfrm>
        </p:grpSpPr>
        <p:sp>
          <p:nvSpPr>
            <p:cNvPr id="48" name="Oval 47"/>
            <p:cNvSpPr/>
            <p:nvPr/>
          </p:nvSpPr>
          <p:spPr>
            <a:xfrm>
              <a:off x="3695813" y="2398487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917492" y="2562383"/>
              <a:ext cx="170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Limoges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6485543" y="4127461"/>
            <a:ext cx="1700018" cy="533228"/>
            <a:chOff x="2917492" y="2398487"/>
            <a:chExt cx="1700018" cy="533228"/>
          </a:xfrm>
        </p:grpSpPr>
        <p:sp>
          <p:nvSpPr>
            <p:cNvPr id="51" name="Oval 50"/>
            <p:cNvSpPr/>
            <p:nvPr/>
          </p:nvSpPr>
          <p:spPr>
            <a:xfrm>
              <a:off x="3695813" y="2398487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917492" y="2562383"/>
              <a:ext cx="170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Nice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333168" y="5141501"/>
            <a:ext cx="1700018" cy="810227"/>
            <a:chOff x="2917492" y="2398487"/>
            <a:chExt cx="1700018" cy="810227"/>
          </a:xfrm>
        </p:grpSpPr>
        <p:sp>
          <p:nvSpPr>
            <p:cNvPr id="54" name="Oval 53"/>
            <p:cNvSpPr/>
            <p:nvPr/>
          </p:nvSpPr>
          <p:spPr>
            <a:xfrm>
              <a:off x="3695813" y="2398487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917492" y="2562383"/>
              <a:ext cx="17000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Palma de Mallorca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891154" y="2069355"/>
            <a:ext cx="1700018" cy="533228"/>
            <a:chOff x="4556063" y="3840047"/>
            <a:chExt cx="1700018" cy="533228"/>
          </a:xfrm>
        </p:grpSpPr>
        <p:sp>
          <p:nvSpPr>
            <p:cNvPr id="57" name="Oval 56"/>
            <p:cNvSpPr/>
            <p:nvPr/>
          </p:nvSpPr>
          <p:spPr>
            <a:xfrm>
              <a:off x="5334384" y="3840047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556063" y="4003943"/>
              <a:ext cx="170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London</a:t>
              </a:r>
            </a:p>
          </p:txBody>
        </p:sp>
      </p:grpSp>
      <p:cxnSp>
        <p:nvCxnSpPr>
          <p:cNvPr id="5" name="Straight Arrow Connector 4"/>
          <p:cNvCxnSpPr>
            <a:stCxn id="57" idx="1"/>
            <a:endCxn id="16" idx="3"/>
          </p:cNvCxnSpPr>
          <p:nvPr/>
        </p:nvCxnSpPr>
        <p:spPr>
          <a:xfrm flipH="1" flipV="1">
            <a:off x="5291500" y="1132723"/>
            <a:ext cx="398972" cy="96063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8" idx="2"/>
          </p:cNvCxnSpPr>
          <p:nvPr/>
        </p:nvCxnSpPr>
        <p:spPr>
          <a:xfrm flipV="1">
            <a:off x="5825126" y="1920233"/>
            <a:ext cx="3264081" cy="22934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57" idx="3"/>
            <a:endCxn id="51" idx="1"/>
          </p:cNvCxnSpPr>
          <p:nvPr/>
        </p:nvCxnSpPr>
        <p:spPr>
          <a:xfrm>
            <a:off x="5690472" y="2209249"/>
            <a:ext cx="1594389" cy="19422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58" idx="0"/>
          </p:cNvCxnSpPr>
          <p:nvPr/>
        </p:nvCxnSpPr>
        <p:spPr>
          <a:xfrm>
            <a:off x="5741163" y="2233251"/>
            <a:ext cx="3108658" cy="287022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58" idx="0"/>
          </p:cNvCxnSpPr>
          <p:nvPr/>
        </p:nvCxnSpPr>
        <p:spPr>
          <a:xfrm>
            <a:off x="5741163" y="2233251"/>
            <a:ext cx="391323" cy="293225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58" idx="0"/>
          </p:cNvCxnSpPr>
          <p:nvPr/>
        </p:nvCxnSpPr>
        <p:spPr>
          <a:xfrm flipH="1">
            <a:off x="3418791" y="2233251"/>
            <a:ext cx="2322372" cy="369581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57" idx="3"/>
          </p:cNvCxnSpPr>
          <p:nvPr/>
        </p:nvCxnSpPr>
        <p:spPr>
          <a:xfrm flipH="1">
            <a:off x="1985039" y="2209249"/>
            <a:ext cx="3705433" cy="358735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58" idx="0"/>
            <a:endCxn id="35" idx="1"/>
          </p:cNvCxnSpPr>
          <p:nvPr/>
        </p:nvCxnSpPr>
        <p:spPr>
          <a:xfrm>
            <a:off x="5741163" y="2233251"/>
            <a:ext cx="4793575" cy="33373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58" idx="0"/>
            <a:endCxn id="14" idx="0"/>
          </p:cNvCxnSpPr>
          <p:nvPr/>
        </p:nvCxnSpPr>
        <p:spPr>
          <a:xfrm flipH="1">
            <a:off x="5300011" y="2233251"/>
            <a:ext cx="441152" cy="206977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58" idx="0"/>
            <a:endCxn id="48" idx="0"/>
          </p:cNvCxnSpPr>
          <p:nvPr/>
        </p:nvCxnSpPr>
        <p:spPr>
          <a:xfrm flipH="1">
            <a:off x="5322926" y="2233251"/>
            <a:ext cx="418237" cy="140136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57" idx="3"/>
            <a:endCxn id="45" idx="0"/>
          </p:cNvCxnSpPr>
          <p:nvPr/>
        </p:nvCxnSpPr>
        <p:spPr>
          <a:xfrm flipH="1">
            <a:off x="4544605" y="2209249"/>
            <a:ext cx="1145867" cy="323969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" name="Group 58"/>
          <p:cNvGrpSpPr/>
          <p:nvPr/>
        </p:nvGrpSpPr>
        <p:grpSpPr>
          <a:xfrm>
            <a:off x="3599993" y="775897"/>
            <a:ext cx="1700018" cy="533228"/>
            <a:chOff x="6256081" y="5623937"/>
            <a:chExt cx="1700018" cy="533228"/>
          </a:xfrm>
        </p:grpSpPr>
        <p:sp>
          <p:nvSpPr>
            <p:cNvPr id="60" name="Oval 59"/>
            <p:cNvSpPr/>
            <p:nvPr/>
          </p:nvSpPr>
          <p:spPr>
            <a:xfrm>
              <a:off x="7034402" y="5623937"/>
              <a:ext cx="143375" cy="163896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256081" y="5787833"/>
              <a:ext cx="17000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Glasgow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18964" y="2226689"/>
            <a:ext cx="4099145" cy="19247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1600" dirty="0"/>
              <a:t>115 European destinations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26 North American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6 Central and South Asia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7 Far East and Australia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20 Latin American and Caribbean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17 Middle Eastern and Africa </a:t>
            </a:r>
          </a:p>
        </p:txBody>
      </p:sp>
      <p:cxnSp>
        <p:nvCxnSpPr>
          <p:cNvPr id="70" name="Straight Arrow Connector 69"/>
          <p:cNvCxnSpPr/>
          <p:nvPr/>
        </p:nvCxnSpPr>
        <p:spPr>
          <a:xfrm flipH="1" flipV="1">
            <a:off x="4492182" y="963795"/>
            <a:ext cx="1196558" cy="112956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400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090299"/>
              </p:ext>
            </p:extLst>
          </p:nvPr>
        </p:nvGraphicFramePr>
        <p:xfrm>
          <a:off x="3048000" y="692150"/>
          <a:ext cx="5397501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3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6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3610">
                <a:tc>
                  <a:txBody>
                    <a:bodyPr/>
                    <a:lstStyle/>
                    <a:p>
                      <a:r>
                        <a:rPr lang="en-US" dirty="0"/>
                        <a:t>Airports/Node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Edges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610">
                <a:tc>
                  <a:txBody>
                    <a:bodyPr/>
                    <a:lstStyle/>
                    <a:p>
                      <a:r>
                        <a:rPr lang="en-US" dirty="0"/>
                        <a:t>Bergerac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610">
                <a:tc>
                  <a:txBody>
                    <a:bodyPr/>
                    <a:lstStyle/>
                    <a:p>
                      <a:r>
                        <a:rPr lang="en-US" dirty="0"/>
                        <a:t>Berlin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610">
                <a:tc>
                  <a:txBody>
                    <a:bodyPr/>
                    <a:lstStyle/>
                    <a:p>
                      <a:r>
                        <a:rPr lang="en-US" dirty="0"/>
                        <a:t>Edinburgh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610">
                <a:tc>
                  <a:txBody>
                    <a:bodyPr/>
                    <a:lstStyle/>
                    <a:p>
                      <a:r>
                        <a:rPr lang="en-US" dirty="0"/>
                        <a:t>Faro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610">
                <a:tc>
                  <a:txBody>
                    <a:bodyPr/>
                    <a:lstStyle/>
                    <a:p>
                      <a:r>
                        <a:rPr lang="en-US" dirty="0"/>
                        <a:t>Florence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610">
                <a:tc>
                  <a:txBody>
                    <a:bodyPr/>
                    <a:lstStyle/>
                    <a:p>
                      <a:r>
                        <a:rPr lang="en-US" dirty="0"/>
                        <a:t>Glasgow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610">
                <a:tc>
                  <a:txBody>
                    <a:bodyPr/>
                    <a:lstStyle/>
                    <a:p>
                      <a:r>
                        <a:rPr lang="en-US" dirty="0"/>
                        <a:t>Ibiza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610">
                <a:tc>
                  <a:txBody>
                    <a:bodyPr/>
                    <a:lstStyle/>
                    <a:p>
                      <a:r>
                        <a:rPr lang="en-US" dirty="0"/>
                        <a:t>Limoges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3610">
                <a:tc>
                  <a:txBody>
                    <a:bodyPr/>
                    <a:lstStyle/>
                    <a:p>
                      <a:r>
                        <a:rPr lang="en-US" dirty="0"/>
                        <a:t>London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3610">
                <a:tc>
                  <a:txBody>
                    <a:bodyPr/>
                    <a:lstStyle/>
                    <a:p>
                      <a:r>
                        <a:rPr lang="en-US" dirty="0"/>
                        <a:t>Malaga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3610">
                <a:tc>
                  <a:txBody>
                    <a:bodyPr/>
                    <a:lstStyle/>
                    <a:p>
                      <a:r>
                        <a:rPr lang="en-US" dirty="0"/>
                        <a:t>Mykonos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3610">
                <a:tc>
                  <a:txBody>
                    <a:bodyPr/>
                    <a:lstStyle/>
                    <a:p>
                      <a:r>
                        <a:rPr lang="en-US" dirty="0"/>
                        <a:t>Nice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3610">
                <a:tc>
                  <a:txBody>
                    <a:bodyPr/>
                    <a:lstStyle/>
                    <a:p>
                      <a:r>
                        <a:rPr lang="en-US" dirty="0"/>
                        <a:t>Palma</a:t>
                      </a:r>
                      <a:r>
                        <a:rPr lang="en-US" baseline="0" dirty="0"/>
                        <a:t> de </a:t>
                      </a:r>
                      <a:r>
                        <a:rPr lang="en-US" dirty="0"/>
                        <a:t>Mallorca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3610">
                <a:tc>
                  <a:txBody>
                    <a:bodyPr/>
                    <a:lstStyle/>
                    <a:p>
                      <a:r>
                        <a:rPr lang="en-US" dirty="0"/>
                        <a:t>Southampton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2596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 UK Connections</a:t>
            </a:r>
          </a:p>
        </p:txBody>
      </p:sp>
      <p:pic>
        <p:nvPicPr>
          <p:cNvPr id="9" name="Picture 8" descr="Screen Shot 2021-10-19 at 14.08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874" y="1704975"/>
            <a:ext cx="969962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553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39D3B-5275-BF4A-A1ED-A467A9F053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Web Graph**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A83FB1-8BC1-4045-B8D0-4066EA46ED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COMP3220 Web Infrastructure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7AD292-D6A0-F448-AFC3-7C8D179BE8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Dr Heather S. Packer</a:t>
            </a:r>
          </a:p>
          <a:p>
            <a:r>
              <a:rPr lang="en-US" dirty="0">
                <a:hlinkClick r:id="rId3"/>
              </a:rPr>
              <a:t>hp3@ecs.soton.ac.uk</a:t>
            </a:r>
            <a:endParaRPr lang="en-US" dirty="0"/>
          </a:p>
          <a:p>
            <a:r>
              <a:rPr lang="en-US" sz="1600" dirty="0"/>
              <a:t>**This content is supplementary to the pre recorded content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077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 World-wide Connections</a:t>
            </a:r>
          </a:p>
        </p:txBody>
      </p:sp>
      <p:pic>
        <p:nvPicPr>
          <p:cNvPr id="4" name="Picture 3" descr="Screen Shot 2021-10-19 at 15.48.4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75" y="1544671"/>
            <a:ext cx="848360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191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OpenFlights.org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Export from 2017</a:t>
            </a:r>
          </a:p>
          <a:p>
            <a:r>
              <a:rPr lang="en-US" dirty="0"/>
              <a:t>3425 Airports and 19257 Routes</a:t>
            </a:r>
          </a:p>
          <a:p>
            <a:r>
              <a:rPr lang="en-US" dirty="0"/>
              <a:t>User submitted data</a:t>
            </a:r>
          </a:p>
          <a:p>
            <a:r>
              <a:rPr lang="en-US" dirty="0"/>
              <a:t>Routes between airports</a:t>
            </a:r>
          </a:p>
          <a:p>
            <a:r>
              <a:rPr lang="en-US" dirty="0"/>
              <a:t>No distance or number of flights/airlines per route</a:t>
            </a:r>
          </a:p>
        </p:txBody>
      </p:sp>
    </p:spTree>
    <p:extLst>
      <p:ext uri="{BB962C8B-B14F-4D97-AF65-F5344CB8AC3E}">
        <p14:creationId xmlns:p14="http://schemas.microsoft.com/office/powerpoint/2010/main" val="21307459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394847"/>
            <a:ext cx="3319424" cy="1353212"/>
          </a:xfrm>
        </p:spPr>
        <p:txBody>
          <a:bodyPr/>
          <a:lstStyle/>
          <a:p>
            <a:r>
              <a:rPr lang="en-US" dirty="0" err="1"/>
              <a:t>OpenFlights.org</a:t>
            </a:r>
            <a:r>
              <a:rPr lang="en-US" dirty="0"/>
              <a:t> airports degree distribution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pic>
        <p:nvPicPr>
          <p:cNvPr id="4" name="Picture 3" descr="his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" t="10431" r="9079" b="1118"/>
          <a:stretch/>
        </p:blipFill>
        <p:spPr>
          <a:xfrm>
            <a:off x="3943313" y="692150"/>
            <a:ext cx="7624800" cy="609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207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OpenFlights.org</a:t>
            </a:r>
            <a:r>
              <a:rPr lang="en-US" dirty="0"/>
              <a:t> airports degree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properties does the degree distribution have?</a:t>
            </a:r>
          </a:p>
          <a:p>
            <a:r>
              <a:rPr lang="en-US" dirty="0"/>
              <a:t>Where would other airlines like to connect to the network?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Distance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Hub</a:t>
            </a:r>
          </a:p>
          <a:p>
            <a:r>
              <a:rPr lang="en-US" dirty="0"/>
              <a:t>What similarities / differences does this example have with the web?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Evolving graph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Degree distribution suggests preferential attachment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Making links between web pages is easy; between airports is expensive. This may impact how the graphs grow</a:t>
            </a:r>
          </a:p>
          <a:p>
            <a:r>
              <a:rPr lang="en-US" dirty="0"/>
              <a:t>Describe preferential attachment in: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Airlines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Instagram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Webpages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5081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OpenFlights.org</a:t>
            </a:r>
            <a:r>
              <a:rPr lang="en-US" dirty="0"/>
              <a:t> airports degree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properties does the degree distribution have?</a:t>
            </a:r>
          </a:p>
          <a:p>
            <a:r>
              <a:rPr lang="en-US" dirty="0"/>
              <a:t>Where would other airlines like to connect to the network?</a:t>
            </a:r>
          </a:p>
          <a:p>
            <a:pPr lvl="1"/>
            <a:r>
              <a:rPr lang="en-US" dirty="0"/>
              <a:t>Distance</a:t>
            </a:r>
          </a:p>
          <a:p>
            <a:pPr lvl="1"/>
            <a:r>
              <a:rPr lang="en-US" dirty="0"/>
              <a:t>Hub</a:t>
            </a:r>
          </a:p>
          <a:p>
            <a:r>
              <a:rPr lang="en-US" dirty="0"/>
              <a:t>What similarities / differences does this example have with the web?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Evolving graph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Degree distribution suggests preferential attachment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Making links between web pages is easy; between airports is expensive. This may impact how the graphs grow</a:t>
            </a:r>
          </a:p>
          <a:p>
            <a:r>
              <a:rPr lang="en-US" dirty="0"/>
              <a:t>Describe preferential attachment in: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Airlines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Instagram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Webpages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58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OpenFlights.org</a:t>
            </a:r>
            <a:r>
              <a:rPr lang="en-US" dirty="0"/>
              <a:t> airports degree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properties does the degree distribution have?</a:t>
            </a:r>
          </a:p>
          <a:p>
            <a:r>
              <a:rPr lang="en-US" dirty="0"/>
              <a:t>Where would other airlines like to connect to the network?</a:t>
            </a:r>
          </a:p>
          <a:p>
            <a:pPr lvl="1"/>
            <a:r>
              <a:rPr lang="en-US" dirty="0"/>
              <a:t>Distance</a:t>
            </a:r>
          </a:p>
          <a:p>
            <a:pPr lvl="1"/>
            <a:r>
              <a:rPr lang="en-US" dirty="0"/>
              <a:t>Hub</a:t>
            </a:r>
          </a:p>
          <a:p>
            <a:r>
              <a:rPr lang="en-US" dirty="0"/>
              <a:t>What similarities / differences does this example have with the web?</a:t>
            </a:r>
          </a:p>
          <a:p>
            <a:pPr lvl="1"/>
            <a:r>
              <a:rPr lang="en-US" dirty="0"/>
              <a:t>Evolving graph</a:t>
            </a:r>
          </a:p>
          <a:p>
            <a:pPr lvl="1"/>
            <a:r>
              <a:rPr lang="en-US" dirty="0"/>
              <a:t>Degree distribution suggests preferential attachment</a:t>
            </a:r>
          </a:p>
          <a:p>
            <a:pPr lvl="1"/>
            <a:r>
              <a:rPr lang="en-US" dirty="0"/>
              <a:t>Making links between web pages is easy; between airports is expensive. This may impact how the graphs grow</a:t>
            </a:r>
          </a:p>
          <a:p>
            <a:r>
              <a:rPr lang="en-US" dirty="0"/>
              <a:t>Describe preferential attachment in: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Airlines</a:t>
            </a:r>
          </a:p>
          <a:p>
            <a:pPr lvl="1"/>
            <a:r>
              <a:rPr lang="en-US" dirty="0" err="1">
                <a:solidFill>
                  <a:schemeClr val="bg1"/>
                </a:solidFill>
              </a:rPr>
              <a:t>Instagram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Webpages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441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OpenFlights.org</a:t>
            </a:r>
            <a:r>
              <a:rPr lang="en-US" dirty="0"/>
              <a:t> airports degree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properties does the degree distribution have?</a:t>
            </a:r>
          </a:p>
          <a:p>
            <a:r>
              <a:rPr lang="en-US" dirty="0"/>
              <a:t>Where would other airlines like to connect to the network?</a:t>
            </a:r>
          </a:p>
          <a:p>
            <a:pPr lvl="1"/>
            <a:r>
              <a:rPr lang="en-US" dirty="0"/>
              <a:t>Distance</a:t>
            </a:r>
          </a:p>
          <a:p>
            <a:pPr lvl="1"/>
            <a:r>
              <a:rPr lang="en-US" dirty="0"/>
              <a:t>Hub</a:t>
            </a:r>
          </a:p>
          <a:p>
            <a:r>
              <a:rPr lang="en-US" dirty="0"/>
              <a:t>What similarities / differences does this example have with the web?</a:t>
            </a:r>
          </a:p>
          <a:p>
            <a:pPr lvl="1"/>
            <a:r>
              <a:rPr lang="en-US" dirty="0"/>
              <a:t>Evolving graph</a:t>
            </a:r>
          </a:p>
          <a:p>
            <a:pPr lvl="1"/>
            <a:r>
              <a:rPr lang="en-US" dirty="0"/>
              <a:t>Degree distribution suggests preferential attachment</a:t>
            </a:r>
          </a:p>
          <a:p>
            <a:pPr lvl="1"/>
            <a:r>
              <a:rPr lang="en-US" dirty="0"/>
              <a:t>Making links between web pages is easy; between airports is expensive. This may impact how the graphs grow</a:t>
            </a:r>
          </a:p>
          <a:p>
            <a:r>
              <a:rPr lang="en-US" dirty="0"/>
              <a:t>Describe preferential attachment in:</a:t>
            </a:r>
          </a:p>
          <a:p>
            <a:pPr lvl="1"/>
            <a:r>
              <a:rPr lang="en-US" dirty="0"/>
              <a:t>Airlines</a:t>
            </a:r>
          </a:p>
          <a:p>
            <a:pPr lvl="1"/>
            <a:r>
              <a:rPr lang="en-US" dirty="0" err="1"/>
              <a:t>Instagram</a:t>
            </a:r>
            <a:endParaRPr lang="en-US" dirty="0"/>
          </a:p>
          <a:p>
            <a:pPr lvl="1"/>
            <a:r>
              <a:rPr lang="en-US" dirty="0"/>
              <a:t>Webpages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6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 Measures Tell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Degree</a:t>
            </a:r>
          </a:p>
          <a:p>
            <a:r>
              <a:rPr lang="en-US" sz="2800" b="1" dirty="0" err="1"/>
              <a:t>Betweenness</a:t>
            </a:r>
            <a:endParaRPr lang="en-US" sz="2800" b="1" dirty="0"/>
          </a:p>
          <a:p>
            <a:r>
              <a:rPr lang="en-US" sz="2800" b="1" dirty="0"/>
              <a:t>Closeness</a:t>
            </a:r>
          </a:p>
          <a:p>
            <a:r>
              <a:rPr lang="en-US" sz="2800" b="1" dirty="0"/>
              <a:t>Eigenvector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127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 measures tell you?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numCol="2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973223"/>
              </p:ext>
            </p:extLst>
          </p:nvPr>
        </p:nvGraphicFramePr>
        <p:xfrm>
          <a:off x="623889" y="1773238"/>
          <a:ext cx="8377235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7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66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6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Degree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Betweenness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Closeness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Eigenvector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AMS, 0.0724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ANC, 0.0725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FRA, 0.3986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AMS, 0.1679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FRA, 0.0713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LAX, 0.0652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CDG, 0.3961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FRA, 0.1664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CDG, 0.0701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CDG, 0.0619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LHR, 0.3941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CDG, 0.1595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IST, 0.0689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DXB, 0.0565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AMS, 0.3898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MUC, 0.1485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ATL, 0.0634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FRA, 0.0511</a:t>
                      </a:r>
                      <a:endParaRPr lang="hr-H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DXB, 0.3895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FCO, 0.1363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PEK, 0.0605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PEK, 0.0496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LAX, 0.3856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LHR, 0.1361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ORD, 0.0602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AMS, 0.0493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JFK, 0.3836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IST, 0.1293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MUC, 0.0561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SEA, 0.0481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YYZ, 0.3791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BCN, 0.1281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DME, 0.0555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ORD, 0.0479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IST, 0.3771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ZRH, 0.1260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DXB, 0.0549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YYZ, 0.0427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ORD, 0.3765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MAD, 0.1230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011156"/>
              </p:ext>
            </p:extLst>
          </p:nvPr>
        </p:nvGraphicFramePr>
        <p:xfrm>
          <a:off x="9350375" y="749292"/>
          <a:ext cx="2217737" cy="5926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Amsterdam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ANC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Anchorage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ATL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Atlanta,</a:t>
                      </a:r>
                      <a:r>
                        <a:rPr lang="en-US" sz="1200" baseline="0" dirty="0"/>
                        <a:t> USA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BCN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Barcelona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CDG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Paris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DME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Moscow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DXB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Dubai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FCO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FRA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Frankfurt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Istanbul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JFK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New York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Los Angeles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LHR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London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MAD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Madrid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MUC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Munich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Chicago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PEK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Beijing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SEA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YYZ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Toronto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ZRH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Zurich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86417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 measures tell us?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numCol="2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0842356"/>
              </p:ext>
            </p:extLst>
          </p:nvPr>
        </p:nvGraphicFramePr>
        <p:xfrm>
          <a:off x="6934994" y="1773238"/>
          <a:ext cx="2076023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Degree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AMS, 0.0724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FRA, 0.0713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CDG, 0.0701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IST, 0.0689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ATL, 0.0634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PEK, 0.0605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ORD, 0.0602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MUC, 0.0561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DME, 0.0555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DXB, 0.0549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130421"/>
              </p:ext>
            </p:extLst>
          </p:nvPr>
        </p:nvGraphicFramePr>
        <p:xfrm>
          <a:off x="9350375" y="749292"/>
          <a:ext cx="2217737" cy="5926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Amsterdam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ANC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Anchorage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ATL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Atlanta,</a:t>
                      </a:r>
                      <a:r>
                        <a:rPr lang="en-US" sz="1200" baseline="0" dirty="0"/>
                        <a:t> USA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BCN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Barcelona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CDG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Paris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DME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Moscow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DXB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Dubai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FCO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FRA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Frankfurt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Istanbul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JFK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New York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Los Angeles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LHR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London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MAD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Madrid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MUC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Munich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Chicago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PEK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Beijing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SEA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YYZ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Toronto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ZRH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Zurich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623887" y="1773238"/>
            <a:ext cx="5472113" cy="4464050"/>
          </a:xfrm>
          <a:prstGeom prst="rect">
            <a:avLst/>
          </a:prstGeom>
        </p:spPr>
        <p:txBody>
          <a:bodyPr numCol="1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Degree Centrality</a:t>
            </a:r>
          </a:p>
          <a:p>
            <a:r>
              <a:rPr lang="en-US" dirty="0">
                <a:solidFill>
                  <a:schemeClr val="bg1"/>
                </a:solidFill>
              </a:rPr>
              <a:t>Number of links connecting to a node</a:t>
            </a:r>
          </a:p>
          <a:p>
            <a:r>
              <a:rPr lang="en-US" dirty="0">
                <a:solidFill>
                  <a:schemeClr val="bg1"/>
                </a:solidFill>
              </a:rPr>
              <a:t>Airports with the most number of routes</a:t>
            </a:r>
          </a:p>
          <a:p>
            <a:r>
              <a:rPr lang="en-US" dirty="0">
                <a:solidFill>
                  <a:schemeClr val="bg1"/>
                </a:solidFill>
              </a:rPr>
              <a:t>Implies larger airports?</a:t>
            </a:r>
          </a:p>
          <a:p>
            <a:r>
              <a:rPr lang="en-US" dirty="0">
                <a:solidFill>
                  <a:schemeClr val="bg1"/>
                </a:solidFill>
              </a:rPr>
              <a:t>Wide array of destinations</a:t>
            </a:r>
          </a:p>
          <a:p>
            <a:r>
              <a:rPr lang="en-US" dirty="0">
                <a:solidFill>
                  <a:schemeClr val="bg1"/>
                </a:solidFill>
              </a:rPr>
              <a:t>Convenient (more destinations without having to change plane)</a:t>
            </a:r>
          </a:p>
        </p:txBody>
      </p:sp>
    </p:spTree>
    <p:extLst>
      <p:ext uri="{BB962C8B-B14F-4D97-AF65-F5344CB8AC3E}">
        <p14:creationId xmlns:p14="http://schemas.microsoft.com/office/powerpoint/2010/main" val="3279519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Web and Graph Theory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3887" y="1773238"/>
            <a:ext cx="10944225" cy="1655762"/>
          </a:xfrm>
        </p:spPr>
        <p:txBody>
          <a:bodyPr>
            <a:normAutofit/>
          </a:bodyPr>
          <a:lstStyle/>
          <a:p>
            <a:r>
              <a:rPr lang="en-US" dirty="0"/>
              <a:t>We can represent the web as a graph or network</a:t>
            </a:r>
          </a:p>
          <a:p>
            <a:r>
              <a:rPr lang="en-US" dirty="0"/>
              <a:t>We can apply graph theory which tells us properties about the network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E55938A-555E-9A4C-8235-DC3C038368EA}"/>
              </a:ext>
            </a:extLst>
          </p:cNvPr>
          <p:cNvSpPr txBox="1">
            <a:spLocks/>
          </p:cNvSpPr>
          <p:nvPr/>
        </p:nvSpPr>
        <p:spPr>
          <a:xfrm>
            <a:off x="623886" y="2773680"/>
            <a:ext cx="10944225" cy="3261360"/>
          </a:xfrm>
          <a:prstGeom prst="rect">
            <a:avLst/>
          </a:prstGeom>
        </p:spPr>
        <p:txBody>
          <a:bodyPr vert="horz" lIns="72000" tIns="36000" rIns="72000" bIns="36000" numCol="2" rtlCol="0">
            <a:no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4 Centrality Measures </a:t>
            </a:r>
          </a:p>
          <a:p>
            <a:r>
              <a:rPr lang="en-US" sz="1600" b="1" dirty="0"/>
              <a:t>Degree</a:t>
            </a:r>
          </a:p>
          <a:p>
            <a:pPr lvl="1"/>
            <a:r>
              <a:rPr lang="en-US" sz="1600" dirty="0"/>
              <a:t>Exposure to the network</a:t>
            </a:r>
          </a:p>
          <a:p>
            <a:pPr lvl="1"/>
            <a:r>
              <a:rPr lang="en-US" sz="1600" dirty="0"/>
              <a:t>Opportunity to directly influence</a:t>
            </a:r>
          </a:p>
          <a:p>
            <a:pPr lvl="1"/>
            <a:r>
              <a:rPr lang="en-US" sz="1600" dirty="0"/>
              <a:t>Number of edges connected to a node</a:t>
            </a:r>
          </a:p>
          <a:p>
            <a:r>
              <a:rPr lang="en-US" sz="1600" b="1" dirty="0"/>
              <a:t>Betweenness</a:t>
            </a:r>
          </a:p>
          <a:p>
            <a:pPr lvl="1"/>
            <a:r>
              <a:rPr lang="en-US" sz="1600" dirty="0"/>
              <a:t>Informal power, gate keeping, brokering, controls flow of browsing</a:t>
            </a:r>
          </a:p>
          <a:p>
            <a:pPr lvl="1"/>
            <a:r>
              <a:rPr lang="en-US" sz="1600" dirty="0"/>
              <a:t>The number of shortest paths going through a node</a:t>
            </a:r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endParaRPr lang="en-US" sz="1600" b="1" dirty="0"/>
          </a:p>
          <a:p>
            <a:r>
              <a:rPr lang="en-US" sz="1600" b="1" dirty="0"/>
              <a:t>Closeness</a:t>
            </a:r>
          </a:p>
          <a:p>
            <a:pPr lvl="1"/>
            <a:r>
              <a:rPr lang="en-US" sz="1600" dirty="0"/>
              <a:t>Estimates time to receive information, indirect influence, point of rapid diffusion</a:t>
            </a:r>
          </a:p>
          <a:p>
            <a:pPr lvl="1"/>
            <a:r>
              <a:rPr lang="en-US" sz="1600" dirty="0"/>
              <a:t>Closeness is the average of the shortest distances to all other nodes in the graph</a:t>
            </a:r>
          </a:p>
          <a:p>
            <a:r>
              <a:rPr lang="en-US" sz="1600" b="1" dirty="0"/>
              <a:t>Eigenvector</a:t>
            </a:r>
          </a:p>
          <a:p>
            <a:pPr lvl="1"/>
            <a:r>
              <a:rPr lang="en-US" sz="1600" dirty="0"/>
              <a:t>Connection to influential nodes of high degree</a:t>
            </a:r>
          </a:p>
          <a:p>
            <a:pPr lvl="1"/>
            <a:r>
              <a:rPr lang="en-US" sz="1600" dirty="0"/>
              <a:t>“not what you know but who you know”</a:t>
            </a:r>
          </a:p>
          <a:p>
            <a:pPr lvl="1"/>
            <a:r>
              <a:rPr lang="en-US" sz="1600" dirty="0"/>
              <a:t>Eigenvector measures the popularity by looking at the quality of links</a:t>
            </a:r>
          </a:p>
          <a:p>
            <a:pPr lvl="1"/>
            <a:r>
              <a:rPr lang="en-US" sz="1600" dirty="0"/>
              <a:t>Identifies whether a node is connected to influential nodes</a:t>
            </a:r>
          </a:p>
          <a:p>
            <a:endParaRPr lang="en-US" sz="1800" dirty="0"/>
          </a:p>
          <a:p>
            <a:pPr marL="360000" lvl="1" indent="0">
              <a:buFont typeface="Arial" panose="020B0604020202020204" pitchFamily="34" charset="0"/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839238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 measures tell us?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numCol="2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934994" y="1773238"/>
          <a:ext cx="2076023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60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Degree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AMS, 0.0724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FRA, 0.0713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CDG, 0.0701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IST, 0.0689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ATL, 0.0634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PEK, 0.0605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ORD, 0.0602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MUC, 0.0561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DME, 0.0555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DXB, 0.0549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350375" y="749292"/>
          <a:ext cx="2217737" cy="5926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Amsterdam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ANC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Anchorage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ATL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Atlanta,</a:t>
                      </a:r>
                      <a:r>
                        <a:rPr lang="en-US" sz="1200" baseline="0" dirty="0"/>
                        <a:t> USA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BCN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Barcelona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CDG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Paris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DME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Moscow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DXB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Dubai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FCO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FRA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Frankfurt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Istanbul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JFK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New York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Los Angeles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LHR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London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MAD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Madrid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MUC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Munich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Chicago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PEK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Beijing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SEA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YYZ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Toronto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ZRH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Zurich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623887" y="1773238"/>
            <a:ext cx="5472113" cy="4464050"/>
          </a:xfrm>
          <a:prstGeom prst="rect">
            <a:avLst/>
          </a:prstGeom>
        </p:spPr>
        <p:txBody>
          <a:bodyPr numCol="1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Degree Centrality</a:t>
            </a:r>
          </a:p>
          <a:p>
            <a:r>
              <a:rPr lang="en-US" dirty="0"/>
              <a:t>Number of links connecting to a node</a:t>
            </a:r>
          </a:p>
          <a:p>
            <a:r>
              <a:rPr lang="en-US" dirty="0"/>
              <a:t>Airports with the most number of routes</a:t>
            </a:r>
          </a:p>
          <a:p>
            <a:r>
              <a:rPr lang="en-US" dirty="0"/>
              <a:t>Implies larger airports?</a:t>
            </a:r>
          </a:p>
          <a:p>
            <a:r>
              <a:rPr lang="en-US" dirty="0"/>
              <a:t>Wide array of destinations</a:t>
            </a:r>
          </a:p>
          <a:p>
            <a:r>
              <a:rPr lang="en-US" dirty="0"/>
              <a:t>Convenient (more destinations without having to change plane)</a:t>
            </a:r>
          </a:p>
        </p:txBody>
      </p:sp>
    </p:spTree>
    <p:extLst>
      <p:ext uri="{BB962C8B-B14F-4D97-AF65-F5344CB8AC3E}">
        <p14:creationId xmlns:p14="http://schemas.microsoft.com/office/powerpoint/2010/main" val="31144708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 measures tell us?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numCol="2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860359"/>
              </p:ext>
            </p:extLst>
          </p:nvPr>
        </p:nvGraphicFramePr>
        <p:xfrm>
          <a:off x="6934994" y="1773238"/>
          <a:ext cx="211787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7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Betweenness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ANC, 0.0725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LAX, 0.0652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CDG, 0.0619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DXB, 0.0565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FRA, 0.0511</a:t>
                      </a:r>
                      <a:endParaRPr lang="hr-H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PEK, 0.0496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AMS, 0.0493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SEA, 0.0481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ORD, 0.0479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YYZ, 0.0427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521491"/>
              </p:ext>
            </p:extLst>
          </p:nvPr>
        </p:nvGraphicFramePr>
        <p:xfrm>
          <a:off x="9350375" y="749292"/>
          <a:ext cx="2217737" cy="5926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Amsterdam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ANC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Anchorage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ATL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Atlanta,</a:t>
                      </a:r>
                      <a:r>
                        <a:rPr lang="en-US" sz="1200" baseline="0" dirty="0"/>
                        <a:t> USA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BCN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Barcelona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CDG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Paris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DME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Moscow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DXB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Dubai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FCO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FRA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Frankfurt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Istanbul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JFK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New York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Los Angeles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LHR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London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MAD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Madrid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MUC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Munich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Chicago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PEK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Beijing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SEA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YYZ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Toronto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ZRH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Zurich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623887" y="1773238"/>
            <a:ext cx="5472113" cy="4464050"/>
          </a:xfrm>
          <a:prstGeom prst="rect">
            <a:avLst/>
          </a:prstGeom>
        </p:spPr>
        <p:txBody>
          <a:bodyPr numCol="1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/>
              <a:t>Betweenness</a:t>
            </a:r>
            <a:endParaRPr lang="en-US" b="1" dirty="0"/>
          </a:p>
          <a:p>
            <a:r>
              <a:rPr lang="en-US" dirty="0">
                <a:solidFill>
                  <a:schemeClr val="bg1"/>
                </a:solidFill>
              </a:rPr>
              <a:t>Number of times the node falls on the shortest path between two nodes in the graph</a:t>
            </a:r>
          </a:p>
          <a:p>
            <a:r>
              <a:rPr lang="en-US" dirty="0">
                <a:solidFill>
                  <a:schemeClr val="bg1"/>
                </a:solidFill>
              </a:rPr>
              <a:t>Gateway airports that connect clusters of airports together</a:t>
            </a:r>
          </a:p>
        </p:txBody>
      </p:sp>
    </p:spTree>
    <p:extLst>
      <p:ext uri="{BB962C8B-B14F-4D97-AF65-F5344CB8AC3E}">
        <p14:creationId xmlns:p14="http://schemas.microsoft.com/office/powerpoint/2010/main" val="17352378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 measures tell us?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numCol="2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934994" y="1773238"/>
          <a:ext cx="2117879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7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Betweenness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ANC, 0.0725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LAX, 0.0652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CDG, 0.0619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DXB, 0.0565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FRA, 0.0511</a:t>
                      </a:r>
                      <a:endParaRPr lang="hr-H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PEK, 0.0496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AMS, 0.0493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SEA, 0.0481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ORD, 0.0479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YYZ, 0.0427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350375" y="749292"/>
          <a:ext cx="2217737" cy="5926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Amsterdam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ANC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Anchorage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ATL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Atlanta,</a:t>
                      </a:r>
                      <a:r>
                        <a:rPr lang="en-US" sz="1200" baseline="0" dirty="0"/>
                        <a:t> USA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BCN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Barcelona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CDG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Paris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DME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Moscow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DXB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Dubai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FCO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FRA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Frankfurt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Istanbul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JFK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New York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Los Angeles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LHR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London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MAD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Madrid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MUC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Munich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Chicago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PEK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Beijing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SEA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YYZ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Toronto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ZRH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Zurich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623887" y="1773238"/>
            <a:ext cx="5472113" cy="4464050"/>
          </a:xfrm>
          <a:prstGeom prst="rect">
            <a:avLst/>
          </a:prstGeom>
        </p:spPr>
        <p:txBody>
          <a:bodyPr numCol="1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/>
              <a:t>Betweenness</a:t>
            </a:r>
            <a:endParaRPr lang="en-US" b="1" dirty="0"/>
          </a:p>
          <a:p>
            <a:r>
              <a:rPr lang="en-US" dirty="0"/>
              <a:t>Number of times the node falls on the shortest path between two nodes in the graph</a:t>
            </a:r>
          </a:p>
          <a:p>
            <a:r>
              <a:rPr lang="en-US" dirty="0"/>
              <a:t>Gateway airports that connect clusters of airports together</a:t>
            </a:r>
          </a:p>
        </p:txBody>
      </p:sp>
    </p:spTree>
    <p:extLst>
      <p:ext uri="{BB962C8B-B14F-4D97-AF65-F5344CB8AC3E}">
        <p14:creationId xmlns:p14="http://schemas.microsoft.com/office/powerpoint/2010/main" val="30502702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 measures tell us?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numCol="2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29880"/>
              </p:ext>
            </p:extLst>
          </p:nvPr>
        </p:nvGraphicFramePr>
        <p:xfrm>
          <a:off x="6934994" y="1773238"/>
          <a:ext cx="202666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Closeness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FRA, 0.3986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CDG, 0.3961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LHR, 0.3941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AMS, 0.3898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DXB, 0.3895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LAX, 0.3856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JFK, 0.3836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YYZ, 0.3791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IST, 0.3771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ORD, 0.3765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728703"/>
              </p:ext>
            </p:extLst>
          </p:nvPr>
        </p:nvGraphicFramePr>
        <p:xfrm>
          <a:off x="9350375" y="749292"/>
          <a:ext cx="2217737" cy="5926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Amsterdam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ANC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Anchorage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ATL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Atlanta,</a:t>
                      </a:r>
                      <a:r>
                        <a:rPr lang="en-US" sz="1200" baseline="0" dirty="0"/>
                        <a:t> USA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BCN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Barcelona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CDG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Paris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DME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Moscow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DXB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Dubai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FCO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FRA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Frankfurt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Istanbul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JFK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New York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Los Angeles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LHR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London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MAD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Madrid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MUC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Munich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Chicago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PEK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Beijing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SEA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YYZ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Toronto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ZRH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Zurich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623887" y="1773238"/>
            <a:ext cx="5472113" cy="4464050"/>
          </a:xfrm>
          <a:prstGeom prst="rect">
            <a:avLst/>
          </a:prstGeom>
        </p:spPr>
        <p:txBody>
          <a:bodyPr numCol="1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Closeness</a:t>
            </a:r>
          </a:p>
          <a:p>
            <a:r>
              <a:rPr lang="en-US" dirty="0">
                <a:solidFill>
                  <a:schemeClr val="bg1"/>
                </a:solidFill>
              </a:rPr>
              <a:t>Average length of the shortest path to all other nodes in the graph</a:t>
            </a:r>
          </a:p>
          <a:p>
            <a:r>
              <a:rPr lang="en-US" dirty="0">
                <a:solidFill>
                  <a:schemeClr val="bg1"/>
                </a:solidFill>
              </a:rPr>
              <a:t>Well-connected hubs</a:t>
            </a:r>
          </a:p>
        </p:txBody>
      </p:sp>
    </p:spTree>
    <p:extLst>
      <p:ext uri="{BB962C8B-B14F-4D97-AF65-F5344CB8AC3E}">
        <p14:creationId xmlns:p14="http://schemas.microsoft.com/office/powerpoint/2010/main" val="16814744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 measures tell us?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numCol="2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934994" y="1773238"/>
          <a:ext cx="202666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Closeness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FRA, 0.3986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CDG, 0.3961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LHR, 0.3941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AMS, 0.3898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DXB, 0.3895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LAX, 0.3856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JFK, 0.3836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YYZ, 0.3791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IST, 0.3771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ORD, 0.3765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350375" y="749292"/>
          <a:ext cx="2217737" cy="5926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Amsterdam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ANC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Anchorage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ATL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Atlanta,</a:t>
                      </a:r>
                      <a:r>
                        <a:rPr lang="en-US" sz="1200" baseline="0" dirty="0"/>
                        <a:t> USA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BCN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Barcelona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CDG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Paris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DME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Moscow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DXB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Dubai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FCO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FRA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Frankfurt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Istanbul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JFK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New York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Los Angeles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LHR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London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MAD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Madrid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MUC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Munich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Chicago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PEK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Beijing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SEA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YYZ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Toronto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ZRH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Zurich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623887" y="1773238"/>
            <a:ext cx="5472113" cy="4464050"/>
          </a:xfrm>
          <a:prstGeom prst="rect">
            <a:avLst/>
          </a:prstGeom>
        </p:spPr>
        <p:txBody>
          <a:bodyPr numCol="1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Closeness</a:t>
            </a:r>
          </a:p>
          <a:p>
            <a:r>
              <a:rPr lang="en-US" dirty="0"/>
              <a:t>Average length of the shortest path to all other nodes in the graph</a:t>
            </a:r>
          </a:p>
          <a:p>
            <a:r>
              <a:rPr lang="en-US" dirty="0"/>
              <a:t>Well-connected hubs</a:t>
            </a:r>
          </a:p>
        </p:txBody>
      </p:sp>
    </p:spTree>
    <p:extLst>
      <p:ext uri="{BB962C8B-B14F-4D97-AF65-F5344CB8AC3E}">
        <p14:creationId xmlns:p14="http://schemas.microsoft.com/office/powerpoint/2010/main" val="21642510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 measures tell us?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598609"/>
              </p:ext>
            </p:extLst>
          </p:nvPr>
        </p:nvGraphicFramePr>
        <p:xfrm>
          <a:off x="6934994" y="1773238"/>
          <a:ext cx="2156665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6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Eigenvector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AMS, 0.1679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FRA, 0.1664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CDG, 0.1595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MUC, 0.1485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FCO, 0.1363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LHR, 0.1361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IST, 0.1293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BCN, 0.1281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ZRH, 0.1260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MAD, 0.1230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202169"/>
              </p:ext>
            </p:extLst>
          </p:nvPr>
        </p:nvGraphicFramePr>
        <p:xfrm>
          <a:off x="9350375" y="749292"/>
          <a:ext cx="2217737" cy="5926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Amsterdam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ANC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Anchorage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ATL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Atlanta,</a:t>
                      </a:r>
                      <a:r>
                        <a:rPr lang="en-US" sz="1200" baseline="0" dirty="0"/>
                        <a:t> USA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BCN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Barcelona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CDG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Paris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DME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Moscow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DXB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Dubai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FCO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FRA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Frankfurt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Istanbul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JFK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New York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Los Angeles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LHR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London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MAD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Madrid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MUC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Munich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Chicago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PEK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Beijing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SEA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YYZ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Toronto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ZRH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Zurich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623887" y="1773238"/>
            <a:ext cx="5472113" cy="4464050"/>
          </a:xfrm>
          <a:prstGeom prst="rect">
            <a:avLst/>
          </a:prstGeom>
        </p:spPr>
        <p:txBody>
          <a:bodyPr numCol="2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49287" y="1782763"/>
            <a:ext cx="5472113" cy="4464050"/>
          </a:xfrm>
          <a:prstGeom prst="rect">
            <a:avLst/>
          </a:prstGeom>
        </p:spPr>
        <p:txBody>
          <a:bodyPr numCol="1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Eigenvector</a:t>
            </a:r>
          </a:p>
          <a:p>
            <a:r>
              <a:rPr lang="en-US" dirty="0">
                <a:solidFill>
                  <a:schemeClr val="bg1"/>
                </a:solidFill>
              </a:rPr>
              <a:t>Measure of influence a node has on a network</a:t>
            </a:r>
          </a:p>
          <a:p>
            <a:r>
              <a:rPr lang="en-US" dirty="0">
                <a:solidFill>
                  <a:schemeClr val="bg1"/>
                </a:solidFill>
              </a:rPr>
              <a:t>All European</a:t>
            </a:r>
          </a:p>
          <a:p>
            <a:r>
              <a:rPr lang="en-US" dirty="0">
                <a:solidFill>
                  <a:schemeClr val="bg1"/>
                </a:solidFill>
              </a:rPr>
              <a:t>Densely connected core</a:t>
            </a:r>
          </a:p>
          <a:p>
            <a:r>
              <a:rPr lang="en-US" dirty="0">
                <a:solidFill>
                  <a:schemeClr val="bg1"/>
                </a:solidFill>
              </a:rPr>
              <a:t>Its not where you are but where you can travel to</a:t>
            </a:r>
          </a:p>
        </p:txBody>
      </p:sp>
    </p:spTree>
    <p:extLst>
      <p:ext uri="{BB962C8B-B14F-4D97-AF65-F5344CB8AC3E}">
        <p14:creationId xmlns:p14="http://schemas.microsoft.com/office/powerpoint/2010/main" val="39222845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the measures tell us?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934994" y="1773238"/>
          <a:ext cx="2156665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6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Eigenvector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AMS, 0.1679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FRA, 0.1664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CDG, 0.1595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MUC, 0.1485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FCO, 0.1363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LHR, 0.1361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IST, 0.1293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BCN, 0.1281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ZRH, 0.1260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MAD, 0.1230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350375" y="749292"/>
          <a:ext cx="2217737" cy="59261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6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/>
                        <a:t>Amsterdam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ANC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Anchorage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ATL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Atlanta,</a:t>
                      </a:r>
                      <a:r>
                        <a:rPr lang="en-US" sz="1200" baseline="0" dirty="0"/>
                        <a:t> USA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BCN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Barcelona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CDG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Paris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DME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Moscow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DXB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Dubai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FCO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Rome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FRA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Frankfurt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Istanbul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JFK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New York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Los Angeles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LHR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London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MAD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Madrid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MUC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Munich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/>
                        <a:t>Chicago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PEK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Beijing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SEA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Seattle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r>
                        <a:rPr lang="en-US" sz="1200" dirty="0"/>
                        <a:t>YYZ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Toronto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821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ZRH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Zurich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623887" y="1773238"/>
            <a:ext cx="5472113" cy="4464050"/>
          </a:xfrm>
          <a:prstGeom prst="rect">
            <a:avLst/>
          </a:prstGeom>
        </p:spPr>
        <p:txBody>
          <a:bodyPr numCol="2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49287" y="1782763"/>
            <a:ext cx="5472113" cy="4464050"/>
          </a:xfrm>
          <a:prstGeom prst="rect">
            <a:avLst/>
          </a:prstGeom>
        </p:spPr>
        <p:txBody>
          <a:bodyPr numCol="1"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Eigenvector</a:t>
            </a:r>
          </a:p>
          <a:p>
            <a:r>
              <a:rPr lang="en-US" dirty="0"/>
              <a:t>Measure of influence a node has on a network</a:t>
            </a:r>
          </a:p>
          <a:p>
            <a:r>
              <a:rPr lang="en-US" dirty="0"/>
              <a:t>All European</a:t>
            </a:r>
          </a:p>
          <a:p>
            <a:r>
              <a:rPr lang="en-US" dirty="0"/>
              <a:t>Densely connected core</a:t>
            </a:r>
          </a:p>
          <a:p>
            <a:r>
              <a:rPr lang="en-US" dirty="0"/>
              <a:t>Its not where you are but where you can travel to</a:t>
            </a:r>
          </a:p>
        </p:txBody>
      </p:sp>
    </p:spTree>
    <p:extLst>
      <p:ext uri="{BB962C8B-B14F-4D97-AF65-F5344CB8AC3E}">
        <p14:creationId xmlns:p14="http://schemas.microsoft.com/office/powerpoint/2010/main" val="906917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Web and Graph Theory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Preferential attachment means the more connected a node is the more likely it is to receive links</a:t>
            </a:r>
          </a:p>
          <a:p>
            <a:r>
              <a:rPr lang="en-US" dirty="0"/>
              <a:t>Describe preferential attachment in:</a:t>
            </a:r>
          </a:p>
          <a:p>
            <a:pPr lvl="1"/>
            <a:r>
              <a:rPr lang="en-US" dirty="0"/>
              <a:t>Airlines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Adding a route to a well-connected airport improves passenger numbers</a:t>
            </a:r>
          </a:p>
          <a:p>
            <a:pPr lvl="1"/>
            <a:r>
              <a:rPr lang="en-US" dirty="0" err="1"/>
              <a:t>Instagram</a:t>
            </a:r>
            <a:endParaRPr lang="en-US" dirty="0"/>
          </a:p>
          <a:p>
            <a:pPr lvl="2"/>
            <a:r>
              <a:rPr lang="en-US" dirty="0">
                <a:solidFill>
                  <a:schemeClr val="bg1"/>
                </a:solidFill>
              </a:rPr>
              <a:t>Users with more followers are more visible to potential followers</a:t>
            </a:r>
          </a:p>
          <a:p>
            <a:pPr lvl="1"/>
            <a:r>
              <a:rPr lang="en-US" dirty="0"/>
              <a:t>Webpages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Authors linking to web pages are more likely to link to a well-known page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734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Web and Graph Theory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Preferential attachment means the more connected a node is the more likely it is to receive links</a:t>
            </a:r>
          </a:p>
          <a:p>
            <a:r>
              <a:rPr lang="en-US" dirty="0"/>
              <a:t>Describe preferential attachment in:</a:t>
            </a:r>
          </a:p>
          <a:p>
            <a:pPr lvl="1"/>
            <a:r>
              <a:rPr lang="en-US" dirty="0"/>
              <a:t>Airlines</a:t>
            </a:r>
          </a:p>
          <a:p>
            <a:pPr lvl="2"/>
            <a:r>
              <a:rPr lang="en-US" dirty="0"/>
              <a:t>Adding a route to a well-connected airport improves passenger numbers</a:t>
            </a:r>
          </a:p>
          <a:p>
            <a:pPr lvl="1"/>
            <a:r>
              <a:rPr lang="en-US" dirty="0" err="1"/>
              <a:t>Instagram</a:t>
            </a:r>
            <a:endParaRPr lang="en-US" dirty="0"/>
          </a:p>
          <a:p>
            <a:pPr lvl="2"/>
            <a:r>
              <a:rPr lang="en-US" dirty="0">
                <a:solidFill>
                  <a:schemeClr val="bg1"/>
                </a:solidFill>
              </a:rPr>
              <a:t>Users with more followers are more visible to potential followers</a:t>
            </a:r>
          </a:p>
          <a:p>
            <a:pPr lvl="1"/>
            <a:r>
              <a:rPr lang="en-US" dirty="0"/>
              <a:t>Webpages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Authors linking to web pages are more likely to link to a well-known page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61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Web and Graph Theory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Preferential attachment means the more connected a node is the more likely it is to receive links</a:t>
            </a:r>
          </a:p>
          <a:p>
            <a:r>
              <a:rPr lang="en-US" dirty="0"/>
              <a:t>Describe preferential attachment in:</a:t>
            </a:r>
          </a:p>
          <a:p>
            <a:pPr lvl="1"/>
            <a:r>
              <a:rPr lang="en-US" dirty="0"/>
              <a:t>Airlines</a:t>
            </a:r>
          </a:p>
          <a:p>
            <a:pPr lvl="2"/>
            <a:r>
              <a:rPr lang="en-US" dirty="0"/>
              <a:t>Adding a route to a well-connected airport improves passenger numbers</a:t>
            </a:r>
          </a:p>
          <a:p>
            <a:pPr lvl="1"/>
            <a:r>
              <a:rPr lang="en-US" dirty="0" err="1"/>
              <a:t>Instagram</a:t>
            </a:r>
            <a:endParaRPr lang="en-US" dirty="0"/>
          </a:p>
          <a:p>
            <a:pPr lvl="2"/>
            <a:r>
              <a:rPr lang="en-US" dirty="0"/>
              <a:t>Users with more followers are more visible to potential followers</a:t>
            </a:r>
          </a:p>
          <a:p>
            <a:pPr lvl="1"/>
            <a:r>
              <a:rPr lang="en-US" dirty="0"/>
              <a:t>Webpages</a:t>
            </a:r>
          </a:p>
          <a:p>
            <a:pPr lvl="2"/>
            <a:r>
              <a:rPr lang="en-US" dirty="0">
                <a:solidFill>
                  <a:schemeClr val="bg1"/>
                </a:solidFill>
              </a:rPr>
              <a:t>Authors linking to web pages are more likely to link to a well-known page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983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</p:spPr>
        <p:txBody>
          <a:bodyPr anchor="b">
            <a:normAutofit/>
          </a:bodyPr>
          <a:lstStyle/>
          <a:p>
            <a:r>
              <a:rPr lang="en-US" dirty="0"/>
              <a:t>The Web and Graph Theory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3888" y="1765903"/>
            <a:ext cx="5400675" cy="4471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Degree Distribution</a:t>
            </a:r>
          </a:p>
          <a:p>
            <a:pPr lvl="1"/>
            <a:r>
              <a:rPr lang="en-US" sz="2000" dirty="0"/>
              <a:t>Normal Distribution</a:t>
            </a:r>
          </a:p>
          <a:p>
            <a:pPr lvl="1"/>
            <a:r>
              <a:rPr lang="en-US" sz="2000" dirty="0"/>
              <a:t>Power Law</a:t>
            </a:r>
          </a:p>
          <a:p>
            <a:r>
              <a:rPr lang="en-US" dirty="0"/>
              <a:t>Scale Free network</a:t>
            </a:r>
          </a:p>
          <a:p>
            <a:pPr lvl="1"/>
            <a:r>
              <a:rPr lang="en-GB" dirty="0"/>
              <a:t>When the network grows, the underlying structure remains the same.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Learning Outcomes</a:t>
            </a:r>
          </a:p>
          <a:p>
            <a:r>
              <a:rPr lang="en-US" dirty="0"/>
              <a:t>Calculate the four different centrality measures for a directed graph</a:t>
            </a:r>
          </a:p>
          <a:p>
            <a:r>
              <a:rPr lang="en-US" dirty="0"/>
              <a:t>Describe the different meanings of the the centrality measures</a:t>
            </a:r>
          </a:p>
          <a:p>
            <a:r>
              <a:rPr lang="en-US" dirty="0"/>
              <a:t>Understand the relationship between the Power Law and Scale Free Networks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4A2F6C-8802-524D-BFB6-7634DA1A6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438" y="1765903"/>
            <a:ext cx="5400675" cy="2808351"/>
          </a:xfrm>
          <a:prstGeom prst="rect">
            <a:avLst/>
          </a:prstGeom>
          <a:noFill/>
        </p:spPr>
      </p:pic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F3CD8965-2BB5-453F-A9C7-7DF61CF3147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4616457"/>
            <a:ext cx="5400675" cy="36036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Power Law </a:t>
            </a:r>
            <a:r>
              <a:rPr lang="en-GB" b="0" dirty="0"/>
              <a:t>The right has a long tail, and to the left are the few that dominate (also known as the 80-20 rule).</a:t>
            </a:r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A3F7FF0D-5796-4DA5-9803-8706E65F5F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29372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407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Web and Graph Theory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Preferential attachment means the more connected a node is the more likely it is to receive links</a:t>
            </a:r>
          </a:p>
          <a:p>
            <a:r>
              <a:rPr lang="en-US" dirty="0"/>
              <a:t>Describe preferential attachment in:</a:t>
            </a:r>
          </a:p>
          <a:p>
            <a:pPr lvl="1"/>
            <a:r>
              <a:rPr lang="en-US" dirty="0"/>
              <a:t>Airlines</a:t>
            </a:r>
          </a:p>
          <a:p>
            <a:pPr lvl="2"/>
            <a:r>
              <a:rPr lang="en-US" dirty="0"/>
              <a:t>Adding a route to a well-connected airport improves passenger numbers</a:t>
            </a:r>
          </a:p>
          <a:p>
            <a:pPr lvl="1"/>
            <a:r>
              <a:rPr lang="en-US" dirty="0" err="1"/>
              <a:t>Instagram</a:t>
            </a:r>
            <a:endParaRPr lang="en-US" dirty="0"/>
          </a:p>
          <a:p>
            <a:pPr lvl="2"/>
            <a:r>
              <a:rPr lang="en-US" dirty="0"/>
              <a:t>Users with more followers are more visible to potential followers</a:t>
            </a:r>
          </a:p>
          <a:p>
            <a:pPr lvl="1"/>
            <a:r>
              <a:rPr lang="en-US" dirty="0"/>
              <a:t>Webpages</a:t>
            </a:r>
          </a:p>
          <a:p>
            <a:pPr lvl="2"/>
            <a:r>
              <a:rPr lang="en-US" dirty="0"/>
              <a:t>Authors linking to web pages are more likely to link to a well-known page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5176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dependencies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3887" y="1773238"/>
            <a:ext cx="5184967" cy="4464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Software Library Dependency Network</a:t>
            </a:r>
          </a:p>
          <a:p>
            <a:r>
              <a:rPr lang="en-US" dirty="0"/>
              <a:t>NPM: Node/JavaScript libraries  </a:t>
            </a:r>
          </a:p>
          <a:p>
            <a:r>
              <a:rPr lang="en-US" dirty="0" err="1"/>
              <a:t>GraphCommons</a:t>
            </a:r>
            <a:r>
              <a:rPr lang="en-US" dirty="0"/>
              <a:t> viewer</a:t>
            </a:r>
          </a:p>
          <a:p>
            <a:pPr lvl="1"/>
            <a:r>
              <a:rPr lang="en-US" dirty="0">
                <a:hlinkClick r:id="rId3"/>
              </a:rPr>
              <a:t>https://bit.ly/3HJFHRF</a:t>
            </a:r>
            <a:endParaRPr lang="en-US" dirty="0"/>
          </a:p>
          <a:p>
            <a:pPr lvl="1"/>
            <a:r>
              <a:rPr lang="en-US" dirty="0"/>
              <a:t>Use “View all in chart” in side menu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3333" y="1628775"/>
            <a:ext cx="6005142" cy="40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448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dependencies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3887" y="1773238"/>
            <a:ext cx="10944226" cy="4464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Imagine you are a security researcher looking for vulnerabilities in software packages. What techniques would you use to find software packages to review?</a:t>
            </a:r>
          </a:p>
          <a:p>
            <a:r>
              <a:rPr lang="en-US" dirty="0">
                <a:solidFill>
                  <a:schemeClr val="bg1"/>
                </a:solidFill>
              </a:rPr>
              <a:t>Degree centrality would give you packages that are most directly imported</a:t>
            </a:r>
          </a:p>
          <a:p>
            <a:r>
              <a:rPr lang="en-US" dirty="0">
                <a:solidFill>
                  <a:schemeClr val="bg1"/>
                </a:solidFill>
              </a:rPr>
              <a:t>Would not take into account “A imports B imports C”</a:t>
            </a:r>
          </a:p>
          <a:p>
            <a:r>
              <a:rPr lang="en-US" dirty="0" err="1">
                <a:solidFill>
                  <a:schemeClr val="bg1"/>
                </a:solidFill>
              </a:rPr>
              <a:t>EigenVector</a:t>
            </a:r>
            <a:r>
              <a:rPr lang="en-US" dirty="0">
                <a:solidFill>
                  <a:schemeClr val="bg1"/>
                </a:solidFill>
              </a:rPr>
              <a:t> would give packages that are part of other large software packages with large number of similar dependencies</a:t>
            </a:r>
          </a:p>
          <a:p>
            <a:r>
              <a:rPr lang="en-US" dirty="0">
                <a:solidFill>
                  <a:schemeClr val="bg1"/>
                </a:solidFill>
              </a:rPr>
              <a:t>Ideally you would weight nodes by popularity / downloads of the package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4583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dependencies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23887" y="1773238"/>
            <a:ext cx="10944226" cy="44640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Imagine you are a security researcher looking for vulnerabilities in software packages. What techniques would you use to find software packages to review?</a:t>
            </a:r>
          </a:p>
          <a:p>
            <a:r>
              <a:rPr lang="en-US" dirty="0"/>
              <a:t>Degree centrality would give you packages that are most directly imported</a:t>
            </a:r>
          </a:p>
          <a:p>
            <a:r>
              <a:rPr lang="en-US" dirty="0"/>
              <a:t>Would not take into account “A imports B imports C”</a:t>
            </a:r>
          </a:p>
          <a:p>
            <a:r>
              <a:rPr lang="en-US" dirty="0"/>
              <a:t>Eigenvector would give packages that are part of other large software packages with large number of similar dependencies</a:t>
            </a:r>
          </a:p>
          <a:p>
            <a:r>
              <a:rPr lang="en-US" dirty="0"/>
              <a:t>Ideally you would weight nodes by popularity / downloads of the package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869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2"/>
            <a:ext cx="5726111" cy="990598"/>
          </a:xfrm>
        </p:spPr>
        <p:txBody>
          <a:bodyPr/>
          <a:lstStyle/>
          <a:p>
            <a:r>
              <a:rPr lang="en-US" dirty="0"/>
              <a:t>Wikipedia 2005-2008 Node Distribution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23888" y="6237288"/>
            <a:ext cx="10944225" cy="622849"/>
          </a:xfrm>
        </p:spPr>
        <p:txBody>
          <a:bodyPr/>
          <a:lstStyle/>
          <a:p>
            <a:r>
              <a:rPr lang="en-US" dirty="0" err="1"/>
              <a:t>Ingawale</a:t>
            </a:r>
            <a:r>
              <a:rPr lang="en-US" dirty="0"/>
              <a:t>, </a:t>
            </a:r>
            <a:r>
              <a:rPr lang="en-US" dirty="0" err="1"/>
              <a:t>Myshkin</a:t>
            </a:r>
            <a:r>
              <a:rPr lang="en-US" dirty="0"/>
              <a:t>, </a:t>
            </a:r>
            <a:r>
              <a:rPr lang="en-US" dirty="0" err="1"/>
              <a:t>Amitava</a:t>
            </a:r>
            <a:r>
              <a:rPr lang="en-US" dirty="0"/>
              <a:t> </a:t>
            </a:r>
            <a:r>
              <a:rPr lang="en-US" dirty="0" err="1"/>
              <a:t>Dutta</a:t>
            </a:r>
            <a:r>
              <a:rPr lang="en-US" dirty="0"/>
              <a:t>, Rahul Roy, and </a:t>
            </a:r>
            <a:r>
              <a:rPr lang="en-US" dirty="0" err="1"/>
              <a:t>Priya</a:t>
            </a:r>
            <a:r>
              <a:rPr lang="en-US" dirty="0"/>
              <a:t> </a:t>
            </a:r>
            <a:r>
              <a:rPr lang="en-US" dirty="0" err="1"/>
              <a:t>Seetharaman</a:t>
            </a:r>
            <a:r>
              <a:rPr lang="en-US" dirty="0"/>
              <a:t>. "The small worlds of Wikipedia: implications for growth, quality and sustainability of collaborative knowledge networks." (2009).</a:t>
            </a:r>
          </a:p>
        </p:txBody>
      </p:sp>
      <p:pic>
        <p:nvPicPr>
          <p:cNvPr id="4" name="Picture 3" descr="Screen Shot 2021-11-20 at 19.31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338" y="692152"/>
            <a:ext cx="5105400" cy="54737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23887" y="1773238"/>
            <a:ext cx="6140451" cy="4464050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Ingawale</a:t>
            </a:r>
            <a:r>
              <a:rPr lang="en-US" dirty="0"/>
              <a:t> et al. calculated the:</a:t>
            </a:r>
          </a:p>
          <a:p>
            <a:pPr lvl="1"/>
            <a:r>
              <a:rPr lang="en-US" dirty="0"/>
              <a:t>Degree Distribution of Users</a:t>
            </a:r>
          </a:p>
          <a:p>
            <a:pPr lvl="1"/>
            <a:r>
              <a:rPr lang="en-US" dirty="0"/>
              <a:t>Degree Distribution of Articles</a:t>
            </a:r>
          </a:p>
          <a:p>
            <a:r>
              <a:rPr lang="en-US" dirty="0"/>
              <a:t>The more time elapses the more obvious power law distribution</a:t>
            </a:r>
          </a:p>
        </p:txBody>
      </p:sp>
    </p:spTree>
    <p:extLst>
      <p:ext uri="{BB962C8B-B14F-4D97-AF65-F5344CB8AC3E}">
        <p14:creationId xmlns:p14="http://schemas.microsoft.com/office/powerpoint/2010/main" val="25869365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2"/>
            <a:ext cx="5726111" cy="990598"/>
          </a:xfrm>
        </p:spPr>
        <p:txBody>
          <a:bodyPr/>
          <a:lstStyle/>
          <a:p>
            <a:r>
              <a:rPr lang="en-US" dirty="0"/>
              <a:t>Wikipedia 2005-2008 Node Distribution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23888" y="6237288"/>
            <a:ext cx="10944225" cy="622849"/>
          </a:xfrm>
        </p:spPr>
        <p:txBody>
          <a:bodyPr/>
          <a:lstStyle/>
          <a:p>
            <a:r>
              <a:rPr lang="en-US" dirty="0" err="1"/>
              <a:t>Ingawale</a:t>
            </a:r>
            <a:r>
              <a:rPr lang="en-US" dirty="0"/>
              <a:t>, </a:t>
            </a:r>
            <a:r>
              <a:rPr lang="en-US" dirty="0" err="1"/>
              <a:t>Myshkin</a:t>
            </a:r>
            <a:r>
              <a:rPr lang="en-US" dirty="0"/>
              <a:t>, </a:t>
            </a:r>
            <a:r>
              <a:rPr lang="en-US" dirty="0" err="1"/>
              <a:t>Amitava</a:t>
            </a:r>
            <a:r>
              <a:rPr lang="en-US" dirty="0"/>
              <a:t> </a:t>
            </a:r>
            <a:r>
              <a:rPr lang="en-US" dirty="0" err="1"/>
              <a:t>Dutta</a:t>
            </a:r>
            <a:r>
              <a:rPr lang="en-US" dirty="0"/>
              <a:t>, Rahul Roy, and </a:t>
            </a:r>
            <a:r>
              <a:rPr lang="en-US" dirty="0" err="1"/>
              <a:t>Priya</a:t>
            </a:r>
            <a:r>
              <a:rPr lang="en-US" dirty="0"/>
              <a:t> </a:t>
            </a:r>
            <a:r>
              <a:rPr lang="en-US" dirty="0" err="1"/>
              <a:t>Seetharaman</a:t>
            </a:r>
            <a:r>
              <a:rPr lang="en-US" dirty="0"/>
              <a:t>. "The small worlds of Wikipedia: implications for growth, quality and sustainability of collaborative knowledge networks." (2009).</a:t>
            </a:r>
          </a:p>
        </p:txBody>
      </p:sp>
      <p:pic>
        <p:nvPicPr>
          <p:cNvPr id="4" name="Picture 3" descr="Screen Shot 2021-11-20 at 19.31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338" y="692152"/>
            <a:ext cx="5105400" cy="54737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23887" y="1773238"/>
            <a:ext cx="6140451" cy="44640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What does this finding tell us about Wikipedia?</a:t>
            </a:r>
          </a:p>
          <a:p>
            <a:r>
              <a:rPr lang="en-US" sz="2400" dirty="0">
                <a:solidFill>
                  <a:schemeClr val="bg1"/>
                </a:solidFill>
              </a:rPr>
              <a:t>Preferential attachment process is in play</a:t>
            </a:r>
          </a:p>
          <a:p>
            <a:r>
              <a:rPr lang="en-US" sz="2400" dirty="0">
                <a:solidFill>
                  <a:schemeClr val="bg1"/>
                </a:solidFill>
              </a:rPr>
              <a:t>New pages have to be linked to existing pages so human editors naturally form structures like disambiguation pages, list pages</a:t>
            </a:r>
          </a:p>
          <a:p>
            <a:r>
              <a:rPr lang="en-US" sz="2400" dirty="0">
                <a:solidFill>
                  <a:schemeClr val="bg1"/>
                </a:solidFill>
              </a:rPr>
              <a:t>Pages tend to link to more general/wider concepts - potential requirement for successful submission?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45566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92152"/>
            <a:ext cx="5726111" cy="990598"/>
          </a:xfrm>
        </p:spPr>
        <p:txBody>
          <a:bodyPr/>
          <a:lstStyle/>
          <a:p>
            <a:r>
              <a:rPr lang="en-US" dirty="0"/>
              <a:t>Wikipedia 2005-2008 Node Distribution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23888" y="6237288"/>
            <a:ext cx="10944225" cy="622849"/>
          </a:xfrm>
        </p:spPr>
        <p:txBody>
          <a:bodyPr/>
          <a:lstStyle/>
          <a:p>
            <a:r>
              <a:rPr lang="en-US" dirty="0" err="1"/>
              <a:t>Ingawale</a:t>
            </a:r>
            <a:r>
              <a:rPr lang="en-US" dirty="0"/>
              <a:t>, </a:t>
            </a:r>
            <a:r>
              <a:rPr lang="en-US" dirty="0" err="1"/>
              <a:t>Myshkin</a:t>
            </a:r>
            <a:r>
              <a:rPr lang="en-US" dirty="0"/>
              <a:t>, </a:t>
            </a:r>
            <a:r>
              <a:rPr lang="en-US" dirty="0" err="1"/>
              <a:t>Amitava</a:t>
            </a:r>
            <a:r>
              <a:rPr lang="en-US" dirty="0"/>
              <a:t> </a:t>
            </a:r>
            <a:r>
              <a:rPr lang="en-US" dirty="0" err="1"/>
              <a:t>Dutta</a:t>
            </a:r>
            <a:r>
              <a:rPr lang="en-US" dirty="0"/>
              <a:t>, Rahul Roy, and </a:t>
            </a:r>
            <a:r>
              <a:rPr lang="en-US" dirty="0" err="1"/>
              <a:t>Priya</a:t>
            </a:r>
            <a:r>
              <a:rPr lang="en-US" dirty="0"/>
              <a:t> </a:t>
            </a:r>
            <a:r>
              <a:rPr lang="en-US" dirty="0" err="1"/>
              <a:t>Seetharaman</a:t>
            </a:r>
            <a:r>
              <a:rPr lang="en-US" dirty="0"/>
              <a:t>. "The small worlds of Wikipedia: implications for growth, quality and sustainability of collaborative knowledge networks." (2009).</a:t>
            </a:r>
          </a:p>
        </p:txBody>
      </p:sp>
      <p:pic>
        <p:nvPicPr>
          <p:cNvPr id="4" name="Picture 3" descr="Screen Shot 2021-11-20 at 19.31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338" y="692152"/>
            <a:ext cx="5105400" cy="54737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23887" y="1773238"/>
            <a:ext cx="6140451" cy="44640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180000" indent="-1800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20000" indent="-1800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What does this finding tell us about Wikipedia?</a:t>
            </a:r>
          </a:p>
          <a:p>
            <a:r>
              <a:rPr lang="en-US" sz="2400" dirty="0"/>
              <a:t>Preferential attachment process is in play</a:t>
            </a:r>
          </a:p>
          <a:p>
            <a:r>
              <a:rPr lang="en-US" sz="2400" dirty="0"/>
              <a:t>New pages have to be linked to existing pages so human editors naturally form structures like disambiguation pages, list pages</a:t>
            </a:r>
          </a:p>
          <a:p>
            <a:r>
              <a:rPr lang="en-US" sz="2400" dirty="0"/>
              <a:t>Pages tend to link to more general/wider concepts - potential requirement for successful submission?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3308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“Web Graph is an over-simplification of the web.”</a:t>
            </a:r>
          </a:p>
          <a:p>
            <a:r>
              <a:rPr lang="en-US" dirty="0"/>
              <a:t>Discuss:</a:t>
            </a:r>
          </a:p>
          <a:p>
            <a:pPr lvl="1"/>
            <a:r>
              <a:rPr lang="en-US" dirty="0"/>
              <a:t>What Web Graph can do</a:t>
            </a:r>
          </a:p>
          <a:p>
            <a:pPr lvl="1"/>
            <a:r>
              <a:rPr lang="en-US" dirty="0"/>
              <a:t>What Web Graph cannot do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436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Web and Graph Theory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600" dirty="0"/>
              <a:t>“Web Graph is an over-simplification of the web.”</a:t>
            </a:r>
          </a:p>
          <a:p>
            <a:r>
              <a:rPr lang="en-US" dirty="0"/>
              <a:t>Discuss:</a:t>
            </a:r>
          </a:p>
          <a:p>
            <a:pPr lvl="1"/>
            <a:r>
              <a:rPr lang="en-US" dirty="0"/>
              <a:t>What Web Graph can do</a:t>
            </a:r>
          </a:p>
          <a:p>
            <a:pPr lvl="2"/>
            <a:r>
              <a:rPr lang="en-US" dirty="0"/>
              <a:t>Study how the web is interconnected</a:t>
            </a:r>
          </a:p>
          <a:p>
            <a:pPr lvl="2"/>
            <a:r>
              <a:rPr lang="en-US" dirty="0"/>
              <a:t>Study how the web grows</a:t>
            </a:r>
          </a:p>
          <a:p>
            <a:pPr lvl="2"/>
            <a:r>
              <a:rPr lang="en-US" dirty="0"/>
              <a:t>Ranking pages</a:t>
            </a:r>
          </a:p>
          <a:p>
            <a:pPr lvl="2"/>
            <a:r>
              <a:rPr lang="en-US" dirty="0"/>
              <a:t>Identifying authorities in the web</a:t>
            </a:r>
          </a:p>
          <a:p>
            <a:pPr lvl="1"/>
            <a:r>
              <a:rPr lang="en-US" dirty="0"/>
              <a:t>What Web Graph cannot do:</a:t>
            </a:r>
          </a:p>
          <a:p>
            <a:pPr lvl="2"/>
            <a:r>
              <a:rPr lang="en-US" dirty="0"/>
              <a:t>Does not consider anything about the content of the page such as the quality of the content</a:t>
            </a:r>
          </a:p>
          <a:p>
            <a:pPr lvl="2"/>
            <a:r>
              <a:rPr lang="en-US" dirty="0"/>
              <a:t>Does not consider the popularity of the page or page views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84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Cities, Flights and Connectivity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23887" y="1773238"/>
            <a:ext cx="10944225" cy="44640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How can we model cities and flights using a graph?</a:t>
            </a:r>
          </a:p>
          <a:p>
            <a:r>
              <a:rPr lang="en-US" dirty="0">
                <a:solidFill>
                  <a:schemeClr val="bg1"/>
                </a:solidFill>
              </a:rPr>
              <a:t>Cities are nodes</a:t>
            </a:r>
          </a:p>
          <a:p>
            <a:r>
              <a:rPr lang="en-US" dirty="0">
                <a:solidFill>
                  <a:schemeClr val="bg1"/>
                </a:solidFill>
              </a:rPr>
              <a:t>Flights are edges</a:t>
            </a:r>
          </a:p>
          <a:p>
            <a:pPr marL="0" indent="0">
              <a:buNone/>
            </a:pPr>
            <a:r>
              <a:rPr lang="en-US" dirty="0"/>
              <a:t>Why are these cities connected to each other?</a:t>
            </a:r>
          </a:p>
          <a:p>
            <a:r>
              <a:rPr lang="en-US" dirty="0">
                <a:solidFill>
                  <a:schemeClr val="bg1"/>
                </a:solidFill>
              </a:rPr>
              <a:t>There is demand because of business, tourism and migration</a:t>
            </a:r>
          </a:p>
          <a:p>
            <a:r>
              <a:rPr lang="en-US" dirty="0">
                <a:solidFill>
                  <a:schemeClr val="bg1"/>
                </a:solidFill>
              </a:rPr>
              <a:t>Airlines focus their operations on certain airports and form alliances</a:t>
            </a:r>
          </a:p>
          <a:p>
            <a:r>
              <a:rPr lang="en-US" dirty="0">
                <a:solidFill>
                  <a:schemeClr val="bg1"/>
                </a:solidFill>
              </a:rPr>
              <a:t>Capital cities, points of interest</a:t>
            </a:r>
          </a:p>
          <a:p>
            <a:r>
              <a:rPr lang="en-US" dirty="0">
                <a:solidFill>
                  <a:schemeClr val="bg1"/>
                </a:solidFill>
              </a:rPr>
              <a:t>Geographical topology </a:t>
            </a:r>
            <a:r>
              <a:rPr lang="en-GB" dirty="0" err="1">
                <a:solidFill>
                  <a:schemeClr val="bg1"/>
                </a:solidFill>
              </a:rPr>
              <a:t>eg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how built up an area is or whether an airport can be built there</a:t>
            </a:r>
          </a:p>
          <a:p>
            <a:pPr marL="0" indent="0">
              <a:buNone/>
            </a:pPr>
            <a:r>
              <a:rPr lang="en-US" dirty="0"/>
              <a:t>What are hubs and what makes a good hubs?</a:t>
            </a:r>
          </a:p>
          <a:p>
            <a:r>
              <a:rPr lang="en-US" dirty="0">
                <a:solidFill>
                  <a:schemeClr val="bg1"/>
                </a:solidFill>
              </a:rPr>
              <a:t>Nodes with large numbers of connections</a:t>
            </a:r>
          </a:p>
          <a:p>
            <a:r>
              <a:rPr lang="en-US" dirty="0">
                <a:solidFill>
                  <a:schemeClr val="bg1"/>
                </a:solidFill>
              </a:rPr>
              <a:t>Well-connected to rest of the graph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740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Cities, Flights and Connectivity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23887" y="1773238"/>
            <a:ext cx="10944225" cy="44640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How can we model cities and flights using a graph?</a:t>
            </a:r>
          </a:p>
          <a:p>
            <a:r>
              <a:rPr lang="en-US" dirty="0"/>
              <a:t>Cities are nodes</a:t>
            </a:r>
          </a:p>
          <a:p>
            <a:r>
              <a:rPr lang="en-US" dirty="0"/>
              <a:t>Flights are edges</a:t>
            </a:r>
          </a:p>
          <a:p>
            <a:pPr marL="0" indent="0">
              <a:buNone/>
            </a:pPr>
            <a:r>
              <a:rPr lang="en-US" dirty="0"/>
              <a:t>Why are these cities connected to each other?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There is demand because of business, tourism and migration</a:t>
            </a:r>
          </a:p>
          <a:p>
            <a:r>
              <a:rPr lang="en-US" dirty="0">
                <a:solidFill>
                  <a:schemeClr val="bg1"/>
                </a:solidFill>
              </a:rPr>
              <a:t>Airlines focus their operations on certain airports and form alliances</a:t>
            </a:r>
          </a:p>
          <a:p>
            <a:r>
              <a:rPr lang="en-US" dirty="0">
                <a:solidFill>
                  <a:schemeClr val="bg1"/>
                </a:solidFill>
              </a:rPr>
              <a:t>Capital cities, points of interest</a:t>
            </a:r>
          </a:p>
          <a:p>
            <a:r>
              <a:rPr lang="en-US" dirty="0">
                <a:solidFill>
                  <a:schemeClr val="bg1"/>
                </a:solidFill>
              </a:rPr>
              <a:t>Geographical topology </a:t>
            </a:r>
            <a:r>
              <a:rPr lang="en-GB" dirty="0" err="1">
                <a:solidFill>
                  <a:schemeClr val="bg1"/>
                </a:solidFill>
              </a:rPr>
              <a:t>eg</a:t>
            </a:r>
            <a:r>
              <a:rPr lang="en-GB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how built up an area is or whether an airport can be built there</a:t>
            </a:r>
          </a:p>
          <a:p>
            <a:pPr marL="0" indent="0">
              <a:buNone/>
            </a:pPr>
            <a:r>
              <a:rPr lang="en-US" dirty="0"/>
              <a:t>What are hubs and what makes a good hubs?</a:t>
            </a:r>
          </a:p>
          <a:p>
            <a:r>
              <a:rPr lang="en-US" dirty="0">
                <a:solidFill>
                  <a:schemeClr val="bg1"/>
                </a:solidFill>
              </a:rPr>
              <a:t>Nodes with large numbers of connections</a:t>
            </a:r>
          </a:p>
          <a:p>
            <a:r>
              <a:rPr lang="en-US" dirty="0">
                <a:solidFill>
                  <a:schemeClr val="bg1"/>
                </a:solidFill>
              </a:rPr>
              <a:t>Well-connected to rest of the graph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731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Cities, Flights and Connectivity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623887" y="1773238"/>
            <a:ext cx="10944225" cy="446405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How can we model cities and flights using a graph?</a:t>
            </a:r>
          </a:p>
          <a:p>
            <a:r>
              <a:rPr lang="en-US" dirty="0"/>
              <a:t>Cities are nodes</a:t>
            </a:r>
          </a:p>
          <a:p>
            <a:r>
              <a:rPr lang="en-US" dirty="0"/>
              <a:t>Flights are edges</a:t>
            </a:r>
          </a:p>
          <a:p>
            <a:pPr marL="0" indent="0">
              <a:buNone/>
            </a:pPr>
            <a:r>
              <a:rPr lang="en-US" dirty="0"/>
              <a:t>Why are these cities connected to each other?</a:t>
            </a:r>
          </a:p>
          <a:p>
            <a:r>
              <a:rPr lang="en-US" dirty="0"/>
              <a:t>There is demand because of business, tourism and migration</a:t>
            </a:r>
          </a:p>
          <a:p>
            <a:r>
              <a:rPr lang="en-US" dirty="0"/>
              <a:t>Airlines focus their operations on certain airports and form alliances</a:t>
            </a:r>
          </a:p>
          <a:p>
            <a:r>
              <a:rPr lang="en-US" dirty="0"/>
              <a:t>Capital cities, points of interest</a:t>
            </a:r>
          </a:p>
          <a:p>
            <a:r>
              <a:rPr lang="en-US" dirty="0"/>
              <a:t>Geographical topology </a:t>
            </a:r>
            <a:r>
              <a:rPr lang="en-GB" dirty="0" err="1"/>
              <a:t>eg</a:t>
            </a:r>
            <a:r>
              <a:rPr lang="en-GB" dirty="0"/>
              <a:t> </a:t>
            </a:r>
            <a:r>
              <a:rPr lang="en-US" dirty="0"/>
              <a:t>how built up an area is or whether an airport can be built there</a:t>
            </a:r>
          </a:p>
          <a:p>
            <a:pPr marL="0" indent="0">
              <a:buNone/>
            </a:pPr>
            <a:r>
              <a:rPr lang="en-US" dirty="0"/>
              <a:t>What are hubs and what makes a good hubs?</a:t>
            </a:r>
          </a:p>
          <a:p>
            <a:r>
              <a:rPr lang="en-US" dirty="0">
                <a:solidFill>
                  <a:schemeClr val="bg1"/>
                </a:solidFill>
              </a:rPr>
              <a:t>Nodes with large numbers of connections</a:t>
            </a:r>
          </a:p>
          <a:p>
            <a:r>
              <a:rPr lang="en-US" dirty="0">
                <a:solidFill>
                  <a:schemeClr val="bg1"/>
                </a:solidFill>
              </a:rPr>
              <a:t>Well-connected to rest of the graph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5191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3330</Words>
  <Application>Microsoft Macintosh PowerPoint</Application>
  <PresentationFormat>Widescreen</PresentationFormat>
  <Paragraphs>960</Paragraphs>
  <Slides>46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46</vt:i4>
      </vt:variant>
    </vt:vector>
  </HeadingPairs>
  <TitlesOfParts>
    <vt:vector size="58" baseType="lpstr">
      <vt:lpstr>Lucida Sans</vt:lpstr>
      <vt:lpstr>Calibri</vt:lpstr>
      <vt:lpstr>Arial</vt:lpstr>
      <vt:lpstr>Lucida Grande</vt:lpstr>
      <vt:lpstr>Default Theme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Web Graph**</vt:lpstr>
      <vt:lpstr>The Web and Graph Theory </vt:lpstr>
      <vt:lpstr>The Web and Graph Theory </vt:lpstr>
      <vt:lpstr>PowerPoint Presentation</vt:lpstr>
      <vt:lpstr>The Web and Graph Theory </vt:lpstr>
      <vt:lpstr>Cities, Flights and Connectivity</vt:lpstr>
      <vt:lpstr>Cities, Flights and Connectivity</vt:lpstr>
      <vt:lpstr>Cities, Flights and Connectivity</vt:lpstr>
      <vt:lpstr>Cities, Flights and Connectivity</vt:lpstr>
      <vt:lpstr>BA Edinburgh</vt:lpstr>
      <vt:lpstr>BA Faro</vt:lpstr>
      <vt:lpstr>BA Florence</vt:lpstr>
      <vt:lpstr>BA Ibiza</vt:lpstr>
      <vt:lpstr>BA Palma</vt:lpstr>
      <vt:lpstr>BA Southampton</vt:lpstr>
      <vt:lpstr>London</vt:lpstr>
      <vt:lpstr>PowerPoint Presentation</vt:lpstr>
      <vt:lpstr>BA UK Connections</vt:lpstr>
      <vt:lpstr>BA World-wide Connections</vt:lpstr>
      <vt:lpstr>OpenFlights.org</vt:lpstr>
      <vt:lpstr>OpenFlights.org airports degree distribution</vt:lpstr>
      <vt:lpstr>OpenFlights.org airports degree distribution</vt:lpstr>
      <vt:lpstr>OpenFlights.org airports degree distribution</vt:lpstr>
      <vt:lpstr>OpenFlights.org airports degree distribution</vt:lpstr>
      <vt:lpstr>OpenFlights.org airports degree distribution</vt:lpstr>
      <vt:lpstr>What do the Measures Tell You?</vt:lpstr>
      <vt:lpstr>What do the measures tell you?</vt:lpstr>
      <vt:lpstr>What do the measures tell us?</vt:lpstr>
      <vt:lpstr>What do the measures tell us?</vt:lpstr>
      <vt:lpstr>What do the measures tell us?</vt:lpstr>
      <vt:lpstr>What do the measures tell us?</vt:lpstr>
      <vt:lpstr>What do the measures tell us?</vt:lpstr>
      <vt:lpstr>What do the measures tell us?</vt:lpstr>
      <vt:lpstr>What do the measures tell us?</vt:lpstr>
      <vt:lpstr>What do the measures tell us?</vt:lpstr>
      <vt:lpstr>The Web and Graph Theory </vt:lpstr>
      <vt:lpstr>The Web and Graph Theory </vt:lpstr>
      <vt:lpstr>The Web and Graph Theory </vt:lpstr>
      <vt:lpstr>The Web and Graph Theory </vt:lpstr>
      <vt:lpstr>Software dependencies</vt:lpstr>
      <vt:lpstr>Software dependencies</vt:lpstr>
      <vt:lpstr>Software dependencies</vt:lpstr>
      <vt:lpstr>Wikipedia 2005-2008 Node Distribution</vt:lpstr>
      <vt:lpstr>Wikipedia 2005-2008 Node Distribution</vt:lpstr>
      <vt:lpstr>Wikipedia 2005-2008 Node Distribution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Packer</dc:creator>
  <cp:lastModifiedBy>Heather Packer</cp:lastModifiedBy>
  <cp:revision>4</cp:revision>
  <dcterms:created xsi:type="dcterms:W3CDTF">2021-11-22T11:53:00Z</dcterms:created>
  <dcterms:modified xsi:type="dcterms:W3CDTF">2021-11-22T12:40:15Z</dcterms:modified>
</cp:coreProperties>
</file>