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4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5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6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7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  <p:sldMasterId id="2147483660" r:id="rId2"/>
    <p:sldMasterId id="2147483698" r:id="rId3"/>
    <p:sldMasterId id="2147483702" r:id="rId4"/>
    <p:sldMasterId id="2147483706" r:id="rId5"/>
    <p:sldMasterId id="2147483710" r:id="rId6"/>
    <p:sldMasterId id="2147483714" r:id="rId7"/>
    <p:sldMasterId id="2147483718" r:id="rId8"/>
  </p:sldMasterIdLst>
  <p:notesMasterIdLst>
    <p:notesMasterId r:id="rId42"/>
  </p:notesMasterIdLst>
  <p:sldIdLst>
    <p:sldId id="259" r:id="rId9"/>
    <p:sldId id="256" r:id="rId10"/>
    <p:sldId id="257" r:id="rId11"/>
    <p:sldId id="286" r:id="rId12"/>
    <p:sldId id="287" r:id="rId13"/>
    <p:sldId id="288" r:id="rId14"/>
    <p:sldId id="262" r:id="rId15"/>
    <p:sldId id="263" r:id="rId16"/>
    <p:sldId id="265" r:id="rId17"/>
    <p:sldId id="266" r:id="rId18"/>
    <p:sldId id="295" r:id="rId19"/>
    <p:sldId id="268" r:id="rId20"/>
    <p:sldId id="297" r:id="rId21"/>
    <p:sldId id="296" r:id="rId22"/>
    <p:sldId id="269" r:id="rId23"/>
    <p:sldId id="270" r:id="rId24"/>
    <p:sldId id="271" r:id="rId25"/>
    <p:sldId id="272" r:id="rId26"/>
    <p:sldId id="274" r:id="rId27"/>
    <p:sldId id="289" r:id="rId28"/>
    <p:sldId id="276" r:id="rId29"/>
    <p:sldId id="277" r:id="rId30"/>
    <p:sldId id="278" r:id="rId31"/>
    <p:sldId id="290" r:id="rId32"/>
    <p:sldId id="291" r:id="rId33"/>
    <p:sldId id="294" r:id="rId34"/>
    <p:sldId id="281" r:id="rId35"/>
    <p:sldId id="292" r:id="rId36"/>
    <p:sldId id="298" r:id="rId37"/>
    <p:sldId id="293" r:id="rId38"/>
    <p:sldId id="299" r:id="rId39"/>
    <p:sldId id="284" r:id="rId40"/>
    <p:sldId id="285" r:id="rId41"/>
  </p:sldIdLst>
  <p:sldSz cx="12192000" cy="6858000"/>
  <p:notesSz cx="6858000" cy="9144000"/>
  <p:embeddedFontLs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Lucida Sans" panose="020B0602030504020204" pitchFamily="34" charset="77"/>
      <p:regular r:id="rId47"/>
      <p:bold r:id="rId48"/>
      <p:italic r:id="rId49"/>
      <p:boldItalic r:id="rId50"/>
    </p:embeddedFont>
    <p:embeddedFont>
      <p:font typeface="Lucida Sans Typewriter" panose="020B0509030504030204" pitchFamily="49" charset="77"/>
      <p:regular r:id="rId51"/>
      <p:bold r:id="rId52"/>
      <p:italic r:id="rId53"/>
      <p:bold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47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6948CDB-D82F-F549-8B8B-E224E91111DD}" v="25" dt="2020-10-19T10:15:56.7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164"/>
    <p:restoredTop sz="73946"/>
  </p:normalViewPr>
  <p:slideViewPr>
    <p:cSldViewPr snapToGrid="0" snapToObjects="1" showGuides="1">
      <p:cViewPr varScale="1">
        <p:scale>
          <a:sx n="88" d="100"/>
          <a:sy n="88" d="100"/>
        </p:scale>
        <p:origin x="312" y="184"/>
      </p:cViewPr>
      <p:guideLst>
        <p:guide orient="horz" pos="204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slide" Target="slides/slide18.xml"/><Relationship Id="rId39" Type="http://schemas.openxmlformats.org/officeDocument/2006/relationships/slide" Target="slides/slide31.xml"/><Relationship Id="rId21" Type="http://schemas.openxmlformats.org/officeDocument/2006/relationships/slide" Target="slides/slide13.xml"/><Relationship Id="rId34" Type="http://schemas.openxmlformats.org/officeDocument/2006/relationships/slide" Target="slides/slide26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presProps" Target="pres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9" Type="http://schemas.openxmlformats.org/officeDocument/2006/relationships/slide" Target="slides/slide21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32" Type="http://schemas.openxmlformats.org/officeDocument/2006/relationships/slide" Target="slides/slide24.xml"/><Relationship Id="rId37" Type="http://schemas.openxmlformats.org/officeDocument/2006/relationships/slide" Target="slides/slide29.xml"/><Relationship Id="rId40" Type="http://schemas.openxmlformats.org/officeDocument/2006/relationships/slide" Target="slides/slide32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slide" Target="slides/slide19.xml"/><Relationship Id="rId30" Type="http://schemas.openxmlformats.org/officeDocument/2006/relationships/slide" Target="slides/slide22.xml"/><Relationship Id="rId35" Type="http://schemas.openxmlformats.org/officeDocument/2006/relationships/slide" Target="slides/slide27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viewProps" Target="viewProps.xml"/><Relationship Id="rId8" Type="http://schemas.openxmlformats.org/officeDocument/2006/relationships/slideMaster" Target="slideMasters/slideMaster8.xml"/><Relationship Id="rId51" Type="http://schemas.openxmlformats.org/officeDocument/2006/relationships/font" Target="fonts/font9.fntdata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slide" Target="slides/slide17.xml"/><Relationship Id="rId33" Type="http://schemas.openxmlformats.org/officeDocument/2006/relationships/slide" Target="slides/slide25.xml"/><Relationship Id="rId38" Type="http://schemas.openxmlformats.org/officeDocument/2006/relationships/slide" Target="slides/slide30.xml"/><Relationship Id="rId46" Type="http://schemas.openxmlformats.org/officeDocument/2006/relationships/font" Target="fonts/font4.fntdata"/><Relationship Id="rId59" Type="http://schemas.microsoft.com/office/2016/11/relationships/changesInfo" Target="changesInfos/changesInfo1.xml"/><Relationship Id="rId20" Type="http://schemas.openxmlformats.org/officeDocument/2006/relationships/slide" Target="slides/slide12.xml"/><Relationship Id="rId41" Type="http://schemas.openxmlformats.org/officeDocument/2006/relationships/slide" Target="slides/slide33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slide" Target="slides/slide20.xml"/><Relationship Id="rId36" Type="http://schemas.openxmlformats.org/officeDocument/2006/relationships/slide" Target="slides/slide28.xml"/><Relationship Id="rId49" Type="http://schemas.openxmlformats.org/officeDocument/2006/relationships/font" Target="fonts/font7.fntdata"/><Relationship Id="rId57" Type="http://schemas.openxmlformats.org/officeDocument/2006/relationships/theme" Target="theme/theme1.xml"/><Relationship Id="rId10" Type="http://schemas.openxmlformats.org/officeDocument/2006/relationships/slide" Target="slides/slide2.xml"/><Relationship Id="rId31" Type="http://schemas.openxmlformats.org/officeDocument/2006/relationships/slide" Target="slides/slide23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cholas Gibbins" userId="6a0e944c-4d97-467d-bb7a-7c3315791fe4" providerId="ADAL" clId="{16948CDB-D82F-F549-8B8B-E224E91111DD}"/>
    <pc:docChg chg="undo custSel mod addSld delSld modSld">
      <pc:chgData name="Nicholas Gibbins" userId="6a0e944c-4d97-467d-bb7a-7c3315791fe4" providerId="ADAL" clId="{16948CDB-D82F-F549-8B8B-E224E91111DD}" dt="2020-10-19T10:15:56.746" v="770" actId="1076"/>
      <pc:docMkLst>
        <pc:docMk/>
      </pc:docMkLst>
      <pc:sldChg chg="modSp mod">
        <pc:chgData name="Nicholas Gibbins" userId="6a0e944c-4d97-467d-bb7a-7c3315791fe4" providerId="ADAL" clId="{16948CDB-D82F-F549-8B8B-E224E91111DD}" dt="2020-09-23T21:29:08.080" v="21" actId="20577"/>
        <pc:sldMkLst>
          <pc:docMk/>
          <pc:sldMk cId="966385116" sldId="256"/>
        </pc:sldMkLst>
        <pc:spChg chg="mod">
          <ac:chgData name="Nicholas Gibbins" userId="6a0e944c-4d97-467d-bb7a-7c3315791fe4" providerId="ADAL" clId="{16948CDB-D82F-F549-8B8B-E224E91111DD}" dt="2020-09-23T21:29:08.080" v="21" actId="20577"/>
          <ac:spMkLst>
            <pc:docMk/>
            <pc:sldMk cId="966385116" sldId="256"/>
            <ac:spMk id="3" creationId="{00000000-0000-0000-0000-000000000000}"/>
          </ac:spMkLst>
        </pc:spChg>
      </pc:sldChg>
      <pc:sldChg chg="modSp mod modNotesTx">
        <pc:chgData name="Nicholas Gibbins" userId="6a0e944c-4d97-467d-bb7a-7c3315791fe4" providerId="ADAL" clId="{16948CDB-D82F-F549-8B8B-E224E91111DD}" dt="2020-10-19T09:56:37.492" v="328" actId="20577"/>
        <pc:sldMkLst>
          <pc:docMk/>
          <pc:sldMk cId="3917451220" sldId="266"/>
        </pc:sldMkLst>
        <pc:spChg chg="mod">
          <ac:chgData name="Nicholas Gibbins" userId="6a0e944c-4d97-467d-bb7a-7c3315791fe4" providerId="ADAL" clId="{16948CDB-D82F-F549-8B8B-E224E91111DD}" dt="2020-10-19T09:56:37.492" v="328" actId="20577"/>
          <ac:spMkLst>
            <pc:docMk/>
            <pc:sldMk cId="3917451220" sldId="266"/>
            <ac:spMk id="6" creationId="{F2CD5DBE-FEE1-9E43-A920-12D968ED9313}"/>
          </ac:spMkLst>
        </pc:spChg>
      </pc:sldChg>
      <pc:sldChg chg="addSp delSp modSp mod modClrScheme chgLayout">
        <pc:chgData name="Nicholas Gibbins" userId="6a0e944c-4d97-467d-bb7a-7c3315791fe4" providerId="ADAL" clId="{16948CDB-D82F-F549-8B8B-E224E91111DD}" dt="2020-10-03T10:21:14.323" v="62" actId="1076"/>
        <pc:sldMkLst>
          <pc:docMk/>
          <pc:sldMk cId="551095346" sldId="272"/>
        </pc:sldMkLst>
        <pc:spChg chg="mod ord">
          <ac:chgData name="Nicholas Gibbins" userId="6a0e944c-4d97-467d-bb7a-7c3315791fe4" providerId="ADAL" clId="{16948CDB-D82F-F549-8B8B-E224E91111DD}" dt="2020-10-03T10:20:37.480" v="46" actId="700"/>
          <ac:spMkLst>
            <pc:docMk/>
            <pc:sldMk cId="551095346" sldId="272"/>
            <ac:spMk id="2" creationId="{00000000-0000-0000-0000-000000000000}"/>
          </ac:spMkLst>
        </pc:spChg>
        <pc:spChg chg="mod ord">
          <ac:chgData name="Nicholas Gibbins" userId="6a0e944c-4d97-467d-bb7a-7c3315791fe4" providerId="ADAL" clId="{16948CDB-D82F-F549-8B8B-E224E91111DD}" dt="2020-10-03T10:20:37.480" v="46" actId="700"/>
          <ac:spMkLst>
            <pc:docMk/>
            <pc:sldMk cId="551095346" sldId="272"/>
            <ac:spMk id="3" creationId="{00000000-0000-0000-0000-000000000000}"/>
          </ac:spMkLst>
        </pc:spChg>
        <pc:spChg chg="mod ord">
          <ac:chgData name="Nicholas Gibbins" userId="6a0e944c-4d97-467d-bb7a-7c3315791fe4" providerId="ADAL" clId="{16948CDB-D82F-F549-8B8B-E224E91111DD}" dt="2020-10-03T10:21:02.340" v="60" actId="20577"/>
          <ac:spMkLst>
            <pc:docMk/>
            <pc:sldMk cId="551095346" sldId="272"/>
            <ac:spMk id="4" creationId="{00000000-0000-0000-0000-000000000000}"/>
          </ac:spMkLst>
        </pc:spChg>
        <pc:spChg chg="del mod ord">
          <ac:chgData name="Nicholas Gibbins" userId="6a0e944c-4d97-467d-bb7a-7c3315791fe4" providerId="ADAL" clId="{16948CDB-D82F-F549-8B8B-E224E91111DD}" dt="2020-10-03T10:20:37.480" v="46" actId="700"/>
          <ac:spMkLst>
            <pc:docMk/>
            <pc:sldMk cId="551095346" sldId="272"/>
            <ac:spMk id="6" creationId="{105AF3ED-146F-EA4F-B6DD-5FBAA378431D}"/>
          </ac:spMkLst>
        </pc:spChg>
        <pc:spChg chg="add mod">
          <ac:chgData name="Nicholas Gibbins" userId="6a0e944c-4d97-467d-bb7a-7c3315791fe4" providerId="ADAL" clId="{16948CDB-D82F-F549-8B8B-E224E91111DD}" dt="2020-10-03T10:20:10.898" v="44" actId="255"/>
          <ac:spMkLst>
            <pc:docMk/>
            <pc:sldMk cId="551095346" sldId="272"/>
            <ac:spMk id="7" creationId="{6CAA7212-367D-AB48-BA33-A2AA28AED89F}"/>
          </ac:spMkLst>
        </pc:spChg>
        <pc:spChg chg="add mod">
          <ac:chgData name="Nicholas Gibbins" userId="6a0e944c-4d97-467d-bb7a-7c3315791fe4" providerId="ADAL" clId="{16948CDB-D82F-F549-8B8B-E224E91111DD}" dt="2020-10-03T10:20:10.898" v="44" actId="255"/>
          <ac:spMkLst>
            <pc:docMk/>
            <pc:sldMk cId="551095346" sldId="272"/>
            <ac:spMk id="8" creationId="{DD4E740E-65DC-7547-905A-F24A4CF270F1}"/>
          </ac:spMkLst>
        </pc:spChg>
        <pc:spChg chg="add mod">
          <ac:chgData name="Nicholas Gibbins" userId="6a0e944c-4d97-467d-bb7a-7c3315791fe4" providerId="ADAL" clId="{16948CDB-D82F-F549-8B8B-E224E91111DD}" dt="2020-10-03T10:20:10.898" v="44" actId="255"/>
          <ac:spMkLst>
            <pc:docMk/>
            <pc:sldMk cId="551095346" sldId="272"/>
            <ac:spMk id="9" creationId="{D7801CEF-3BA2-BB40-B226-63E44F86F8D0}"/>
          </ac:spMkLst>
        </pc:spChg>
        <pc:spChg chg="add mod">
          <ac:chgData name="Nicholas Gibbins" userId="6a0e944c-4d97-467d-bb7a-7c3315791fe4" providerId="ADAL" clId="{16948CDB-D82F-F549-8B8B-E224E91111DD}" dt="2020-10-03T10:20:10.898" v="44" actId="255"/>
          <ac:spMkLst>
            <pc:docMk/>
            <pc:sldMk cId="551095346" sldId="272"/>
            <ac:spMk id="10" creationId="{8DEEA6F3-71FC-074D-A86A-BEEF7F5AC338}"/>
          </ac:spMkLst>
        </pc:spChg>
        <pc:spChg chg="add mod">
          <ac:chgData name="Nicholas Gibbins" userId="6a0e944c-4d97-467d-bb7a-7c3315791fe4" providerId="ADAL" clId="{16948CDB-D82F-F549-8B8B-E224E91111DD}" dt="2020-10-03T10:20:10.898" v="44" actId="255"/>
          <ac:spMkLst>
            <pc:docMk/>
            <pc:sldMk cId="551095346" sldId="272"/>
            <ac:spMk id="11" creationId="{D1687253-7D5D-B04D-AB6F-17D6B439B987}"/>
          </ac:spMkLst>
        </pc:spChg>
        <pc:spChg chg="add mod">
          <ac:chgData name="Nicholas Gibbins" userId="6a0e944c-4d97-467d-bb7a-7c3315791fe4" providerId="ADAL" clId="{16948CDB-D82F-F549-8B8B-E224E91111DD}" dt="2020-10-03T10:20:10.898" v="44" actId="255"/>
          <ac:spMkLst>
            <pc:docMk/>
            <pc:sldMk cId="551095346" sldId="272"/>
            <ac:spMk id="12" creationId="{03CBAF4A-5DC7-D14E-B128-DE5EA0444FC6}"/>
          </ac:spMkLst>
        </pc:spChg>
        <pc:spChg chg="add del mod ord">
          <ac:chgData name="Nicholas Gibbins" userId="6a0e944c-4d97-467d-bb7a-7c3315791fe4" providerId="ADAL" clId="{16948CDB-D82F-F549-8B8B-E224E91111DD}" dt="2020-10-03T10:20:42.016" v="48" actId="478"/>
          <ac:spMkLst>
            <pc:docMk/>
            <pc:sldMk cId="551095346" sldId="272"/>
            <ac:spMk id="25" creationId="{A8AF0ED4-E687-3442-91DA-FD0B13E13B7C}"/>
          </ac:spMkLst>
        </pc:spChg>
        <pc:spChg chg="add mod ord">
          <ac:chgData name="Nicholas Gibbins" userId="6a0e944c-4d97-467d-bb7a-7c3315791fe4" providerId="ADAL" clId="{16948CDB-D82F-F549-8B8B-E224E91111DD}" dt="2020-10-03T10:20:37.480" v="46" actId="700"/>
          <ac:spMkLst>
            <pc:docMk/>
            <pc:sldMk cId="551095346" sldId="272"/>
            <ac:spMk id="26" creationId="{A1781CD6-C922-BE49-96A5-19C8D178C350}"/>
          </ac:spMkLst>
        </pc:spChg>
        <pc:grpChg chg="add mod">
          <ac:chgData name="Nicholas Gibbins" userId="6a0e944c-4d97-467d-bb7a-7c3315791fe4" providerId="ADAL" clId="{16948CDB-D82F-F549-8B8B-E224E91111DD}" dt="2020-10-03T10:21:14.323" v="62" actId="1076"/>
          <ac:grpSpMkLst>
            <pc:docMk/>
            <pc:sldMk cId="551095346" sldId="272"/>
            <ac:grpSpMk id="5" creationId="{5ABDB400-DE1E-8B40-B91F-016AFA9CBE18}"/>
          </ac:grpSpMkLst>
        </pc:grp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13" creationId="{841F28D4-22F8-F74D-A9F8-4595FB351601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14" creationId="{0CE9C38B-3FA0-8A4B-B58C-8FAA8B2CBF45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15" creationId="{217CBA69-450A-DF40-95EC-271231A7AB70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16" creationId="{0E0A09AD-E27C-8847-AA15-8860113DD058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17" creationId="{E878C63A-ACC4-EC49-AF45-6D4092AC76E0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18" creationId="{278344A1-D008-F047-948E-10ACC5067C03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19" creationId="{B3022D19-1A9C-964B-A9F0-3C27EA7B0E93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20" creationId="{476D4B88-76E2-BD42-B380-F456E5E64949}"/>
          </ac:cxnSpMkLst>
        </pc:cxnChg>
        <pc:cxnChg chg="add mod">
          <ac:chgData name="Nicholas Gibbins" userId="6a0e944c-4d97-467d-bb7a-7c3315791fe4" providerId="ADAL" clId="{16948CDB-D82F-F549-8B8B-E224E91111DD}" dt="2020-10-03T10:18:35.908" v="28" actId="1582"/>
          <ac:cxnSpMkLst>
            <pc:docMk/>
            <pc:sldMk cId="551095346" sldId="272"/>
            <ac:cxnSpMk id="21" creationId="{1725CD39-EFD8-C641-842E-4ED55887DC09}"/>
          </ac:cxnSpMkLst>
        </pc:cxnChg>
      </pc:sldChg>
      <pc:sldChg chg="del">
        <pc:chgData name="Nicholas Gibbins" userId="6a0e944c-4d97-467d-bb7a-7c3315791fe4" providerId="ADAL" clId="{16948CDB-D82F-F549-8B8B-E224E91111DD}" dt="2020-10-03T10:21:31.992" v="63" actId="2696"/>
        <pc:sldMkLst>
          <pc:docMk/>
          <pc:sldMk cId="1410368197" sldId="273"/>
        </pc:sldMkLst>
      </pc:sldChg>
      <pc:sldChg chg="addSp delSp modSp mod">
        <pc:chgData name="Nicholas Gibbins" userId="6a0e944c-4d97-467d-bb7a-7c3315791fe4" providerId="ADAL" clId="{16948CDB-D82F-F549-8B8B-E224E91111DD}" dt="2020-10-12T08:12:45.738" v="278" actId="1076"/>
        <pc:sldMkLst>
          <pc:docMk/>
          <pc:sldMk cId="1390328238" sldId="274"/>
        </pc:sldMkLst>
        <pc:spChg chg="add del mod">
          <ac:chgData name="Nicholas Gibbins" userId="6a0e944c-4d97-467d-bb7a-7c3315791fe4" providerId="ADAL" clId="{16948CDB-D82F-F549-8B8B-E224E91111DD}" dt="2020-10-12T08:12:43.163" v="277" actId="478"/>
          <ac:spMkLst>
            <pc:docMk/>
            <pc:sldMk cId="1390328238" sldId="274"/>
            <ac:spMk id="2" creationId="{EE0B5AF6-761F-F245-9B86-8238C013D9D8}"/>
          </ac:spMkLst>
        </pc:spChg>
        <pc:picChg chg="add del mod">
          <ac:chgData name="Nicholas Gibbins" userId="6a0e944c-4d97-467d-bb7a-7c3315791fe4" providerId="ADAL" clId="{16948CDB-D82F-F549-8B8B-E224E91111DD}" dt="2020-10-12T07:55:54.095" v="134"/>
          <ac:picMkLst>
            <pc:docMk/>
            <pc:sldMk cId="1390328238" sldId="274"/>
            <ac:picMk id="3" creationId="{D1C0D9B0-6D62-BA4C-A52C-12E3C68D6FE3}"/>
          </ac:picMkLst>
        </pc:picChg>
        <pc:picChg chg="add mod">
          <ac:chgData name="Nicholas Gibbins" userId="6a0e944c-4d97-467d-bb7a-7c3315791fe4" providerId="ADAL" clId="{16948CDB-D82F-F549-8B8B-E224E91111DD}" dt="2020-10-12T08:12:45.738" v="278" actId="1076"/>
          <ac:picMkLst>
            <pc:docMk/>
            <pc:sldMk cId="1390328238" sldId="274"/>
            <ac:picMk id="4" creationId="{D6417ED7-4662-774B-A9E3-C125857CF2D4}"/>
          </ac:picMkLst>
        </pc:picChg>
      </pc:sldChg>
      <pc:sldChg chg="delSp modSp mod">
        <pc:chgData name="Nicholas Gibbins" userId="6a0e944c-4d97-467d-bb7a-7c3315791fe4" providerId="ADAL" clId="{16948CDB-D82F-F549-8B8B-E224E91111DD}" dt="2020-10-19T10:05:48.366" v="759" actId="478"/>
        <pc:sldMkLst>
          <pc:docMk/>
          <pc:sldMk cId="2240713427" sldId="284"/>
        </pc:sldMkLst>
        <pc:spChg chg="mod">
          <ac:chgData name="Nicholas Gibbins" userId="6a0e944c-4d97-467d-bb7a-7c3315791fe4" providerId="ADAL" clId="{16948CDB-D82F-F549-8B8B-E224E91111DD}" dt="2020-10-19T10:05:45.907" v="758" actId="139"/>
          <ac:spMkLst>
            <pc:docMk/>
            <pc:sldMk cId="2240713427" sldId="284"/>
            <ac:spMk id="4" creationId="{00000000-0000-0000-0000-000000000000}"/>
          </ac:spMkLst>
        </pc:spChg>
        <pc:spChg chg="del">
          <ac:chgData name="Nicholas Gibbins" userId="6a0e944c-4d97-467d-bb7a-7c3315791fe4" providerId="ADAL" clId="{16948CDB-D82F-F549-8B8B-E224E91111DD}" dt="2020-10-19T10:05:48.366" v="759" actId="478"/>
          <ac:spMkLst>
            <pc:docMk/>
            <pc:sldMk cId="2240713427" sldId="284"/>
            <ac:spMk id="6" creationId="{26AFFA20-CB63-574C-805D-9CA9ACD82DFF}"/>
          </ac:spMkLst>
        </pc:spChg>
      </pc:sldChg>
      <pc:sldChg chg="modNotesTx">
        <pc:chgData name="Nicholas Gibbins" userId="6a0e944c-4d97-467d-bb7a-7c3315791fe4" providerId="ADAL" clId="{16948CDB-D82F-F549-8B8B-E224E91111DD}" dt="2020-10-12T07:58:19.767" v="137" actId="20577"/>
        <pc:sldMkLst>
          <pc:docMk/>
          <pc:sldMk cId="272223031" sldId="289"/>
        </pc:sldMkLst>
      </pc:sldChg>
      <pc:sldChg chg="modNotesTx">
        <pc:chgData name="Nicholas Gibbins" userId="6a0e944c-4d97-467d-bb7a-7c3315791fe4" providerId="ADAL" clId="{16948CDB-D82F-F549-8B8B-E224E91111DD}" dt="2020-10-12T07:59:06.592" v="138" actId="20577"/>
        <pc:sldMkLst>
          <pc:docMk/>
          <pc:sldMk cId="3957237263" sldId="290"/>
        </pc:sldMkLst>
      </pc:sldChg>
      <pc:sldChg chg="modNotesTx">
        <pc:chgData name="Nicholas Gibbins" userId="6a0e944c-4d97-467d-bb7a-7c3315791fe4" providerId="ADAL" clId="{16948CDB-D82F-F549-8B8B-E224E91111DD}" dt="2020-10-12T07:59:43.894" v="139" actId="20577"/>
        <pc:sldMkLst>
          <pc:docMk/>
          <pc:sldMk cId="2753857024" sldId="291"/>
        </pc:sldMkLst>
      </pc:sldChg>
      <pc:sldChg chg="modAnim modNotesTx">
        <pc:chgData name="Nicholas Gibbins" userId="6a0e944c-4d97-467d-bb7a-7c3315791fe4" providerId="ADAL" clId="{16948CDB-D82F-F549-8B8B-E224E91111DD}" dt="2020-10-19T10:12:59.553" v="760"/>
        <pc:sldMkLst>
          <pc:docMk/>
          <pc:sldMk cId="3963293942" sldId="292"/>
        </pc:sldMkLst>
      </pc:sldChg>
      <pc:sldChg chg="modSp mod modNotesTx">
        <pc:chgData name="Nicholas Gibbins" userId="6a0e944c-4d97-467d-bb7a-7c3315791fe4" providerId="ADAL" clId="{16948CDB-D82F-F549-8B8B-E224E91111DD}" dt="2020-10-19T10:13:39.021" v="761" actId="208"/>
        <pc:sldMkLst>
          <pc:docMk/>
          <pc:sldMk cId="2202321732" sldId="293"/>
        </pc:sldMkLst>
        <pc:spChg chg="mod">
          <ac:chgData name="Nicholas Gibbins" userId="6a0e944c-4d97-467d-bb7a-7c3315791fe4" providerId="ADAL" clId="{16948CDB-D82F-F549-8B8B-E224E91111DD}" dt="2020-09-21T21:02:12.111" v="0" actId="14100"/>
          <ac:spMkLst>
            <pc:docMk/>
            <pc:sldMk cId="2202321732" sldId="293"/>
            <ac:spMk id="47" creationId="{E1B979CE-E736-D54A-98D5-12F8160EEE0F}"/>
          </ac:spMkLst>
        </pc:spChg>
        <pc:cxnChg chg="mod">
          <ac:chgData name="Nicholas Gibbins" userId="6a0e944c-4d97-467d-bb7a-7c3315791fe4" providerId="ADAL" clId="{16948CDB-D82F-F549-8B8B-E224E91111DD}" dt="2020-10-19T10:13:39.021" v="761" actId="208"/>
          <ac:cxnSpMkLst>
            <pc:docMk/>
            <pc:sldMk cId="2202321732" sldId="293"/>
            <ac:cxnSpMk id="6" creationId="{00000000-0000-0000-0000-000000000000}"/>
          </ac:cxnSpMkLst>
        </pc:cxnChg>
      </pc:sldChg>
      <pc:sldChg chg="modNotesTx">
        <pc:chgData name="Nicholas Gibbins" userId="6a0e944c-4d97-467d-bb7a-7c3315791fe4" providerId="ADAL" clId="{16948CDB-D82F-F549-8B8B-E224E91111DD}" dt="2020-10-19T09:54:03.677" v="281" actId="20577"/>
        <pc:sldMkLst>
          <pc:docMk/>
          <pc:sldMk cId="4212305436" sldId="295"/>
        </pc:sldMkLst>
      </pc:sldChg>
      <pc:sldChg chg="addSp delSp modSp add mod modClrScheme chgLayout">
        <pc:chgData name="Nicholas Gibbins" userId="6a0e944c-4d97-467d-bb7a-7c3315791fe4" providerId="ADAL" clId="{16948CDB-D82F-F549-8B8B-E224E91111DD}" dt="2020-10-19T10:15:56.746" v="770" actId="1076"/>
        <pc:sldMkLst>
          <pc:docMk/>
          <pc:sldMk cId="1721710898" sldId="298"/>
        </pc:sldMkLst>
        <pc:spChg chg="del">
          <ac:chgData name="Nicholas Gibbins" userId="6a0e944c-4d97-467d-bb7a-7c3315791fe4" providerId="ADAL" clId="{16948CDB-D82F-F549-8B8B-E224E91111DD}" dt="2020-10-19T10:15:31.622" v="765" actId="26606"/>
          <ac:spMkLst>
            <pc:docMk/>
            <pc:sldMk cId="1721710898" sldId="298"/>
            <ac:spMk id="2" creationId="{FD3382A7-08BA-6F41-BD7C-7C9E4830968E}"/>
          </ac:spMkLst>
        </pc:spChg>
        <pc:spChg chg="mod ord">
          <ac:chgData name="Nicholas Gibbins" userId="6a0e944c-4d97-467d-bb7a-7c3315791fe4" providerId="ADAL" clId="{16948CDB-D82F-F549-8B8B-E224E91111DD}" dt="2020-10-19T10:15:31.622" v="765" actId="26606"/>
          <ac:spMkLst>
            <pc:docMk/>
            <pc:sldMk cId="1721710898" sldId="298"/>
            <ac:spMk id="3" creationId="{BC7F9602-4420-A147-B601-ADFE550ED776}"/>
          </ac:spMkLst>
        </pc:spChg>
        <pc:spChg chg="add del mod">
          <ac:chgData name="Nicholas Gibbins" userId="6a0e944c-4d97-467d-bb7a-7c3315791fe4" providerId="ADAL" clId="{16948CDB-D82F-F549-8B8B-E224E91111DD}" dt="2020-10-19T10:15:38.260" v="766" actId="478"/>
          <ac:spMkLst>
            <pc:docMk/>
            <pc:sldMk cId="1721710898" sldId="298"/>
            <ac:spMk id="71" creationId="{7D7AB192-5108-495F-A99E-A309A8F4947F}"/>
          </ac:spMkLst>
        </pc:spChg>
        <pc:picChg chg="add mod">
          <ac:chgData name="Nicholas Gibbins" userId="6a0e944c-4d97-467d-bb7a-7c3315791fe4" providerId="ADAL" clId="{16948CDB-D82F-F549-8B8B-E224E91111DD}" dt="2020-10-19T10:15:56.746" v="770" actId="1076"/>
          <ac:picMkLst>
            <pc:docMk/>
            <pc:sldMk cId="1721710898" sldId="298"/>
            <ac:picMk id="1026" creationId="{26F91826-08CA-EC40-AC00-36B7C07D8EA6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11F37-1E6F-6A44-A0D2-6DE377B840E2}" type="datetimeFigureOut">
              <a:rPr lang="en-GB" smtClean="0"/>
              <a:t>25/11/2021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D4DA00-7454-BF4E-9465-7D8AE93A7E8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760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39133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03281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Increasing acrimony between W3C and WHATWG over ownership of the standard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Ownership of the text of the standard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Implementation for CR vs commitment to implement</a:t>
            </a:r>
          </a:p>
          <a:p>
            <a:r>
              <a:rPr lang="en-US" dirty="0"/>
              <a:t>MOU signed in 2019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WHATWG is responsible for principal development of HTML/DOM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W3C gives input to WHATWG via HTML WG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W3C endorses WHATWG review drafts as W3C Recommendations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21807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W3C (1994)</a:t>
            </a:r>
          </a:p>
          <a:p>
            <a:r>
              <a:rPr lang="en-GB" b="0" dirty="0"/>
              <a:t>Organization for the Advancement of Structured Information Standards (originally SGML Open in 1993)</a:t>
            </a:r>
          </a:p>
          <a:p>
            <a:r>
              <a:rPr lang="en-GB" b="0" dirty="0"/>
              <a:t>IETF (1986)</a:t>
            </a:r>
          </a:p>
          <a:p>
            <a:r>
              <a:rPr lang="en-GB" b="0" dirty="0"/>
              <a:t>International Digital Publishing Federation (1999-2017)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dirty="0"/>
              <a:t>ISO (1947)</a:t>
            </a:r>
          </a:p>
          <a:p>
            <a:endParaRPr lang="en-GB" b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7744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Formed in 1986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Not a membership </a:t>
            </a:r>
            <a:r>
              <a:rPr lang="en-US" dirty="0" err="1"/>
              <a:t>organisation</a:t>
            </a:r>
            <a:r>
              <a:rPr lang="en-US" dirty="0"/>
              <a:t> – anyone can become involved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dirty="0"/>
              <a:t>Consensus</a:t>
            </a:r>
            <a:r>
              <a:rPr lang="en-US" baseline="0" dirty="0"/>
              <a:t> driven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Meetings 3x per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US" baseline="0" dirty="0"/>
              <a:t>Typical </a:t>
            </a:r>
            <a:r>
              <a:rPr lang="en-US" baseline="0" dirty="0" err="1"/>
              <a:t>attendence</a:t>
            </a:r>
            <a:r>
              <a:rPr lang="en-US" baseline="0" dirty="0"/>
              <a:t> at IETF meetings c. 1200 (from a maximum of ~2800 in 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8668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IESG – Internet Engineering Steering Group (ADs)</a:t>
            </a:r>
          </a:p>
          <a:p>
            <a:endParaRPr lang="en-GB" dirty="0"/>
          </a:p>
          <a:p>
            <a:r>
              <a:rPr lang="en-GB" dirty="0"/>
              <a:t>IAB – Internet Architecture Board</a:t>
            </a:r>
          </a:p>
          <a:p>
            <a:endParaRPr lang="en-GB" dirty="0"/>
          </a:p>
          <a:p>
            <a:r>
              <a:rPr lang="en-GB" dirty="0"/>
              <a:t>Areas (2x ADs each, except GEN)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GEN – General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APS – Applications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INT – Internet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O&amp;M – Operations and Management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RAI – Real-Time Applications and Infrastructure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RTG – Routing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SEC – Security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dirty="0"/>
              <a:t>TSV – Transport Services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GB" dirty="0"/>
              <a:t>Working Groups and BOFs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4133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David </a:t>
            </a:r>
            <a:r>
              <a:rPr lang="en-GB" dirty="0" err="1"/>
              <a:t>Waitzman</a:t>
            </a:r>
            <a:r>
              <a:rPr lang="en-GB" dirty="0"/>
              <a:t> (1 April 1990). Standard for the transmission of IP datagrams on Avian Carriers. IETF. RFC 1149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401099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David </a:t>
            </a:r>
            <a:r>
              <a:rPr lang="en-GB" dirty="0" err="1"/>
              <a:t>Waitzman</a:t>
            </a:r>
            <a:r>
              <a:rPr lang="en-GB" dirty="0"/>
              <a:t> (1 April 1990). Standard for the transmission of IP datagrams on Avian Carriers. IETF. RFC 1149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5D4DA00-7454-BF4E-9465-7D8AE93A7E83}" type="slidenum">
              <a:rPr lang="en-GB" smtClean="0"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9110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Oct 1991 HTML Tags</a:t>
            </a:r>
          </a:p>
          <a:p>
            <a:r>
              <a:rPr lang="en-US" dirty="0"/>
              <a:t>Jun</a:t>
            </a:r>
            <a:r>
              <a:rPr lang="en-US" baseline="0" dirty="0"/>
              <a:t> 1992 HTML DTD first draft, 1.1 in Nov</a:t>
            </a:r>
          </a:p>
          <a:p>
            <a:r>
              <a:rPr lang="en-US" baseline="0" dirty="0"/>
              <a:t>Jan 1993 Mosaic released</a:t>
            </a:r>
          </a:p>
          <a:p>
            <a:r>
              <a:rPr lang="en-US" baseline="0" dirty="0"/>
              <a:t>Jun 1993 Hypertext Markup Language (Internet Draft)</a:t>
            </a:r>
          </a:p>
          <a:p>
            <a:r>
              <a:rPr lang="en-US" baseline="0" dirty="0"/>
              <a:t>Nov 1993 HTML+ (Internet Draft)</a:t>
            </a:r>
          </a:p>
          <a:p>
            <a:r>
              <a:rPr lang="en-US" baseline="0" dirty="0"/>
              <a:t>Sep 1994 IETF HTML WG founded</a:t>
            </a:r>
          </a:p>
          <a:p>
            <a:r>
              <a:rPr lang="en-US" baseline="0" dirty="0"/>
              <a:t>Oct 1994 W3C founded</a:t>
            </a:r>
          </a:p>
          <a:p>
            <a:r>
              <a:rPr lang="en-US" baseline="0" dirty="0"/>
              <a:t>Oct 1994 Netscape 0.9 released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Apr 1995 HTML 3.0 (Internet Draft) </a:t>
            </a:r>
          </a:p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aseline="0" dirty="0"/>
              <a:t>Aug 1995 IE released</a:t>
            </a:r>
          </a:p>
          <a:p>
            <a:r>
              <a:rPr lang="en-US" baseline="0" dirty="0"/>
              <a:t>Nov 1995 HTML 2.0 (RFC1866)</a:t>
            </a:r>
          </a:p>
          <a:p>
            <a:r>
              <a:rPr lang="en-US" baseline="0" dirty="0"/>
              <a:t>Nov 1995 HTML Forms (RFC1867)</a:t>
            </a:r>
          </a:p>
          <a:p>
            <a:r>
              <a:rPr lang="en-US" baseline="0" dirty="0"/>
              <a:t>Dec 1995 IETF HTML WG disbanded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490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aseline="0" dirty="0"/>
              <a:t>May 1996 HTML Tables (RFC1942)</a:t>
            </a:r>
          </a:p>
          <a:p>
            <a:r>
              <a:rPr lang="en-US" baseline="0" dirty="0"/>
              <a:t>Aug 1996 HTML Client-side Image Maps (RFC1980)</a:t>
            </a:r>
          </a:p>
          <a:p>
            <a:r>
              <a:rPr lang="en-US" baseline="0" dirty="0"/>
              <a:t>Jan 1997 HTML I18N (RFC2070)</a:t>
            </a:r>
          </a:p>
          <a:p>
            <a:r>
              <a:rPr lang="en-US" baseline="0" dirty="0"/>
              <a:t>Jan 1997 HTML 3.2 (W3C REC)</a:t>
            </a:r>
          </a:p>
          <a:p>
            <a:r>
              <a:rPr lang="en-US" baseline="0" dirty="0"/>
              <a:t>Dec 1997 HTML 4.0 (W3C REC)</a:t>
            </a:r>
          </a:p>
          <a:p>
            <a:r>
              <a:rPr lang="en-US" baseline="0" dirty="0"/>
              <a:t>Dec 1999 HTML 4.01 (W3C REC)</a:t>
            </a:r>
          </a:p>
          <a:p>
            <a:r>
              <a:rPr lang="en-US" baseline="0" dirty="0"/>
              <a:t>1999 Netscape bought by AOL</a:t>
            </a:r>
          </a:p>
          <a:p>
            <a:r>
              <a:rPr lang="en-US" baseline="0" dirty="0"/>
              <a:t>May 2000 ISO HTML (</a:t>
            </a:r>
            <a:r>
              <a:rPr lang="is-IS" dirty="0"/>
              <a:t>ISO/IEC 15445:2000)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04295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305D10-06F6-604D-98A4-136F46A551AF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49095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02C8DE-3E98-4644-BFE2-F32FC3D7D4B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C1B61-3120-E04E-BDC6-5BA5CDF4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69A46B8-E3F6-A44F-899D-EF8F718CC987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113C0B99-262F-EF42-9A89-D2867F6B927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0703782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Spl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B8FB3173-7AA0-D843-9B5E-650ED53C92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728920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AC1511-F3E4-724E-9385-E56C8E96E46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317649E7-935E-964A-AF69-C0C4D907C876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2276475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D1FB0E1B-5C1F-6F40-9A46-F8BCACC6E5EC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2276477"/>
            <a:ext cx="5400675" cy="3960812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F555E08-1F8E-FE4A-8984-00D054924379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2388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9">
            <a:extLst>
              <a:ext uri="{FF2B5EF4-FFF2-40B4-BE49-F238E27FC236}">
                <a16:creationId xmlns:a16="http://schemas.microsoft.com/office/drawing/2014/main" id="{A01483EC-A312-1944-A3B6-36E2CF252F74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167438" y="1773238"/>
            <a:ext cx="5400675" cy="360362"/>
          </a:xfrm>
        </p:spPr>
        <p:txBody>
          <a:bodyPr lIns="72000" tIns="36000" rIns="72000" bIns="36000"/>
          <a:lstStyle>
            <a:lvl1pPr marL="0" indent="0">
              <a:buNone/>
              <a:defRPr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22A8D003-FCDA-0047-981A-893491C3545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153774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2BDD746F-C60A-5F4B-A45F-63CE1F52DD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167439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0956CC3-5066-2E40-8C1A-C70D599F386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858662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ortrait Bleed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67437" y="692150"/>
            <a:ext cx="5400675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C8ABF461-B4B4-894F-AD2A-66803A5F5DB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167438" y="1773238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49B6178A-34C0-C542-A96F-1D5AC73A1E0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24562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4A79C78-B21D-F943-BA39-8360A5CA224D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041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Mont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0B8724-179D-BB4E-84DE-5C6844E95FC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9" y="692150"/>
            <a:ext cx="5400674" cy="936625"/>
          </a:xfrm>
        </p:spPr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DBB4903D-75AE-7D48-A0DC-638CC76AC11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6"/>
            <a:ext cx="5400675" cy="4464051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08D99ABB-BC2E-134A-A2CD-85CF5A02E72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901542" y="824986"/>
            <a:ext cx="2666571" cy="2815176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Picture Placeholder 4">
            <a:extLst>
              <a:ext uri="{FF2B5EF4-FFF2-40B4-BE49-F238E27FC236}">
                <a16:creationId xmlns:a16="http://schemas.microsoft.com/office/drawing/2014/main" id="{4DD31F4D-BE21-FB46-B0CE-AF77431BBA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6167438" y="1767953"/>
            <a:ext cx="2591229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1" name="Picture Placeholder 4">
            <a:extLst>
              <a:ext uri="{FF2B5EF4-FFF2-40B4-BE49-F238E27FC236}">
                <a16:creationId xmlns:a16="http://schemas.microsoft.com/office/drawing/2014/main" id="{86588E56-5876-5B4A-9118-0C89AE35EB9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71119" y="3789039"/>
            <a:ext cx="2877210" cy="244824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2" name="Picture Placeholder 4">
            <a:extLst>
              <a:ext uri="{FF2B5EF4-FFF2-40B4-BE49-F238E27FC236}">
                <a16:creationId xmlns:a16="http://schemas.microsoft.com/office/drawing/2014/main" id="{F2C1FA18-66B6-1C4F-B252-BC50D7B557D2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9194885" y="3789040"/>
            <a:ext cx="2373228" cy="1872208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4" name="Text Placeholder 10">
            <a:extLst>
              <a:ext uri="{FF2B5EF4-FFF2-40B4-BE49-F238E27FC236}">
                <a16:creationId xmlns:a16="http://schemas.microsoft.com/office/drawing/2014/main" id="{8F2A8A3E-04CB-3D49-BFF9-4E8A1C7C7153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8075468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757BE-BD60-B043-9E76-245DD19A102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A8C294F4-A6AD-1740-BEEC-61206D8F402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167439" y="1773239"/>
            <a:ext cx="540117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0BA58DB-1B10-234D-9055-77566A37059C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391" y="1773238"/>
            <a:ext cx="5401171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A0C5138F-94AF-8046-AAE7-1C99875056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167439" y="4076701"/>
            <a:ext cx="5401169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81B490-0D9B-4347-9BB0-19B2C921F09E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23391" y="4076701"/>
            <a:ext cx="5401171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FA92EB63-72C1-744C-9F42-6A38D445FC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7019311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75DE22-5B82-9541-BA5A-BB368C0FB03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8FB7F17B-6AA3-1149-BBC9-DC5B1DFC02A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888" y="1773237"/>
            <a:ext cx="3527425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82245F91-9A08-D645-A795-C37F14E4AAB6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688" y="1773237"/>
            <a:ext cx="3527426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6F425D9C-51DB-2848-9101-2FF8AF58211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775" y="1773236"/>
            <a:ext cx="3600450" cy="216058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F7C36AEF-34C3-E14F-BCD3-4CA0A0915F45}"/>
              </a:ext>
            </a:extLst>
          </p:cNvPr>
          <p:cNvSpPr>
            <a:spLocks noGrp="1"/>
          </p:cNvSpPr>
          <p:nvPr>
            <p:ph type="pic" sz="quarter" idx="20"/>
          </p:nvPr>
        </p:nvSpPr>
        <p:spPr>
          <a:xfrm>
            <a:off x="623393" y="4076700"/>
            <a:ext cx="3527920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0" name="Picture Placeholder 8">
            <a:extLst>
              <a:ext uri="{FF2B5EF4-FFF2-40B4-BE49-F238E27FC236}">
                <a16:creationId xmlns:a16="http://schemas.microsoft.com/office/drawing/2014/main" id="{D95E5B0E-4B8A-C24D-B31C-4457A16D9B9F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8040688" y="4076700"/>
            <a:ext cx="3527425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31B113F3-BB57-AC48-9603-182BF960DC1B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4295775" y="4076700"/>
            <a:ext cx="3600449" cy="2160588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4A280A98-37C6-2342-830C-12DF4E52E1C3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2164967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x Portra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7F0019-9464-AF4F-A14A-C779F78A7D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08CBA7DE-3862-DF4A-B953-467BCFD74F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623393" y="1773238"/>
            <a:ext cx="3527920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E13F7FAA-ACCD-1D4C-B487-1D8E59569BB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295775" y="1773239"/>
            <a:ext cx="3600449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6BFC2351-BCA4-634D-9FC2-1AABCF68D45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8040689" y="1773238"/>
            <a:ext cx="3527424" cy="44640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Picture</a:t>
            </a:r>
          </a:p>
        </p:txBody>
      </p:sp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68D0C368-497A-8B4F-9C13-C840AF369322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4915016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ndscape Full Ble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812300D-9767-B945-AF02-1D3DEB990C2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E341E2F-1B0D-9748-91C5-CC974CF8E9B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E1188DFF-7D9D-C84E-AA59-F5EB920D4971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06442955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5E695FFE-DEC3-8945-A9DF-C9F8CC8AF47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2192000" cy="6858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B158025-FD3D-9A45-8783-576F4EEB2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300663"/>
            <a:ext cx="10944224" cy="9366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SECTION</a:t>
            </a:r>
            <a:endParaRPr lang="en-GB" dirty="0"/>
          </a:p>
        </p:txBody>
      </p:sp>
      <p:sp>
        <p:nvSpPr>
          <p:cNvPr id="7" name="Text Placeholder 10">
            <a:extLst>
              <a:ext uri="{FF2B5EF4-FFF2-40B4-BE49-F238E27FC236}">
                <a16:creationId xmlns:a16="http://schemas.microsoft.com/office/drawing/2014/main" id="{F4003048-D4F7-6941-99F8-0109AB947C0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noFill/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7089488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C6D86-B0CF-2A49-A4C4-A057AAAF27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47C13D-6028-A044-A6F1-DC4BF348BE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Text Placeholder 10">
            <a:extLst>
              <a:ext uri="{FF2B5EF4-FFF2-40B4-BE49-F238E27FC236}">
                <a16:creationId xmlns:a16="http://schemas.microsoft.com/office/drawing/2014/main" id="{20E68F37-339A-074E-BA38-13276F509CB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3955076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960686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1433439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86380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328720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31948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312009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3341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638368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739813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93074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2996258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FFB4DFBA-4204-6F48-9C17-C4753F47743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1748603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3788466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73085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14944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814469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78303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497298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343252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04162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0901081-18D9-E147-AEF3-B3D0CA41EC6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9238" y="2950743"/>
            <a:ext cx="4512501" cy="982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978632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7D5CE3-6FE1-2145-815F-FC2D8D217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51088" y="2133600"/>
            <a:ext cx="7489825" cy="1223964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320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7900FC-02C7-A74E-A8E3-ACABF73639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51088" y="3500438"/>
            <a:ext cx="7489825" cy="10080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defRPr sz="200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CF589AFC-1101-584C-8498-502F38FAAF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51088" y="4652963"/>
            <a:ext cx="7489825" cy="360362"/>
          </a:xfrm>
          <a:prstGeom prst="rect">
            <a:avLst/>
          </a:prstGeom>
        </p:spPr>
        <p:txBody>
          <a:bodyPr lIns="72000" tIns="36000" rIns="72000" bIns="36000"/>
          <a:lstStyle>
            <a:lvl1pPr marL="0" indent="0">
              <a:buNone/>
              <a:defRPr/>
            </a:lvl1pPr>
          </a:lstStyle>
          <a:p>
            <a:pPr lvl="0"/>
            <a:fld id="{04FADEFC-8132-5446-9460-075931902E6D}" type="datetime4">
              <a:rPr lang="en-GB" smtClean="0"/>
              <a:t>21 September 2018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239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3357494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D8BB0091-538D-5945-9060-309C431928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4796870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806F5B-44EE-614E-9075-0AFD88F9B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51088" y="2133600"/>
            <a:ext cx="7489825" cy="2519363"/>
          </a:xfrm>
          <a:prstGeom prst="rect">
            <a:avLst/>
          </a:prstGeom>
        </p:spPr>
        <p:txBody>
          <a:bodyPr anchor="ctr" anchorCtr="0">
            <a:normAutofit/>
          </a:bodyPr>
          <a:lstStyle>
            <a:lvl1pPr>
              <a:defRPr sz="3200" b="0" i="0" baseline="0"/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61E754-3B3C-9444-B6D3-0DB3B8EA2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EF6F9-27E4-EF46-AE10-46A82914A60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6455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1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8"/>
            <a:ext cx="10944225" cy="2160587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B0D52624-8049-5D40-91BF-8EA428BF66F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74786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2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28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797288"/>
            <a:ext cx="10944225" cy="14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821EA71-BFDF-764B-9601-98B10F3D51B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389947529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3: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CF18BC-6AF5-1347-AB40-83AD68A25C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BFB54F9-0841-E94A-959E-6D1C9B4C3F0E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24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BB18248-5BF0-D94D-9801-DC6E907CB091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5157288"/>
            <a:ext cx="10944225" cy="1080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Text Placeholder 10">
            <a:extLst>
              <a:ext uri="{FF2B5EF4-FFF2-40B4-BE49-F238E27FC236}">
                <a16:creationId xmlns:a16="http://schemas.microsoft.com/office/drawing/2014/main" id="{7CD1A0C4-1EEA-A345-AAC3-06F0D07C5EF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12642454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 Split 3x Landscap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D975F-9286-2641-8193-8DF7321C82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BC2BCE8-8683-9143-A195-36CA36A03571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392" y="1773238"/>
            <a:ext cx="3528392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7" name="Picture Placeholder 8">
            <a:extLst>
              <a:ext uri="{FF2B5EF4-FFF2-40B4-BE49-F238E27FC236}">
                <a16:creationId xmlns:a16="http://schemas.microsoft.com/office/drawing/2014/main" id="{65F0F8BD-14D9-F54C-8643-B510466E59CB}"/>
              </a:ext>
            </a:extLst>
          </p:cNvPr>
          <p:cNvSpPr>
            <a:spLocks noGrp="1"/>
          </p:cNvSpPr>
          <p:nvPr>
            <p:ph type="pic" sz="quarter" idx="18"/>
          </p:nvPr>
        </p:nvSpPr>
        <p:spPr>
          <a:xfrm>
            <a:off x="8040216" y="1773239"/>
            <a:ext cx="3527897" cy="216058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8" name="Picture Placeholder 8">
            <a:extLst>
              <a:ext uri="{FF2B5EF4-FFF2-40B4-BE49-F238E27FC236}">
                <a16:creationId xmlns:a16="http://schemas.microsoft.com/office/drawing/2014/main" id="{022968ED-E95A-5C4A-AFD4-AFD46BE8A4BA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4295800" y="1773239"/>
            <a:ext cx="3600400" cy="216058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en-GB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3667781-6711-AC4E-B59A-870436D7730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623888" y="4076700"/>
            <a:ext cx="10944225" cy="2160588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545C34E7-B8FA-EE45-B82E-8F66C358130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25160346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Log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6942AA-DC19-824E-AC96-5B2BE9F1F3A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TITLE</a:t>
            </a:r>
            <a:endParaRPr lang="en-GB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4068AE28-9C85-8643-AF49-94E4EA86D68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23888" y="1773237"/>
            <a:ext cx="10944225" cy="3528000"/>
          </a:xfrm>
        </p:spPr>
        <p:txBody>
          <a:bodyPr lIns="72000" tIns="36000" rIns="72000" bIns="3600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Picture Placeholder 5">
            <a:extLst>
              <a:ext uri="{FF2B5EF4-FFF2-40B4-BE49-F238E27FC236}">
                <a16:creationId xmlns:a16="http://schemas.microsoft.com/office/drawing/2014/main" id="{50EFFEC7-CADF-794D-8A8F-463A8B0D1636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8040689" y="5445122"/>
            <a:ext cx="1727719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8" name="Picture Placeholder 5">
            <a:extLst>
              <a:ext uri="{FF2B5EF4-FFF2-40B4-BE49-F238E27FC236}">
                <a16:creationId xmlns:a16="http://schemas.microsoft.com/office/drawing/2014/main" id="{A51B6D2F-C03C-364E-96D4-07089520BE8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6167435" y="5445122"/>
            <a:ext cx="1728790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9" name="Picture Placeholder 5">
            <a:extLst>
              <a:ext uri="{FF2B5EF4-FFF2-40B4-BE49-F238E27FC236}">
                <a16:creationId xmlns:a16="http://schemas.microsoft.com/office/drawing/2014/main" id="{760F87C5-62F3-5348-A9B3-27985DEED7C8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4295775" y="5445122"/>
            <a:ext cx="1728787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0" name="Picture Placeholder 5">
            <a:extLst>
              <a:ext uri="{FF2B5EF4-FFF2-40B4-BE49-F238E27FC236}">
                <a16:creationId xmlns:a16="http://schemas.microsoft.com/office/drawing/2014/main" id="{7062D462-B04F-C447-B1D0-0BC445592301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2423592" y="5445122"/>
            <a:ext cx="1727718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1" name="Picture Placeholder 5">
            <a:extLst>
              <a:ext uri="{FF2B5EF4-FFF2-40B4-BE49-F238E27FC236}">
                <a16:creationId xmlns:a16="http://schemas.microsoft.com/office/drawing/2014/main" id="{F8F9F3D8-C529-AD4D-A368-265D78A91F73}"/>
              </a:ext>
            </a:extLst>
          </p:cNvPr>
          <p:cNvSpPr>
            <a:spLocks noGrp="1"/>
          </p:cNvSpPr>
          <p:nvPr>
            <p:ph type="pic" sz="quarter" idx="32" hasCustomPrompt="1"/>
          </p:nvPr>
        </p:nvSpPr>
        <p:spPr>
          <a:xfrm>
            <a:off x="551384" y="5445122"/>
            <a:ext cx="1727743" cy="79216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2" name="Picture Placeholder 5">
            <a:extLst>
              <a:ext uri="{FF2B5EF4-FFF2-40B4-BE49-F238E27FC236}">
                <a16:creationId xmlns:a16="http://schemas.microsoft.com/office/drawing/2014/main" id="{F1E13E52-C677-7744-9232-41BF6179164F}"/>
              </a:ext>
            </a:extLst>
          </p:cNvPr>
          <p:cNvSpPr>
            <a:spLocks noGrp="1"/>
          </p:cNvSpPr>
          <p:nvPr>
            <p:ph type="pic" sz="quarter" idx="33" hasCustomPrompt="1"/>
          </p:nvPr>
        </p:nvSpPr>
        <p:spPr>
          <a:xfrm>
            <a:off x="9912872" y="5445122"/>
            <a:ext cx="1727744" cy="79216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anchor="t" anchorCtr="0"/>
          <a:lstStyle>
            <a:lvl1pPr marL="0" indent="0" algn="ctr">
              <a:buNone/>
              <a:defRPr sz="1000"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Logo</a:t>
            </a:r>
          </a:p>
        </p:txBody>
      </p:sp>
      <p:sp>
        <p:nvSpPr>
          <p:cNvPr id="15" name="Text Placeholder 10">
            <a:extLst>
              <a:ext uri="{FF2B5EF4-FFF2-40B4-BE49-F238E27FC236}">
                <a16:creationId xmlns:a16="http://schemas.microsoft.com/office/drawing/2014/main" id="{34E2EFAD-DC91-6841-A510-D79076BDE67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23888" y="6381750"/>
            <a:ext cx="10944225" cy="293721"/>
          </a:xfrm>
          <a:solidFill>
            <a:schemeClr val="bg1"/>
          </a:solidFill>
        </p:spPr>
        <p:txBody>
          <a:bodyPr lIns="72000" tIns="54000" rIns="72000" bIns="54000">
            <a:sp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200" baseline="0"/>
            </a:lvl1pPr>
          </a:lstStyle>
          <a:p>
            <a:pPr lvl="0"/>
            <a:r>
              <a:rPr lang="en-GB" dirty="0"/>
              <a:t>Click to add reference</a:t>
            </a:r>
          </a:p>
        </p:txBody>
      </p:sp>
    </p:spTree>
    <p:extLst>
      <p:ext uri="{BB962C8B-B14F-4D97-AF65-F5344CB8AC3E}">
        <p14:creationId xmlns:p14="http://schemas.microsoft.com/office/powerpoint/2010/main" val="6019608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1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2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5" Type="http://schemas.openxmlformats.org/officeDocument/2006/relationships/image" Target="../media/image2.png"/><Relationship Id="rId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1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2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2.png"/><Relationship Id="rId4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5" Type="http://schemas.openxmlformats.org/officeDocument/2006/relationships/image" Target="../media/image2.png"/><Relationship Id="rId4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2.png"/><Relationship Id="rId4" Type="http://schemas.openxmlformats.org/officeDocument/2006/relationships/theme" Target="../theme/theme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035032-FFFC-C447-BA60-9B32DA4586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  <a:prstGeom prst="rect">
            <a:avLst/>
          </a:prstGeom>
        </p:spPr>
        <p:txBody>
          <a:bodyPr vert="horz" lIns="72000" tIns="36000" rIns="72000" bIns="3600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AE6C37D-9121-684D-B590-EF4A559356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7" y="1773238"/>
            <a:ext cx="10944225" cy="4464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D240F-3434-DF49-BB59-C0B86B4149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3889" y="6381751"/>
            <a:ext cx="3527424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21B7BC17-F0E7-7A47-8273-78D53527614D}" type="datetimeFigureOut">
              <a:rPr lang="en-GB" smtClean="0"/>
              <a:pPr/>
              <a:t>25/11/2021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1AEA1-9EFF-6040-A0DF-32F3F8CF9F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295774" y="6381751"/>
            <a:ext cx="3600451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B9BF26-FC66-2C46-9F3E-A7306A28B9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799" cy="287338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3BD0896E-602A-494F-99CF-AC1BD90019B0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B426078B-3553-4544-8ED2-80E83B6C7BAA}"/>
              </a:ext>
            </a:extLst>
          </p:cNvPr>
          <p:cNvSpPr txBox="1">
            <a:spLocks/>
          </p:cNvSpPr>
          <p:nvPr userDrawn="1"/>
        </p:nvSpPr>
        <p:spPr>
          <a:xfrm>
            <a:off x="11568113" y="6381750"/>
            <a:ext cx="431799" cy="287339"/>
          </a:xfrm>
          <a:prstGeom prst="rect">
            <a:avLst/>
          </a:prstGeom>
        </p:spPr>
        <p:txBody>
          <a:bodyPr vert="horz" lIns="72000" tIns="54000" rIns="72000" bIns="54000" rtlCol="0" anchor="t" anchorCtr="0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BD0896E-602A-494F-99CF-AC1BD90019B0}" type="slidenum">
              <a:rPr lang="en-GB" smtClean="0">
                <a:solidFill>
                  <a:schemeClr val="tx1"/>
                </a:solidFill>
              </a:rPr>
              <a:pPr/>
              <a:t>‹#›</a:t>
            </a:fld>
            <a:endParaRPr lang="en-GB">
              <a:solidFill>
                <a:schemeClr val="tx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4DCCAEE-C447-EE4D-A54A-FF75ECE36C76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909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97" r:id="rId2"/>
    <p:sldLayoutId id="2147483676" r:id="rId3"/>
    <p:sldLayoutId id="2147483679" r:id="rId4"/>
    <p:sldLayoutId id="2147483680" r:id="rId5"/>
    <p:sldLayoutId id="2147483677" r:id="rId6"/>
    <p:sldLayoutId id="2147483678" r:id="rId7"/>
    <p:sldLayoutId id="2147483682" r:id="rId8"/>
    <p:sldLayoutId id="2147483683" r:id="rId9"/>
    <p:sldLayoutId id="2147483684" r:id="rId10"/>
    <p:sldLayoutId id="2147483685" r:id="rId11"/>
    <p:sldLayoutId id="2147483687" r:id="rId12"/>
    <p:sldLayoutId id="2147483686" r:id="rId13"/>
    <p:sldLayoutId id="2147483688" r:id="rId14"/>
    <p:sldLayoutId id="2147483689" r:id="rId15"/>
    <p:sldLayoutId id="2147483690" r:id="rId16"/>
    <p:sldLayoutId id="2147483691" r:id="rId17"/>
    <p:sldLayoutId id="2147483692" r:id="rId18"/>
    <p:sldLayoutId id="2147483693" r:id="rId1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0000" indent="-1800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90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6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620000" indent="-1800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436" userDrawn="1">
          <p15:clr>
            <a:srgbClr val="F26B43"/>
          </p15:clr>
        </p15:guide>
        <p15:guide id="2" orient="horz" pos="1026" userDrawn="1">
          <p15:clr>
            <a:srgbClr val="F26B43"/>
          </p15:clr>
        </p15:guide>
        <p15:guide id="3" orient="horz" pos="1117" userDrawn="1">
          <p15:clr>
            <a:srgbClr val="F26B43"/>
          </p15:clr>
        </p15:guide>
        <p15:guide id="4" orient="horz" pos="1344" userDrawn="1">
          <p15:clr>
            <a:srgbClr val="F26B43"/>
          </p15:clr>
        </p15:guide>
        <p15:guide id="5" orient="horz" pos="1434" userDrawn="1">
          <p15:clr>
            <a:srgbClr val="F26B43"/>
          </p15:clr>
        </p15:guide>
        <p15:guide id="6" orient="horz" pos="2478" userDrawn="1">
          <p15:clr>
            <a:srgbClr val="F26B43"/>
          </p15:clr>
        </p15:guide>
        <p15:guide id="7" orient="horz" pos="2568" userDrawn="1">
          <p15:clr>
            <a:srgbClr val="F26B43"/>
          </p15:clr>
        </p15:guide>
        <p15:guide id="8" orient="horz" pos="3929" userDrawn="1">
          <p15:clr>
            <a:srgbClr val="F26B43"/>
          </p15:clr>
        </p15:guide>
        <p15:guide id="9" orient="horz" pos="4020" userDrawn="1">
          <p15:clr>
            <a:srgbClr val="F26B43"/>
          </p15:clr>
        </p15:guide>
        <p15:guide id="10" orient="horz" pos="4201" userDrawn="1">
          <p15:clr>
            <a:srgbClr val="F26B43"/>
          </p15:clr>
        </p15:guide>
        <p15:guide id="11" pos="393" userDrawn="1">
          <p15:clr>
            <a:srgbClr val="F26B43"/>
          </p15:clr>
        </p15:guide>
        <p15:guide id="12" pos="2706" userDrawn="1">
          <p15:clr>
            <a:srgbClr val="F26B43"/>
          </p15:clr>
        </p15:guide>
        <p15:guide id="13" pos="2615" userDrawn="1">
          <p15:clr>
            <a:srgbClr val="F26B43"/>
          </p15:clr>
        </p15:guide>
        <p15:guide id="14" pos="3795" userDrawn="1">
          <p15:clr>
            <a:srgbClr val="F26B43"/>
          </p15:clr>
        </p15:guide>
        <p15:guide id="15" pos="3885" userDrawn="1">
          <p15:clr>
            <a:srgbClr val="F26B43"/>
          </p15:clr>
        </p15:guide>
        <p15:guide id="16" pos="5065" userDrawn="1">
          <p15:clr>
            <a:srgbClr val="F26B43"/>
          </p15:clr>
        </p15:guide>
        <p15:guide id="17" pos="4974" userDrawn="1">
          <p15:clr>
            <a:srgbClr val="F26B43"/>
          </p15:clr>
        </p15:guide>
        <p15:guide id="18" pos="7559" userDrawn="1">
          <p15:clr>
            <a:srgbClr val="F26B43"/>
          </p15:clr>
        </p15:guide>
        <p15:guide id="19" pos="7287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757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1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 userDrawn="1">
          <p15:clr>
            <a:srgbClr val="F26B43"/>
          </p15:clr>
        </p15:guide>
        <p15:guide id="2" pos="6199" userDrawn="1">
          <p15:clr>
            <a:srgbClr val="F26B43"/>
          </p15:clr>
        </p15:guide>
        <p15:guide id="3" orient="horz" pos="1344" userDrawn="1">
          <p15:clr>
            <a:srgbClr val="F26B43"/>
          </p15:clr>
        </p15:guide>
        <p15:guide id="4" orient="horz" pos="2115" userDrawn="1">
          <p15:clr>
            <a:srgbClr val="F26B43"/>
          </p15:clr>
        </p15:guide>
        <p15:guide id="5" orient="horz" pos="2205" userDrawn="1">
          <p15:clr>
            <a:srgbClr val="F26B43"/>
          </p15:clr>
        </p15:guide>
        <p15:guide id="6" orient="horz" pos="2840" userDrawn="1">
          <p15:clr>
            <a:srgbClr val="F26B43"/>
          </p15:clr>
        </p15:guide>
        <p15:guide id="7" orient="horz" pos="2931" userDrawn="1">
          <p15:clr>
            <a:srgbClr val="F26B43"/>
          </p15:clr>
        </p15:guide>
        <p15:guide id="8" orient="horz" pos="3158" userDrawn="1">
          <p15:clr>
            <a:srgbClr val="F26B43"/>
          </p15:clr>
        </p15:guide>
        <p15:guide id="9" pos="7287" userDrawn="1">
          <p15:clr>
            <a:srgbClr val="F26B43"/>
          </p15:clr>
        </p15:guide>
        <p15:guide id="10" pos="7559" userDrawn="1">
          <p15:clr>
            <a:srgbClr val="F26B43"/>
          </p15:clr>
        </p15:guide>
        <p15:guide id="11" orient="horz" pos="4020" userDrawn="1">
          <p15:clr>
            <a:srgbClr val="F26B43"/>
          </p15:clr>
        </p15:guide>
        <p15:guide id="12" orient="horz" pos="4201" userDrawn="1">
          <p15:clr>
            <a:srgbClr val="F26B43"/>
          </p15:clr>
        </p15:guide>
        <p15:guide id="13" orient="horz" pos="436" userDrawn="1">
          <p15:clr>
            <a:srgbClr val="F26B43"/>
          </p15:clr>
        </p15:guide>
        <p15:guide id="14" orient="horz" pos="3929" userDrawn="1">
          <p15:clr>
            <a:srgbClr val="F26B43"/>
          </p15:clr>
        </p15:guide>
        <p15:guide id="15" pos="393" userDrawn="1">
          <p15:clr>
            <a:srgbClr val="F26B43"/>
          </p15:clr>
        </p15:guide>
        <p15:guide id="16" orient="horz" pos="1026" userDrawn="1">
          <p15:clr>
            <a:srgbClr val="F26B43"/>
          </p15:clr>
        </p15:guide>
        <p15:guide id="17" orient="horz" pos="1117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089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87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9580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4996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12" r:id="rId2"/>
    <p:sldLayoutId id="214748371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504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4D7989-A30F-444C-90BD-9518733D913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68113" y="6381751"/>
            <a:ext cx="431800" cy="287337"/>
          </a:xfrm>
          <a:prstGeom prst="rect">
            <a:avLst/>
          </a:prstGeom>
        </p:spPr>
        <p:txBody>
          <a:bodyPr vert="horz" lIns="72000" tIns="36000" rIns="72000" bIns="36000" rtlCol="0" anchor="t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FCAEF6F9-27E4-EF46-AE10-46A82914A60B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495394F-77C7-FD45-868E-6D47163E9260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36427" y="285963"/>
            <a:ext cx="1792224" cy="390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4530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i="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1481">
          <p15:clr>
            <a:srgbClr val="F26B43"/>
          </p15:clr>
        </p15:guide>
        <p15:guide id="2" pos="6199">
          <p15:clr>
            <a:srgbClr val="F26B43"/>
          </p15:clr>
        </p15:guide>
        <p15:guide id="3" orient="horz" pos="1344">
          <p15:clr>
            <a:srgbClr val="F26B43"/>
          </p15:clr>
        </p15:guide>
        <p15:guide id="4" orient="horz" pos="2115">
          <p15:clr>
            <a:srgbClr val="F26B43"/>
          </p15:clr>
        </p15:guide>
        <p15:guide id="5" orient="horz" pos="2205">
          <p15:clr>
            <a:srgbClr val="F26B43"/>
          </p15:clr>
        </p15:guide>
        <p15:guide id="6" orient="horz" pos="2840">
          <p15:clr>
            <a:srgbClr val="F26B43"/>
          </p15:clr>
        </p15:guide>
        <p15:guide id="7" orient="horz" pos="2931">
          <p15:clr>
            <a:srgbClr val="F26B43"/>
          </p15:clr>
        </p15:guide>
        <p15:guide id="8" orient="horz" pos="3158">
          <p15:clr>
            <a:srgbClr val="F26B43"/>
          </p15:clr>
        </p15:guide>
        <p15:guide id="9" pos="7287">
          <p15:clr>
            <a:srgbClr val="F26B43"/>
          </p15:clr>
        </p15:guide>
        <p15:guide id="10" pos="7559">
          <p15:clr>
            <a:srgbClr val="F26B43"/>
          </p15:clr>
        </p15:guide>
        <p15:guide id="11" orient="horz" pos="4020">
          <p15:clr>
            <a:srgbClr val="F26B43"/>
          </p15:clr>
        </p15:guide>
        <p15:guide id="12" orient="horz" pos="4201">
          <p15:clr>
            <a:srgbClr val="F26B43"/>
          </p15:clr>
        </p15:guide>
        <p15:guide id="13" orient="horz" pos="436">
          <p15:clr>
            <a:srgbClr val="F26B43"/>
          </p15:clr>
        </p15:guide>
        <p15:guide id="14" orient="horz" pos="3929">
          <p15:clr>
            <a:srgbClr val="F26B43"/>
          </p15:clr>
        </p15:guide>
        <p15:guide id="15" pos="393">
          <p15:clr>
            <a:srgbClr val="F26B43"/>
          </p15:clr>
        </p15:guide>
        <p15:guide id="16" orient="horz" pos="1026">
          <p15:clr>
            <a:srgbClr val="F26B43"/>
          </p15:clr>
        </p15:guide>
        <p15:guide id="17" orient="horz" pos="111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3.png"/><Relationship Id="rId4" Type="http://schemas.openxmlformats.org/officeDocument/2006/relationships/image" Target="../media/image2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5500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Internet Engineering Task Force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We reject: kings, presidents and voting. </a:t>
            </a:r>
            <a:br>
              <a:rPr lang="en-US" dirty="0"/>
            </a:br>
            <a:r>
              <a:rPr lang="en-US" dirty="0"/>
              <a:t>We believe in: rough consensus and running code.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David Clark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Be conservative in what you send and liberal in what you accept.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Jon </a:t>
            </a:r>
            <a:r>
              <a:rPr lang="en-US" i="1" dirty="0" err="1"/>
              <a:t>Postel</a:t>
            </a:r>
            <a:endParaRPr lang="en-US" i="1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F2CD5DBE-FEE1-9E43-A920-12D968ED931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http://</a:t>
            </a:r>
            <a:r>
              <a:rPr lang="en-GB" dirty="0" err="1"/>
              <a:t>www.ietf.org</a:t>
            </a:r>
            <a:r>
              <a:rPr lang="en-GB" dirty="0"/>
              <a:t>/</a:t>
            </a:r>
          </a:p>
        </p:txBody>
      </p:sp>
    </p:spTree>
    <p:extLst>
      <p:ext uri="{BB962C8B-B14F-4D97-AF65-F5344CB8AC3E}">
        <p14:creationId xmlns:p14="http://schemas.microsoft.com/office/powerpoint/2010/main" val="39174512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735434-B8C9-3244-94EC-53FB2C895C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IETF Structure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69D49E-0DA7-1F42-BB35-BA5C3ED2929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grpSp>
        <p:nvGrpSpPr>
          <p:cNvPr id="188" name="Group 187">
            <a:extLst>
              <a:ext uri="{FF2B5EF4-FFF2-40B4-BE49-F238E27FC236}">
                <a16:creationId xmlns:a16="http://schemas.microsoft.com/office/drawing/2014/main" id="{C906433A-7F39-BC44-839A-5412204D45A9}"/>
              </a:ext>
            </a:extLst>
          </p:cNvPr>
          <p:cNvGrpSpPr/>
          <p:nvPr/>
        </p:nvGrpSpPr>
        <p:grpSpPr>
          <a:xfrm>
            <a:off x="672416" y="5099351"/>
            <a:ext cx="10895697" cy="1137937"/>
            <a:chOff x="672416" y="5099351"/>
            <a:chExt cx="10895697" cy="1137937"/>
          </a:xfrm>
        </p:grpSpPr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580501F4-AA8D-C64B-80B9-1DEC80E4148F}"/>
                </a:ext>
              </a:extLst>
            </p:cNvPr>
            <p:cNvSpPr/>
            <p:nvPr/>
          </p:nvSpPr>
          <p:spPr>
            <a:xfrm>
              <a:off x="1921574" y="549559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6" name="Rounded Rectangle 15">
              <a:extLst>
                <a:ext uri="{FF2B5EF4-FFF2-40B4-BE49-F238E27FC236}">
                  <a16:creationId xmlns:a16="http://schemas.microsoft.com/office/drawing/2014/main" id="{411C063E-71C1-2C40-A061-71F18B072EF8}"/>
                </a:ext>
              </a:extLst>
            </p:cNvPr>
            <p:cNvSpPr/>
            <p:nvPr/>
          </p:nvSpPr>
          <p:spPr>
            <a:xfrm>
              <a:off x="2101574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DAB89DF8-450D-C04C-9796-B153AED9D40A}"/>
                </a:ext>
              </a:extLst>
            </p:cNvPr>
            <p:cNvSpPr/>
            <p:nvPr/>
          </p:nvSpPr>
          <p:spPr>
            <a:xfrm>
              <a:off x="2281574" y="58052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19" name="Rounded Rectangle 18">
              <a:extLst>
                <a:ext uri="{FF2B5EF4-FFF2-40B4-BE49-F238E27FC236}">
                  <a16:creationId xmlns:a16="http://schemas.microsoft.com/office/drawing/2014/main" id="{0A04D1DD-CD75-6142-90D6-1DB264C0C055}"/>
                </a:ext>
              </a:extLst>
            </p:cNvPr>
            <p:cNvSpPr/>
            <p:nvPr/>
          </p:nvSpPr>
          <p:spPr>
            <a:xfrm>
              <a:off x="3145686" y="549559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1C6EBC71-468D-3540-8761-AB1126531A18}"/>
                </a:ext>
              </a:extLst>
            </p:cNvPr>
            <p:cNvSpPr/>
            <p:nvPr/>
          </p:nvSpPr>
          <p:spPr>
            <a:xfrm>
              <a:off x="3325686" y="5650442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1" name="Rounded Rectangle 20">
              <a:extLst>
                <a:ext uri="{FF2B5EF4-FFF2-40B4-BE49-F238E27FC236}">
                  <a16:creationId xmlns:a16="http://schemas.microsoft.com/office/drawing/2014/main" id="{CB329CCD-CF4D-124B-B361-21A321E3EBDA}"/>
                </a:ext>
              </a:extLst>
            </p:cNvPr>
            <p:cNvSpPr/>
            <p:nvPr/>
          </p:nvSpPr>
          <p:spPr>
            <a:xfrm>
              <a:off x="3505686" y="58052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2" name="Rounded Rectangle 21">
              <a:extLst>
                <a:ext uri="{FF2B5EF4-FFF2-40B4-BE49-F238E27FC236}">
                  <a16:creationId xmlns:a16="http://schemas.microsoft.com/office/drawing/2014/main" id="{ABBB5F8D-DEE2-1149-B91C-C7C8EB16CF18}"/>
                </a:ext>
              </a:extLst>
            </p:cNvPr>
            <p:cNvSpPr/>
            <p:nvPr/>
          </p:nvSpPr>
          <p:spPr>
            <a:xfrm>
              <a:off x="4369798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AB66C86A-272B-9044-9480-496CB74E0064}"/>
                </a:ext>
              </a:extLst>
            </p:cNvPr>
            <p:cNvSpPr/>
            <p:nvPr/>
          </p:nvSpPr>
          <p:spPr>
            <a:xfrm>
              <a:off x="4549798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4" name="Rounded Rectangle 23">
              <a:extLst>
                <a:ext uri="{FF2B5EF4-FFF2-40B4-BE49-F238E27FC236}">
                  <a16:creationId xmlns:a16="http://schemas.microsoft.com/office/drawing/2014/main" id="{93F1BCD8-71B9-484C-A9FF-4BB277ABBB2E}"/>
                </a:ext>
              </a:extLst>
            </p:cNvPr>
            <p:cNvSpPr/>
            <p:nvPr/>
          </p:nvSpPr>
          <p:spPr>
            <a:xfrm>
              <a:off x="4729798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5" name="Rounded Rectangle 24">
              <a:extLst>
                <a:ext uri="{FF2B5EF4-FFF2-40B4-BE49-F238E27FC236}">
                  <a16:creationId xmlns:a16="http://schemas.microsoft.com/office/drawing/2014/main" id="{BC4F55BB-9FDC-8048-A275-A282C23498E0}"/>
                </a:ext>
              </a:extLst>
            </p:cNvPr>
            <p:cNvSpPr/>
            <p:nvPr/>
          </p:nvSpPr>
          <p:spPr>
            <a:xfrm>
              <a:off x="5593461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A509CB8B-498D-3D40-89BB-0A343D715631}"/>
                </a:ext>
              </a:extLst>
            </p:cNvPr>
            <p:cNvSpPr/>
            <p:nvPr/>
          </p:nvSpPr>
          <p:spPr>
            <a:xfrm>
              <a:off x="5773461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7" name="Rounded Rectangle 26">
              <a:extLst>
                <a:ext uri="{FF2B5EF4-FFF2-40B4-BE49-F238E27FC236}">
                  <a16:creationId xmlns:a16="http://schemas.microsoft.com/office/drawing/2014/main" id="{DD0CA01A-AA6C-CD4B-B3E0-B419EC6397E0}"/>
                </a:ext>
              </a:extLst>
            </p:cNvPr>
            <p:cNvSpPr/>
            <p:nvPr/>
          </p:nvSpPr>
          <p:spPr>
            <a:xfrm>
              <a:off x="5953461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8" name="Rounded Rectangle 27">
              <a:extLst>
                <a:ext uri="{FF2B5EF4-FFF2-40B4-BE49-F238E27FC236}">
                  <a16:creationId xmlns:a16="http://schemas.microsoft.com/office/drawing/2014/main" id="{6A73B53B-C65C-CA4B-862C-FF911CAA714F}"/>
                </a:ext>
              </a:extLst>
            </p:cNvPr>
            <p:cNvSpPr/>
            <p:nvPr/>
          </p:nvSpPr>
          <p:spPr>
            <a:xfrm>
              <a:off x="6817124" y="549509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3301345D-854C-154C-88A0-80DD68CA178D}"/>
                </a:ext>
              </a:extLst>
            </p:cNvPr>
            <p:cNvSpPr/>
            <p:nvPr/>
          </p:nvSpPr>
          <p:spPr>
            <a:xfrm>
              <a:off x="6997124" y="5649945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0" name="Rounded Rectangle 29">
              <a:extLst>
                <a:ext uri="{FF2B5EF4-FFF2-40B4-BE49-F238E27FC236}">
                  <a16:creationId xmlns:a16="http://schemas.microsoft.com/office/drawing/2014/main" id="{939E42F0-A6EE-A74C-B957-B9C6363EEEEB}"/>
                </a:ext>
              </a:extLst>
            </p:cNvPr>
            <p:cNvSpPr/>
            <p:nvPr/>
          </p:nvSpPr>
          <p:spPr>
            <a:xfrm>
              <a:off x="7177124" y="580479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1" name="Rounded Rectangle 30">
              <a:extLst>
                <a:ext uri="{FF2B5EF4-FFF2-40B4-BE49-F238E27FC236}">
                  <a16:creationId xmlns:a16="http://schemas.microsoft.com/office/drawing/2014/main" id="{EB1C91CC-0A7A-9247-8DB3-2FF8643B4FA6}"/>
                </a:ext>
              </a:extLst>
            </p:cNvPr>
            <p:cNvSpPr/>
            <p:nvPr/>
          </p:nvSpPr>
          <p:spPr>
            <a:xfrm>
              <a:off x="8040787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4CBCE523-1218-CE41-8DE9-97EA86DCA6C4}"/>
                </a:ext>
              </a:extLst>
            </p:cNvPr>
            <p:cNvSpPr/>
            <p:nvPr/>
          </p:nvSpPr>
          <p:spPr>
            <a:xfrm>
              <a:off x="8220787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3" name="Rounded Rectangle 32">
              <a:extLst>
                <a:ext uri="{FF2B5EF4-FFF2-40B4-BE49-F238E27FC236}">
                  <a16:creationId xmlns:a16="http://schemas.microsoft.com/office/drawing/2014/main" id="{A6894264-8B09-9A4E-A0AF-9B94BF5C9582}"/>
                </a:ext>
              </a:extLst>
            </p:cNvPr>
            <p:cNvSpPr/>
            <p:nvPr/>
          </p:nvSpPr>
          <p:spPr>
            <a:xfrm>
              <a:off x="8400787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4" name="Rounded Rectangle 33">
              <a:extLst>
                <a:ext uri="{FF2B5EF4-FFF2-40B4-BE49-F238E27FC236}">
                  <a16:creationId xmlns:a16="http://schemas.microsoft.com/office/drawing/2014/main" id="{74D1B2E0-4371-2744-BC12-9424760DD8DB}"/>
                </a:ext>
              </a:extLst>
            </p:cNvPr>
            <p:cNvSpPr/>
            <p:nvPr/>
          </p:nvSpPr>
          <p:spPr>
            <a:xfrm>
              <a:off x="9269999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5" name="Rounded Rectangle 34">
              <a:extLst>
                <a:ext uri="{FF2B5EF4-FFF2-40B4-BE49-F238E27FC236}">
                  <a16:creationId xmlns:a16="http://schemas.microsoft.com/office/drawing/2014/main" id="{63D978A3-6538-3C43-8D3B-421EEA1DFF24}"/>
                </a:ext>
              </a:extLst>
            </p:cNvPr>
            <p:cNvSpPr/>
            <p:nvPr/>
          </p:nvSpPr>
          <p:spPr>
            <a:xfrm>
              <a:off x="9449999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6" name="Rounded Rectangle 35">
              <a:extLst>
                <a:ext uri="{FF2B5EF4-FFF2-40B4-BE49-F238E27FC236}">
                  <a16:creationId xmlns:a16="http://schemas.microsoft.com/office/drawing/2014/main" id="{0B8A3779-078F-FB45-9248-D385729C70B7}"/>
                </a:ext>
              </a:extLst>
            </p:cNvPr>
            <p:cNvSpPr/>
            <p:nvPr/>
          </p:nvSpPr>
          <p:spPr>
            <a:xfrm>
              <a:off x="9629999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7" name="Rounded Rectangle 36">
              <a:extLst>
                <a:ext uri="{FF2B5EF4-FFF2-40B4-BE49-F238E27FC236}">
                  <a16:creationId xmlns:a16="http://schemas.microsoft.com/office/drawing/2014/main" id="{35CE1A65-BD5E-2D45-B3BC-B7112892B782}"/>
                </a:ext>
              </a:extLst>
            </p:cNvPr>
            <p:cNvSpPr/>
            <p:nvPr/>
          </p:nvSpPr>
          <p:spPr>
            <a:xfrm>
              <a:off x="10488113" y="5489341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8" name="Rounded Rectangle 37">
              <a:extLst>
                <a:ext uri="{FF2B5EF4-FFF2-40B4-BE49-F238E27FC236}">
                  <a16:creationId xmlns:a16="http://schemas.microsoft.com/office/drawing/2014/main" id="{3E1C98FF-827E-3948-8314-EF488F9AF95A}"/>
                </a:ext>
              </a:extLst>
            </p:cNvPr>
            <p:cNvSpPr/>
            <p:nvPr/>
          </p:nvSpPr>
          <p:spPr>
            <a:xfrm>
              <a:off x="10668113" y="5644188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39" name="Rounded Rectangle 38">
              <a:extLst>
                <a:ext uri="{FF2B5EF4-FFF2-40B4-BE49-F238E27FC236}">
                  <a16:creationId xmlns:a16="http://schemas.microsoft.com/office/drawing/2014/main" id="{24F0FC8B-E613-B64D-9A1D-A80BAE044391}"/>
                </a:ext>
              </a:extLst>
            </p:cNvPr>
            <p:cNvSpPr/>
            <p:nvPr/>
          </p:nvSpPr>
          <p:spPr>
            <a:xfrm>
              <a:off x="10848113" y="5799034"/>
              <a:ext cx="720000" cy="432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endParaRPr lang="en-GB" dirty="0"/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469B3DFF-7CF8-2741-BC4F-300A325A3815}"/>
                </a:ext>
              </a:extLst>
            </p:cNvPr>
            <p:cNvSpPr txBox="1"/>
            <p:nvPr/>
          </p:nvSpPr>
          <p:spPr>
            <a:xfrm>
              <a:off x="672416" y="5489341"/>
              <a:ext cx="11063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Working</a:t>
              </a:r>
            </a:p>
            <a:p>
              <a:pPr algn="ctr"/>
              <a:r>
                <a:rPr lang="en-GB" dirty="0"/>
                <a:t>Groups</a:t>
              </a:r>
            </a:p>
          </p:txBody>
        </p: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464CAF66-5F17-444D-95D4-2D81E8DAA067}"/>
                </a:ext>
              </a:extLst>
            </p:cNvPr>
            <p:cNvCxnSpPr>
              <a:cxnSpLocks/>
              <a:stCxn id="7" idx="2"/>
              <a:endCxn id="16" idx="0"/>
            </p:cNvCxnSpPr>
            <p:nvPr/>
          </p:nvCxnSpPr>
          <p:spPr>
            <a:xfrm>
              <a:off x="2461574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4D1E009C-2F27-5646-BE8C-9B1A4181230C}"/>
                </a:ext>
              </a:extLst>
            </p:cNvPr>
            <p:cNvCxnSpPr>
              <a:cxnSpLocks/>
              <a:stCxn id="8" idx="2"/>
              <a:endCxn id="20" idx="0"/>
            </p:cNvCxnSpPr>
            <p:nvPr/>
          </p:nvCxnSpPr>
          <p:spPr>
            <a:xfrm>
              <a:off x="3685686" y="5099351"/>
              <a:ext cx="0" cy="551091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FF2561D4-A612-1F49-A053-440B3C1E4E78}"/>
                </a:ext>
              </a:extLst>
            </p:cNvPr>
            <p:cNvCxnSpPr>
              <a:cxnSpLocks/>
              <a:stCxn id="11" idx="2"/>
              <a:endCxn id="23" idx="0"/>
            </p:cNvCxnSpPr>
            <p:nvPr/>
          </p:nvCxnSpPr>
          <p:spPr>
            <a:xfrm>
              <a:off x="4909798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044B53D5-E081-E048-B4B3-F983DAE8920C}"/>
                </a:ext>
              </a:extLst>
            </p:cNvPr>
            <p:cNvCxnSpPr>
              <a:cxnSpLocks/>
              <a:stCxn id="12" idx="2"/>
              <a:endCxn id="26" idx="0"/>
            </p:cNvCxnSpPr>
            <p:nvPr/>
          </p:nvCxnSpPr>
          <p:spPr>
            <a:xfrm>
              <a:off x="6133461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>
              <a:extLst>
                <a:ext uri="{FF2B5EF4-FFF2-40B4-BE49-F238E27FC236}">
                  <a16:creationId xmlns:a16="http://schemas.microsoft.com/office/drawing/2014/main" id="{5CA5F6C3-D826-BF41-BC65-EECA735225A6}"/>
                </a:ext>
              </a:extLst>
            </p:cNvPr>
            <p:cNvCxnSpPr>
              <a:cxnSpLocks/>
              <a:stCxn id="9" idx="2"/>
              <a:endCxn id="29" idx="0"/>
            </p:cNvCxnSpPr>
            <p:nvPr/>
          </p:nvCxnSpPr>
          <p:spPr>
            <a:xfrm>
              <a:off x="7357124" y="5099351"/>
              <a:ext cx="0" cy="550594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8" name="Straight Connector 57">
              <a:extLst>
                <a:ext uri="{FF2B5EF4-FFF2-40B4-BE49-F238E27FC236}">
                  <a16:creationId xmlns:a16="http://schemas.microsoft.com/office/drawing/2014/main" id="{0CFA59E5-8EE4-1F4D-9F86-643F98F4CC34}"/>
                </a:ext>
              </a:extLst>
            </p:cNvPr>
            <p:cNvCxnSpPr>
              <a:cxnSpLocks/>
              <a:stCxn id="10" idx="2"/>
              <a:endCxn id="32" idx="0"/>
            </p:cNvCxnSpPr>
            <p:nvPr/>
          </p:nvCxnSpPr>
          <p:spPr>
            <a:xfrm>
              <a:off x="8580787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>
              <a:extLst>
                <a:ext uri="{FF2B5EF4-FFF2-40B4-BE49-F238E27FC236}">
                  <a16:creationId xmlns:a16="http://schemas.microsoft.com/office/drawing/2014/main" id="{A55F4DCE-F277-1743-ADC7-9712DB3E7543}"/>
                </a:ext>
              </a:extLst>
            </p:cNvPr>
            <p:cNvCxnSpPr>
              <a:cxnSpLocks/>
              <a:stCxn id="13" idx="2"/>
              <a:endCxn id="35" idx="0"/>
            </p:cNvCxnSpPr>
            <p:nvPr/>
          </p:nvCxnSpPr>
          <p:spPr>
            <a:xfrm>
              <a:off x="9804450" y="5099351"/>
              <a:ext cx="5549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377EE2D6-CAF5-154B-A643-4C994F022E34}"/>
                </a:ext>
              </a:extLst>
            </p:cNvPr>
            <p:cNvCxnSpPr>
              <a:cxnSpLocks/>
              <a:stCxn id="14" idx="2"/>
              <a:endCxn id="38" idx="0"/>
            </p:cNvCxnSpPr>
            <p:nvPr/>
          </p:nvCxnSpPr>
          <p:spPr>
            <a:xfrm>
              <a:off x="11028113" y="5099351"/>
              <a:ext cx="0" cy="54483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83B808C0-4417-2E4B-96E5-7E52AB52BD91}"/>
              </a:ext>
            </a:extLst>
          </p:cNvPr>
          <p:cNvGrpSpPr/>
          <p:nvPr/>
        </p:nvGrpSpPr>
        <p:grpSpPr>
          <a:xfrm>
            <a:off x="2399019" y="2016054"/>
            <a:ext cx="2561920" cy="1257901"/>
            <a:chOff x="2399019" y="2016054"/>
            <a:chExt cx="2561920" cy="1257901"/>
          </a:xfrm>
        </p:grpSpPr>
        <p:sp>
          <p:nvSpPr>
            <p:cNvPr id="4" name="Rounded Rectangle 3">
              <a:extLst>
                <a:ext uri="{FF2B5EF4-FFF2-40B4-BE49-F238E27FC236}">
                  <a16:creationId xmlns:a16="http://schemas.microsoft.com/office/drawing/2014/main" id="{9BE12779-B8A9-1B47-B049-581A81DE14F0}"/>
                </a:ext>
              </a:extLst>
            </p:cNvPr>
            <p:cNvSpPr/>
            <p:nvPr/>
          </p:nvSpPr>
          <p:spPr>
            <a:xfrm>
              <a:off x="3139980" y="2697955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IESG</a:t>
              </a:r>
            </a:p>
          </p:txBody>
        </p: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2834B67B-0422-8C45-B79B-6D241E0A2B8F}"/>
                </a:ext>
              </a:extLst>
            </p:cNvPr>
            <p:cNvSpPr txBox="1"/>
            <p:nvPr/>
          </p:nvSpPr>
          <p:spPr>
            <a:xfrm>
              <a:off x="2399019" y="2016054"/>
              <a:ext cx="256192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Process management</a:t>
              </a:r>
            </a:p>
            <a:p>
              <a:pPr algn="ctr"/>
              <a:r>
                <a:rPr lang="en-GB" dirty="0"/>
                <a:t>RFC approval</a:t>
              </a:r>
            </a:p>
          </p:txBody>
        </p:sp>
      </p:grpSp>
      <p:grpSp>
        <p:nvGrpSpPr>
          <p:cNvPr id="189" name="Group 188">
            <a:extLst>
              <a:ext uri="{FF2B5EF4-FFF2-40B4-BE49-F238E27FC236}">
                <a16:creationId xmlns:a16="http://schemas.microsoft.com/office/drawing/2014/main" id="{34AB0B0A-355E-1842-9BDC-2CFF38C75938}"/>
              </a:ext>
            </a:extLst>
          </p:cNvPr>
          <p:cNvGrpSpPr/>
          <p:nvPr/>
        </p:nvGrpSpPr>
        <p:grpSpPr>
          <a:xfrm>
            <a:off x="4219980" y="2021093"/>
            <a:ext cx="4349077" cy="1252365"/>
            <a:chOff x="4219980" y="2021093"/>
            <a:chExt cx="4349077" cy="1252365"/>
          </a:xfrm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FD7BD2E1-0F52-004F-B1E1-10F95328A4DA}"/>
                </a:ext>
              </a:extLst>
            </p:cNvPr>
            <p:cNvSpPr/>
            <p:nvPr/>
          </p:nvSpPr>
          <p:spPr>
            <a:xfrm>
              <a:off x="6814046" y="2697458"/>
              <a:ext cx="1080000" cy="576000"/>
            </a:xfrm>
            <a:prstGeom prst="roundRect">
              <a:avLst/>
            </a:prstGeom>
            <a:solidFill>
              <a:schemeClr val="accent6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IAB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ACE87532-2914-F74E-A3BD-2BC77EEAB902}"/>
                </a:ext>
              </a:extLst>
            </p:cNvPr>
            <p:cNvSpPr txBox="1"/>
            <p:nvPr/>
          </p:nvSpPr>
          <p:spPr>
            <a:xfrm>
              <a:off x="6167438" y="2021093"/>
              <a:ext cx="2401619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Architectural advice</a:t>
              </a:r>
            </a:p>
            <a:p>
              <a:pPr algn="ctr"/>
              <a:r>
                <a:rPr lang="en-GB" dirty="0"/>
                <a:t>and oversight</a:t>
              </a:r>
            </a:p>
          </p:txBody>
        </p:sp>
        <p:cxnSp>
          <p:nvCxnSpPr>
            <p:cNvPr id="118" name="Straight Connector 117">
              <a:extLst>
                <a:ext uri="{FF2B5EF4-FFF2-40B4-BE49-F238E27FC236}">
                  <a16:creationId xmlns:a16="http://schemas.microsoft.com/office/drawing/2014/main" id="{1AAD45BC-27F7-3A4D-9C0B-90E0D47E9826}"/>
                </a:ext>
              </a:extLst>
            </p:cNvPr>
            <p:cNvCxnSpPr>
              <a:cxnSpLocks/>
              <a:stCxn id="6" idx="1"/>
              <a:endCxn id="4" idx="3"/>
            </p:cNvCxnSpPr>
            <p:nvPr/>
          </p:nvCxnSpPr>
          <p:spPr>
            <a:xfrm flipH="1">
              <a:off x="4219980" y="2985458"/>
              <a:ext cx="2594066" cy="497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7" name="Group 186">
            <a:extLst>
              <a:ext uri="{FF2B5EF4-FFF2-40B4-BE49-F238E27FC236}">
                <a16:creationId xmlns:a16="http://schemas.microsoft.com/office/drawing/2014/main" id="{2BDDBC81-A648-7243-AEDF-2EB140725EC5}"/>
              </a:ext>
            </a:extLst>
          </p:cNvPr>
          <p:cNvGrpSpPr/>
          <p:nvPr/>
        </p:nvGrpSpPr>
        <p:grpSpPr>
          <a:xfrm>
            <a:off x="819891" y="3273955"/>
            <a:ext cx="10748222" cy="1825396"/>
            <a:chOff x="819891" y="3273955"/>
            <a:chExt cx="10748222" cy="1825396"/>
          </a:xfrm>
        </p:grpSpPr>
        <p:sp>
          <p:nvSpPr>
            <p:cNvPr id="7" name="Rounded Rectangle 6">
              <a:extLst>
                <a:ext uri="{FF2B5EF4-FFF2-40B4-BE49-F238E27FC236}">
                  <a16:creationId xmlns:a16="http://schemas.microsoft.com/office/drawing/2014/main" id="{4B526686-8495-DD4E-A691-F0D1ABE064B8}"/>
                </a:ext>
              </a:extLst>
            </p:cNvPr>
            <p:cNvSpPr/>
            <p:nvPr/>
          </p:nvSpPr>
          <p:spPr>
            <a:xfrm>
              <a:off x="1921574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GEN</a:t>
              </a:r>
            </a:p>
          </p:txBody>
        </p:sp>
        <p:sp>
          <p:nvSpPr>
            <p:cNvPr id="8" name="Rounded Rectangle 7">
              <a:extLst>
                <a:ext uri="{FF2B5EF4-FFF2-40B4-BE49-F238E27FC236}">
                  <a16:creationId xmlns:a16="http://schemas.microsoft.com/office/drawing/2014/main" id="{F00CEAF8-04A3-E84B-8B32-2A469BDE3A34}"/>
                </a:ext>
              </a:extLst>
            </p:cNvPr>
            <p:cNvSpPr/>
            <p:nvPr/>
          </p:nvSpPr>
          <p:spPr>
            <a:xfrm>
              <a:off x="3145686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APS</a:t>
              </a:r>
            </a:p>
          </p:txBody>
        </p:sp>
        <p:sp>
          <p:nvSpPr>
            <p:cNvPr id="9" name="Rounded Rectangle 8">
              <a:extLst>
                <a:ext uri="{FF2B5EF4-FFF2-40B4-BE49-F238E27FC236}">
                  <a16:creationId xmlns:a16="http://schemas.microsoft.com/office/drawing/2014/main" id="{403DBA38-9A96-8740-BB51-9386D5BAD0F5}"/>
                </a:ext>
              </a:extLst>
            </p:cNvPr>
            <p:cNvSpPr/>
            <p:nvPr/>
          </p:nvSpPr>
          <p:spPr>
            <a:xfrm>
              <a:off x="6817124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RAI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8784F398-CD26-C140-8AE0-AAF433ECC26D}"/>
                </a:ext>
              </a:extLst>
            </p:cNvPr>
            <p:cNvSpPr/>
            <p:nvPr/>
          </p:nvSpPr>
          <p:spPr>
            <a:xfrm>
              <a:off x="8040787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RTG</a:t>
              </a: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D1198651-C820-8F4E-83DB-EFC12F6AC473}"/>
                </a:ext>
              </a:extLst>
            </p:cNvPr>
            <p:cNvSpPr/>
            <p:nvPr/>
          </p:nvSpPr>
          <p:spPr>
            <a:xfrm>
              <a:off x="4369798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INT</a:t>
              </a:r>
            </a:p>
          </p:txBody>
        </p:sp>
        <p:sp>
          <p:nvSpPr>
            <p:cNvPr id="12" name="Rounded Rectangle 11">
              <a:extLst>
                <a:ext uri="{FF2B5EF4-FFF2-40B4-BE49-F238E27FC236}">
                  <a16:creationId xmlns:a16="http://schemas.microsoft.com/office/drawing/2014/main" id="{B3CDFDBC-4F24-094E-A5BA-306CB7606E59}"/>
                </a:ext>
              </a:extLst>
            </p:cNvPr>
            <p:cNvSpPr/>
            <p:nvPr/>
          </p:nvSpPr>
          <p:spPr>
            <a:xfrm>
              <a:off x="5593461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O&amp;M</a:t>
              </a:r>
            </a:p>
          </p:txBody>
        </p:sp>
        <p:sp>
          <p:nvSpPr>
            <p:cNvPr id="13" name="Rounded Rectangle 12">
              <a:extLst>
                <a:ext uri="{FF2B5EF4-FFF2-40B4-BE49-F238E27FC236}">
                  <a16:creationId xmlns:a16="http://schemas.microsoft.com/office/drawing/2014/main" id="{30E21E7A-DB9D-5341-BD65-B5027EF4A82B}"/>
                </a:ext>
              </a:extLst>
            </p:cNvPr>
            <p:cNvSpPr/>
            <p:nvPr/>
          </p:nvSpPr>
          <p:spPr>
            <a:xfrm>
              <a:off x="9264450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SEC</a:t>
              </a:r>
            </a:p>
          </p:txBody>
        </p:sp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34A62EE3-1F61-7641-80C8-AC19459A0704}"/>
                </a:ext>
              </a:extLst>
            </p:cNvPr>
            <p:cNvSpPr/>
            <p:nvPr/>
          </p:nvSpPr>
          <p:spPr>
            <a:xfrm>
              <a:off x="10488113" y="4523351"/>
              <a:ext cx="1080000" cy="5760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TSV</a:t>
              </a: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1CBA0A60-6E8C-2440-9464-D5AEEA772710}"/>
                </a:ext>
              </a:extLst>
            </p:cNvPr>
            <p:cNvSpPr txBox="1"/>
            <p:nvPr/>
          </p:nvSpPr>
          <p:spPr>
            <a:xfrm>
              <a:off x="819891" y="4632319"/>
              <a:ext cx="8114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dirty="0"/>
                <a:t>Areas</a:t>
              </a:r>
            </a:p>
          </p:txBody>
        </p:sp>
        <p:cxnSp>
          <p:nvCxnSpPr>
            <p:cNvPr id="68" name="Elbow Connector 67">
              <a:extLst>
                <a:ext uri="{FF2B5EF4-FFF2-40B4-BE49-F238E27FC236}">
                  <a16:creationId xmlns:a16="http://schemas.microsoft.com/office/drawing/2014/main" id="{4698663A-9007-AD43-B610-8704B117A701}"/>
                </a:ext>
              </a:extLst>
            </p:cNvPr>
            <p:cNvCxnSpPr>
              <a:stCxn id="4" idx="2"/>
              <a:endCxn id="7" idx="0"/>
            </p:cNvCxnSpPr>
            <p:nvPr/>
          </p:nvCxnSpPr>
          <p:spPr>
            <a:xfrm rot="5400000">
              <a:off x="2446079" y="3289450"/>
              <a:ext cx="1249396" cy="1218406"/>
            </a:xfrm>
            <a:prstGeom prst="bentConnector3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Elbow Connector 68">
              <a:extLst>
                <a:ext uri="{FF2B5EF4-FFF2-40B4-BE49-F238E27FC236}">
                  <a16:creationId xmlns:a16="http://schemas.microsoft.com/office/drawing/2014/main" id="{A220C6AD-1BCB-D14D-B12A-3CF8484BEC61}"/>
                </a:ext>
              </a:extLst>
            </p:cNvPr>
            <p:cNvCxnSpPr>
              <a:cxnSpLocks/>
              <a:stCxn id="4" idx="2"/>
              <a:endCxn id="8" idx="0"/>
            </p:cNvCxnSpPr>
            <p:nvPr/>
          </p:nvCxnSpPr>
          <p:spPr>
            <a:xfrm rot="16200000" flipH="1">
              <a:off x="3058135" y="3895800"/>
              <a:ext cx="1249396" cy="5706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Elbow Connector 71">
              <a:extLst>
                <a:ext uri="{FF2B5EF4-FFF2-40B4-BE49-F238E27FC236}">
                  <a16:creationId xmlns:a16="http://schemas.microsoft.com/office/drawing/2014/main" id="{847BD9F0-514D-E342-9794-54D4FC100A2D}"/>
                </a:ext>
              </a:extLst>
            </p:cNvPr>
            <p:cNvCxnSpPr>
              <a:cxnSpLocks/>
              <a:stCxn id="4" idx="2"/>
              <a:endCxn id="11" idx="0"/>
            </p:cNvCxnSpPr>
            <p:nvPr/>
          </p:nvCxnSpPr>
          <p:spPr>
            <a:xfrm rot="16200000" flipH="1">
              <a:off x="3670191" y="3283744"/>
              <a:ext cx="1249396" cy="1229818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Elbow Connector 74">
              <a:extLst>
                <a:ext uri="{FF2B5EF4-FFF2-40B4-BE49-F238E27FC236}">
                  <a16:creationId xmlns:a16="http://schemas.microsoft.com/office/drawing/2014/main" id="{BC78B747-545A-4E40-B0D0-244B402D4E66}"/>
                </a:ext>
              </a:extLst>
            </p:cNvPr>
            <p:cNvCxnSpPr>
              <a:cxnSpLocks/>
              <a:stCxn id="4" idx="2"/>
              <a:endCxn id="9" idx="0"/>
            </p:cNvCxnSpPr>
            <p:nvPr/>
          </p:nvCxnSpPr>
          <p:spPr>
            <a:xfrm rot="16200000" flipH="1">
              <a:off x="4893854" y="2060081"/>
              <a:ext cx="1249396" cy="3677144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Elbow Connector 77">
              <a:extLst>
                <a:ext uri="{FF2B5EF4-FFF2-40B4-BE49-F238E27FC236}">
                  <a16:creationId xmlns:a16="http://schemas.microsoft.com/office/drawing/2014/main" id="{1D555166-8FBA-7348-8785-B36C2305F154}"/>
                </a:ext>
              </a:extLst>
            </p:cNvPr>
            <p:cNvCxnSpPr>
              <a:cxnSpLocks/>
              <a:stCxn id="4" idx="2"/>
              <a:endCxn id="10" idx="0"/>
            </p:cNvCxnSpPr>
            <p:nvPr/>
          </p:nvCxnSpPr>
          <p:spPr>
            <a:xfrm rot="16200000" flipH="1">
              <a:off x="5505685" y="1448249"/>
              <a:ext cx="1249396" cy="4900807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Elbow Connector 80">
              <a:extLst>
                <a:ext uri="{FF2B5EF4-FFF2-40B4-BE49-F238E27FC236}">
                  <a16:creationId xmlns:a16="http://schemas.microsoft.com/office/drawing/2014/main" id="{4720E6B3-7654-E34A-BF23-F6C5A1057CAB}"/>
                </a:ext>
              </a:extLst>
            </p:cNvPr>
            <p:cNvCxnSpPr>
              <a:cxnSpLocks/>
              <a:stCxn id="4" idx="2"/>
              <a:endCxn id="13" idx="0"/>
            </p:cNvCxnSpPr>
            <p:nvPr/>
          </p:nvCxnSpPr>
          <p:spPr>
            <a:xfrm rot="16200000" flipH="1">
              <a:off x="6117517" y="836418"/>
              <a:ext cx="1249396" cy="6124470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Elbow Connector 83">
              <a:extLst>
                <a:ext uri="{FF2B5EF4-FFF2-40B4-BE49-F238E27FC236}">
                  <a16:creationId xmlns:a16="http://schemas.microsoft.com/office/drawing/2014/main" id="{D822382D-895E-4749-8176-7BADFC97C058}"/>
                </a:ext>
              </a:extLst>
            </p:cNvPr>
            <p:cNvCxnSpPr>
              <a:cxnSpLocks/>
              <a:stCxn id="4" idx="2"/>
              <a:endCxn id="14" idx="0"/>
            </p:cNvCxnSpPr>
            <p:nvPr/>
          </p:nvCxnSpPr>
          <p:spPr>
            <a:xfrm rot="16200000" flipH="1">
              <a:off x="6729348" y="224586"/>
              <a:ext cx="1249396" cy="7348133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2" name="Elbow Connector 131">
              <a:extLst>
                <a:ext uri="{FF2B5EF4-FFF2-40B4-BE49-F238E27FC236}">
                  <a16:creationId xmlns:a16="http://schemas.microsoft.com/office/drawing/2014/main" id="{BA6DFAAD-0D5E-B749-9950-FA20FFE840EE}"/>
                </a:ext>
              </a:extLst>
            </p:cNvPr>
            <p:cNvCxnSpPr>
              <a:cxnSpLocks/>
              <a:stCxn id="4" idx="2"/>
              <a:endCxn id="12" idx="0"/>
            </p:cNvCxnSpPr>
            <p:nvPr/>
          </p:nvCxnSpPr>
          <p:spPr>
            <a:xfrm rot="16200000" flipH="1">
              <a:off x="4282022" y="2671912"/>
              <a:ext cx="1249396" cy="2453481"/>
            </a:xfrm>
            <a:prstGeom prst="bentConnector3">
              <a:avLst>
                <a:gd name="adj1" fmla="val 50000"/>
              </a:avLst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3EF1CF3D-5659-B04C-9ECA-8321F43C60C8}"/>
              </a:ext>
            </a:extLst>
          </p:cNvPr>
          <p:cNvGrpSpPr/>
          <p:nvPr/>
        </p:nvGrpSpPr>
        <p:grpSpPr>
          <a:xfrm>
            <a:off x="7894046" y="2700807"/>
            <a:ext cx="3670989" cy="576000"/>
            <a:chOff x="7894046" y="2700807"/>
            <a:chExt cx="3670989" cy="576000"/>
          </a:xfrm>
        </p:grpSpPr>
        <p:sp>
          <p:nvSpPr>
            <p:cNvPr id="182" name="Rounded Rectangle 181">
              <a:extLst>
                <a:ext uri="{FF2B5EF4-FFF2-40B4-BE49-F238E27FC236}">
                  <a16:creationId xmlns:a16="http://schemas.microsoft.com/office/drawing/2014/main" id="{7B08788B-3712-A540-AF4F-65679BE1CBA1}"/>
                </a:ext>
              </a:extLst>
            </p:cNvPr>
            <p:cNvSpPr/>
            <p:nvPr/>
          </p:nvSpPr>
          <p:spPr>
            <a:xfrm>
              <a:off x="10485035" y="2700807"/>
              <a:ext cx="1080000" cy="576000"/>
            </a:xfrm>
            <a:prstGeom prst="roundRect">
              <a:avLst/>
            </a:prstGeom>
            <a:solidFill>
              <a:schemeClr val="accent5"/>
            </a:solidFill>
            <a:ln>
              <a:solidFill>
                <a:schemeClr val="accent5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 anchorCtr="1"/>
            <a:lstStyle/>
            <a:p>
              <a:pPr algn="ctr"/>
              <a:r>
                <a:rPr lang="en-GB" dirty="0"/>
                <a:t>IRTF</a:t>
              </a:r>
            </a:p>
          </p:txBody>
        </p:sp>
        <p:cxnSp>
          <p:nvCxnSpPr>
            <p:cNvPr id="183" name="Straight Connector 182">
              <a:extLst>
                <a:ext uri="{FF2B5EF4-FFF2-40B4-BE49-F238E27FC236}">
                  <a16:creationId xmlns:a16="http://schemas.microsoft.com/office/drawing/2014/main" id="{10D060DB-C06D-3B40-941E-0653A3A879C5}"/>
                </a:ext>
              </a:extLst>
            </p:cNvPr>
            <p:cNvCxnSpPr>
              <a:cxnSpLocks/>
              <a:stCxn id="6" idx="3"/>
              <a:endCxn id="182" idx="1"/>
            </p:cNvCxnSpPr>
            <p:nvPr/>
          </p:nvCxnSpPr>
          <p:spPr>
            <a:xfrm>
              <a:off x="7894046" y="2985458"/>
              <a:ext cx="2590989" cy="3349"/>
            </a:xfrm>
            <a:prstGeom prst="line">
              <a:avLst/>
            </a:prstGeom>
            <a:ln w="254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12305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IETF Document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Requests for Comments (RFC)</a:t>
            </a:r>
          </a:p>
          <a:p>
            <a:pPr lvl="1"/>
            <a:r>
              <a:rPr lang="en-US" dirty="0"/>
              <a:t>Started as informal notes</a:t>
            </a:r>
          </a:p>
          <a:p>
            <a:pPr lvl="1"/>
            <a:r>
              <a:rPr lang="en-US" dirty="0"/>
              <a:t>Some are Internet standards documents (STD)</a:t>
            </a:r>
          </a:p>
          <a:p>
            <a:pPr lvl="1"/>
            <a:r>
              <a:rPr lang="en-US" dirty="0"/>
              <a:t>Some give policies or procedures (Best Current Practice – BCP)</a:t>
            </a:r>
          </a:p>
          <a:p>
            <a:pPr lvl="1"/>
            <a:r>
              <a:rPr lang="en-US" dirty="0"/>
              <a:t>Some are informational</a:t>
            </a:r>
          </a:p>
          <a:p>
            <a:pPr lvl="1"/>
            <a:r>
              <a:rPr lang="en-US" dirty="0"/>
              <a:t>Others are more whimsical (April Fool’s RFCs)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FF6DBC-8EB1-CB4F-9E0C-75D24E935F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720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FD7E1B-E19D-7C46-8511-1C9D050F3ED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8CE6DAE-361B-CA43-B948-EAEDC07F79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367"/>
          <a:stretch/>
        </p:blipFill>
        <p:spPr>
          <a:xfrm>
            <a:off x="1325859" y="949125"/>
            <a:ext cx="9540281" cy="59088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05436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IETF Document Types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Requests for Comments (RFC)</a:t>
            </a:r>
          </a:p>
          <a:p>
            <a:pPr lvl="1"/>
            <a:r>
              <a:rPr lang="en-US" dirty="0"/>
              <a:t>Started as informal notes</a:t>
            </a:r>
          </a:p>
          <a:p>
            <a:pPr lvl="1"/>
            <a:r>
              <a:rPr lang="en-US" dirty="0"/>
              <a:t>Some are Internet standards documents (STD)</a:t>
            </a:r>
          </a:p>
          <a:p>
            <a:pPr lvl="1"/>
            <a:r>
              <a:rPr lang="en-US" dirty="0"/>
              <a:t>Some give policies or procedures (Best Current Practice – BCP)</a:t>
            </a:r>
          </a:p>
          <a:p>
            <a:pPr lvl="1"/>
            <a:r>
              <a:rPr lang="en-US" dirty="0"/>
              <a:t>Some are informational</a:t>
            </a:r>
          </a:p>
          <a:p>
            <a:pPr lvl="1"/>
            <a:r>
              <a:rPr lang="en-US" dirty="0"/>
              <a:t>Others are more whimsical (April Fool’s RFCs)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Internet Drafts</a:t>
            </a:r>
          </a:p>
          <a:p>
            <a:pPr lvl="1"/>
            <a:r>
              <a:rPr lang="en-US" dirty="0"/>
              <a:t>Preliminary technical specifications</a:t>
            </a:r>
          </a:p>
          <a:p>
            <a:pPr lvl="1"/>
            <a:r>
              <a:rPr lang="en-US" dirty="0"/>
              <a:t>Only valid for six months, unless updated</a:t>
            </a:r>
          </a:p>
          <a:p>
            <a:pPr lvl="1"/>
            <a:r>
              <a:rPr lang="en-US" dirty="0"/>
              <a:t>Removed from official repository on expiry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1FF6DBC-8EB1-CB4F-9E0C-75D24E935F0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0134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Structure and Process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769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World Wide Web Consortium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 membership </a:t>
            </a:r>
            <a:r>
              <a:rPr lang="en-US" dirty="0" err="1"/>
              <a:t>organisation</a:t>
            </a:r>
            <a:r>
              <a:rPr lang="en-US" dirty="0"/>
              <a:t> - must join in order to participate*</a:t>
            </a:r>
          </a:p>
          <a:p>
            <a:pPr marL="0" indent="0">
              <a:buNone/>
            </a:pPr>
            <a:r>
              <a:rPr lang="en-US" dirty="0"/>
              <a:t>Key players:</a:t>
            </a:r>
          </a:p>
          <a:p>
            <a:pPr lvl="1"/>
            <a:r>
              <a:rPr lang="en-US" dirty="0"/>
              <a:t>Director (</a:t>
            </a:r>
            <a:r>
              <a:rPr lang="en-US" dirty="0" err="1"/>
              <a:t>TimBL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Team: Permanent staff, support workings of W3C</a:t>
            </a:r>
          </a:p>
          <a:p>
            <a:pPr lvl="1"/>
            <a:r>
              <a:rPr lang="en-US" dirty="0"/>
              <a:t>Advisory Committee (AC): Contains a representative from each member </a:t>
            </a:r>
            <a:r>
              <a:rPr lang="en-US" dirty="0" err="1"/>
              <a:t>organisation</a:t>
            </a:r>
            <a:r>
              <a:rPr lang="en-US" dirty="0"/>
              <a:t>. Reviews proposals from Director</a:t>
            </a:r>
          </a:p>
          <a:p>
            <a:pPr lvl="1"/>
            <a:r>
              <a:rPr lang="en-US" dirty="0"/>
              <a:t>Advisory Board (AB): Guides W3C in non-technical matters</a:t>
            </a:r>
          </a:p>
          <a:p>
            <a:pPr lvl="1"/>
            <a:r>
              <a:rPr lang="en-US" dirty="0"/>
              <a:t>Technical Architecture Group (TAG): Coordinates cross-technology architecture developments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en-US" dirty="0"/>
              <a:t>* with some exceptions</a:t>
            </a:r>
          </a:p>
        </p:txBody>
      </p:sp>
    </p:spTree>
    <p:extLst>
      <p:ext uri="{BB962C8B-B14F-4D97-AF65-F5344CB8AC3E}">
        <p14:creationId xmlns:p14="http://schemas.microsoft.com/office/powerpoint/2010/main" val="344279226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Structure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Working Group</a:t>
            </a:r>
          </a:p>
          <a:p>
            <a:pPr lvl="1"/>
            <a:r>
              <a:rPr lang="en-US" dirty="0"/>
              <a:t>Chartered for a specific duration to deliver a particular standard</a:t>
            </a:r>
          </a:p>
          <a:p>
            <a:pPr marL="0" indent="0">
              <a:buNone/>
            </a:pPr>
            <a:r>
              <a:rPr lang="en-US" dirty="0"/>
              <a:t>Interest Group</a:t>
            </a:r>
          </a:p>
          <a:p>
            <a:pPr lvl="1"/>
            <a:r>
              <a:rPr lang="en-US" dirty="0"/>
              <a:t>Chartered discussion forum</a:t>
            </a:r>
          </a:p>
          <a:p>
            <a:pPr marL="0" indent="0">
              <a:buNone/>
            </a:pPr>
            <a:r>
              <a:rPr lang="en-US" dirty="0"/>
              <a:t>Community Group</a:t>
            </a:r>
          </a:p>
          <a:p>
            <a:pPr lvl="1"/>
            <a:r>
              <a:rPr lang="en-US" dirty="0"/>
              <a:t>Discussion forum open to non-members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C20A600-7FB3-8C44-A353-A469D5CDA2C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74725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 Technical Report types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r>
              <a:rPr lang="en-US" dirty="0"/>
              <a:t>Recommendation</a:t>
            </a:r>
          </a:p>
          <a:p>
            <a:r>
              <a:rPr lang="en-US" dirty="0"/>
              <a:t>Proposed Recommendation</a:t>
            </a:r>
          </a:p>
          <a:p>
            <a:r>
              <a:rPr lang="en-US" dirty="0"/>
              <a:t>Candidate Recommendation</a:t>
            </a:r>
          </a:p>
          <a:p>
            <a:r>
              <a:rPr lang="en-US" dirty="0"/>
              <a:t>Working Drafts</a:t>
            </a:r>
          </a:p>
          <a:p>
            <a:pPr lvl="1"/>
            <a:r>
              <a:rPr lang="en-US" dirty="0"/>
              <a:t>First Public Working Draft, Last Call Working Draft</a:t>
            </a:r>
          </a:p>
          <a:p>
            <a:r>
              <a:rPr lang="en-US" dirty="0"/>
              <a:t>Notes</a:t>
            </a:r>
          </a:p>
          <a:p>
            <a:pPr lvl="1"/>
            <a:r>
              <a:rPr lang="en-US" dirty="0"/>
              <a:t>Member Note, Working Group Note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A1781CD6-C922-BE49-96A5-19C8D178C3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11760200" y="6381750"/>
            <a:ext cx="431800" cy="287338"/>
          </a:xfrm>
        </p:spPr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ABDB400-DE1E-8B40-B91F-016AFA9CBE18}"/>
              </a:ext>
            </a:extLst>
          </p:cNvPr>
          <p:cNvGrpSpPr/>
          <p:nvPr/>
        </p:nvGrpSpPr>
        <p:grpSpPr>
          <a:xfrm>
            <a:off x="2535349" y="4937770"/>
            <a:ext cx="7121301" cy="1159447"/>
            <a:chOff x="773501" y="3135313"/>
            <a:chExt cx="10652337" cy="1734350"/>
          </a:xfrm>
        </p:grpSpPr>
        <p:sp>
          <p:nvSpPr>
            <p:cNvPr id="7" name="Snip Single Corner Rectangle 6">
              <a:extLst>
                <a:ext uri="{FF2B5EF4-FFF2-40B4-BE49-F238E27FC236}">
                  <a16:creationId xmlns:a16="http://schemas.microsoft.com/office/drawing/2014/main" id="{6CAA7212-367D-AB48-BA33-A2AA28AED89F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2640013" y="3141663"/>
              <a:ext cx="1296000" cy="1728000"/>
            </a:xfrm>
            <a:prstGeom prst="snip1Rect">
              <a:avLst/>
            </a:prstGeom>
            <a:solidFill>
              <a:srgbClr val="00B0F0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WD</a:t>
              </a:r>
            </a:p>
          </p:txBody>
        </p:sp>
        <p:sp>
          <p:nvSpPr>
            <p:cNvPr id="8" name="Snip Single Corner Rectangle 7">
              <a:extLst>
                <a:ext uri="{FF2B5EF4-FFF2-40B4-BE49-F238E27FC236}">
                  <a16:creationId xmlns:a16="http://schemas.microsoft.com/office/drawing/2014/main" id="{DD4E740E-65DC-7547-905A-F24A4CF270F1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6383338" y="3141663"/>
              <a:ext cx="1296000" cy="1728000"/>
            </a:xfrm>
            <a:prstGeom prst="snip1Rect">
              <a:avLst/>
            </a:prstGeom>
            <a:solidFill>
              <a:srgbClr val="00B0F0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CR</a:t>
              </a:r>
            </a:p>
          </p:txBody>
        </p:sp>
        <p:sp>
          <p:nvSpPr>
            <p:cNvPr id="9" name="Snip Single Corner Rectangle 8">
              <a:extLst>
                <a:ext uri="{FF2B5EF4-FFF2-40B4-BE49-F238E27FC236}">
                  <a16:creationId xmlns:a16="http://schemas.microsoft.com/office/drawing/2014/main" id="{D7801CEF-3BA2-BB40-B226-63E44F86F8D0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8255988" y="3141664"/>
              <a:ext cx="1296000" cy="1727999"/>
            </a:xfrm>
            <a:prstGeom prst="snip1Rect">
              <a:avLst/>
            </a:prstGeom>
            <a:solidFill>
              <a:srgbClr val="00B0F0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PR</a:t>
              </a:r>
            </a:p>
          </p:txBody>
        </p:sp>
        <p:sp>
          <p:nvSpPr>
            <p:cNvPr id="10" name="Snip Single Corner Rectangle 9">
              <a:extLst>
                <a:ext uri="{FF2B5EF4-FFF2-40B4-BE49-F238E27FC236}">
                  <a16:creationId xmlns:a16="http://schemas.microsoft.com/office/drawing/2014/main" id="{8DEEA6F3-71FC-074D-A86A-BEEF7F5AC338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10129838" y="3141262"/>
              <a:ext cx="1296000" cy="1728000"/>
            </a:xfrm>
            <a:prstGeom prst="snip1Rect">
              <a:avLst/>
            </a:prstGeom>
            <a:solidFill>
              <a:srgbClr val="0070C0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solidFill>
                    <a:schemeClr val="bg1"/>
                  </a:solidFill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REC</a:t>
              </a:r>
            </a:p>
          </p:txBody>
        </p:sp>
        <p:sp>
          <p:nvSpPr>
            <p:cNvPr id="11" name="Snip Single Corner Rectangle 10">
              <a:extLst>
                <a:ext uri="{FF2B5EF4-FFF2-40B4-BE49-F238E27FC236}">
                  <a16:creationId xmlns:a16="http://schemas.microsoft.com/office/drawing/2014/main" id="{D1687253-7D5D-B04D-AB6F-17D6B439B987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773501" y="3140861"/>
              <a:ext cx="1296000" cy="1728000"/>
            </a:xfrm>
            <a:prstGeom prst="snip1Rect">
              <a:avLst/>
            </a:prstGeom>
            <a:solidFill>
              <a:srgbClr val="00B0F0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FPWD</a:t>
              </a:r>
            </a:p>
          </p:txBody>
        </p:sp>
        <p:sp>
          <p:nvSpPr>
            <p:cNvPr id="12" name="Snip Single Corner Rectangle 11">
              <a:extLst>
                <a:ext uri="{FF2B5EF4-FFF2-40B4-BE49-F238E27FC236}">
                  <a16:creationId xmlns:a16="http://schemas.microsoft.com/office/drawing/2014/main" id="{03CBAF4A-5DC7-D14E-B128-DE5EA0444FC6}"/>
                </a:ext>
              </a:extLst>
            </p:cNvPr>
            <p:cNvSpPr>
              <a:spLocks noChangeAspect="1"/>
            </p:cNvSpPr>
            <p:nvPr/>
          </p:nvSpPr>
          <p:spPr bwMode="auto">
            <a:xfrm>
              <a:off x="4518413" y="3141663"/>
              <a:ext cx="1296000" cy="1728000"/>
            </a:xfrm>
            <a:prstGeom prst="snip1Rect">
              <a:avLst/>
            </a:prstGeom>
            <a:solidFill>
              <a:srgbClr val="00B0F0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36000" tIns="0" rIns="0" bIns="0" numCol="1" rtlCol="0" anchor="ctr" anchorCtr="1" compatLnSpc="1">
              <a:prstTxWarp prst="textNoShape">
                <a:avLst/>
              </a:prstTxWarp>
              <a:noAutofit/>
            </a:bodyPr>
            <a:lstStyle/>
            <a:p>
              <a:pPr algn="ct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4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LCWD</a:t>
              </a:r>
            </a:p>
          </p:txBody>
        </p:sp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841F28D4-22F8-F74D-A9F8-4595FB351601}"/>
                </a:ext>
              </a:extLst>
            </p:cNvPr>
            <p:cNvCxnSpPr>
              <a:cxnSpLocks/>
              <a:stCxn id="11" idx="0"/>
              <a:endCxn id="7" idx="2"/>
            </p:cNvCxnSpPr>
            <p:nvPr/>
          </p:nvCxnSpPr>
          <p:spPr>
            <a:xfrm>
              <a:off x="2069501" y="4004861"/>
              <a:ext cx="570512" cy="802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0CE9C38B-3FA0-8A4B-B58C-8FAA8B2CBF45}"/>
                </a:ext>
              </a:extLst>
            </p:cNvPr>
            <p:cNvCxnSpPr>
              <a:cxnSpLocks/>
              <a:stCxn id="7" idx="0"/>
              <a:endCxn id="12" idx="2"/>
            </p:cNvCxnSpPr>
            <p:nvPr/>
          </p:nvCxnSpPr>
          <p:spPr>
            <a:xfrm>
              <a:off x="3936013" y="4005663"/>
              <a:ext cx="58240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217CBA69-450A-DF40-95EC-271231A7AB70}"/>
                </a:ext>
              </a:extLst>
            </p:cNvPr>
            <p:cNvCxnSpPr>
              <a:cxnSpLocks/>
              <a:stCxn id="12" idx="0"/>
              <a:endCxn id="8" idx="2"/>
            </p:cNvCxnSpPr>
            <p:nvPr/>
          </p:nvCxnSpPr>
          <p:spPr>
            <a:xfrm>
              <a:off x="5814413" y="4005663"/>
              <a:ext cx="568925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E0A09AD-E27C-8847-AA15-8860113DD058}"/>
                </a:ext>
              </a:extLst>
            </p:cNvPr>
            <p:cNvCxnSpPr>
              <a:cxnSpLocks/>
              <a:stCxn id="8" idx="0"/>
              <a:endCxn id="9" idx="2"/>
            </p:cNvCxnSpPr>
            <p:nvPr/>
          </p:nvCxnSpPr>
          <p:spPr>
            <a:xfrm>
              <a:off x="7679338" y="4005663"/>
              <a:ext cx="576650" cy="0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E878C63A-ACC4-EC49-AF45-6D4092AC76E0}"/>
                </a:ext>
              </a:extLst>
            </p:cNvPr>
            <p:cNvCxnSpPr>
              <a:cxnSpLocks/>
              <a:stCxn id="9" idx="0"/>
              <a:endCxn id="10" idx="2"/>
            </p:cNvCxnSpPr>
            <p:nvPr/>
          </p:nvCxnSpPr>
          <p:spPr>
            <a:xfrm flipV="1">
              <a:off x="9551988" y="4005262"/>
              <a:ext cx="577850" cy="401"/>
            </a:xfrm>
            <a:prstGeom prst="straightConnector1">
              <a:avLst/>
            </a:prstGeom>
            <a:ln w="19050">
              <a:solidFill>
                <a:schemeClr val="tx1"/>
              </a:solidFill>
              <a:headEnd type="none" w="med" len="med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Elbow Connector 17">
              <a:extLst>
                <a:ext uri="{FF2B5EF4-FFF2-40B4-BE49-F238E27FC236}">
                  <a16:creationId xmlns:a16="http://schemas.microsoft.com/office/drawing/2014/main" id="{278344A1-D008-F047-948E-10ACC5067C03}"/>
                </a:ext>
              </a:extLst>
            </p:cNvPr>
            <p:cNvCxnSpPr>
              <a:cxnSpLocks/>
              <a:stCxn id="7" idx="0"/>
              <a:endCxn id="7" idx="1"/>
            </p:cNvCxnSpPr>
            <p:nvPr/>
          </p:nvCxnSpPr>
          <p:spPr>
            <a:xfrm flipH="1">
              <a:off x="3288013" y="4005663"/>
              <a:ext cx="648000" cy="864000"/>
            </a:xfrm>
            <a:prstGeom prst="bentConnector4">
              <a:avLst>
                <a:gd name="adj1" fmla="val -35278"/>
                <a:gd name="adj2" fmla="val 149232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>
              <a:extLst>
                <a:ext uri="{FF2B5EF4-FFF2-40B4-BE49-F238E27FC236}">
                  <a16:creationId xmlns:a16="http://schemas.microsoft.com/office/drawing/2014/main" id="{B3022D19-1A9C-964B-A9F0-3C27EA7B0E93}"/>
                </a:ext>
              </a:extLst>
            </p:cNvPr>
            <p:cNvCxnSpPr>
              <a:cxnSpLocks/>
              <a:stCxn id="8" idx="0"/>
              <a:endCxn id="8" idx="1"/>
            </p:cNvCxnSpPr>
            <p:nvPr/>
          </p:nvCxnSpPr>
          <p:spPr>
            <a:xfrm flipH="1">
              <a:off x="7031338" y="4005663"/>
              <a:ext cx="648000" cy="864000"/>
            </a:xfrm>
            <a:prstGeom prst="bentConnector4">
              <a:avLst>
                <a:gd name="adj1" fmla="val -35278"/>
                <a:gd name="adj2" fmla="val 147893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Elbow Connector 19">
              <a:extLst>
                <a:ext uri="{FF2B5EF4-FFF2-40B4-BE49-F238E27FC236}">
                  <a16:creationId xmlns:a16="http://schemas.microsoft.com/office/drawing/2014/main" id="{476D4B88-76E2-BD42-B380-F456E5E64949}"/>
                </a:ext>
              </a:extLst>
            </p:cNvPr>
            <p:cNvCxnSpPr>
              <a:cxnSpLocks/>
              <a:stCxn id="9" idx="3"/>
              <a:endCxn id="8" idx="3"/>
            </p:cNvCxnSpPr>
            <p:nvPr/>
          </p:nvCxnSpPr>
          <p:spPr>
            <a:xfrm rot="16200000" flipV="1">
              <a:off x="7967663" y="2205338"/>
              <a:ext cx="12700" cy="1872650"/>
            </a:xfrm>
            <a:prstGeom prst="bentConnector3">
              <a:avLst>
                <a:gd name="adj1" fmla="val 2856000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lbow Connector 20">
              <a:extLst>
                <a:ext uri="{FF2B5EF4-FFF2-40B4-BE49-F238E27FC236}">
                  <a16:creationId xmlns:a16="http://schemas.microsoft.com/office/drawing/2014/main" id="{1725CD39-EFD8-C641-842E-4ED55887DC09}"/>
                </a:ext>
              </a:extLst>
            </p:cNvPr>
            <p:cNvCxnSpPr>
              <a:cxnSpLocks/>
              <a:stCxn id="8" idx="3"/>
              <a:endCxn id="7" idx="3"/>
            </p:cNvCxnSpPr>
            <p:nvPr/>
          </p:nvCxnSpPr>
          <p:spPr>
            <a:xfrm rot="16200000" flipV="1">
              <a:off x="5159676" y="1270000"/>
              <a:ext cx="12700" cy="3743325"/>
            </a:xfrm>
            <a:prstGeom prst="bentConnector3">
              <a:avLst>
                <a:gd name="adj1" fmla="val 2855984"/>
              </a:avLst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5510953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Case Study: HTML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D6417ED7-4662-774B-A9E3-C125857CF2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3392" y="4967560"/>
            <a:ext cx="1434721" cy="1269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328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The Web Standards Process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COMP3220 </a:t>
            </a:r>
            <a:r>
              <a:rPr lang="en-US"/>
              <a:t>Web Infrastructure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 err="1"/>
              <a:t>Dr</a:t>
            </a:r>
            <a:r>
              <a:rPr lang="en-US" dirty="0"/>
              <a:t> Nicholas Gibbins – </a:t>
            </a:r>
            <a:r>
              <a:rPr lang="en-US" dirty="0" err="1"/>
              <a:t>nmg@ecs.soton.ac.uk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385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1991-1995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20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1344000" y="212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Tags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344000" y="24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DTD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42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</a:t>
            </a:r>
          </a:p>
        </p:txBody>
      </p:sp>
      <p:sp>
        <p:nvSpPr>
          <p:cNvPr id="32" name="Rectangle 31"/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33" name="Rectangle 32"/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34" name="Rectangle 33"/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35" name="Rectangle 34"/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36" name="Rectangle 35"/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rgbClr val="0000FF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40" name="Rectangle 39"/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4587470" y="3206881"/>
            <a:ext cx="108211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founded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1346557" y="3220536"/>
            <a:ext cx="178967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IETF HTML WG founded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4000" y="356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2.0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1079500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84000" y="356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3.0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50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HTML+</a:t>
            </a:r>
          </a:p>
        </p:txBody>
      </p:sp>
      <p:grpSp>
        <p:nvGrpSpPr>
          <p:cNvPr id="86" name="Group 85">
            <a:extLst>
              <a:ext uri="{FF2B5EF4-FFF2-40B4-BE49-F238E27FC236}">
                <a16:creationId xmlns:a16="http://schemas.microsoft.com/office/drawing/2014/main" id="{149D9917-128F-3142-9376-410A257FAE92}"/>
              </a:ext>
            </a:extLst>
          </p:cNvPr>
          <p:cNvGrpSpPr/>
          <p:nvPr/>
        </p:nvGrpSpPr>
        <p:grpSpPr>
          <a:xfrm>
            <a:off x="9511862" y="2853100"/>
            <a:ext cx="2056251" cy="360000"/>
            <a:chOff x="9511862" y="2853100"/>
            <a:chExt cx="2056251" cy="360000"/>
          </a:xfrm>
        </p:grpSpPr>
        <p:sp>
          <p:nvSpPr>
            <p:cNvPr id="81" name="Rectangle 80">
              <a:extLst>
                <a:ext uri="{FF2B5EF4-FFF2-40B4-BE49-F238E27FC236}">
                  <a16:creationId xmlns:a16="http://schemas.microsoft.com/office/drawing/2014/main" id="{1EAF2E2B-AB7C-7A45-9CB0-7161B8C307AC}"/>
                </a:ext>
              </a:extLst>
            </p:cNvPr>
            <p:cNvSpPr/>
            <p:nvPr/>
          </p:nvSpPr>
          <p:spPr bwMode="auto">
            <a:xfrm>
              <a:off x="9511862" y="2853100"/>
              <a:ext cx="170810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NCSA Mosaic released</a:t>
              </a:r>
            </a:p>
          </p:txBody>
        </p:sp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A511ECFE-B3C4-0D42-8B4F-E701767347A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306867" y="2889713"/>
              <a:ext cx="261246" cy="288000"/>
            </a:xfrm>
            <a:prstGeom prst="rect">
              <a:avLst/>
            </a:prstGeom>
          </p:spPr>
        </p:pic>
      </p:grpSp>
      <p:grpSp>
        <p:nvGrpSpPr>
          <p:cNvPr id="87" name="Group 86">
            <a:extLst>
              <a:ext uri="{FF2B5EF4-FFF2-40B4-BE49-F238E27FC236}">
                <a16:creationId xmlns:a16="http://schemas.microsoft.com/office/drawing/2014/main" id="{01CB1E45-F98D-6046-A77D-432938C9CC58}"/>
              </a:ext>
            </a:extLst>
          </p:cNvPr>
          <p:cNvGrpSpPr/>
          <p:nvPr/>
        </p:nvGrpSpPr>
        <p:grpSpPr>
          <a:xfrm>
            <a:off x="9795641" y="3214374"/>
            <a:ext cx="1773884" cy="356591"/>
            <a:chOff x="9795641" y="3214374"/>
            <a:chExt cx="1773884" cy="356591"/>
          </a:xfrm>
        </p:grpSpPr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B0B669DF-F326-394F-A7FA-3D19FD87EDFE}"/>
                </a:ext>
              </a:extLst>
            </p:cNvPr>
            <p:cNvSpPr/>
            <p:nvPr/>
          </p:nvSpPr>
          <p:spPr bwMode="auto">
            <a:xfrm>
              <a:off x="9795641" y="3214374"/>
              <a:ext cx="1421460" cy="356591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Netscape released</a:t>
              </a:r>
            </a:p>
          </p:txBody>
        </p:sp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575C0D16-B08D-0C4F-B123-65C2F06AA7B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81525" y="3247327"/>
              <a:ext cx="288000" cy="288000"/>
            </a:xfrm>
            <a:prstGeom prst="rect">
              <a:avLst/>
            </a:prstGeom>
          </p:spPr>
        </p:pic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679DC150-5739-E641-B34A-7FE56715F159}"/>
              </a:ext>
            </a:extLst>
          </p:cNvPr>
          <p:cNvGrpSpPr/>
          <p:nvPr/>
        </p:nvGrpSpPr>
        <p:grpSpPr>
          <a:xfrm>
            <a:off x="9196552" y="3573463"/>
            <a:ext cx="2371561" cy="360000"/>
            <a:chOff x="9196552" y="3573463"/>
            <a:chExt cx="2371561" cy="360000"/>
          </a:xfrm>
        </p:grpSpPr>
        <p:sp>
          <p:nvSpPr>
            <p:cNvPr id="82" name="Rectangle 81">
              <a:extLst>
                <a:ext uri="{FF2B5EF4-FFF2-40B4-BE49-F238E27FC236}">
                  <a16:creationId xmlns:a16="http://schemas.microsoft.com/office/drawing/2014/main" id="{F29E2A9A-5884-AC4C-896D-A33C61795FE9}"/>
                </a:ext>
              </a:extLst>
            </p:cNvPr>
            <p:cNvSpPr/>
            <p:nvPr/>
          </p:nvSpPr>
          <p:spPr bwMode="auto">
            <a:xfrm>
              <a:off x="9196552" y="3573463"/>
              <a:ext cx="2020549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Internet Explorer released</a:t>
              </a:r>
            </a:p>
          </p:txBody>
        </p:sp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9ADE02A4-D194-2540-9033-25C674E38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75313" y="3608850"/>
              <a:ext cx="292800" cy="288000"/>
            </a:xfrm>
            <a:prstGeom prst="rect">
              <a:avLst/>
            </a:prstGeom>
            <a:solidFill>
              <a:schemeClr val="bg1"/>
            </a:solidFill>
          </p:spPr>
        </p:pic>
      </p:grpSp>
    </p:spTree>
    <p:extLst>
      <p:ext uri="{BB962C8B-B14F-4D97-AF65-F5344CB8AC3E}">
        <p14:creationId xmlns:p14="http://schemas.microsoft.com/office/powerpoint/2010/main" val="272223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2" grpId="0" animBg="1"/>
      <p:bldP spid="23" grpId="0" animBg="1"/>
      <p:bldP spid="47" grpId="0" animBg="1"/>
      <p:bldP spid="48" grpId="0" animBg="1"/>
      <p:bldP spid="26" grpId="0" animBg="1"/>
      <p:bldP spid="25" grpId="0" animBg="1"/>
      <p:bldP spid="2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Trouble in the Working Group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IETF HTML WG formed in September 1994</a:t>
            </a:r>
          </a:p>
          <a:p>
            <a:pPr marL="0" indent="0">
              <a:buNone/>
            </a:pPr>
            <a:r>
              <a:rPr lang="en-US" dirty="0"/>
              <a:t>By 1995, the IETF HTML WG had grown unwieldy</a:t>
            </a:r>
          </a:p>
          <a:p>
            <a:pPr lvl="1"/>
            <a:r>
              <a:rPr lang="en-US" dirty="0"/>
              <a:t>Over 100 members in the group</a:t>
            </a:r>
          </a:p>
          <a:p>
            <a:pPr lvl="1"/>
            <a:r>
              <a:rPr lang="en-US" dirty="0"/>
              <a:t>“I came back after just three days away to find over 2000 messages waiting”</a:t>
            </a:r>
          </a:p>
          <a:p>
            <a:pPr marL="0" indent="0">
              <a:buNone/>
            </a:pPr>
            <a:r>
              <a:rPr lang="en-US" dirty="0"/>
              <a:t>Disbanded in December 1995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W3C HTML Editorial Review Board formed in February 1996</a:t>
            </a:r>
          </a:p>
          <a:p>
            <a:pPr lvl="1"/>
            <a:r>
              <a:rPr lang="en-US" dirty="0"/>
              <a:t>Became W3C HTML WG in December 1996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0E1C5A3-8E6A-2C4A-BE87-155BC635A7C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28480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Embrace and Extend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“To a certain extent, Microsoft built its business on the Web by extending HTML features.”</a:t>
            </a:r>
            <a:br>
              <a:rPr lang="en-US" dirty="0"/>
            </a:br>
            <a:r>
              <a:rPr lang="en-US" dirty="0"/>
              <a:t>							</a:t>
            </a:r>
            <a:r>
              <a:rPr lang="en-US" i="1" dirty="0"/>
              <a:t>Dave </a:t>
            </a:r>
            <a:r>
              <a:rPr lang="en-US" i="1" dirty="0" err="1"/>
              <a:t>Raggett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By the mid-90s, Netscape and Microsoft were creating their own proprietary extensions to HTML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&lt;font&gt;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&lt;marquee&gt;</a:t>
            </a:r>
          </a:p>
          <a:p>
            <a:pPr lvl="1"/>
            <a:r>
              <a:rPr lang="en-US" b="1" dirty="0">
                <a:latin typeface="Lucida Sans Typewriter"/>
                <a:cs typeface="Lucida Sans Typewriter"/>
              </a:rPr>
              <a:t>&lt;blink&gt;</a:t>
            </a:r>
          </a:p>
          <a:p>
            <a:pPr marL="0" indent="0" algn="ctr">
              <a:buNone/>
            </a:pPr>
            <a:r>
              <a:rPr lang="en-US" sz="2400" dirty="0"/>
              <a:t>“This page is best viewed in browser X”</a:t>
            </a:r>
          </a:p>
          <a:p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3CDFBB9-83A6-6647-ADF2-3ED5913057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24F65D-9C44-5840-8133-7D2BF303B9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600000">
            <a:off x="7018288" y="5517288"/>
            <a:ext cx="2044800" cy="7200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FE9408C-1E11-174E-8D3A-C1D67A877E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46" t="38851" r="6781" b="11996"/>
          <a:stretch/>
        </p:blipFill>
        <p:spPr>
          <a:xfrm>
            <a:off x="3130530" y="5517289"/>
            <a:ext cx="2041566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243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1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 Jure versus De Facto Standards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De Jure: “according to law”</a:t>
            </a:r>
          </a:p>
          <a:p>
            <a:pPr lvl="1"/>
            <a:r>
              <a:rPr lang="en-US" dirty="0"/>
              <a:t>De jure standards created to </a:t>
            </a:r>
            <a:r>
              <a:rPr lang="en-US" i="1" dirty="0"/>
              <a:t>extend</a:t>
            </a:r>
            <a:r>
              <a:rPr lang="en-US" dirty="0"/>
              <a:t> existing practice</a:t>
            </a:r>
          </a:p>
          <a:p>
            <a:pPr lvl="1"/>
            <a:r>
              <a:rPr lang="en-US" dirty="0"/>
              <a:t>HTML 3.0, HTML 4.0, XHTML 1.0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/>
              <a:t>De Facto: “as a matter of fact”</a:t>
            </a:r>
          </a:p>
          <a:p>
            <a:pPr lvl="1"/>
            <a:r>
              <a:rPr lang="en-US" dirty="0"/>
              <a:t>De facto standards created to </a:t>
            </a:r>
            <a:r>
              <a:rPr lang="en-US" i="1" dirty="0"/>
              <a:t>codify</a:t>
            </a:r>
            <a:r>
              <a:rPr lang="en-US" dirty="0"/>
              <a:t> existing practice</a:t>
            </a:r>
          </a:p>
          <a:p>
            <a:pPr lvl="1"/>
            <a:r>
              <a:rPr lang="en-US" dirty="0"/>
              <a:t>HTML 2.0, HTML 3.2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CD37A26-2CC1-0A4C-A830-9D36948D703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7590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1995-2000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24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Rectangle 18"/>
          <p:cNvSpPr/>
          <p:nvPr/>
        </p:nvSpPr>
        <p:spPr bwMode="auto">
          <a:xfrm>
            <a:off x="1343025" y="212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Tags</a:t>
            </a:r>
          </a:p>
        </p:txBody>
      </p:sp>
      <p:sp>
        <p:nvSpPr>
          <p:cNvPr id="22" name="Rectangle 21"/>
          <p:cNvSpPr/>
          <p:nvPr/>
        </p:nvSpPr>
        <p:spPr bwMode="auto">
          <a:xfrm>
            <a:off x="1343025" y="24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DTD</a:t>
            </a:r>
          </a:p>
        </p:txBody>
      </p:sp>
      <p:sp>
        <p:nvSpPr>
          <p:cNvPr id="23" name="Rectangle 22"/>
          <p:cNvSpPr/>
          <p:nvPr/>
        </p:nvSpPr>
        <p:spPr bwMode="auto">
          <a:xfrm>
            <a:off x="2422525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</a:t>
            </a:r>
          </a:p>
        </p:txBody>
      </p:sp>
      <p:sp>
        <p:nvSpPr>
          <p:cNvPr id="24" name="Rectangle 23"/>
          <p:cNvSpPr/>
          <p:nvPr/>
        </p:nvSpPr>
        <p:spPr bwMode="auto">
          <a:xfrm>
            <a:off x="3504000" y="284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HTML+</a:t>
            </a:r>
          </a:p>
        </p:txBody>
      </p:sp>
      <p:sp>
        <p:nvSpPr>
          <p:cNvPr id="44" name="Rectangle 43"/>
          <p:cNvSpPr/>
          <p:nvPr/>
        </p:nvSpPr>
        <p:spPr bwMode="auto">
          <a:xfrm>
            <a:off x="9795641" y="3214374"/>
            <a:ext cx="1421460" cy="35659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Netscape released</a:t>
            </a:r>
          </a:p>
        </p:txBody>
      </p:sp>
      <p:sp>
        <p:nvSpPr>
          <p:cNvPr id="45" name="Rectangle 44"/>
          <p:cNvSpPr/>
          <p:nvPr/>
        </p:nvSpPr>
        <p:spPr bwMode="auto">
          <a:xfrm>
            <a:off x="9585434" y="2853100"/>
            <a:ext cx="163453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NCSA Mosaic released</a:t>
            </a:r>
          </a:p>
        </p:txBody>
      </p:sp>
      <p:sp>
        <p:nvSpPr>
          <p:cNvPr id="46" name="Rectangle 45"/>
          <p:cNvSpPr/>
          <p:nvPr/>
        </p:nvSpPr>
        <p:spPr bwMode="auto">
          <a:xfrm>
            <a:off x="9207062" y="3573463"/>
            <a:ext cx="201003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Explorer  released</a:t>
            </a:r>
          </a:p>
        </p:txBody>
      </p:sp>
      <p:sp>
        <p:nvSpPr>
          <p:cNvPr id="47" name="Rectangle 46"/>
          <p:cNvSpPr/>
          <p:nvPr/>
        </p:nvSpPr>
        <p:spPr bwMode="auto">
          <a:xfrm>
            <a:off x="4578906" y="3212488"/>
            <a:ext cx="1082119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founded</a:t>
            </a:r>
          </a:p>
        </p:txBody>
      </p:sp>
      <p:sp>
        <p:nvSpPr>
          <p:cNvPr id="48" name="Rectangle 47"/>
          <p:cNvSpPr/>
          <p:nvPr/>
        </p:nvSpPr>
        <p:spPr bwMode="auto">
          <a:xfrm>
            <a:off x="1346557" y="3220536"/>
            <a:ext cx="178967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IETF HTML WG founded</a:t>
            </a:r>
          </a:p>
        </p:txBody>
      </p:sp>
      <p:sp>
        <p:nvSpPr>
          <p:cNvPr id="26" name="Rectangle 25"/>
          <p:cNvSpPr/>
          <p:nvPr/>
        </p:nvSpPr>
        <p:spPr bwMode="auto">
          <a:xfrm>
            <a:off x="2424000" y="356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2.0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1079500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1995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1079500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pic>
        <p:nvPicPr>
          <p:cNvPr id="72" name="Picture 71">
            <a:extLst>
              <a:ext uri="{FF2B5EF4-FFF2-40B4-BE49-F238E27FC236}">
                <a16:creationId xmlns:a16="http://schemas.microsoft.com/office/drawing/2014/main" id="{2F8B7C1A-84A3-C84C-89F5-6E07A234D5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6867" y="2889713"/>
            <a:ext cx="261246" cy="288000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F3B17EF4-54C4-B94F-ABB6-74D1C50B0E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81525" y="3247327"/>
            <a:ext cx="288000" cy="288000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AFB02A03-F81C-7B47-A068-5F37A0E857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275313" y="3608850"/>
            <a:ext cx="292800" cy="288000"/>
          </a:xfrm>
          <a:prstGeom prst="rect">
            <a:avLst/>
          </a:prstGeom>
          <a:solidFill>
            <a:schemeClr val="bg1"/>
          </a:solidFill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F9F59461-60A2-4842-AE53-25B6A348FF43}"/>
              </a:ext>
            </a:extLst>
          </p:cNvPr>
          <p:cNvGrpSpPr/>
          <p:nvPr/>
        </p:nvGrpSpPr>
        <p:grpSpPr>
          <a:xfrm>
            <a:off x="10068910" y="3933825"/>
            <a:ext cx="1494403" cy="360000"/>
            <a:chOff x="10068910" y="3933825"/>
            <a:chExt cx="1494403" cy="360000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526120BA-48F3-BC43-B556-D03B9DACEE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1275313" y="3974096"/>
              <a:ext cx="288000" cy="288000"/>
            </a:xfrm>
            <a:prstGeom prst="rect">
              <a:avLst/>
            </a:prstGeom>
            <a:solidFill>
              <a:schemeClr val="bg1"/>
            </a:solidFill>
          </p:spPr>
        </p:pic>
        <p:sp>
          <p:nvSpPr>
            <p:cNvPr id="79" name="Rectangle 78">
              <a:extLst>
                <a:ext uri="{FF2B5EF4-FFF2-40B4-BE49-F238E27FC236}">
                  <a16:creationId xmlns:a16="http://schemas.microsoft.com/office/drawing/2014/main" id="{F9522735-0117-6A4F-BB63-6F4A0D599468}"/>
                </a:ext>
              </a:extLst>
            </p:cNvPr>
            <p:cNvSpPr/>
            <p:nvPr/>
          </p:nvSpPr>
          <p:spPr bwMode="auto">
            <a:xfrm>
              <a:off x="10068910" y="3933825"/>
              <a:ext cx="1148191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Opera released</a:t>
              </a:r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id="{3FD869EE-B2A3-594D-8160-B93C038E37C8}"/>
              </a:ext>
            </a:extLst>
          </p:cNvPr>
          <p:cNvSpPr/>
          <p:nvPr/>
        </p:nvSpPr>
        <p:spPr bwMode="auto">
          <a:xfrm>
            <a:off x="2424000" y="3924733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+ tables, forms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A5F8C658-D974-4C45-AE1D-104AB9A9A5C3}"/>
              </a:ext>
            </a:extLst>
          </p:cNvPr>
          <p:cNvSpPr/>
          <p:nvPr/>
        </p:nvSpPr>
        <p:spPr bwMode="auto">
          <a:xfrm>
            <a:off x="5664000" y="4642907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4.0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978A7812-D8AB-0047-A8D1-46AD44732457}"/>
              </a:ext>
            </a:extLst>
          </p:cNvPr>
          <p:cNvSpPr/>
          <p:nvPr/>
        </p:nvSpPr>
        <p:spPr bwMode="auto">
          <a:xfrm>
            <a:off x="5664000" y="5002244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4.01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AF0C438-6BFF-E949-9D60-B34D790A4CB7}"/>
              </a:ext>
            </a:extLst>
          </p:cNvPr>
          <p:cNvSpPr/>
          <p:nvPr/>
        </p:nvSpPr>
        <p:spPr bwMode="auto">
          <a:xfrm>
            <a:off x="5664000" y="5363218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rgbClr val="FFFFFF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HTML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E4EDA75A-FFDD-7543-9668-11DFC610CC48}"/>
              </a:ext>
            </a:extLst>
          </p:cNvPr>
          <p:cNvSpPr/>
          <p:nvPr/>
        </p:nvSpPr>
        <p:spPr bwMode="auto">
          <a:xfrm>
            <a:off x="7824000" y="53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8A83B42F-D0DE-124A-B706-E1028D6B9462}"/>
              </a:ext>
            </a:extLst>
          </p:cNvPr>
          <p:cNvSpPr/>
          <p:nvPr/>
        </p:nvSpPr>
        <p:spPr bwMode="auto">
          <a:xfrm>
            <a:off x="7824000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in XML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E55804C-564A-894A-B307-DE72AEF24FA9}"/>
              </a:ext>
            </a:extLst>
          </p:cNvPr>
          <p:cNvSpPr/>
          <p:nvPr/>
        </p:nvSpPr>
        <p:spPr bwMode="auto">
          <a:xfrm>
            <a:off x="6744000" y="4643106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XML 1.0</a:t>
            </a: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96048164-0BC7-7C4F-AEAC-4F45E2267938}"/>
              </a:ext>
            </a:extLst>
          </p:cNvPr>
          <p:cNvSpPr/>
          <p:nvPr/>
        </p:nvSpPr>
        <p:spPr bwMode="auto">
          <a:xfrm>
            <a:off x="5552907" y="3928009"/>
            <a:ext cx="1190925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HTML WG</a:t>
            </a: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92EA320-130F-EB42-A82C-5CA5D2CFDADA}"/>
              </a:ext>
            </a:extLst>
          </p:cNvPr>
          <p:cNvSpPr/>
          <p:nvPr/>
        </p:nvSpPr>
        <p:spPr bwMode="auto">
          <a:xfrm>
            <a:off x="6744000" y="392396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XML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ED74F32-E0AC-AC4C-A032-B7ABCA9230CA}"/>
              </a:ext>
            </a:extLst>
          </p:cNvPr>
          <p:cNvSpPr/>
          <p:nvPr/>
        </p:nvSpPr>
        <p:spPr bwMode="auto">
          <a:xfrm>
            <a:off x="9795641" y="4652963"/>
            <a:ext cx="1767672" cy="356591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Netscape open-sourced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4C5F424C-F66B-4D4C-A694-EFBD7629A6EF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82FEB86-7785-EF4F-BFF3-C51054ACE54F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BD77123-3861-4642-8EFF-51087141EEA9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1DD144CE-CE0E-3F4C-B089-BE85145E2A27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0034BA83-12BA-E944-8F56-D51280B11C2A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895CF2B4-4DA2-484A-8EC6-96B62A0D2708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4584000" y="356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3.0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8254C858-4A7F-F943-81CB-9FBAE94BF583}"/>
              </a:ext>
            </a:extLst>
          </p:cNvPr>
          <p:cNvSpPr/>
          <p:nvPr/>
        </p:nvSpPr>
        <p:spPr bwMode="auto">
          <a:xfrm>
            <a:off x="5664000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 3.2</a:t>
            </a:r>
          </a:p>
        </p:txBody>
      </p:sp>
    </p:spTree>
    <p:extLst>
      <p:ext uri="{BB962C8B-B14F-4D97-AF65-F5344CB8AC3E}">
        <p14:creationId xmlns:p14="http://schemas.microsoft.com/office/powerpoint/2010/main" val="3957237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43" grpId="0" animBg="1"/>
      <p:bldP spid="51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4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2000-2005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11568113" y="6381751"/>
            <a:ext cx="431799" cy="287338"/>
          </a:xfrm>
        </p:spPr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25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207A76E-AE4C-7A4F-B64C-DB06034AA170}"/>
              </a:ext>
            </a:extLst>
          </p:cNvPr>
          <p:cNvSpPr/>
          <p:nvPr/>
        </p:nvSpPr>
        <p:spPr bwMode="auto">
          <a:xfrm>
            <a:off x="2423025" y="17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C66E8EB-9C36-5046-932D-7A431CAB26CB}"/>
              </a:ext>
            </a:extLst>
          </p:cNvPr>
          <p:cNvSpPr/>
          <p:nvPr/>
        </p:nvSpPr>
        <p:spPr bwMode="auto">
          <a:xfrm>
            <a:off x="2423025" y="2492375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D876199-4280-6D4D-B6AA-5056022B20E5}"/>
              </a:ext>
            </a:extLst>
          </p:cNvPr>
          <p:cNvSpPr/>
          <p:nvPr/>
        </p:nvSpPr>
        <p:spPr bwMode="auto">
          <a:xfrm>
            <a:off x="1343026" y="3218001"/>
            <a:ext cx="1536808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Opera/Mozilla Paper</a:t>
            </a:r>
          </a:p>
        </p:txBody>
      </p:sp>
      <p:grpSp>
        <p:nvGrpSpPr>
          <p:cNvPr id="84" name="Group 83">
            <a:extLst>
              <a:ext uri="{FF2B5EF4-FFF2-40B4-BE49-F238E27FC236}">
                <a16:creationId xmlns:a16="http://schemas.microsoft.com/office/drawing/2014/main" id="{82CF25E0-1537-2A41-9992-DA837AAAA0F8}"/>
              </a:ext>
            </a:extLst>
          </p:cNvPr>
          <p:cNvGrpSpPr/>
          <p:nvPr/>
        </p:nvGrpSpPr>
        <p:grpSpPr>
          <a:xfrm>
            <a:off x="9743090" y="2488494"/>
            <a:ext cx="1825023" cy="373452"/>
            <a:chOff x="9743090" y="2488494"/>
            <a:chExt cx="1825023" cy="373452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4A7EAA61-3BF7-A64A-ACFD-3EA4081917B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65057" y="2501946"/>
              <a:ext cx="503056" cy="360000"/>
            </a:xfrm>
            <a:prstGeom prst="rect">
              <a:avLst/>
            </a:prstGeom>
          </p:spPr>
        </p:pic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8D3E0192-F145-7047-A887-BB4FD9699143}"/>
                </a:ext>
              </a:extLst>
            </p:cNvPr>
            <p:cNvSpPr/>
            <p:nvPr/>
          </p:nvSpPr>
          <p:spPr bwMode="auto">
            <a:xfrm>
              <a:off x="9743090" y="2488494"/>
              <a:ext cx="1261285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Mozilla released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6B50B9D2-5920-D84B-A388-CAA2AC797C2A}"/>
              </a:ext>
            </a:extLst>
          </p:cNvPr>
          <p:cNvGrpSpPr/>
          <p:nvPr/>
        </p:nvGrpSpPr>
        <p:grpSpPr>
          <a:xfrm>
            <a:off x="10070758" y="2858164"/>
            <a:ext cx="1467014" cy="360000"/>
            <a:chOff x="10070758" y="2858164"/>
            <a:chExt cx="1467014" cy="360000"/>
          </a:xfrm>
        </p:grpSpPr>
        <p:pic>
          <p:nvPicPr>
            <p:cNvPr id="73" name="Picture 72">
              <a:extLst>
                <a:ext uri="{FF2B5EF4-FFF2-40B4-BE49-F238E27FC236}">
                  <a16:creationId xmlns:a16="http://schemas.microsoft.com/office/drawing/2014/main" id="{E64C7BCE-C6C1-0247-AB7C-BB47FE669C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1249772" y="2885636"/>
              <a:ext cx="288000" cy="288000"/>
            </a:xfrm>
            <a:prstGeom prst="rect">
              <a:avLst/>
            </a:prstGeom>
          </p:spPr>
        </p:pic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F245D4B6-8EC7-D54D-B835-53793E57E096}"/>
                </a:ext>
              </a:extLst>
            </p:cNvPr>
            <p:cNvSpPr/>
            <p:nvPr/>
          </p:nvSpPr>
          <p:spPr bwMode="auto">
            <a:xfrm>
              <a:off x="10070758" y="2858164"/>
              <a:ext cx="114867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Safari released</a:t>
              </a:r>
            </a:p>
          </p:txBody>
        </p:sp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8979B6DA-322A-6547-92C3-A912A76944AE}"/>
              </a:ext>
            </a:extLst>
          </p:cNvPr>
          <p:cNvGrpSpPr/>
          <p:nvPr/>
        </p:nvGrpSpPr>
        <p:grpSpPr>
          <a:xfrm>
            <a:off x="9953297" y="3212488"/>
            <a:ext cx="1584475" cy="360000"/>
            <a:chOff x="9953297" y="3212488"/>
            <a:chExt cx="1584475" cy="360000"/>
          </a:xfrm>
        </p:grpSpPr>
        <p:pic>
          <p:nvPicPr>
            <p:cNvPr id="77" name="Picture 76">
              <a:extLst>
                <a:ext uri="{FF2B5EF4-FFF2-40B4-BE49-F238E27FC236}">
                  <a16:creationId xmlns:a16="http://schemas.microsoft.com/office/drawing/2014/main" id="{BA2A55AF-470C-104B-B4A2-C9036139BC2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49772" y="3260084"/>
              <a:ext cx="288000" cy="288000"/>
            </a:xfrm>
            <a:prstGeom prst="rect">
              <a:avLst/>
            </a:prstGeom>
          </p:spPr>
        </p:pic>
        <p:sp>
          <p:nvSpPr>
            <p:cNvPr id="80" name="Rectangle 79">
              <a:extLst>
                <a:ext uri="{FF2B5EF4-FFF2-40B4-BE49-F238E27FC236}">
                  <a16:creationId xmlns:a16="http://schemas.microsoft.com/office/drawing/2014/main" id="{355BF6BB-A9C8-B744-AA80-7886CE305215}"/>
                </a:ext>
              </a:extLst>
            </p:cNvPr>
            <p:cNvSpPr/>
            <p:nvPr/>
          </p:nvSpPr>
          <p:spPr bwMode="auto">
            <a:xfrm>
              <a:off x="9953297" y="3212488"/>
              <a:ext cx="1262284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Firefox released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5385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F91B36-4A8C-574F-8495-5B3CEF13BD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Opera/Mozilla Paper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CA783D-358A-B646-B240-8A86D683CA1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dirty="0"/>
              <a:t>Position Paper for the W3C Workshop on Web Applications and Compound Documents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Critical of official W3C direction for HTML (i.e. XHTML)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Seven principles:</a:t>
            </a:r>
          </a:p>
          <a:p>
            <a:pPr lvl="1"/>
            <a:r>
              <a:rPr lang="en-GB" dirty="0"/>
              <a:t>Backwards compatibility and clear migration path</a:t>
            </a:r>
          </a:p>
          <a:p>
            <a:pPr lvl="1"/>
            <a:r>
              <a:rPr lang="en-GB" dirty="0"/>
              <a:t>Well-defined error handling</a:t>
            </a:r>
          </a:p>
          <a:p>
            <a:pPr lvl="1"/>
            <a:r>
              <a:rPr lang="en-GB" dirty="0"/>
              <a:t>Users should not be subject to authoring errors</a:t>
            </a:r>
          </a:p>
          <a:p>
            <a:pPr lvl="1"/>
            <a:r>
              <a:rPr lang="en-GB" dirty="0"/>
              <a:t>Practical use</a:t>
            </a:r>
          </a:p>
          <a:p>
            <a:pPr lvl="1"/>
            <a:r>
              <a:rPr lang="en-GB" dirty="0"/>
              <a:t>Scripting is here to stay</a:t>
            </a:r>
          </a:p>
          <a:p>
            <a:pPr lvl="1"/>
            <a:r>
              <a:rPr lang="en-GB" dirty="0"/>
              <a:t>Device-specific profiling should be avoided</a:t>
            </a:r>
          </a:p>
          <a:p>
            <a:pPr lvl="1"/>
            <a:r>
              <a:rPr lang="en-GB" dirty="0"/>
              <a:t>Open process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CE980F7-A8DD-6D4B-B732-CA1CA7BE17D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95013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Web Hypertext Application Technology WG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Formed in 2004 in response to perceived slow HTML standards development in W3C</a:t>
            </a:r>
          </a:p>
          <a:p>
            <a:pPr marL="0" indent="0">
              <a:buNone/>
            </a:pPr>
            <a:r>
              <a:rPr lang="en-US" dirty="0"/>
              <a:t>Founder members: Apple, Mozilla and Opera</a:t>
            </a:r>
          </a:p>
          <a:p>
            <a:pPr lvl="1"/>
            <a:r>
              <a:rPr lang="en-US" dirty="0"/>
              <a:t>Now includes Google (with move of HTML5 editor Ian Hickson from Opera) and Microsoft</a:t>
            </a:r>
          </a:p>
          <a:p>
            <a:pPr marL="0" indent="0">
              <a:buNone/>
            </a:pPr>
            <a:r>
              <a:rPr lang="en-US" dirty="0"/>
              <a:t>Treats HTML 5 as a “living standard”, maintained by an “informed editor”</a:t>
            </a:r>
          </a:p>
          <a:p>
            <a:pPr marL="0" indent="0">
              <a:buNone/>
            </a:pPr>
            <a:r>
              <a:rPr lang="en-US" dirty="0"/>
              <a:t>Membership types:</a:t>
            </a:r>
          </a:p>
          <a:p>
            <a:pPr lvl="1"/>
            <a:r>
              <a:rPr lang="en-US" dirty="0"/>
              <a:t>Invitation-only Members</a:t>
            </a:r>
          </a:p>
          <a:p>
            <a:pPr lvl="1"/>
            <a:r>
              <a:rPr lang="en-US" dirty="0"/>
              <a:t>Open Contributors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64CA26-E4B9-1149-840C-E6B5E62575F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4074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2005-2010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28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2005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4000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4000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D207A76E-AE4C-7A4F-B64C-DB06034AA170}"/>
              </a:ext>
            </a:extLst>
          </p:cNvPr>
          <p:cNvSpPr/>
          <p:nvPr/>
        </p:nvSpPr>
        <p:spPr bwMode="auto">
          <a:xfrm>
            <a:off x="2423025" y="176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1.0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FC66E8EB-9C36-5046-932D-7A431CAB26CB}"/>
              </a:ext>
            </a:extLst>
          </p:cNvPr>
          <p:cNvSpPr/>
          <p:nvPr/>
        </p:nvSpPr>
        <p:spPr bwMode="auto">
          <a:xfrm>
            <a:off x="2423025" y="24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FD876199-4280-6D4D-B6AA-5056022B20E5}"/>
              </a:ext>
            </a:extLst>
          </p:cNvPr>
          <p:cNvSpPr/>
          <p:nvPr/>
        </p:nvSpPr>
        <p:spPr bwMode="auto">
          <a:xfrm>
            <a:off x="1343026" y="3218001"/>
            <a:ext cx="1515788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Opera/Mozilla Paper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F26B0DA-5A91-F84F-B05B-8767B050F0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65057" y="2501946"/>
            <a:ext cx="503056" cy="36000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38AA9EDB-8493-974C-A081-B8E25210FF77}"/>
              </a:ext>
            </a:extLst>
          </p:cNvPr>
          <p:cNvSpPr/>
          <p:nvPr/>
        </p:nvSpPr>
        <p:spPr bwMode="auto">
          <a:xfrm>
            <a:off x="9774622" y="2488494"/>
            <a:ext cx="1229754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Mozilla released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B2FC355B-7FA2-6B4D-A9B2-E50A3016E6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49772" y="2885636"/>
            <a:ext cx="288000" cy="288000"/>
          </a:xfrm>
          <a:prstGeom prst="rect">
            <a:avLst/>
          </a:prstGeom>
        </p:spPr>
      </p:pic>
      <p:sp>
        <p:nvSpPr>
          <p:cNvPr id="69" name="Rectangle 68">
            <a:extLst>
              <a:ext uri="{FF2B5EF4-FFF2-40B4-BE49-F238E27FC236}">
                <a16:creationId xmlns:a16="http://schemas.microsoft.com/office/drawing/2014/main" id="{03A982D8-0A10-5F46-9231-80B04D9A2659}"/>
              </a:ext>
            </a:extLst>
          </p:cNvPr>
          <p:cNvSpPr/>
          <p:nvPr/>
        </p:nvSpPr>
        <p:spPr bwMode="auto">
          <a:xfrm>
            <a:off x="10014170" y="2858164"/>
            <a:ext cx="120526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Safari released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161D479-F9FA-3443-8171-AFB84CA7F3FF}"/>
              </a:ext>
            </a:extLst>
          </p:cNvPr>
          <p:cNvSpPr/>
          <p:nvPr/>
        </p:nvSpPr>
        <p:spPr bwMode="auto">
          <a:xfrm>
            <a:off x="3354820" y="3216542"/>
            <a:ext cx="1375410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 formed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7E38234-157B-9E4B-A81D-A0FA1ACF03D4}"/>
              </a:ext>
            </a:extLst>
          </p:cNvPr>
          <p:cNvSpPr/>
          <p:nvPr/>
        </p:nvSpPr>
        <p:spPr bwMode="auto">
          <a:xfrm>
            <a:off x="1343025" y="4288762"/>
            <a:ext cx="1705286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HTML WG formed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33DB0DB6-9CA7-384B-9E8C-52DCD7894568}"/>
              </a:ext>
            </a:extLst>
          </p:cNvPr>
          <p:cNvSpPr/>
          <p:nvPr/>
        </p:nvSpPr>
        <p:spPr bwMode="auto">
          <a:xfrm>
            <a:off x="3502525" y="3564000"/>
            <a:ext cx="1080000" cy="2160587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57679E3E-01E4-8242-B277-6AF0E01CC212}"/>
              </a:ext>
            </a:extLst>
          </p:cNvPr>
          <p:cNvSpPr/>
          <p:nvPr/>
        </p:nvSpPr>
        <p:spPr bwMode="auto">
          <a:xfrm>
            <a:off x="1343024" y="5013688"/>
            <a:ext cx="1936203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 WG disbanded</a:t>
            </a: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74DA8C78-84BC-4940-9CBA-7C7BABB84641}"/>
              </a:ext>
            </a:extLst>
          </p:cNvPr>
          <p:cNvSpPr/>
          <p:nvPr/>
        </p:nvSpPr>
        <p:spPr bwMode="auto">
          <a:xfrm>
            <a:off x="4584700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7A76F34-8C84-6E4F-8AFB-C5F9DEA30FAE}"/>
              </a:ext>
            </a:extLst>
          </p:cNvPr>
          <p:cNvSpPr/>
          <p:nvPr/>
        </p:nvSpPr>
        <p:spPr bwMode="auto">
          <a:xfrm>
            <a:off x="2423025" y="392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XHTML 2.0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16AC61-3A81-B842-9A16-A8C48684052A}"/>
              </a:ext>
            </a:extLst>
          </p:cNvPr>
          <p:cNvSpPr/>
          <p:nvPr/>
        </p:nvSpPr>
        <p:spPr bwMode="auto">
          <a:xfrm>
            <a:off x="7824000" y="6084000"/>
            <a:ext cx="1080000" cy="360000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F534A16-3588-6246-9211-A467A1B03C5C}"/>
              </a:ext>
            </a:extLst>
          </p:cNvPr>
          <p:cNvGrpSpPr/>
          <p:nvPr/>
        </p:nvGrpSpPr>
        <p:grpSpPr>
          <a:xfrm>
            <a:off x="9511861" y="4653325"/>
            <a:ext cx="2025911" cy="360000"/>
            <a:chOff x="9511861" y="4653325"/>
            <a:chExt cx="2025911" cy="36000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B0AA5B3-1687-0E47-9B91-3A2BF81744B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249772" y="4687802"/>
              <a:ext cx="288000" cy="288000"/>
            </a:xfrm>
            <a:prstGeom prst="rect">
              <a:avLst/>
            </a:prstGeom>
          </p:spPr>
        </p:pic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50D99436-07A2-F34D-A429-D7D9E307B090}"/>
                </a:ext>
              </a:extLst>
            </p:cNvPr>
            <p:cNvSpPr/>
            <p:nvPr/>
          </p:nvSpPr>
          <p:spPr bwMode="auto">
            <a:xfrm>
              <a:off x="9511861" y="4653325"/>
              <a:ext cx="1701815" cy="360000"/>
            </a:xfrm>
            <a:prstGeom prst="rect">
              <a:avLst/>
            </a:prstGeom>
            <a:solidFill>
              <a:schemeClr val="bg1"/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0" tIns="0" rIns="0" bIns="0" numCol="1" rtlCol="0" anchor="ctr" anchorCtr="0" compatLnSpc="1">
              <a:prstTxWarp prst="textNoShape">
                <a:avLst/>
              </a:prstTxWarp>
              <a:noAutofit/>
            </a:bodyPr>
            <a:lstStyle/>
            <a:p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sz="1200" dirty="0">
                  <a:latin typeface="Lucida Sans" panose="020B0602030504020204" pitchFamily="34" charset="77"/>
                  <a:ea typeface="ＭＳ Ｐゴシック" pitchFamily="-106" charset="-128"/>
                  <a:cs typeface="Georgia"/>
                </a:rPr>
                <a:t>Final Netscape release Chrome released</a:t>
              </a:r>
            </a:p>
          </p:txBody>
        </p:sp>
      </p:grpSp>
      <p:pic>
        <p:nvPicPr>
          <p:cNvPr id="20" name="Picture 19">
            <a:extLst>
              <a:ext uri="{FF2B5EF4-FFF2-40B4-BE49-F238E27FC236}">
                <a16:creationId xmlns:a16="http://schemas.microsoft.com/office/drawing/2014/main" id="{C52A0D96-A3EE-1B49-9214-0653723488A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249772" y="3260084"/>
            <a:ext cx="288000" cy="288000"/>
          </a:xfrm>
          <a:prstGeom prst="rect">
            <a:avLst/>
          </a:prstGeom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713F8B7B-8A2A-C546-B76E-66597B286915}"/>
              </a:ext>
            </a:extLst>
          </p:cNvPr>
          <p:cNvSpPr/>
          <p:nvPr/>
        </p:nvSpPr>
        <p:spPr bwMode="auto">
          <a:xfrm>
            <a:off x="10014169" y="3212488"/>
            <a:ext cx="1201412" cy="360000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Firefox released</a:t>
            </a:r>
          </a:p>
        </p:txBody>
      </p:sp>
    </p:spTree>
    <p:extLst>
      <p:ext uri="{BB962C8B-B14F-4D97-AF65-F5344CB8AC3E}">
        <p14:creationId xmlns:p14="http://schemas.microsoft.com/office/powerpoint/2010/main" val="3963293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3" grpId="0" animBg="1"/>
      <p:bldP spid="34" grpId="0" animBg="1"/>
      <p:bldP spid="35" grpId="0" animBg="1"/>
      <p:bldP spid="36" grpId="0" animBg="1"/>
      <p:bldP spid="3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6F91826-08CA-EC40-AC00-36B7C07D8E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7366"/>
          <a:stretch/>
        </p:blipFill>
        <p:spPr bwMode="auto">
          <a:xfrm>
            <a:off x="1197469" y="692150"/>
            <a:ext cx="9797062" cy="700552"/>
          </a:xfrm>
          <a:prstGeom prst="rect">
            <a:avLst/>
          </a:prstGeom>
          <a:solidFill>
            <a:srgbClr val="FFFFFF"/>
          </a:solidFill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7F9602-4420-A147-B601-ADFE550ED77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23888" y="6381750"/>
            <a:ext cx="10944225" cy="29372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https://</a:t>
            </a:r>
            <a:r>
              <a:rPr lang="en-US" dirty="0" err="1"/>
              <a:t>xkcd.com</a:t>
            </a:r>
            <a:r>
              <a:rPr lang="en-US" dirty="0"/>
              <a:t>/927/</a:t>
            </a:r>
            <a:endParaRPr lang="en-US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1D0E788A-0AC3-9942-8910-C3040D0EC0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34" r="71443"/>
          <a:stretch/>
        </p:blipFill>
        <p:spPr bwMode="auto">
          <a:xfrm>
            <a:off x="1197469" y="1392702"/>
            <a:ext cx="2797756" cy="4844586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159EA018-68CD-714F-8483-CBB99CE0AC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57" t="12634" r="28557"/>
          <a:stretch/>
        </p:blipFill>
        <p:spPr bwMode="auto">
          <a:xfrm>
            <a:off x="3995225" y="1392702"/>
            <a:ext cx="4201552" cy="4844586"/>
          </a:xfrm>
          <a:prstGeom prst="rect">
            <a:avLst/>
          </a:prstGeom>
          <a:solidFill>
            <a:srgbClr val="FFFFFF"/>
          </a:solidFill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B13DAE4D-D5BC-604F-80B8-3EACC913EC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443" t="12634"/>
          <a:stretch/>
        </p:blipFill>
        <p:spPr bwMode="auto">
          <a:xfrm>
            <a:off x="8196773" y="1392702"/>
            <a:ext cx="2797757" cy="4844586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1721710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are web standards made?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447683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9" y="692150"/>
            <a:ext cx="10944224" cy="936625"/>
          </a:xfrm>
        </p:spPr>
        <p:txBody>
          <a:bodyPr/>
          <a:lstStyle/>
          <a:p>
            <a:r>
              <a:rPr lang="en-US" dirty="0">
                <a:latin typeface="Lucida Sans" panose="020B0602030504020204" pitchFamily="34" charset="77"/>
              </a:rPr>
              <a:t>The Evolution of HTML: 2010-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>
                <a:latin typeface="Lucida Sans" panose="020B0602030504020204" pitchFamily="34" charset="77"/>
              </a:rPr>
              <a:pPr/>
              <a:t>30</a:t>
            </a:fld>
            <a:endParaRPr lang="en-US" dirty="0">
              <a:latin typeface="Lucida Sans" panose="020B0602030504020204" pitchFamily="34" charset="77"/>
            </a:endParaRPr>
          </a:p>
        </p:txBody>
      </p:sp>
      <p:cxnSp>
        <p:nvCxnSpPr>
          <p:cNvPr id="4" name="Straight Connector 3"/>
          <p:cNvCxnSpPr>
            <a:cxnSpLocks/>
          </p:cNvCxnSpPr>
          <p:nvPr/>
        </p:nvCxnSpPr>
        <p:spPr bwMode="auto">
          <a:xfrm>
            <a:off x="1343025" y="1950534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Straight Connector 4"/>
          <p:cNvCxnSpPr>
            <a:cxnSpLocks/>
          </p:cNvCxnSpPr>
          <p:nvPr/>
        </p:nvCxnSpPr>
        <p:spPr bwMode="auto">
          <a:xfrm>
            <a:off x="1343025" y="3753107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" name="Straight Connector 5"/>
          <p:cNvCxnSpPr>
            <a:cxnSpLocks/>
          </p:cNvCxnSpPr>
          <p:nvPr/>
        </p:nvCxnSpPr>
        <p:spPr bwMode="auto">
          <a:xfrm>
            <a:off x="1343025" y="5553075"/>
            <a:ext cx="10225088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7" name="TextBox 6"/>
          <p:cNvSpPr txBox="1"/>
          <p:nvPr/>
        </p:nvSpPr>
        <p:spPr>
          <a:xfrm>
            <a:off x="623888" y="1773238"/>
            <a:ext cx="71913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2010</a:t>
            </a:r>
          </a:p>
        </p:txBody>
      </p:sp>
      <p:cxnSp>
        <p:nvCxnSpPr>
          <p:cNvPr id="10" name="Straight Connector 9"/>
          <p:cNvCxnSpPr>
            <a:cxnSpLocks/>
          </p:cNvCxnSpPr>
          <p:nvPr/>
        </p:nvCxnSpPr>
        <p:spPr bwMode="auto">
          <a:xfrm>
            <a:off x="1343025" y="232021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/>
          <p:cNvCxnSpPr>
            <a:cxnSpLocks/>
          </p:cNvCxnSpPr>
          <p:nvPr/>
        </p:nvCxnSpPr>
        <p:spPr bwMode="auto">
          <a:xfrm>
            <a:off x="1343025" y="267335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cxnSpLocks/>
          </p:cNvCxnSpPr>
          <p:nvPr/>
        </p:nvCxnSpPr>
        <p:spPr bwMode="auto">
          <a:xfrm>
            <a:off x="1343025" y="303586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cxnSpLocks/>
          </p:cNvCxnSpPr>
          <p:nvPr/>
        </p:nvCxnSpPr>
        <p:spPr bwMode="auto">
          <a:xfrm>
            <a:off x="1343025" y="339248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cxnSpLocks/>
          </p:cNvCxnSpPr>
          <p:nvPr/>
        </p:nvCxnSpPr>
        <p:spPr bwMode="auto">
          <a:xfrm>
            <a:off x="1343025" y="4115960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cxnSpLocks/>
          </p:cNvCxnSpPr>
          <p:nvPr/>
        </p:nvCxnSpPr>
        <p:spPr bwMode="auto">
          <a:xfrm>
            <a:off x="1343025" y="4473575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 bwMode="auto">
          <a:xfrm>
            <a:off x="1343025" y="4833938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" name="Straight Connector 16"/>
          <p:cNvCxnSpPr>
            <a:cxnSpLocks/>
          </p:cNvCxnSpPr>
          <p:nvPr/>
        </p:nvCxnSpPr>
        <p:spPr bwMode="auto">
          <a:xfrm>
            <a:off x="1343025" y="5194294"/>
            <a:ext cx="10225088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9D41E066-0699-0E48-B8EC-F157C08E1E5B}"/>
              </a:ext>
            </a:extLst>
          </p:cNvPr>
          <p:cNvSpPr txBox="1"/>
          <p:nvPr/>
        </p:nvSpPr>
        <p:spPr>
          <a:xfrm>
            <a:off x="623888" y="3573463"/>
            <a:ext cx="715287" cy="360362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2015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3691A946-A912-AE4B-BC52-1EB11303671B}"/>
              </a:ext>
            </a:extLst>
          </p:cNvPr>
          <p:cNvSpPr txBox="1"/>
          <p:nvPr/>
        </p:nvSpPr>
        <p:spPr>
          <a:xfrm>
            <a:off x="623888" y="5373689"/>
            <a:ext cx="711907" cy="36036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en-US" dirty="0">
                <a:latin typeface="Lucida Sans" panose="020B0602030504020204" pitchFamily="34" charset="77"/>
              </a:rPr>
              <a:t>2020</a:t>
            </a: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39B338C2-8A4F-3D49-BCBB-D0013B32C2C9}"/>
              </a:ext>
            </a:extLst>
          </p:cNvPr>
          <p:cNvSpPr/>
          <p:nvPr/>
        </p:nvSpPr>
        <p:spPr bwMode="auto">
          <a:xfrm>
            <a:off x="1343025" y="6084000"/>
            <a:ext cx="1080000" cy="360000"/>
          </a:xfrm>
          <a:prstGeom prst="rect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informal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C24C9BC-4D80-774F-827C-C03EFFBB3822}"/>
              </a:ext>
            </a:extLst>
          </p:cNvPr>
          <p:cNvSpPr/>
          <p:nvPr/>
        </p:nvSpPr>
        <p:spPr bwMode="auto">
          <a:xfrm>
            <a:off x="2423025" y="6084000"/>
            <a:ext cx="1080000" cy="360000"/>
          </a:xfrm>
          <a:prstGeom prst="rect">
            <a:avLst/>
          </a:prstGeom>
          <a:solidFill>
            <a:srgbClr val="FFC125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Internet Draft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5E925A75-9BD2-4F47-98FE-40D6EF34932D}"/>
              </a:ext>
            </a:extLst>
          </p:cNvPr>
          <p:cNvSpPr/>
          <p:nvPr/>
        </p:nvSpPr>
        <p:spPr bwMode="auto">
          <a:xfrm>
            <a:off x="3502525" y="6084000"/>
            <a:ext cx="1080000" cy="360000"/>
          </a:xfrm>
          <a:prstGeom prst="rect">
            <a:avLst/>
          </a:prstGeom>
          <a:solidFill>
            <a:srgbClr val="CD9B1D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RFC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268E139-A754-8143-8264-E32C70C9FD5D}"/>
              </a:ext>
            </a:extLst>
          </p:cNvPr>
          <p:cNvSpPr/>
          <p:nvPr/>
        </p:nvSpPr>
        <p:spPr bwMode="auto">
          <a:xfrm>
            <a:off x="5665875" y="60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REC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8864BDF-4C3F-C94A-B017-A76E5DF2FB68}"/>
              </a:ext>
            </a:extLst>
          </p:cNvPr>
          <p:cNvSpPr/>
          <p:nvPr/>
        </p:nvSpPr>
        <p:spPr bwMode="auto">
          <a:xfrm>
            <a:off x="6745875" y="6084000"/>
            <a:ext cx="1080000" cy="360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ISO Standard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BEB2006E-D505-B641-8AA6-F272F24E1640}"/>
              </a:ext>
            </a:extLst>
          </p:cNvPr>
          <p:cNvSpPr/>
          <p:nvPr/>
        </p:nvSpPr>
        <p:spPr bwMode="auto">
          <a:xfrm>
            <a:off x="4584700" y="60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WD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A16AC61-3A81-B842-9A16-A8C48684052A}"/>
              </a:ext>
            </a:extLst>
          </p:cNvPr>
          <p:cNvSpPr/>
          <p:nvPr/>
        </p:nvSpPr>
        <p:spPr bwMode="auto">
          <a:xfrm>
            <a:off x="7825875" y="6084000"/>
            <a:ext cx="1080000" cy="360000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WHATWG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0E6E7DBA-8B83-5D4F-A755-F29BC8062794}"/>
              </a:ext>
            </a:extLst>
          </p:cNvPr>
          <p:cNvSpPr/>
          <p:nvPr/>
        </p:nvSpPr>
        <p:spPr bwMode="auto">
          <a:xfrm>
            <a:off x="4584644" y="212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 LCWD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BDEA8DC-F467-2A4A-837A-C4643ECCC237}"/>
              </a:ext>
            </a:extLst>
          </p:cNvPr>
          <p:cNvSpPr/>
          <p:nvPr/>
        </p:nvSpPr>
        <p:spPr bwMode="auto">
          <a:xfrm>
            <a:off x="4584644" y="248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 CR</a:t>
            </a: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4D94E305-3EEE-C249-8255-CDE01EC5D5CF}"/>
              </a:ext>
            </a:extLst>
          </p:cNvPr>
          <p:cNvSpPr/>
          <p:nvPr/>
        </p:nvSpPr>
        <p:spPr bwMode="auto">
          <a:xfrm>
            <a:off x="4584644" y="320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713699E-1302-E84E-9342-1726E51DEFBC}"/>
              </a:ext>
            </a:extLst>
          </p:cNvPr>
          <p:cNvSpPr/>
          <p:nvPr/>
        </p:nvSpPr>
        <p:spPr bwMode="auto">
          <a:xfrm>
            <a:off x="4584644" y="392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HTML5.1</a:t>
            </a: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1B979CE-E736-D54A-98D5-12F8160EEE0F}"/>
              </a:ext>
            </a:extLst>
          </p:cNvPr>
          <p:cNvSpPr/>
          <p:nvPr/>
        </p:nvSpPr>
        <p:spPr bwMode="auto">
          <a:xfrm>
            <a:off x="3502525" y="1764000"/>
            <a:ext cx="1080000" cy="3970041"/>
          </a:xfrm>
          <a:prstGeom prst="rect">
            <a:avLst/>
          </a:prstGeom>
          <a:solidFill>
            <a:srgbClr val="FD5F67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857FA5C-67B4-E244-9FEC-B77989C6EA26}"/>
              </a:ext>
            </a:extLst>
          </p:cNvPr>
          <p:cNvSpPr/>
          <p:nvPr/>
        </p:nvSpPr>
        <p:spPr bwMode="auto">
          <a:xfrm>
            <a:off x="1335795" y="2492375"/>
            <a:ext cx="1953943" cy="3601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 WHATWG CG formed</a:t>
            </a:r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39B5091-6A5A-6C4F-BAF1-9F87841B5D6F}"/>
              </a:ext>
            </a:extLst>
          </p:cNvPr>
          <p:cNvSpPr/>
          <p:nvPr/>
        </p:nvSpPr>
        <p:spPr bwMode="auto">
          <a:xfrm>
            <a:off x="4584644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HTML5.1 v2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1F4CFA2A-1D7E-FF49-BCA5-1886E8ABC2C0}"/>
              </a:ext>
            </a:extLst>
          </p:cNvPr>
          <p:cNvSpPr/>
          <p:nvPr/>
        </p:nvSpPr>
        <p:spPr bwMode="auto">
          <a:xfrm>
            <a:off x="5664644" y="4284000"/>
            <a:ext cx="1080000" cy="360000"/>
          </a:xfrm>
          <a:prstGeom prst="rect">
            <a:avLst/>
          </a:prstGeom>
          <a:solidFill>
            <a:srgbClr val="0070C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solidFill>
                  <a:schemeClr val="bg1"/>
                </a:solidFill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HTML5.2</a:t>
            </a:r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15F9DF60-85C7-5749-9619-BCD34B256634}"/>
              </a:ext>
            </a:extLst>
          </p:cNvPr>
          <p:cNvSpPr/>
          <p:nvPr/>
        </p:nvSpPr>
        <p:spPr bwMode="auto">
          <a:xfrm>
            <a:off x="6744644" y="4644000"/>
            <a:ext cx="1080000" cy="360000"/>
          </a:xfrm>
          <a:prstGeom prst="rect">
            <a:avLst/>
          </a:prstGeom>
          <a:solidFill>
            <a:srgbClr val="00B0F0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HTML5.3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50724250-637F-8A44-B87D-FF51E85F3620}"/>
              </a:ext>
            </a:extLst>
          </p:cNvPr>
          <p:cNvSpPr/>
          <p:nvPr/>
        </p:nvSpPr>
        <p:spPr bwMode="auto">
          <a:xfrm>
            <a:off x="1343026" y="5004000"/>
            <a:ext cx="1547886" cy="36016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latin typeface="Lucida Sans" panose="020B0602030504020204" pitchFamily="34" charset="77"/>
                <a:ea typeface="ＭＳ Ｐゴシック" pitchFamily="-106" charset="-128"/>
                <a:cs typeface="Georgia"/>
              </a:rPr>
              <a:t>W3C/WHATWG MOU</a:t>
            </a:r>
          </a:p>
        </p:txBody>
      </p:sp>
    </p:spTree>
    <p:extLst>
      <p:ext uri="{BB962C8B-B14F-4D97-AF65-F5344CB8AC3E}">
        <p14:creationId xmlns:p14="http://schemas.microsoft.com/office/powerpoint/2010/main" val="220232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3" grpId="0" animBg="1"/>
      <p:bldP spid="45" grpId="0" animBg="1"/>
      <p:bldP spid="46" grpId="0" animBg="1"/>
      <p:bldP spid="48" grpId="0" animBg="1"/>
      <p:bldP spid="51" grpId="0" animBg="1"/>
      <p:bldP spid="52" grpId="0" animBg="1"/>
      <p:bldP spid="53" grpId="0" animBg="1"/>
      <p:bldP spid="3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976FD6-525F-EB44-AB4A-7E5A9504F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W3C/WHATWG Memorandum of Understanding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2AC80-8AAF-774A-88B4-906D819807DA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Attempt to settle the dispute between W3C and WHATWG over control/ownership of the HTML and DOM standard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WHATWG became responsible for principal development of HTML/DOM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W3C gives input to WHATWG via HTML WG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W3C endorses WHATWG review drafts as W3C Recommendations</a:t>
            </a:r>
          </a:p>
          <a:p>
            <a:pPr marL="0" indent="0">
              <a:buNone/>
            </a:pPr>
            <a:r>
              <a:rPr lang="en-US" dirty="0"/>
              <a:t>(still the practice in 2021?)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92FAC2-B11F-3A42-8A1A-B972B85E10E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73842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Further Reading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dirty="0"/>
              <a:t>Internet Engineering Task Force (IETF)</a:t>
            </a:r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www.ietf.org</a:t>
            </a:r>
            <a:r>
              <a:rPr lang="en-US" dirty="0"/>
              <a:t>/</a:t>
            </a:r>
          </a:p>
          <a:p>
            <a:pPr marL="0" indent="0">
              <a:buNone/>
            </a:pPr>
            <a:r>
              <a:rPr lang="en-US" dirty="0"/>
              <a:t>The Tao of IETF</a:t>
            </a:r>
          </a:p>
          <a:p>
            <a:pPr marL="360000" lvl="1" indent="0">
              <a:buNone/>
            </a:pPr>
            <a:r>
              <a:rPr lang="en-US" dirty="0"/>
              <a:t>http://</a:t>
            </a:r>
            <a:r>
              <a:rPr lang="en-US" dirty="0" err="1"/>
              <a:t>www.ietf.org</a:t>
            </a:r>
            <a:r>
              <a:rPr lang="en-US" dirty="0"/>
              <a:t>/</a:t>
            </a:r>
            <a:r>
              <a:rPr lang="en-US" dirty="0" err="1"/>
              <a:t>tao.html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World Wide Web Consortium (W3C)</a:t>
            </a:r>
          </a:p>
          <a:p>
            <a:pPr marL="360000" lvl="1" indent="0">
              <a:buNone/>
            </a:pPr>
            <a:r>
              <a:rPr lang="en-US" dirty="0"/>
              <a:t>http://www.w3.org/</a:t>
            </a:r>
          </a:p>
          <a:p>
            <a:pPr marL="0" indent="0">
              <a:buNone/>
            </a:pPr>
            <a:r>
              <a:rPr lang="en-US" dirty="0"/>
              <a:t>W3C Consortium Process Document</a:t>
            </a:r>
          </a:p>
          <a:p>
            <a:pPr marL="360000" lvl="1" indent="0">
              <a:buNone/>
            </a:pPr>
            <a:r>
              <a:rPr lang="en-US" dirty="0"/>
              <a:t>https://www.w3.org/Consortium/Process/</a:t>
            </a:r>
          </a:p>
          <a:p>
            <a:pPr marL="0" indent="0">
              <a:buNone/>
            </a:pPr>
            <a:r>
              <a:rPr lang="en-US" dirty="0"/>
              <a:t>Memorandum of Understanding Between W3C and WHATWG</a:t>
            </a:r>
          </a:p>
          <a:p>
            <a:pPr marL="360000" lvl="1" indent="0">
              <a:buNone/>
            </a:pPr>
            <a:r>
              <a:rPr lang="en-US" dirty="0"/>
              <a:t>https://www.w3.org/2019/04/WHATWG-W3C-MOU.html</a:t>
            </a:r>
          </a:p>
          <a:p>
            <a:pPr marL="0" indent="0">
              <a:buNone/>
            </a:pPr>
            <a:r>
              <a:rPr lang="en-US" dirty="0"/>
              <a:t>A History of HTML (1998). From </a:t>
            </a:r>
            <a:r>
              <a:rPr lang="en-US" i="1" dirty="0"/>
              <a:t>Raggett on HTML 4</a:t>
            </a:r>
            <a:endParaRPr lang="en-US" dirty="0"/>
          </a:p>
          <a:p>
            <a:pPr marL="360000" lvl="1" indent="0">
              <a:buNone/>
            </a:pPr>
            <a:r>
              <a:rPr lang="en-US" dirty="0"/>
              <a:t>http://www.w3.org/People/Raggett/book4/ch02.html</a:t>
            </a:r>
          </a:p>
        </p:txBody>
      </p:sp>
    </p:spTree>
    <p:extLst>
      <p:ext uri="{BB962C8B-B14F-4D97-AF65-F5344CB8AC3E}">
        <p14:creationId xmlns:p14="http://schemas.microsoft.com/office/powerpoint/2010/main" val="224071342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Next Lecture: Caching </a:t>
            </a:r>
            <a:r>
              <a:rPr lang="en-GB"/>
              <a:t>and Proxies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31061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>
            <a:extLst>
              <a:ext uri="{FF2B5EF4-FFF2-40B4-BE49-F238E27FC236}">
                <a16:creationId xmlns:a16="http://schemas.microsoft.com/office/drawing/2014/main" id="{AEFFC64F-6A72-4D49-9A9F-DF301F1229C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9616" r="12162"/>
          <a:stretch/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2323343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39EB683-709E-834A-9F48-1055B889C01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/>
          <a:srcRect t="12500" b="1250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3986233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E1F520DE-D7BC-134D-BBFF-393182BBF80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2"/>
          <a:srcRect t="3517" b="21483"/>
          <a:stretch/>
        </p:blipFill>
        <p:spPr>
          <a:xfrm>
            <a:off x="1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628668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makes web standards?</a:t>
            </a:r>
          </a:p>
        </p:txBody>
      </p:sp>
    </p:spTree>
    <p:extLst>
      <p:ext uri="{BB962C8B-B14F-4D97-AF65-F5344CB8AC3E}">
        <p14:creationId xmlns:p14="http://schemas.microsoft.com/office/powerpoint/2010/main" val="1066777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3200" dirty="0"/>
              <a:t>What counts as a Web standards </a:t>
            </a:r>
            <a:r>
              <a:rPr lang="en-US" sz="3200" dirty="0" err="1"/>
              <a:t>organisation</a:t>
            </a:r>
            <a:r>
              <a:rPr lang="en-US" sz="3200" dirty="0"/>
              <a:t>?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0DD41980-5273-A041-A258-47FE486D1F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A6FF790-21DF-BC49-9283-9C5D81CDFF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2748" y="1170796"/>
            <a:ext cx="2682688" cy="143076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E0B3521-79BE-6A4E-9A63-EF1F09419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49808" y="1170795"/>
            <a:ext cx="2493875" cy="1700370"/>
          </a:xfrm>
          <a:prstGeom prst="rect">
            <a:avLst/>
          </a:prstGeom>
        </p:spPr>
      </p:pic>
      <p:pic>
        <p:nvPicPr>
          <p:cNvPr id="8" name="Picture 7" descr="logo.png">
            <a:extLst>
              <a:ext uri="{FF2B5EF4-FFF2-40B4-BE49-F238E27FC236}">
                <a16:creationId xmlns:a16="http://schemas.microsoft.com/office/drawing/2014/main" id="{9C64AB67-6C63-6542-B7FD-0C40D746EE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1035" y="4749838"/>
            <a:ext cx="2730500" cy="546100"/>
          </a:xfrm>
          <a:prstGeom prst="rect">
            <a:avLst/>
          </a:prstGeom>
        </p:spPr>
      </p:pic>
      <p:pic>
        <p:nvPicPr>
          <p:cNvPr id="9" name="Picture 8" descr="500px-ISO_english_logo.svg.png">
            <a:extLst>
              <a:ext uri="{FF2B5EF4-FFF2-40B4-BE49-F238E27FC236}">
                <a16:creationId xmlns:a16="http://schemas.microsoft.com/office/drawing/2014/main" id="{E9284CDB-7833-8649-A97E-AE5A7D2E066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190" y="4190532"/>
            <a:ext cx="1790533" cy="1664712"/>
          </a:xfrm>
          <a:prstGeom prst="rect">
            <a:avLst/>
          </a:prstGeom>
        </p:spPr>
      </p:pic>
      <p:pic>
        <p:nvPicPr>
          <p:cNvPr id="10" name="Picture 9" descr="-1.jpg">
            <a:extLst>
              <a:ext uri="{FF2B5EF4-FFF2-40B4-BE49-F238E27FC236}">
                <a16:creationId xmlns:a16="http://schemas.microsoft.com/office/drawing/2014/main" id="{58659166-736F-B34E-9EFE-67F05D4705B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600" y="4562731"/>
            <a:ext cx="2480459" cy="1124474"/>
          </a:xfrm>
          <a:prstGeom prst="rect">
            <a:avLst/>
          </a:prstGeom>
        </p:spPr>
      </p:pic>
      <p:pic>
        <p:nvPicPr>
          <p:cNvPr id="3" name="Picture 2" descr="Logo&#10;&#10;Description automatically generated">
            <a:extLst>
              <a:ext uri="{FF2B5EF4-FFF2-40B4-BE49-F238E27FC236}">
                <a16:creationId xmlns:a16="http://schemas.microsoft.com/office/drawing/2014/main" id="{F1C2CCE8-A604-C94B-BCDA-9642E34777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68192" y="4256438"/>
            <a:ext cx="3251200" cy="125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22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IETF Structure and Process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6520967"/>
      </p:ext>
    </p:extLst>
  </p:cSld>
  <p:clrMapOvr>
    <a:masterClrMapping/>
  </p:clrMapOvr>
</p:sld>
</file>

<file path=ppt/theme/theme1.xml><?xml version="1.0" encoding="utf-8"?>
<a:theme xmlns:a="http://schemas.openxmlformats.org/drawingml/2006/main" name="Plain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FAC440A0-E155-B946-914F-5936431B4EB9}"/>
    </a:ext>
  </a:extLst>
</a:theme>
</file>

<file path=ppt/theme/theme2.xml><?xml version="1.0" encoding="utf-8"?>
<a:theme xmlns:a="http://schemas.openxmlformats.org/drawingml/2006/main" name="Marine 1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93C95F-2DC1-2A4E-B142-7D61E6CC609A}"/>
    </a:ext>
  </a:extLst>
</a:theme>
</file>

<file path=ppt/theme/theme3.xml><?xml version="1.0" encoding="utf-8"?>
<a:theme xmlns:a="http://schemas.openxmlformats.org/drawingml/2006/main" name="Marine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967CC3BD-E74E-9B48-A70B-8F2C1FC0168D}"/>
    </a:ext>
  </a:extLst>
</a:theme>
</file>

<file path=ppt/theme/theme4.xml><?xml version="1.0" encoding="utf-8"?>
<a:theme xmlns:a="http://schemas.openxmlformats.org/drawingml/2006/main" name="Marine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E63C4AFA-5CDD-0448-9752-1553B0FA9E54}"/>
    </a:ext>
  </a:extLst>
</a:theme>
</file>

<file path=ppt/theme/theme5.xml><?xml version="1.0" encoding="utf-8"?>
<a:theme xmlns:a="http://schemas.openxmlformats.org/drawingml/2006/main" name="Marine 6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0D22C297-7613-8F40-B64B-5C2B3E659575}"/>
    </a:ext>
  </a:extLst>
</a:theme>
</file>

<file path=ppt/theme/theme6.xml><?xml version="1.0" encoding="utf-8"?>
<a:theme xmlns:a="http://schemas.openxmlformats.org/drawingml/2006/main" name="Horizon 3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7D6AF5E-FD7F-F84A-B7B9-5AF6110BEB2E}"/>
    </a:ext>
  </a:extLst>
</a:theme>
</file>

<file path=ppt/theme/theme7.xml><?xml version="1.0" encoding="utf-8"?>
<a:theme xmlns:a="http://schemas.openxmlformats.org/drawingml/2006/main" name="Horizon 4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28588786-51B7-4347-B9A0-6F586B294BD4}"/>
    </a:ext>
  </a:extLst>
</a:theme>
</file>

<file path=ppt/theme/theme8.xml><?xml version="1.0" encoding="utf-8"?>
<a:theme xmlns:a="http://schemas.openxmlformats.org/drawingml/2006/main" name="Horizon 5">
  <a:themeElements>
    <a:clrScheme name="Southampton">
      <a:dk1>
        <a:srgbClr val="231F20"/>
      </a:dk1>
      <a:lt1>
        <a:srgbClr val="FFFFFF"/>
      </a:lt1>
      <a:dk2>
        <a:srgbClr val="005C84"/>
      </a:dk2>
      <a:lt2>
        <a:srgbClr val="9FB1BD"/>
      </a:lt2>
      <a:accent1>
        <a:srgbClr val="3CBAC6"/>
      </a:accent1>
      <a:accent2>
        <a:srgbClr val="4BB693"/>
      </a:accent2>
      <a:accent3>
        <a:srgbClr val="C1D100"/>
      </a:accent3>
      <a:accent4>
        <a:srgbClr val="E73037"/>
      </a:accent4>
      <a:accent5>
        <a:srgbClr val="D5007F"/>
      </a:accent5>
      <a:accent6>
        <a:srgbClr val="8D3870"/>
      </a:accent6>
      <a:hlink>
        <a:srgbClr val="74C9E5"/>
      </a:hlink>
      <a:folHlink>
        <a:srgbClr val="EF7D00"/>
      </a:folHlink>
    </a:clrScheme>
    <a:fontScheme name="Test">
      <a:majorFont>
        <a:latin typeface="Lucida Sans"/>
        <a:ea typeface=""/>
        <a:cs typeface=""/>
      </a:majorFont>
      <a:minorFont>
        <a:latin typeface="Lucida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outhampton Wide" id="{9CF085BD-0735-8048-841B-E668EF29C7F9}" vid="{C4C5CE5B-70DD-BB4A-B8D3-088B3EDCABC2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259</TotalTime>
  <Words>1519</Words>
  <Application>Microsoft Macintosh PowerPoint</Application>
  <PresentationFormat>Widescreen</PresentationFormat>
  <Paragraphs>357</Paragraphs>
  <Slides>33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33</vt:i4>
      </vt:variant>
    </vt:vector>
  </HeadingPairs>
  <TitlesOfParts>
    <vt:vector size="45" baseType="lpstr">
      <vt:lpstr>Lucida Sans</vt:lpstr>
      <vt:lpstr>Calibri</vt:lpstr>
      <vt:lpstr>Arial</vt:lpstr>
      <vt:lpstr>Lucida Sans Typewriter</vt:lpstr>
      <vt:lpstr>Plain</vt:lpstr>
      <vt:lpstr>Marine 1</vt:lpstr>
      <vt:lpstr>Marine 3</vt:lpstr>
      <vt:lpstr>Marine 5</vt:lpstr>
      <vt:lpstr>Marine 6</vt:lpstr>
      <vt:lpstr>Horizon 3</vt:lpstr>
      <vt:lpstr>Horizon 4</vt:lpstr>
      <vt:lpstr>Horizon 5</vt:lpstr>
      <vt:lpstr>PowerPoint Presentation</vt:lpstr>
      <vt:lpstr>The Web Standards Process</vt:lpstr>
      <vt:lpstr>How are web standards made?</vt:lpstr>
      <vt:lpstr>PowerPoint Presentation</vt:lpstr>
      <vt:lpstr>PowerPoint Presentation</vt:lpstr>
      <vt:lpstr>PowerPoint Presentation</vt:lpstr>
      <vt:lpstr>Who makes web standards?</vt:lpstr>
      <vt:lpstr>PowerPoint Presentation</vt:lpstr>
      <vt:lpstr>IETF Structure and Process</vt:lpstr>
      <vt:lpstr>The Internet Engineering Task Force</vt:lpstr>
      <vt:lpstr>IETF Structure</vt:lpstr>
      <vt:lpstr>IETF Document Types</vt:lpstr>
      <vt:lpstr>PowerPoint Presentation</vt:lpstr>
      <vt:lpstr>IETF Document Types</vt:lpstr>
      <vt:lpstr>W3C Structure and Process</vt:lpstr>
      <vt:lpstr>The World Wide Web Consortium</vt:lpstr>
      <vt:lpstr>W3C Structure</vt:lpstr>
      <vt:lpstr>W3C Technical Report types</vt:lpstr>
      <vt:lpstr>Case Study: HTML</vt:lpstr>
      <vt:lpstr>The Evolution of HTML: 1991-1995</vt:lpstr>
      <vt:lpstr>Trouble in the Working Group</vt:lpstr>
      <vt:lpstr>Embrace and Extend</vt:lpstr>
      <vt:lpstr>De Jure versus De Facto Standards</vt:lpstr>
      <vt:lpstr>The Evolution of HTML: 1995-2000</vt:lpstr>
      <vt:lpstr>The Evolution of HTML: 2000-2005</vt:lpstr>
      <vt:lpstr>Opera/Mozilla Paper</vt:lpstr>
      <vt:lpstr>Web Hypertext Application Technology WG</vt:lpstr>
      <vt:lpstr>The Evolution of HTML: 2005-2010</vt:lpstr>
      <vt:lpstr>PowerPoint Presentation</vt:lpstr>
      <vt:lpstr>The Evolution of HTML: 2010-</vt:lpstr>
      <vt:lpstr>W3C/WHATWG Memorandum of Understanding</vt:lpstr>
      <vt:lpstr>Further Reading</vt:lpstr>
      <vt:lpstr>Next Lecture: Caching and Proxies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5</cp:revision>
  <dcterms:created xsi:type="dcterms:W3CDTF">2020-10-19T10:15:31Z</dcterms:created>
  <dcterms:modified xsi:type="dcterms:W3CDTF">2021-11-25T14:41:42Z</dcterms:modified>
</cp:coreProperties>
</file>