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1"/>
  </p:notesMasterIdLst>
  <p:sldIdLst>
    <p:sldId id="259" r:id="rId9"/>
    <p:sldId id="256" r:id="rId10"/>
    <p:sldId id="298" r:id="rId11"/>
    <p:sldId id="299" r:id="rId12"/>
    <p:sldId id="342" r:id="rId13"/>
    <p:sldId id="304" r:id="rId14"/>
    <p:sldId id="354" r:id="rId15"/>
    <p:sldId id="301" r:id="rId16"/>
    <p:sldId id="302" r:id="rId17"/>
    <p:sldId id="303" r:id="rId18"/>
    <p:sldId id="344" r:id="rId19"/>
    <p:sldId id="306" r:id="rId20"/>
    <p:sldId id="355" r:id="rId21"/>
    <p:sldId id="281" r:id="rId22"/>
    <p:sldId id="283" r:id="rId23"/>
    <p:sldId id="276" r:id="rId24"/>
    <p:sldId id="277" r:id="rId25"/>
    <p:sldId id="285" r:id="rId26"/>
    <p:sldId id="286" r:id="rId27"/>
    <p:sldId id="357" r:id="rId28"/>
    <p:sldId id="287" r:id="rId29"/>
    <p:sldId id="365" r:id="rId30"/>
    <p:sldId id="360" r:id="rId31"/>
    <p:sldId id="359" r:id="rId32"/>
    <p:sldId id="368" r:id="rId33"/>
    <p:sldId id="366" r:id="rId34"/>
    <p:sldId id="369" r:id="rId35"/>
    <p:sldId id="362" r:id="rId36"/>
    <p:sldId id="370" r:id="rId37"/>
    <p:sldId id="371" r:id="rId38"/>
    <p:sldId id="356" r:id="rId39"/>
    <p:sldId id="347" r:id="rId40"/>
  </p:sldIdLst>
  <p:sldSz cx="12192000" cy="6858000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Georgia" panose="02040502050405020303" pitchFamily="18" charset="0"/>
      <p:regular r:id="rId46"/>
      <p:bold r:id="rId47"/>
      <p:italic r:id="rId48"/>
      <p:boldItalic r:id="rId49"/>
    </p:embeddedFont>
    <p:embeddedFont>
      <p:font typeface="Lucida Console" panose="020B0609040504020204" pitchFamily="49" charset="0"/>
      <p:regular r:id="rId50"/>
    </p:embeddedFont>
    <p:embeddedFont>
      <p:font typeface="Lucida Sans" panose="020B0602030504020204" pitchFamily="34" charset="0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/>
    <p:restoredTop sz="86259"/>
  </p:normalViewPr>
  <p:slideViewPr>
    <p:cSldViewPr snapToGrid="0" snapToObjects="1" showGuides="1">
      <p:cViewPr varScale="1">
        <p:scale>
          <a:sx n="35" d="100"/>
          <a:sy n="35" d="100"/>
        </p:scale>
        <p:origin x="10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3" d="100"/>
          <a:sy n="93" d="100"/>
        </p:scale>
        <p:origin x="1240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5.fntdata"/><Relationship Id="rId20" Type="http://schemas.openxmlformats.org/officeDocument/2006/relationships/slide" Target="slides/slide12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8.fntdata"/><Relationship Id="rId57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3.fntdata"/><Relationship Id="rId52" Type="http://schemas.openxmlformats.org/officeDocument/2006/relationships/font" Target="fonts/font11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EA833E-4172-BA48-BE36-EC6C5E6E893A}" type="doc">
      <dgm:prSet loTypeId="urn:microsoft.com/office/officeart/2005/8/layout/process1" loCatId="" qsTypeId="urn:microsoft.com/office/officeart/2005/8/quickstyle/simple2" qsCatId="simple" csTypeId="urn:microsoft.com/office/officeart/2005/8/colors/accent0_3" csCatId="mainScheme" phldr="1"/>
      <dgm:spPr/>
    </dgm:pt>
    <dgm:pt modelId="{7ECBD8B6-0046-4940-B314-0E7EDC06BA2B}">
      <dgm:prSet phldrT="[Text]"/>
      <dgm:spPr>
        <a:ln>
          <a:noFill/>
        </a:ln>
      </dgm:spPr>
      <dgm:t>
        <a:bodyPr/>
        <a:lstStyle/>
        <a:p>
          <a:r>
            <a:rPr lang="en-US"/>
            <a:t>Linkbase creation</a:t>
          </a:r>
          <a:endParaRPr lang="en-US" dirty="0"/>
        </a:p>
      </dgm:t>
    </dgm:pt>
    <dgm:pt modelId="{6F28DC69-2B82-1D4B-87FC-39543BD2294C}" type="parTrans" cxnId="{C29FAC46-AE90-6F4C-8946-E2F9BAD1F8DF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5981FEA1-7006-2E47-9A31-F490E25689CB}" type="sibTrans" cxnId="{C29FAC46-AE90-6F4C-8946-E2F9BAD1F8DF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33B445E6-72DD-5B42-A124-2F5DFB136E3D}">
      <dgm:prSet phldrT="[Text]"/>
      <dgm:spPr>
        <a:ln>
          <a:noFill/>
        </a:ln>
      </dgm:spPr>
      <dgm:t>
        <a:bodyPr/>
        <a:lstStyle/>
        <a:p>
          <a:r>
            <a:rPr lang="en-US"/>
            <a:t>Link injection</a:t>
          </a:r>
          <a:endParaRPr lang="en-US" dirty="0"/>
        </a:p>
      </dgm:t>
    </dgm:pt>
    <dgm:pt modelId="{67E7016F-A3A2-5244-B858-46E347463DA9}" type="parTrans" cxnId="{36A7DE7E-67E6-C546-8D10-2198EB55EFB0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7AC4B461-F5F5-DB4F-95B7-B041D7087562}" type="sibTrans" cxnId="{36A7DE7E-67E6-C546-8D10-2198EB55EFB0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6D325279-1532-8E4B-9A58-C72B023508A3}">
      <dgm:prSet phldrT="[Text]"/>
      <dgm:spPr>
        <a:ln>
          <a:noFill/>
        </a:ln>
      </dgm:spPr>
      <dgm:t>
        <a:bodyPr/>
        <a:lstStyle/>
        <a:p>
          <a:r>
            <a:rPr lang="en-US"/>
            <a:t>Link presentation</a:t>
          </a:r>
          <a:endParaRPr lang="en-US" dirty="0"/>
        </a:p>
      </dgm:t>
    </dgm:pt>
    <dgm:pt modelId="{0127E69D-3FBC-5C4E-AE27-5C2900B40CCF}" type="parTrans" cxnId="{D042D522-F8C2-404B-8BDE-A7F460E51E0C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11D82095-263B-1147-9EE1-7C49CBDCE58D}" type="sibTrans" cxnId="{D042D522-F8C2-404B-8BDE-A7F460E51E0C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B35305C0-45EA-6C40-989E-2C94B96DABEE}" type="pres">
      <dgm:prSet presAssocID="{F0EA833E-4172-BA48-BE36-EC6C5E6E893A}" presName="Name0" presStyleCnt="0">
        <dgm:presLayoutVars>
          <dgm:dir/>
          <dgm:resizeHandles val="exact"/>
        </dgm:presLayoutVars>
      </dgm:prSet>
      <dgm:spPr/>
    </dgm:pt>
    <dgm:pt modelId="{76D287EA-C274-864D-9A93-C0CC69DBC253}" type="pres">
      <dgm:prSet presAssocID="{7ECBD8B6-0046-4940-B314-0E7EDC06BA2B}" presName="node" presStyleLbl="node1" presStyleIdx="0" presStyleCnt="3">
        <dgm:presLayoutVars>
          <dgm:bulletEnabled val="1"/>
        </dgm:presLayoutVars>
      </dgm:prSet>
      <dgm:spPr/>
    </dgm:pt>
    <dgm:pt modelId="{95CB3069-5B07-384D-B718-DBFF6EEEAD49}" type="pres">
      <dgm:prSet presAssocID="{5981FEA1-7006-2E47-9A31-F490E25689CB}" presName="sibTrans" presStyleLbl="sibTrans2D1" presStyleIdx="0" presStyleCnt="2"/>
      <dgm:spPr/>
    </dgm:pt>
    <dgm:pt modelId="{C0EA75F5-B81A-1D4B-8858-6F100E74CD70}" type="pres">
      <dgm:prSet presAssocID="{5981FEA1-7006-2E47-9A31-F490E25689CB}" presName="connectorText" presStyleLbl="sibTrans2D1" presStyleIdx="0" presStyleCnt="2"/>
      <dgm:spPr/>
    </dgm:pt>
    <dgm:pt modelId="{D8E812E4-F7AD-5C43-B154-095B98C89625}" type="pres">
      <dgm:prSet presAssocID="{33B445E6-72DD-5B42-A124-2F5DFB136E3D}" presName="node" presStyleLbl="node1" presStyleIdx="1" presStyleCnt="3">
        <dgm:presLayoutVars>
          <dgm:bulletEnabled val="1"/>
        </dgm:presLayoutVars>
      </dgm:prSet>
      <dgm:spPr/>
    </dgm:pt>
    <dgm:pt modelId="{CD03613A-26D7-D84A-BCF0-6FB7DE67EF4F}" type="pres">
      <dgm:prSet presAssocID="{7AC4B461-F5F5-DB4F-95B7-B041D7087562}" presName="sibTrans" presStyleLbl="sibTrans2D1" presStyleIdx="1" presStyleCnt="2"/>
      <dgm:spPr/>
    </dgm:pt>
    <dgm:pt modelId="{CE2AA8E2-0F5F-CA4A-A9A9-12937A34905D}" type="pres">
      <dgm:prSet presAssocID="{7AC4B461-F5F5-DB4F-95B7-B041D7087562}" presName="connectorText" presStyleLbl="sibTrans2D1" presStyleIdx="1" presStyleCnt="2"/>
      <dgm:spPr/>
    </dgm:pt>
    <dgm:pt modelId="{F01CED2E-AB17-BD49-B584-B3BC20356A46}" type="pres">
      <dgm:prSet presAssocID="{6D325279-1532-8E4B-9A58-C72B023508A3}" presName="node" presStyleLbl="node1" presStyleIdx="2" presStyleCnt="3">
        <dgm:presLayoutVars>
          <dgm:bulletEnabled val="1"/>
        </dgm:presLayoutVars>
      </dgm:prSet>
      <dgm:spPr/>
    </dgm:pt>
  </dgm:ptLst>
  <dgm:cxnLst>
    <dgm:cxn modelId="{185D840B-207A-AA4D-BD42-5C124B19160D}" type="presOf" srcId="{33B445E6-72DD-5B42-A124-2F5DFB136E3D}" destId="{D8E812E4-F7AD-5C43-B154-095B98C89625}" srcOrd="0" destOrd="0" presId="urn:microsoft.com/office/officeart/2005/8/layout/process1"/>
    <dgm:cxn modelId="{8AF78A11-52EB-A244-B157-36B0CB6C2DA7}" type="presOf" srcId="{6D325279-1532-8E4B-9A58-C72B023508A3}" destId="{F01CED2E-AB17-BD49-B584-B3BC20356A46}" srcOrd="0" destOrd="0" presId="urn:microsoft.com/office/officeart/2005/8/layout/process1"/>
    <dgm:cxn modelId="{D042D522-F8C2-404B-8BDE-A7F460E51E0C}" srcId="{F0EA833E-4172-BA48-BE36-EC6C5E6E893A}" destId="{6D325279-1532-8E4B-9A58-C72B023508A3}" srcOrd="2" destOrd="0" parTransId="{0127E69D-3FBC-5C4E-AE27-5C2900B40CCF}" sibTransId="{11D82095-263B-1147-9EE1-7C49CBDCE58D}"/>
    <dgm:cxn modelId="{C29FAC46-AE90-6F4C-8946-E2F9BAD1F8DF}" srcId="{F0EA833E-4172-BA48-BE36-EC6C5E6E893A}" destId="{7ECBD8B6-0046-4940-B314-0E7EDC06BA2B}" srcOrd="0" destOrd="0" parTransId="{6F28DC69-2B82-1D4B-87FC-39543BD2294C}" sibTransId="{5981FEA1-7006-2E47-9A31-F490E25689CB}"/>
    <dgm:cxn modelId="{98C2234F-21A0-AF4D-A768-9CFEC7CFB187}" type="presOf" srcId="{7AC4B461-F5F5-DB4F-95B7-B041D7087562}" destId="{CD03613A-26D7-D84A-BCF0-6FB7DE67EF4F}" srcOrd="0" destOrd="0" presId="urn:microsoft.com/office/officeart/2005/8/layout/process1"/>
    <dgm:cxn modelId="{4BE4D759-4A45-E342-B0C8-FA7FC07B5828}" type="presOf" srcId="{7ECBD8B6-0046-4940-B314-0E7EDC06BA2B}" destId="{76D287EA-C274-864D-9A93-C0CC69DBC253}" srcOrd="0" destOrd="0" presId="urn:microsoft.com/office/officeart/2005/8/layout/process1"/>
    <dgm:cxn modelId="{B8BB287A-5126-E443-BF20-9441CAEACDED}" type="presOf" srcId="{7AC4B461-F5F5-DB4F-95B7-B041D7087562}" destId="{CE2AA8E2-0F5F-CA4A-A9A9-12937A34905D}" srcOrd="1" destOrd="0" presId="urn:microsoft.com/office/officeart/2005/8/layout/process1"/>
    <dgm:cxn modelId="{36A7DE7E-67E6-C546-8D10-2198EB55EFB0}" srcId="{F0EA833E-4172-BA48-BE36-EC6C5E6E893A}" destId="{33B445E6-72DD-5B42-A124-2F5DFB136E3D}" srcOrd="1" destOrd="0" parTransId="{67E7016F-A3A2-5244-B858-46E347463DA9}" sibTransId="{7AC4B461-F5F5-DB4F-95B7-B041D7087562}"/>
    <dgm:cxn modelId="{BD318E8F-6D56-DB42-B52B-2417B100E9CB}" type="presOf" srcId="{5981FEA1-7006-2E47-9A31-F490E25689CB}" destId="{C0EA75F5-B81A-1D4B-8858-6F100E74CD70}" srcOrd="1" destOrd="0" presId="urn:microsoft.com/office/officeart/2005/8/layout/process1"/>
    <dgm:cxn modelId="{23824A99-81F2-F94B-A067-38D03A312884}" type="presOf" srcId="{F0EA833E-4172-BA48-BE36-EC6C5E6E893A}" destId="{B35305C0-45EA-6C40-989E-2C94B96DABEE}" srcOrd="0" destOrd="0" presId="urn:microsoft.com/office/officeart/2005/8/layout/process1"/>
    <dgm:cxn modelId="{454857E1-6B5D-B24B-8978-C3A17FF718DE}" type="presOf" srcId="{5981FEA1-7006-2E47-9A31-F490E25689CB}" destId="{95CB3069-5B07-384D-B718-DBFF6EEEAD49}" srcOrd="0" destOrd="0" presId="urn:microsoft.com/office/officeart/2005/8/layout/process1"/>
    <dgm:cxn modelId="{E470546B-CB84-1B4C-87EF-CB93E32B5FFC}" type="presParOf" srcId="{B35305C0-45EA-6C40-989E-2C94B96DABEE}" destId="{76D287EA-C274-864D-9A93-C0CC69DBC253}" srcOrd="0" destOrd="0" presId="urn:microsoft.com/office/officeart/2005/8/layout/process1"/>
    <dgm:cxn modelId="{E082DA34-159E-0144-85E4-722116D01029}" type="presParOf" srcId="{B35305C0-45EA-6C40-989E-2C94B96DABEE}" destId="{95CB3069-5B07-384D-B718-DBFF6EEEAD49}" srcOrd="1" destOrd="0" presId="urn:microsoft.com/office/officeart/2005/8/layout/process1"/>
    <dgm:cxn modelId="{B7EB47A8-68F9-724E-8FD1-F820E5D19D55}" type="presParOf" srcId="{95CB3069-5B07-384D-B718-DBFF6EEEAD49}" destId="{C0EA75F5-B81A-1D4B-8858-6F100E74CD70}" srcOrd="0" destOrd="0" presId="urn:microsoft.com/office/officeart/2005/8/layout/process1"/>
    <dgm:cxn modelId="{2904FE3B-24E8-8D43-B5BC-74BD29900B1C}" type="presParOf" srcId="{B35305C0-45EA-6C40-989E-2C94B96DABEE}" destId="{D8E812E4-F7AD-5C43-B154-095B98C89625}" srcOrd="2" destOrd="0" presId="urn:microsoft.com/office/officeart/2005/8/layout/process1"/>
    <dgm:cxn modelId="{3AF073C6-7116-5845-A561-C027FFFE65B3}" type="presParOf" srcId="{B35305C0-45EA-6C40-989E-2C94B96DABEE}" destId="{CD03613A-26D7-D84A-BCF0-6FB7DE67EF4F}" srcOrd="3" destOrd="0" presId="urn:microsoft.com/office/officeart/2005/8/layout/process1"/>
    <dgm:cxn modelId="{E7642228-67CB-AC4A-979D-7EF4F94DC802}" type="presParOf" srcId="{CD03613A-26D7-D84A-BCF0-6FB7DE67EF4F}" destId="{CE2AA8E2-0F5F-CA4A-A9A9-12937A34905D}" srcOrd="0" destOrd="0" presId="urn:microsoft.com/office/officeart/2005/8/layout/process1"/>
    <dgm:cxn modelId="{9551D2DE-EE65-9C4B-9AE9-48DB522981EE}" type="presParOf" srcId="{B35305C0-45EA-6C40-989E-2C94B96DABEE}" destId="{F01CED2E-AB17-BD49-B584-B3BC20356A4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D287EA-C274-864D-9A93-C0CC69DBC253}">
      <dsp:nvSpPr>
        <dsp:cNvPr id="0" name=""/>
        <dsp:cNvSpPr/>
      </dsp:nvSpPr>
      <dsp:spPr>
        <a:xfrm>
          <a:off x="5357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Linkbase creation</a:t>
          </a:r>
          <a:endParaRPr lang="en-US" sz="1800" kern="1200" dirty="0"/>
        </a:p>
      </dsp:txBody>
      <dsp:txXfrm>
        <a:off x="33499" y="347700"/>
        <a:ext cx="1545106" cy="904550"/>
      </dsp:txXfrm>
    </dsp:sp>
    <dsp:sp modelId="{95CB3069-5B07-384D-B718-DBFF6EEEAD49}">
      <dsp:nvSpPr>
        <dsp:cNvPr id="0" name=""/>
        <dsp:cNvSpPr/>
      </dsp:nvSpPr>
      <dsp:spPr>
        <a:xfrm>
          <a:off x="1766887" y="601403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>
            <a:solidFill>
              <a:schemeClr val="bg2">
                <a:lumMod val="75000"/>
              </a:schemeClr>
            </a:solidFill>
          </a:endParaRPr>
        </a:p>
      </dsp:txBody>
      <dsp:txXfrm>
        <a:off x="1766887" y="680832"/>
        <a:ext cx="237646" cy="238286"/>
      </dsp:txXfrm>
    </dsp:sp>
    <dsp:sp modelId="{D8E812E4-F7AD-5C43-B154-095B98C89625}">
      <dsp:nvSpPr>
        <dsp:cNvPr id="0" name=""/>
        <dsp:cNvSpPr/>
      </dsp:nvSpPr>
      <dsp:spPr>
        <a:xfrm>
          <a:off x="2247304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 injection</a:t>
          </a:r>
          <a:endParaRPr lang="en-US" sz="1800" kern="1200" dirty="0"/>
        </a:p>
      </dsp:txBody>
      <dsp:txXfrm>
        <a:off x="2275446" y="347700"/>
        <a:ext cx="1545106" cy="904550"/>
      </dsp:txXfrm>
    </dsp:sp>
    <dsp:sp modelId="{CD03613A-26D7-D84A-BCF0-6FB7DE67EF4F}">
      <dsp:nvSpPr>
        <dsp:cNvPr id="0" name=""/>
        <dsp:cNvSpPr/>
      </dsp:nvSpPr>
      <dsp:spPr>
        <a:xfrm>
          <a:off x="4008834" y="601403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>
            <a:solidFill>
              <a:schemeClr val="bg2">
                <a:lumMod val="75000"/>
              </a:schemeClr>
            </a:solidFill>
          </a:endParaRPr>
        </a:p>
      </dsp:txBody>
      <dsp:txXfrm>
        <a:off x="4008834" y="680832"/>
        <a:ext cx="237646" cy="238286"/>
      </dsp:txXfrm>
    </dsp:sp>
    <dsp:sp modelId="{F01CED2E-AB17-BD49-B584-B3BC20356A46}">
      <dsp:nvSpPr>
        <dsp:cNvPr id="0" name=""/>
        <dsp:cNvSpPr/>
      </dsp:nvSpPr>
      <dsp:spPr>
        <a:xfrm>
          <a:off x="4489251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 presentation</a:t>
          </a:r>
          <a:endParaRPr lang="en-US" sz="1800" kern="1200" dirty="0"/>
        </a:p>
      </dsp:txBody>
      <dsp:txXfrm>
        <a:off x="4517393" y="347700"/>
        <a:ext cx="1545106" cy="90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AEEC7-3036-004F-9982-72EBFD527B9A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467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8012FA-87FE-444E-801F-9E1212BB8222}" type="slidenum">
              <a:rPr lang="en-GB"/>
              <a:pPr>
                <a:defRPr/>
              </a:pPr>
              <a:t>14</a:t>
            </a:fld>
            <a:endParaRPr lang="en-GB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09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902429-0045-6245-8FBA-DB123174EDED}" type="slidenum">
              <a:rPr lang="en-GB"/>
              <a:pPr>
                <a:defRPr/>
              </a:pPr>
              <a:t>15</a:t>
            </a:fld>
            <a:endParaRPr lang="en-GB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3591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066C68-4E01-4B41-A472-67FC72F64F3D}" type="slidenum">
              <a:rPr lang="en-GB"/>
              <a:pPr>
                <a:defRPr/>
              </a:pPr>
              <a:t>18</a:t>
            </a:fld>
            <a:endParaRPr lang="en-GB"/>
          </a:p>
        </p:txBody>
      </p:sp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354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2ABA2B-B402-5841-A40A-E7A302768716}" type="slidenum">
              <a:rPr lang="en-GB"/>
              <a:pPr>
                <a:defRPr/>
              </a:pPr>
              <a:t>19</a:t>
            </a:fld>
            <a:endParaRPr lang="en-GB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5906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5723E4F-1CAB-9E41-A5A0-0016C0DA686A}" type="slidenum">
              <a:rPr lang="en-GB"/>
              <a:pPr>
                <a:defRPr/>
              </a:pPr>
              <a:t>21</a:t>
            </a:fld>
            <a:endParaRPr lang="en-GB"/>
          </a:p>
        </p:txBody>
      </p:sp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404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22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2829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3770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646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98D238-2784-E445-8293-48DB72087FE6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923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B3F6D-8043-7746-8192-6E39B15DBF01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For many, the Web</a:t>
            </a:r>
            <a:r>
              <a:rPr lang="en-US" baseline="0" dirty="0">
                <a:cs typeface="+mn-cs"/>
              </a:rPr>
              <a:t> is their desktop</a:t>
            </a: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824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B3F6D-8043-7746-8192-6E39B15DBF01}" type="slidenum">
              <a:rPr lang="en-GB"/>
              <a:pPr>
                <a:defRPr/>
              </a:pPr>
              <a:t>5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For many, the Web</a:t>
            </a:r>
            <a:r>
              <a:rPr lang="en-US" baseline="0" dirty="0">
                <a:cs typeface="+mn-cs"/>
              </a:rPr>
              <a:t> </a:t>
            </a:r>
            <a:r>
              <a:rPr lang="en-US" baseline="0">
                <a:cs typeface="+mn-cs"/>
              </a:rPr>
              <a:t>is their desktop</a:t>
            </a: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64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A4FDDF6-7EBC-5F4A-B3D7-36371EC21BE6}" type="slidenum">
              <a:rPr lang="en-GB"/>
              <a:pPr>
                <a:defRPr/>
              </a:pPr>
              <a:t>6</a:t>
            </a:fld>
            <a:endParaRPr lang="en-GB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5185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BC4FCB-CAFB-334D-83D2-218C4E73196B}" type="slidenum">
              <a:rPr lang="en-GB"/>
              <a:pPr>
                <a:defRPr/>
              </a:pPr>
              <a:t>8</a:t>
            </a:fld>
            <a:endParaRPr lang="en-GB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506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DAB118-7961-F046-BEBC-C1AF631F3FCA}" type="slidenum">
              <a:rPr lang="en-GB"/>
              <a:pPr>
                <a:defRPr/>
              </a:pPr>
              <a:t>9</a:t>
            </a:fld>
            <a:endParaRPr lang="en-GB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489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696A14-9261-B54D-8670-81E9453F29C8}" type="slidenum">
              <a:rPr lang="en-GB"/>
              <a:pPr>
                <a:defRPr/>
              </a:pPr>
              <a:t>10</a:t>
            </a:fld>
            <a:endParaRPr lang="en-GB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085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ABA8DC-5E4F-4042-B71F-7ABEE1DCFEC6}" type="slidenum">
              <a:rPr lang="en-GB"/>
              <a:pPr>
                <a:defRPr/>
              </a:pPr>
              <a:t>12</a:t>
            </a:fld>
            <a:endParaRPr lang="en-GB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937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injection: using a proxy server</a:t>
            </a:r>
          </a:p>
        </p:txBody>
      </p:sp>
      <p:sp>
        <p:nvSpPr>
          <p:cNvPr id="8499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User configures their browser to proxy through the link injector</a:t>
            </a:r>
          </a:p>
          <a:p>
            <a:pPr lvl="1"/>
            <a:r>
              <a:rPr lang="en-GB" dirty="0"/>
              <a:t>Can apply link database to almost any content</a:t>
            </a:r>
          </a:p>
          <a:p>
            <a:pPr lvl="1"/>
            <a:r>
              <a:rPr lang="en-GB" dirty="0"/>
              <a:t>Can also perform other conversions </a:t>
            </a:r>
            <a:br>
              <a:rPr lang="en-GB" dirty="0"/>
            </a:br>
            <a:r>
              <a:rPr lang="en-GB" dirty="0"/>
              <a:t>e.g. Word -&gt; HTML</a:t>
            </a:r>
          </a:p>
          <a:p>
            <a:pPr lvl="1"/>
            <a:r>
              <a:rPr lang="en-GB" dirty="0"/>
              <a:t>Casual site users won’</a:t>
            </a:r>
            <a:r>
              <a:rPr lang="en-GB" altLang="ja-JP" dirty="0"/>
              <a:t>t want to reconfigure their browsers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Approach taken by the Dynamic Link Service (DLS)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1BD8D-AB76-6B40-850E-ADE9A9E61C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92B1FD5-C772-454A-9A0F-5C1CF3D601DE}"/>
              </a:ext>
            </a:extLst>
          </p:cNvPr>
          <p:cNvCxnSpPr>
            <a:cxnSpLocks/>
          </p:cNvCxnSpPr>
          <p:nvPr/>
        </p:nvCxnSpPr>
        <p:spPr>
          <a:xfrm flipV="1">
            <a:off x="8668388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251648E-4D03-A34E-A8D2-2402392253B9}"/>
              </a:ext>
            </a:extLst>
          </p:cNvPr>
          <p:cNvCxnSpPr>
            <a:cxnSpLocks/>
          </p:cNvCxnSpPr>
          <p:nvPr/>
        </p:nvCxnSpPr>
        <p:spPr>
          <a:xfrm flipV="1">
            <a:off x="10107869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48B1EC1-195A-6844-9CF8-39F756E36484}"/>
              </a:ext>
            </a:extLst>
          </p:cNvPr>
          <p:cNvCxnSpPr>
            <a:cxnSpLocks/>
          </p:cNvCxnSpPr>
          <p:nvPr/>
        </p:nvCxnSpPr>
        <p:spPr>
          <a:xfrm>
            <a:off x="7295126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Graphic 29">
            <a:extLst>
              <a:ext uri="{FF2B5EF4-FFF2-40B4-BE49-F238E27FC236}">
                <a16:creationId xmlns:a16="http://schemas.microsoft.com/office/drawing/2014/main" id="{1F4675B4-939C-5F40-B9A7-426A47D32A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2869" y="3608204"/>
            <a:ext cx="900000" cy="90000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62FBEE73-1899-C44F-9A9E-856E73320E9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68112" y="3604341"/>
            <a:ext cx="900000" cy="9000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D71A3C96-40C6-3647-B8FC-8489032FDAE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06835" y="3604341"/>
            <a:ext cx="900000" cy="9000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2962380B-CA06-F549-9F12-B666EE70E46B}"/>
              </a:ext>
            </a:extLst>
          </p:cNvPr>
          <p:cNvGrpSpPr/>
          <p:nvPr/>
        </p:nvGrpSpPr>
        <p:grpSpPr>
          <a:xfrm>
            <a:off x="6316204" y="3429000"/>
            <a:ext cx="863312" cy="1150332"/>
            <a:chOff x="1524563" y="3429000"/>
            <a:chExt cx="863312" cy="1150332"/>
          </a:xfrm>
        </p:grpSpPr>
        <p:sp>
          <p:nvSpPr>
            <p:cNvPr id="38" name="Document 37">
              <a:extLst>
                <a:ext uri="{FF2B5EF4-FFF2-40B4-BE49-F238E27FC236}">
                  <a16:creationId xmlns:a16="http://schemas.microsoft.com/office/drawing/2014/main" id="{66DFEC40-3664-8B4B-9FB1-0B480A4E6ED5}"/>
                </a:ext>
              </a:extLst>
            </p:cNvPr>
            <p:cNvSpPr/>
            <p:nvPr/>
          </p:nvSpPr>
          <p:spPr bwMode="auto">
            <a:xfrm>
              <a:off x="1811875" y="3715332"/>
              <a:ext cx="576000" cy="864000"/>
            </a:xfrm>
            <a:prstGeom prst="flowChartDocumen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9" name="Document 38">
              <a:extLst>
                <a:ext uri="{FF2B5EF4-FFF2-40B4-BE49-F238E27FC236}">
                  <a16:creationId xmlns:a16="http://schemas.microsoft.com/office/drawing/2014/main" id="{BC9D8920-4D07-7A41-A292-FC30E46AF9BB}"/>
                </a:ext>
              </a:extLst>
            </p:cNvPr>
            <p:cNvSpPr/>
            <p:nvPr/>
          </p:nvSpPr>
          <p:spPr bwMode="auto">
            <a:xfrm>
              <a:off x="1667875" y="3571332"/>
              <a:ext cx="576000" cy="864000"/>
            </a:xfrm>
            <a:prstGeom prst="flowChartDocumen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Document 39">
              <a:extLst>
                <a:ext uri="{FF2B5EF4-FFF2-40B4-BE49-F238E27FC236}">
                  <a16:creationId xmlns:a16="http://schemas.microsoft.com/office/drawing/2014/main" id="{00D8E4F1-DE8D-E14D-BECB-5AC9801E05C0}"/>
                </a:ext>
              </a:extLst>
            </p:cNvPr>
            <p:cNvSpPr/>
            <p:nvPr/>
          </p:nvSpPr>
          <p:spPr bwMode="auto">
            <a:xfrm>
              <a:off x="1524563" y="3429000"/>
              <a:ext cx="576000" cy="864000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207018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injection: in the user agent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Extend browser with a plugin that fetches links and rewrites documents</a:t>
            </a:r>
          </a:p>
          <a:p>
            <a:pPr lvl="1"/>
            <a:r>
              <a:rPr lang="en-US" dirty="0"/>
              <a:t>Most modern browsers support add-on functionality</a:t>
            </a:r>
          </a:p>
          <a:p>
            <a:pPr lvl="1"/>
            <a:r>
              <a:rPr lang="en-US" dirty="0"/>
              <a:t>Potentially expensive – need to provide plugins for many browsers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Approach taken by COHSE/Magpie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E1267-A82F-3F4C-A279-DD8E8885AA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FFE18A3-23B2-CA45-A91B-79F9A00015E2}"/>
              </a:ext>
            </a:extLst>
          </p:cNvPr>
          <p:cNvCxnSpPr>
            <a:cxnSpLocks/>
          </p:cNvCxnSpPr>
          <p:nvPr/>
        </p:nvCxnSpPr>
        <p:spPr>
          <a:xfrm flipV="1">
            <a:off x="8668388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0D0FA7A-D362-2445-9E6A-1D145A770BFD}"/>
              </a:ext>
            </a:extLst>
          </p:cNvPr>
          <p:cNvCxnSpPr>
            <a:cxnSpLocks/>
          </p:cNvCxnSpPr>
          <p:nvPr/>
        </p:nvCxnSpPr>
        <p:spPr>
          <a:xfrm flipV="1">
            <a:off x="10107869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9BDF034-7504-0142-900E-66E8A98918A1}"/>
              </a:ext>
            </a:extLst>
          </p:cNvPr>
          <p:cNvCxnSpPr>
            <a:cxnSpLocks/>
          </p:cNvCxnSpPr>
          <p:nvPr/>
        </p:nvCxnSpPr>
        <p:spPr>
          <a:xfrm>
            <a:off x="7295126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Graphic 31">
            <a:extLst>
              <a:ext uri="{FF2B5EF4-FFF2-40B4-BE49-F238E27FC236}">
                <a16:creationId xmlns:a16="http://schemas.microsoft.com/office/drawing/2014/main" id="{85C63F8E-8529-594B-B777-F4DFE3C0817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2869" y="3608204"/>
            <a:ext cx="900000" cy="900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C1C13267-6AB8-BC40-AF8C-2CA82F8C3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8112" y="3604341"/>
            <a:ext cx="900000" cy="9000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A9D18CB0-1694-AB4A-836D-0A5CB22CC0F5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06835" y="3604341"/>
            <a:ext cx="900000" cy="90000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AD6204B9-79F7-F646-B53A-D75F5161B486}"/>
              </a:ext>
            </a:extLst>
          </p:cNvPr>
          <p:cNvGrpSpPr/>
          <p:nvPr/>
        </p:nvGrpSpPr>
        <p:grpSpPr>
          <a:xfrm>
            <a:off x="6316204" y="3429000"/>
            <a:ext cx="863312" cy="1150332"/>
            <a:chOff x="1524563" y="3429000"/>
            <a:chExt cx="863312" cy="1150332"/>
          </a:xfrm>
        </p:grpSpPr>
        <p:sp>
          <p:nvSpPr>
            <p:cNvPr id="40" name="Document 39">
              <a:extLst>
                <a:ext uri="{FF2B5EF4-FFF2-40B4-BE49-F238E27FC236}">
                  <a16:creationId xmlns:a16="http://schemas.microsoft.com/office/drawing/2014/main" id="{1B1D5105-8AAE-704A-8E33-81C5FED274A5}"/>
                </a:ext>
              </a:extLst>
            </p:cNvPr>
            <p:cNvSpPr/>
            <p:nvPr/>
          </p:nvSpPr>
          <p:spPr bwMode="auto">
            <a:xfrm>
              <a:off x="1811875" y="3715332"/>
              <a:ext cx="576000" cy="864000"/>
            </a:xfrm>
            <a:prstGeom prst="flowChartDocumen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1" name="Document 40">
              <a:extLst>
                <a:ext uri="{FF2B5EF4-FFF2-40B4-BE49-F238E27FC236}">
                  <a16:creationId xmlns:a16="http://schemas.microsoft.com/office/drawing/2014/main" id="{61339766-6F5A-0B41-B44F-E5826DD7AC8D}"/>
                </a:ext>
              </a:extLst>
            </p:cNvPr>
            <p:cNvSpPr/>
            <p:nvPr/>
          </p:nvSpPr>
          <p:spPr bwMode="auto">
            <a:xfrm>
              <a:off x="1667875" y="3571332"/>
              <a:ext cx="576000" cy="864000"/>
            </a:xfrm>
            <a:prstGeom prst="flowChartDocumen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2" name="Document 41">
              <a:extLst>
                <a:ext uri="{FF2B5EF4-FFF2-40B4-BE49-F238E27FC236}">
                  <a16:creationId xmlns:a16="http://schemas.microsoft.com/office/drawing/2014/main" id="{D30E7300-D63C-4B46-94E9-930AAFC47837}"/>
                </a:ext>
              </a:extLst>
            </p:cNvPr>
            <p:cNvSpPr/>
            <p:nvPr/>
          </p:nvSpPr>
          <p:spPr bwMode="auto">
            <a:xfrm>
              <a:off x="1524563" y="3429000"/>
              <a:ext cx="576000" cy="864000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0665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 Presentation</a:t>
            </a:r>
          </a:p>
        </p:txBody>
      </p:sp>
      <p:sp>
        <p:nvSpPr>
          <p:cNvPr id="7065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Distinguish third-party (i.e. </a:t>
            </a:r>
            <a:r>
              <a:rPr lang="en-GB" dirty="0" err="1"/>
              <a:t>linkbase</a:t>
            </a:r>
            <a:r>
              <a:rPr lang="en-GB" dirty="0"/>
              <a:t>) links from authored (i.e. embedded) links</a:t>
            </a:r>
          </a:p>
          <a:p>
            <a:pPr lvl="1"/>
            <a:r>
              <a:rPr lang="en-GB" dirty="0"/>
              <a:t>Use different colours (</a:t>
            </a:r>
            <a:r>
              <a:rPr lang="en-GB" dirty="0" err="1"/>
              <a:t>etc</a:t>
            </a:r>
            <a:r>
              <a:rPr lang="en-GB" dirty="0"/>
              <a:t>) </a:t>
            </a:r>
          </a:p>
          <a:p>
            <a:pPr lvl="1"/>
            <a:r>
              <a:rPr lang="en-GB" dirty="0"/>
              <a:t>Consistent presentation across representations with variable styling</a:t>
            </a:r>
          </a:p>
          <a:p>
            <a:pPr lvl="1"/>
            <a:r>
              <a:rPr lang="en-GB" dirty="0"/>
              <a:t>Presentation of n-</a:t>
            </a:r>
            <a:r>
              <a:rPr lang="en-GB" dirty="0" err="1"/>
              <a:t>ary</a:t>
            </a:r>
            <a:r>
              <a:rPr lang="en-GB" dirty="0"/>
              <a:t> links and overlapping anchors: pop-up menus, interstitial pages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History of unsuccessful attempts </a:t>
            </a:r>
            <a:r>
              <a:rPr lang="en-GB" dirty="0">
                <a:sym typeface="Wingdings" pitchFamily="2" charset="2"/>
              </a:rPr>
              <a:t></a:t>
            </a:r>
            <a:endParaRPr lang="en-GB" dirty="0"/>
          </a:p>
          <a:p>
            <a:pPr lvl="1"/>
            <a:r>
              <a:rPr lang="en-GB" dirty="0"/>
              <a:t>Microsoft Smart Tags in Office XP</a:t>
            </a:r>
          </a:p>
          <a:p>
            <a:pPr lvl="1"/>
            <a:r>
              <a:rPr lang="en-GB" dirty="0"/>
              <a:t>Third-party embedded advertising links (</a:t>
            </a:r>
            <a:r>
              <a:rPr lang="en-GB" dirty="0" err="1"/>
              <a:t>Infolinks</a:t>
            </a:r>
            <a:r>
              <a:rPr lang="en-GB" dirty="0"/>
              <a:t>, </a:t>
            </a:r>
            <a:r>
              <a:rPr lang="en-GB" dirty="0" err="1"/>
              <a:t>IntelliTXT</a:t>
            </a:r>
            <a:r>
              <a:rPr lang="en-GB" dirty="0"/>
              <a:t>, Vibrant)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AC9507-D7D8-E448-85B6-2B0BEEAEF2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293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FF495-998D-2548-87C5-DC5C05895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hypermedia on the Web </a:t>
            </a:r>
          </a:p>
        </p:txBody>
      </p:sp>
    </p:spTree>
    <p:extLst>
      <p:ext uri="{BB962C8B-B14F-4D97-AF65-F5344CB8AC3E}">
        <p14:creationId xmlns:p14="http://schemas.microsoft.com/office/powerpoint/2010/main" val="2367877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Limitations of HTML linking</a:t>
            </a:r>
          </a:p>
        </p:txBody>
      </p:sp>
      <p:sp>
        <p:nvSpPr>
          <p:cNvPr id="870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Addressing</a:t>
            </a:r>
          </a:p>
          <a:p>
            <a:pPr lvl="1"/>
            <a:r>
              <a:rPr lang="en-GB" dirty="0"/>
              <a:t>URIs for identifying whole resources</a:t>
            </a:r>
          </a:p>
          <a:p>
            <a:pPr lvl="1"/>
            <a:r>
              <a:rPr lang="en-GB" dirty="0"/>
              <a:t>Elements with </a:t>
            </a:r>
            <a:r>
              <a:rPr lang="en-GB" dirty="0">
                <a:latin typeface="Lucida Console" panose="020B0609040504020204" pitchFamily="49" charset="0"/>
              </a:rPr>
              <a:t>name</a:t>
            </a:r>
            <a:r>
              <a:rPr lang="en-GB" dirty="0"/>
              <a:t> or </a:t>
            </a:r>
            <a:r>
              <a:rPr lang="en-GB" dirty="0">
                <a:latin typeface="Lucida Console" panose="020B0609040504020204" pitchFamily="49" charset="0"/>
              </a:rPr>
              <a:t>id</a:t>
            </a:r>
            <a:r>
              <a:rPr lang="en-GB" dirty="0"/>
              <a:t> attributes for identifying resource fragments</a:t>
            </a:r>
          </a:p>
          <a:p>
            <a:pPr marL="0" indent="0">
              <a:buNone/>
            </a:pPr>
            <a:r>
              <a:rPr lang="en-GB" dirty="0"/>
              <a:t>Closed tag set (</a:t>
            </a:r>
            <a:r>
              <a:rPr lang="en-GB" dirty="0">
                <a:latin typeface="Lucida Console" panose="020B0609040504020204" pitchFamily="49" charset="0"/>
              </a:rPr>
              <a:t>&lt;a&gt;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&lt;</a:t>
            </a:r>
            <a:r>
              <a:rPr lang="en-GB" dirty="0" err="1">
                <a:latin typeface="Lucida Console" panose="020B0609040504020204" pitchFamily="49" charset="0"/>
              </a:rPr>
              <a:t>img</a:t>
            </a:r>
            <a:r>
              <a:rPr lang="en-GB" dirty="0">
                <a:latin typeface="Lucida Console" panose="020B0609040504020204" pitchFamily="49" charset="0"/>
              </a:rPr>
              <a:t>&gt;</a:t>
            </a:r>
            <a:r>
              <a:rPr lang="en-GB" dirty="0"/>
              <a:t>, etc)</a:t>
            </a:r>
          </a:p>
          <a:p>
            <a:pPr lvl="1"/>
            <a:r>
              <a:rPr lang="en-GB" dirty="0"/>
              <a:t>Fixed link traversal semantics </a:t>
            </a:r>
          </a:p>
          <a:p>
            <a:pPr lvl="1"/>
            <a:r>
              <a:rPr lang="en-GB" dirty="0"/>
              <a:t>Single-ended, unidirectional, embedded</a:t>
            </a:r>
          </a:p>
          <a:p>
            <a:pPr lvl="1"/>
            <a:r>
              <a:rPr lang="en-GB" dirty="0"/>
              <a:t>No stylesheet (or similar) to express link semantics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Can we do better using Web standards?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C5997F-0984-2D49-AC6B-CC17DDEE78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4DFF1D78-234E-E741-A23B-388294284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0864" y="227647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Morbi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commodo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bibendum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ligula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, et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lobortis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diam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varius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non.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Morbi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ac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elit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leo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,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ac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DE700D7D-55BD-2E4E-A1EF-570B799E5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1992" y="227647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9E6F8C72-D3F5-464B-8BED-A247E94B5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0730" y="4104125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47443F6-C8E2-6944-B554-DB0D1BE709C1}"/>
              </a:ext>
            </a:extLst>
          </p:cNvPr>
          <p:cNvGrpSpPr/>
          <p:nvPr/>
        </p:nvGrpSpPr>
        <p:grpSpPr>
          <a:xfrm>
            <a:off x="7074713" y="3008713"/>
            <a:ext cx="1296000" cy="216000"/>
            <a:chOff x="5694712" y="2916000"/>
            <a:chExt cx="1296000" cy="216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0F82B91-E055-3F47-9E4E-3E9E4FA97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4712" y="2916000"/>
              <a:ext cx="1080000" cy="216000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rgbClr val="00B0F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3C59672-256E-0140-B9DF-6BCBAD29B5B6}"/>
                </a:ext>
              </a:extLst>
            </p:cNvPr>
            <p:cNvSpPr/>
            <p:nvPr/>
          </p:nvSpPr>
          <p:spPr bwMode="auto">
            <a:xfrm>
              <a:off x="6774712" y="2916000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n w="12700" cmpd="sng">
                  <a:solidFill>
                    <a:schemeClr val="tx1"/>
                  </a:solidFill>
                </a:ln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A1C7544-9EA5-9747-9907-106065FC70D0}"/>
                </a:ext>
              </a:extLst>
            </p:cNvPr>
            <p:cNvSpPr/>
            <p:nvPr/>
          </p:nvSpPr>
          <p:spPr bwMode="auto">
            <a:xfrm>
              <a:off x="6810712" y="2952000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BBA9933-19C8-5042-8838-1D90274BE8D6}"/>
              </a:ext>
            </a:extLst>
          </p:cNvPr>
          <p:cNvCxnSpPr>
            <a:stCxn id="15" idx="3"/>
            <a:endCxn id="12" idx="1"/>
          </p:cNvCxnSpPr>
          <p:nvPr/>
        </p:nvCxnSpPr>
        <p:spPr>
          <a:xfrm>
            <a:off x="8370713" y="3116713"/>
            <a:ext cx="1350017" cy="1095412"/>
          </a:xfrm>
          <a:prstGeom prst="straightConnector1">
            <a:avLst/>
          </a:prstGeom>
          <a:ln w="25400">
            <a:solidFill>
              <a:srgbClr val="00B0F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63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1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/>
              <a:t>XPath</a:t>
            </a:r>
          </a:p>
        </p:txBody>
      </p:sp>
      <p:sp>
        <p:nvSpPr>
          <p:cNvPr id="91137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XPath provides path expressions for addressing nodes within an XML parse tree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We’ve used it so far to apply templates in XSLT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could use it instead to specify the anchor of a link endpoint (i.e. as a </a:t>
            </a:r>
            <a:r>
              <a:rPr lang="en-GB" dirty="0" err="1"/>
              <a:t>locspec</a:t>
            </a:r>
            <a:r>
              <a:rPr lang="en-GB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FFD2D1-F5F4-6741-9A85-7E12F912FB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 err="1"/>
              <a:t>Robie</a:t>
            </a:r>
            <a:r>
              <a:rPr lang="en-US" dirty="0"/>
              <a:t>, J. et al (2017) </a:t>
            </a:r>
            <a:r>
              <a:rPr lang="en-US" i="1" dirty="0"/>
              <a:t>XML Path Language (XPath) 3.1</a:t>
            </a:r>
            <a:r>
              <a:rPr lang="en-US" dirty="0"/>
              <a:t>. W3C Recommendation. Available at: https://www.w3.org/TR/xpath-31/</a:t>
            </a:r>
          </a:p>
        </p:txBody>
      </p:sp>
    </p:spTree>
    <p:extLst>
      <p:ext uri="{BB962C8B-B14F-4D97-AF65-F5344CB8AC3E}">
        <p14:creationId xmlns:p14="http://schemas.microsoft.com/office/powerpoint/2010/main" val="162383088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 dirty="0"/>
              <a:t>XPath abbreviated path expressions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*		</a:t>
            </a:r>
            <a:r>
              <a:rPr lang="en-GB" dirty="0"/>
              <a:t>Selects all children of the context node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</a:t>
            </a:r>
            <a:r>
              <a:rPr lang="en-GB" dirty="0"/>
              <a:t>		Selects all </a:t>
            </a:r>
            <a:r>
              <a:rPr lang="en-GB" dirty="0">
                <a:latin typeface="Lucida Console" panose="020B0609040504020204" pitchFamily="49" charset="0"/>
              </a:rPr>
              <a:t>E </a:t>
            </a:r>
            <a:r>
              <a:rPr lang="en-GB" dirty="0"/>
              <a:t>element children of the context node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E[@</a:t>
            </a:r>
            <a:r>
              <a:rPr lang="en-GB" dirty="0" err="1">
                <a:latin typeface="Lucida Console" panose="020B0609040504020204" pitchFamily="49" charset="0"/>
              </a:rPr>
              <a:t>att</a:t>
            </a:r>
            <a:r>
              <a:rPr lang="en-GB" dirty="0">
                <a:latin typeface="Lucida Console" panose="020B0609040504020204" pitchFamily="49" charset="0"/>
              </a:rPr>
              <a:t>=</a:t>
            </a:r>
            <a:r>
              <a:rPr lang="en-GB" dirty="0" err="1">
                <a:latin typeface="Lucida Console" panose="020B0609040504020204" pitchFamily="49" charset="0"/>
              </a:rPr>
              <a:t>val</a:t>
            </a:r>
            <a:r>
              <a:rPr lang="en-GB" dirty="0">
                <a:latin typeface="Lucida Console" panose="020B0609040504020204" pitchFamily="49" charset="0"/>
              </a:rPr>
              <a:t>]</a:t>
            </a:r>
            <a:r>
              <a:rPr lang="en-GB" dirty="0"/>
              <a:t>	Selects all </a:t>
            </a:r>
            <a:r>
              <a:rPr lang="en-GB" dirty="0">
                <a:latin typeface="Lucida Console" panose="020B0609040504020204" pitchFamily="49" charset="0"/>
              </a:rPr>
              <a:t>E</a:t>
            </a:r>
            <a:r>
              <a:rPr lang="en-GB" dirty="0"/>
              <a:t> element children whose </a:t>
            </a:r>
            <a:r>
              <a:rPr lang="en-GB" dirty="0" err="1">
                <a:latin typeface="Lucida Console" panose="020B0609040504020204" pitchFamily="49" charset="0"/>
              </a:rPr>
              <a:t>att</a:t>
            </a:r>
            <a:r>
              <a:rPr lang="en-GB" dirty="0"/>
              <a:t> attribute has a value of </a:t>
            </a:r>
            <a:r>
              <a:rPr lang="en-GB" dirty="0" err="1">
                <a:latin typeface="Lucida Console" panose="020B0609040504020204" pitchFamily="49" charset="0"/>
              </a:rPr>
              <a:t>val</a:t>
            </a: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E[n]		</a:t>
            </a:r>
            <a:r>
              <a:rPr lang="en-GB" dirty="0"/>
              <a:t>Selects the nth </a:t>
            </a:r>
            <a:r>
              <a:rPr lang="en-GB" dirty="0">
                <a:latin typeface="Lucida Console" panose="020B0609040504020204" pitchFamily="49" charset="0"/>
              </a:rPr>
              <a:t>E</a:t>
            </a:r>
            <a:r>
              <a:rPr lang="en-GB" dirty="0"/>
              <a:t> element child of the context node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text()</a:t>
            </a:r>
            <a:r>
              <a:rPr lang="en-GB" dirty="0"/>
              <a:t>	Selects the text node children of the context node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id("x")</a:t>
            </a:r>
            <a:r>
              <a:rPr lang="en-GB" dirty="0"/>
              <a:t>	Selects the element with id of x (i.e. the </a:t>
            </a:r>
            <a:r>
              <a:rPr lang="en-GB" dirty="0">
                <a:latin typeface="Lucida Console" panose="020B0609040504020204" pitchFamily="49" charset="0"/>
              </a:rPr>
              <a:t>id</a:t>
            </a:r>
            <a:r>
              <a:rPr lang="en-GB" dirty="0"/>
              <a:t> attribute in HTML)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/>
              <a:t>		Selects from the root node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</a:t>
            </a:r>
            <a:r>
              <a:rPr lang="en-GB" dirty="0"/>
              <a:t>		Selects nodes anywhere under the context node</a:t>
            </a:r>
          </a:p>
          <a:p>
            <a:pPr marL="0" indent="0">
              <a:buNone/>
            </a:pPr>
            <a:r>
              <a:rPr lang="en-GB" dirty="0"/>
              <a:t>.		Selects the context node</a:t>
            </a:r>
          </a:p>
          <a:p>
            <a:pPr marL="0" indent="0">
              <a:buNone/>
            </a:pPr>
            <a:r>
              <a:rPr lang="en-GB" dirty="0"/>
              <a:t>..		Selects the parent of the context node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B355079-50A4-AB4C-A944-80C7CE553B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0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/>
              <a:t>XPath path expression </a:t>
            </a:r>
            <a:r>
              <a:rPr lang="en-GB" dirty="0"/>
              <a:t>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//main/p[1]</a:t>
            </a:r>
            <a:r>
              <a:rPr lang="en-GB" dirty="0"/>
              <a:t>				</a:t>
            </a:r>
          </a:p>
          <a:p>
            <a:pPr marL="0" indent="0">
              <a:buNone/>
            </a:pPr>
            <a:r>
              <a:rPr lang="en-GB" dirty="0"/>
              <a:t>	Selects the first paragraph in the main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//p[@class="warning"]</a:t>
            </a:r>
            <a:r>
              <a:rPr lang="en-GB" dirty="0"/>
              <a:t>			</a:t>
            </a:r>
          </a:p>
          <a:p>
            <a:pPr marL="0" indent="0">
              <a:buNone/>
            </a:pPr>
            <a:r>
              <a:rPr lang="en-GB" dirty="0"/>
              <a:t>	Selects all paragraphs whose class attribute has the value “warning”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//footer/h2[text()="References"]</a:t>
            </a:r>
            <a:r>
              <a:rPr lang="en-GB" dirty="0"/>
              <a:t>	</a:t>
            </a:r>
          </a:p>
          <a:p>
            <a:pPr marL="0" indent="0">
              <a:buNone/>
            </a:pPr>
            <a:r>
              <a:rPr lang="en-GB" dirty="0"/>
              <a:t>	Selects all </a:t>
            </a:r>
            <a:r>
              <a:rPr lang="en-GB" dirty="0">
                <a:latin typeface="Lucida Console" panose="020B0609040504020204" pitchFamily="49" charset="0"/>
              </a:rPr>
              <a:t>h2</a:t>
            </a:r>
            <a:r>
              <a:rPr lang="en-GB" dirty="0"/>
              <a:t> elements in </a:t>
            </a:r>
            <a:r>
              <a:rPr lang="en-GB" dirty="0">
                <a:latin typeface="Lucida Console" panose="020B0609040504020204" pitchFamily="49" charset="0"/>
              </a:rPr>
              <a:t>footer</a:t>
            </a:r>
            <a:r>
              <a:rPr lang="en-GB" dirty="0"/>
              <a:t>s whose text is “References”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//a[starts-with(@</a:t>
            </a:r>
            <a:r>
              <a:rPr lang="en-GB" dirty="0" err="1">
                <a:latin typeface="Lucida Console" panose="020B0609040504020204" pitchFamily="49" charset="0"/>
              </a:rPr>
              <a:t>href</a:t>
            </a:r>
            <a:r>
              <a:rPr lang="en-GB" dirty="0">
                <a:latin typeface="Lucida Console" panose="020B0609040504020204" pitchFamily="49" charset="0"/>
              </a:rPr>
              <a:t>,"/"]/text()</a:t>
            </a:r>
          </a:p>
          <a:p>
            <a:pPr marL="0" indent="0">
              <a:buNone/>
            </a:pPr>
            <a:r>
              <a:rPr lang="en-GB" dirty="0"/>
              <a:t>	Selects the text content of all </a:t>
            </a:r>
            <a:r>
              <a:rPr lang="en-GB" dirty="0">
                <a:latin typeface="Lucida Console" panose="020B0609040504020204" pitchFamily="49" charset="0"/>
              </a:rPr>
              <a:t>a</a:t>
            </a:r>
            <a:r>
              <a:rPr lang="en-GB" dirty="0"/>
              <a:t> elements whose </a:t>
            </a:r>
            <a:r>
              <a:rPr lang="en-GB" dirty="0" err="1">
                <a:latin typeface="Lucida Console" panose="020B0609040504020204" pitchFamily="49" charset="0"/>
              </a:rPr>
              <a:t>href</a:t>
            </a:r>
            <a:r>
              <a:rPr lang="en-GB" dirty="0"/>
              <a:t> attribute starts with “/”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//id("chapter1")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	</a:t>
            </a:r>
            <a:r>
              <a:rPr lang="en-GB" dirty="0"/>
              <a:t>Selects the element with id "chapter1"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FDEBF9-7E26-B748-8FE7-E970E95223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450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 dirty="0"/>
              <a:t>XPath and referential Integrity</a:t>
            </a:r>
          </a:p>
        </p:txBody>
      </p:sp>
      <p:sp>
        <p:nvSpPr>
          <p:cNvPr id="9523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XPath allows us to address arbitrary elements in an XML parse tree</a:t>
            </a:r>
          </a:p>
          <a:p>
            <a:pPr lvl="1"/>
            <a:r>
              <a:rPr lang="en-GB" dirty="0"/>
              <a:t>Resulting addresses may not be robust when the resource representation changes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Consider the difference between the following:</a:t>
            </a:r>
          </a:p>
          <a:p>
            <a:pPr marL="360000" lvl="1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//id("chapter1")</a:t>
            </a:r>
          </a:p>
          <a:p>
            <a:pPr marL="360000" lvl="1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//main/section[1]/p[3]/span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After editing, the path expression using </a:t>
            </a:r>
            <a:r>
              <a:rPr lang="en-GB" dirty="0">
                <a:latin typeface="Lucida Console" panose="020B0609040504020204" pitchFamily="49" charset="0"/>
              </a:rPr>
              <a:t>id()</a:t>
            </a:r>
            <a:r>
              <a:rPr lang="en-GB" dirty="0"/>
              <a:t> is still likely to work</a:t>
            </a:r>
          </a:p>
          <a:p>
            <a:pPr marL="0" indent="0">
              <a:buNone/>
            </a:pPr>
            <a:r>
              <a:rPr lang="en-GB" dirty="0"/>
              <a:t>The second path expression may not point to the same part of the document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F2C0DC-229F-4A44-B078-9382D487E1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00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/>
              <a:t>XPointer</a:t>
            </a:r>
          </a:p>
        </p:txBody>
      </p:sp>
      <p:sp>
        <p:nvSpPr>
          <p:cNvPr id="9728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XPath has some limitations:</a:t>
            </a:r>
          </a:p>
          <a:p>
            <a:pPr lvl="1"/>
            <a:r>
              <a:rPr lang="en-GB" dirty="0"/>
              <a:t>Can't identify arbitrary ranges within a document, only elements</a:t>
            </a:r>
          </a:p>
          <a:p>
            <a:pPr lvl="1"/>
            <a:r>
              <a:rPr lang="en-GB" dirty="0"/>
              <a:t>Doesn't identify which document the path is to be applied to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XPointer framework allows XPath path expressions to be used as fragment identifiers in URIs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>
                <a:solidFill>
                  <a:srgbClr val="00B0F0"/>
                </a:solidFill>
                <a:latin typeface="Lucida Console" panose="020B0609040504020204" pitchFamily="49" charset="0"/>
              </a:rPr>
              <a:t>#</a:t>
            </a:r>
            <a:r>
              <a:rPr lang="en-GB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xpointer</a:t>
            </a:r>
            <a:r>
              <a:rPr lang="en-GB" dirty="0">
                <a:solidFill>
                  <a:srgbClr val="00B0F0"/>
                </a:solidFill>
                <a:latin typeface="Lucida Console" panose="020B0609040504020204" pitchFamily="49" charset="0"/>
              </a:rPr>
              <a:t>(//main/section[1]/p[3]/span)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Intended to be used with format-specific schemes</a:t>
            </a:r>
          </a:p>
          <a:p>
            <a:pPr lvl="1"/>
            <a:r>
              <a:rPr lang="en-GB" dirty="0"/>
              <a:t>Default scheme – </a:t>
            </a:r>
            <a:r>
              <a:rPr lang="en-GB" dirty="0" err="1"/>
              <a:t>xpointer</a:t>
            </a:r>
            <a:r>
              <a:rPr lang="en-GB" dirty="0"/>
              <a:t>() – is designed for use with XML-based languages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499973-A6ED-5045-9DF3-B16E732D1C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 anchor="b" anchorCtr="0"/>
          <a:lstStyle/>
          <a:p>
            <a:r>
              <a:rPr lang="en-US" dirty="0"/>
              <a:t>Grosso, P. et al (2003) </a:t>
            </a:r>
            <a:r>
              <a:rPr lang="en-US" i="1" dirty="0"/>
              <a:t>XPointer Framework</a:t>
            </a:r>
            <a:r>
              <a:rPr lang="en-US" dirty="0"/>
              <a:t>. W3C Recommendation. Available at: https://www.w3.org/TR/</a:t>
            </a:r>
            <a:r>
              <a:rPr lang="en-US" dirty="0" err="1"/>
              <a:t>xptr</a:t>
            </a:r>
            <a:r>
              <a:rPr lang="en-US" dirty="0"/>
              <a:t>-framework/</a:t>
            </a:r>
          </a:p>
        </p:txBody>
      </p:sp>
    </p:spTree>
    <p:extLst>
      <p:ext uri="{BB962C8B-B14F-4D97-AF65-F5344CB8AC3E}">
        <p14:creationId xmlns:p14="http://schemas.microsoft.com/office/powerpoint/2010/main" val="116311361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Open Hypermedia and the Web</a:t>
            </a:r>
          </a:p>
        </p:txBody>
      </p:sp>
      <p:sp>
        <p:nvSpPr>
          <p:cNvPr id="16386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164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BC886-96BD-534A-9475-9508B0753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XPointer ranges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26528-180A-5D4C-9875-5EE2FBECAF8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dirty="0" err="1"/>
              <a:t>xpointer</a:t>
            </a:r>
            <a:r>
              <a:rPr lang="en-GB" dirty="0"/>
              <a:t>() scheme extends XPath to include ranges in XML documents: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xpointer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>
                <a:solidFill>
                  <a:srgbClr val="00B0F0"/>
                </a:solidFill>
                <a:latin typeface="Lucida Console" panose="020B0609040504020204" pitchFamily="49" charset="0"/>
              </a:rPr>
              <a:t>string-range(</a:t>
            </a:r>
            <a:r>
              <a:rPr lang="en-GB" dirty="0">
                <a:latin typeface="Lucida Console" panose="020B0609040504020204" pitchFamily="49" charset="0"/>
              </a:rPr>
              <a:t>//</a:t>
            </a:r>
            <a:r>
              <a:rPr lang="en-GB" dirty="0" err="1">
                <a:latin typeface="Lucida Console" panose="020B0609040504020204" pitchFamily="49" charset="0"/>
              </a:rPr>
              <a:t>p,"squeamish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ossifrage</a:t>
            </a:r>
            <a:r>
              <a:rPr lang="en-GB" dirty="0">
                <a:latin typeface="Lucida Console" panose="020B0609040504020204" pitchFamily="49" charset="0"/>
              </a:rPr>
              <a:t>"</a:t>
            </a:r>
            <a:r>
              <a:rPr lang="en-GB" dirty="0">
                <a:solidFill>
                  <a:srgbClr val="00B0F0"/>
                </a:solidFill>
                <a:latin typeface="Lucida Console" panose="020B0609040504020204" pitchFamily="49" charset="0"/>
              </a:rPr>
              <a:t>)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Indicates the string "squeamish </a:t>
            </a:r>
            <a:r>
              <a:rPr lang="en-GB" dirty="0" err="1"/>
              <a:t>ossifrage</a:t>
            </a:r>
            <a:r>
              <a:rPr lang="en-GB" dirty="0"/>
              <a:t>" in any p element</a:t>
            </a:r>
          </a:p>
          <a:p>
            <a:pPr lvl="1"/>
            <a:r>
              <a:rPr lang="en-GB" dirty="0"/>
              <a:t>Generic links!</a:t>
            </a:r>
          </a:p>
          <a:p>
            <a:pPr marL="3600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xpointer</a:t>
            </a:r>
            <a:r>
              <a:rPr lang="en-GB" dirty="0">
                <a:latin typeface="Lucida Console" panose="020B0609040504020204" pitchFamily="49" charset="0"/>
              </a:rPr>
              <a:t>(id("chapter1")/</a:t>
            </a:r>
            <a:r>
              <a:rPr lang="en-GB" dirty="0">
                <a:solidFill>
                  <a:srgbClr val="00B0F0"/>
                </a:solidFill>
                <a:latin typeface="Lucida Console" panose="020B0609040504020204" pitchFamily="49" charset="0"/>
              </a:rPr>
              <a:t>range-to(</a:t>
            </a:r>
            <a:r>
              <a:rPr lang="en-GB" dirty="0">
                <a:latin typeface="Lucida Console" panose="020B0609040504020204" pitchFamily="49" charset="0"/>
              </a:rPr>
              <a:t>id("section1.1")</a:t>
            </a:r>
            <a:r>
              <a:rPr lang="en-GB" dirty="0">
                <a:solidFill>
                  <a:srgbClr val="00B0F0"/>
                </a:solidFill>
                <a:latin typeface="Lucida Console" panose="020B0609040504020204" pitchFamily="49" charset="0"/>
              </a:rPr>
              <a:t>)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Indicates the portion of the document lying between the elements with ids "chapter1" and "section 1.1"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6B99F6-7F4E-0241-BED9-5878005514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DeRose, S. et al (2002) </a:t>
            </a:r>
            <a:r>
              <a:rPr lang="en-US" i="1" dirty="0"/>
              <a:t>XPointer </a:t>
            </a:r>
            <a:r>
              <a:rPr lang="en-US" i="1" dirty="0" err="1"/>
              <a:t>xpointer</a:t>
            </a:r>
            <a:r>
              <a:rPr lang="en-US" i="1" dirty="0"/>
              <a:t>() Scheme</a:t>
            </a:r>
            <a:r>
              <a:rPr lang="en-US" dirty="0"/>
              <a:t>. W3C Working Draft. Available at: https://www.w3.org/TR/</a:t>
            </a:r>
            <a:r>
              <a:rPr lang="en-US" dirty="0" err="1"/>
              <a:t>xptr-xpointer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985429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/>
              <a:t>XLink</a:t>
            </a:r>
          </a:p>
        </p:txBody>
      </p:sp>
      <p:sp>
        <p:nvSpPr>
          <p:cNvPr id="9932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Generic framework for representing links in XML documents</a:t>
            </a:r>
          </a:p>
          <a:p>
            <a:pPr lvl="1"/>
            <a:r>
              <a:rPr lang="en-GB" dirty="0"/>
              <a:t>Used to define XML formats for linking – element names are arbitrary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Distinguishes between </a:t>
            </a:r>
            <a:r>
              <a:rPr lang="en-GB" i="1" dirty="0"/>
              <a:t>simple links </a:t>
            </a:r>
            <a:r>
              <a:rPr lang="en-GB" dirty="0"/>
              <a:t>and </a:t>
            </a:r>
            <a:r>
              <a:rPr lang="en-GB" i="1" dirty="0"/>
              <a:t>extended links</a:t>
            </a:r>
          </a:p>
          <a:p>
            <a:pPr lvl="1"/>
            <a:r>
              <a:rPr lang="en-GB" dirty="0"/>
              <a:t>Simple link: a link which associates exactly two resources, one of which is local</a:t>
            </a:r>
            <a:br>
              <a:rPr lang="en-GB" dirty="0"/>
            </a:br>
            <a:r>
              <a:rPr lang="en-GB" dirty="0"/>
              <a:t>(equivalent to an embedded HTML link using the &lt;</a:t>
            </a:r>
            <a:r>
              <a:rPr lang="en-GB" dirty="0">
                <a:latin typeface="Lucida Console" panose="020B0609040504020204" pitchFamily="49" charset="0"/>
              </a:rPr>
              <a:t>a&gt;</a:t>
            </a:r>
            <a:r>
              <a:rPr lang="en-GB" dirty="0"/>
              <a:t> element)</a:t>
            </a:r>
          </a:p>
          <a:p>
            <a:pPr lvl="1"/>
            <a:r>
              <a:rPr lang="en-GB" dirty="0"/>
              <a:t>Extended link: a link which associates an arbitrary number of resources</a:t>
            </a:r>
            <a:br>
              <a:rPr lang="en-GB" dirty="0"/>
            </a:br>
            <a:r>
              <a:rPr lang="en-GB" dirty="0"/>
              <a:t>(i.e. a first-class link)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Defines a set of XML attributes which may be added to </a:t>
            </a:r>
            <a:r>
              <a:rPr lang="en-GB" dirty="0" err="1"/>
              <a:t>markup</a:t>
            </a:r>
            <a:r>
              <a:rPr lang="en-GB" dirty="0"/>
              <a:t>:</a:t>
            </a:r>
          </a:p>
          <a:p>
            <a:pPr lvl="1"/>
            <a:r>
              <a:rPr lang="en-US" dirty="0" err="1">
                <a:latin typeface="Lucida Console" panose="020B0609040504020204" pitchFamily="49" charset="0"/>
              </a:rPr>
              <a:t>xlink:type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xlink:href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xlink:role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xlink:arcrole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 err="1">
                <a:latin typeface="Lucida Console" panose="020B0609040504020204" pitchFamily="49" charset="0"/>
              </a:rPr>
              <a:t>xlink:title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xlink:label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xlink:show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xlink:actuate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4C0313-2F8A-C748-911E-28A6A0B91A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DeRose, S. (2010) </a:t>
            </a:r>
            <a:r>
              <a:rPr lang="en-US" i="1" dirty="0"/>
              <a:t>XML Linking Language (</a:t>
            </a:r>
            <a:r>
              <a:rPr lang="en-US" i="1" dirty="0" err="1"/>
              <a:t>XLink</a:t>
            </a:r>
            <a:r>
              <a:rPr lang="en-US" i="1" dirty="0"/>
              <a:t>) Version 1.1</a:t>
            </a:r>
            <a:r>
              <a:rPr lang="en-US" dirty="0"/>
              <a:t>. W3C Recommendation. Available at: https://www.w3.org/TR/xlink11/</a:t>
            </a:r>
          </a:p>
        </p:txBody>
      </p:sp>
    </p:spTree>
    <p:extLst>
      <p:ext uri="{BB962C8B-B14F-4D97-AF65-F5344CB8AC3E}">
        <p14:creationId xmlns:p14="http://schemas.microsoft.com/office/powerpoint/2010/main" val="389041469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Anatomy of an </a:t>
            </a:r>
            <a:r>
              <a:rPr lang="en-GB" dirty="0" err="1">
                <a:solidFill>
                  <a:schemeClr val="tx1"/>
                </a:solidFill>
                <a:effectLst/>
              </a:rPr>
              <a:t>XLink</a:t>
            </a:r>
            <a:r>
              <a:rPr lang="en-GB" dirty="0">
                <a:solidFill>
                  <a:schemeClr val="tx1"/>
                </a:solidFill>
                <a:effectLst/>
              </a:rPr>
              <a:t> link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5D11F584-A540-B24A-B3B4-2CD2D4E6458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Links in </a:t>
            </a:r>
            <a:r>
              <a:rPr lang="en-US" dirty="0" err="1"/>
              <a:t>Xlink</a:t>
            </a:r>
            <a:r>
              <a:rPr lang="en-US" dirty="0"/>
              <a:t> are slightly different to other first-class links</a:t>
            </a:r>
          </a:p>
          <a:p>
            <a:pPr marL="0" indent="0">
              <a:buNone/>
            </a:pPr>
            <a:r>
              <a:rPr lang="en-US" dirty="0"/>
              <a:t>Links are collections of </a:t>
            </a:r>
            <a:r>
              <a:rPr lang="en-US" i="1" dirty="0"/>
              <a:t>resources</a:t>
            </a:r>
            <a:br>
              <a:rPr lang="en-US" dirty="0"/>
            </a:br>
            <a:r>
              <a:rPr lang="en-US" dirty="0"/>
              <a:t>(resource ≃ endpoint)</a:t>
            </a:r>
          </a:p>
          <a:p>
            <a:pPr lvl="1"/>
            <a:r>
              <a:rPr lang="en-US" dirty="0"/>
              <a:t>Local resources </a:t>
            </a:r>
            <a:br>
              <a:rPr lang="en-US" dirty="0"/>
            </a:br>
            <a:r>
              <a:rPr lang="en-US" dirty="0"/>
              <a:t>(i.e. textual anchor for an embedded link)</a:t>
            </a:r>
          </a:p>
          <a:p>
            <a:pPr lvl="1"/>
            <a:r>
              <a:rPr lang="en-US" dirty="0"/>
              <a:t>Remote resources specified by a </a:t>
            </a:r>
            <a:r>
              <a:rPr lang="en-US" i="1" dirty="0"/>
              <a:t>locator</a:t>
            </a:r>
            <a:br>
              <a:rPr lang="en-US" i="1" dirty="0"/>
            </a:br>
            <a:r>
              <a:rPr lang="en-US" dirty="0"/>
              <a:t>(i.e. URI including optional fragment)</a:t>
            </a:r>
          </a:p>
          <a:p>
            <a:pPr marL="0" indent="0">
              <a:buNone/>
            </a:pPr>
            <a:r>
              <a:rPr lang="en-US" dirty="0"/>
              <a:t>Links contain </a:t>
            </a:r>
            <a:r>
              <a:rPr lang="en-US" i="1" dirty="0"/>
              <a:t>arcs</a:t>
            </a:r>
            <a:r>
              <a:rPr lang="en-US" dirty="0"/>
              <a:t> which specify pairs of endpoints which may be traversed</a:t>
            </a:r>
          </a:p>
          <a:p>
            <a:endParaRPr lang="en-US" dirty="0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777176AA-E348-6C48-BBBE-0E8E68662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12DBA27-CB08-184C-8168-2CC3BECF52BE}"/>
              </a:ext>
            </a:extLst>
          </p:cNvPr>
          <p:cNvSpPr/>
          <p:nvPr/>
        </p:nvSpPr>
        <p:spPr>
          <a:xfrm>
            <a:off x="8204197" y="3393563"/>
            <a:ext cx="1080000" cy="108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Curved Connector 49">
            <a:extLst>
              <a:ext uri="{FF2B5EF4-FFF2-40B4-BE49-F238E27FC236}">
                <a16:creationId xmlns:a16="http://schemas.microsoft.com/office/drawing/2014/main" id="{B1C9B2E0-5205-F841-B3DD-D5DE4A712F95}"/>
              </a:ext>
            </a:extLst>
          </p:cNvPr>
          <p:cNvCxnSpPr>
            <a:stCxn id="8" idx="3"/>
            <a:endCxn id="42" idx="1"/>
          </p:cNvCxnSpPr>
          <p:nvPr/>
        </p:nvCxnSpPr>
        <p:spPr>
          <a:xfrm>
            <a:off x="8337781" y="3933825"/>
            <a:ext cx="406416" cy="378113"/>
          </a:xfrm>
          <a:prstGeom prst="curvedConnector2">
            <a:avLst/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DC747CD1-26E8-2D4C-9CF0-1056B3D40C08}"/>
              </a:ext>
            </a:extLst>
          </p:cNvPr>
          <p:cNvCxnSpPr>
            <a:cxnSpLocks/>
            <a:stCxn id="8" idx="3"/>
            <a:endCxn id="47" idx="1"/>
          </p:cNvCxnSpPr>
          <p:nvPr/>
        </p:nvCxnSpPr>
        <p:spPr>
          <a:xfrm flipV="1">
            <a:off x="8337781" y="3501563"/>
            <a:ext cx="406416" cy="432262"/>
          </a:xfrm>
          <a:prstGeom prst="curvedConnector2">
            <a:avLst/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56">
            <a:extLst>
              <a:ext uri="{FF2B5EF4-FFF2-40B4-BE49-F238E27FC236}">
                <a16:creationId xmlns:a16="http://schemas.microsoft.com/office/drawing/2014/main" id="{C7086DFD-6969-F84E-9D5E-39894872580C}"/>
              </a:ext>
            </a:extLst>
          </p:cNvPr>
          <p:cNvCxnSpPr>
            <a:cxnSpLocks/>
            <a:stCxn id="8" idx="3"/>
            <a:endCxn id="35" idx="1"/>
          </p:cNvCxnSpPr>
          <p:nvPr/>
        </p:nvCxnSpPr>
        <p:spPr>
          <a:xfrm flipV="1">
            <a:off x="8337781" y="3933563"/>
            <a:ext cx="812834" cy="262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782" name="Group 32781">
            <a:extLst>
              <a:ext uri="{FF2B5EF4-FFF2-40B4-BE49-F238E27FC236}">
                <a16:creationId xmlns:a16="http://schemas.microsoft.com/office/drawing/2014/main" id="{B59CFE06-A70E-D448-A27C-01603DEC9CF3}"/>
              </a:ext>
            </a:extLst>
          </p:cNvPr>
          <p:cNvGrpSpPr/>
          <p:nvPr/>
        </p:nvGrpSpPr>
        <p:grpSpPr>
          <a:xfrm>
            <a:off x="6539543" y="3825825"/>
            <a:ext cx="1798238" cy="2160528"/>
            <a:chOff x="6539543" y="3825825"/>
            <a:chExt cx="1798238" cy="2160528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7257781" y="3825825"/>
              <a:ext cx="1080000" cy="2160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>
              <a:solidFill>
                <a:srgbClr val="00B0F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lIns="0" tIns="0" rIns="0" bIns="0" anchor="ctr" anchorCtr="0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Lucida Sans" panose="020B0602030504020204" pitchFamily="34" charset="77"/>
                </a:rPr>
                <a:t>text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33BCAA3-592E-C849-8AA2-ED5ABF3811A3}"/>
                </a:ext>
              </a:extLst>
            </p:cNvPr>
            <p:cNvSpPr txBox="1"/>
            <p:nvPr/>
          </p:nvSpPr>
          <p:spPr>
            <a:xfrm>
              <a:off x="6539543" y="5340022"/>
              <a:ext cx="11496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local</a:t>
              </a:r>
            </a:p>
            <a:p>
              <a:pPr algn="ctr"/>
              <a:r>
                <a:rPr lang="en-US" dirty="0"/>
                <a:t>resource</a:t>
              </a:r>
            </a:p>
          </p:txBody>
        </p:sp>
        <p:cxnSp>
          <p:nvCxnSpPr>
            <p:cNvPr id="32768" name="Curved Connector 32767">
              <a:extLst>
                <a:ext uri="{FF2B5EF4-FFF2-40B4-BE49-F238E27FC236}">
                  <a16:creationId xmlns:a16="http://schemas.microsoft.com/office/drawing/2014/main" id="{A2FA5C82-EF54-304F-96EB-6F00699C5DE7}"/>
                </a:ext>
              </a:extLst>
            </p:cNvPr>
            <p:cNvCxnSpPr>
              <a:stCxn id="62" idx="0"/>
              <a:endCxn id="8" idx="2"/>
            </p:cNvCxnSpPr>
            <p:nvPr/>
          </p:nvCxnSpPr>
          <p:spPr>
            <a:xfrm rot="5400000" flipH="1" flipV="1">
              <a:off x="6806982" y="4349224"/>
              <a:ext cx="1298197" cy="683401"/>
            </a:xfrm>
            <a:prstGeom prst="curvedConnector3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783" name="Group 32782">
            <a:extLst>
              <a:ext uri="{FF2B5EF4-FFF2-40B4-BE49-F238E27FC236}">
                <a16:creationId xmlns:a16="http://schemas.microsoft.com/office/drawing/2014/main" id="{D98CBB67-C2DE-934E-ACC8-A98162A2BD37}"/>
              </a:ext>
            </a:extLst>
          </p:cNvPr>
          <p:cNvGrpSpPr/>
          <p:nvPr/>
        </p:nvGrpSpPr>
        <p:grpSpPr>
          <a:xfrm>
            <a:off x="8636197" y="2673563"/>
            <a:ext cx="2830784" cy="2989624"/>
            <a:chOff x="8636197" y="2673563"/>
            <a:chExt cx="2830784" cy="298962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6395F68-3EAC-CB4D-9FA4-7BAA8AF9DC06}"/>
                </a:ext>
              </a:extLst>
            </p:cNvPr>
            <p:cNvGrpSpPr/>
            <p:nvPr/>
          </p:nvGrpSpPr>
          <p:grpSpPr>
            <a:xfrm>
              <a:off x="9150615" y="3825563"/>
              <a:ext cx="828000" cy="216000"/>
              <a:chOff x="9012000" y="3825000"/>
              <a:chExt cx="828000" cy="216000"/>
            </a:xfrm>
          </p:grpSpPr>
          <p:sp>
            <p:nvSpPr>
              <p:cNvPr id="33" name="Line 9">
                <a:extLst>
                  <a:ext uri="{FF2B5EF4-FFF2-40B4-BE49-F238E27FC236}">
                    <a16:creationId xmlns:a16="http://schemas.microsoft.com/office/drawing/2014/main" id="{6CB4CA5B-1158-4A48-85E7-3C281EC0F4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3BD66BE6-8ED5-E14B-AC6D-E85B66684DC7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A0B306FA-72BB-CB4D-8A74-F27B50DE2428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3A32DBD1-AC26-AB4F-8425-1DAA23E60134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B1DB236-2BB1-EB44-A0BE-1AAEC849C74D}"/>
                </a:ext>
              </a:extLst>
            </p:cNvPr>
            <p:cNvGrpSpPr/>
            <p:nvPr/>
          </p:nvGrpSpPr>
          <p:grpSpPr>
            <a:xfrm rot="16200000">
              <a:off x="8330197" y="2979563"/>
              <a:ext cx="828000" cy="216000"/>
              <a:chOff x="9012000" y="3825000"/>
              <a:chExt cx="828000" cy="216000"/>
            </a:xfrm>
          </p:grpSpPr>
          <p:sp>
            <p:nvSpPr>
              <p:cNvPr id="45" name="Line 9">
                <a:extLst>
                  <a:ext uri="{FF2B5EF4-FFF2-40B4-BE49-F238E27FC236}">
                    <a16:creationId xmlns:a16="http://schemas.microsoft.com/office/drawing/2014/main" id="{3E4F0BB2-6CB1-EE4B-8785-2DC3A70C41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4C5B90B4-3566-0F4E-9DF0-E5125137EF64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6E725A88-5468-C94F-A3C3-82863C04FDB0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8D1CDC18-EB01-D946-8C71-10F0CACCD5CE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BF0CD79-7C32-0D47-BECB-EF4224B14117}"/>
                </a:ext>
              </a:extLst>
            </p:cNvPr>
            <p:cNvGrpSpPr/>
            <p:nvPr/>
          </p:nvGrpSpPr>
          <p:grpSpPr>
            <a:xfrm rot="5400000">
              <a:off x="8330197" y="4617938"/>
              <a:ext cx="828000" cy="216000"/>
              <a:chOff x="9012000" y="3825000"/>
              <a:chExt cx="828000" cy="216000"/>
            </a:xfrm>
          </p:grpSpPr>
          <p:sp>
            <p:nvSpPr>
              <p:cNvPr id="40" name="Line 9">
                <a:extLst>
                  <a:ext uri="{FF2B5EF4-FFF2-40B4-BE49-F238E27FC236}">
                    <a16:creationId xmlns:a16="http://schemas.microsoft.com/office/drawing/2014/main" id="{A3BC1E2F-DE94-EF40-B719-B639CD8FA5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1A0CCA18-4947-8F4B-9C64-DB6378DB6278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2D24E265-9C33-D14D-81B5-9154AEE6A37A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D5E7D0D8-4666-2C43-ACEC-121D915B7A19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DE0C1F5-1031-8048-8FBF-D9B55D1DAD21}"/>
                </a:ext>
              </a:extLst>
            </p:cNvPr>
            <p:cNvSpPr txBox="1"/>
            <p:nvPr/>
          </p:nvSpPr>
          <p:spPr>
            <a:xfrm>
              <a:off x="10200288" y="5016856"/>
              <a:ext cx="12666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remote</a:t>
              </a:r>
            </a:p>
            <a:p>
              <a:pPr algn="ctr"/>
              <a:r>
                <a:rPr lang="en-US" dirty="0"/>
                <a:t>resources</a:t>
              </a:r>
            </a:p>
          </p:txBody>
        </p:sp>
        <p:cxnSp>
          <p:nvCxnSpPr>
            <p:cNvPr id="67" name="Curved Connector 66">
              <a:extLst>
                <a:ext uri="{FF2B5EF4-FFF2-40B4-BE49-F238E27FC236}">
                  <a16:creationId xmlns:a16="http://schemas.microsoft.com/office/drawing/2014/main" id="{DEB750BE-64D7-5449-811B-18C37684073D}"/>
                </a:ext>
              </a:extLst>
            </p:cNvPr>
            <p:cNvCxnSpPr>
              <a:cxnSpLocks/>
              <a:stCxn id="64" idx="1"/>
              <a:endCxn id="42" idx="0"/>
            </p:cNvCxnSpPr>
            <p:nvPr/>
          </p:nvCxnSpPr>
          <p:spPr>
            <a:xfrm rot="10800000">
              <a:off x="8852198" y="4419938"/>
              <a:ext cx="1348091" cy="920084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urved Connector 69">
              <a:extLst>
                <a:ext uri="{FF2B5EF4-FFF2-40B4-BE49-F238E27FC236}">
                  <a16:creationId xmlns:a16="http://schemas.microsoft.com/office/drawing/2014/main" id="{045304ED-E936-3549-8427-0326E32BC351}"/>
                </a:ext>
              </a:extLst>
            </p:cNvPr>
            <p:cNvCxnSpPr>
              <a:cxnSpLocks/>
              <a:stCxn id="64" idx="0"/>
              <a:endCxn id="47" idx="2"/>
            </p:cNvCxnSpPr>
            <p:nvPr/>
          </p:nvCxnSpPr>
          <p:spPr>
            <a:xfrm rot="16200000" flipV="1">
              <a:off x="9031270" y="3214491"/>
              <a:ext cx="1623293" cy="1981438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urved Connector 79">
              <a:extLst>
                <a:ext uri="{FF2B5EF4-FFF2-40B4-BE49-F238E27FC236}">
                  <a16:creationId xmlns:a16="http://schemas.microsoft.com/office/drawing/2014/main" id="{2A82AFB4-5815-2A45-B9EB-164741564A6A}"/>
                </a:ext>
              </a:extLst>
            </p:cNvPr>
            <p:cNvCxnSpPr>
              <a:cxnSpLocks/>
              <a:stCxn id="64" idx="0"/>
              <a:endCxn id="35" idx="2"/>
            </p:cNvCxnSpPr>
            <p:nvPr/>
          </p:nvCxnSpPr>
          <p:spPr>
            <a:xfrm rot="16200000" flipV="1">
              <a:off x="9558479" y="3741700"/>
              <a:ext cx="975293" cy="1575020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417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3C334-9779-5E43-B48B-3C3AC491C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XLink</a:t>
            </a:r>
            <a:r>
              <a:rPr lang="en-US" dirty="0"/>
              <a:t> simple links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D63321-9368-4142-8356-572B159FE7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&lt;link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="http://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/"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some text</a:t>
            </a:r>
            <a:r>
              <a:rPr lang="en-US" sz="1600" dirty="0">
                <a:latin typeface="Lucida Console" panose="020B0609040504020204" pitchFamily="49" charset="0"/>
              </a:rPr>
              <a:t>&lt;/link&gt;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 that </a:t>
            </a:r>
            <a:r>
              <a:rPr lang="en-US" dirty="0">
                <a:latin typeface="Lucida Console" panose="020B0609040504020204" pitchFamily="49" charset="0"/>
              </a:rPr>
              <a:t>link</a:t>
            </a:r>
            <a:r>
              <a:rPr lang="en-US" dirty="0"/>
              <a:t> element name is not part of </a:t>
            </a:r>
            <a:r>
              <a:rPr lang="en-US" dirty="0" err="1"/>
              <a:t>XLink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xlink:type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attribute is optional on simple links, arc is implicit.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710DCBFA-9B1B-B146-9510-B3A5634F9E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AF48630-541C-8F4D-A0B0-15412CD6B86C}"/>
              </a:ext>
            </a:extLst>
          </p:cNvPr>
          <p:cNvSpPr/>
          <p:nvPr/>
        </p:nvSpPr>
        <p:spPr>
          <a:xfrm>
            <a:off x="5556000" y="4617787"/>
            <a:ext cx="1080000" cy="108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B4EDF499-E7F7-7D43-8554-8E27DF87CA47}"/>
              </a:ext>
            </a:extLst>
          </p:cNvPr>
          <p:cNvCxnSpPr>
            <a:cxnSpLocks/>
            <a:stCxn id="13" idx="3"/>
            <a:endCxn id="34" idx="1"/>
          </p:cNvCxnSpPr>
          <p:nvPr/>
        </p:nvCxnSpPr>
        <p:spPr>
          <a:xfrm flipV="1">
            <a:off x="5689584" y="5157787"/>
            <a:ext cx="812834" cy="262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BADD9E54-5676-2845-84BD-8CD3E848F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9584" y="5050049"/>
            <a:ext cx="1080000" cy="21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 anchor="ctr" anchorCtr="0"/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77"/>
              </a:rPr>
              <a:t>some text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E9DE350-21D6-254F-8D48-3782AB77732B}"/>
              </a:ext>
            </a:extLst>
          </p:cNvPr>
          <p:cNvGrpSpPr/>
          <p:nvPr/>
        </p:nvGrpSpPr>
        <p:grpSpPr>
          <a:xfrm>
            <a:off x="6502418" y="5049787"/>
            <a:ext cx="828000" cy="216000"/>
            <a:chOff x="9012000" y="3825000"/>
            <a:chExt cx="828000" cy="216000"/>
          </a:xfrm>
        </p:grpSpPr>
        <p:sp>
          <p:nvSpPr>
            <p:cNvPr id="32" name="Line 9">
              <a:extLst>
                <a:ext uri="{FF2B5EF4-FFF2-40B4-BE49-F238E27FC236}">
                  <a16:creationId xmlns:a16="http://schemas.microsoft.com/office/drawing/2014/main" id="{58ACF54D-C560-7742-8019-BF9232F2E7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20000" y="3942593"/>
              <a:ext cx="720000" cy="0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6FED556-BEEF-9347-A7EE-88AA72847B1E}"/>
                </a:ext>
              </a:extLst>
            </p:cNvPr>
            <p:cNvGrpSpPr/>
            <p:nvPr/>
          </p:nvGrpSpPr>
          <p:grpSpPr>
            <a:xfrm>
              <a:off x="9012000" y="3825000"/>
              <a:ext cx="216000" cy="216000"/>
              <a:chOff x="4680000" y="2916000"/>
              <a:chExt cx="216000" cy="216000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29A82A5-D8E5-F241-843C-53A8A6767130}"/>
                  </a:ext>
                </a:extLst>
              </p:cNvPr>
              <p:cNvSpPr/>
              <p:nvPr/>
            </p:nvSpPr>
            <p:spPr bwMode="auto">
              <a:xfrm>
                <a:off x="4680000" y="2916000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0735CA44-F628-8F46-AC0A-E6BEA0C6A28E}"/>
                  </a:ext>
                </a:extLst>
              </p:cNvPr>
              <p:cNvSpPr/>
              <p:nvPr/>
            </p:nvSpPr>
            <p:spPr bwMode="auto">
              <a:xfrm>
                <a:off x="4716000" y="2952000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05478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17A2C-DA81-A742-906A-B5ACE4026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XLink</a:t>
            </a:r>
            <a:r>
              <a:rPr lang="en-US" dirty="0"/>
              <a:t> extended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30D53-001A-4645-9471-6A8ED126A31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an extended link version of the simple link on the previous slide: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&lt;link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="extended"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&lt;anchor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="resource"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="source"</a:t>
            </a:r>
            <a:r>
              <a:rPr lang="en-US" sz="1600" dirty="0">
                <a:latin typeface="Lucida Console" panose="020B0609040504020204" pitchFamily="49" charset="0"/>
              </a:rPr>
              <a:t>&gt;some text&lt;/resource&gt;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&lt;location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="locator"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="destination"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="http://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/"</a:t>
            </a:r>
            <a:r>
              <a:rPr lang="en-US" sz="1600" dirty="0">
                <a:latin typeface="Lucida Console" panose="020B0609040504020204" pitchFamily="49" charset="0"/>
              </a:rPr>
              <a:t>/&gt;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&lt;transition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="arc"</a:t>
            </a:r>
            <a:b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xlink:from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="source"</a:t>
            </a:r>
            <a:b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xlink:to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="destination"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&lt;/link&gt;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7C1731-FA32-D44D-ADF0-3666D2F395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95A128D-553A-6C46-B852-7CF63E267F07}"/>
              </a:ext>
            </a:extLst>
          </p:cNvPr>
          <p:cNvGrpSpPr/>
          <p:nvPr/>
        </p:nvGrpSpPr>
        <p:grpSpPr>
          <a:xfrm>
            <a:off x="3496491" y="3025438"/>
            <a:ext cx="7997884" cy="1998964"/>
            <a:chOff x="3496491" y="3025438"/>
            <a:chExt cx="7997884" cy="199896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EB65E9-4ECE-2F4B-AFF0-53D432DEC1FD}"/>
                </a:ext>
              </a:extLst>
            </p:cNvPr>
            <p:cNvSpPr txBox="1"/>
            <p:nvPr/>
          </p:nvSpPr>
          <p:spPr>
            <a:xfrm>
              <a:off x="7164343" y="4378071"/>
              <a:ext cx="43300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xlink:label</a:t>
              </a:r>
              <a:r>
                <a:rPr lang="en-GB" dirty="0"/>
                <a:t> used to identify resources</a:t>
              </a:r>
            </a:p>
            <a:p>
              <a:r>
                <a:rPr lang="en-GB" dirty="0"/>
                <a:t>for use in arcs 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2F9B632-44C0-A14A-ACB5-B8CC00D2D42B}"/>
                </a:ext>
              </a:extLst>
            </p:cNvPr>
            <p:cNvSpPr/>
            <p:nvPr/>
          </p:nvSpPr>
          <p:spPr bwMode="auto">
            <a:xfrm>
              <a:off x="3751544" y="3524841"/>
              <a:ext cx="1365337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00C97B6-A85E-7448-ACE6-B00639368E1C}"/>
                </a:ext>
              </a:extLst>
            </p:cNvPr>
            <p:cNvSpPr/>
            <p:nvPr/>
          </p:nvSpPr>
          <p:spPr bwMode="auto">
            <a:xfrm>
              <a:off x="3496491" y="3025438"/>
              <a:ext cx="739938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61BFF613-DF4A-E94E-B403-D69178D826D8}"/>
                </a:ext>
              </a:extLst>
            </p:cNvPr>
            <p:cNvCxnSpPr>
              <a:cxnSpLocks/>
              <a:stCxn id="15" idx="3"/>
              <a:endCxn id="6" idx="0"/>
            </p:cNvCxnSpPr>
            <p:nvPr/>
          </p:nvCxnSpPr>
          <p:spPr>
            <a:xfrm>
              <a:off x="4236429" y="3151438"/>
              <a:ext cx="5092930" cy="1226633"/>
            </a:xfrm>
            <a:prstGeom prst="curved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EE638E6E-C580-1C42-8C5C-F000E8DD00B1}"/>
                </a:ext>
              </a:extLst>
            </p:cNvPr>
            <p:cNvCxnSpPr>
              <a:cxnSpLocks/>
              <a:stCxn id="8" idx="3"/>
              <a:endCxn id="6" idx="0"/>
            </p:cNvCxnSpPr>
            <p:nvPr/>
          </p:nvCxnSpPr>
          <p:spPr>
            <a:xfrm>
              <a:off x="5116881" y="3650841"/>
              <a:ext cx="4212478" cy="727230"/>
            </a:xfrm>
            <a:prstGeom prst="curved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024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3513-A3C5-1E44-931C-8E2BC642D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XLink</a:t>
            </a:r>
            <a:r>
              <a:rPr lang="en-US" dirty="0"/>
              <a:t> bidirectional first-class link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80FF1-3D3A-964D-9FCA-0CE2CA6F81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5400674" cy="446405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&lt;link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="extended"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&lt;location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="locator"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="end1"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="http://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a.example.org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/"</a:t>
            </a:r>
            <a:r>
              <a:rPr lang="en-US" sz="1600" dirty="0">
                <a:latin typeface="Lucida Console" panose="020B0609040504020204" pitchFamily="49" charset="0"/>
              </a:rPr>
              <a:t>/&gt;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&lt;location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="locator"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="end2"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="http://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b.example.org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/"</a:t>
            </a:r>
            <a:r>
              <a:rPr lang="en-US" sz="1600" dirty="0">
                <a:latin typeface="Lucida Console" panose="020B0609040504020204" pitchFamily="49" charset="0"/>
              </a:rPr>
              <a:t>/&gt;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&lt;transition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="arc"</a:t>
            </a:r>
            <a:b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xlink:from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="end1"</a:t>
            </a:r>
            <a:b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xlink:to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="end2"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&lt;transition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="arc"</a:t>
            </a:r>
            <a:b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xlink:from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="end2"</a:t>
            </a:r>
            <a:b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xlink:to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="end1"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&lt;/link&gt;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C9F855-0B9B-4F40-A52F-1D0DD70FFF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B70ED49-AFD1-CF4C-9990-7617E97731F8}"/>
              </a:ext>
            </a:extLst>
          </p:cNvPr>
          <p:cNvGrpSpPr/>
          <p:nvPr/>
        </p:nvGrpSpPr>
        <p:grpSpPr>
          <a:xfrm rot="5400000">
            <a:off x="7685834" y="3116135"/>
            <a:ext cx="2487965" cy="1778258"/>
            <a:chOff x="8827600" y="3120796"/>
            <a:chExt cx="2487965" cy="177825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38DD70D-4114-3D48-ABEF-B7FA9AD5284A}"/>
                </a:ext>
              </a:extLst>
            </p:cNvPr>
            <p:cNvSpPr/>
            <p:nvPr/>
          </p:nvSpPr>
          <p:spPr>
            <a:xfrm>
              <a:off x="9541147" y="3465262"/>
              <a:ext cx="1080000" cy="10800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1061FC88-E1D5-4546-A205-FBA0FD3EAF04}"/>
                </a:ext>
              </a:extLst>
            </p:cNvPr>
            <p:cNvSpPr/>
            <p:nvPr/>
          </p:nvSpPr>
          <p:spPr>
            <a:xfrm rot="18900000">
              <a:off x="9485270" y="3738164"/>
              <a:ext cx="1160890" cy="1160890"/>
            </a:xfrm>
            <a:prstGeom prst="arc">
              <a:avLst/>
            </a:prstGeom>
            <a:ln w="25400">
              <a:solidFill>
                <a:schemeClr val="bg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363B9A34-6FF2-C845-A8A8-5287438066B8}"/>
                </a:ext>
              </a:extLst>
            </p:cNvPr>
            <p:cNvSpPr/>
            <p:nvPr/>
          </p:nvSpPr>
          <p:spPr>
            <a:xfrm rot="8100000">
              <a:off x="9500701" y="3120796"/>
              <a:ext cx="1160890" cy="1160890"/>
            </a:xfrm>
            <a:prstGeom prst="arc">
              <a:avLst/>
            </a:prstGeom>
            <a:ln w="25400">
              <a:solidFill>
                <a:schemeClr val="bg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30A5966-9E80-CE45-9C34-3DE12E9F7B05}"/>
                </a:ext>
              </a:extLst>
            </p:cNvPr>
            <p:cNvGrpSpPr/>
            <p:nvPr/>
          </p:nvGrpSpPr>
          <p:grpSpPr>
            <a:xfrm>
              <a:off x="10487565" y="3897262"/>
              <a:ext cx="828000" cy="216000"/>
              <a:chOff x="9012000" y="3825000"/>
              <a:chExt cx="828000" cy="216000"/>
            </a:xfrm>
          </p:grpSpPr>
          <p:sp>
            <p:nvSpPr>
              <p:cNvPr id="9" name="Line 9">
                <a:extLst>
                  <a:ext uri="{FF2B5EF4-FFF2-40B4-BE49-F238E27FC236}">
                    <a16:creationId xmlns:a16="http://schemas.microsoft.com/office/drawing/2014/main" id="{72248065-F51D-3A42-98CA-D4F4FADF13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35A1D1CF-1AFE-9141-BF8A-122351427BEB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D1B625D0-272E-F94E-B5EA-5865AF7336D4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5B5E241B-C223-814A-A811-4907A4D4789E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D32E329-EB02-164B-B377-C4A9C3D26F59}"/>
                </a:ext>
              </a:extLst>
            </p:cNvPr>
            <p:cNvGrpSpPr/>
            <p:nvPr/>
          </p:nvGrpSpPr>
          <p:grpSpPr>
            <a:xfrm flipH="1">
              <a:off x="8827600" y="3897262"/>
              <a:ext cx="828000" cy="216000"/>
              <a:chOff x="9012000" y="3825000"/>
              <a:chExt cx="828000" cy="216000"/>
            </a:xfrm>
          </p:grpSpPr>
          <p:sp>
            <p:nvSpPr>
              <p:cNvPr id="14" name="Line 9">
                <a:extLst>
                  <a:ext uri="{FF2B5EF4-FFF2-40B4-BE49-F238E27FC236}">
                    <a16:creationId xmlns:a16="http://schemas.microsoft.com/office/drawing/2014/main" id="{CDEE61BB-F76B-5746-9D40-727B512B3E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F5A57BD1-D049-5843-8DAF-F648042C14B0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A690A517-C9A9-744D-99F0-39B51BF378E9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F93E479F-F7A9-AF43-A897-735E980E5910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02576DD-1034-CC47-AE5B-9B52C6B0E0F2}"/>
              </a:ext>
            </a:extLst>
          </p:cNvPr>
          <p:cNvSpPr txBox="1"/>
          <p:nvPr/>
        </p:nvSpPr>
        <p:spPr>
          <a:xfrm>
            <a:off x="7474811" y="2340066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Console" panose="020B0609040504020204" pitchFamily="49" charset="0"/>
              </a:rPr>
              <a:t>https://</a:t>
            </a:r>
            <a:r>
              <a:rPr lang="en-US" sz="1600" dirty="0" err="1">
                <a:latin typeface="Lucida Console" panose="020B0609040504020204" pitchFamily="49" charset="0"/>
              </a:rPr>
              <a:t>a.example.org</a:t>
            </a:r>
            <a:r>
              <a:rPr lang="en-US" sz="1600" dirty="0">
                <a:latin typeface="Lucida Console" panose="020B0609040504020204" pitchFamily="49" charset="0"/>
              </a:rPr>
              <a:t>/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444F24-A96A-F54B-AA7D-971CE4CCF798}"/>
              </a:ext>
            </a:extLst>
          </p:cNvPr>
          <p:cNvSpPr txBox="1"/>
          <p:nvPr/>
        </p:nvSpPr>
        <p:spPr>
          <a:xfrm>
            <a:off x="7484404" y="5351036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Console" panose="020B0609040504020204" pitchFamily="49" charset="0"/>
              </a:rPr>
              <a:t>https://</a:t>
            </a:r>
            <a:r>
              <a:rPr lang="en-US" sz="1600" dirty="0" err="1">
                <a:latin typeface="Lucida Console" panose="020B0609040504020204" pitchFamily="49" charset="0"/>
              </a:rPr>
              <a:t>b.example.org</a:t>
            </a:r>
            <a:r>
              <a:rPr lang="en-US" sz="1600" dirty="0">
                <a:latin typeface="Lucida Console" panose="020B0609040504020204" pitchFamily="49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109671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C238-1900-6246-9951-9741F67EF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XLink</a:t>
            </a:r>
            <a:r>
              <a:rPr lang="en-US" dirty="0"/>
              <a:t> </a:t>
            </a:r>
            <a:r>
              <a:rPr lang="en-US" dirty="0" err="1"/>
              <a:t>behaviours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C50333-0D01-2942-A23F-46D957A1BA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orthogonal behaviours of links: </a:t>
            </a:r>
          </a:p>
          <a:p>
            <a:pPr lvl="1"/>
            <a:r>
              <a:rPr lang="en-GB" dirty="0"/>
              <a:t>Is a link traversed automatically, or must it be a deliberate act by the user?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xlink:actuate</a:t>
            </a:r>
            <a:r>
              <a:rPr lang="en-US" dirty="0">
                <a:latin typeface="Lucida Console" panose="020B0609040504020204" pitchFamily="49" charset="0"/>
              </a:rPr>
              <a:t>="</a:t>
            </a:r>
            <a:r>
              <a:rPr lang="en-US" dirty="0" err="1">
                <a:latin typeface="Lucida Console" panose="020B0609040504020204" pitchFamily="49" charset="0"/>
              </a:rPr>
              <a:t>onLoad</a:t>
            </a:r>
            <a:r>
              <a:rPr lang="en-US" dirty="0">
                <a:latin typeface="Lucida Console" panose="020B0609040504020204" pitchFamily="49" charset="0"/>
              </a:rPr>
              <a:t>"</a:t>
            </a:r>
          </a:p>
          <a:p>
            <a:pPr lvl="1"/>
            <a:r>
              <a:rPr lang="en-US" dirty="0"/>
              <a:t>Automatically actuate the link when the page loads</a:t>
            </a:r>
          </a:p>
          <a:p>
            <a:pPr lvl="1"/>
            <a:r>
              <a:rPr lang="en-US" dirty="0"/>
              <a:t>Behaves like the HTML </a:t>
            </a:r>
            <a:r>
              <a:rPr lang="en-US" dirty="0" err="1">
                <a:latin typeface="Lucida Console" panose="020B0609040504020204" pitchFamily="49" charset="0"/>
              </a:rPr>
              <a:t>img</a:t>
            </a:r>
            <a:r>
              <a:rPr lang="en-US" dirty="0"/>
              <a:t> element</a:t>
            </a:r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xlink:actuate</a:t>
            </a:r>
            <a:r>
              <a:rPr lang="en-US" dirty="0">
                <a:latin typeface="Lucida Console" panose="020B0609040504020204" pitchFamily="49" charset="0"/>
              </a:rPr>
              <a:t>="</a:t>
            </a:r>
            <a:r>
              <a:rPr lang="en-US" dirty="0" err="1">
                <a:latin typeface="Lucida Console" panose="020B0609040504020204" pitchFamily="49" charset="0"/>
              </a:rPr>
              <a:t>onRequest</a:t>
            </a:r>
            <a:r>
              <a:rPr lang="en-US" dirty="0">
                <a:latin typeface="Lucida Console" panose="020B0609040504020204" pitchFamily="49" charset="0"/>
              </a:rPr>
              <a:t>"</a:t>
            </a:r>
          </a:p>
          <a:p>
            <a:pPr lvl="1"/>
            <a:r>
              <a:rPr lang="en-US" dirty="0"/>
              <a:t>Only actuate the link when the user requests</a:t>
            </a:r>
          </a:p>
          <a:p>
            <a:pPr lvl="1"/>
            <a:r>
              <a:rPr lang="en-US" dirty="0"/>
              <a:t>Behaves like the HTML </a:t>
            </a:r>
            <a:r>
              <a:rPr lang="en-US" dirty="0">
                <a:latin typeface="Lucida Console" panose="020B0609040504020204" pitchFamily="49" charset="0"/>
              </a:rPr>
              <a:t>a</a:t>
            </a:r>
            <a:r>
              <a:rPr lang="en-US" dirty="0"/>
              <a:t> element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DAC514-D213-AD47-8870-6F8C8F243B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1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C238-1900-6246-9951-9741F67EF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XLink</a:t>
            </a:r>
            <a:r>
              <a:rPr lang="en-US" dirty="0"/>
              <a:t> </a:t>
            </a:r>
            <a:r>
              <a:rPr lang="en-US" dirty="0" err="1"/>
              <a:t>behaviours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C50333-0D01-2942-A23F-46D957A1BA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Two orthogonal behaviours of links: </a:t>
            </a:r>
          </a:p>
          <a:p>
            <a:pPr lvl="1"/>
            <a:r>
              <a:rPr lang="en-GB" dirty="0"/>
              <a:t>Is a link traversed automatically, or must it be a deliberate act by the user?</a:t>
            </a:r>
          </a:p>
          <a:p>
            <a:pPr lvl="1"/>
            <a:r>
              <a:rPr lang="en-GB" dirty="0"/>
              <a:t>In what context is the link destination displayed?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xlink:show</a:t>
            </a:r>
            <a:r>
              <a:rPr lang="en-US" dirty="0">
                <a:latin typeface="Lucida Console" panose="020B0609040504020204" pitchFamily="49" charset="0"/>
              </a:rPr>
              <a:t>="replace"</a:t>
            </a:r>
            <a:endParaRPr lang="en-US" dirty="0"/>
          </a:p>
          <a:p>
            <a:pPr lvl="1"/>
            <a:r>
              <a:rPr lang="en-US" dirty="0"/>
              <a:t>Display the destination in the current context (default </a:t>
            </a:r>
            <a:r>
              <a:rPr lang="en-US" dirty="0" err="1"/>
              <a:t>behaviour</a:t>
            </a:r>
            <a:r>
              <a:rPr lang="en-US" dirty="0"/>
              <a:t> of the HTML </a:t>
            </a:r>
            <a:r>
              <a:rPr lang="en-US" dirty="0">
                <a:latin typeface="Lucida Console" panose="020B0609040504020204" pitchFamily="49" charset="0"/>
              </a:rPr>
              <a:t>a</a:t>
            </a:r>
            <a:r>
              <a:rPr lang="en-US" dirty="0"/>
              <a:t> element)</a:t>
            </a:r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xlink:show</a:t>
            </a:r>
            <a:r>
              <a:rPr lang="en-US" dirty="0">
                <a:latin typeface="Lucida Console" panose="020B0609040504020204" pitchFamily="49" charset="0"/>
              </a:rPr>
              <a:t>="new"</a:t>
            </a:r>
          </a:p>
          <a:p>
            <a:pPr lvl="1"/>
            <a:r>
              <a:rPr lang="en-US" dirty="0"/>
              <a:t>When traversing the link, display the destination in a new context (i.e. window, browser tab)</a:t>
            </a:r>
          </a:p>
          <a:p>
            <a:pPr lvl="1"/>
            <a:r>
              <a:rPr lang="en-US" dirty="0"/>
              <a:t>Behaves like the HTML </a:t>
            </a:r>
            <a:r>
              <a:rPr lang="en-US" dirty="0">
                <a:latin typeface="Lucida Console" panose="020B0609040504020204" pitchFamily="49" charset="0"/>
              </a:rPr>
              <a:t>a</a:t>
            </a:r>
            <a:r>
              <a:rPr lang="en-US" dirty="0"/>
              <a:t> element with </a:t>
            </a:r>
            <a:r>
              <a:rPr lang="en-US" dirty="0">
                <a:latin typeface="Lucida Console" panose="020B0609040504020204" pitchFamily="49" charset="0"/>
              </a:rPr>
              <a:t>target="_blank"</a:t>
            </a:r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xlink:show</a:t>
            </a:r>
            <a:r>
              <a:rPr lang="en-US" dirty="0">
                <a:latin typeface="Lucida Console" panose="020B0609040504020204" pitchFamily="49" charset="0"/>
              </a:rPr>
              <a:t>="embed"</a:t>
            </a:r>
            <a:endParaRPr lang="en-US" dirty="0"/>
          </a:p>
          <a:p>
            <a:pPr lvl="1"/>
            <a:r>
              <a:rPr lang="en-US" dirty="0"/>
              <a:t>Display the destination by embedding it in the current context</a:t>
            </a:r>
          </a:p>
          <a:p>
            <a:pPr lvl="1"/>
            <a:r>
              <a:rPr lang="en-US" dirty="0"/>
              <a:t>Behaves like the HTML </a:t>
            </a:r>
            <a:r>
              <a:rPr lang="en-US" dirty="0" err="1">
                <a:latin typeface="Lucida Console" panose="020B0609040504020204" pitchFamily="49" charset="0"/>
              </a:rPr>
              <a:t>img</a:t>
            </a:r>
            <a:r>
              <a:rPr lang="en-US" dirty="0"/>
              <a:t> element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DAC514-D213-AD47-8870-6F8C8F243B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3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9E743-36E9-BF40-9083-BCB9CBE25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XLink</a:t>
            </a:r>
            <a:r>
              <a:rPr lang="en-US" dirty="0"/>
              <a:t> roles and titles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3647C-1180-694A-8212-A42545AAC2F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More general version of </a:t>
            </a:r>
            <a:r>
              <a:rPr lang="en-US" dirty="0" err="1">
                <a:latin typeface="Lucida Console" panose="020B0609040504020204" pitchFamily="49" charset="0"/>
              </a:rPr>
              <a:t>rel</a:t>
            </a:r>
            <a:r>
              <a:rPr lang="en-US" dirty="0"/>
              <a:t>/</a:t>
            </a:r>
            <a:r>
              <a:rPr lang="en-US" dirty="0">
                <a:latin typeface="Lucida Console" panose="020B0609040504020204" pitchFamily="49" charset="0"/>
              </a:rPr>
              <a:t>rev</a:t>
            </a:r>
            <a:r>
              <a:rPr lang="en-US" dirty="0"/>
              <a:t> attributes in HTML</a:t>
            </a:r>
          </a:p>
          <a:p>
            <a:pPr lvl="1"/>
            <a:r>
              <a:rPr lang="en-US" dirty="0" err="1">
                <a:latin typeface="Lucida Console" panose="020B0609040504020204" pitchFamily="49" charset="0"/>
              </a:rPr>
              <a:t>xlink:role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used to express link type (i.e. meaning of a link as a whole)</a:t>
            </a:r>
          </a:p>
          <a:p>
            <a:pPr lvl="1"/>
            <a:r>
              <a:rPr lang="en-US" dirty="0" err="1">
                <a:latin typeface="Lucida Console" panose="020B0609040504020204" pitchFamily="49" charset="0"/>
              </a:rPr>
              <a:t>xlink:arcrole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used to express the meaning of a specific arc within a link</a:t>
            </a:r>
          </a:p>
          <a:p>
            <a:pPr lvl="1"/>
            <a:r>
              <a:rPr lang="en-US" dirty="0"/>
              <a:t>Both take URIs as values (compare with simple keywords used as link types in HTML)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xlink:title</a:t>
            </a:r>
            <a:r>
              <a:rPr lang="en-US" dirty="0"/>
              <a:t> attribute used to provide human-readable labels</a:t>
            </a:r>
          </a:p>
          <a:p>
            <a:pPr lvl="1"/>
            <a:r>
              <a:rPr lang="en-US" dirty="0"/>
              <a:t>Used for extended links, arcs and locators</a:t>
            </a:r>
          </a:p>
          <a:p>
            <a:pPr lvl="1"/>
            <a:r>
              <a:rPr lang="en-US" dirty="0"/>
              <a:t>Can also use an element with </a:t>
            </a:r>
            <a:r>
              <a:rPr lang="en-US" dirty="0" err="1">
                <a:latin typeface="Lucida Console" panose="020B0609040504020204" pitchFamily="49" charset="0"/>
              </a:rPr>
              <a:t>xlink:type</a:t>
            </a:r>
            <a:r>
              <a:rPr lang="en-US" dirty="0">
                <a:latin typeface="Lucida Console" panose="020B0609040504020204" pitchFamily="49" charset="0"/>
              </a:rPr>
              <a:t>="title"</a:t>
            </a:r>
            <a:r>
              <a:rPr lang="en-US" dirty="0"/>
              <a:t> to specify labels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A7988-4D96-3649-A78D-97F6712E54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37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26059-2D04-5145-851B-9799BA3E6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</a:t>
            </a:r>
            <a:r>
              <a:rPr lang="en-US" dirty="0" err="1"/>
              <a:t>XLink</a:t>
            </a:r>
            <a:r>
              <a:rPr lang="en-US" dirty="0"/>
              <a:t> vocabularies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67099-7B8C-F54E-914B-597044681EA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Use DTDs/XML Schema to simplify use of </a:t>
            </a:r>
            <a:r>
              <a:rPr lang="en-US" dirty="0" err="1"/>
              <a:t>XLink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&lt;!ELEMENT link ((</a:t>
            </a:r>
            <a:r>
              <a:rPr lang="en-US" sz="1600" dirty="0" err="1">
                <a:latin typeface="Lucida Console" panose="020B0609040504020204" pitchFamily="49" charset="0"/>
              </a:rPr>
              <a:t>location|anchor|transition</a:t>
            </a:r>
            <a:r>
              <a:rPr lang="en-US" sz="1600" dirty="0">
                <a:latin typeface="Lucida Console" panose="020B0609040504020204" pitchFamily="49" charset="0"/>
              </a:rPr>
              <a:t>)*)&gt;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&lt;!ATTLIST link </a:t>
            </a:r>
            <a:r>
              <a:rPr lang="en-US" sz="1600" dirty="0" err="1">
                <a:latin typeface="Lucida Console" panose="020B0609040504020204" pitchFamily="49" charset="0"/>
              </a:rPr>
              <a:t>xmlns:xlink</a:t>
            </a:r>
            <a:r>
              <a:rPr lang="en-US" sz="1600" dirty="0">
                <a:latin typeface="Lucida Console" panose="020B0609040504020204" pitchFamily="49" charset="0"/>
              </a:rPr>
              <a:t> CDATA #FIXED "http://www.w3.org/1999/</a:t>
            </a:r>
            <a:r>
              <a:rPr lang="en-US" sz="1600" dirty="0" err="1">
                <a:latin typeface="Lucida Console" panose="020B0609040504020204" pitchFamily="49" charset="0"/>
              </a:rPr>
              <a:t>xlink</a:t>
            </a:r>
            <a:r>
              <a:rPr lang="en-US" sz="1600" dirty="0">
                <a:latin typeface="Lucida Console" panose="020B0609040504020204" pitchFamily="49" charset="0"/>
              </a:rPr>
              <a:t>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</a:t>
            </a:r>
            <a:r>
              <a:rPr lang="en-US" sz="1600" dirty="0" err="1"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latin typeface="Lucida Console" panose="020B0609040504020204" pitchFamily="49" charset="0"/>
              </a:rPr>
              <a:t> (extended) #FIXED "extended"&gt;</a:t>
            </a:r>
            <a:br>
              <a:rPr lang="en-US" sz="1600" dirty="0">
                <a:latin typeface="Lucida Console" panose="020B0609040504020204" pitchFamily="49" charset="0"/>
              </a:rPr>
            </a:b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&lt;!ELEMENT location EMPTY&gt;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&lt;!ATTLIST location </a:t>
            </a:r>
            <a:r>
              <a:rPr lang="en-US" sz="1600" dirty="0" err="1"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latin typeface="Lucida Console" panose="020B0609040504020204" pitchFamily="49" charset="0"/>
              </a:rPr>
              <a:t> (locator) #FIXED "locator"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    </a:t>
            </a:r>
            <a:r>
              <a:rPr lang="en-US" sz="1600" dirty="0" err="1"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latin typeface="Lucida Console" panose="020B0609040504020204" pitchFamily="49" charset="0"/>
              </a:rPr>
              <a:t> CDATA #REQUIRED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    </a:t>
            </a:r>
            <a:r>
              <a:rPr lang="en-US" sz="1600" dirty="0" err="1"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latin typeface="Lucida Console" panose="020B0609040504020204" pitchFamily="49" charset="0"/>
              </a:rPr>
              <a:t> NMTOKEN #REQUIRED&gt;</a:t>
            </a:r>
            <a:br>
              <a:rPr lang="en-US" sz="1600" dirty="0">
                <a:latin typeface="Lucida Console" panose="020B0609040504020204" pitchFamily="49" charset="0"/>
              </a:rPr>
            </a:b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&lt;!ELEMENT anchor ANY&gt;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&lt;!ATTLIST anchor </a:t>
            </a:r>
            <a:r>
              <a:rPr lang="en-US" sz="1600" dirty="0" err="1"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latin typeface="Lucida Console" panose="020B0609040504020204" pitchFamily="49" charset="0"/>
              </a:rPr>
              <a:t> (resource) #FIXED "resource"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  </a:t>
            </a:r>
            <a:r>
              <a:rPr lang="en-US" sz="1600" dirty="0" err="1"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latin typeface="Lucida Console" panose="020B0609040504020204" pitchFamily="49" charset="0"/>
              </a:rPr>
              <a:t> NMTOKEN #REQUIRED&gt;</a:t>
            </a:r>
            <a:br>
              <a:rPr lang="en-US" sz="1600" dirty="0">
                <a:latin typeface="Lucida Console" panose="020B0609040504020204" pitchFamily="49" charset="0"/>
              </a:rPr>
            </a:b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&lt;!ELEMENT transition EMPTY&gt;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&lt;!ATTLIST transition </a:t>
            </a:r>
            <a:r>
              <a:rPr lang="en-US" sz="1600" dirty="0" err="1"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latin typeface="Lucida Console" panose="020B0609040504020204" pitchFamily="49" charset="0"/>
              </a:rPr>
              <a:t> (arc) #FIXED "arc"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      </a:t>
            </a:r>
            <a:r>
              <a:rPr lang="en-US" sz="1600" dirty="0" err="1">
                <a:latin typeface="Lucida Console" panose="020B0609040504020204" pitchFamily="49" charset="0"/>
              </a:rPr>
              <a:t>xlink:from</a:t>
            </a:r>
            <a:r>
              <a:rPr lang="en-US" sz="1600" dirty="0">
                <a:latin typeface="Lucida Console" panose="020B0609040504020204" pitchFamily="49" charset="0"/>
              </a:rPr>
              <a:t> NMTOKEN #REQUIRED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      </a:t>
            </a:r>
            <a:r>
              <a:rPr lang="en-US" sz="1600" dirty="0" err="1">
                <a:latin typeface="Lucida Console" panose="020B0609040504020204" pitchFamily="49" charset="0"/>
              </a:rPr>
              <a:t>xlink:to</a:t>
            </a:r>
            <a:r>
              <a:rPr lang="en-US" sz="1600" dirty="0">
                <a:latin typeface="Lucida Console" panose="020B0609040504020204" pitchFamily="49" charset="0"/>
              </a:rPr>
              <a:t> NMTOKEN #REQUIRED&gt;</a:t>
            </a:r>
            <a:br>
              <a:rPr lang="en-US" sz="1600" dirty="0">
                <a:latin typeface="Lucida Console" panose="020B0609040504020204" pitchFamily="49" charset="0"/>
              </a:rPr>
            </a:br>
            <a:endParaRPr lang="en-US" sz="16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20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is no runner-up prize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If Microcosm and Hyper-G were so good, </a:t>
            </a:r>
            <a:br>
              <a:rPr lang="en-US" sz="2400" dirty="0"/>
            </a:br>
            <a:r>
              <a:rPr lang="en-US" sz="2400" dirty="0"/>
              <a:t>why are we not all using them?</a:t>
            </a:r>
          </a:p>
          <a:p>
            <a:endParaRPr lang="en-US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8D7FD5-AFC3-ED49-B337-B4C421AC2C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2532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F8ADC-A559-CF44-A19E-FC4C5CAF2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XLink</a:t>
            </a:r>
            <a:r>
              <a:rPr lang="en-US" dirty="0"/>
              <a:t> vocabularies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6D645-1498-AC41-80DF-1558E83166E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bidirectional link from earlier in this lecture:</a:t>
            </a: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&lt;link&gt;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&lt;location </a:t>
            </a:r>
            <a:r>
              <a:rPr lang="en-US" sz="1600" dirty="0" err="1"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latin typeface="Lucida Console" panose="020B0609040504020204" pitchFamily="49" charset="0"/>
              </a:rPr>
              <a:t>="end1" </a:t>
            </a:r>
            <a:r>
              <a:rPr lang="en-US" sz="1600" dirty="0" err="1"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latin typeface="Lucida Console" panose="020B0609040504020204" pitchFamily="49" charset="0"/>
              </a:rPr>
              <a:t>="http://</a:t>
            </a:r>
            <a:r>
              <a:rPr lang="en-US" sz="1600" dirty="0" err="1">
                <a:latin typeface="Lucida Console" panose="020B0609040504020204" pitchFamily="49" charset="0"/>
              </a:rPr>
              <a:t>a.example.org</a:t>
            </a:r>
            <a:r>
              <a:rPr lang="en-US" sz="1600" dirty="0">
                <a:latin typeface="Lucida Console" panose="020B0609040504020204" pitchFamily="49" charset="0"/>
              </a:rPr>
              <a:t>/"/&gt;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&lt;location </a:t>
            </a:r>
            <a:r>
              <a:rPr lang="en-US" sz="1600" dirty="0" err="1"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latin typeface="Lucida Console" panose="020B0609040504020204" pitchFamily="49" charset="0"/>
              </a:rPr>
              <a:t>="end2" </a:t>
            </a:r>
            <a:r>
              <a:rPr lang="en-US" sz="1600" dirty="0" err="1"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latin typeface="Lucida Console" panose="020B0609040504020204" pitchFamily="49" charset="0"/>
              </a:rPr>
              <a:t>="http://</a:t>
            </a:r>
            <a:r>
              <a:rPr lang="en-US" sz="1600" dirty="0" err="1">
                <a:latin typeface="Lucida Console" panose="020B0609040504020204" pitchFamily="49" charset="0"/>
              </a:rPr>
              <a:t>b.example.org</a:t>
            </a:r>
            <a:r>
              <a:rPr lang="en-US" sz="1600" dirty="0">
                <a:latin typeface="Lucida Console" panose="020B0609040504020204" pitchFamily="49" charset="0"/>
              </a:rPr>
              <a:t>/"/&gt;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&lt;transition </a:t>
            </a:r>
            <a:r>
              <a:rPr lang="en-US" sz="1600" dirty="0" err="1">
                <a:latin typeface="Lucida Console" panose="020B0609040504020204" pitchFamily="49" charset="0"/>
              </a:rPr>
              <a:t>xlink:from</a:t>
            </a:r>
            <a:r>
              <a:rPr lang="en-US" sz="1600" dirty="0">
                <a:latin typeface="Lucida Console" panose="020B0609040504020204" pitchFamily="49" charset="0"/>
              </a:rPr>
              <a:t>="end1" </a:t>
            </a:r>
            <a:r>
              <a:rPr lang="en-US" sz="1600" dirty="0" err="1">
                <a:latin typeface="Lucida Console" panose="020B0609040504020204" pitchFamily="49" charset="0"/>
              </a:rPr>
              <a:t>xlink:to</a:t>
            </a:r>
            <a:r>
              <a:rPr lang="en-US" sz="1600" dirty="0">
                <a:latin typeface="Lucida Console" panose="020B0609040504020204" pitchFamily="49" charset="0"/>
              </a:rPr>
              <a:t>="end2"&gt;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&lt;transition </a:t>
            </a:r>
            <a:r>
              <a:rPr lang="en-US" sz="1600" dirty="0" err="1">
                <a:latin typeface="Lucida Console" panose="020B0609040504020204" pitchFamily="49" charset="0"/>
              </a:rPr>
              <a:t>xlink:from</a:t>
            </a:r>
            <a:r>
              <a:rPr lang="en-US" sz="1600" dirty="0">
                <a:latin typeface="Lucida Console" panose="020B0609040504020204" pitchFamily="49" charset="0"/>
              </a:rPr>
              <a:t>="end2" </a:t>
            </a:r>
            <a:r>
              <a:rPr lang="en-US" sz="1600" dirty="0" err="1">
                <a:latin typeface="Lucida Console" panose="020B0609040504020204" pitchFamily="49" charset="0"/>
              </a:rPr>
              <a:t>xlink:to</a:t>
            </a:r>
            <a:r>
              <a:rPr lang="en-US" sz="1600" dirty="0">
                <a:latin typeface="Lucida Console" panose="020B0609040504020204" pitchFamily="49" charset="0"/>
              </a:rPr>
              <a:t>="end1"&gt;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&lt;/link&gt;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846FF8-72F2-1749-BC1D-B035EA2C3A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1DCBD88-E70F-4749-BBD2-D94500AD5BC6}"/>
              </a:ext>
            </a:extLst>
          </p:cNvPr>
          <p:cNvGrpSpPr/>
          <p:nvPr/>
        </p:nvGrpSpPr>
        <p:grpSpPr>
          <a:xfrm>
            <a:off x="4852017" y="4268658"/>
            <a:ext cx="2487965" cy="1778258"/>
            <a:chOff x="8827600" y="3120796"/>
            <a:chExt cx="2487965" cy="177825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3CF6940-DEC0-3847-BF83-5F1EDD3EAAA9}"/>
                </a:ext>
              </a:extLst>
            </p:cNvPr>
            <p:cNvSpPr/>
            <p:nvPr/>
          </p:nvSpPr>
          <p:spPr>
            <a:xfrm>
              <a:off x="9541147" y="3465262"/>
              <a:ext cx="1080000" cy="10800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A4C568C0-CE75-1041-932B-4A41D389DD97}"/>
                </a:ext>
              </a:extLst>
            </p:cNvPr>
            <p:cNvSpPr/>
            <p:nvPr/>
          </p:nvSpPr>
          <p:spPr>
            <a:xfrm rot="18900000">
              <a:off x="9485270" y="3738164"/>
              <a:ext cx="1160890" cy="1160890"/>
            </a:xfrm>
            <a:prstGeom prst="arc">
              <a:avLst/>
            </a:prstGeom>
            <a:ln w="25400">
              <a:solidFill>
                <a:schemeClr val="bg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6C1D488E-D2A0-F14E-9DD4-11904875AC57}"/>
                </a:ext>
              </a:extLst>
            </p:cNvPr>
            <p:cNvSpPr/>
            <p:nvPr/>
          </p:nvSpPr>
          <p:spPr>
            <a:xfrm rot="8100000">
              <a:off x="9500701" y="3120796"/>
              <a:ext cx="1160890" cy="1160890"/>
            </a:xfrm>
            <a:prstGeom prst="arc">
              <a:avLst/>
            </a:prstGeom>
            <a:ln w="25400">
              <a:solidFill>
                <a:schemeClr val="bg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75D48AA-4831-A94D-AFA2-82594700BBC9}"/>
                </a:ext>
              </a:extLst>
            </p:cNvPr>
            <p:cNvGrpSpPr/>
            <p:nvPr/>
          </p:nvGrpSpPr>
          <p:grpSpPr>
            <a:xfrm>
              <a:off x="10487565" y="3897262"/>
              <a:ext cx="828000" cy="216000"/>
              <a:chOff x="9012000" y="3825000"/>
              <a:chExt cx="828000" cy="216000"/>
            </a:xfrm>
          </p:grpSpPr>
          <p:sp>
            <p:nvSpPr>
              <p:cNvPr id="18" name="Line 9">
                <a:extLst>
                  <a:ext uri="{FF2B5EF4-FFF2-40B4-BE49-F238E27FC236}">
                    <a16:creationId xmlns:a16="http://schemas.microsoft.com/office/drawing/2014/main" id="{E05D20CB-98DA-6147-8E8E-D92BEA8E3C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BCC3D4FA-B807-2B4B-A78B-A9AC7ED64CB4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BBA4F11B-2BD7-A54B-89FA-B1E311F19355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FB6421F6-8376-A646-A39B-A9E4B8274FEC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A422C22-7F84-9044-A6EC-28D5C5871C7C}"/>
                </a:ext>
              </a:extLst>
            </p:cNvPr>
            <p:cNvGrpSpPr/>
            <p:nvPr/>
          </p:nvGrpSpPr>
          <p:grpSpPr>
            <a:xfrm flipH="1">
              <a:off x="8827600" y="3897262"/>
              <a:ext cx="828000" cy="216000"/>
              <a:chOff x="9012000" y="3825000"/>
              <a:chExt cx="828000" cy="216000"/>
            </a:xfrm>
          </p:grpSpPr>
          <p:sp>
            <p:nvSpPr>
              <p:cNvPr id="14" name="Line 9">
                <a:extLst>
                  <a:ext uri="{FF2B5EF4-FFF2-40B4-BE49-F238E27FC236}">
                    <a16:creationId xmlns:a16="http://schemas.microsoft.com/office/drawing/2014/main" id="{7B29EE9A-91D6-334C-961F-951D48D480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0D4C7F84-7146-C649-B4CD-105108C62F5E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245932AB-C12F-8E4D-AD28-11ED68DC0AA7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5E68F958-0AFF-BF47-8354-8C0443F4D35E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973C0AE-62AE-4847-84D8-5FE2E07C8057}"/>
              </a:ext>
            </a:extLst>
          </p:cNvPr>
          <p:cNvSpPr txBox="1"/>
          <p:nvPr/>
        </p:nvSpPr>
        <p:spPr>
          <a:xfrm>
            <a:off x="1879864" y="5027112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Console" panose="020B0609040504020204" pitchFamily="49" charset="0"/>
              </a:rPr>
              <a:t>https://</a:t>
            </a:r>
            <a:r>
              <a:rPr lang="en-US" sz="1600" dirty="0" err="1">
                <a:latin typeface="Lucida Console" panose="020B0609040504020204" pitchFamily="49" charset="0"/>
              </a:rPr>
              <a:t>a.example.org</a:t>
            </a:r>
            <a:r>
              <a:rPr lang="en-US" sz="1600" dirty="0">
                <a:latin typeface="Lucida Console" panose="020B0609040504020204" pitchFamily="49" charset="0"/>
              </a:rPr>
              <a:t>/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5FDCDF-0D21-9C49-B2A1-82D8FCE542B8}"/>
              </a:ext>
            </a:extLst>
          </p:cNvPr>
          <p:cNvSpPr txBox="1"/>
          <p:nvPr/>
        </p:nvSpPr>
        <p:spPr>
          <a:xfrm>
            <a:off x="7411983" y="4983580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Console" panose="020B0609040504020204" pitchFamily="49" charset="0"/>
              </a:rPr>
              <a:t>https://</a:t>
            </a:r>
            <a:r>
              <a:rPr lang="en-US" sz="1600" dirty="0" err="1">
                <a:latin typeface="Lucida Console" panose="020B0609040504020204" pitchFamily="49" charset="0"/>
              </a:rPr>
              <a:t>b.example.org</a:t>
            </a:r>
            <a:r>
              <a:rPr lang="en-US" sz="1600" dirty="0">
                <a:latin typeface="Lucida Console" panose="020B0609040504020204" pitchFamily="49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19710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0C5B9-0708-BD4B-A4EE-3BBB94D6D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19137-2E19-0147-BFFA-87D4269BCEB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DeRose, S. et al (2010) XML Linking Language (</a:t>
            </a:r>
            <a:r>
              <a:rPr lang="en-US" dirty="0" err="1"/>
              <a:t>XLink</a:t>
            </a:r>
            <a:r>
              <a:rPr lang="en-US" dirty="0"/>
              <a:t>) Version 1.1. W3C Recommendation</a:t>
            </a:r>
          </a:p>
          <a:p>
            <a:pPr marL="360000" lvl="1" indent="0">
              <a:buNone/>
            </a:pPr>
            <a:r>
              <a:rPr lang="en-US" dirty="0"/>
              <a:t>https://www.w3.org/TR/xlink11/</a:t>
            </a:r>
          </a:p>
          <a:p>
            <a:pPr marL="0" indent="0">
              <a:buNone/>
            </a:pPr>
            <a:r>
              <a:rPr lang="en-US" dirty="0"/>
              <a:t>Grosso, P. et al (2003) XPointer Framework. W3C Working Draft.</a:t>
            </a:r>
          </a:p>
          <a:p>
            <a:pPr marL="360000" lvl="1" indent="0">
              <a:buNone/>
            </a:pPr>
            <a:r>
              <a:rPr lang="en-US" dirty="0"/>
              <a:t>https://www.w3.org/TR/</a:t>
            </a:r>
            <a:r>
              <a:rPr lang="en-US" dirty="0" err="1"/>
              <a:t>xptr</a:t>
            </a:r>
            <a:r>
              <a:rPr lang="en-US" dirty="0"/>
              <a:t>-framework/</a:t>
            </a:r>
          </a:p>
          <a:p>
            <a:pPr marL="0" indent="0">
              <a:buNone/>
            </a:pPr>
            <a:r>
              <a:rPr lang="en-US" dirty="0" err="1"/>
              <a:t>Robie</a:t>
            </a:r>
            <a:r>
              <a:rPr lang="en-US" dirty="0"/>
              <a:t>, J. et al (2017) XML Path Language (XPath) 3.1. W3C Recommendation</a:t>
            </a:r>
          </a:p>
          <a:p>
            <a:pPr marL="360000" lvl="1" indent="0">
              <a:buNone/>
            </a:pPr>
            <a:r>
              <a:rPr lang="en-US" dirty="0"/>
              <a:t>https://www.w3.org/TR/xpath-31/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E5998F-1A73-314A-BB02-BB490336AD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78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Richer Links</a:t>
            </a:r>
          </a:p>
        </p:txBody>
      </p:sp>
    </p:spTree>
    <p:extLst>
      <p:ext uri="{BB962C8B-B14F-4D97-AF65-F5344CB8AC3E}">
        <p14:creationId xmlns:p14="http://schemas.microsoft.com/office/powerpoint/2010/main" val="3806143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Hypertext on the Web</a:t>
            </a:r>
          </a:p>
        </p:txBody>
      </p:sp>
      <p:sp>
        <p:nvSpPr>
          <p:cNvPr id="6656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lost the goal of hypertext across the entire desktop – is this still important?</a:t>
            </a:r>
          </a:p>
          <a:p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0055AB8-F1B8-274C-9C77-BC5307816F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0716" r="2327" b="3910"/>
          <a:stretch/>
        </p:blipFill>
        <p:spPr>
          <a:xfrm>
            <a:off x="1775520" y="2688315"/>
            <a:ext cx="3762298" cy="2193745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9656" y="3709086"/>
            <a:ext cx="3611612" cy="26426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872" y="2412941"/>
            <a:ext cx="3539604" cy="2589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6081" y="3493062"/>
            <a:ext cx="3524413" cy="25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3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Hypertext on the Web</a:t>
            </a:r>
          </a:p>
        </p:txBody>
      </p:sp>
      <p:sp>
        <p:nvSpPr>
          <p:cNvPr id="6656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 and DOM by themselves do not allow easy control of anchor positions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Still possible to separate links and annotations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DC472E8-998F-C847-B53B-C6AB757A2E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75198502"/>
              </p:ext>
            </p:extLst>
          </p:nvPr>
        </p:nvGraphicFramePr>
        <p:xfrm>
          <a:off x="3048000" y="3861048"/>
          <a:ext cx="6096000" cy="1599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5304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Linkbase</a:t>
            </a:r>
            <a:r>
              <a:rPr lang="en-GB" dirty="0"/>
              <a:t> creation</a:t>
            </a:r>
          </a:p>
        </p:txBody>
      </p:sp>
      <p:sp>
        <p:nvSpPr>
          <p:cNvPr id="686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Manual creation of links is possible (also desirable?), but time-consuming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Automatic creation of links based on natural language information extraction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Extract key phrases/themes from documents based on location and frequency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Create generic links to those documents based on the extracted themes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Use interactive </a:t>
            </a:r>
            <a:r>
              <a:rPr lang="en-GB" dirty="0" err="1"/>
              <a:t>linkbase</a:t>
            </a:r>
            <a:r>
              <a:rPr lang="en-GB" dirty="0"/>
              <a:t> editor to delete unwanted links</a:t>
            </a:r>
          </a:p>
          <a:p>
            <a:pPr marL="360000" lvl="1" indent="0">
              <a:buNone/>
            </a:pPr>
            <a:endParaRPr lang="en-GB" dirty="0"/>
          </a:p>
          <a:p>
            <a:pPr marL="360000" lvl="1" indent="0">
              <a:buNone/>
            </a:pPr>
            <a:r>
              <a:rPr lang="en-GB" dirty="0"/>
              <a:t>Effectively turning a search engine index into a </a:t>
            </a:r>
            <a:r>
              <a:rPr lang="en-GB" dirty="0" err="1"/>
              <a:t>linkbase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E0D9CD-AC13-0446-9373-A119AA9178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340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C590F-AFEB-4E44-8C9D-983383EE9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DC96D-7365-D641-9F61-4C86DDBAB00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How do we add links into representations? </a:t>
            </a:r>
          </a:p>
          <a:p>
            <a:pPr marL="0" indent="0">
              <a:buNone/>
            </a:pPr>
            <a:r>
              <a:rPr lang="en-GB" dirty="0"/>
              <a:t>Where/when do we add links into representations?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411FEAC-EE34-5E49-B50A-0035032B0B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4BA3AD3-7FCC-AB42-91EA-212D9A322BC8}"/>
              </a:ext>
            </a:extLst>
          </p:cNvPr>
          <p:cNvCxnSpPr>
            <a:cxnSpLocks/>
          </p:cNvCxnSpPr>
          <p:nvPr/>
        </p:nvCxnSpPr>
        <p:spPr>
          <a:xfrm>
            <a:off x="5332459" y="4005262"/>
            <a:ext cx="156336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87AD8E0-72ED-DB43-8897-61378EF8C9A8}"/>
              </a:ext>
            </a:extLst>
          </p:cNvPr>
          <p:cNvCxnSpPr>
            <a:cxnSpLocks/>
          </p:cNvCxnSpPr>
          <p:nvPr/>
        </p:nvCxnSpPr>
        <p:spPr>
          <a:xfrm flipV="1">
            <a:off x="7975822" y="4005012"/>
            <a:ext cx="1563363" cy="25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35C4533-B47F-7448-AF73-D4BEF0C1F2E5}"/>
              </a:ext>
            </a:extLst>
          </p:cNvPr>
          <p:cNvCxnSpPr>
            <a:cxnSpLocks/>
          </p:cNvCxnSpPr>
          <p:nvPr/>
        </p:nvCxnSpPr>
        <p:spPr>
          <a:xfrm>
            <a:off x="2689096" y="4004762"/>
            <a:ext cx="1563363" cy="5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0C68A65-B3D1-594E-A474-69D350D1920F}"/>
              </a:ext>
            </a:extLst>
          </p:cNvPr>
          <p:cNvSpPr txBox="1"/>
          <p:nvPr/>
        </p:nvSpPr>
        <p:spPr>
          <a:xfrm>
            <a:off x="1117833" y="4756841"/>
            <a:ext cx="1571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batch process</a:t>
            </a:r>
          </a:p>
          <a:p>
            <a:pPr algn="ctr"/>
            <a:r>
              <a:rPr lang="en-US" sz="1600" dirty="0">
                <a:cs typeface="Georgia"/>
              </a:rPr>
              <a:t>documents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2CEEDA-E683-BD4B-A13F-F1258B4F9C7F}"/>
              </a:ext>
            </a:extLst>
          </p:cNvPr>
          <p:cNvSpPr txBox="1"/>
          <p:nvPr/>
        </p:nvSpPr>
        <p:spPr>
          <a:xfrm>
            <a:off x="3949121" y="4756841"/>
            <a:ext cx="16866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in origin server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82FC00-FC6B-E047-940B-76CDCCF656AC}"/>
              </a:ext>
            </a:extLst>
          </p:cNvPr>
          <p:cNvSpPr txBox="1"/>
          <p:nvPr/>
        </p:nvSpPr>
        <p:spPr>
          <a:xfrm>
            <a:off x="6598093" y="4756841"/>
            <a:ext cx="1675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in proxy server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D7390E-C0C8-0140-9063-7347C49518C3}"/>
              </a:ext>
            </a:extLst>
          </p:cNvPr>
          <p:cNvSpPr txBox="1"/>
          <p:nvPr/>
        </p:nvSpPr>
        <p:spPr>
          <a:xfrm>
            <a:off x="9334183" y="4756841"/>
            <a:ext cx="1489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in user agent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E15B2C4-2FAF-044B-B69A-94DC8DACB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031" y="3608204"/>
            <a:ext cx="900000" cy="9000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887D1BF4-5875-3C47-B9AA-C1E02D514F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8935" y="3608204"/>
            <a:ext cx="900000" cy="900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BD361BC8-B0F0-B74A-B9D1-D783EF6D58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41127" y="3604341"/>
            <a:ext cx="900000" cy="900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BFD3FE6-3F53-CF4F-9F77-86B9F06B3046}"/>
              </a:ext>
            </a:extLst>
          </p:cNvPr>
          <p:cNvGrpSpPr/>
          <p:nvPr/>
        </p:nvGrpSpPr>
        <p:grpSpPr>
          <a:xfrm>
            <a:off x="1524563" y="3429000"/>
            <a:ext cx="863312" cy="1150332"/>
            <a:chOff x="1524563" y="3429000"/>
            <a:chExt cx="863312" cy="1150332"/>
          </a:xfrm>
        </p:grpSpPr>
        <p:sp>
          <p:nvSpPr>
            <p:cNvPr id="24" name="Document 23">
              <a:extLst>
                <a:ext uri="{FF2B5EF4-FFF2-40B4-BE49-F238E27FC236}">
                  <a16:creationId xmlns:a16="http://schemas.microsoft.com/office/drawing/2014/main" id="{146D64CA-C527-6C40-A268-859D03F0BFCE}"/>
                </a:ext>
              </a:extLst>
            </p:cNvPr>
            <p:cNvSpPr/>
            <p:nvPr/>
          </p:nvSpPr>
          <p:spPr bwMode="auto">
            <a:xfrm>
              <a:off x="1811875" y="3715332"/>
              <a:ext cx="576000" cy="864000"/>
            </a:xfrm>
            <a:prstGeom prst="flowChartDocument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Document 24">
              <a:extLst>
                <a:ext uri="{FF2B5EF4-FFF2-40B4-BE49-F238E27FC236}">
                  <a16:creationId xmlns:a16="http://schemas.microsoft.com/office/drawing/2014/main" id="{C4A922FB-FDCE-3D4E-9837-10C50E20D569}"/>
                </a:ext>
              </a:extLst>
            </p:cNvPr>
            <p:cNvSpPr/>
            <p:nvPr/>
          </p:nvSpPr>
          <p:spPr bwMode="auto">
            <a:xfrm>
              <a:off x="1667875" y="3571332"/>
              <a:ext cx="576000" cy="864000"/>
            </a:xfrm>
            <a:prstGeom prst="flowChartDocument">
              <a:avLst/>
            </a:prstGeom>
            <a:solidFill>
              <a:srgbClr val="54B2BA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Document 25">
              <a:extLst>
                <a:ext uri="{FF2B5EF4-FFF2-40B4-BE49-F238E27FC236}">
                  <a16:creationId xmlns:a16="http://schemas.microsoft.com/office/drawing/2014/main" id="{ADBCD999-FF93-5546-B7DF-65ED736DEDF9}"/>
                </a:ext>
              </a:extLst>
            </p:cNvPr>
            <p:cNvSpPr/>
            <p:nvPr/>
          </p:nvSpPr>
          <p:spPr bwMode="auto">
            <a:xfrm>
              <a:off x="1524563" y="3429000"/>
              <a:ext cx="576000" cy="864000"/>
            </a:xfrm>
            <a:prstGeom prst="flowChart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8665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injection: batch processing</a:t>
            </a:r>
          </a:p>
        </p:txBody>
      </p:sp>
      <p:sp>
        <p:nvSpPr>
          <p:cNvPr id="8089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Generate static HTML pages for use with any web server</a:t>
            </a:r>
          </a:p>
          <a:p>
            <a:pPr lvl="1"/>
            <a:r>
              <a:rPr lang="en-GB" dirty="0"/>
              <a:t>Fastest way to serve pages - and most cache friendly approach</a:t>
            </a:r>
          </a:p>
          <a:p>
            <a:pPr lvl="1"/>
            <a:r>
              <a:rPr lang="en-GB" dirty="0"/>
              <a:t>Need to reprocess pages in the event of a </a:t>
            </a:r>
            <a:r>
              <a:rPr lang="en-GB" dirty="0" err="1"/>
              <a:t>linkbase</a:t>
            </a:r>
            <a:r>
              <a:rPr lang="en-GB" dirty="0"/>
              <a:t> update</a:t>
            </a:r>
          </a:p>
          <a:p>
            <a:pPr lvl="1"/>
            <a:r>
              <a:rPr lang="en-GB" dirty="0"/>
              <a:t>No opportunity to personalise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B7BC0-FEDF-CE4F-BCB7-DAEEE6BEC6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E7DA927-1348-3341-A99D-B4439C16FE86}"/>
              </a:ext>
            </a:extLst>
          </p:cNvPr>
          <p:cNvCxnSpPr>
            <a:cxnSpLocks/>
          </p:cNvCxnSpPr>
          <p:nvPr/>
        </p:nvCxnSpPr>
        <p:spPr>
          <a:xfrm flipV="1">
            <a:off x="8668388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27F0DA6-823F-0C44-B008-6424CD78A373}"/>
              </a:ext>
            </a:extLst>
          </p:cNvPr>
          <p:cNvCxnSpPr>
            <a:cxnSpLocks/>
          </p:cNvCxnSpPr>
          <p:nvPr/>
        </p:nvCxnSpPr>
        <p:spPr>
          <a:xfrm flipV="1">
            <a:off x="10107869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F2C004E-2CBA-FD4A-BFC0-07556BFC7D6E}"/>
              </a:ext>
            </a:extLst>
          </p:cNvPr>
          <p:cNvCxnSpPr>
            <a:cxnSpLocks/>
          </p:cNvCxnSpPr>
          <p:nvPr/>
        </p:nvCxnSpPr>
        <p:spPr>
          <a:xfrm>
            <a:off x="7295126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24531C86-319B-5442-93AB-3266EB11FE0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2869" y="3608204"/>
            <a:ext cx="900000" cy="9000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F9BBECFD-02C2-134D-911C-7677D46259E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68112" y="3604341"/>
            <a:ext cx="900000" cy="900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6EF23889-D0CA-8240-93A3-96C22853364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06835" y="3604341"/>
            <a:ext cx="900000" cy="9000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3587A0B-C7E8-2F49-9D43-B749076E1B4F}"/>
              </a:ext>
            </a:extLst>
          </p:cNvPr>
          <p:cNvGrpSpPr/>
          <p:nvPr/>
        </p:nvGrpSpPr>
        <p:grpSpPr>
          <a:xfrm>
            <a:off x="6316204" y="3429000"/>
            <a:ext cx="863312" cy="1150332"/>
            <a:chOff x="1524563" y="3429000"/>
            <a:chExt cx="863312" cy="1150332"/>
          </a:xfrm>
        </p:grpSpPr>
        <p:sp>
          <p:nvSpPr>
            <p:cNvPr id="29" name="Document 28">
              <a:extLst>
                <a:ext uri="{FF2B5EF4-FFF2-40B4-BE49-F238E27FC236}">
                  <a16:creationId xmlns:a16="http://schemas.microsoft.com/office/drawing/2014/main" id="{7E6994F1-75A6-E94A-8EC0-DD706D95196C}"/>
                </a:ext>
              </a:extLst>
            </p:cNvPr>
            <p:cNvSpPr/>
            <p:nvPr/>
          </p:nvSpPr>
          <p:spPr bwMode="auto">
            <a:xfrm>
              <a:off x="1811875" y="3715332"/>
              <a:ext cx="576000" cy="864000"/>
            </a:xfrm>
            <a:prstGeom prst="flowChartDocument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0" name="Document 29">
              <a:extLst>
                <a:ext uri="{FF2B5EF4-FFF2-40B4-BE49-F238E27FC236}">
                  <a16:creationId xmlns:a16="http://schemas.microsoft.com/office/drawing/2014/main" id="{BDB4C954-E0BA-C049-9973-442834F19DA3}"/>
                </a:ext>
              </a:extLst>
            </p:cNvPr>
            <p:cNvSpPr/>
            <p:nvPr/>
          </p:nvSpPr>
          <p:spPr bwMode="auto">
            <a:xfrm>
              <a:off x="1667875" y="3571332"/>
              <a:ext cx="576000" cy="864000"/>
            </a:xfrm>
            <a:prstGeom prst="flowChartDocument">
              <a:avLst/>
            </a:prstGeom>
            <a:solidFill>
              <a:srgbClr val="54B2BA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Document 30">
              <a:extLst>
                <a:ext uri="{FF2B5EF4-FFF2-40B4-BE49-F238E27FC236}">
                  <a16:creationId xmlns:a16="http://schemas.microsoft.com/office/drawing/2014/main" id="{9AEC4FDA-8394-FC48-A98A-B7C8D46C1A4C}"/>
                </a:ext>
              </a:extLst>
            </p:cNvPr>
            <p:cNvSpPr/>
            <p:nvPr/>
          </p:nvSpPr>
          <p:spPr bwMode="auto">
            <a:xfrm>
              <a:off x="1524563" y="3429000"/>
              <a:ext cx="576000" cy="864000"/>
            </a:xfrm>
            <a:prstGeom prst="flowChart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094358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injection: on demand in the origin server</a:t>
            </a:r>
          </a:p>
        </p:txBody>
      </p:sp>
      <p:sp>
        <p:nvSpPr>
          <p:cNvPr id="8294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Careful choice of data structures and algorithms needed to ensure good performance</a:t>
            </a:r>
          </a:p>
          <a:p>
            <a:pPr lvl="1"/>
            <a:r>
              <a:rPr lang="en-GB" dirty="0"/>
              <a:t>New material can immediately be viewed with hyperlinks from the </a:t>
            </a:r>
            <a:r>
              <a:rPr lang="en-GB" dirty="0" err="1"/>
              <a:t>linkbase</a:t>
            </a:r>
            <a:endParaRPr lang="en-GB" dirty="0"/>
          </a:p>
          <a:p>
            <a:pPr lvl="1"/>
            <a:r>
              <a:rPr lang="en-GB" dirty="0"/>
              <a:t>User can choose </a:t>
            </a:r>
            <a:r>
              <a:rPr lang="en-GB" dirty="0" err="1"/>
              <a:t>linkbases</a:t>
            </a:r>
            <a:r>
              <a:rPr lang="en-GB" dirty="0"/>
              <a:t> to apply (</a:t>
            </a:r>
            <a:r>
              <a:rPr lang="en-GB" dirty="0" err="1"/>
              <a:t>stateful</a:t>
            </a:r>
            <a:r>
              <a:rPr lang="en-GB" dirty="0"/>
              <a:t> interaction)</a:t>
            </a:r>
          </a:p>
          <a:p>
            <a:pPr lvl="1"/>
            <a:r>
              <a:rPr lang="en-GB" dirty="0"/>
              <a:t>Higher run-time memory requirements, search capability can use same data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Approach taken by Active Navigation </a:t>
            </a:r>
            <a:br>
              <a:rPr lang="en-GB" dirty="0"/>
            </a:br>
            <a:r>
              <a:rPr lang="en-GB" dirty="0"/>
              <a:t>(commercial successor to Microcosm)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F3550-F3F2-3E42-A80B-66B406B964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28872E3-2981-C043-92BD-4830ED1E05DC}"/>
              </a:ext>
            </a:extLst>
          </p:cNvPr>
          <p:cNvCxnSpPr>
            <a:cxnSpLocks/>
          </p:cNvCxnSpPr>
          <p:nvPr/>
        </p:nvCxnSpPr>
        <p:spPr>
          <a:xfrm flipV="1">
            <a:off x="8668388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3CE8CBB-9390-EC40-B3DB-6A4DCACB788E}"/>
              </a:ext>
            </a:extLst>
          </p:cNvPr>
          <p:cNvCxnSpPr>
            <a:cxnSpLocks/>
          </p:cNvCxnSpPr>
          <p:nvPr/>
        </p:nvCxnSpPr>
        <p:spPr>
          <a:xfrm flipV="1">
            <a:off x="10107869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1261963-0137-6F4E-9E40-A36F0A628322}"/>
              </a:ext>
            </a:extLst>
          </p:cNvPr>
          <p:cNvCxnSpPr>
            <a:cxnSpLocks/>
          </p:cNvCxnSpPr>
          <p:nvPr/>
        </p:nvCxnSpPr>
        <p:spPr>
          <a:xfrm>
            <a:off x="7295126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phic 30">
            <a:extLst>
              <a:ext uri="{FF2B5EF4-FFF2-40B4-BE49-F238E27FC236}">
                <a16:creationId xmlns:a16="http://schemas.microsoft.com/office/drawing/2014/main" id="{76AD73E1-69B2-D34D-98E2-CB3DAE2EF24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2869" y="3608204"/>
            <a:ext cx="900000" cy="9000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AB78230A-1978-9541-8D79-73B05C2FAC6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68112" y="3604341"/>
            <a:ext cx="900000" cy="900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20548D37-D006-6A4F-B0B5-7880840626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06835" y="3604341"/>
            <a:ext cx="900000" cy="90000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03616B55-1FEC-844A-8203-42FD0CA0878A}"/>
              </a:ext>
            </a:extLst>
          </p:cNvPr>
          <p:cNvGrpSpPr/>
          <p:nvPr/>
        </p:nvGrpSpPr>
        <p:grpSpPr>
          <a:xfrm>
            <a:off x="6316204" y="3429000"/>
            <a:ext cx="863312" cy="1150332"/>
            <a:chOff x="1524563" y="3429000"/>
            <a:chExt cx="863312" cy="1150332"/>
          </a:xfrm>
        </p:grpSpPr>
        <p:sp>
          <p:nvSpPr>
            <p:cNvPr id="35" name="Document 34">
              <a:extLst>
                <a:ext uri="{FF2B5EF4-FFF2-40B4-BE49-F238E27FC236}">
                  <a16:creationId xmlns:a16="http://schemas.microsoft.com/office/drawing/2014/main" id="{B737A337-FA5A-3F43-93B5-955931872903}"/>
                </a:ext>
              </a:extLst>
            </p:cNvPr>
            <p:cNvSpPr/>
            <p:nvPr/>
          </p:nvSpPr>
          <p:spPr bwMode="auto">
            <a:xfrm>
              <a:off x="1811875" y="3715332"/>
              <a:ext cx="576000" cy="864000"/>
            </a:xfrm>
            <a:prstGeom prst="flowChartDocumen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6" name="Document 35">
              <a:extLst>
                <a:ext uri="{FF2B5EF4-FFF2-40B4-BE49-F238E27FC236}">
                  <a16:creationId xmlns:a16="http://schemas.microsoft.com/office/drawing/2014/main" id="{E00663AE-F510-F149-BFE5-5F77DD512118}"/>
                </a:ext>
              </a:extLst>
            </p:cNvPr>
            <p:cNvSpPr/>
            <p:nvPr/>
          </p:nvSpPr>
          <p:spPr bwMode="auto">
            <a:xfrm>
              <a:off x="1667875" y="3571332"/>
              <a:ext cx="576000" cy="864000"/>
            </a:xfrm>
            <a:prstGeom prst="flowChartDocumen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7" name="Document 36">
              <a:extLst>
                <a:ext uri="{FF2B5EF4-FFF2-40B4-BE49-F238E27FC236}">
                  <a16:creationId xmlns:a16="http://schemas.microsoft.com/office/drawing/2014/main" id="{48ECE395-F09E-3843-8849-BD98454E6686}"/>
                </a:ext>
              </a:extLst>
            </p:cNvPr>
            <p:cNvSpPr/>
            <p:nvPr/>
          </p:nvSpPr>
          <p:spPr bwMode="auto">
            <a:xfrm>
              <a:off x="1524563" y="3429000"/>
              <a:ext cx="576000" cy="864000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899415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10550</TotalTime>
  <Words>2426</Words>
  <Application>Microsoft Office PowerPoint</Application>
  <PresentationFormat>Widescreen</PresentationFormat>
  <Paragraphs>264</Paragraphs>
  <Slides>32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Georgia</vt:lpstr>
      <vt:lpstr>Calibri</vt:lpstr>
      <vt:lpstr>Lucida Console</vt:lpstr>
      <vt:lpstr>Lucida Sans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Open Hypermedia and the Web</vt:lpstr>
      <vt:lpstr>There is no runner-up prize</vt:lpstr>
      <vt:lpstr>Open Hypertext on the Web</vt:lpstr>
      <vt:lpstr>Open Hypertext on the Web</vt:lpstr>
      <vt:lpstr>Linkbase creation</vt:lpstr>
      <vt:lpstr>Link injection</vt:lpstr>
      <vt:lpstr>Link injection: batch processing</vt:lpstr>
      <vt:lpstr>Link injection: on demand in the origin server</vt:lpstr>
      <vt:lpstr>Link injection: using a proxy server</vt:lpstr>
      <vt:lpstr>Link injection: in the user agent</vt:lpstr>
      <vt:lpstr>Link Presentation</vt:lpstr>
      <vt:lpstr>Open hypermedia on the Web </vt:lpstr>
      <vt:lpstr>Limitations of HTML linking</vt:lpstr>
      <vt:lpstr>XPath</vt:lpstr>
      <vt:lpstr>XPath abbreviated path expressions</vt:lpstr>
      <vt:lpstr>XPath path expression examples</vt:lpstr>
      <vt:lpstr>XPath and referential Integrity</vt:lpstr>
      <vt:lpstr>XPointer</vt:lpstr>
      <vt:lpstr>XPointer ranges</vt:lpstr>
      <vt:lpstr>XLink</vt:lpstr>
      <vt:lpstr>Anatomy of an XLink link</vt:lpstr>
      <vt:lpstr>XLink simple links</vt:lpstr>
      <vt:lpstr>XLink extended links</vt:lpstr>
      <vt:lpstr>XLink bidirectional first-class link</vt:lpstr>
      <vt:lpstr>XLink behaviours</vt:lpstr>
      <vt:lpstr>XLink behaviours</vt:lpstr>
      <vt:lpstr>XLink roles and titles</vt:lpstr>
      <vt:lpstr>Defining XLink vocabularies</vt:lpstr>
      <vt:lpstr>Using XLink vocabularies</vt:lpstr>
      <vt:lpstr>Further reading</vt:lpstr>
      <vt:lpstr>Next Lecture: Richer Links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23</cp:revision>
  <dcterms:created xsi:type="dcterms:W3CDTF">2018-10-14T11:02:54Z</dcterms:created>
  <dcterms:modified xsi:type="dcterms:W3CDTF">2021-11-15T14:51:22Z</dcterms:modified>
</cp:coreProperties>
</file>