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0"/>
  </p:notesMasterIdLst>
  <p:sldIdLst>
    <p:sldId id="259" r:id="rId9"/>
    <p:sldId id="256" r:id="rId10"/>
    <p:sldId id="258" r:id="rId11"/>
    <p:sldId id="260" r:id="rId12"/>
    <p:sldId id="357" r:id="rId13"/>
    <p:sldId id="356" r:id="rId14"/>
    <p:sldId id="313" r:id="rId15"/>
    <p:sldId id="320" r:id="rId16"/>
    <p:sldId id="358" r:id="rId17"/>
    <p:sldId id="352" r:id="rId18"/>
    <p:sldId id="309" r:id="rId19"/>
    <p:sldId id="291" r:id="rId20"/>
    <p:sldId id="333" r:id="rId21"/>
    <p:sldId id="334" r:id="rId22"/>
    <p:sldId id="335" r:id="rId23"/>
    <p:sldId id="336" r:id="rId24"/>
    <p:sldId id="316" r:id="rId25"/>
    <p:sldId id="332" r:id="rId26"/>
    <p:sldId id="348" r:id="rId27"/>
    <p:sldId id="310" r:id="rId28"/>
    <p:sldId id="315" r:id="rId29"/>
    <p:sldId id="339" r:id="rId30"/>
    <p:sldId id="340" r:id="rId31"/>
    <p:sldId id="311" r:id="rId32"/>
    <p:sldId id="361" r:id="rId33"/>
    <p:sldId id="294" r:id="rId34"/>
    <p:sldId id="362" r:id="rId35"/>
    <p:sldId id="349" r:id="rId36"/>
    <p:sldId id="312" r:id="rId37"/>
    <p:sldId id="262" r:id="rId38"/>
    <p:sldId id="263" r:id="rId39"/>
    <p:sldId id="264" r:id="rId40"/>
    <p:sldId id="360" r:id="rId41"/>
    <p:sldId id="274" r:id="rId42"/>
    <p:sldId id="323" r:id="rId43"/>
    <p:sldId id="276" r:id="rId44"/>
    <p:sldId id="278" r:id="rId45"/>
    <p:sldId id="279" r:id="rId46"/>
    <p:sldId id="280" r:id="rId47"/>
    <p:sldId id="355" r:id="rId48"/>
    <p:sldId id="347" r:id="rId49"/>
  </p:sldIdLst>
  <p:sldSz cx="12192000" cy="6858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Lucida Console" panose="020B0609040504020204" pitchFamily="49" charset="0"/>
      <p:regular r:id="rId59"/>
    </p:embeddedFont>
    <p:embeddedFont>
      <p:font typeface="Lucida Sans" panose="020B060203050402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7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86190"/>
  </p:normalViewPr>
  <p:slideViewPr>
    <p:cSldViewPr snapToGrid="0" snapToObjects="1" showGuides="1">
      <p:cViewPr varScale="1">
        <p:scale>
          <a:sx n="57" d="100"/>
          <a:sy n="57" d="100"/>
        </p:scale>
        <p:origin x="1164" y="48"/>
      </p:cViewPr>
      <p:guideLst>
        <p:guide orient="horz" pos="2409"/>
        <p:guide pos="7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1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AEEC7-3036-004F-9982-72EBFD527B9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46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0DD6C-6A85-DD42-B534-720313837EC9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7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1CE3F-835C-8F44-8D02-262A26DCE353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4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2C02A-0740-D944-9B00-3354B7A50A66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9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2D02AC-E912-A04F-828A-D148F21FD80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76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B4AF-664C-854F-AF75-6392E010AFCC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32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8191A-664D-6448-9992-B136EB06E60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0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7D8E7C-2FCF-A24A-B14F-14A6647C6B0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8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9096A-8CE1-F145-92D1-779F567D6060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6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7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6B65-AF4E-5A4E-8F61-660781C15C1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97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6E0D-8445-7D45-ACA4-D434E73BBBF8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5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D56BC-4D19-994B-8F92-A62AB5D1D8CD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84E41-8137-9B43-8582-B43FB4E05041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8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F63C2-4804-2841-88D4-4CA7D4C90F98}" type="datetime1">
              <a:rPr lang="en-GB" smtClean="0"/>
              <a:t>15/11/2021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27AC-A10B-924A-9936-7861CFDC51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9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1800044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C18A4-827A-D642-B908-78E620166BD2}" type="datetime1">
              <a:rPr lang="en-GB" smtClean="0"/>
              <a:t>15/11/2021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COMP3016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615C0-2670-6F43-849A-3EC8108EF9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5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B802-69E0-ED41-85B3-252384FA08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BBD6B5-720D-3E4F-B1D8-2DC7202E5E34}"/>
              </a:ext>
            </a:extLst>
          </p:cNvPr>
          <p:cNvGrpSpPr/>
          <p:nvPr/>
        </p:nvGrpSpPr>
        <p:grpSpPr>
          <a:xfrm>
            <a:off x="5016000" y="1390826"/>
            <a:ext cx="2160000" cy="2938176"/>
            <a:chOff x="5016000" y="1390826"/>
            <a:chExt cx="2160000" cy="293817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F4C281-4EA6-CC41-9839-92889E925818}"/>
                </a:ext>
              </a:extLst>
            </p:cNvPr>
            <p:cNvSpPr/>
            <p:nvPr/>
          </p:nvSpPr>
          <p:spPr>
            <a:xfrm>
              <a:off x="5016000" y="1628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DB034F-1A64-B24F-BBEB-086D9A36B861}"/>
                </a:ext>
              </a:extLst>
            </p:cNvPr>
            <p:cNvSpPr/>
            <p:nvPr/>
          </p:nvSpPr>
          <p:spPr>
            <a:xfrm>
              <a:off x="6420075" y="23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A1A28D-9964-E340-B4C7-0471CBC85030}"/>
                </a:ext>
              </a:extLst>
            </p:cNvPr>
            <p:cNvSpPr/>
            <p:nvPr/>
          </p:nvSpPr>
          <p:spPr>
            <a:xfrm>
              <a:off x="5016000" y="2529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E564D-DF17-864B-AF8B-190650D82D0D}"/>
                </a:ext>
              </a:extLst>
            </p:cNvPr>
            <p:cNvSpPr/>
            <p:nvPr/>
          </p:nvSpPr>
          <p:spPr>
            <a:xfrm>
              <a:off x="6420075" y="3256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6C2ADC-6AAD-CE42-B4E9-272ADDDA2625}"/>
                </a:ext>
              </a:extLst>
            </p:cNvPr>
            <p:cNvSpPr txBox="1"/>
            <p:nvPr/>
          </p:nvSpPr>
          <p:spPr>
            <a:xfrm>
              <a:off x="5016000" y="1390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EA1D74-72C9-4C4E-B794-D37C66127DE0}"/>
                </a:ext>
              </a:extLst>
            </p:cNvPr>
            <p:cNvSpPr/>
            <p:nvPr/>
          </p:nvSpPr>
          <p:spPr>
            <a:xfrm>
              <a:off x="5016000" y="3429002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#4472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BIDIRECT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D2DA5DB-3B8F-EF4B-A088-0464B879A09E}"/>
                </a:ext>
              </a:extLst>
            </p:cNvPr>
            <p:cNvSpPr/>
            <p:nvPr/>
          </p:nvSpPr>
          <p:spPr>
            <a:xfrm>
              <a:off x="6420075" y="4156991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51C82F-8597-8A46-B4AF-244B6407F944}"/>
              </a:ext>
            </a:extLst>
          </p:cNvPr>
          <p:cNvGrpSpPr/>
          <p:nvPr/>
        </p:nvGrpSpPr>
        <p:grpSpPr>
          <a:xfrm>
            <a:off x="804000" y="1377563"/>
            <a:ext cx="2168167" cy="2951439"/>
            <a:chOff x="795833" y="3393560"/>
            <a:chExt cx="2168167" cy="295143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B9C4DA-9379-8746-8516-59B0AA378A1D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6207BC3-25E0-7741-810B-C36E93261C57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C63501-3518-D649-A91C-A41519C9180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BE5096D-DC60-FD42-AB97-513F81A6AD7F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EBAA7F-66BF-614B-BC31-B52C2DDFA097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07EE31-A7C0-7948-BD5F-96CC412914B8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45EC7C-3EDF-8B43-9C75-1D7AF3888BB1}"/>
                </a:ext>
              </a:extLst>
            </p:cNvPr>
            <p:cNvSpPr/>
            <p:nvPr/>
          </p:nvSpPr>
          <p:spPr>
            <a:xfrm>
              <a:off x="1304487" y="5066640"/>
              <a:ext cx="465345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AA47ADB-C4D8-7848-A49F-DD5279D57504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 flipH="1">
              <a:off x="1537160" y="4583706"/>
              <a:ext cx="1137761" cy="4829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E9FB2BB-7FF5-0343-85DF-7ED350B3DD34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 flipH="1">
              <a:off x="1680965" y="4754653"/>
              <a:ext cx="993956" cy="8690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E63DB4-0DD9-8B45-80F4-DC1695968A5D}"/>
                </a:ext>
              </a:extLst>
            </p:cNvPr>
            <p:cNvSpPr/>
            <p:nvPr/>
          </p:nvSpPr>
          <p:spPr>
            <a:xfrm>
              <a:off x="1411625" y="5623717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8DA9A8-3470-E349-9B5B-EE4F10F9B11C}"/>
              </a:ext>
            </a:extLst>
          </p:cNvPr>
          <p:cNvGrpSpPr/>
          <p:nvPr/>
        </p:nvGrpSpPr>
        <p:grpSpPr>
          <a:xfrm>
            <a:off x="9239572" y="3285850"/>
            <a:ext cx="2160000" cy="2951438"/>
            <a:chOff x="8220000" y="3393560"/>
            <a:chExt cx="2160000" cy="295143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AB9A6C0-7655-424A-A2A3-0E52415AE148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3E5F6B1-F8F9-464F-A737-0AEA8DCF92F2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A08B8C-375B-AB44-894A-A416A73518BE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CC6C814-EF3E-C24D-AA8B-EB29FAD4DBE7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540AA2A-6677-004F-B535-63D4097411BF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C8D7CF-37D5-BE46-B7F4-FD10E5439A6D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A784FE-7CFB-EF45-A568-DDF6E97B4474}"/>
                </a:ext>
              </a:extLst>
            </p:cNvPr>
            <p:cNvSpPr/>
            <p:nvPr/>
          </p:nvSpPr>
          <p:spPr>
            <a:xfrm>
              <a:off x="8240283" y="5246342"/>
              <a:ext cx="531846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31CE180-6E66-6241-84B5-867A7AC915D8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8506206" y="4569506"/>
              <a:ext cx="1596247" cy="676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E29A67D-CDD7-BE41-A309-815658993A49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D083DC5-3376-5F49-925B-2FF6E878DB28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B51F12-5160-0143-BDFA-B0AC43679CFC}"/>
              </a:ext>
            </a:extLst>
          </p:cNvPr>
          <p:cNvGrpSpPr/>
          <p:nvPr/>
        </p:nvGrpSpPr>
        <p:grpSpPr>
          <a:xfrm>
            <a:off x="9222542" y="1034917"/>
            <a:ext cx="2168167" cy="1871999"/>
            <a:chOff x="795833" y="3393560"/>
            <a:chExt cx="2168167" cy="187199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D5C868-9F25-3A4E-944D-5BE59FA243BF}"/>
                </a:ext>
              </a:extLst>
            </p:cNvPr>
            <p:cNvSpPr/>
            <p:nvPr/>
          </p:nvSpPr>
          <p:spPr>
            <a:xfrm>
              <a:off x="804000" y="4689559"/>
              <a:ext cx="2160000" cy="57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sed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dapibus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augue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varius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natoque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penatibus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2956062-D127-2A4B-80EE-295EABD94BF0}"/>
                </a:ext>
              </a:extLst>
            </p:cNvPr>
            <p:cNvSpPr/>
            <p:nvPr/>
          </p:nvSpPr>
          <p:spPr>
            <a:xfrm>
              <a:off x="804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17B75C-0776-2C48-A1F0-E4D58CDBB16F}"/>
                </a:ext>
              </a:extLst>
            </p:cNvPr>
            <p:cNvSpPr/>
            <p:nvPr/>
          </p:nvSpPr>
          <p:spPr>
            <a:xfrm>
              <a:off x="1848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4245632-D30D-364D-A4E7-991D513396B2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123AD09-1D56-C94B-BB6F-EF61DB03DFE3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AC5304C-6F98-2847-BFB3-1568E2941047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#4412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548760-0D0A-3642-A2DA-0CE15DC6D805}"/>
                </a:ext>
              </a:extLst>
            </p:cNvPr>
            <p:cNvSpPr/>
            <p:nvPr/>
          </p:nvSpPr>
          <p:spPr>
            <a:xfrm>
              <a:off x="1287060" y="4873095"/>
              <a:ext cx="540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15BA3FE-9F5E-4843-A3EF-3399EEB35061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 flipH="1">
              <a:off x="1557060" y="4565133"/>
              <a:ext cx="1115048" cy="3079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FD6BEDB-CC5F-4C41-9343-EB48AADEB600}"/>
              </a:ext>
            </a:extLst>
          </p:cNvPr>
          <p:cNvCxnSpPr>
            <a:cxnSpLocks/>
            <a:endCxn id="49" idx="3"/>
          </p:cNvCxnSpPr>
          <p:nvPr/>
        </p:nvCxnSpPr>
        <p:spPr>
          <a:xfrm rot="10800000" flipV="1">
            <a:off x="2972167" y="1917003"/>
            <a:ext cx="1970824" cy="324000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11938157-1071-E849-B88C-0A19250BAB52}"/>
              </a:ext>
            </a:extLst>
          </p:cNvPr>
          <p:cNvCxnSpPr>
            <a:cxnSpLocks/>
            <a:endCxn id="98" idx="3"/>
          </p:cNvCxnSpPr>
          <p:nvPr/>
        </p:nvCxnSpPr>
        <p:spPr>
          <a:xfrm rot="10800000" flipV="1">
            <a:off x="2943011" y="2075723"/>
            <a:ext cx="1999980" cy="649026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E48A436E-4D93-E34B-90CF-C56E677B5362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7249009" y="1808357"/>
            <a:ext cx="1981700" cy="998502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9F29E7CB-5539-764D-BC44-6FBF4C022489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7249009" y="2207795"/>
            <a:ext cx="3018856" cy="771208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4CAF81AD-F715-BC47-9C0D-D3FDB6915996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7249009" y="3690661"/>
            <a:ext cx="1990563" cy="368629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77C2F219-2697-834D-8B40-A8BF3216A69D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7249009" y="3891739"/>
            <a:ext cx="3034563" cy="561635"/>
          </a:xfrm>
          <a:prstGeom prst="curvedConnector3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0D80B-97DB-1241-B269-F0616A03C174}"/>
              </a:ext>
            </a:extLst>
          </p:cNvPr>
          <p:cNvSpPr/>
          <p:nvPr/>
        </p:nvSpPr>
        <p:spPr>
          <a:xfrm>
            <a:off x="1863011" y="2634946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31A94B4-9201-8F4A-911E-BF7E7B2B1EFA}"/>
              </a:ext>
            </a:extLst>
          </p:cNvPr>
          <p:cNvSpPr/>
          <p:nvPr/>
        </p:nvSpPr>
        <p:spPr>
          <a:xfrm>
            <a:off x="10267865" y="2117992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619283-D679-C240-8C91-B30C1620FF2D}"/>
              </a:ext>
            </a:extLst>
          </p:cNvPr>
          <p:cNvSpPr/>
          <p:nvPr/>
        </p:nvSpPr>
        <p:spPr>
          <a:xfrm>
            <a:off x="10283572" y="4363571"/>
            <a:ext cx="108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21E9510-9F64-AF45-9BFE-BA804CD166F1}"/>
              </a:ext>
            </a:extLst>
          </p:cNvPr>
          <p:cNvSpPr/>
          <p:nvPr/>
        </p:nvSpPr>
        <p:spPr>
          <a:xfrm>
            <a:off x="1418471" y="3607720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10393DA-E578-994E-B596-2F84BE7C5C90}"/>
              </a:ext>
            </a:extLst>
          </p:cNvPr>
          <p:cNvSpPr/>
          <p:nvPr/>
        </p:nvSpPr>
        <p:spPr>
          <a:xfrm>
            <a:off x="9714467" y="2515583"/>
            <a:ext cx="540000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B7FF94C-9B50-1C49-8315-3ED38056E4F2}"/>
              </a:ext>
            </a:extLst>
          </p:cNvPr>
          <p:cNvSpPr/>
          <p:nvPr/>
        </p:nvSpPr>
        <p:spPr>
          <a:xfrm>
            <a:off x="9259855" y="5138631"/>
            <a:ext cx="531846" cy="1796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4" grpId="0" animBg="1"/>
      <p:bldP spid="105" grpId="0" animBg="1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Hyper-G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Hyper-G</a:t>
            </a:r>
          </a:p>
        </p:txBody>
      </p:sp>
      <p:sp>
        <p:nvSpPr>
          <p:cNvPr id="2560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at the Technical University of Graz, Austria around 1989-1990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Features:</a:t>
            </a:r>
          </a:p>
          <a:p>
            <a:pPr lvl="1"/>
            <a:r>
              <a:rPr lang="en-US" dirty="0"/>
              <a:t>Client-Server architecture (like the Web)</a:t>
            </a:r>
          </a:p>
          <a:p>
            <a:pPr lvl="1"/>
            <a:r>
              <a:rPr lang="en-US" dirty="0"/>
              <a:t>Persistent session connections (unlike the Web?)</a:t>
            </a:r>
          </a:p>
          <a:p>
            <a:pPr lvl="1"/>
            <a:r>
              <a:rPr lang="en-US" dirty="0"/>
              <a:t>First class nodes, links, anchors, composites and collections</a:t>
            </a:r>
          </a:p>
          <a:p>
            <a:pPr lvl="1"/>
            <a:r>
              <a:rPr lang="en-US" dirty="0"/>
              <a:t>Bi-directional links</a:t>
            </a:r>
          </a:p>
          <a:p>
            <a:pPr lvl="1"/>
            <a:r>
              <a:rPr lang="en-US" dirty="0"/>
              <a:t>Link integrity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78D0-676D-9E4C-98D0-BE970851E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Andrews, K., </a:t>
            </a:r>
            <a:r>
              <a:rPr lang="en-GB" dirty="0" err="1"/>
              <a:t>Kappe</a:t>
            </a:r>
            <a:r>
              <a:rPr lang="en-GB" dirty="0"/>
              <a:t>, F. and Maurer, H. (1995) </a:t>
            </a:r>
            <a:r>
              <a:rPr lang="en-GB" i="1" dirty="0"/>
              <a:t>The Hyper-G Network Information System</a:t>
            </a:r>
            <a:r>
              <a:rPr lang="en-GB" dirty="0"/>
              <a:t>, Journal of Universal Computer Science, 1(4).</a:t>
            </a:r>
          </a:p>
        </p:txBody>
      </p:sp>
    </p:spTree>
    <p:extLst>
      <p:ext uri="{BB962C8B-B14F-4D97-AF65-F5344CB8AC3E}">
        <p14:creationId xmlns:p14="http://schemas.microsoft.com/office/powerpoint/2010/main" val="30549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80701" y="1773238"/>
            <a:ext cx="5830597" cy="46644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93E1-A07B-444F-A1CB-DBA2D4895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3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link structure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0668" y="1773238"/>
            <a:ext cx="6190665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E70A7-8267-7541-B529-DEE9050DA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5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landscape view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20836" y="1773238"/>
            <a:ext cx="5950328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3E268-6F15-7F4B-8618-A1CBE689F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8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client: client-client communications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55" r="92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9411" y="1773237"/>
            <a:ext cx="6573178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48C51-4080-4049-AC82-29D9906B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5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integrity</a:t>
            </a:r>
          </a:p>
        </p:txBody>
      </p:sp>
      <p:sp>
        <p:nvSpPr>
          <p:cNvPr id="120833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Users should always be able to follow any link that is presented to them</a:t>
            </a:r>
          </a:p>
          <a:p>
            <a:pPr lvl="1"/>
            <a:r>
              <a:rPr lang="en-US" dirty="0"/>
              <a:t>When documents are moved, edited or deleted, links must be updated</a:t>
            </a:r>
          </a:p>
          <a:p>
            <a:pPr lvl="1"/>
            <a:r>
              <a:rPr lang="en-US" dirty="0"/>
              <a:t>Compare with the Web: if the destination of a link goes away, the user sees 404 Not Found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Hyper-G divides links into two categories:</a:t>
            </a:r>
          </a:p>
          <a:p>
            <a:pPr lvl="1"/>
            <a:r>
              <a:rPr lang="en-US" i="1" dirty="0"/>
              <a:t>Core links </a:t>
            </a:r>
            <a:r>
              <a:rPr lang="en-US" dirty="0"/>
              <a:t>relate documents stored on the same server</a:t>
            </a:r>
          </a:p>
          <a:p>
            <a:pPr lvl="1"/>
            <a:r>
              <a:rPr lang="en-US" i="1" dirty="0"/>
              <a:t>Surface links </a:t>
            </a:r>
            <a:r>
              <a:rPr lang="en-US" dirty="0"/>
              <a:t>relate documents stored on different servers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Changes that affect core links can be processed by a single server </a:t>
            </a:r>
          </a:p>
          <a:p>
            <a:pPr marL="0" indent="0">
              <a:buNone/>
            </a:pPr>
            <a:r>
              <a:rPr lang="en-US" dirty="0"/>
              <a:t>Changes that affect surface links involve multiple servers that need to be notified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1E64-F756-9A4D-8BD6-DEDC920CF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9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P-flood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Broadcasting surface link updates to all affected servers is expensive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Probabilistic flooding algorithm used to send surface link updates more efficiently</a:t>
            </a:r>
          </a:p>
          <a:p>
            <a:pPr lvl="1"/>
            <a:r>
              <a:rPr lang="en-US" dirty="0"/>
              <a:t>Servers arranged in a ring</a:t>
            </a:r>
          </a:p>
          <a:p>
            <a:pPr lvl="1"/>
            <a:r>
              <a:rPr lang="en-US" dirty="0"/>
              <a:t>Servers send link updates to their immediate successor and randomly to other servers</a:t>
            </a:r>
          </a:p>
          <a:p>
            <a:pPr lvl="1"/>
            <a:r>
              <a:rPr lang="en-US" dirty="0"/>
              <a:t>Scalable and robust</a:t>
            </a:r>
          </a:p>
          <a:p>
            <a:pPr lvl="1"/>
            <a:r>
              <a:rPr lang="en-US" dirty="0" err="1"/>
              <a:t>Parameterisable</a:t>
            </a:r>
            <a:r>
              <a:rPr lang="en-US" dirty="0"/>
              <a:t> – number of additional servers can be altered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11505" y="1773238"/>
            <a:ext cx="4912541" cy="446405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7A7B26-445C-F14A-9EDA-7C7E35E638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57AC-F5ED-1341-869A-754CB8E5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AACB-1557-6848-B79E-86EA20B293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Authoring support integrated into browser, and designed into protocols from outset</a:t>
            </a:r>
          </a:p>
          <a:p>
            <a:r>
              <a:rPr lang="en-US" dirty="0"/>
              <a:t>Support for collaboration</a:t>
            </a:r>
          </a:p>
          <a:p>
            <a:r>
              <a:rPr lang="en-US" dirty="0"/>
              <a:t>Early support for multimedia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1FD0-0928-2144-A0D0-F6D0816714B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Own internet protocol (HG-CSP)</a:t>
            </a:r>
          </a:p>
          <a:p>
            <a:r>
              <a:rPr lang="en-US" dirty="0"/>
              <a:t>Own markup language (HTF)</a:t>
            </a:r>
          </a:p>
          <a:p>
            <a:r>
              <a:rPr lang="en-US" dirty="0"/>
              <a:t>Own browser (and other tools) (Harmony) - though simple browsing through a web browser too</a:t>
            </a:r>
          </a:p>
          <a:p>
            <a:endParaRPr lang="en-US" dirty="0"/>
          </a:p>
          <a:p>
            <a:r>
              <a:rPr lang="en-US" dirty="0"/>
              <a:t>Flooding algorithm would probably not scale to the Web</a:t>
            </a:r>
            <a:br>
              <a:rPr lang="en-US" dirty="0"/>
            </a:br>
            <a:r>
              <a:rPr lang="en-US" dirty="0"/>
              <a:t>(but some similarities with peer-to-peer approaches like distributed hash tables)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51CA5-099E-7B4E-9FD3-0C2E9159C2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3E279-9DE5-674F-A8D5-7B04E3B363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36A1DD-FD0F-C244-B409-D9C35F487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Open Hypermedia</a:t>
            </a:r>
            <a:endParaRPr lang="en-GB" dirty="0"/>
          </a:p>
        </p:txBody>
      </p:sp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6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6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22881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Developed at the University of Southampton around 1989</a:t>
            </a:r>
          </a:p>
          <a:p>
            <a:pPr lvl="1"/>
            <a:r>
              <a:rPr lang="en-US" dirty="0"/>
              <a:t>Originally designed for use with read-only media (laser discs and later CD-ROMs)</a:t>
            </a:r>
          </a:p>
          <a:p>
            <a:pPr lvl="1"/>
            <a:r>
              <a:rPr lang="en-US" dirty="0"/>
              <a:t>Originally designed as a desktop-based system, later expanded to a distributed system</a:t>
            </a:r>
          </a:p>
          <a:p>
            <a:pPr lvl="1"/>
            <a:r>
              <a:rPr lang="en-US" dirty="0"/>
              <a:t>Informed much subsequent work within ECS: DLS, COHSE,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0FE00-C611-BC49-BB6A-619402921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GB" dirty="0"/>
              <a:t>Fountain, A., Hall, W., Heath, I. and Davis, H. (1990). MICROCOSM: an open model for hypermedia with dynamic linking. Proceedings of ECHT90. pp. 298-311.</a:t>
            </a:r>
          </a:p>
        </p:txBody>
      </p:sp>
    </p:spTree>
    <p:extLst>
      <p:ext uri="{BB962C8B-B14F-4D97-AF65-F5344CB8AC3E}">
        <p14:creationId xmlns:p14="http://schemas.microsoft.com/office/powerpoint/2010/main" val="373587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client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4903" y="1773238"/>
            <a:ext cx="7782194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3212A-03C1-3E44-A2EE-EB20B3F570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0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Microcosm universal viewer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3390900" y="2246313"/>
            <a:ext cx="5410200" cy="35179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877F-FA9C-2C4C-82FC-F41586C765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3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Specific, local and generic links</a:t>
            </a:r>
          </a:p>
        </p:txBody>
      </p:sp>
      <p:sp>
        <p:nvSpPr>
          <p:cNvPr id="34817" name="Content Placeholder 3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 of source anchor held in the </a:t>
            </a:r>
            <a:r>
              <a:rPr lang="en-US" dirty="0" err="1"/>
              <a:t>linkbase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59ECDA-9158-2D45-B735-221C425D39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3" descr="imag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9811" y="2673350"/>
            <a:ext cx="6512377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DDBD-5338-A749-92A3-66532B1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/>
              <a:t>Microcosm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79C1-98FA-AF4A-9F02-80598DF91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628689" cy="4464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Separation of concerns:</a:t>
            </a:r>
          </a:p>
          <a:p>
            <a:pPr lvl="1"/>
            <a:r>
              <a:rPr lang="en-US" dirty="0"/>
              <a:t>Document storage and management</a:t>
            </a:r>
          </a:p>
          <a:p>
            <a:pPr lvl="1"/>
            <a:r>
              <a:rPr lang="en-US" dirty="0"/>
              <a:t>Link storage and management</a:t>
            </a:r>
          </a:p>
          <a:p>
            <a:pPr lvl="1"/>
            <a:r>
              <a:rPr lang="en-US" dirty="0"/>
              <a:t>Applications and presentation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Link services mediate the other components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D5577F-B0D8-1145-8CD7-2608F5AF3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35492-5CC5-5744-BAE2-4C79D2FF2123}"/>
              </a:ext>
            </a:extLst>
          </p:cNvPr>
          <p:cNvSpPr/>
          <p:nvPr/>
        </p:nvSpPr>
        <p:spPr>
          <a:xfrm>
            <a:off x="6636000" y="3644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Hypermedia Link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50BB7C-99C3-DE44-813D-7B3328EA3E85}"/>
              </a:ext>
            </a:extLst>
          </p:cNvPr>
          <p:cNvSpPr/>
          <p:nvPr/>
        </p:nvSpPr>
        <p:spPr>
          <a:xfrm>
            <a:off x="6636000" y="4796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 Management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E23907-5243-9245-87EE-7C4320E6A645}"/>
              </a:ext>
            </a:extLst>
          </p:cNvPr>
          <p:cNvSpPr/>
          <p:nvPr/>
        </p:nvSpPr>
        <p:spPr>
          <a:xfrm>
            <a:off x="6636000" y="2492775"/>
            <a:ext cx="4320000" cy="57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Presentation</a:t>
            </a:r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2A3BCF1D-291E-7C45-B574-7F23AEC50289}"/>
              </a:ext>
            </a:extLst>
          </p:cNvPr>
          <p:cNvSpPr/>
          <p:nvPr/>
        </p:nvSpPr>
        <p:spPr>
          <a:xfrm>
            <a:off x="8507420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Document 11">
            <a:extLst>
              <a:ext uri="{FF2B5EF4-FFF2-40B4-BE49-F238E27FC236}">
                <a16:creationId xmlns:a16="http://schemas.microsoft.com/office/drawing/2014/main" id="{EE4EFA8F-8E8D-7449-85B6-C60113759958}"/>
              </a:ext>
            </a:extLst>
          </p:cNvPr>
          <p:cNvSpPr/>
          <p:nvPr/>
        </p:nvSpPr>
        <p:spPr>
          <a:xfrm>
            <a:off x="7607645" y="5653698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Document 12">
            <a:extLst>
              <a:ext uri="{FF2B5EF4-FFF2-40B4-BE49-F238E27FC236}">
                <a16:creationId xmlns:a16="http://schemas.microsoft.com/office/drawing/2014/main" id="{54632B13-9F16-CB4B-A2D7-A6C4787538D0}"/>
              </a:ext>
            </a:extLst>
          </p:cNvPr>
          <p:cNvSpPr/>
          <p:nvPr/>
        </p:nvSpPr>
        <p:spPr>
          <a:xfrm>
            <a:off x="9407195" y="5653317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Document 13">
            <a:extLst>
              <a:ext uri="{FF2B5EF4-FFF2-40B4-BE49-F238E27FC236}">
                <a16:creationId xmlns:a16="http://schemas.microsoft.com/office/drawing/2014/main" id="{23223294-FBD5-3544-8396-21D871BA577C}"/>
              </a:ext>
            </a:extLst>
          </p:cNvPr>
          <p:cNvSpPr/>
          <p:nvPr/>
        </p:nvSpPr>
        <p:spPr>
          <a:xfrm>
            <a:off x="10307550" y="5660775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F12E5270-2E1A-7845-BABC-BFB42158317A}"/>
              </a:ext>
            </a:extLst>
          </p:cNvPr>
          <p:cNvSpPr/>
          <p:nvPr/>
        </p:nvSpPr>
        <p:spPr>
          <a:xfrm>
            <a:off x="6711741" y="5649740"/>
            <a:ext cx="576000" cy="720000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F8D3A-C508-A044-9AD1-6B62B248E67A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796000" y="4220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7D089-98D7-E64A-87D7-FB961F8CA75B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8796000" y="3068775"/>
            <a:ext cx="0" cy="5760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cess 24">
            <a:extLst>
              <a:ext uri="{FF2B5EF4-FFF2-40B4-BE49-F238E27FC236}">
                <a16:creationId xmlns:a16="http://schemas.microsoft.com/office/drawing/2014/main" id="{EDE76906-B514-FB40-8764-5CB3B3041A88}"/>
              </a:ext>
            </a:extLst>
          </p:cNvPr>
          <p:cNvSpPr/>
          <p:nvPr/>
        </p:nvSpPr>
        <p:spPr>
          <a:xfrm>
            <a:off x="6711741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>
            <a:extLst>
              <a:ext uri="{FF2B5EF4-FFF2-40B4-BE49-F238E27FC236}">
                <a16:creationId xmlns:a16="http://schemas.microsoft.com/office/drawing/2014/main" id="{F30D1B77-DC23-3045-AD62-6811B50E6B02}"/>
              </a:ext>
            </a:extLst>
          </p:cNvPr>
          <p:cNvSpPr/>
          <p:nvPr/>
        </p:nvSpPr>
        <p:spPr>
          <a:xfrm>
            <a:off x="760822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rocess 26">
            <a:extLst>
              <a:ext uri="{FF2B5EF4-FFF2-40B4-BE49-F238E27FC236}">
                <a16:creationId xmlns:a16="http://schemas.microsoft.com/office/drawing/2014/main" id="{8459806A-3F20-144A-9073-0C80B26CA523}"/>
              </a:ext>
            </a:extLst>
          </p:cNvPr>
          <p:cNvSpPr/>
          <p:nvPr/>
        </p:nvSpPr>
        <p:spPr>
          <a:xfrm>
            <a:off x="8504709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cess 27">
            <a:extLst>
              <a:ext uri="{FF2B5EF4-FFF2-40B4-BE49-F238E27FC236}">
                <a16:creationId xmlns:a16="http://schemas.microsoft.com/office/drawing/2014/main" id="{4D1F5D12-C18A-5949-BB2D-C882BE0A36A5}"/>
              </a:ext>
            </a:extLst>
          </p:cNvPr>
          <p:cNvSpPr/>
          <p:nvPr/>
        </p:nvSpPr>
        <p:spPr>
          <a:xfrm>
            <a:off x="9407195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cess 28">
            <a:extLst>
              <a:ext uri="{FF2B5EF4-FFF2-40B4-BE49-F238E27FC236}">
                <a16:creationId xmlns:a16="http://schemas.microsoft.com/office/drawing/2014/main" id="{97A1B3B3-FE6A-ED4F-823C-F6F1F23AA1CE}"/>
              </a:ext>
            </a:extLst>
          </p:cNvPr>
          <p:cNvSpPr/>
          <p:nvPr/>
        </p:nvSpPr>
        <p:spPr>
          <a:xfrm>
            <a:off x="10307550" y="1628775"/>
            <a:ext cx="576000" cy="5760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500D408-2EA4-3B4F-97CA-A92CA930BB31}"/>
              </a:ext>
            </a:extLst>
          </p:cNvPr>
          <p:cNvCxnSpPr>
            <a:stCxn id="25" idx="2"/>
            <a:endCxn id="9" idx="0"/>
          </p:cNvCxnSpPr>
          <p:nvPr/>
        </p:nvCxnSpPr>
        <p:spPr>
          <a:xfrm rot="16200000" flipH="1">
            <a:off x="7753870" y="1450645"/>
            <a:ext cx="288000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85CA8D2-9A21-4B4E-BEBC-A2B4A7524A54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rot="16200000" flipH="1">
            <a:off x="8202112" y="1898887"/>
            <a:ext cx="288000" cy="89977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5004FC4A-D1E5-5443-A26D-34E83C3C92C8}"/>
              </a:ext>
            </a:extLst>
          </p:cNvPr>
          <p:cNvCxnSpPr>
            <a:cxnSpLocks/>
            <a:stCxn id="27" idx="2"/>
            <a:endCxn id="9" idx="0"/>
          </p:cNvCxnSpPr>
          <p:nvPr/>
        </p:nvCxnSpPr>
        <p:spPr>
          <a:xfrm rot="16200000" flipH="1">
            <a:off x="8650354" y="2347129"/>
            <a:ext cx="288000" cy="3291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6A41658-CFD4-6446-8020-BCCE5BA50D03}"/>
              </a:ext>
            </a:extLst>
          </p:cNvPr>
          <p:cNvCxnSpPr>
            <a:cxnSpLocks/>
            <a:stCxn id="28" idx="2"/>
            <a:endCxn id="9" idx="0"/>
          </p:cNvCxnSpPr>
          <p:nvPr/>
        </p:nvCxnSpPr>
        <p:spPr>
          <a:xfrm rot="5400000">
            <a:off x="9101598" y="1899178"/>
            <a:ext cx="288000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18C3586F-187F-1F4A-863F-3CAA7FCF4457}"/>
              </a:ext>
            </a:extLst>
          </p:cNvPr>
          <p:cNvCxnSpPr>
            <a:cxnSpLocks/>
            <a:stCxn id="29" idx="2"/>
            <a:endCxn id="9" idx="0"/>
          </p:cNvCxnSpPr>
          <p:nvPr/>
        </p:nvCxnSpPr>
        <p:spPr>
          <a:xfrm rot="5400000">
            <a:off x="9551775" y="1449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7604D687-F02F-BA43-8B75-D009BC8CFC6B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rot="5400000" flipH="1" flipV="1">
            <a:off x="7759388" y="4613129"/>
            <a:ext cx="276965" cy="1796259"/>
          </a:xfrm>
          <a:prstGeom prst="bentConnector3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0E0D4A3-679D-4548-BB68-ACA9F65B8FA6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rot="16200000" flipV="1">
            <a:off x="9551775" y="4617000"/>
            <a:ext cx="288000" cy="17995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62DD22F3-E444-C14D-BEFE-1F9E6ED61516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8205361" y="5063060"/>
            <a:ext cx="280923" cy="90035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06E544BA-75F6-BC4C-BF5A-794D0DBC998C}"/>
              </a:ext>
            </a:extLst>
          </p:cNvPr>
          <p:cNvCxnSpPr>
            <a:cxnSpLocks/>
            <a:stCxn id="13" idx="0"/>
            <a:endCxn id="8" idx="2"/>
          </p:cNvCxnSpPr>
          <p:nvPr/>
        </p:nvCxnSpPr>
        <p:spPr>
          <a:xfrm rot="16200000" flipV="1">
            <a:off x="9105327" y="5063448"/>
            <a:ext cx="280542" cy="899195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9FE14CC2-E226-394A-BB46-6D186A551E50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rot="5400000" flipH="1" flipV="1">
            <a:off x="8657228" y="5510968"/>
            <a:ext cx="276965" cy="5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07510A4-2251-BB4E-8EE8-7F21BCE986EB}"/>
              </a:ext>
            </a:extLst>
          </p:cNvPr>
          <p:cNvSpPr txBox="1"/>
          <p:nvPr/>
        </p:nvSpPr>
        <p:spPr>
          <a:xfrm>
            <a:off x="7477288" y="5764109"/>
            <a:ext cx="263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text, video, audio,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70AE44-0662-8549-AC19-E772A920391E}"/>
              </a:ext>
            </a:extLst>
          </p:cNvPr>
          <p:cNvSpPr txBox="1"/>
          <p:nvPr/>
        </p:nvSpPr>
        <p:spPr>
          <a:xfrm>
            <a:off x="8025117" y="1732109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3795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EE35AB-5971-374E-BE96-752AE4E213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1115" t="-2924" r="-12836" b="-2814"/>
          <a:stretch/>
        </p:blipFill>
        <p:spPr>
          <a:xfrm>
            <a:off x="6167439" y="0"/>
            <a:ext cx="6024562" cy="6858000"/>
          </a:xfrm>
          <a:solidFill>
            <a:schemeClr val="bg1"/>
          </a:solidFill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Microcosm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10F57-F9E9-694B-A3F3-AACBDF90D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543550" cy="44640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Link service comprises a sequence of </a:t>
            </a:r>
            <a:r>
              <a:rPr lang="en-GB" i="1" dirty="0"/>
              <a:t>filters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Filters are composable services that generate or manipulate links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Filter manager </a:t>
            </a:r>
            <a:r>
              <a:rPr lang="en-GB" dirty="0"/>
              <a:t>organises filters into chains</a:t>
            </a:r>
          </a:p>
        </p:txBody>
      </p:sp>
    </p:spTree>
    <p:extLst>
      <p:ext uri="{BB962C8B-B14F-4D97-AF65-F5344CB8AC3E}">
        <p14:creationId xmlns:p14="http://schemas.microsoft.com/office/powerpoint/2010/main" val="295833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098E5E-FC10-1B49-B3E6-F5CCE5A2BE25}"/>
              </a:ext>
            </a:extLst>
          </p:cNvPr>
          <p:cNvCxnSpPr>
            <a:cxnSpLocks/>
            <a:stCxn id="48" idx="2"/>
            <a:endCxn id="27" idx="6"/>
          </p:cNvCxnSpPr>
          <p:nvPr/>
        </p:nvCxnSpPr>
        <p:spPr>
          <a:xfrm flipH="1">
            <a:off x="3222118" y="4411471"/>
            <a:ext cx="1091166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E478375-7A4B-E64D-823F-A261C2A295AF}"/>
              </a:ext>
            </a:extLst>
          </p:cNvPr>
          <p:cNvCxnSpPr>
            <a:cxnSpLocks/>
            <a:stCxn id="48" idx="0"/>
            <a:endCxn id="32" idx="2"/>
          </p:cNvCxnSpPr>
          <p:nvPr/>
        </p:nvCxnSpPr>
        <p:spPr>
          <a:xfrm>
            <a:off x="7899117" y="4411471"/>
            <a:ext cx="1085019" cy="0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5260CD-EB1A-EA4E-951E-F1B25E0EB657}"/>
              </a:ext>
            </a:extLst>
          </p:cNvPr>
          <p:cNvGrpSpPr/>
          <p:nvPr/>
        </p:nvGrpSpPr>
        <p:grpSpPr>
          <a:xfrm>
            <a:off x="8984136" y="2971471"/>
            <a:ext cx="2160000" cy="2880000"/>
            <a:chOff x="8984136" y="2971471"/>
            <a:chExt cx="2160000" cy="288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CF7B77-1AEA-4F40-837A-C7A5B853E615}"/>
                </a:ext>
              </a:extLst>
            </p:cNvPr>
            <p:cNvSpPr/>
            <p:nvPr/>
          </p:nvSpPr>
          <p:spPr>
            <a:xfrm>
              <a:off x="8984136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62CAFF2-B05C-B641-895B-300CED7D302A}"/>
                </a:ext>
              </a:extLst>
            </p:cNvPr>
            <p:cNvCxnSpPr>
              <a:cxnSpLocks/>
              <a:stCxn id="43" idx="2"/>
              <a:endCxn id="38" idx="0"/>
            </p:cNvCxnSpPr>
            <p:nvPr/>
          </p:nvCxnSpPr>
          <p:spPr>
            <a:xfrm flipH="1">
              <a:off x="10064136" y="3906608"/>
              <a:ext cx="50400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558984-AEAE-C848-9E2E-0232B1E392A1}"/>
                </a:ext>
              </a:extLst>
            </p:cNvPr>
            <p:cNvCxnSpPr>
              <a:cxnSpLocks/>
              <a:stCxn id="42" idx="2"/>
              <a:endCxn id="38" idx="0"/>
            </p:cNvCxnSpPr>
            <p:nvPr/>
          </p:nvCxnSpPr>
          <p:spPr>
            <a:xfrm>
              <a:off x="10064136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53ECF2-84D3-DD4B-A6B1-31D425B8175B}"/>
                </a:ext>
              </a:extLst>
            </p:cNvPr>
            <p:cNvCxnSpPr>
              <a:cxnSpLocks/>
              <a:stCxn id="39" idx="2"/>
              <a:endCxn id="46" idx="0"/>
            </p:cNvCxnSpPr>
            <p:nvPr/>
          </p:nvCxnSpPr>
          <p:spPr>
            <a:xfrm>
              <a:off x="10064136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84A96E-EE72-1340-9BF9-8993FE648C5E}"/>
                </a:ext>
              </a:extLst>
            </p:cNvPr>
            <p:cNvSpPr/>
            <p:nvPr/>
          </p:nvSpPr>
          <p:spPr>
            <a:xfrm>
              <a:off x="9704136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4AA73E-3440-B24B-A903-3E81CC99E62F}"/>
                </a:ext>
              </a:extLst>
            </p:cNvPr>
            <p:cNvSpPr/>
            <p:nvPr/>
          </p:nvSpPr>
          <p:spPr>
            <a:xfrm>
              <a:off x="9704136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9953F8-2E59-AE43-A696-CDFD06350B19}"/>
                </a:ext>
              </a:extLst>
            </p:cNvPr>
            <p:cNvGrpSpPr/>
            <p:nvPr/>
          </p:nvGrpSpPr>
          <p:grpSpPr>
            <a:xfrm>
              <a:off x="9877697" y="5058983"/>
              <a:ext cx="374400" cy="432000"/>
              <a:chOff x="6456000" y="4869000"/>
              <a:chExt cx="374400" cy="432000"/>
            </a:xfrm>
          </p:grpSpPr>
          <p:sp>
            <p:nvSpPr>
              <p:cNvPr id="45" name="Document 44">
                <a:extLst>
                  <a:ext uri="{FF2B5EF4-FFF2-40B4-BE49-F238E27FC236}">
                    <a16:creationId xmlns:a16="http://schemas.microsoft.com/office/drawing/2014/main" id="{4B403EF2-B9A8-FE43-9984-1B4C0C2B8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6" name="Document 45">
                <a:extLst>
                  <a:ext uri="{FF2B5EF4-FFF2-40B4-BE49-F238E27FC236}">
                    <a16:creationId xmlns:a16="http://schemas.microsoft.com/office/drawing/2014/main" id="{FBBBA851-C125-3B48-A06F-273DFA8CC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7" name="Document 46">
                <a:extLst>
                  <a:ext uri="{FF2B5EF4-FFF2-40B4-BE49-F238E27FC236}">
                    <a16:creationId xmlns:a16="http://schemas.microsoft.com/office/drawing/2014/main" id="{AA7DC5BC-73FF-1A44-B7A2-4D7FF70B5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ED7547-4CE2-D54F-AD13-F3828F82F7B0}"/>
                </a:ext>
              </a:extLst>
            </p:cNvPr>
            <p:cNvSpPr/>
            <p:nvPr/>
          </p:nvSpPr>
          <p:spPr>
            <a:xfrm>
              <a:off x="9884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0D8E2DA-697E-754C-854F-BAC9BF3960E5}"/>
                </a:ext>
              </a:extLst>
            </p:cNvPr>
            <p:cNvSpPr/>
            <p:nvPr/>
          </p:nvSpPr>
          <p:spPr>
            <a:xfrm>
              <a:off x="10388136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F4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681078-517F-0D44-AC50-B5D998EC973E}"/>
                </a:ext>
              </a:extLst>
            </p:cNvPr>
            <p:cNvCxnSpPr>
              <a:stCxn id="38" idx="2"/>
              <a:endCxn id="39" idx="0"/>
            </p:cNvCxnSpPr>
            <p:nvPr/>
          </p:nvCxnSpPr>
          <p:spPr>
            <a:xfrm>
              <a:off x="10064136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9EC82-1A27-1A43-8DC7-DCCB02C7032D}"/>
              </a:ext>
            </a:extLst>
          </p:cNvPr>
          <p:cNvGrpSpPr/>
          <p:nvPr/>
        </p:nvGrpSpPr>
        <p:grpSpPr>
          <a:xfrm>
            <a:off x="1062118" y="2971471"/>
            <a:ext cx="2160000" cy="2880000"/>
            <a:chOff x="1062118" y="2971471"/>
            <a:chExt cx="2160000" cy="28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3A93EF7-C42B-D443-B159-7807EFEC60C0}"/>
                </a:ext>
              </a:extLst>
            </p:cNvPr>
            <p:cNvSpPr/>
            <p:nvPr/>
          </p:nvSpPr>
          <p:spPr>
            <a:xfrm>
              <a:off x="1062118" y="2971471"/>
              <a:ext cx="2160000" cy="28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CCBDFC-A490-6C45-8761-DDAA444AC4F2}"/>
                </a:ext>
              </a:extLst>
            </p:cNvPr>
            <p:cNvCxnSpPr>
              <a:cxnSpLocks/>
              <a:stCxn id="10" idx="2"/>
              <a:endCxn id="4" idx="0"/>
            </p:cNvCxnSpPr>
            <p:nvPr/>
          </p:nvCxnSpPr>
          <p:spPr>
            <a:xfrm>
              <a:off x="1638118" y="3906608"/>
              <a:ext cx="504000" cy="14437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F15E3BC-5117-BA4E-B798-922B1E30D972}"/>
                </a:ext>
              </a:extLst>
            </p:cNvPr>
            <p:cNvCxnSpPr>
              <a:cxnSpLocks/>
              <a:stCxn id="11" idx="2"/>
              <a:endCxn id="4" idx="0"/>
            </p:cNvCxnSpPr>
            <p:nvPr/>
          </p:nvCxnSpPr>
          <p:spPr>
            <a:xfrm>
              <a:off x="2142118" y="3906608"/>
              <a:ext cx="0" cy="144375"/>
            </a:xfrm>
            <a:prstGeom prst="line">
              <a:avLst/>
            </a:prstGeom>
            <a:ln w="254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EE09AF-265F-2A48-A52C-03037361609A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142118" y="4914983"/>
              <a:ext cx="761" cy="216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9CB257-F51E-A744-8D67-4FF599A1B76F}"/>
                </a:ext>
              </a:extLst>
            </p:cNvPr>
            <p:cNvSpPr/>
            <p:nvPr/>
          </p:nvSpPr>
          <p:spPr>
            <a:xfrm>
              <a:off x="1782118" y="4050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FMS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C0D732-A1F3-434D-ADE0-273B20C9E2FA}"/>
                </a:ext>
              </a:extLst>
            </p:cNvPr>
            <p:cNvSpPr/>
            <p:nvPr/>
          </p:nvSpPr>
          <p:spPr>
            <a:xfrm>
              <a:off x="1782118" y="4554983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DMS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12B9E2B-B8E8-F54A-B802-1418112C73B6}"/>
                </a:ext>
              </a:extLst>
            </p:cNvPr>
            <p:cNvGrpSpPr/>
            <p:nvPr/>
          </p:nvGrpSpPr>
          <p:grpSpPr>
            <a:xfrm>
              <a:off x="1955679" y="5058983"/>
              <a:ext cx="374400" cy="432000"/>
              <a:chOff x="6456000" y="4869000"/>
              <a:chExt cx="374400" cy="432000"/>
            </a:xfrm>
          </p:grpSpPr>
          <p:sp>
            <p:nvSpPr>
              <p:cNvPr id="6" name="Document 5">
                <a:extLst>
                  <a:ext uri="{FF2B5EF4-FFF2-40B4-BE49-F238E27FC236}">
                    <a16:creationId xmlns:a16="http://schemas.microsoft.com/office/drawing/2014/main" id="{67FDDFE1-279E-A74C-BFDB-2906DCEA2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000" y="5013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" name="Document 7">
                <a:extLst>
                  <a:ext uri="{FF2B5EF4-FFF2-40B4-BE49-F238E27FC236}">
                    <a16:creationId xmlns:a16="http://schemas.microsoft.com/office/drawing/2014/main" id="{6B61AD4D-F6F4-5C4E-A5B0-B8E6C6F06C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28000" y="4941000"/>
                <a:ext cx="230400" cy="288000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Document 6">
                <a:extLst>
                  <a:ext uri="{FF2B5EF4-FFF2-40B4-BE49-F238E27FC236}">
                    <a16:creationId xmlns:a16="http://schemas.microsoft.com/office/drawing/2014/main" id="{C985BE06-C6BB-DF40-8FDC-B3FDC5B91D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000" y="4869000"/>
                <a:ext cx="230400" cy="288000"/>
              </a:xfrm>
              <a:prstGeom prst="flowChartDocumen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5B05AD-091B-684E-AEC8-80AE1BFBB122}"/>
                </a:ext>
              </a:extLst>
            </p:cNvPr>
            <p:cNvSpPr/>
            <p:nvPr/>
          </p:nvSpPr>
          <p:spPr>
            <a:xfrm>
              <a:off x="1458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4F2196-90A3-8C45-B78B-B1FEBF7BE8B9}"/>
                </a:ext>
              </a:extLst>
            </p:cNvPr>
            <p:cNvSpPr/>
            <p:nvPr/>
          </p:nvSpPr>
          <p:spPr>
            <a:xfrm>
              <a:off x="1962118" y="3546608"/>
              <a:ext cx="36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dirty="0"/>
                <a:t>F2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A17C27-6469-A94C-B136-E1E6E34EF088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2142118" y="4410983"/>
              <a:ext cx="0" cy="14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8CD3F-EACA-6046-9FC7-63AEDAB9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1BC1818F-5640-2F40-B2B4-3008F38590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6933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Microcosm instances may publish filters to be used by other instances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6043677F-EE0F-5045-A765-58E3AA90BB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54632F-835D-2346-B241-325470AFAF37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flipH="1">
            <a:off x="2142118" y="3906608"/>
            <a:ext cx="504000" cy="144375"/>
          </a:xfrm>
          <a:prstGeom prst="line">
            <a:avLst/>
          </a:prstGeom>
          <a:ln w="254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BEC53-6870-7042-8E9E-B70612DB63BE}"/>
              </a:ext>
            </a:extLst>
          </p:cNvPr>
          <p:cNvSpPr/>
          <p:nvPr/>
        </p:nvSpPr>
        <p:spPr>
          <a:xfrm>
            <a:off x="2466118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99D2B0-EFCB-0840-B86D-8F16F003170C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>
            <a:off x="9560136" y="3906608"/>
            <a:ext cx="504000" cy="144375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889C9AA-08CB-D348-A046-2B725C5847E5}"/>
              </a:ext>
            </a:extLst>
          </p:cNvPr>
          <p:cNvSpPr/>
          <p:nvPr/>
        </p:nvSpPr>
        <p:spPr>
          <a:xfrm>
            <a:off x="9380136" y="354660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F2</a:t>
            </a: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E572C508-430D-524D-B655-1FF541BE86BA}"/>
              </a:ext>
            </a:extLst>
          </p:cNvPr>
          <p:cNvSpPr/>
          <p:nvPr/>
        </p:nvSpPr>
        <p:spPr>
          <a:xfrm>
            <a:off x="4302117" y="2611471"/>
            <a:ext cx="3600000" cy="360000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BFA34F4-4459-B24E-939D-2F1C687F8D86}"/>
              </a:ext>
            </a:extLst>
          </p:cNvPr>
          <p:cNvCxnSpPr>
            <a:cxnSpLocks/>
            <a:stCxn id="11" idx="0"/>
            <a:endCxn id="27" idx="0"/>
          </p:cNvCxnSpPr>
          <p:nvPr/>
        </p:nvCxnSpPr>
        <p:spPr>
          <a:xfrm flipV="1">
            <a:off x="2142118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366068A-7355-2943-B362-5D53617DDA68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2646118" y="3151471"/>
            <a:ext cx="0" cy="39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E62D27-0819-B54B-97DC-37973CDB47D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559698" y="3151470"/>
            <a:ext cx="438" cy="39513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CF2FE0-BB8A-5F4A-9EC7-DEF1BBD9266A}"/>
              </a:ext>
            </a:extLst>
          </p:cNvPr>
          <p:cNvCxnSpPr>
            <a:cxnSpLocks/>
            <a:stCxn id="42" idx="0"/>
            <a:endCxn id="32" idx="0"/>
          </p:cNvCxnSpPr>
          <p:nvPr/>
        </p:nvCxnSpPr>
        <p:spPr>
          <a:xfrm flipV="1">
            <a:off x="10064136" y="2971471"/>
            <a:ext cx="0" cy="57513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4DA7-48BD-5B40-AFB2-16199FF3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B0A3-F00C-3C47-8FA7-762E5FBFF1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Rich model of linking </a:t>
            </a:r>
            <a:br>
              <a:rPr lang="en-US" dirty="0"/>
            </a:br>
            <a:r>
              <a:rPr lang="en-US" dirty="0"/>
              <a:t>(generic links, n-</a:t>
            </a:r>
            <a:r>
              <a:rPr lang="en-US" dirty="0" err="1"/>
              <a:t>ary</a:t>
            </a:r>
            <a:r>
              <a:rPr lang="en-US" dirty="0"/>
              <a:t> links,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Flexible document processing </a:t>
            </a:r>
            <a:br>
              <a:rPr lang="en-US" dirty="0"/>
            </a:br>
            <a:r>
              <a:rPr lang="en-US" dirty="0"/>
              <a:t>(multiple 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r>
              <a:rPr lang="en-US" dirty="0"/>
              <a:t>Integration with third-party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E6D8-8B30-0645-9D25-187B1D01FB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Poor scalability</a:t>
            </a:r>
            <a:br>
              <a:rPr lang="en-US" dirty="0"/>
            </a:br>
            <a:r>
              <a:rPr lang="en-US" dirty="0"/>
              <a:t>Intended for workgroups to enterprises</a:t>
            </a:r>
          </a:p>
          <a:p>
            <a:r>
              <a:rPr lang="en-US" dirty="0"/>
              <a:t>Distribution not intended from the outset</a:t>
            </a:r>
          </a:p>
          <a:p>
            <a:r>
              <a:rPr lang="en-US" dirty="0"/>
              <a:t>Arguably, no native document format</a:t>
            </a:r>
          </a:p>
          <a:p>
            <a:r>
              <a:rPr lang="en-US" dirty="0"/>
              <a:t>No support for link integrity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A002-4C1A-CE45-B6F1-2385A990FD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1E8EA5-F8E3-7C43-9E35-F0FD92C648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047885-5769-4345-B90D-FFEEA820C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7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Hypermedia Protocol</a:t>
            </a:r>
          </a:p>
        </p:txBody>
      </p:sp>
    </p:spTree>
    <p:extLst>
      <p:ext uri="{BB962C8B-B14F-4D97-AF65-F5344CB8AC3E}">
        <p14:creationId xmlns:p14="http://schemas.microsoft.com/office/powerpoint/2010/main" val="391315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04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GB" dirty="0"/>
              <a:t>An open system generally implies that: </a:t>
            </a:r>
          </a:p>
          <a:p>
            <a:pPr lvl="1"/>
            <a:r>
              <a:rPr lang="en-GB" dirty="0"/>
              <a:t>There is some interface by which third party programs may access the functionality of the system. </a:t>
            </a:r>
          </a:p>
          <a:p>
            <a:pPr lvl="1"/>
            <a:r>
              <a:rPr lang="en-GB" dirty="0"/>
              <a:t>The system may be accessed from applications on heterogeneous architectures.</a:t>
            </a:r>
          </a:p>
          <a:p>
            <a:pPr lvl="1"/>
            <a:endParaRPr lang="en-GB" dirty="0"/>
          </a:p>
          <a:p>
            <a:pPr marL="90000" indent="0">
              <a:buNone/>
            </a:pPr>
            <a:r>
              <a:rPr lang="en-GB" dirty="0"/>
              <a:t>Open hypermedia: hypertext features present within whole environment</a:t>
            </a:r>
          </a:p>
          <a:p>
            <a:pPr lvl="1"/>
            <a:r>
              <a:rPr lang="en-GB" dirty="0"/>
              <a:t>Links and anchors are kept separately from documents (i.e. first-class links)</a:t>
            </a:r>
          </a:p>
          <a:p>
            <a:pPr lvl="1"/>
            <a:r>
              <a:rPr lang="en-GB" dirty="0" err="1"/>
              <a:t>Linkbases</a:t>
            </a:r>
            <a:r>
              <a:rPr lang="en-GB" dirty="0"/>
              <a:t> and link services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943EE-D3A8-AD4C-A3D0-9B55585B74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6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Hypermedia Protocol</a:t>
            </a:r>
          </a:p>
        </p:txBody>
      </p:sp>
      <p:sp>
        <p:nvSpPr>
          <p:cNvPr id="5017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Initially a naïve attempt to </a:t>
            </a:r>
            <a:r>
              <a:rPr lang="ja-JP" altLang="en-GB" dirty="0"/>
              <a:t>“</a:t>
            </a:r>
            <a:r>
              <a:rPr lang="en-GB" altLang="ja-JP" dirty="0"/>
              <a:t>shim</a:t>
            </a:r>
            <a:r>
              <a:rPr lang="ja-JP" altLang="en-GB" dirty="0"/>
              <a:t>”</a:t>
            </a:r>
            <a:r>
              <a:rPr lang="en-GB" altLang="ja-JP" dirty="0"/>
              <a:t> existing </a:t>
            </a:r>
            <a:r>
              <a:rPr lang="en-GB" altLang="ja-JP" dirty="0" err="1"/>
              <a:t>linkservers</a:t>
            </a:r>
            <a:r>
              <a:rPr lang="en-GB" altLang="ja-JP" dirty="0"/>
              <a:t> so that they could be used by standard client integrations</a:t>
            </a:r>
            <a:endParaRPr lang="en-GB" dirty="0"/>
          </a:p>
          <a:p>
            <a:pPr lvl="1"/>
            <a:r>
              <a:rPr lang="en-GB" dirty="0"/>
              <a:t>An early realization by the community that writing clients is far harder (and less interesting) than writing servers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OHP formed the basis for later integration efforts (FOHM)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38F4-08AB-F041-9BB1-EB1FC0B9E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31801"/>
          </a:xfrm>
        </p:spPr>
        <p:txBody>
          <a:bodyPr/>
          <a:lstStyle/>
          <a:p>
            <a:r>
              <a:rPr lang="en-GB" dirty="0"/>
              <a:t>Reich, S., Will, U.K., </a:t>
            </a:r>
            <a:r>
              <a:rPr lang="en-GB" dirty="0" err="1"/>
              <a:t>Nürnberg</a:t>
            </a:r>
            <a:r>
              <a:rPr lang="en-GB" dirty="0"/>
              <a:t>, P., Davis, H.C., </a:t>
            </a:r>
            <a:r>
              <a:rPr lang="en-GB" dirty="0" err="1"/>
              <a:t>Grønbæk</a:t>
            </a:r>
            <a:r>
              <a:rPr lang="en-GB" dirty="0"/>
              <a:t>, K, Millard, D.E. and </a:t>
            </a:r>
            <a:r>
              <a:rPr lang="en-GB" dirty="0" err="1"/>
              <a:t>Haake</a:t>
            </a:r>
            <a:r>
              <a:rPr lang="en-GB" dirty="0"/>
              <a:t>, J.M. (1999) </a:t>
            </a:r>
            <a:r>
              <a:rPr lang="en-GB" i="1" dirty="0"/>
              <a:t>Addressing interoperability in open hypermedia: the design of the Open Hypermedia Protocol</a:t>
            </a:r>
            <a:r>
              <a:rPr lang="en-GB" dirty="0"/>
              <a:t>. New Review of Hypermedia and Multimedia 5(1), pp. 207-248.</a:t>
            </a:r>
          </a:p>
        </p:txBody>
      </p:sp>
    </p:spTree>
    <p:extLst>
      <p:ext uri="{BB962C8B-B14F-4D97-AF65-F5344CB8AC3E}">
        <p14:creationId xmlns:p14="http://schemas.microsoft.com/office/powerpoint/2010/main" val="9029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54C3-6F5B-8A46-B318-34712126D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3" descr="pro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1765464"/>
            <a:ext cx="5185122" cy="4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35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OHP data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B39D-34A9-5A43-ABA2-45F7819490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590800" y="2209801"/>
          <a:ext cx="7543800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29912" imgH="2028444" progId="Word.Picture.8">
                  <p:embed/>
                </p:oleObj>
              </mc:Choice>
              <mc:Fallback>
                <p:oleObj r:id="rId3" imgW="4629912" imgH="2028444" progId="Word.Picture.8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1"/>
                        <a:ext cx="7543800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54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E2FF1-FF0D-FC41-8DC3-B513CAC8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specifiers (</a:t>
            </a:r>
            <a:r>
              <a:rPr lang="en-US" dirty="0" err="1"/>
              <a:t>LocSpec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CA351-03BE-8440-8937-D9DAD673A3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to identify the position of an anchor within an object</a:t>
            </a:r>
          </a:p>
          <a:p>
            <a:pPr lvl="1"/>
            <a:r>
              <a:rPr lang="en-US" dirty="0"/>
              <a:t>Byte offset within file</a:t>
            </a:r>
          </a:p>
          <a:p>
            <a:pPr lvl="1"/>
            <a:r>
              <a:rPr lang="en-US" dirty="0"/>
              <a:t>Occurrence of a given string (i.e. generic link)</a:t>
            </a:r>
          </a:p>
          <a:p>
            <a:pPr lvl="1"/>
            <a:r>
              <a:rPr lang="en-US" dirty="0"/>
              <a:t>Named location within content (c.f. HTML </a:t>
            </a:r>
            <a:r>
              <a:rPr lang="en-US" dirty="0">
                <a:latin typeface="Lucida Console" panose="020B0609040504020204" pitchFamily="49" charset="0"/>
              </a:rPr>
              <a:t>id</a:t>
            </a:r>
            <a:r>
              <a:rPr lang="en-US" dirty="0"/>
              <a:t> attribute)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Exists within links (as part of the endpoint) and within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Generalisation</a:t>
            </a:r>
            <a:r>
              <a:rPr lang="en-US" dirty="0"/>
              <a:t> of Dexter's anchor values</a:t>
            </a:r>
          </a:p>
          <a:p>
            <a:pPr lvl="1"/>
            <a:r>
              <a:rPr lang="en-US" dirty="0"/>
              <a:t>Mechanism for identifying locations in other formats</a:t>
            </a:r>
          </a:p>
          <a:p>
            <a:pPr lvl="1"/>
            <a:r>
              <a:rPr lang="en-US" dirty="0"/>
              <a:t>Function to evaluate to identify anchor 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02B63-77C5-024D-B979-F19034BD2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 anchorCtr="0"/>
          <a:lstStyle/>
          <a:p>
            <a:r>
              <a:rPr lang="en-US" dirty="0" err="1"/>
              <a:t>Grønbæk</a:t>
            </a:r>
            <a:r>
              <a:rPr lang="en-US" dirty="0"/>
              <a:t>, K. and Trigg, R. (1996) </a:t>
            </a:r>
            <a:r>
              <a:rPr lang="en-US" i="1" dirty="0"/>
              <a:t>Toward a Dexter-based model for open hypermedia: unifying embedded references and link objects</a:t>
            </a:r>
            <a:r>
              <a:rPr lang="en-US" dirty="0"/>
              <a:t>. In HYPERTEXT '96: Proceedings of the the seventh ACM conference on Hypertext, pp.149-160.</a:t>
            </a:r>
          </a:p>
        </p:txBody>
      </p:sp>
    </p:spTree>
    <p:extLst>
      <p:ext uri="{BB962C8B-B14F-4D97-AF65-F5344CB8AC3E}">
        <p14:creationId xmlns:p14="http://schemas.microsoft.com/office/powerpoint/2010/main" val="996716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Used in several demos and prototypes</a:t>
            </a:r>
          </a:p>
          <a:p>
            <a:r>
              <a:rPr lang="en-GB" dirty="0"/>
              <a:t>Commonly-accepted data model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20ED0-3E5F-8A49-8FD8-3EBB9D3683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Shim architecture was naïve</a:t>
            </a:r>
            <a:br>
              <a:rPr lang="en-GB" dirty="0"/>
            </a:br>
            <a:r>
              <a:rPr lang="en-GB" dirty="0"/>
              <a:t>(expensive to implement)</a:t>
            </a:r>
          </a:p>
          <a:p>
            <a:r>
              <a:rPr lang="en-GB" dirty="0"/>
              <a:t>High message overhead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2CF9F-3EFB-D044-8FFC-0CFF9FDB4F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EDCE2-C7E5-9E41-AA12-00418D8467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32DF26-09DB-084D-A1D0-CEDC18EFA9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478387"/>
          </a:xfrm>
        </p:spPr>
        <p:txBody>
          <a:bodyPr anchor="b" anchorCtr="0"/>
          <a:lstStyle/>
          <a:p>
            <a:r>
              <a:rPr lang="en-GB" dirty="0"/>
              <a:t>Anderson, K.M. et al (1997) </a:t>
            </a:r>
            <a:r>
              <a:rPr lang="en-GB" i="1" dirty="0"/>
              <a:t>A critique of the Open Hypermedia Protocol</a:t>
            </a:r>
            <a:r>
              <a:rPr lang="en-GB" dirty="0"/>
              <a:t>. Journal of Inline Digital Information, 1(2). |</a:t>
            </a:r>
            <a:br>
              <a:rPr lang="en-GB" dirty="0"/>
            </a:br>
            <a:r>
              <a:rPr lang="en-GB" dirty="0"/>
              <a:t>Available at: https://</a:t>
            </a:r>
            <a:r>
              <a:rPr lang="en-GB" dirty="0" err="1"/>
              <a:t>journals.tdl.org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</a:t>
            </a:r>
            <a:r>
              <a:rPr lang="en-GB" dirty="0" err="1"/>
              <a:t>index.php</a:t>
            </a:r>
            <a:r>
              <a:rPr lang="en-GB" dirty="0"/>
              <a:t>/</a:t>
            </a:r>
            <a:r>
              <a:rPr lang="en-GB" dirty="0" err="1"/>
              <a:t>jodi</a:t>
            </a:r>
            <a:r>
              <a:rPr lang="en-GB" dirty="0"/>
              <a:t>/article/view/5</a:t>
            </a:r>
          </a:p>
        </p:txBody>
      </p:sp>
    </p:spTree>
    <p:extLst>
      <p:ext uri="{BB962C8B-B14F-4D97-AF65-F5344CB8AC3E}">
        <p14:creationId xmlns:p14="http://schemas.microsoft.com/office/powerpoint/2010/main" val="291293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33" b="7833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Integrity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http://www.flickr.com/photos/andreaswinterer/2460423132/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1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integrity</a:t>
            </a:r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endpoint of a link (source or destination) needs to define:</a:t>
            </a:r>
          </a:p>
          <a:p>
            <a:pPr lvl="1"/>
            <a:r>
              <a:rPr lang="en-GB" dirty="0"/>
              <a:t>a node </a:t>
            </a:r>
          </a:p>
          <a:p>
            <a:pPr lvl="1"/>
            <a:r>
              <a:rPr lang="en-GB" dirty="0"/>
              <a:t>(optionally) a position within a node (</a:t>
            </a:r>
            <a:r>
              <a:rPr lang="en-GB" dirty="0" err="1"/>
              <a:t>locspec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If an endpoint fails to resolve to the place intended by the author, then it (and the link) is broken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types of link integrity failure:</a:t>
            </a:r>
          </a:p>
          <a:p>
            <a:pPr lvl="1"/>
            <a:r>
              <a:rPr lang="en-GB" dirty="0"/>
              <a:t>Dangling link</a:t>
            </a:r>
          </a:p>
          <a:p>
            <a:pPr lvl="1"/>
            <a:r>
              <a:rPr lang="en-GB" dirty="0"/>
              <a:t>Content reference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B6439-0144-0A4C-AE7A-1027B2E03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Davis, H.D. (1998) </a:t>
            </a:r>
            <a:r>
              <a:rPr lang="en-GB" i="1" dirty="0"/>
              <a:t>Referential integrity of links in open hypermedia systems</a:t>
            </a:r>
            <a:r>
              <a:rPr lang="en-GB" dirty="0"/>
              <a:t>. Proceedings of Hypertext 98. pp. 207-216.</a:t>
            </a:r>
          </a:p>
        </p:txBody>
      </p:sp>
    </p:spTree>
    <p:extLst>
      <p:ext uri="{BB962C8B-B14F-4D97-AF65-F5344CB8AC3E}">
        <p14:creationId xmlns:p14="http://schemas.microsoft.com/office/powerpoint/2010/main" val="3849368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dangling link problem</a:t>
            </a:r>
          </a:p>
        </p:txBody>
      </p:sp>
      <p:sp>
        <p:nvSpPr>
          <p:cNvPr id="4403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an invalid node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Commonly the result of a node being moved or deleted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32E29-61E3-9345-96E8-ECB10F8B2C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Responsibility of link creators </a:t>
            </a:r>
            <a:br>
              <a:rPr lang="en-GB" dirty="0"/>
            </a:br>
            <a:r>
              <a:rPr lang="en-GB" dirty="0"/>
              <a:t>(current practice on the Web)</a:t>
            </a:r>
          </a:p>
          <a:p>
            <a:pPr lvl="1"/>
            <a:r>
              <a:rPr lang="en-GB" dirty="0"/>
              <a:t>Don’t allow links to things that move</a:t>
            </a:r>
          </a:p>
          <a:p>
            <a:pPr lvl="1"/>
            <a:r>
              <a:rPr lang="en-GB" dirty="0"/>
              <a:t>Forward references</a:t>
            </a:r>
            <a:br>
              <a:rPr lang="en-GB" dirty="0"/>
            </a:br>
            <a:r>
              <a:rPr lang="en-GB" dirty="0"/>
              <a:t>(i.e. redirects to new location)</a:t>
            </a:r>
          </a:p>
          <a:p>
            <a:pPr lvl="1"/>
            <a:r>
              <a:rPr lang="en-GB" dirty="0"/>
              <a:t>Guaranteed names (PURL servers, DMS)</a:t>
            </a:r>
          </a:p>
          <a:p>
            <a:pPr lvl="1"/>
            <a:r>
              <a:rPr lang="en-GB" dirty="0"/>
              <a:t>The Hyper-G approach</a:t>
            </a:r>
            <a:br>
              <a:rPr lang="en-GB" dirty="0"/>
            </a:br>
            <a:r>
              <a:rPr lang="en-GB" dirty="0"/>
              <a:t>(i.e. propagate changes affecting links)</a:t>
            </a:r>
          </a:p>
          <a:p>
            <a:pPr lvl="1"/>
            <a:r>
              <a:rPr lang="en-GB" dirty="0"/>
              <a:t>Link integrity checking agent (Spider)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DE77-7D5D-8C4B-BBFF-A228EA2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content reference problem</a:t>
            </a:r>
          </a:p>
        </p:txBody>
      </p:sp>
      <p:sp>
        <p:nvSpPr>
          <p:cNvPr id="4608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Occurs when an endpoint refers to a valid node, but to an incorrect location within that node</a:t>
            </a:r>
          </a:p>
          <a:p>
            <a:pPr marL="0" indent="0">
              <a:buNone/>
            </a:pPr>
            <a:r>
              <a:rPr lang="en-GB" dirty="0"/>
              <a:t>Commonly the result of changes/updates to the content of a node that are not reflected in links to that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6CC15E-06B2-4842-874D-805E35309E1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Possible mitigations:</a:t>
            </a:r>
          </a:p>
          <a:p>
            <a:pPr lvl="1"/>
            <a:r>
              <a:rPr lang="en-GB" dirty="0"/>
              <a:t>The publishing model </a:t>
            </a:r>
            <a:br>
              <a:rPr lang="en-GB" dirty="0"/>
            </a:br>
            <a:r>
              <a:rPr lang="en-GB" dirty="0"/>
              <a:t>(i.e. published resources are read-only,  editing creates new resources)</a:t>
            </a:r>
          </a:p>
          <a:p>
            <a:pPr lvl="1"/>
            <a:r>
              <a:rPr lang="en-GB" dirty="0"/>
              <a:t>Manual link editor</a:t>
            </a:r>
          </a:p>
          <a:p>
            <a:pPr lvl="1"/>
            <a:r>
              <a:rPr lang="en-GB" dirty="0"/>
              <a:t>Link service-aware editing tools</a:t>
            </a:r>
          </a:p>
          <a:p>
            <a:pPr lvl="1"/>
            <a:r>
              <a:rPr lang="en-GB" dirty="0"/>
              <a:t>Just-in-time link repairs</a:t>
            </a:r>
          </a:p>
          <a:p>
            <a:pPr lvl="1"/>
            <a:r>
              <a:rPr lang="en-GB" dirty="0"/>
              <a:t>Express specific link positions using queries</a:t>
            </a:r>
          </a:p>
          <a:p>
            <a:pPr lvl="1"/>
            <a:r>
              <a:rPr lang="en-GB" dirty="0"/>
              <a:t>Avoid specific links/anchors</a:t>
            </a:r>
          </a:p>
          <a:p>
            <a:pPr lvl="1"/>
            <a:r>
              <a:rPr lang="en-GB" dirty="0"/>
              <a:t>Versioning (c.f. publishing model)</a:t>
            </a:r>
          </a:p>
          <a:p>
            <a:pPr lvl="1"/>
            <a:r>
              <a:rPr lang="en-GB" dirty="0"/>
              <a:t>Use of diff files (c.f. JIT link repairs)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780-79BA-324A-AB63-14F86446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link owner or responsible system?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Don’</a:t>
            </a:r>
            <a:r>
              <a:rPr lang="en-GB" altLang="ja-JP" dirty="0"/>
              <a:t>t bother: it’s a social issue.</a:t>
            </a:r>
            <a:endParaRPr lang="en-GB" dirty="0"/>
          </a:p>
          <a:p>
            <a:r>
              <a:rPr lang="en-GB" dirty="0"/>
              <a:t>Avoid the problem: use declarative link definitions</a:t>
            </a:r>
          </a:p>
          <a:p>
            <a:r>
              <a:rPr lang="en-GB" dirty="0"/>
              <a:t>Loosely coupled: give the author tools to sort the problem if they want</a:t>
            </a:r>
          </a:p>
          <a:p>
            <a:r>
              <a:rPr lang="en-GB" dirty="0"/>
              <a:t>Automated link repairs: fix problems as </a:t>
            </a:r>
            <a:r>
              <a:rPr lang="en-GB"/>
              <a:t>they're encountered</a:t>
            </a:r>
            <a:endParaRPr lang="en-GB" dirty="0"/>
          </a:p>
          <a:p>
            <a:r>
              <a:rPr lang="en-GB" dirty="0"/>
              <a:t>Tightly coupled: don’</a:t>
            </a:r>
            <a:r>
              <a:rPr lang="en-GB" altLang="ja-JP" dirty="0"/>
              <a:t>t let users have this freedom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0F836-D20F-A94E-A179-D44CA8D41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Open Hypermedia?</a:t>
            </a:r>
          </a:p>
        </p:txBody>
      </p:sp>
      <p:sp>
        <p:nvSpPr>
          <p:cNvPr id="2252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Open Hypermedia Systems are open with respect to:</a:t>
            </a:r>
          </a:p>
          <a:p>
            <a:pPr lvl="1"/>
            <a:r>
              <a:rPr lang="en-GB" dirty="0"/>
              <a:t>Applications</a:t>
            </a:r>
          </a:p>
          <a:p>
            <a:pPr lvl="1"/>
            <a:r>
              <a:rPr lang="en-GB" dirty="0"/>
              <a:t>Data formats</a:t>
            </a:r>
          </a:p>
          <a:p>
            <a:pPr lvl="1"/>
            <a:r>
              <a:rPr lang="en-GB" dirty="0"/>
              <a:t>Functionality (configurable and extensible)</a:t>
            </a:r>
          </a:p>
          <a:p>
            <a:pPr lvl="1"/>
            <a:r>
              <a:rPr lang="en-GB" dirty="0"/>
              <a:t>Other OHS systems</a:t>
            </a:r>
          </a:p>
          <a:p>
            <a:pPr lvl="1"/>
            <a:r>
              <a:rPr lang="en-GB" dirty="0"/>
              <a:t>Platforms</a:t>
            </a:r>
          </a:p>
          <a:p>
            <a:pPr lvl="1"/>
            <a:r>
              <a:rPr lang="en-GB" dirty="0"/>
              <a:t>Users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4A898-6389-1F46-A55D-83A0CF792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54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E0A-44FE-7D4A-95AE-4C2CF116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open hypermedia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E362-FE41-5542-B40D-B6404243A0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Applications not responsible for maintaining "foreign" </a:t>
            </a:r>
            <a:r>
              <a:rPr lang="en-GB" dirty="0" err="1"/>
              <a:t>markup</a:t>
            </a:r>
            <a:r>
              <a:rPr lang="en-GB" dirty="0"/>
              <a:t> </a:t>
            </a:r>
          </a:p>
          <a:p>
            <a:r>
              <a:rPr lang="en-GB" dirty="0"/>
              <a:t>Tailor </a:t>
            </a:r>
            <a:r>
              <a:rPr lang="en-GB" dirty="0" err="1"/>
              <a:t>linkbases</a:t>
            </a:r>
            <a:r>
              <a:rPr lang="en-GB" dirty="0"/>
              <a:t> to user needs (contexts) </a:t>
            </a:r>
          </a:p>
          <a:p>
            <a:r>
              <a:rPr lang="en-GB" dirty="0"/>
              <a:t>Generic links, etc</a:t>
            </a:r>
          </a:p>
          <a:p>
            <a:r>
              <a:rPr lang="en-GB" dirty="0"/>
              <a:t>Necessary for linking read-only media (e.g. CD-ROM, no permission)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F0537-61D1-6344-B84B-8E7984222D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Keeping links separately introduces potential consistency issues </a:t>
            </a:r>
          </a:p>
          <a:p>
            <a:r>
              <a:rPr lang="en-GB" dirty="0"/>
              <a:t>Integration with existing applications can be difficult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57082-0713-5644-B8B0-926F27F6C7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0C324-0D30-6A41-ABE3-E436F4029A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Disadvantages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647E7A-9DE6-C640-89DF-209DB2A9F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99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	Open Hypermedia </a:t>
            </a:r>
            <a:br>
              <a:rPr lang="en-GB" dirty="0"/>
            </a:br>
            <a:r>
              <a:rPr lang="en-GB" dirty="0"/>
              <a:t>			on the Web</a:t>
            </a:r>
          </a:p>
        </p:txBody>
      </p:sp>
    </p:spTree>
    <p:extLst>
      <p:ext uri="{BB962C8B-B14F-4D97-AF65-F5344CB8AC3E}">
        <p14:creationId xmlns:p14="http://schemas.microsoft.com/office/powerpoint/2010/main" val="380614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0000" y="2916000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000" y="2916000"/>
            <a:ext cx="2953400" cy="1265826"/>
            <a:chOff x="3155999" y="2916000"/>
            <a:chExt cx="2953400" cy="1265826"/>
          </a:xfrm>
        </p:grpSpPr>
        <p:sp>
          <p:nvSpPr>
            <p:cNvPr id="9" name="Rectangle 8"/>
            <p:cNvSpPr/>
            <p:nvPr/>
          </p:nvSpPr>
          <p:spPr bwMode="auto">
            <a:xfrm>
              <a:off x="3155999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91999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71998" y="3095640"/>
              <a:ext cx="2737401" cy="108618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07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First-class </a:t>
            </a:r>
            <a:r>
              <a:rPr lang="en-GB" dirty="0"/>
              <a:t>l</a:t>
            </a:r>
            <a:r>
              <a:rPr lang="en-GB" dirty="0">
                <a:solidFill>
                  <a:schemeClr val="tx1"/>
                </a:solidFill>
                <a:effectLst/>
              </a:rPr>
              <a:t>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7" y="3173184"/>
            <a:ext cx="2911844" cy="2652155"/>
            <a:chOff x="3194467" y="3173183"/>
            <a:chExt cx="2911844" cy="2652155"/>
          </a:xfrm>
        </p:grpSpPr>
        <p:grpSp>
          <p:nvGrpSpPr>
            <p:cNvPr id="2" name="Group 1"/>
            <p:cNvGrpSpPr/>
            <p:nvPr/>
          </p:nvGrpSpPr>
          <p:grpSpPr>
            <a:xfrm>
              <a:off x="3945666" y="5609109"/>
              <a:ext cx="1152000" cy="216229"/>
              <a:chOff x="1628548" y="5940079"/>
              <a:chExt cx="1152000" cy="21622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7" y="3173183"/>
              <a:ext cx="833529" cy="24332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97665" y="4283659"/>
              <a:ext cx="1008646" cy="132281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66476" y="5515184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endpoints</a:t>
            </a:r>
          </a:p>
        </p:txBody>
      </p:sp>
      <p:cxnSp>
        <p:nvCxnSpPr>
          <p:cNvPr id="27" name="Curved Connector 26"/>
          <p:cNvCxnSpPr>
            <a:cxnSpLocks/>
            <a:stCxn id="26" idx="1"/>
            <a:endCxn id="34" idx="2"/>
          </p:cNvCxnSpPr>
          <p:nvPr/>
        </p:nvCxnSpPr>
        <p:spPr bwMode="auto">
          <a:xfrm rot="10800000" flipV="1">
            <a:off x="5577666" y="5715238"/>
            <a:ext cx="2888810" cy="109871"/>
          </a:xfrm>
          <a:prstGeom prst="curvedConnector4">
            <a:avLst>
              <a:gd name="adj1" fmla="val 29233"/>
              <a:gd name="adj2" fmla="val 725528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569FED0-46A4-C04D-8143-07746E0E327C}"/>
              </a:ext>
            </a:extLst>
          </p:cNvPr>
          <p:cNvCxnSpPr>
            <a:cxnSpLocks/>
            <a:stCxn id="26" idx="1"/>
            <a:endCxn id="32" idx="3"/>
          </p:cNvCxnSpPr>
          <p:nvPr/>
        </p:nvCxnSpPr>
        <p:spPr bwMode="auto">
          <a:xfrm rot="10800000" flipV="1">
            <a:off x="6621666" y="5715238"/>
            <a:ext cx="1844810" cy="187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720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http://www.flickr.com/photos/hunkdujour/186391965/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Hypertext Reference Model (1988-1990)</a:t>
            </a:r>
          </a:p>
        </p:txBody>
      </p:sp>
      <p:sp>
        <p:nvSpPr>
          <p:cNvPr id="125953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Formal model of an open hypertext system, not an implementation</a:t>
            </a:r>
          </a:p>
          <a:p>
            <a:pPr marL="0" indent="0">
              <a:buNone/>
            </a:pPr>
            <a:r>
              <a:rPr lang="en-US" dirty="0"/>
              <a:t>Used to compare functionalities of existing systems</a:t>
            </a:r>
          </a:p>
          <a:p>
            <a:pPr marL="0" indent="0">
              <a:buNone/>
            </a:pPr>
            <a:r>
              <a:rPr lang="en-US" dirty="0"/>
              <a:t>Used to design new systems and develop standards for interoperability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EF482-155F-3646-B8D7-CEBE4D8F7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Halasz</a:t>
            </a:r>
            <a:r>
              <a:rPr lang="en-GB" dirty="0"/>
              <a:t>, F. and Schwartz, M. (1994) </a:t>
            </a:r>
            <a:r>
              <a:rPr lang="en-GB" i="1" dirty="0"/>
              <a:t>The Dexter hypertext reference model</a:t>
            </a:r>
            <a:r>
              <a:rPr lang="en-GB" dirty="0"/>
              <a:t>, Communications of the ACM, 37(2), pp. 30-39.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417E3-BF8E-0A42-9421-E2557A6FC646}"/>
              </a:ext>
            </a:extLst>
          </p:cNvPr>
          <p:cNvSpPr/>
          <p:nvPr/>
        </p:nvSpPr>
        <p:spPr bwMode="auto">
          <a:xfrm>
            <a:off x="1560000" y="5301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Anchoring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1E2B5-48E0-0445-A88A-BDEB7544A89E}"/>
              </a:ext>
            </a:extLst>
          </p:cNvPr>
          <p:cNvSpPr/>
          <p:nvPr/>
        </p:nvSpPr>
        <p:spPr bwMode="auto">
          <a:xfrm>
            <a:off x="1560000" y="4365288"/>
            <a:ext cx="3600000" cy="360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ea typeface="ＭＳ Ｐゴシック" pitchFamily="-106" charset="-128"/>
                <a:cs typeface="ＭＳ Ｐゴシック" pitchFamily="-106" charset="-128"/>
              </a:rPr>
              <a:t>Presentation Specifications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F6093-828C-0E4F-A320-2FAC80E941F3}"/>
              </a:ext>
            </a:extLst>
          </p:cNvPr>
          <p:cNvSpPr/>
          <p:nvPr/>
        </p:nvSpPr>
        <p:spPr bwMode="auto">
          <a:xfrm>
            <a:off x="1560000" y="5661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Within-Component Layer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D511B-9D03-6F4C-BE0E-80344461E6AB}"/>
              </a:ext>
            </a:extLst>
          </p:cNvPr>
          <p:cNvSpPr/>
          <p:nvPr/>
        </p:nvSpPr>
        <p:spPr bwMode="auto">
          <a:xfrm>
            <a:off x="1560000" y="4725288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Storage Layer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058B9E-E1C7-BA4C-915D-A00850438799}"/>
              </a:ext>
            </a:extLst>
          </p:cNvPr>
          <p:cNvSpPr/>
          <p:nvPr/>
        </p:nvSpPr>
        <p:spPr bwMode="auto">
          <a:xfrm>
            <a:off x="1560000" y="3789326"/>
            <a:ext cx="3600000" cy="57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ea typeface="ＭＳ Ｐゴシック" pitchFamily="-106" charset="-128"/>
                <a:cs typeface="ＭＳ Ｐゴシック" pitchFamily="-106" charset="-128"/>
              </a:rPr>
              <a:t>Run-Time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5FBD2-C632-9942-9AA4-3077FCAF3FC0}"/>
              </a:ext>
            </a:extLst>
          </p:cNvPr>
          <p:cNvSpPr txBox="1"/>
          <p:nvPr/>
        </p:nvSpPr>
        <p:spPr>
          <a:xfrm>
            <a:off x="6167438" y="3892773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presentation, dynamics, user interaction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9CE8F-F114-AC45-B9D6-88754F8F9A6E}"/>
              </a:ext>
            </a:extLst>
          </p:cNvPr>
          <p:cNvSpPr txBox="1"/>
          <p:nvPr/>
        </p:nvSpPr>
        <p:spPr>
          <a:xfrm>
            <a:off x="6167438" y="4828622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 of nodes and links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6DE32-2464-8046-AD80-D3604F3443CF}"/>
              </a:ext>
            </a:extLst>
          </p:cNvPr>
          <p:cNvSpPr txBox="1"/>
          <p:nvPr/>
        </p:nvSpPr>
        <p:spPr>
          <a:xfrm>
            <a:off x="6167438" y="5768046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content, structure within nodes</a:t>
            </a:r>
          </a:p>
        </p:txBody>
      </p:sp>
    </p:spTree>
    <p:extLst>
      <p:ext uri="{BB962C8B-B14F-4D97-AF65-F5344CB8AC3E}">
        <p14:creationId xmlns:p14="http://schemas.microsoft.com/office/powerpoint/2010/main" val="1558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0216F8-6F42-B949-9120-5EE4B050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Dexter storage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BD0B2-905D-C140-A661-22399D7463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Three types of component: atoms, links and composites (sequences of components)</a:t>
            </a:r>
          </a:p>
          <a:p>
            <a:pPr marL="0" indent="0">
              <a:buNone/>
            </a:pPr>
            <a:r>
              <a:rPr lang="en-US" dirty="0"/>
              <a:t>Key concept of a </a:t>
            </a:r>
            <a:r>
              <a:rPr lang="en-US" i="1" dirty="0"/>
              <a:t>specifier</a:t>
            </a:r>
            <a:r>
              <a:rPr lang="en-US" dirty="0"/>
              <a:t> – a robust description of a link endpoint</a:t>
            </a:r>
          </a:p>
          <a:p>
            <a:pPr lvl="1"/>
            <a:r>
              <a:rPr lang="en-US" dirty="0"/>
              <a:t>Component specification, anchor, direction (to, from, bidirectional) and presentation spec</a:t>
            </a:r>
          </a:p>
          <a:p>
            <a:pPr lvl="1"/>
            <a:r>
              <a:rPr lang="en-US" dirty="0"/>
              <a:t>Links as sequences of specifiers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7B780A-4F5C-764D-AF2B-C3B9E96910B8}"/>
              </a:ext>
            </a:extLst>
          </p:cNvPr>
          <p:cNvGrpSpPr/>
          <p:nvPr/>
        </p:nvGrpSpPr>
        <p:grpSpPr>
          <a:xfrm>
            <a:off x="5016000" y="3406826"/>
            <a:ext cx="2160000" cy="2038174"/>
            <a:chOff x="5016000" y="3406826"/>
            <a:chExt cx="2160000" cy="20381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4ACBA8-FAFF-B141-A7D3-310AAAE3B0BA}"/>
                </a:ext>
              </a:extLst>
            </p:cNvPr>
            <p:cNvSpPr/>
            <p:nvPr/>
          </p:nvSpPr>
          <p:spPr>
            <a:xfrm>
              <a:off x="5016000" y="3644999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#3346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FROM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BDF0CF6-D0C6-EC4B-A644-086AEBE56CAF}"/>
                </a:ext>
              </a:extLst>
            </p:cNvPr>
            <p:cNvSpPr/>
            <p:nvPr/>
          </p:nvSpPr>
          <p:spPr>
            <a:xfrm>
              <a:off x="6420075" y="43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77C3F4-0A47-7E42-9B7D-6EDE671199EB}"/>
                </a:ext>
              </a:extLst>
            </p:cNvPr>
            <p:cNvSpPr/>
            <p:nvPr/>
          </p:nvSpPr>
          <p:spPr>
            <a:xfrm>
              <a:off x="5016000" y="4545000"/>
              <a:ext cx="2160000" cy="9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Specifier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Component Spec	#4412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Anchor ID	#1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Direction	TO</a:t>
              </a:r>
            </a:p>
            <a:p>
              <a:pPr>
                <a:tabLst>
                  <a:tab pos="2124000" algn="r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6340F-1E67-2F47-831E-D10CA586B32E}"/>
                </a:ext>
              </a:extLst>
            </p:cNvPr>
            <p:cNvSpPr/>
            <p:nvPr/>
          </p:nvSpPr>
          <p:spPr>
            <a:xfrm>
              <a:off x="6420075" y="5272989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93A8B5-4A63-3145-87B1-F50A7FA80014}"/>
                </a:ext>
              </a:extLst>
            </p:cNvPr>
            <p:cNvSpPr txBox="1"/>
            <p:nvPr/>
          </p:nvSpPr>
          <p:spPr>
            <a:xfrm>
              <a:off x="5016000" y="3406826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Link #9981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1A5A05-9F52-5749-AD91-D5A85C061496}"/>
              </a:ext>
            </a:extLst>
          </p:cNvPr>
          <p:cNvGrpSpPr/>
          <p:nvPr/>
        </p:nvGrpSpPr>
        <p:grpSpPr>
          <a:xfrm>
            <a:off x="795833" y="3393560"/>
            <a:ext cx="2168167" cy="2951439"/>
            <a:chOff x="795833" y="3393560"/>
            <a:chExt cx="2168167" cy="2951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70786F-0F36-4447-A673-5E8F43621215}"/>
                </a:ext>
              </a:extLst>
            </p:cNvPr>
            <p:cNvSpPr/>
            <p:nvPr/>
          </p:nvSpPr>
          <p:spPr>
            <a:xfrm>
              <a:off x="804000" y="4869000"/>
              <a:ext cx="2160000" cy="1475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Lorem ipsum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dolor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consectetur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adipiscing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elit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 Vestibulum in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tortor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efficitur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posuere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tincidunt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ipsum.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Nulla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lacinia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urna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orci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eget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suscipit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eros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722CBA-FB31-7F43-B5B9-B3957302324D}"/>
                </a:ext>
              </a:extLst>
            </p:cNvPr>
            <p:cNvSpPr/>
            <p:nvPr/>
          </p:nvSpPr>
          <p:spPr>
            <a:xfrm>
              <a:off x="804000" y="3645000"/>
              <a:ext cx="2160000" cy="122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BAE47C-A3F1-5843-9767-CCE14B6339FD}"/>
                </a:ext>
              </a:extLst>
            </p:cNvPr>
            <p:cNvSpPr/>
            <p:nvPr/>
          </p:nvSpPr>
          <p:spPr>
            <a:xfrm>
              <a:off x="1848000" y="4293000"/>
              <a:ext cx="1080000" cy="5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84455C-2C44-D344-AABD-DC98798C9F4D}"/>
                </a:ext>
              </a:extLst>
            </p:cNvPr>
            <p:cNvSpPr/>
            <p:nvPr/>
          </p:nvSpPr>
          <p:spPr>
            <a:xfrm>
              <a:off x="2208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47D5DE-128B-C846-B91F-C7F37CF89F59}"/>
                </a:ext>
              </a:extLst>
            </p:cNvPr>
            <p:cNvSpPr/>
            <p:nvPr/>
          </p:nvSpPr>
          <p:spPr>
            <a:xfrm>
              <a:off x="2208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67FD5-94FE-7D4C-B212-943E015B1FF4}"/>
                </a:ext>
              </a:extLst>
            </p:cNvPr>
            <p:cNvSpPr txBox="1"/>
            <p:nvPr/>
          </p:nvSpPr>
          <p:spPr>
            <a:xfrm>
              <a:off x="795833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Atom #3346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665C0DC-0E76-FF4B-AA3A-9858C7755757}"/>
                </a:ext>
              </a:extLst>
            </p:cNvPr>
            <p:cNvSpPr/>
            <p:nvPr/>
          </p:nvSpPr>
          <p:spPr>
            <a:xfrm>
              <a:off x="1302356" y="5066640"/>
              <a:ext cx="468000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EA93BC-8416-A444-BC19-7CDDBBDBB045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H="1">
              <a:off x="1536356" y="4579073"/>
              <a:ext cx="1138565" cy="4875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C28DE7C-4D1B-444E-94E9-0CF9D7A3CC82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1668982" y="4748213"/>
              <a:ext cx="1005939" cy="8706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38247F0-C79A-9B41-996F-C90FABF992F7}"/>
                </a:ext>
              </a:extLst>
            </p:cNvPr>
            <p:cNvSpPr/>
            <p:nvPr/>
          </p:nvSpPr>
          <p:spPr>
            <a:xfrm>
              <a:off x="1399642" y="5618821"/>
              <a:ext cx="538679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DEF759-C93F-5B46-9790-81A017B4F3D1}"/>
              </a:ext>
            </a:extLst>
          </p:cNvPr>
          <p:cNvGrpSpPr/>
          <p:nvPr/>
        </p:nvGrpSpPr>
        <p:grpSpPr>
          <a:xfrm>
            <a:off x="9228000" y="3393560"/>
            <a:ext cx="2160000" cy="2951438"/>
            <a:chOff x="8220000" y="3393560"/>
            <a:chExt cx="2160000" cy="295143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DE880D-8C7B-4B45-96CB-88A29FD5A710}"/>
                </a:ext>
              </a:extLst>
            </p:cNvPr>
            <p:cNvSpPr/>
            <p:nvPr/>
          </p:nvSpPr>
          <p:spPr>
            <a:xfrm>
              <a:off x="8220000" y="4688999"/>
              <a:ext cx="2160000" cy="1655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Content</a:t>
              </a:r>
            </a:p>
            <a:p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Praesent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magna ex,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laoreet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nec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sapien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sit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amet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,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volutpat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sodales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 </a:t>
              </a:r>
              <a:r>
                <a:rPr lang="en-GB" sz="1200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arcu</a:t>
              </a:r>
              <a:r>
                <a:rPr lang="en-GB" sz="1200" dirty="0">
                  <a:solidFill>
                    <a:schemeClr val="tx1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0EE723-6226-F541-A710-8A1B94425AB4}"/>
                </a:ext>
              </a:extLst>
            </p:cNvPr>
            <p:cNvSpPr/>
            <p:nvPr/>
          </p:nvSpPr>
          <p:spPr>
            <a:xfrm>
              <a:off x="8220000" y="3645000"/>
              <a:ext cx="2160000" cy="10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Component Info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Attributes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Presentation Spec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Anchors</a:t>
              </a:r>
            </a:p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548D12-459F-0247-9AF5-311757D4CE88}"/>
                </a:ext>
              </a:extLst>
            </p:cNvPr>
            <p:cNvSpPr/>
            <p:nvPr/>
          </p:nvSpPr>
          <p:spPr>
            <a:xfrm>
              <a:off x="9264000" y="4293000"/>
              <a:ext cx="108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>
                <a:tabLst>
                  <a:tab pos="1008000" algn="r"/>
                </a:tabLst>
              </a:pPr>
              <a:r>
                <a:rPr lang="en-GB" sz="1200" u="sng" dirty="0">
                  <a:solidFill>
                    <a:schemeClr val="tx1"/>
                  </a:solidFill>
                </a:rPr>
                <a:t>id</a:t>
              </a:r>
              <a:r>
                <a:rPr lang="en-GB" sz="1200" dirty="0">
                  <a:solidFill>
                    <a:schemeClr val="tx1"/>
                  </a:solidFill>
                </a:rPr>
                <a:t> 	</a:t>
              </a:r>
              <a:r>
                <a:rPr lang="en-GB" sz="1200" u="sng" dirty="0">
                  <a:solidFill>
                    <a:schemeClr val="tx1"/>
                  </a:solidFill>
                </a:rPr>
                <a:t>value</a:t>
              </a:r>
            </a:p>
            <a:p>
              <a:r>
                <a:rPr lang="en-GB" sz="1200" dirty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081BCA-883D-0C4F-B89E-913156EEE1FC}"/>
                </a:ext>
              </a:extLst>
            </p:cNvPr>
            <p:cNvSpPr/>
            <p:nvPr/>
          </p:nvSpPr>
          <p:spPr>
            <a:xfrm>
              <a:off x="9624000" y="386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3848FD-5E11-E743-9DA2-8FE75983258B}"/>
                </a:ext>
              </a:extLst>
            </p:cNvPr>
            <p:cNvSpPr/>
            <p:nvPr/>
          </p:nvSpPr>
          <p:spPr>
            <a:xfrm>
              <a:off x="9624000" y="4041000"/>
              <a:ext cx="720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854144-13F9-0A4B-A519-345C0F654DC3}"/>
                </a:ext>
              </a:extLst>
            </p:cNvPr>
            <p:cNvSpPr txBox="1"/>
            <p:nvPr/>
          </p:nvSpPr>
          <p:spPr>
            <a:xfrm>
              <a:off x="8220000" y="3393560"/>
              <a:ext cx="1251946" cy="246221"/>
            </a:xfrm>
            <a:prstGeom prst="rect">
              <a:avLst/>
            </a:prstGeom>
            <a:noFill/>
          </p:spPr>
          <p:txBody>
            <a:bodyPr wrap="none" lIns="36000" tIns="0" rIns="36000" bIns="0" rtlCol="0" anchor="b" anchorCtr="0">
              <a:noAutofit/>
            </a:bodyPr>
            <a:lstStyle/>
            <a:p>
              <a:r>
                <a:rPr lang="en-GB" sz="1200" b="1" dirty="0"/>
                <a:t>Composite #4472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58DC47-F1C4-034A-8B83-E0259337F383}"/>
                </a:ext>
              </a:extLst>
            </p:cNvPr>
            <p:cNvSpPr/>
            <p:nvPr/>
          </p:nvSpPr>
          <p:spPr>
            <a:xfrm>
              <a:off x="8256000" y="5237384"/>
              <a:ext cx="494363" cy="179605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37286B2-32FD-D44D-B14E-0B312A2B4BD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8503182" y="4579073"/>
              <a:ext cx="1599731" cy="65831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D0CD2A-5B91-2441-BF22-DA5F6FE2C945}"/>
                </a:ext>
              </a:extLst>
            </p:cNvPr>
            <p:cNvSpPr/>
            <p:nvPr/>
          </p:nvSpPr>
          <p:spPr>
            <a:xfrm>
              <a:off x="8256000" y="5553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#8879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B588B52-1D14-5E42-9A5B-C209943FD413}"/>
                </a:ext>
              </a:extLst>
            </p:cNvPr>
            <p:cNvSpPr/>
            <p:nvPr/>
          </p:nvSpPr>
          <p:spPr>
            <a:xfrm>
              <a:off x="8256000" y="5949000"/>
              <a:ext cx="208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r>
                <a:rPr lang="en-GB" sz="1200" b="1" dirty="0">
                  <a:solidFill>
                    <a:schemeClr val="tx1"/>
                  </a:solidFill>
                </a:rPr>
                <a:t>Atom #3220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87025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5191</TotalTime>
  <Words>1992</Words>
  <Application>Microsoft Office PowerPoint</Application>
  <PresentationFormat>Widescreen</PresentationFormat>
  <Paragraphs>322</Paragraphs>
  <Slides>41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Georgia</vt:lpstr>
      <vt:lpstr>Calibri</vt:lpstr>
      <vt:lpstr>Lucida Console</vt:lpstr>
      <vt:lpstr>Lucida Sans</vt:lpstr>
      <vt:lpstr>Arial</vt:lpstr>
      <vt:lpstr>Lucida Grande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Microsoft Word Picture</vt:lpstr>
      <vt:lpstr>PowerPoint Presentation</vt:lpstr>
      <vt:lpstr>Open Hypermedia</vt:lpstr>
      <vt:lpstr>What is Open Hypermedia?</vt:lpstr>
      <vt:lpstr>What is Open Hypermedia?</vt:lpstr>
      <vt:lpstr>Embedded links</vt:lpstr>
      <vt:lpstr>First-class links</vt:lpstr>
      <vt:lpstr>Dexter Hypertext Reference Model</vt:lpstr>
      <vt:lpstr>Dexter Hypertext Reference Model (1988-1990)</vt:lpstr>
      <vt:lpstr>Dexter storage layer</vt:lpstr>
      <vt:lpstr>PowerPoint Presentation</vt:lpstr>
      <vt:lpstr>Hyper-G</vt:lpstr>
      <vt:lpstr>Hyper-G</vt:lpstr>
      <vt:lpstr>Harmony client</vt:lpstr>
      <vt:lpstr>Harmony client: link structure view</vt:lpstr>
      <vt:lpstr>Harmony client: landscape view</vt:lpstr>
      <vt:lpstr>Harmony client: client-client communications</vt:lpstr>
      <vt:lpstr>Link integrity</vt:lpstr>
      <vt:lpstr>P-flood Algorithm</vt:lpstr>
      <vt:lpstr>Evaluation</vt:lpstr>
      <vt:lpstr>Microcosm</vt:lpstr>
      <vt:lpstr>Overview</vt:lpstr>
      <vt:lpstr>Microcosm client </vt:lpstr>
      <vt:lpstr>Microcosm universal viewer</vt:lpstr>
      <vt:lpstr>Specific, local and generic links</vt:lpstr>
      <vt:lpstr>Microcosm architecture</vt:lpstr>
      <vt:lpstr>Microcosm architecture</vt:lpstr>
      <vt:lpstr>Distribution</vt:lpstr>
      <vt:lpstr>Evaluation</vt:lpstr>
      <vt:lpstr>Open Hypermedia Protocol</vt:lpstr>
      <vt:lpstr>Open Hypermedia Protocol</vt:lpstr>
      <vt:lpstr>OHP architecture</vt:lpstr>
      <vt:lpstr>OHP data model</vt:lpstr>
      <vt:lpstr>Location specifiers (LocSpec)</vt:lpstr>
      <vt:lpstr>Evaluation</vt:lpstr>
      <vt:lpstr>Link Integrity</vt:lpstr>
      <vt:lpstr>Link integrity</vt:lpstr>
      <vt:lpstr>The dangling link problem</vt:lpstr>
      <vt:lpstr>The content reference problem</vt:lpstr>
      <vt:lpstr>Responsible link owner or responsible system?</vt:lpstr>
      <vt:lpstr>Evaluating open hypermedia</vt:lpstr>
      <vt:lpstr>Next Lecture: Open Hypermedia     on the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23</cp:revision>
  <dcterms:created xsi:type="dcterms:W3CDTF">2018-10-14T11:02:54Z</dcterms:created>
  <dcterms:modified xsi:type="dcterms:W3CDTF">2021-11-15T14:01:11Z</dcterms:modified>
</cp:coreProperties>
</file>