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75"/>
  </p:notesMasterIdLst>
  <p:sldIdLst>
    <p:sldId id="259" r:id="rId9"/>
    <p:sldId id="257" r:id="rId10"/>
    <p:sldId id="293" r:id="rId11"/>
    <p:sldId id="294" r:id="rId12"/>
    <p:sldId id="296" r:id="rId13"/>
    <p:sldId id="316" r:id="rId14"/>
    <p:sldId id="297" r:id="rId15"/>
    <p:sldId id="260" r:id="rId16"/>
    <p:sldId id="262" r:id="rId17"/>
    <p:sldId id="264" r:id="rId18"/>
    <p:sldId id="315" r:id="rId19"/>
    <p:sldId id="265" r:id="rId20"/>
    <p:sldId id="324" r:id="rId21"/>
    <p:sldId id="325" r:id="rId22"/>
    <p:sldId id="334" r:id="rId23"/>
    <p:sldId id="317" r:id="rId24"/>
    <p:sldId id="326" r:id="rId25"/>
    <p:sldId id="327" r:id="rId26"/>
    <p:sldId id="318" r:id="rId27"/>
    <p:sldId id="272" r:id="rId28"/>
    <p:sldId id="328" r:id="rId29"/>
    <p:sldId id="329" r:id="rId30"/>
    <p:sldId id="330" r:id="rId31"/>
    <p:sldId id="319" r:id="rId32"/>
    <p:sldId id="303" r:id="rId33"/>
    <p:sldId id="284" r:id="rId34"/>
    <p:sldId id="285" r:id="rId35"/>
    <p:sldId id="287" r:id="rId36"/>
    <p:sldId id="288" r:id="rId37"/>
    <p:sldId id="331" r:id="rId38"/>
    <p:sldId id="320" r:id="rId39"/>
    <p:sldId id="276" r:id="rId40"/>
    <p:sldId id="332" r:id="rId41"/>
    <p:sldId id="333" r:id="rId42"/>
    <p:sldId id="279" r:id="rId43"/>
    <p:sldId id="280" r:id="rId44"/>
    <p:sldId id="281" r:id="rId45"/>
    <p:sldId id="321" r:id="rId46"/>
    <p:sldId id="290" r:id="rId47"/>
    <p:sldId id="291" r:id="rId48"/>
    <p:sldId id="256" r:id="rId49"/>
    <p:sldId id="270" r:id="rId50"/>
    <p:sldId id="271" r:id="rId51"/>
    <p:sldId id="258" r:id="rId52"/>
    <p:sldId id="336" r:id="rId53"/>
    <p:sldId id="273" r:id="rId54"/>
    <p:sldId id="337" r:id="rId55"/>
    <p:sldId id="261" r:id="rId56"/>
    <p:sldId id="338" r:id="rId57"/>
    <p:sldId id="274" r:id="rId58"/>
    <p:sldId id="263" r:id="rId59"/>
    <p:sldId id="339" r:id="rId60"/>
    <p:sldId id="340" r:id="rId61"/>
    <p:sldId id="266" r:id="rId62"/>
    <p:sldId id="277" r:id="rId63"/>
    <p:sldId id="278" r:id="rId64"/>
    <p:sldId id="341" r:id="rId65"/>
    <p:sldId id="342" r:id="rId66"/>
    <p:sldId id="343" r:id="rId67"/>
    <p:sldId id="282" r:id="rId68"/>
    <p:sldId id="283" r:id="rId69"/>
    <p:sldId id="344" r:id="rId70"/>
    <p:sldId id="267" r:id="rId71"/>
    <p:sldId id="275" r:id="rId72"/>
    <p:sldId id="345" r:id="rId73"/>
    <p:sldId id="292" r:id="rId74"/>
  </p:sldIdLst>
  <p:sldSz cx="12192000" cy="6858000"/>
  <p:notesSz cx="6858000" cy="9144000"/>
  <p:embeddedFontLs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Lucida Console" panose="020B0609040504020204" pitchFamily="49" charset="0"/>
      <p:regular r:id="rId80"/>
    </p:embeddedFont>
    <p:embeddedFont>
      <p:font typeface="Lucida Sans" panose="020B0602030504020204" pitchFamily="34" charset="0"/>
      <p:regular r:id="rId81"/>
      <p:bold r:id="rId82"/>
      <p:italic r:id="rId83"/>
      <p:boldItalic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6"/>
    <p:restoredTop sz="96327"/>
  </p:normalViewPr>
  <p:slideViewPr>
    <p:cSldViewPr snapToGrid="0" snapToObjects="1" showGuides="1">
      <p:cViewPr varScale="1">
        <p:scale>
          <a:sx n="36" d="100"/>
          <a:sy n="36" d="100"/>
        </p:scale>
        <p:origin x="728" y="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9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font" Target="fonts/font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font" Target="fonts/font5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theme" Target="theme/theme1.xml"/><Relationship Id="rId61" Type="http://schemas.openxmlformats.org/officeDocument/2006/relationships/slide" Target="slides/slide53.xml"/><Relationship Id="rId82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0240D-8D39-9349-9CA9-2E47B6A14893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1C840392-9F3E-4849-B0EB-3E7ED1BB96B0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dirty="0"/>
            <a:t>Hypermedia</a:t>
          </a:r>
        </a:p>
      </dgm:t>
    </dgm:pt>
    <dgm:pt modelId="{B02C6FF0-3099-2544-BE53-602D2F25E93C}" type="parTrans" cxnId="{C2821CED-7A6A-074F-B365-10834D6BA60B}">
      <dgm:prSet/>
      <dgm:spPr/>
      <dgm:t>
        <a:bodyPr/>
        <a:lstStyle/>
        <a:p>
          <a:endParaRPr lang="en-US"/>
        </a:p>
      </dgm:t>
    </dgm:pt>
    <dgm:pt modelId="{7004ACD4-2718-CF4E-8CCC-CEAD57141A96}" type="sibTrans" cxnId="{C2821CED-7A6A-074F-B365-10834D6BA60B}">
      <dgm:prSet/>
      <dgm:spPr/>
      <dgm:t>
        <a:bodyPr/>
        <a:lstStyle/>
        <a:p>
          <a:endParaRPr lang="en-US"/>
        </a:p>
      </dgm:t>
    </dgm:pt>
    <dgm:pt modelId="{F42225CF-17E7-5C49-B622-318CE95FCABD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dirty="0"/>
            <a:t>HTTP</a:t>
          </a:r>
        </a:p>
      </dgm:t>
    </dgm:pt>
    <dgm:pt modelId="{28A27216-8068-7E4E-A388-1EECEA1CEB05}" type="parTrans" cxnId="{F41B4B9C-03D3-A646-9B0C-4082B706F972}">
      <dgm:prSet/>
      <dgm:spPr/>
      <dgm:t>
        <a:bodyPr/>
        <a:lstStyle/>
        <a:p>
          <a:endParaRPr lang="en-US"/>
        </a:p>
      </dgm:t>
    </dgm:pt>
    <dgm:pt modelId="{0081B85D-618B-D347-8EB5-89C79F9C4976}" type="sibTrans" cxnId="{F41B4B9C-03D3-A646-9B0C-4082B706F972}">
      <dgm:prSet/>
      <dgm:spPr/>
      <dgm:t>
        <a:bodyPr/>
        <a:lstStyle/>
        <a:p>
          <a:endParaRPr lang="en-US"/>
        </a:p>
      </dgm:t>
    </dgm:pt>
    <dgm:pt modelId="{787A0279-D2E7-3C43-87A9-EC052B7B545B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dirty="0"/>
            <a:t>URI</a:t>
          </a:r>
        </a:p>
      </dgm:t>
    </dgm:pt>
    <dgm:pt modelId="{99E9F571-4A79-6349-8EA0-AAD8C236A400}" type="parTrans" cxnId="{CD764773-F998-F144-B2AB-DA3E9136A660}">
      <dgm:prSet/>
      <dgm:spPr/>
      <dgm:t>
        <a:bodyPr/>
        <a:lstStyle/>
        <a:p>
          <a:endParaRPr lang="en-US"/>
        </a:p>
      </dgm:t>
    </dgm:pt>
    <dgm:pt modelId="{0685AEB3-9AE2-804E-8B0D-45790011074A}" type="sibTrans" cxnId="{CD764773-F998-F144-B2AB-DA3E9136A660}">
      <dgm:prSet/>
      <dgm:spPr/>
      <dgm:t>
        <a:bodyPr/>
        <a:lstStyle/>
        <a:p>
          <a:endParaRPr lang="en-US"/>
        </a:p>
      </dgm:t>
    </dgm:pt>
    <dgm:pt modelId="{7756A0BA-3B97-1A4C-90AE-7AF16C7FBAC4}" type="pres">
      <dgm:prSet presAssocID="{4630240D-8D39-9349-9CA9-2E47B6A14893}" presName="compositeShape" presStyleCnt="0">
        <dgm:presLayoutVars>
          <dgm:dir/>
          <dgm:resizeHandles/>
        </dgm:presLayoutVars>
      </dgm:prSet>
      <dgm:spPr/>
    </dgm:pt>
    <dgm:pt modelId="{C9EBB3FC-025B-1746-AB23-97BE7497C252}" type="pres">
      <dgm:prSet presAssocID="{4630240D-8D39-9349-9CA9-2E47B6A14893}" presName="pyramid" presStyleLbl="node1" presStyleIdx="0" presStyleCnt="1"/>
      <dgm:spPr/>
    </dgm:pt>
    <dgm:pt modelId="{97845297-DC18-414C-AC76-3E6EB3BF4EC4}" type="pres">
      <dgm:prSet presAssocID="{4630240D-8D39-9349-9CA9-2E47B6A14893}" presName="theList" presStyleCnt="0"/>
      <dgm:spPr/>
    </dgm:pt>
    <dgm:pt modelId="{D37D5C33-2942-AA4F-AD42-E7E26C500408}" type="pres">
      <dgm:prSet presAssocID="{1C840392-9F3E-4849-B0EB-3E7ED1BB96B0}" presName="aNode" presStyleLbl="fgAcc1" presStyleIdx="0" presStyleCnt="3">
        <dgm:presLayoutVars>
          <dgm:bulletEnabled val="1"/>
        </dgm:presLayoutVars>
      </dgm:prSet>
      <dgm:spPr/>
    </dgm:pt>
    <dgm:pt modelId="{22789995-0C07-A44E-A893-8BC5D37A6116}" type="pres">
      <dgm:prSet presAssocID="{1C840392-9F3E-4849-B0EB-3E7ED1BB96B0}" presName="aSpace" presStyleCnt="0"/>
      <dgm:spPr/>
    </dgm:pt>
    <dgm:pt modelId="{254BBCFD-0CC7-C749-B37F-EB06695DAC1A}" type="pres">
      <dgm:prSet presAssocID="{F42225CF-17E7-5C49-B622-318CE95FCABD}" presName="aNode" presStyleLbl="fgAcc1" presStyleIdx="1" presStyleCnt="3">
        <dgm:presLayoutVars>
          <dgm:bulletEnabled val="1"/>
        </dgm:presLayoutVars>
      </dgm:prSet>
      <dgm:spPr/>
    </dgm:pt>
    <dgm:pt modelId="{E21FAFB4-31E5-4649-A072-341E46FB827A}" type="pres">
      <dgm:prSet presAssocID="{F42225CF-17E7-5C49-B622-318CE95FCABD}" presName="aSpace" presStyleCnt="0"/>
      <dgm:spPr/>
    </dgm:pt>
    <dgm:pt modelId="{59B5719E-5479-5149-92E8-6F345D3CD1B2}" type="pres">
      <dgm:prSet presAssocID="{787A0279-D2E7-3C43-87A9-EC052B7B545B}" presName="aNode" presStyleLbl="fgAcc1" presStyleIdx="2" presStyleCnt="3">
        <dgm:presLayoutVars>
          <dgm:bulletEnabled val="1"/>
        </dgm:presLayoutVars>
      </dgm:prSet>
      <dgm:spPr/>
    </dgm:pt>
    <dgm:pt modelId="{D173E277-1903-2E4C-8F0D-772600D8CFCA}" type="pres">
      <dgm:prSet presAssocID="{787A0279-D2E7-3C43-87A9-EC052B7B545B}" presName="aSpace" presStyleCnt="0"/>
      <dgm:spPr/>
    </dgm:pt>
  </dgm:ptLst>
  <dgm:cxnLst>
    <dgm:cxn modelId="{2AD9E810-F594-5C40-B0AA-AD9FB6978CDD}" type="presOf" srcId="{4630240D-8D39-9349-9CA9-2E47B6A14893}" destId="{7756A0BA-3B97-1A4C-90AE-7AF16C7FBAC4}" srcOrd="0" destOrd="0" presId="urn:microsoft.com/office/officeart/2005/8/layout/pyramid2"/>
    <dgm:cxn modelId="{CD764773-F998-F144-B2AB-DA3E9136A660}" srcId="{4630240D-8D39-9349-9CA9-2E47B6A14893}" destId="{787A0279-D2E7-3C43-87A9-EC052B7B545B}" srcOrd="2" destOrd="0" parTransId="{99E9F571-4A79-6349-8EA0-AAD8C236A400}" sibTransId="{0685AEB3-9AE2-804E-8B0D-45790011074A}"/>
    <dgm:cxn modelId="{A2FAD390-58A7-504B-913A-CB39B980D773}" type="presOf" srcId="{787A0279-D2E7-3C43-87A9-EC052B7B545B}" destId="{59B5719E-5479-5149-92E8-6F345D3CD1B2}" srcOrd="0" destOrd="0" presId="urn:microsoft.com/office/officeart/2005/8/layout/pyramid2"/>
    <dgm:cxn modelId="{F41B4B9C-03D3-A646-9B0C-4082B706F972}" srcId="{4630240D-8D39-9349-9CA9-2E47B6A14893}" destId="{F42225CF-17E7-5C49-B622-318CE95FCABD}" srcOrd="1" destOrd="0" parTransId="{28A27216-8068-7E4E-A388-1EECEA1CEB05}" sibTransId="{0081B85D-618B-D347-8EB5-89C79F9C4976}"/>
    <dgm:cxn modelId="{376E1AD7-CC40-6F4D-AA45-88ECDE064D4A}" type="presOf" srcId="{1C840392-9F3E-4849-B0EB-3E7ED1BB96B0}" destId="{D37D5C33-2942-AA4F-AD42-E7E26C500408}" srcOrd="0" destOrd="0" presId="urn:microsoft.com/office/officeart/2005/8/layout/pyramid2"/>
    <dgm:cxn modelId="{9630A4E7-8885-6B4D-8C11-E4680ADFDDCE}" type="presOf" srcId="{F42225CF-17E7-5C49-B622-318CE95FCABD}" destId="{254BBCFD-0CC7-C749-B37F-EB06695DAC1A}" srcOrd="0" destOrd="0" presId="urn:microsoft.com/office/officeart/2005/8/layout/pyramid2"/>
    <dgm:cxn modelId="{C2821CED-7A6A-074F-B365-10834D6BA60B}" srcId="{4630240D-8D39-9349-9CA9-2E47B6A14893}" destId="{1C840392-9F3E-4849-B0EB-3E7ED1BB96B0}" srcOrd="0" destOrd="0" parTransId="{B02C6FF0-3099-2544-BE53-602D2F25E93C}" sibTransId="{7004ACD4-2718-CF4E-8CCC-CEAD57141A96}"/>
    <dgm:cxn modelId="{95BF8B92-4EB8-4442-BA2D-BBB699005883}" type="presParOf" srcId="{7756A0BA-3B97-1A4C-90AE-7AF16C7FBAC4}" destId="{C9EBB3FC-025B-1746-AB23-97BE7497C252}" srcOrd="0" destOrd="0" presId="urn:microsoft.com/office/officeart/2005/8/layout/pyramid2"/>
    <dgm:cxn modelId="{4DC78269-0C4B-4340-9255-ACB06B144EA2}" type="presParOf" srcId="{7756A0BA-3B97-1A4C-90AE-7AF16C7FBAC4}" destId="{97845297-DC18-414C-AC76-3E6EB3BF4EC4}" srcOrd="1" destOrd="0" presId="urn:microsoft.com/office/officeart/2005/8/layout/pyramid2"/>
    <dgm:cxn modelId="{14BD5006-F6A1-0346-8D23-EDE49F89543C}" type="presParOf" srcId="{97845297-DC18-414C-AC76-3E6EB3BF4EC4}" destId="{D37D5C33-2942-AA4F-AD42-E7E26C500408}" srcOrd="0" destOrd="0" presId="urn:microsoft.com/office/officeart/2005/8/layout/pyramid2"/>
    <dgm:cxn modelId="{237DB5B2-0177-FE43-9C4E-711293F5644B}" type="presParOf" srcId="{97845297-DC18-414C-AC76-3E6EB3BF4EC4}" destId="{22789995-0C07-A44E-A893-8BC5D37A6116}" srcOrd="1" destOrd="0" presId="urn:microsoft.com/office/officeart/2005/8/layout/pyramid2"/>
    <dgm:cxn modelId="{717416B9-EEBB-394E-8508-0A7057347F22}" type="presParOf" srcId="{97845297-DC18-414C-AC76-3E6EB3BF4EC4}" destId="{254BBCFD-0CC7-C749-B37F-EB06695DAC1A}" srcOrd="2" destOrd="0" presId="urn:microsoft.com/office/officeart/2005/8/layout/pyramid2"/>
    <dgm:cxn modelId="{CCD3D519-BD29-0A47-9DDD-22A84E56FDCE}" type="presParOf" srcId="{97845297-DC18-414C-AC76-3E6EB3BF4EC4}" destId="{E21FAFB4-31E5-4649-A072-341E46FB827A}" srcOrd="3" destOrd="0" presId="urn:microsoft.com/office/officeart/2005/8/layout/pyramid2"/>
    <dgm:cxn modelId="{86A10F08-DFD9-5C46-8DCA-FAEE64CE3AF6}" type="presParOf" srcId="{97845297-DC18-414C-AC76-3E6EB3BF4EC4}" destId="{59B5719E-5479-5149-92E8-6F345D3CD1B2}" srcOrd="4" destOrd="0" presId="urn:microsoft.com/office/officeart/2005/8/layout/pyramid2"/>
    <dgm:cxn modelId="{B885C5EA-D5F5-7041-945E-A00B565F78A9}" type="presParOf" srcId="{97845297-DC18-414C-AC76-3E6EB3BF4EC4}" destId="{D173E277-1903-2E4C-8F0D-772600D8CFCA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B3FC-025B-1746-AB23-97BE7497C252}">
      <dsp:nvSpPr>
        <dsp:cNvPr id="0" name=""/>
        <dsp:cNvSpPr/>
      </dsp:nvSpPr>
      <dsp:spPr>
        <a:xfrm>
          <a:off x="2905283" y="0"/>
          <a:ext cx="4464050" cy="44640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D5C33-2942-AA4F-AD42-E7E26C500408}">
      <dsp:nvSpPr>
        <dsp:cNvPr id="0" name=""/>
        <dsp:cNvSpPr/>
      </dsp:nvSpPr>
      <dsp:spPr>
        <a:xfrm>
          <a:off x="5137308" y="44880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Hypermedia</a:t>
          </a:r>
        </a:p>
      </dsp:txBody>
      <dsp:txXfrm>
        <a:off x="5188893" y="500387"/>
        <a:ext cx="2798462" cy="953554"/>
      </dsp:txXfrm>
    </dsp:sp>
    <dsp:sp modelId="{254BBCFD-0CC7-C749-B37F-EB06695DAC1A}">
      <dsp:nvSpPr>
        <dsp:cNvPr id="0" name=""/>
        <dsp:cNvSpPr/>
      </dsp:nvSpPr>
      <dsp:spPr>
        <a:xfrm>
          <a:off x="5137308" y="1637617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HTTP</a:t>
          </a:r>
        </a:p>
      </dsp:txBody>
      <dsp:txXfrm>
        <a:off x="5188893" y="1689202"/>
        <a:ext cx="2798462" cy="953554"/>
      </dsp:txXfrm>
    </dsp:sp>
    <dsp:sp modelId="{59B5719E-5479-5149-92E8-6F345D3CD1B2}">
      <dsp:nvSpPr>
        <dsp:cNvPr id="0" name=""/>
        <dsp:cNvSpPr/>
      </dsp:nvSpPr>
      <dsp:spPr>
        <a:xfrm>
          <a:off x="5137308" y="282643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URI</a:t>
          </a:r>
        </a:p>
      </dsp:txBody>
      <dsp:txXfrm>
        <a:off x="5188893" y="2878017"/>
        <a:ext cx="2798462" cy="953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identity, interaction,</a:t>
            </a:r>
            <a:r>
              <a:rPr lang="en-US" baseline="0" dirty="0"/>
              <a:t>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7A35-A903-F048-ADBF-603F57C260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0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66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 Level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have different URIs for each order (resource)</a:t>
            </a:r>
          </a:p>
          <a:p>
            <a:pPr marL="0" indent="0">
              <a:buNone/>
            </a:pPr>
            <a:r>
              <a:rPr lang="en-US" dirty="0"/>
              <a:t>How do we interact with the orders?</a:t>
            </a:r>
          </a:p>
          <a:p>
            <a:pPr lvl="1"/>
            <a:r>
              <a:rPr lang="en-US" dirty="0"/>
              <a:t>create a new order</a:t>
            </a:r>
          </a:p>
          <a:p>
            <a:pPr lvl="1"/>
            <a:r>
              <a:rPr lang="en-US" dirty="0"/>
              <a:t>change order (add/remove items)</a:t>
            </a:r>
          </a:p>
          <a:p>
            <a:pPr lvl="1"/>
            <a:r>
              <a:rPr lang="en-US" dirty="0"/>
              <a:t>cancel an order</a:t>
            </a:r>
          </a:p>
          <a:p>
            <a:pPr lvl="1"/>
            <a:r>
              <a:rPr lang="en-US" dirty="0"/>
              <a:t>checkout and payment (submit order)</a:t>
            </a:r>
          </a:p>
          <a:p>
            <a:pPr lvl="1"/>
            <a:r>
              <a:rPr lang="en-US" dirty="0"/>
              <a:t>check order status</a:t>
            </a:r>
          </a:p>
          <a:p>
            <a:pPr marL="0" indent="0">
              <a:buNone/>
            </a:pPr>
            <a:r>
              <a:rPr lang="en-US" dirty="0"/>
              <a:t>Use appropriate HTTP methods!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73CCA-F86C-8943-BA17-EF9BA1AE2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2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order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check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change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E41384-6D0B-7448-B9F3-ACD49E76FE6B}"/>
              </a:ext>
            </a:extLst>
          </p:cNvPr>
          <p:cNvSpPr txBox="1"/>
          <p:nvPr/>
        </p:nvSpPr>
        <p:spPr>
          <a:xfrm>
            <a:off x="1292988" y="3189601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create</a:t>
            </a:r>
          </a:p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060ED8-A0C2-A54A-9507-480D91542E77}"/>
              </a:ext>
            </a:extLst>
          </p:cNvPr>
          <p:cNvSpPr txBox="1"/>
          <p:nvPr/>
        </p:nvSpPr>
        <p:spPr>
          <a:xfrm>
            <a:off x="2154898" y="4330847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58716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use either PUT or POST: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PUT to a new URI </a:t>
            </a:r>
          </a:p>
          <a:p>
            <a:pPr lvl="1"/>
            <a:r>
              <a:rPr lang="en-US" dirty="0"/>
              <a:t>new URI: http://</a:t>
            </a:r>
            <a:r>
              <a:rPr lang="en-US" dirty="0" err="1"/>
              <a:t>orinoco.com</a:t>
            </a:r>
            <a:r>
              <a:rPr lang="en-US" dirty="0"/>
              <a:t>/order/{</a:t>
            </a:r>
            <a:r>
              <a:rPr lang="en-US" dirty="0" err="1"/>
              <a:t>order_id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client chooses order id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POST to an existing URI </a:t>
            </a:r>
          </a:p>
          <a:p>
            <a:pPr lvl="1"/>
            <a:r>
              <a:rPr lang="en-US" dirty="0"/>
              <a:t>existing URI: http://</a:t>
            </a:r>
            <a:r>
              <a:rPr lang="en-US" dirty="0" err="1"/>
              <a:t>orinoco.com</a:t>
            </a:r>
            <a:r>
              <a:rPr lang="en-US" dirty="0"/>
              <a:t>/order/</a:t>
            </a:r>
          </a:p>
          <a:p>
            <a:pPr lvl="1"/>
            <a:r>
              <a:rPr lang="en-US" dirty="0"/>
              <a:t>server chooses order 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C2F00-D255-4148-B5B8-C9C9405B5E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2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D3C9-EABF-E645-9030-2AE96F77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to a new URI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4BB7-711C-E742-A5F3-379ECC014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256A8B-AC5F-3540-BB56-53AD85598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31407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720E6FC-E0A7-824F-8B69-A6F0920DB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36917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CE856347-61BF-F84B-9EA3-DB3330DD603A}"/>
              </a:ext>
            </a:extLst>
          </p:cNvPr>
          <p:cNvSpPr/>
          <p:nvPr/>
        </p:nvSpPr>
        <p:spPr>
          <a:xfrm>
            <a:off x="2135187" y="2314077"/>
            <a:ext cx="7921625" cy="2397749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PUT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107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3664C790-1720-8449-8B65-C487C1C1FE18}"/>
              </a:ext>
            </a:extLst>
          </p:cNvPr>
          <p:cNvSpPr/>
          <p:nvPr/>
        </p:nvSpPr>
        <p:spPr>
          <a:xfrm>
            <a:off x="2135188" y="4936917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HTTP/1.1 201 Created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17:10:00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0</a:t>
            </a:r>
          </a:p>
        </p:txBody>
      </p:sp>
    </p:spTree>
    <p:extLst>
      <p:ext uri="{BB962C8B-B14F-4D97-AF65-F5344CB8AC3E}">
        <p14:creationId xmlns:p14="http://schemas.microsoft.com/office/powerpoint/2010/main" val="16663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47C4-C6C2-8C4B-B3D7-969258A3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to an existing URI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1AAED-FAFD-4F49-AEA3-9D6F151987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E1347F-1829-1A4B-AE42-EB8AB3B9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31407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67EDED8-2B0D-2E44-946D-A6906DD78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36917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7D51A10-E802-5B4A-B947-4AC36424D7CD}"/>
              </a:ext>
            </a:extLst>
          </p:cNvPr>
          <p:cNvSpPr/>
          <p:nvPr/>
        </p:nvSpPr>
        <p:spPr>
          <a:xfrm>
            <a:off x="2135187" y="2314077"/>
            <a:ext cx="7921625" cy="2397749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POST /order/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107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B399BDF5-6D51-F54E-B1B4-DF3FFDEDDBC7}"/>
              </a:ext>
            </a:extLst>
          </p:cNvPr>
          <p:cNvSpPr/>
          <p:nvPr/>
        </p:nvSpPr>
        <p:spPr>
          <a:xfrm>
            <a:off x="2135188" y="4936917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HTTP/1.1 201 Created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/order/1234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17:10:00 GMT</a:t>
            </a:r>
          </a:p>
        </p:txBody>
      </p:sp>
    </p:spTree>
    <p:extLst>
      <p:ext uri="{BB962C8B-B14F-4D97-AF65-F5344CB8AC3E}">
        <p14:creationId xmlns:p14="http://schemas.microsoft.com/office/powerpoint/2010/main" val="34035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47C4-C6C2-8C4B-B3D7-969258A3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to an existing URI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1AAED-FAFD-4F49-AEA3-9D6F151987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E1347F-1829-1A4B-AE42-EB8AB3B9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773238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67EDED8-2B0D-2E44-946D-A6906DD78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396078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7D51A10-E802-5B4A-B947-4AC36424D7CD}"/>
              </a:ext>
            </a:extLst>
          </p:cNvPr>
          <p:cNvSpPr/>
          <p:nvPr/>
        </p:nvSpPr>
        <p:spPr>
          <a:xfrm>
            <a:off x="2135187" y="1773238"/>
            <a:ext cx="7921625" cy="2397749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POST /order/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107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B399BDF5-6D51-F54E-B1B4-DF3FFDEDDBC7}"/>
              </a:ext>
            </a:extLst>
          </p:cNvPr>
          <p:cNvSpPr/>
          <p:nvPr/>
        </p:nvSpPr>
        <p:spPr>
          <a:xfrm>
            <a:off x="2135188" y="4315450"/>
            <a:ext cx="7921625" cy="2151528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HTTP/1.1 201 Created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Content-Location: /order/1234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17:10:00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</a:p>
        </p:txBody>
      </p:sp>
    </p:spTree>
    <p:extLst>
      <p:ext uri="{BB962C8B-B14F-4D97-AF65-F5344CB8AC3E}">
        <p14:creationId xmlns:p14="http://schemas.microsoft.com/office/powerpoint/2010/main" val="20994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order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check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change</a:t>
            </a:r>
          </a:p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E41384-6D0B-7448-B9F3-ACD49E76FE6B}"/>
              </a:ext>
            </a:extLst>
          </p:cNvPr>
          <p:cNvSpPr txBox="1"/>
          <p:nvPr/>
        </p:nvSpPr>
        <p:spPr>
          <a:xfrm>
            <a:off x="1292988" y="3189601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create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060ED8-A0C2-A54A-9507-480D91542E77}"/>
              </a:ext>
            </a:extLst>
          </p:cNvPr>
          <p:cNvSpPr txBox="1"/>
          <p:nvPr/>
        </p:nvSpPr>
        <p:spPr>
          <a:xfrm>
            <a:off x="2182348" y="4329403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3476858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636A-B9C5-7041-9AF3-F3741E75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to an existing URI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4A06C-0072-A045-B8E5-D047385E1C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C1A7D7F-3B03-D04F-A324-CDA2471CD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31407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F425B9F-8F1D-7041-A6A6-7C99D6B1C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869000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4E2D0EE3-981B-7949-B133-DF004EC55264}"/>
              </a:ext>
            </a:extLst>
          </p:cNvPr>
          <p:cNvSpPr/>
          <p:nvPr/>
        </p:nvSpPr>
        <p:spPr>
          <a:xfrm>
            <a:off x="2135187" y="2190967"/>
            <a:ext cx="7921625" cy="264397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PUT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134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&lt;item quantity=“1”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=“1234567890”/&gt;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ADFED807-8C01-C84A-9D9E-C9B2E5340686}"/>
              </a:ext>
            </a:extLst>
          </p:cNvPr>
          <p:cNvSpPr/>
          <p:nvPr/>
        </p:nvSpPr>
        <p:spPr>
          <a:xfrm>
            <a:off x="2135188" y="4992111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17:15:00 GMT</a:t>
            </a:r>
          </a:p>
        </p:txBody>
      </p:sp>
    </p:spTree>
    <p:extLst>
      <p:ext uri="{BB962C8B-B14F-4D97-AF65-F5344CB8AC3E}">
        <p14:creationId xmlns:p14="http://schemas.microsoft.com/office/powerpoint/2010/main" val="38600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8DCF-0E73-A24B-8283-DF4E3212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7A0FD-04DD-F64A-B735-2DCD00CAE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8215D0-7F2D-5944-A8C5-E4BBF6E68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50012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40081DA-6061-DA41-BF5B-56C73A3A7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869000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9A01C51-B772-F64B-A1E7-B9FEF467E835}"/>
              </a:ext>
            </a:extLst>
          </p:cNvPr>
          <p:cNvSpPr/>
          <p:nvPr/>
        </p:nvSpPr>
        <p:spPr>
          <a:xfrm>
            <a:off x="2135187" y="1803791"/>
            <a:ext cx="7921625" cy="2890192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PUT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134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If-Unmodified-Since: Tue, 29 Oct 2019 17:15:00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&lt;item quantity=“1”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=“1234567890”/&gt;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EA8E26A2-53B6-9A4E-B34F-CB03596BDDD5}"/>
              </a:ext>
            </a:extLst>
          </p:cNvPr>
          <p:cNvSpPr/>
          <p:nvPr/>
        </p:nvSpPr>
        <p:spPr>
          <a:xfrm>
            <a:off x="2135188" y="4869000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HTTP/1.1 412 Precondition Failed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17:20:00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0</a:t>
            </a:r>
          </a:p>
        </p:txBody>
      </p:sp>
    </p:spTree>
    <p:extLst>
      <p:ext uri="{BB962C8B-B14F-4D97-AF65-F5344CB8AC3E}">
        <p14:creationId xmlns:p14="http://schemas.microsoft.com/office/powerpoint/2010/main" val="11007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 an order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check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change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E41384-6D0B-7448-B9F3-ACD49E76FE6B}"/>
              </a:ext>
            </a:extLst>
          </p:cNvPr>
          <p:cNvSpPr txBox="1"/>
          <p:nvPr/>
        </p:nvSpPr>
        <p:spPr>
          <a:xfrm>
            <a:off x="1318810" y="3182314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create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060ED8-A0C2-A54A-9507-480D91542E77}"/>
              </a:ext>
            </a:extLst>
          </p:cNvPr>
          <p:cNvSpPr txBox="1"/>
          <p:nvPr/>
        </p:nvSpPr>
        <p:spPr>
          <a:xfrm>
            <a:off x="2182348" y="4352993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64947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REST in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96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Cancel an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DELETE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DELETE is idempotent</a:t>
            </a:r>
          </a:p>
          <a:p>
            <a:pPr lvl="1"/>
            <a:r>
              <a:rPr lang="en-US" dirty="0"/>
              <a:t>Repeated DELETEs have the same effect as a single DELETE</a:t>
            </a:r>
          </a:p>
          <a:p>
            <a:pPr lvl="1"/>
            <a:r>
              <a:rPr lang="en-US" dirty="0"/>
              <a:t>Status codes may change (e.g. 404 for subsequent DELETEs)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6BE77-CFC1-A141-A6D1-7C227C0D6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8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0F37-BD8D-3949-951B-773CB808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42064-DDB4-954C-A111-0E2EE33BB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4BB6C5-5C5D-2841-A110-F9D2B87C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6859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2E2EEA-B2DD-0F4B-979F-7D6C8E45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73623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9B2774F-36B0-FD4E-8C14-DDF8371C1FFE}"/>
              </a:ext>
            </a:extLst>
          </p:cNvPr>
          <p:cNvSpPr/>
          <p:nvPr/>
        </p:nvSpPr>
        <p:spPr>
          <a:xfrm>
            <a:off x="2135187" y="291178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DELETE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809C7C02-7BB5-7C48-9B1F-990DAF0FB70B}"/>
              </a:ext>
            </a:extLst>
          </p:cNvPr>
          <p:cNvSpPr/>
          <p:nvPr/>
        </p:nvSpPr>
        <p:spPr>
          <a:xfrm>
            <a:off x="2135188" y="3736236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HTTP/1.1 204 No Content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0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17:25:00 GMT</a:t>
            </a:r>
          </a:p>
        </p:txBody>
      </p:sp>
    </p:spTree>
    <p:extLst>
      <p:ext uri="{BB962C8B-B14F-4D97-AF65-F5344CB8AC3E}">
        <p14:creationId xmlns:p14="http://schemas.microsoft.com/office/powerpoint/2010/main" val="12863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0F37-BD8D-3949-951B-773CB808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42064-DDB4-954C-A111-0E2EE33BB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4BB6C5-5C5D-2841-A110-F9D2B87C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6859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2E2EEA-B2DD-0F4B-979F-7D6C8E45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73623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9B2774F-36B0-FD4E-8C14-DDF8371C1FFE}"/>
              </a:ext>
            </a:extLst>
          </p:cNvPr>
          <p:cNvSpPr/>
          <p:nvPr/>
        </p:nvSpPr>
        <p:spPr>
          <a:xfrm>
            <a:off x="2135187" y="291178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DELETE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809C7C02-7BB5-7C48-9B1F-990DAF0FB70B}"/>
              </a:ext>
            </a:extLst>
          </p:cNvPr>
          <p:cNvSpPr/>
          <p:nvPr/>
        </p:nvSpPr>
        <p:spPr>
          <a:xfrm>
            <a:off x="2135188" y="3736236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HTTP/1.1 404 Not Found</a:t>
            </a:r>
            <a:b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Content-Length: 0</a:t>
            </a:r>
            <a:b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Date: Tue, 29 Oct 2019 17:25:00 GMT</a:t>
            </a:r>
          </a:p>
        </p:txBody>
      </p:sp>
    </p:spTree>
    <p:extLst>
      <p:ext uri="{BB962C8B-B14F-4D97-AF65-F5344CB8AC3E}">
        <p14:creationId xmlns:p14="http://schemas.microsoft.com/office/powerpoint/2010/main" val="159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0F37-BD8D-3949-951B-773CB808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42064-DDB4-954C-A111-0E2EE33BB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4BB6C5-5C5D-2841-A110-F9D2B87C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6859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2E2EEA-B2DD-0F4B-979F-7D6C8E45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73623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9B2774F-36B0-FD4E-8C14-DDF8371C1FFE}"/>
              </a:ext>
            </a:extLst>
          </p:cNvPr>
          <p:cNvSpPr/>
          <p:nvPr/>
        </p:nvSpPr>
        <p:spPr>
          <a:xfrm>
            <a:off x="2135187" y="291178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DELETE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809C7C02-7BB5-7C48-9B1F-990DAF0FB70B}"/>
              </a:ext>
            </a:extLst>
          </p:cNvPr>
          <p:cNvSpPr/>
          <p:nvPr/>
        </p:nvSpPr>
        <p:spPr>
          <a:xfrm>
            <a:off x="2135188" y="3736236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HTTP/1.1 410 Gone</a:t>
            </a:r>
            <a:b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Content-Length: 0</a:t>
            </a:r>
            <a:b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Date: Tue, 29 Oct 2019 17:25:00 GMT</a:t>
            </a:r>
          </a:p>
        </p:txBody>
      </p:sp>
    </p:spTree>
    <p:extLst>
      <p:ext uri="{BB962C8B-B14F-4D97-AF65-F5344CB8AC3E}">
        <p14:creationId xmlns:p14="http://schemas.microsoft.com/office/powerpoint/2010/main" val="41601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check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change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E41384-6D0B-7448-B9F3-ACD49E76FE6B}"/>
              </a:ext>
            </a:extLst>
          </p:cNvPr>
          <p:cNvSpPr txBox="1"/>
          <p:nvPr/>
        </p:nvSpPr>
        <p:spPr>
          <a:xfrm>
            <a:off x="1318810" y="3182314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create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060ED8-A0C2-A54A-9507-480D91542E77}"/>
              </a:ext>
            </a:extLst>
          </p:cNvPr>
          <p:cNvSpPr txBox="1"/>
          <p:nvPr/>
        </p:nvSpPr>
        <p:spPr>
          <a:xfrm>
            <a:off x="2182348" y="4352993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1059148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58F6-C642-5545-B237-5DBC713C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 Level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8206-5040-2148-98A3-5DA91FBFE9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CRUD isn’t everything!</a:t>
            </a:r>
          </a:p>
          <a:p>
            <a:pPr lvl="1"/>
            <a:r>
              <a:rPr lang="en-US" dirty="0"/>
              <a:t>Limited application model</a:t>
            </a:r>
          </a:p>
          <a:p>
            <a:pPr lvl="1"/>
            <a:r>
              <a:rPr lang="en-US" dirty="0"/>
              <a:t>In our scenario, payment doesn’t fit cleanly into the CRUD model</a:t>
            </a:r>
          </a:p>
          <a:p>
            <a:pPr lvl="1"/>
            <a:r>
              <a:rPr lang="en-US" dirty="0"/>
              <a:t>Encourages tight coupling through URI templates</a:t>
            </a:r>
          </a:p>
          <a:p>
            <a:pPr lvl="1"/>
            <a:r>
              <a:rPr lang="en-US" dirty="0"/>
              <a:t>Simple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hypertext links to indicate protocols</a:t>
            </a:r>
          </a:p>
          <a:p>
            <a:pPr lvl="1"/>
            <a:r>
              <a:rPr lang="en-US" dirty="0"/>
              <a:t>What are the next steps that you can take?</a:t>
            </a:r>
          </a:p>
          <a:p>
            <a:pPr lvl="1"/>
            <a:r>
              <a:rPr lang="en-US" dirty="0"/>
              <a:t>What are the next resources?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C15CA-6A87-4843-B3A9-8B15B268A0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77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links?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&lt;order </a:t>
            </a:r>
            <a:r>
              <a:rPr lang="en-US" sz="1600" dirty="0" err="1">
                <a:latin typeface="Lucida Console" panose="020B0609040504020204" pitchFamily="49" charset="0"/>
              </a:rPr>
              <a:t>xmlns</a:t>
            </a:r>
            <a:r>
              <a:rPr lang="en-US" sz="1600" dirty="0">
                <a:latin typeface="Lucida Console" panose="020B0609040504020204" pitchFamily="49" charset="0"/>
              </a:rPr>
              <a:t>=“http://</a:t>
            </a:r>
            <a:r>
              <a:rPr lang="en-US" sz="1600" dirty="0" err="1">
                <a:latin typeface="Lucida Console" panose="020B0609040504020204" pitchFamily="49" charset="0"/>
              </a:rPr>
              <a:t>schema.orinoco.com</a:t>
            </a:r>
            <a:r>
              <a:rPr lang="en-US" sz="1600" dirty="0">
                <a:latin typeface="Lucida Console" panose="020B0609040504020204" pitchFamily="49" charset="0"/>
              </a:rPr>
              <a:t>/order”&gt;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&lt;items&gt;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&lt;item quantity=“1” </a:t>
            </a:r>
            <a:r>
              <a:rPr lang="en-US" sz="1600" dirty="0" err="1">
                <a:latin typeface="Lucida Console" panose="020B0609040504020204" pitchFamily="49" charset="0"/>
              </a:rPr>
              <a:t>isbn</a:t>
            </a:r>
            <a:r>
              <a:rPr lang="en-US" sz="1600" dirty="0">
                <a:latin typeface="Lucida Console" panose="020B0609040504020204" pitchFamily="49" charset="0"/>
              </a:rPr>
              <a:t>=“1234567890”/&gt;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&lt;/items&gt;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&lt;status&gt;open&lt;/status&gt;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&lt;/order&gt;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What can you do next?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342C1B-5D7B-C949-8171-8472251CA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7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application/xml doesn’t have specific link semantics</a:t>
            </a:r>
          </a:p>
          <a:p>
            <a:pPr marL="0" indent="0">
              <a:buNone/>
            </a:pPr>
            <a:r>
              <a:rPr lang="en-US" dirty="0"/>
              <a:t>Can adopt standard hypermedia format (HTML, Atom,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Widely understood by software agents</a:t>
            </a:r>
          </a:p>
          <a:p>
            <a:pPr lvl="1"/>
            <a:r>
              <a:rPr lang="en-US" dirty="0"/>
              <a:t>Needs to be adapted to domain</a:t>
            </a:r>
          </a:p>
          <a:p>
            <a:pPr marL="0" indent="0">
              <a:buNone/>
            </a:pPr>
            <a:r>
              <a:rPr lang="en-US" dirty="0"/>
              <a:t>Can create domain-specific format that supports application</a:t>
            </a:r>
          </a:p>
          <a:p>
            <a:pPr lvl="1"/>
            <a:r>
              <a:rPr lang="en-US" dirty="0"/>
              <a:t>Direct supports domain</a:t>
            </a:r>
          </a:p>
          <a:p>
            <a:pPr lvl="1"/>
            <a:r>
              <a:rPr lang="en-US" dirty="0"/>
              <a:t>Maintains visibility of messages at the protocol level</a:t>
            </a:r>
          </a:p>
          <a:p>
            <a:pPr lvl="1"/>
            <a:r>
              <a:rPr lang="en-US" dirty="0"/>
              <a:t>Not widely understood</a:t>
            </a:r>
          </a:p>
          <a:p>
            <a:pPr marL="0" indent="0">
              <a:buNone/>
            </a:pPr>
            <a:r>
              <a:rPr lang="en-US" dirty="0"/>
              <a:t>Use link types to define 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7CD1C-0628-B145-91C2-64FB1AD1E4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26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text/html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OPTIONS to determine the right HTTP method to use with links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Allow: </a:t>
            </a:r>
            <a:r>
              <a:rPr lang="en-US" dirty="0"/>
              <a:t>header in response lists allowed methods (for payment, PUT?)</a:t>
            </a:r>
          </a:p>
          <a:p>
            <a:pPr marL="0" indent="0">
              <a:buNone/>
            </a:pPr>
            <a:r>
              <a:rPr lang="en-US" dirty="0"/>
              <a:t>Need to define link types for use with </a:t>
            </a:r>
            <a:r>
              <a:rPr lang="en-US" dirty="0" err="1">
                <a:latin typeface="Lucida Console" panose="020B0609040504020204" pitchFamily="49" charset="0"/>
              </a:rPr>
              <a:t>rel</a:t>
            </a:r>
            <a:r>
              <a:rPr lang="en-US" dirty="0"/>
              <a:t>: microformats, RDF,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ED94F-CB5F-0946-A43A-4D2CE30BC49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="http://www.w3.org/1999/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xhtml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 class="order”&gt;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&lt;ul class="items”&gt;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&lt;li class="item”&gt;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 &lt;p class=”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"&gt;1234567890&lt;/p&gt;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 &lt;p class="quantity"&gt;1&lt;/p&gt;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&lt;/li&gt;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&lt;/ul&gt;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&lt;a 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="https://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/payment/1234” 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rel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="payment"&gt;payment&lt;/a&gt;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805213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application/</a:t>
            </a:r>
            <a:r>
              <a:rPr lang="en-US" dirty="0" err="1">
                <a:latin typeface="Lucida Console" panose="020B0609040504020204" pitchFamily="49" charset="0"/>
              </a:rPr>
              <a:t>vnd.orinoco+xml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Proprietary (vendor-specific) media type</a:t>
            </a:r>
          </a:p>
          <a:p>
            <a:pPr lvl="1"/>
            <a:r>
              <a:rPr lang="en-US" dirty="0"/>
              <a:t>Uses POX for business data</a:t>
            </a:r>
          </a:p>
          <a:p>
            <a:pPr lvl="1"/>
            <a:r>
              <a:rPr lang="en-US" dirty="0"/>
              <a:t>Uses (e.g.) Atom link elements for hypermedia control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AC133-CE30-A749-AB25-E479CE9D58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&lt;item quantity=“1”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=“1234567890”/&gt;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&lt;link 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=“https://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/payment/1234” 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rel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=“payment”/&gt;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&lt;status&gt;open&lt;/status&gt;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6A2208-280E-9C47-9E61-3F5D2EC0D3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8D81-14C9-DB47-9241-1EF2A325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 as state machines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32BAF-8A52-E448-AC08-A328DE2EAF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a hypothetical online bookseller: Orinoco Books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we create an order, the order may be in one of a number of discrete states:</a:t>
            </a:r>
          </a:p>
          <a:p>
            <a:pPr lvl="1"/>
            <a:r>
              <a:rPr lang="en-US" dirty="0"/>
              <a:t>Open: we can add or remove items to our order</a:t>
            </a:r>
          </a:p>
          <a:p>
            <a:pPr lvl="1"/>
            <a:r>
              <a:rPr lang="en-US" dirty="0"/>
              <a:t>Paid: we have successfully sent payment to Orinoco, and can no longer change our order</a:t>
            </a:r>
          </a:p>
          <a:p>
            <a:pPr lvl="1"/>
            <a:r>
              <a:rPr lang="en-US" dirty="0"/>
              <a:t>Shipping: Orinoco is preparing and dispatching our order</a:t>
            </a:r>
          </a:p>
          <a:p>
            <a:pPr lvl="1"/>
            <a:r>
              <a:rPr lang="en-US" dirty="0"/>
              <a:t>Delivered: we have received our order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 order moves between states in response to our interactions with Orinoco</a:t>
            </a:r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B014EF-0765-5E4E-987D-A7FA6452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48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46BC-A591-BC4F-832D-6DAFCDF2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Link:</a:t>
            </a:r>
            <a:r>
              <a:rPr lang="en-US" dirty="0"/>
              <a:t>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AA44F-B49C-4147-8CFD-F9EDE5A64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25BEE1-3881-E04E-AE07-8297CDA9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31407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3654BEA-B1D3-F941-90D8-38F8BDF3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71182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162FECC0-80C7-E644-BBCF-76A7F6EA3EBD}"/>
              </a:ext>
            </a:extLst>
          </p:cNvPr>
          <p:cNvSpPr/>
          <p:nvPr/>
        </p:nvSpPr>
        <p:spPr>
          <a:xfrm>
            <a:off x="2135187" y="242697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/order/1234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26A4E580-4E36-D240-AA29-466EBF2300D9}"/>
              </a:ext>
            </a:extLst>
          </p:cNvPr>
          <p:cNvSpPr/>
          <p:nvPr/>
        </p:nvSpPr>
        <p:spPr>
          <a:xfrm>
            <a:off x="2135188" y="3214077"/>
            <a:ext cx="7921625" cy="239774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vnd.orinoco+xml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Link: &lt;https://</a:t>
            </a:r>
            <a:r>
              <a:rPr lang="en-GB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GB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/payment/1234&gt;; </a:t>
            </a:r>
            <a:r>
              <a:rPr lang="en-GB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rel</a:t>
            </a:r>
            <a:r>
              <a:rPr lang="en-GB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="payment"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&lt;item quantity=“1”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=“1234567890”/&gt;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order status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check</a:t>
            </a:r>
          </a:p>
          <a:p>
            <a:pPr algn="ctr"/>
            <a:r>
              <a:rPr lang="en-US" sz="1600" dirty="0"/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change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E41384-6D0B-7448-B9F3-ACD49E76FE6B}"/>
              </a:ext>
            </a:extLst>
          </p:cNvPr>
          <p:cNvSpPr txBox="1"/>
          <p:nvPr/>
        </p:nvSpPr>
        <p:spPr>
          <a:xfrm>
            <a:off x="1318810" y="3182314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create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060ED8-A0C2-A54A-9507-480D91542E77}"/>
              </a:ext>
            </a:extLst>
          </p:cNvPr>
          <p:cNvSpPr txBox="1"/>
          <p:nvPr/>
        </p:nvSpPr>
        <p:spPr>
          <a:xfrm>
            <a:off x="2182348" y="4352993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4164427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order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GET</a:t>
            </a:r>
          </a:p>
          <a:p>
            <a:pPr lvl="1"/>
            <a:r>
              <a:rPr lang="en-US" dirty="0"/>
              <a:t>GET is idempotent</a:t>
            </a:r>
          </a:p>
          <a:p>
            <a:pPr lvl="1"/>
            <a:r>
              <a:rPr lang="en-US" dirty="0"/>
              <a:t>GET has no side-effects!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5F75B-5F89-7C48-BC49-04E0A4439D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742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A527-03D2-034A-8C3E-71BB6242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36A1E-31DF-764F-9B4E-FFBC4873C4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2FD88F6-D25A-5847-8995-0AC41A395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276475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8293B7-B575-A143-BFCE-8A34818FF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75384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05F9105-2ECE-614F-9A23-2993EA4B7102}"/>
              </a:ext>
            </a:extLst>
          </p:cNvPr>
          <p:cNvSpPr/>
          <p:nvPr/>
        </p:nvSpPr>
        <p:spPr>
          <a:xfrm>
            <a:off x="2135187" y="242697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153A48B7-C874-F34D-8049-A23913045D86}"/>
              </a:ext>
            </a:extLst>
          </p:cNvPr>
          <p:cNvSpPr/>
          <p:nvPr/>
        </p:nvSpPr>
        <p:spPr>
          <a:xfrm>
            <a:off x="2135188" y="3231414"/>
            <a:ext cx="7921625" cy="264397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107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30 Oct 2018 16:30:00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&lt;status&gt;open&lt;/status&gt;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</a:p>
        </p:txBody>
      </p:sp>
    </p:spTree>
    <p:extLst>
      <p:ext uri="{BB962C8B-B14F-4D97-AF65-F5344CB8AC3E}">
        <p14:creationId xmlns:p14="http://schemas.microsoft.com/office/powerpoint/2010/main" val="34929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A527-03D2-034A-8C3E-71BB6242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36A1E-31DF-764F-9B4E-FFBC4873C4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2FD88F6-D25A-5847-8995-0AC41A395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493000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8293B7-B575-A143-BFCE-8A34818FF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341422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05F9105-2ECE-614F-9A23-2993EA4B7102}"/>
              </a:ext>
            </a:extLst>
          </p:cNvPr>
          <p:cNvSpPr/>
          <p:nvPr/>
        </p:nvSpPr>
        <p:spPr>
          <a:xfrm>
            <a:off x="2135187" y="2493000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/order/9999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153A48B7-C874-F34D-8049-A23913045D86}"/>
              </a:ext>
            </a:extLst>
          </p:cNvPr>
          <p:cNvSpPr/>
          <p:nvPr/>
        </p:nvSpPr>
        <p:spPr>
          <a:xfrm>
            <a:off x="2135188" y="3321000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HTTP/1.1 404 Not Found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0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30 Oct 2018 16:30:00 GMT</a:t>
            </a:r>
          </a:p>
        </p:txBody>
      </p:sp>
    </p:spTree>
    <p:extLst>
      <p:ext uri="{BB962C8B-B14F-4D97-AF65-F5344CB8AC3E}">
        <p14:creationId xmlns:p14="http://schemas.microsoft.com/office/powerpoint/2010/main" val="6720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 and Elements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Extra conventions for talking about collections of elements</a:t>
            </a:r>
          </a:p>
          <a:p>
            <a:pPr lvl="1"/>
            <a:r>
              <a:rPr lang="en-US" dirty="0"/>
              <a:t>An order can be considered to be a collection</a:t>
            </a:r>
          </a:p>
          <a:p>
            <a:pPr lvl="1"/>
            <a:r>
              <a:rPr lang="en-US" dirty="0"/>
              <a:t>An item in the order is an element of that collection</a:t>
            </a:r>
          </a:p>
          <a:p>
            <a:pPr marL="0" indent="0">
              <a:buNone/>
            </a:pPr>
            <a:r>
              <a:rPr lang="en-US" dirty="0"/>
              <a:t>Some consensus of semantics of HTTP methods for these</a:t>
            </a:r>
          </a:p>
          <a:p>
            <a:pPr marL="0" indent="0">
              <a:buNone/>
            </a:pPr>
            <a:r>
              <a:rPr lang="en-US" dirty="0"/>
              <a:t>In our case: 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orinoco.com</a:t>
            </a:r>
            <a:r>
              <a:rPr lang="en-US" dirty="0"/>
              <a:t>/order/ is a collection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orinoco.com</a:t>
            </a:r>
            <a:r>
              <a:rPr lang="en-US" dirty="0"/>
              <a:t>/order/{</a:t>
            </a:r>
            <a:r>
              <a:rPr lang="en-US" dirty="0" err="1"/>
              <a:t>order_id</a:t>
            </a:r>
            <a:r>
              <a:rPr lang="en-US" dirty="0"/>
              <a:t>} is an element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0638-D3F3-974E-ADE0-F304519EF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20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RESTful</a:t>
            </a:r>
            <a:r>
              <a:rPr lang="en-US" dirty="0"/>
              <a:t> Methods for Collections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5900753"/>
              </p:ext>
            </p:extLst>
          </p:nvPr>
        </p:nvGraphicFramePr>
        <p:xfrm>
          <a:off x="623888" y="1773238"/>
          <a:ext cx="10944226" cy="2123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2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Behaviour</a:t>
                      </a:r>
                      <a:endParaRPr lang="en-US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 the members of the collection (list of URIs)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Replace the entire collection with another collection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a new member in the collection</a:t>
                      </a:r>
                      <a:r>
                        <a:rPr lang="en-US" baseline="0" dirty="0"/>
                        <a:t> and </a:t>
                      </a:r>
                      <a:r>
                        <a:rPr lang="en-US" dirty="0"/>
                        <a:t>automatically assign</a:t>
                      </a:r>
                      <a:r>
                        <a:rPr lang="en-US" baseline="0" dirty="0"/>
                        <a:t> it a URI</a:t>
                      </a:r>
                      <a:endParaRPr lang="en-US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 the entire</a:t>
                      </a:r>
                      <a:r>
                        <a:rPr lang="en-US" baseline="0" dirty="0"/>
                        <a:t> collection</a:t>
                      </a:r>
                      <a:endParaRPr lang="en-US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249527-353E-DB4B-ACB8-08E6791A85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65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RESTful</a:t>
            </a:r>
            <a:r>
              <a:rPr lang="en-US" dirty="0"/>
              <a:t> Methods for Collection Elements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175570"/>
              </p:ext>
            </p:extLst>
          </p:nvPr>
        </p:nvGraphicFramePr>
        <p:xfrm>
          <a:off x="623888" y="1773238"/>
          <a:ext cx="10944226" cy="2392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2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Behaviour</a:t>
                      </a:r>
                      <a:endParaRPr lang="en-US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Retrieve a representation of the specified element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Replace the specified element of the collection, or if it doesn’t exist</a:t>
                      </a:r>
                      <a:r>
                        <a:rPr lang="en-US" baseline="0" dirty="0"/>
                        <a:t> create it</a:t>
                      </a:r>
                      <a:endParaRPr lang="en-US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 the specified member as a collection and create a new element in it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 the specified member of the collection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0C596-384A-EE4E-A157-B2197891E6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66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Orinoco Workflow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D7A538-8BFD-4041-AA56-F61DE1696111}"/>
              </a:ext>
            </a:extLst>
          </p:cNvPr>
          <p:cNvSpPr txBox="1"/>
          <p:nvPr/>
        </p:nvSpPr>
        <p:spPr>
          <a:xfrm>
            <a:off x="8196115" y="5767202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 /order/{</a:t>
            </a:r>
            <a:r>
              <a:rPr lang="en-US" sz="1600" dirty="0" err="1"/>
              <a:t>order_id</a:t>
            </a: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>200 OK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F4C779-A2E8-A043-95C2-B571F7D46DED}"/>
              </a:ext>
            </a:extLst>
          </p:cNvPr>
          <p:cNvSpPr txBox="1"/>
          <p:nvPr/>
        </p:nvSpPr>
        <p:spPr>
          <a:xfrm>
            <a:off x="3412086" y="1664102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PUT /order/{</a:t>
            </a:r>
            <a:r>
              <a:rPr lang="en-US" sz="1600" dirty="0" err="1"/>
              <a:t>order_id</a:t>
            </a: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>200 OK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0D0185-B9BA-C44F-ADF3-4B9ED9B5963E}"/>
              </a:ext>
            </a:extLst>
          </p:cNvPr>
          <p:cNvSpPr txBox="1"/>
          <p:nvPr/>
        </p:nvSpPr>
        <p:spPr>
          <a:xfrm>
            <a:off x="4227193" y="2681009"/>
            <a:ext cx="2662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PUT /payment/{</a:t>
            </a:r>
            <a:r>
              <a:rPr lang="en-US" sz="1600" dirty="0" err="1"/>
              <a:t>order_id</a:t>
            </a:r>
            <a:r>
              <a:rPr lang="en-US" sz="1600" dirty="0"/>
              <a:t>}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E41384-6D0B-7448-B9F3-ACD49E76FE6B}"/>
              </a:ext>
            </a:extLst>
          </p:cNvPr>
          <p:cNvSpPr txBox="1"/>
          <p:nvPr/>
        </p:nvSpPr>
        <p:spPr>
          <a:xfrm>
            <a:off x="988419" y="3189601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POST /order</a:t>
            </a:r>
            <a:br>
              <a:rPr lang="en-US" sz="1600" dirty="0"/>
            </a:br>
            <a:r>
              <a:rPr lang="en-US" sz="1600" dirty="0"/>
              <a:t>201 Created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746D0CB-1467-0243-89FC-9CC72318F5D0}"/>
              </a:ext>
            </a:extLst>
          </p:cNvPr>
          <p:cNvSpPr txBox="1"/>
          <p:nvPr/>
        </p:nvSpPr>
        <p:spPr>
          <a:xfrm>
            <a:off x="7821913" y="2686036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 Created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70D5C8F-45BA-9A4B-A355-BBD2F026456A}"/>
              </a:ext>
            </a:extLst>
          </p:cNvPr>
          <p:cNvSpPr txBox="1"/>
          <p:nvPr/>
        </p:nvSpPr>
        <p:spPr>
          <a:xfrm>
            <a:off x="4161877" y="4294405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400 Bad Request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060ED8-A0C2-A54A-9507-480D91542E77}"/>
              </a:ext>
            </a:extLst>
          </p:cNvPr>
          <p:cNvSpPr txBox="1"/>
          <p:nvPr/>
        </p:nvSpPr>
        <p:spPr>
          <a:xfrm>
            <a:off x="446757" y="4217867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DELETE /order/{</a:t>
            </a:r>
            <a:r>
              <a:rPr lang="en-US" sz="1600" dirty="0" err="1"/>
              <a:t>order_id</a:t>
            </a: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>204 No Content</a:t>
            </a:r>
          </a:p>
        </p:txBody>
      </p:sp>
    </p:spTree>
    <p:extLst>
      <p:ext uri="{BB962C8B-B14F-4D97-AF65-F5344CB8AC3E}">
        <p14:creationId xmlns:p14="http://schemas.microsoft.com/office/powerpoint/2010/main" val="38505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3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4E32-14C9-BF4F-9965-60360B83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</a:t>
            </a:r>
            <a:r>
              <a:rPr lang="en-US" dirty="0" err="1"/>
              <a:t>Statecharts</a:t>
            </a:r>
            <a:r>
              <a:rPr lang="en-US" dirty="0"/>
              <a:t>: states and transitions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A3D29-B7DD-2A4B-8535-253F37E05F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Common graphical notation for describing state machines</a:t>
            </a:r>
          </a:p>
          <a:p>
            <a:pPr lvl="1"/>
            <a:r>
              <a:rPr lang="en-US" dirty="0"/>
              <a:t>Object-oriented extension to </a:t>
            </a:r>
            <a:r>
              <a:rPr lang="en-US" dirty="0" err="1"/>
              <a:t>Harel’s</a:t>
            </a:r>
            <a:r>
              <a:rPr lang="en-US" dirty="0"/>
              <a:t> </a:t>
            </a:r>
            <a:r>
              <a:rPr lang="en-US" dirty="0" err="1"/>
              <a:t>statechart</a:t>
            </a:r>
            <a:endParaRPr lang="en-US" dirty="0"/>
          </a:p>
          <a:p>
            <a:pPr lvl="1"/>
            <a:r>
              <a:rPr lang="en-US" dirty="0"/>
              <a:t>(you’ll need this for your coursework!)</a:t>
            </a:r>
          </a:p>
          <a:p>
            <a:pPr marL="0" indent="0">
              <a:buNone/>
            </a:pPr>
            <a:r>
              <a:rPr lang="en-US" dirty="0"/>
              <a:t>Tip: label states with nouns or adjectives and transitions with verbs or verb phrases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A37372E-AF0C-7D44-A78A-3C7CB6B12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501D4B-75C5-7C42-9E26-3B8892660953}"/>
              </a:ext>
            </a:extLst>
          </p:cNvPr>
          <p:cNvSpPr/>
          <p:nvPr/>
        </p:nvSpPr>
        <p:spPr>
          <a:xfrm>
            <a:off x="3431313" y="4473008"/>
            <a:ext cx="1440000" cy="1080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door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E941B07-3EF2-9F46-9338-E3B98CBA21FE}"/>
              </a:ext>
            </a:extLst>
          </p:cNvPr>
          <p:cNvSpPr/>
          <p:nvPr/>
        </p:nvSpPr>
        <p:spPr>
          <a:xfrm>
            <a:off x="7320688" y="4473008"/>
            <a:ext cx="1440000" cy="1080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door closed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291803-9649-6B46-ACEA-EB8AD30F5634}"/>
              </a:ext>
            </a:extLst>
          </p:cNvPr>
          <p:cNvSpPr txBox="1"/>
          <p:nvPr/>
        </p:nvSpPr>
        <p:spPr>
          <a:xfrm>
            <a:off x="5431460" y="4349736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door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40A83-A8B1-D446-B6C9-0487469DB648}"/>
              </a:ext>
            </a:extLst>
          </p:cNvPr>
          <p:cNvSpPr txBox="1"/>
          <p:nvPr/>
        </p:nvSpPr>
        <p:spPr>
          <a:xfrm>
            <a:off x="2268846" y="58731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BE7A14-FA72-7241-8B19-95354A321A4F}"/>
              </a:ext>
            </a:extLst>
          </p:cNvPr>
          <p:cNvSpPr txBox="1"/>
          <p:nvPr/>
        </p:nvSpPr>
        <p:spPr>
          <a:xfrm>
            <a:off x="8443540" y="3644763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transitions between states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C07594AE-81F3-7F46-A86C-85211D3B60D4}"/>
              </a:ext>
            </a:extLst>
          </p:cNvPr>
          <p:cNvCxnSpPr>
            <a:cxnSpLocks/>
            <a:stCxn id="16" idx="3"/>
            <a:endCxn id="10" idx="2"/>
          </p:cNvCxnSpPr>
          <p:nvPr/>
        </p:nvCxnSpPr>
        <p:spPr>
          <a:xfrm flipV="1">
            <a:off x="3117155" y="5553008"/>
            <a:ext cx="1034158" cy="504758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10528838-B3B0-3944-A84E-A88EC7FD672D}"/>
              </a:ext>
            </a:extLst>
          </p:cNvPr>
          <p:cNvCxnSpPr>
            <a:cxnSpLocks/>
            <a:stCxn id="16" idx="3"/>
            <a:endCxn id="11" idx="2"/>
          </p:cNvCxnSpPr>
          <p:nvPr/>
        </p:nvCxnSpPr>
        <p:spPr>
          <a:xfrm flipV="1">
            <a:off x="3117155" y="5553008"/>
            <a:ext cx="4923533" cy="504758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CAB8D4F3-26EB-7343-8DE1-B84A7022A1E6}"/>
              </a:ext>
            </a:extLst>
          </p:cNvPr>
          <p:cNvCxnSpPr>
            <a:cxnSpLocks/>
            <a:stCxn id="17" idx="1"/>
            <a:endCxn id="15" idx="0"/>
          </p:cNvCxnSpPr>
          <p:nvPr/>
        </p:nvCxnSpPr>
        <p:spPr>
          <a:xfrm rot="10800000" flipV="1">
            <a:off x="6108088" y="3829428"/>
            <a:ext cx="2335452" cy="520307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83DA7E82-DC79-DB46-93E7-1E5C7AA32355}"/>
              </a:ext>
            </a:extLst>
          </p:cNvPr>
          <p:cNvCxnSpPr>
            <a:cxnSpLocks/>
          </p:cNvCxnSpPr>
          <p:nvPr/>
        </p:nvCxnSpPr>
        <p:spPr>
          <a:xfrm>
            <a:off x="4871313" y="4714500"/>
            <a:ext cx="2449375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9A46FC50-1BE6-DA49-86B0-48DF0009748D}"/>
              </a:ext>
            </a:extLst>
          </p:cNvPr>
          <p:cNvCxnSpPr>
            <a:cxnSpLocks/>
          </p:cNvCxnSpPr>
          <p:nvPr/>
        </p:nvCxnSpPr>
        <p:spPr>
          <a:xfrm rot="10800000">
            <a:off x="4871313" y="5295535"/>
            <a:ext cx="2449375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1507581-E858-AF49-86FC-D9E5F16E1D93}"/>
              </a:ext>
            </a:extLst>
          </p:cNvPr>
          <p:cNvSpPr txBox="1"/>
          <p:nvPr/>
        </p:nvSpPr>
        <p:spPr>
          <a:xfrm>
            <a:off x="5426586" y="53066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door</a:t>
            </a:r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162BE8FD-D590-8246-852D-C17F394AA01F}"/>
              </a:ext>
            </a:extLst>
          </p:cNvPr>
          <p:cNvCxnSpPr>
            <a:cxnSpLocks/>
            <a:stCxn id="17" idx="1"/>
            <a:endCxn id="47" idx="0"/>
          </p:cNvCxnSpPr>
          <p:nvPr/>
        </p:nvCxnSpPr>
        <p:spPr>
          <a:xfrm rot="10800000" flipV="1">
            <a:off x="6096000" y="3829429"/>
            <a:ext cx="2347540" cy="1477194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84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REST in Practice tutorial slides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www.slideshare.net</a:t>
            </a:r>
            <a:r>
              <a:rPr lang="en-US" dirty="0"/>
              <a:t>/</a:t>
            </a:r>
            <a:r>
              <a:rPr lang="en-US" dirty="0" err="1"/>
              <a:t>guilhermecaelum</a:t>
            </a:r>
            <a:r>
              <a:rPr lang="en-US" dirty="0"/>
              <a:t>/rest-in-practice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Webber et al (2010) REST in Practice. Sebastopol, CA: O’Reilly Media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A41B14-F3FE-2D41-9E4B-193C67E91F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25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Documenting REST</a:t>
            </a:r>
          </a:p>
        </p:txBody>
      </p:sp>
    </p:spTree>
    <p:extLst>
      <p:ext uri="{BB962C8B-B14F-4D97-AF65-F5344CB8AC3E}">
        <p14:creationId xmlns:p14="http://schemas.microsoft.com/office/powerpoint/2010/main" val="974756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key aspects of a RESTful interface?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should we document each of these?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What does a developer need to know to use our service?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E75F98-C1C0-034D-9FC5-496305248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41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875978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33304" b="32075"/>
          <a:stretch/>
        </p:blipFill>
        <p:spPr>
          <a:xfrm>
            <a:off x="5669962" y="788797"/>
            <a:ext cx="6131374" cy="408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FCE901-FD20-9F41-9B39-681F4635A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5" y="1628775"/>
            <a:ext cx="7071610" cy="4495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459652" y="2895777"/>
            <a:ext cx="1374548" cy="15222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92861" y="1760163"/>
            <a:ext cx="2328756" cy="18790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26" y="3292311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601555" y="4204154"/>
            <a:ext cx="1912428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3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7" y="1631582"/>
            <a:ext cx="7071610" cy="4495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 Parameters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92013-DF9D-5A40-919B-1579047F2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66" y="3307005"/>
            <a:ext cx="5699125" cy="3622675"/>
          </a:xfrm>
        </p:spPr>
      </p:pic>
      <p:sp>
        <p:nvSpPr>
          <p:cNvPr id="8" name="Rectangle 7"/>
          <p:cNvSpPr/>
          <p:nvPr/>
        </p:nvSpPr>
        <p:spPr bwMode="auto">
          <a:xfrm>
            <a:off x="3404163" y="2881751"/>
            <a:ext cx="474521" cy="181044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93391" y="4675051"/>
            <a:ext cx="1511199" cy="44329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24563" y="4208245"/>
            <a:ext cx="380009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1090" y="4208245"/>
            <a:ext cx="662864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69405" y="6050433"/>
            <a:ext cx="2629499" cy="42325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1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1503829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CD9C06-7FE8-194E-84AC-E3CC25F2D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3" y="1622285"/>
            <a:ext cx="7071610" cy="449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9" y="764470"/>
            <a:ext cx="5698492" cy="36229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071584" y="2830513"/>
            <a:ext cx="426451" cy="26387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52099" y="1455931"/>
            <a:ext cx="499352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84" y="3307313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148660" y="4181696"/>
            <a:ext cx="496766" cy="29131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4"/>
          <a:stretch/>
        </p:blipFill>
        <p:spPr>
          <a:xfrm>
            <a:off x="1350376" y="1707555"/>
            <a:ext cx="8090115" cy="386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95F1E-489E-4E48-A8D2-599E15711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5"/>
          <a:stretch/>
        </p:blipFill>
        <p:spPr>
          <a:xfrm>
            <a:off x="7796213" y="857250"/>
            <a:ext cx="4395787" cy="56483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b="52401"/>
          <a:stretch/>
        </p:blipFill>
        <p:spPr>
          <a:xfrm>
            <a:off x="1524000" y="3552487"/>
            <a:ext cx="5933136" cy="2448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314449" y="2858217"/>
            <a:ext cx="2370734" cy="44729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514521" y="3644347"/>
            <a:ext cx="3571461" cy="217335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41778" y="5083505"/>
            <a:ext cx="4871057" cy="34325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3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3888" y="2288454"/>
            <a:ext cx="5400675" cy="3433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Mostly for </a:t>
            </a:r>
            <a:r>
              <a:rPr lang="en-US" dirty="0" err="1"/>
              <a:t>Authorisation</a:t>
            </a:r>
            <a:endParaRPr lang="en-US" dirty="0"/>
          </a:p>
          <a:p>
            <a:pPr lvl="2"/>
            <a:r>
              <a:rPr lang="en-US" dirty="0"/>
              <a:t>OAuth 2.0,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Consider how the various </a:t>
            </a:r>
            <a:r>
              <a:rPr lang="en-US" dirty="0">
                <a:latin typeface="Lucida Console" panose="020B0609040504020204" pitchFamily="49" charset="0"/>
              </a:rPr>
              <a:t>Accept-*: </a:t>
            </a:r>
            <a:r>
              <a:rPr lang="en-US" dirty="0"/>
              <a:t>headers might be used.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70896-32A6-4B44-AABA-61AE41847B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1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38B9-F9DA-9F43-8FB1-B8405EE3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</a:t>
            </a:r>
            <a:r>
              <a:rPr lang="en-US" dirty="0" err="1"/>
              <a:t>Statecharts</a:t>
            </a:r>
            <a:r>
              <a:rPr lang="en-US" dirty="0"/>
              <a:t>: </a:t>
            </a:r>
            <a:r>
              <a:rPr lang="en-US" dirty="0" err="1"/>
              <a:t>pseudostates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D02D6-31B4-C74A-BC51-980B646EB0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distinguished </a:t>
            </a:r>
            <a:r>
              <a:rPr lang="en-US" dirty="0" err="1"/>
              <a:t>pseudostates</a:t>
            </a:r>
            <a:r>
              <a:rPr lang="en-US" dirty="0"/>
              <a:t>:</a:t>
            </a:r>
          </a:p>
          <a:p>
            <a:r>
              <a:rPr lang="en-US" dirty="0"/>
              <a:t>Initial state</a:t>
            </a:r>
          </a:p>
          <a:p>
            <a:r>
              <a:rPr lang="en-US" dirty="0"/>
              <a:t>Final state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Choice </a:t>
            </a:r>
            <a:r>
              <a:rPr lang="en-US" dirty="0" err="1"/>
              <a:t>pseudostate</a:t>
            </a:r>
            <a:r>
              <a:rPr lang="en-US" dirty="0"/>
              <a:t>: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2B1B35-344E-6C4B-982B-24FD46582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7CD563-82E0-614F-9160-F9BFA0873825}"/>
              </a:ext>
            </a:extLst>
          </p:cNvPr>
          <p:cNvSpPr/>
          <p:nvPr/>
        </p:nvSpPr>
        <p:spPr>
          <a:xfrm>
            <a:off x="2429366" y="2265577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59C439-32DA-254A-BE4C-4954A3FC8413}"/>
              </a:ext>
            </a:extLst>
          </p:cNvPr>
          <p:cNvGrpSpPr/>
          <p:nvPr/>
        </p:nvGrpSpPr>
        <p:grpSpPr>
          <a:xfrm>
            <a:off x="2357366" y="2613916"/>
            <a:ext cx="432000" cy="432000"/>
            <a:chOff x="5951438" y="5805288"/>
            <a:chExt cx="432000" cy="43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E1EA94-EA1D-A54B-9648-400D988CB14C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38F5DA-F0F5-B546-98A8-7A44956C8F61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ecision 10">
            <a:extLst>
              <a:ext uri="{FF2B5EF4-FFF2-40B4-BE49-F238E27FC236}">
                <a16:creationId xmlns:a16="http://schemas.microsoft.com/office/drawing/2014/main" id="{AD0FD040-4A61-B34E-A15A-E4AFA29E0925}"/>
              </a:ext>
            </a:extLst>
          </p:cNvPr>
          <p:cNvSpPr/>
          <p:nvPr/>
        </p:nvSpPr>
        <p:spPr>
          <a:xfrm>
            <a:off x="2789366" y="4439653"/>
            <a:ext cx="792000" cy="720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8B6949-F7DD-AD47-8B37-A31087CE74D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419765" y="4799653"/>
            <a:ext cx="136960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8F7463-BB1C-FA43-9992-F6526289812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581366" y="4439653"/>
            <a:ext cx="1399209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8EE089-EF5E-724C-A826-2C56FE84BDE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581366" y="4799653"/>
            <a:ext cx="1399209" cy="35599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F94B82-6F1B-3943-9CFE-34A636F41491}"/>
              </a:ext>
            </a:extLst>
          </p:cNvPr>
          <p:cNvSpPr txBox="1"/>
          <p:nvPr/>
        </p:nvSpPr>
        <p:spPr>
          <a:xfrm>
            <a:off x="3377539" y="402016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[value &lt;= balance]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E45B2-9B50-8746-A3E4-7B03FFD05B42}"/>
              </a:ext>
            </a:extLst>
          </p:cNvPr>
          <p:cNvSpPr txBox="1"/>
          <p:nvPr/>
        </p:nvSpPr>
        <p:spPr>
          <a:xfrm>
            <a:off x="3350218" y="5245251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[value &gt; balance]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C81455-AE09-E04A-A5C5-C79B099129D8}"/>
              </a:ext>
            </a:extLst>
          </p:cNvPr>
          <p:cNvSpPr txBox="1"/>
          <p:nvPr/>
        </p:nvSpPr>
        <p:spPr>
          <a:xfrm>
            <a:off x="7762327" y="4454567"/>
            <a:ext cx="423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guards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(used to choose which path to take)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DC49B5C2-065D-904D-B082-D52120B8F7CA}"/>
              </a:ext>
            </a:extLst>
          </p:cNvPr>
          <p:cNvCxnSpPr>
            <a:cxnSpLocks/>
            <a:stCxn id="23" idx="1"/>
            <a:endCxn id="21" idx="3"/>
          </p:cNvCxnSpPr>
          <p:nvPr/>
        </p:nvCxnSpPr>
        <p:spPr>
          <a:xfrm rot="10800000">
            <a:off x="5598019" y="4204833"/>
            <a:ext cx="2164308" cy="572901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C8985A3-FD19-494E-B746-A2DEE14496C6}"/>
              </a:ext>
            </a:extLst>
          </p:cNvPr>
          <p:cNvCxnSpPr>
            <a:cxnSpLocks/>
            <a:stCxn id="23" idx="1"/>
            <a:endCxn id="22" idx="3"/>
          </p:cNvCxnSpPr>
          <p:nvPr/>
        </p:nvCxnSpPr>
        <p:spPr>
          <a:xfrm rot="10800000" flipV="1">
            <a:off x="5424825" y="4777733"/>
            <a:ext cx="2337502" cy="652184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874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39574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FFFED-E983-4140-BDE2-C14EDCDA2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0601" r="40863" b="9365"/>
          <a:stretch/>
        </p:blipFill>
        <p:spPr>
          <a:xfrm>
            <a:off x="3519481" y="1833563"/>
            <a:ext cx="4683125" cy="4403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750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11F66E-9D23-2E47-8E85-3EED7ED85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705654"/>
            <a:ext cx="5789467" cy="3680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89" y="1500907"/>
            <a:ext cx="5596470" cy="35581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75679" y="2988858"/>
            <a:ext cx="2841556" cy="206021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624848" y="2065283"/>
            <a:ext cx="1883980" cy="274320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63" y="2836395"/>
            <a:ext cx="5425001" cy="3449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346684" y="3668164"/>
            <a:ext cx="3333489" cy="230856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1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HATEOAS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D0107-B4AC-A548-8E64-0F198663BC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6" t="17259" r="6862" b="9163"/>
          <a:stretch/>
        </p:blipFill>
        <p:spPr>
          <a:xfrm>
            <a:off x="4295775" y="1074738"/>
            <a:ext cx="3354388" cy="5162550"/>
          </a:xfrm>
        </p:spPr>
      </p:pic>
      <p:sp>
        <p:nvSpPr>
          <p:cNvPr id="6" name="Rectangle 5"/>
          <p:cNvSpPr/>
          <p:nvPr/>
        </p:nvSpPr>
        <p:spPr bwMode="auto">
          <a:xfrm>
            <a:off x="4151314" y="4658710"/>
            <a:ext cx="3628970" cy="1300656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5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6F8F3-689A-1F4A-BF28-2F1F8CDAB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56" y="1715293"/>
            <a:ext cx="2924175" cy="4579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69" y="2113844"/>
            <a:ext cx="3675647" cy="363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9" y="2343236"/>
            <a:ext cx="3504677" cy="355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95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1987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1DB1-E987-5749-8772-5C099E30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OpenAPI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54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6498-544C-7847-B2F2-115182A2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OpenAPI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3690-7039-D84A-A7D4-4378DD291A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Originated with Swagger tool for designing RESTful APIs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Represents API descriptions in JSON or YAML (Yet Another Markup Language)</a:t>
            </a:r>
          </a:p>
          <a:p>
            <a:pPr lvl="1"/>
            <a:r>
              <a:rPr lang="en-US"/>
              <a:t>We’ll concentrate on the YAML serialization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8E857-1074-A94E-8F61-5267E2EE70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0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958A6-AB56-A14F-84B1-C0CA4BFE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OpenAPI</a:t>
            </a:r>
            <a:r>
              <a:rPr lang="en-US"/>
              <a:t> metadata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BE5347-1786-E248-A0F3-DE2A829CDB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OpenAPI</a:t>
            </a:r>
            <a:r>
              <a:rPr lang="en-US"/>
              <a:t> description starts with:</a:t>
            </a:r>
          </a:p>
          <a:p>
            <a:pPr lvl="1"/>
            <a:r>
              <a:rPr lang="en-US"/>
              <a:t>Version number of </a:t>
            </a:r>
            <a:r>
              <a:rPr lang="en-US" err="1"/>
              <a:t>OpenAPI</a:t>
            </a:r>
            <a:r>
              <a:rPr lang="en-US"/>
              <a:t> in use</a:t>
            </a:r>
          </a:p>
          <a:p>
            <a:pPr lvl="1"/>
            <a:r>
              <a:rPr lang="en-US"/>
              <a:t>Simple metadata about the service in the </a:t>
            </a:r>
            <a:r>
              <a:rPr lang="en-US">
                <a:latin typeface="Lucida Console" panose="020B0609040504020204" pitchFamily="49" charset="0"/>
              </a:rPr>
              <a:t>info: </a:t>
            </a:r>
            <a:r>
              <a:rPr lang="en-US"/>
              <a:t>block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F4A863-C583-B240-BA45-FBF8C590434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err="1">
                <a:latin typeface="Lucida Console" panose="020B0609040504020204" pitchFamily="49" charset="0"/>
              </a:rPr>
              <a:t>openapi</a:t>
            </a:r>
            <a:r>
              <a:rPr lang="en-US" sz="1600">
                <a:latin typeface="Lucida Console" panose="020B0609040504020204" pitchFamily="49" charset="0"/>
              </a:rPr>
              <a:t>: 3.0.0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info: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version: 1.0.0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title: Orinoco API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description: The API for the Orinoco online bookseller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256C93-01D2-E645-8261-C096EC40F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4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1F7A-B1E1-5549-A348-72DEA4F5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72944-F983-EF4D-A3E2-34578B1212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API endpoints are defined relative to a base URI</a:t>
            </a:r>
          </a:p>
          <a:p>
            <a:pPr lvl="1"/>
            <a:r>
              <a:rPr lang="en-US"/>
              <a:t>Defined in </a:t>
            </a:r>
            <a:r>
              <a:rPr lang="en-US" err="1"/>
              <a:t>OpenAPI</a:t>
            </a:r>
            <a:r>
              <a:rPr lang="en-US"/>
              <a:t> using the servers: block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A02CF-FCE2-504B-AFE7-92F66E4499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latin typeface="Lucida Console" panose="020B0609040504020204" pitchFamily="49" charset="0"/>
              </a:rPr>
              <a:t>servers: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- </a:t>
            </a:r>
            <a:r>
              <a:rPr lang="en-US" sz="1600" err="1">
                <a:latin typeface="Lucida Console" panose="020B0609040504020204" pitchFamily="49" charset="0"/>
              </a:rPr>
              <a:t>url</a:t>
            </a:r>
            <a:r>
              <a:rPr lang="en-US" sz="1600">
                <a:latin typeface="Lucida Console" panose="020B0609040504020204" pitchFamily="49" charset="0"/>
              </a:rPr>
              <a:t>: https://</a:t>
            </a:r>
            <a:r>
              <a:rPr lang="en-US" sz="1600" err="1">
                <a:latin typeface="Lucida Console" panose="020B0609040504020204" pitchFamily="49" charset="0"/>
              </a:rPr>
              <a:t>orinoco.com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  description: Live server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_ </a:t>
            </a:r>
            <a:r>
              <a:rPr lang="en-US" sz="1600" err="1">
                <a:latin typeface="Lucida Console" panose="020B0609040504020204" pitchFamily="49" charset="0"/>
              </a:rPr>
              <a:t>url</a:t>
            </a:r>
            <a:r>
              <a:rPr lang="en-US" sz="1600">
                <a:latin typeface="Lucida Console" panose="020B0609040504020204" pitchFamily="49" charset="0"/>
              </a:rPr>
              <a:t>: https://</a:t>
            </a:r>
            <a:r>
              <a:rPr lang="en-US" sz="1600" err="1">
                <a:latin typeface="Lucida Console" panose="020B0609040504020204" pitchFamily="49" charset="0"/>
              </a:rPr>
              <a:t>test.orinoco.com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  description: Test server (uses dummy data)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01811C-F3C2-7B4A-81F0-F469D9229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5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E289-CF70-9849-8340-37822D6B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50A85-5E87-634B-895C-BC6A8A0775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Lucida Sans" panose="020B0602030504020204" pitchFamily="34" charset="77"/>
              </a:rPr>
              <a:t>components:</a:t>
            </a:r>
            <a:r>
              <a:rPr lang="en-US"/>
              <a:t> block used to define repeatedly-used information</a:t>
            </a:r>
          </a:p>
          <a:p>
            <a:pPr lvl="1"/>
            <a:r>
              <a:rPr lang="en-US"/>
              <a:t>Most often used to define format of message bodies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D1DE1-06DB-3948-B879-EF7CB2F4AA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components: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schemas: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order: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type: object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properties: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items: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type: array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item: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type: string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status: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type: string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C625F-4032-3046-8287-BF502AA3B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Orinoco Workflow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check</a:t>
            </a:r>
          </a:p>
          <a:p>
            <a:pPr algn="ctr"/>
            <a:r>
              <a:rPr lang="en-US" sz="1600" dirty="0"/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change</a:t>
            </a:r>
          </a:p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E41384-6D0B-7448-B9F3-ACD49E76FE6B}"/>
              </a:ext>
            </a:extLst>
          </p:cNvPr>
          <p:cNvSpPr txBox="1"/>
          <p:nvPr/>
        </p:nvSpPr>
        <p:spPr>
          <a:xfrm>
            <a:off x="1292988" y="318960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create</a:t>
            </a:r>
          </a:p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id="{4CDC44D7-1036-D546-8BDC-2B0526F8160F}"/>
              </a:ext>
            </a:extLst>
          </p:cNvPr>
          <p:cNvCxnSpPr>
            <a:cxnSpLocks/>
            <a:stCxn id="111" idx="2"/>
          </p:cNvCxnSpPr>
          <p:nvPr/>
        </p:nvCxnSpPr>
        <p:spPr>
          <a:xfrm rot="5400000">
            <a:off x="5283692" y="1961411"/>
            <a:ext cx="216000" cy="3016847"/>
          </a:xfrm>
          <a:prstGeom prst="curvedConnector2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70D5C8F-45BA-9A4B-A355-BBD2F026456A}"/>
              </a:ext>
            </a:extLst>
          </p:cNvPr>
          <p:cNvSpPr txBox="1"/>
          <p:nvPr/>
        </p:nvSpPr>
        <p:spPr>
          <a:xfrm>
            <a:off x="4429833" y="3628057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060ED8-A0C2-A54A-9507-480D91542E77}"/>
              </a:ext>
            </a:extLst>
          </p:cNvPr>
          <p:cNvSpPr txBox="1"/>
          <p:nvPr/>
        </p:nvSpPr>
        <p:spPr>
          <a:xfrm>
            <a:off x="2137465" y="432940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470562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BF1-9380-664E-BBF4-79FE20AD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7B26D-B8DF-2646-8E85-49B647629D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Lists available paths on the server</a:t>
            </a:r>
          </a:p>
          <a:p>
            <a:pPr lvl="1"/>
            <a:r>
              <a:rPr lang="en-US"/>
              <a:t>e.g. 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orinoco.com</a:t>
            </a:r>
            <a:r>
              <a:rPr lang="en-US"/>
              <a:t>/order/1234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For each path, lists:</a:t>
            </a:r>
          </a:p>
          <a:p>
            <a:pPr lvl="1"/>
            <a:r>
              <a:rPr lang="en-US"/>
              <a:t>The methods which can be used on that path</a:t>
            </a:r>
          </a:p>
          <a:p>
            <a:pPr lvl="1"/>
            <a:r>
              <a:rPr lang="en-US"/>
              <a:t>The content of any request body which should accompany the method (for PUT, POST)</a:t>
            </a:r>
          </a:p>
          <a:p>
            <a:pPr lvl="1"/>
            <a:r>
              <a:rPr lang="en-US"/>
              <a:t>The responses which may be received from the method (including response bodies)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327A5F-726F-6649-A552-D18EA2CA3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16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A2F4BE-8466-204D-BC22-C43CF16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A00A9-62D2-1F48-B6BC-52B89312B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paths: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/order{</a:t>
            </a:r>
            <a:r>
              <a:rPr lang="en-US" sz="1600" dirty="0" err="1">
                <a:latin typeface="Lucida Console" panose="020B0609040504020204" pitchFamily="49" charset="0"/>
              </a:rPr>
              <a:t>order_id</a:t>
            </a:r>
            <a:r>
              <a:rPr lang="en-US" sz="1600" dirty="0">
                <a:latin typeface="Lucida Console" panose="020B0609040504020204" pitchFamily="49" charset="0"/>
              </a:rPr>
              <a:t>}: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get: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description: Obtain information about an order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parameters: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- name: </a:t>
            </a:r>
            <a:r>
              <a:rPr lang="en-US" sz="1600" dirty="0" err="1">
                <a:latin typeface="Lucida Console" panose="020B0609040504020204" pitchFamily="49" charset="0"/>
              </a:rPr>
              <a:t>order_id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in: path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required: true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schema: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type: string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8D08F-7157-DB48-AC1D-E7EA84718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A2F4BE-8466-204D-BC22-C43CF16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A00A9-62D2-1F48-B6BC-52B89312B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paths: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/order{</a:t>
            </a:r>
            <a:r>
              <a:rPr lang="en-US" sz="1600" dirty="0" err="1">
                <a:latin typeface="Lucida Console" panose="020B0609040504020204" pitchFamily="49" charset="0"/>
              </a:rPr>
              <a:t>order_id</a:t>
            </a:r>
            <a:r>
              <a:rPr lang="en-US" sz="1600" dirty="0">
                <a:latin typeface="Lucida Console" panose="020B0609040504020204" pitchFamily="49" charset="0"/>
              </a:rPr>
              <a:t>}: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get: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...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responses: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‘200’: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description: Successfully returned an order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content: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application/xml: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schema: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  $ref: ‘#/components/schemas/order’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8D08F-7157-DB48-AC1D-E7EA84718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3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Documentation should cover all the bases of the web architecture</a:t>
            </a:r>
          </a:p>
          <a:p>
            <a:pPr lvl="1"/>
            <a:r>
              <a:rPr lang="en-GB"/>
              <a:t>Identification – parameterised URIs</a:t>
            </a:r>
          </a:p>
          <a:p>
            <a:pPr lvl="1"/>
            <a:r>
              <a:rPr lang="en-GB"/>
              <a:t>Interaction – HTTP methods, status codes and headers</a:t>
            </a:r>
          </a:p>
          <a:p>
            <a:pPr lvl="1"/>
            <a:r>
              <a:rPr lang="en-GB"/>
              <a:t>Representation – formats for request and response, with examples</a:t>
            </a:r>
          </a:p>
          <a:p>
            <a:pPr marL="0" indent="0">
              <a:buNone/>
            </a:pPr>
            <a:r>
              <a:rPr lang="en-GB"/>
              <a:t>Listings of all of the above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39E36-F348-3F48-B346-EE40B7AD75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602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RESTful API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Twitter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developer.twitter.com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-reference-index</a:t>
            </a:r>
          </a:p>
          <a:p>
            <a:pPr marL="0" indent="0">
              <a:buNone/>
            </a:pPr>
            <a:r>
              <a:rPr lang="en-GB" dirty="0" err="1"/>
              <a:t>Paypal</a:t>
            </a:r>
            <a:endParaRPr lang="en-GB" dirty="0"/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developer.paypal.com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/payments/</a:t>
            </a:r>
          </a:p>
          <a:p>
            <a:pPr marL="0" indent="0">
              <a:buNone/>
            </a:pPr>
            <a:r>
              <a:rPr lang="en-GB" dirty="0" err="1"/>
              <a:t>Imgur</a:t>
            </a:r>
            <a:endParaRPr lang="en-GB" dirty="0"/>
          </a:p>
          <a:p>
            <a:pPr marL="360000" lvl="1" indent="0">
              <a:buNone/>
            </a:pPr>
            <a:r>
              <a:rPr lang="en-GB" dirty="0"/>
              <a:t>https://apidocs.imgur.com</a:t>
            </a:r>
          </a:p>
          <a:p>
            <a:pPr marL="0" indent="0">
              <a:buNone/>
            </a:pPr>
            <a:r>
              <a:rPr lang="en-GB" dirty="0" err="1"/>
              <a:t>Wordpress</a:t>
            </a:r>
            <a:endParaRPr lang="en-GB" dirty="0"/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developer.wordpress.org</a:t>
            </a:r>
            <a:r>
              <a:rPr lang="en-GB" dirty="0"/>
              <a:t>/rest-</a:t>
            </a:r>
            <a:r>
              <a:rPr lang="en-GB" dirty="0" err="1"/>
              <a:t>api</a:t>
            </a:r>
            <a:r>
              <a:rPr lang="en-GB" dirty="0"/>
              <a:t>/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C7195-B569-6B4E-90FD-E1792C906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581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C09B-2A72-8D48-8462-FD7F65E5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and 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9BE1-BC7E-C444-B323-FEB3B4CBDF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Swagger API development tool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swagger.io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Overview of </a:t>
            </a:r>
            <a:r>
              <a:rPr lang="en-US" dirty="0" err="1"/>
              <a:t>OpenAPI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swagger.io</a:t>
            </a:r>
            <a:r>
              <a:rPr lang="en-US" dirty="0"/>
              <a:t>/docs/specification/about/</a:t>
            </a:r>
          </a:p>
          <a:p>
            <a:pPr marL="0" indent="0">
              <a:buNone/>
            </a:pPr>
            <a:r>
              <a:rPr lang="en-US" dirty="0" err="1"/>
              <a:t>OpenAPI</a:t>
            </a:r>
            <a:r>
              <a:rPr lang="en-US" dirty="0"/>
              <a:t> Specification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/OAI/</a:t>
            </a:r>
            <a:r>
              <a:rPr lang="en-US" dirty="0" err="1"/>
              <a:t>OpenAPI</a:t>
            </a:r>
            <a:r>
              <a:rPr lang="en-US" dirty="0"/>
              <a:t>-Specification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2FC9C-578E-DC4D-A934-7D11D0E43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71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Trailblazers</a:t>
            </a:r>
          </a:p>
        </p:txBody>
      </p:sp>
    </p:spTree>
    <p:extLst>
      <p:ext uri="{BB962C8B-B14F-4D97-AF65-F5344CB8AC3E}">
        <p14:creationId xmlns:p14="http://schemas.microsoft.com/office/powerpoint/2010/main" val="155536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2952-B9D8-F545-9A09-D7D6CFE5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</a:t>
            </a:r>
            <a:br>
              <a:rPr lang="en-US" dirty="0"/>
            </a:br>
            <a:r>
              <a:rPr lang="en-US" dirty="0"/>
              <a:t>Richardson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166403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 Maturity Model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0408803"/>
              </p:ext>
            </p:extLst>
          </p:nvPr>
        </p:nvGraphicFramePr>
        <p:xfrm>
          <a:off x="623888" y="1773238"/>
          <a:ext cx="1094422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A8BF8-CDC7-584D-8FE8-829CF80079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 Level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URIs used for resources</a:t>
            </a:r>
          </a:p>
          <a:p>
            <a:pPr marL="0" indent="0">
              <a:buNone/>
            </a:pPr>
            <a:r>
              <a:rPr lang="en-US" dirty="0"/>
              <a:t>Key resource type from the workflow is an </a:t>
            </a:r>
            <a:r>
              <a:rPr lang="en-US" i="1" dirty="0"/>
              <a:t>order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orinoco.com</a:t>
            </a:r>
            <a:r>
              <a:rPr lang="en-US" dirty="0"/>
              <a:t>/order/{</a:t>
            </a:r>
            <a:r>
              <a:rPr lang="en-US" dirty="0" err="1"/>
              <a:t>order_id</a:t>
            </a: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0EDDB-D98E-0345-B0CB-9FDFA8C44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61328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6294</TotalTime>
  <Words>2589</Words>
  <Application>Microsoft Office PowerPoint</Application>
  <PresentationFormat>Widescreen</PresentationFormat>
  <Paragraphs>381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Calibri</vt:lpstr>
      <vt:lpstr>Lucida Console</vt:lpstr>
      <vt:lpstr>Lucida Sans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REST in Practice</vt:lpstr>
      <vt:lpstr>Web Services as state machines</vt:lpstr>
      <vt:lpstr>UML Statecharts: states and transitions</vt:lpstr>
      <vt:lpstr>UML Statecharts: pseudostates</vt:lpstr>
      <vt:lpstr>Orinoco Workflow</vt:lpstr>
      <vt:lpstr>Revisiting the  Richardson Maturity Model</vt:lpstr>
      <vt:lpstr>Richardson Maturity Model</vt:lpstr>
      <vt:lpstr>Richardson Level 1</vt:lpstr>
      <vt:lpstr>Richardson Level 2</vt:lpstr>
      <vt:lpstr>Create an order</vt:lpstr>
      <vt:lpstr>Create an order</vt:lpstr>
      <vt:lpstr>PUT to a new URI</vt:lpstr>
      <vt:lpstr>POST to an existing URI</vt:lpstr>
      <vt:lpstr>POST to an existing URI</vt:lpstr>
      <vt:lpstr>Change order</vt:lpstr>
      <vt:lpstr>PUT to an existing URI</vt:lpstr>
      <vt:lpstr>Conditional PUT</vt:lpstr>
      <vt:lpstr>Cancel an order</vt:lpstr>
      <vt:lpstr>Cancel an order</vt:lpstr>
      <vt:lpstr>DELETE</vt:lpstr>
      <vt:lpstr>DELETE</vt:lpstr>
      <vt:lpstr>DELETE</vt:lpstr>
      <vt:lpstr>Payment</vt:lpstr>
      <vt:lpstr>Richardson Level Three</vt:lpstr>
      <vt:lpstr>Where are the links?</vt:lpstr>
      <vt:lpstr>Media Types</vt:lpstr>
      <vt:lpstr>text/html</vt:lpstr>
      <vt:lpstr>application/vnd.orinoco+xml</vt:lpstr>
      <vt:lpstr>Link: header</vt:lpstr>
      <vt:lpstr>Check order status</vt:lpstr>
      <vt:lpstr>Check order status</vt:lpstr>
      <vt:lpstr>GET</vt:lpstr>
      <vt:lpstr>GET</vt:lpstr>
      <vt:lpstr>Collections and Elements</vt:lpstr>
      <vt:lpstr>RESTful Methods for Collections</vt:lpstr>
      <vt:lpstr>RESTful Methods for Collection Elements</vt:lpstr>
      <vt:lpstr>Orinoco Workflow</vt:lpstr>
      <vt:lpstr>Further Reading</vt:lpstr>
      <vt:lpstr>Further Reading</vt:lpstr>
      <vt:lpstr>Documenting REST</vt:lpstr>
      <vt:lpstr>Documentation</vt:lpstr>
      <vt:lpstr>Identification</vt:lpstr>
      <vt:lpstr>URIs</vt:lpstr>
      <vt:lpstr>URI Parameters</vt:lpstr>
      <vt:lpstr>Interaction</vt:lpstr>
      <vt:lpstr>Methods</vt:lpstr>
      <vt:lpstr>Status Codes</vt:lpstr>
      <vt:lpstr>Headers</vt:lpstr>
      <vt:lpstr>Representation</vt:lpstr>
      <vt:lpstr>Representation</vt:lpstr>
      <vt:lpstr>Examples</vt:lpstr>
      <vt:lpstr>HATEOAS</vt:lpstr>
      <vt:lpstr>Listings</vt:lpstr>
      <vt:lpstr>OpenAPI</vt:lpstr>
      <vt:lpstr>OpenAPI</vt:lpstr>
      <vt:lpstr>OpenAPI metadata</vt:lpstr>
      <vt:lpstr>Servers</vt:lpstr>
      <vt:lpstr>Components</vt:lpstr>
      <vt:lpstr>Paths</vt:lpstr>
      <vt:lpstr>Path Example</vt:lpstr>
      <vt:lpstr>Path Example</vt:lpstr>
      <vt:lpstr>Summary</vt:lpstr>
      <vt:lpstr>RESTful API Examples</vt:lpstr>
      <vt:lpstr>Tools and Further Reading</vt:lpstr>
      <vt:lpstr>Next Lecture: Trailblazers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20</cp:revision>
  <dcterms:created xsi:type="dcterms:W3CDTF">2018-10-10T09:03:52Z</dcterms:created>
  <dcterms:modified xsi:type="dcterms:W3CDTF">2021-11-01T14:20:22Z</dcterms:modified>
</cp:coreProperties>
</file>