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7"/>
  </p:notesMasterIdLst>
  <p:sldIdLst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7" r:id="rId20"/>
    <p:sldId id="273" r:id="rId21"/>
    <p:sldId id="274" r:id="rId22"/>
    <p:sldId id="275" r:id="rId23"/>
    <p:sldId id="278" r:id="rId24"/>
    <p:sldId id="276" r:id="rId25"/>
    <p:sldId id="26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ucida Console" panose="020B0609040504020204" pitchFamily="49" charset="0"/>
      <p:regular r:id="rId32"/>
    </p:embeddedFont>
    <p:embeddedFont>
      <p:font typeface="Lucida Sans" panose="020B0602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5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/>
    <p:restoredTop sz="95170"/>
  </p:normalViewPr>
  <p:slideViewPr>
    <p:cSldViewPr snapToGrid="0" snapToObjects="1" showGuides="1">
      <p:cViewPr varScale="1">
        <p:scale>
          <a:sx n="62" d="100"/>
          <a:sy n="62" d="100"/>
        </p:scale>
        <p:origin x="708" y="56"/>
      </p:cViewPr>
      <p:guideLst>
        <p:guide orient="horz" pos="3339"/>
        <p:guide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CD0-6B45-9340-A3E6-D15613E9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protocol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B46F-0910-A04D-8B4D-A9457ADB3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8E0844-4B8C-9F41-8F43-EF53ADA2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419" y="4787321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2CA72D2-4040-404A-A908-A07228FF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7" y="478498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5DE24-9410-B043-BBF8-1E53F0BCB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2514" y="4787321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B66FD1B-0F6D-244B-8166-A33EC8E24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6000" y="1806190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83ABB6-11AF-084B-B8DC-292DFD6BE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6000" y="4797000"/>
            <a:ext cx="900000" cy="900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D127259-82E5-5644-96DC-28F316FD02E9}"/>
              </a:ext>
            </a:extLst>
          </p:cNvPr>
          <p:cNvGrpSpPr/>
          <p:nvPr/>
        </p:nvGrpSpPr>
        <p:grpSpPr>
          <a:xfrm>
            <a:off x="3215775" y="4634968"/>
            <a:ext cx="2160000" cy="594257"/>
            <a:chOff x="3215775" y="4634968"/>
            <a:chExt cx="2160000" cy="59425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4527A2-F3DB-4849-8C84-8E669F2F3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775" y="5229225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7118DA-00F7-AE41-89C9-601C936569DD}"/>
                </a:ext>
              </a:extLst>
            </p:cNvPr>
            <p:cNvSpPr txBox="1"/>
            <p:nvPr/>
          </p:nvSpPr>
          <p:spPr>
            <a:xfrm>
              <a:off x="3810584" y="4634968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delegate</a:t>
              </a:r>
              <a:br>
                <a:rPr lang="en-US" sz="1400" dirty="0"/>
              </a:br>
              <a:r>
                <a:rPr lang="en-US" sz="1400" dirty="0"/>
                <a:t>access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F423AE-19C5-AE43-B500-3D7D9F3522F6}"/>
              </a:ext>
            </a:extLst>
          </p:cNvPr>
          <p:cNvGrpSpPr/>
          <p:nvPr/>
        </p:nvGrpSpPr>
        <p:grpSpPr>
          <a:xfrm>
            <a:off x="5314736" y="2695938"/>
            <a:ext cx="782411" cy="2160000"/>
            <a:chOff x="5314736" y="2709000"/>
            <a:chExt cx="782411" cy="2160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524DD1-4A60-B44B-93BF-703DF8417A9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017147" y="378900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315E67-B469-6D4F-A428-61CDC87E5CE3}"/>
                </a:ext>
              </a:extLst>
            </p:cNvPr>
            <p:cNvSpPr txBox="1"/>
            <p:nvPr/>
          </p:nvSpPr>
          <p:spPr>
            <a:xfrm>
              <a:off x="5314736" y="3413681"/>
              <a:ext cx="7665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obtain</a:t>
              </a:r>
            </a:p>
            <a:p>
              <a:pPr algn="ctr"/>
              <a:r>
                <a:rPr lang="en-US" sz="1400" dirty="0"/>
                <a:t>access</a:t>
              </a:r>
            </a:p>
            <a:p>
              <a:pPr algn="ctr"/>
              <a:r>
                <a:rPr lang="en-US" sz="1400" dirty="0"/>
                <a:t>token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501B3-8A08-E04B-A35A-39359B52C736}"/>
              </a:ext>
            </a:extLst>
          </p:cNvPr>
          <p:cNvGrpSpPr/>
          <p:nvPr/>
        </p:nvGrpSpPr>
        <p:grpSpPr>
          <a:xfrm>
            <a:off x="6816000" y="4459632"/>
            <a:ext cx="2160000" cy="769593"/>
            <a:chOff x="6816000" y="4459632"/>
            <a:chExt cx="2160000" cy="76959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BF58B2-FB19-C64F-92F9-27398142D7C6}"/>
                </a:ext>
              </a:extLst>
            </p:cNvPr>
            <p:cNvCxnSpPr/>
            <p:nvPr/>
          </p:nvCxnSpPr>
          <p:spPr>
            <a:xfrm>
              <a:off x="6816000" y="5229225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B028F-1C4A-254E-9BB6-FD26D509B2DC}"/>
                </a:ext>
              </a:extLst>
            </p:cNvPr>
            <p:cNvSpPr txBox="1"/>
            <p:nvPr/>
          </p:nvSpPr>
          <p:spPr>
            <a:xfrm>
              <a:off x="7499795" y="4459632"/>
              <a:ext cx="7489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use</a:t>
              </a:r>
            </a:p>
            <a:p>
              <a:pPr algn="ctr"/>
              <a:r>
                <a:rPr lang="en-US" sz="1400" dirty="0"/>
                <a:t>access</a:t>
              </a:r>
            </a:p>
            <a:p>
              <a:pPr algn="ctr"/>
              <a:r>
                <a:rPr lang="en-US" sz="1400" dirty="0"/>
                <a:t>token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5C46-7511-904A-866C-33DFB111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 protocol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08A-48A2-9046-8A5F-E1A59163BA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Authorisation</a:t>
            </a:r>
            <a:r>
              <a:rPr lang="en-US" dirty="0"/>
              <a:t> Code Grant</a:t>
            </a:r>
          </a:p>
          <a:p>
            <a:pPr lvl="1"/>
            <a:r>
              <a:rPr lang="en-US" dirty="0"/>
              <a:t>Client obtains access token directly from </a:t>
            </a:r>
            <a:r>
              <a:rPr lang="en-US" dirty="0" err="1"/>
              <a:t>authorisation</a:t>
            </a:r>
            <a:r>
              <a:rPr lang="en-US" dirty="0"/>
              <a:t> server ("3-legged")</a:t>
            </a:r>
          </a:p>
          <a:p>
            <a:pPr lvl="1"/>
            <a:r>
              <a:rPr lang="en-US" dirty="0"/>
              <a:t>Flow relies on redirection via user agent</a:t>
            </a:r>
          </a:p>
          <a:p>
            <a:pPr marL="0" indent="0">
              <a:buNone/>
            </a:pPr>
            <a:r>
              <a:rPr lang="en-US" dirty="0"/>
              <a:t>Implicit Grant</a:t>
            </a:r>
          </a:p>
          <a:p>
            <a:pPr lvl="1"/>
            <a:r>
              <a:rPr lang="en-US" dirty="0"/>
              <a:t>All communication goes through user agent ("2-legged")</a:t>
            </a:r>
          </a:p>
          <a:p>
            <a:pPr lvl="1"/>
            <a:r>
              <a:rPr lang="en-US" dirty="0"/>
              <a:t>Commonly used by single page applications</a:t>
            </a:r>
          </a:p>
          <a:p>
            <a:pPr marL="0" indent="0">
              <a:buNone/>
            </a:pPr>
            <a:r>
              <a:rPr lang="en-US" dirty="0"/>
              <a:t>Resource Owner Password Credentials Grant</a:t>
            </a:r>
          </a:p>
          <a:p>
            <a:pPr lvl="1"/>
            <a:r>
              <a:rPr lang="en-US" dirty="0"/>
              <a:t>Resource owner gives credentials to client (requires trust relationship)</a:t>
            </a:r>
          </a:p>
          <a:p>
            <a:pPr marL="0" indent="0">
              <a:buNone/>
            </a:pPr>
            <a:r>
              <a:rPr lang="en-US" dirty="0"/>
              <a:t>Client Credential Grant</a:t>
            </a:r>
          </a:p>
          <a:p>
            <a:pPr lvl="1"/>
            <a:r>
              <a:rPr lang="en-US" dirty="0"/>
              <a:t>Client authenticates directly with </a:t>
            </a:r>
            <a:r>
              <a:rPr lang="en-US" dirty="0" err="1"/>
              <a:t>authorisation</a:t>
            </a:r>
            <a:r>
              <a:rPr lang="en-US" dirty="0"/>
              <a:t> server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724C4-EEE6-EA49-B684-D6FAD5E76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8CC6-4B3A-1D43-BC8A-7B5F610B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9095-BE5F-6648-B842-FB4EB6B549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Client registers with the authorisation server before the protocol starts</a:t>
            </a:r>
          </a:p>
          <a:p>
            <a:pPr lvl="1"/>
            <a:r>
              <a:rPr lang="en-GB" dirty="0"/>
              <a:t>Client issued with a </a:t>
            </a:r>
            <a:r>
              <a:rPr lang="en-GB" dirty="0" err="1">
                <a:latin typeface="Lucida Console" panose="020B0609040504020204" pitchFamily="49" charset="0"/>
              </a:rPr>
              <a:t>client_id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– unique string (not a secret)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Client and authorisation server establish an authentication method</a:t>
            </a:r>
          </a:p>
          <a:p>
            <a:pPr lvl="1"/>
            <a:r>
              <a:rPr lang="en-GB" dirty="0"/>
              <a:t>Client password, use with HTTP Basic Authentication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client_id</a:t>
            </a:r>
            <a:r>
              <a:rPr lang="en-GB" dirty="0"/>
              <a:t>, </a:t>
            </a:r>
            <a:r>
              <a:rPr lang="en-GB" dirty="0" err="1">
                <a:latin typeface="Lucida Console" panose="020B0609040504020204" pitchFamily="49" charset="0"/>
              </a:rPr>
              <a:t>client_secret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sent in request body (not recommended)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Endpoints</a:t>
            </a:r>
          </a:p>
          <a:p>
            <a:pPr lvl="1"/>
            <a:r>
              <a:rPr lang="en-GB" dirty="0"/>
              <a:t>Authorisation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auth.org</a:t>
            </a:r>
            <a:r>
              <a:rPr lang="en-GB" dirty="0">
                <a:latin typeface="Lucida Console" panose="020B0609040504020204" pitchFamily="49" charset="0"/>
              </a:rPr>
              <a:t>/auth 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Client redirection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client.org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 err="1">
                <a:latin typeface="Lucida Console" panose="020B0609040504020204" pitchFamily="49" charset="0"/>
              </a:rPr>
              <a:t>cb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Token endpoint (e.g. </a:t>
            </a:r>
            <a:r>
              <a:rPr lang="en-GB" dirty="0">
                <a:latin typeface="Lucida Console" panose="020B0609040504020204" pitchFamily="49" charset="0"/>
              </a:rPr>
              <a:t>https://</a:t>
            </a:r>
            <a:r>
              <a:rPr lang="en-GB" dirty="0" err="1">
                <a:latin typeface="Lucida Console" panose="020B0609040504020204" pitchFamily="49" charset="0"/>
              </a:rPr>
              <a:t>auth.org</a:t>
            </a:r>
            <a:r>
              <a:rPr lang="en-GB" dirty="0">
                <a:latin typeface="Lucida Console" panose="020B0609040504020204" pitchFamily="49" charset="0"/>
              </a:rPr>
              <a:t>/token 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9487F-80DE-8840-86E0-AF66072E2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CD0-6B45-9340-A3E6-D15613E9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Authorisation</a:t>
            </a:r>
            <a:r>
              <a:rPr lang="en-US" dirty="0"/>
              <a:t> Code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B46F-0910-A04D-8B4D-A9457ADB3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8E0844-4B8C-9F41-8F43-EF53ADA2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419" y="4787321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2CA72D2-4040-404A-A908-A07228FF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7" y="478498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5DE24-9410-B043-BBF8-1E53F0BCB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2514" y="4787321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B66FD1B-0F6D-244B-8166-A33EC8E24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6000" y="1806190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D83ABB6-11AF-084B-B8DC-292DFD6BE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6000" y="4770366"/>
            <a:ext cx="900000" cy="9000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58715E7-4853-D44A-BF51-00FC8ACC391E}"/>
              </a:ext>
            </a:extLst>
          </p:cNvPr>
          <p:cNvGrpSpPr/>
          <p:nvPr/>
        </p:nvGrpSpPr>
        <p:grpSpPr>
          <a:xfrm>
            <a:off x="2767054" y="2425148"/>
            <a:ext cx="2862469" cy="2837825"/>
            <a:chOff x="2767054" y="2425148"/>
            <a:chExt cx="2862469" cy="2837825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04EDAC-DB88-4847-A497-99AE38FE05F8}"/>
                </a:ext>
              </a:extLst>
            </p:cNvPr>
            <p:cNvSpPr/>
            <p:nvPr/>
          </p:nvSpPr>
          <p:spPr>
            <a:xfrm>
              <a:off x="2767054" y="2425148"/>
              <a:ext cx="2862469" cy="2814762"/>
            </a:xfrm>
            <a:custGeom>
              <a:avLst/>
              <a:gdLst>
                <a:gd name="connsiteX0" fmla="*/ 2862469 w 2862469"/>
                <a:gd name="connsiteY0" fmla="*/ 2814762 h 2814762"/>
                <a:gd name="connsiteX1" fmla="*/ 0 w 2862469"/>
                <a:gd name="connsiteY1" fmla="*/ 2814762 h 2814762"/>
                <a:gd name="connsiteX2" fmla="*/ 0 w 2862469"/>
                <a:gd name="connsiteY2" fmla="*/ 2671638 h 2814762"/>
                <a:gd name="connsiteX3" fmla="*/ 2671638 w 2862469"/>
                <a:gd name="connsiteY3" fmla="*/ 0 h 2814762"/>
                <a:gd name="connsiteX4" fmla="*/ 2862469 w 2862469"/>
                <a:gd name="connsiteY4" fmla="*/ 0 h 28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469" h="2814762">
                  <a:moveTo>
                    <a:pt x="2862469" y="2814762"/>
                  </a:moveTo>
                  <a:lnTo>
                    <a:pt x="0" y="2814762"/>
                  </a:lnTo>
                  <a:lnTo>
                    <a:pt x="0" y="2671638"/>
                  </a:lnTo>
                  <a:lnTo>
                    <a:pt x="2671638" y="0"/>
                  </a:lnTo>
                  <a:lnTo>
                    <a:pt x="2862469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F0C7CC-BF5B-254F-BDE5-C3306F2C40C7}"/>
                </a:ext>
              </a:extLst>
            </p:cNvPr>
            <p:cNvSpPr txBox="1"/>
            <p:nvPr/>
          </p:nvSpPr>
          <p:spPr>
            <a:xfrm>
              <a:off x="3630835" y="4739753"/>
              <a:ext cx="1569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br>
                <a:rPr lang="en-US" sz="1400" dirty="0"/>
              </a:br>
              <a:r>
                <a:rPr lang="en-US" sz="1400" dirty="0"/>
                <a:t>request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724A29-1EE6-0345-9B5D-E1320D704709}"/>
              </a:ext>
            </a:extLst>
          </p:cNvPr>
          <p:cNvGrpSpPr/>
          <p:nvPr/>
        </p:nvGrpSpPr>
        <p:grpSpPr>
          <a:xfrm>
            <a:off x="1820849" y="2138901"/>
            <a:ext cx="3808674" cy="2902226"/>
            <a:chOff x="1820849" y="2138901"/>
            <a:chExt cx="3808674" cy="290222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08F39AC-E856-D34A-B72C-86138F575A27}"/>
                </a:ext>
              </a:extLst>
            </p:cNvPr>
            <p:cNvSpPr/>
            <p:nvPr/>
          </p:nvSpPr>
          <p:spPr>
            <a:xfrm>
              <a:off x="1820849" y="2138901"/>
              <a:ext cx="3808674" cy="2902226"/>
            </a:xfrm>
            <a:custGeom>
              <a:avLst/>
              <a:gdLst>
                <a:gd name="connsiteX0" fmla="*/ 0 w 3808674"/>
                <a:gd name="connsiteY0" fmla="*/ 2902226 h 2902226"/>
                <a:gd name="connsiteX1" fmla="*/ 628153 w 3808674"/>
                <a:gd name="connsiteY1" fmla="*/ 2902226 h 2902226"/>
                <a:gd name="connsiteX2" fmla="*/ 3530379 w 3808674"/>
                <a:gd name="connsiteY2" fmla="*/ 0 h 2902226"/>
                <a:gd name="connsiteX3" fmla="*/ 3808674 w 3808674"/>
                <a:gd name="connsiteY3" fmla="*/ 0 h 2902226"/>
                <a:gd name="connsiteX4" fmla="*/ 3808674 w 3808674"/>
                <a:gd name="connsiteY4" fmla="*/ 0 h 29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8674" h="2902226">
                  <a:moveTo>
                    <a:pt x="0" y="2902226"/>
                  </a:moveTo>
                  <a:lnTo>
                    <a:pt x="628153" y="2902226"/>
                  </a:lnTo>
                  <a:lnTo>
                    <a:pt x="3530379" y="0"/>
                  </a:lnTo>
                  <a:lnTo>
                    <a:pt x="3808674" y="0"/>
                  </a:lnTo>
                  <a:lnTo>
                    <a:pt x="380867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7E6891-8FF4-6743-97DC-22A7E6E27A60}"/>
                </a:ext>
              </a:extLst>
            </p:cNvPr>
            <p:cNvSpPr txBox="1"/>
            <p:nvPr/>
          </p:nvSpPr>
          <p:spPr>
            <a:xfrm>
              <a:off x="1997053" y="3261655"/>
              <a:ext cx="2013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 user authenticates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B66B1E-B479-7C42-8BFB-BCD90A04C18C}"/>
              </a:ext>
            </a:extLst>
          </p:cNvPr>
          <p:cNvGrpSpPr/>
          <p:nvPr/>
        </p:nvGrpSpPr>
        <p:grpSpPr>
          <a:xfrm>
            <a:off x="2631882" y="2274073"/>
            <a:ext cx="3005593" cy="3645986"/>
            <a:chOff x="2631882" y="2274073"/>
            <a:chExt cx="3005593" cy="3645986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48E4A03-6ECD-0147-8636-9A9879E25EA1}"/>
                </a:ext>
              </a:extLst>
            </p:cNvPr>
            <p:cNvSpPr/>
            <p:nvPr/>
          </p:nvSpPr>
          <p:spPr>
            <a:xfrm>
              <a:off x="2631882" y="2274073"/>
              <a:ext cx="3005593" cy="3140765"/>
            </a:xfrm>
            <a:custGeom>
              <a:avLst/>
              <a:gdLst>
                <a:gd name="connsiteX0" fmla="*/ 3005593 w 3005593"/>
                <a:gd name="connsiteY0" fmla="*/ 0 h 3148717"/>
                <a:gd name="connsiteX1" fmla="*/ 2767054 w 3005593"/>
                <a:gd name="connsiteY1" fmla="*/ 0 h 3148717"/>
                <a:gd name="connsiteX2" fmla="*/ 0 w 3005593"/>
                <a:gd name="connsiteY2" fmla="*/ 2767054 h 3148717"/>
                <a:gd name="connsiteX3" fmla="*/ 0 w 3005593"/>
                <a:gd name="connsiteY3" fmla="*/ 3140765 h 3148717"/>
                <a:gd name="connsiteX4" fmla="*/ 2989690 w 3005593"/>
                <a:gd name="connsiteY4" fmla="*/ 3140765 h 3148717"/>
                <a:gd name="connsiteX5" fmla="*/ 2989690 w 3005593"/>
                <a:gd name="connsiteY5" fmla="*/ 3148717 h 3148717"/>
                <a:gd name="connsiteX0" fmla="*/ 3005593 w 3005593"/>
                <a:gd name="connsiteY0" fmla="*/ 0 h 3140814"/>
                <a:gd name="connsiteX1" fmla="*/ 2767054 w 3005593"/>
                <a:gd name="connsiteY1" fmla="*/ 0 h 3140814"/>
                <a:gd name="connsiteX2" fmla="*/ 0 w 3005593"/>
                <a:gd name="connsiteY2" fmla="*/ 2767054 h 3140814"/>
                <a:gd name="connsiteX3" fmla="*/ 0 w 3005593"/>
                <a:gd name="connsiteY3" fmla="*/ 3140765 h 3140814"/>
                <a:gd name="connsiteX4" fmla="*/ 2989690 w 3005593"/>
                <a:gd name="connsiteY4" fmla="*/ 3140765 h 3140814"/>
                <a:gd name="connsiteX5" fmla="*/ 2898923 w 3005593"/>
                <a:gd name="connsiteY5" fmla="*/ 3041141 h 3140814"/>
                <a:gd name="connsiteX0" fmla="*/ 3005593 w 3005593"/>
                <a:gd name="connsiteY0" fmla="*/ 0 h 3155441"/>
                <a:gd name="connsiteX1" fmla="*/ 2767054 w 3005593"/>
                <a:gd name="connsiteY1" fmla="*/ 0 h 3155441"/>
                <a:gd name="connsiteX2" fmla="*/ 0 w 3005593"/>
                <a:gd name="connsiteY2" fmla="*/ 2767054 h 3155441"/>
                <a:gd name="connsiteX3" fmla="*/ 0 w 3005593"/>
                <a:gd name="connsiteY3" fmla="*/ 3140765 h 3155441"/>
                <a:gd name="connsiteX4" fmla="*/ 2989690 w 3005593"/>
                <a:gd name="connsiteY4" fmla="*/ 3140765 h 3155441"/>
                <a:gd name="connsiteX5" fmla="*/ 2989691 w 3005593"/>
                <a:gd name="connsiteY5" fmla="*/ 3155441 h 3155441"/>
                <a:gd name="connsiteX0" fmla="*/ 3005593 w 3005593"/>
                <a:gd name="connsiteY0" fmla="*/ 0 h 3256294"/>
                <a:gd name="connsiteX1" fmla="*/ 2767054 w 3005593"/>
                <a:gd name="connsiteY1" fmla="*/ 0 h 3256294"/>
                <a:gd name="connsiteX2" fmla="*/ 0 w 3005593"/>
                <a:gd name="connsiteY2" fmla="*/ 2767054 h 3256294"/>
                <a:gd name="connsiteX3" fmla="*/ 0 w 3005593"/>
                <a:gd name="connsiteY3" fmla="*/ 3140765 h 3256294"/>
                <a:gd name="connsiteX4" fmla="*/ 2989690 w 3005593"/>
                <a:gd name="connsiteY4" fmla="*/ 3140765 h 3256294"/>
                <a:gd name="connsiteX5" fmla="*/ 2609812 w 3005593"/>
                <a:gd name="connsiteY5" fmla="*/ 3256294 h 3256294"/>
                <a:gd name="connsiteX0" fmla="*/ 3005593 w 3005593"/>
                <a:gd name="connsiteY0" fmla="*/ 0 h 3256294"/>
                <a:gd name="connsiteX1" fmla="*/ 2767054 w 3005593"/>
                <a:gd name="connsiteY1" fmla="*/ 0 h 3256294"/>
                <a:gd name="connsiteX2" fmla="*/ 0 w 3005593"/>
                <a:gd name="connsiteY2" fmla="*/ 2767054 h 3256294"/>
                <a:gd name="connsiteX3" fmla="*/ 0 w 3005593"/>
                <a:gd name="connsiteY3" fmla="*/ 3140765 h 3256294"/>
                <a:gd name="connsiteX4" fmla="*/ 2196314 w 3005593"/>
                <a:gd name="connsiteY4" fmla="*/ 3134042 h 3256294"/>
                <a:gd name="connsiteX5" fmla="*/ 2609812 w 3005593"/>
                <a:gd name="connsiteY5" fmla="*/ 3256294 h 3256294"/>
                <a:gd name="connsiteX0" fmla="*/ 3005593 w 3005593"/>
                <a:gd name="connsiteY0" fmla="*/ 0 h 3140765"/>
                <a:gd name="connsiteX1" fmla="*/ 2767054 w 3005593"/>
                <a:gd name="connsiteY1" fmla="*/ 0 h 3140765"/>
                <a:gd name="connsiteX2" fmla="*/ 0 w 3005593"/>
                <a:gd name="connsiteY2" fmla="*/ 2767054 h 3140765"/>
                <a:gd name="connsiteX3" fmla="*/ 0 w 3005593"/>
                <a:gd name="connsiteY3" fmla="*/ 3140765 h 3140765"/>
                <a:gd name="connsiteX4" fmla="*/ 2196314 w 3005593"/>
                <a:gd name="connsiteY4" fmla="*/ 3134042 h 3140765"/>
                <a:gd name="connsiteX5" fmla="*/ 2996415 w 3005593"/>
                <a:gd name="connsiteY5" fmla="*/ 3131909 h 314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5593" h="3140765">
                  <a:moveTo>
                    <a:pt x="3005593" y="0"/>
                  </a:moveTo>
                  <a:lnTo>
                    <a:pt x="2767054" y="0"/>
                  </a:lnTo>
                  <a:lnTo>
                    <a:pt x="0" y="2767054"/>
                  </a:lnTo>
                  <a:lnTo>
                    <a:pt x="0" y="3140765"/>
                  </a:lnTo>
                  <a:lnTo>
                    <a:pt x="2196314" y="3134042"/>
                  </a:lnTo>
                  <a:cubicBezTo>
                    <a:pt x="2196314" y="3136693"/>
                    <a:pt x="2996415" y="3129258"/>
                    <a:pt x="2996415" y="313190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5109F8-3B7E-5E41-A474-929991145FD2}"/>
                </a:ext>
              </a:extLst>
            </p:cNvPr>
            <p:cNvSpPr txBox="1"/>
            <p:nvPr/>
          </p:nvSpPr>
          <p:spPr>
            <a:xfrm>
              <a:off x="3598442" y="5396839"/>
              <a:ext cx="1569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endParaRPr lang="en-US" sz="1400" dirty="0"/>
            </a:p>
            <a:p>
              <a:pPr algn="ctr"/>
              <a:r>
                <a:rPr lang="en-US" sz="1400" dirty="0"/>
                <a:t>code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95E4E2-FA11-194A-9E5D-B2A3ACAD3719}"/>
              </a:ext>
            </a:extLst>
          </p:cNvPr>
          <p:cNvGrpSpPr/>
          <p:nvPr/>
        </p:nvGrpSpPr>
        <p:grpSpPr>
          <a:xfrm>
            <a:off x="4465552" y="2706190"/>
            <a:ext cx="1625766" cy="2129697"/>
            <a:chOff x="4465552" y="2706190"/>
            <a:chExt cx="1625766" cy="212969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9AE7C4-4360-F540-AD4A-E8349FBBC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563" y="2706190"/>
              <a:ext cx="0" cy="2129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63B94A-CF98-9B42-9D40-775AC82BFA1E}"/>
                </a:ext>
              </a:extLst>
            </p:cNvPr>
            <p:cNvSpPr txBox="1"/>
            <p:nvPr/>
          </p:nvSpPr>
          <p:spPr>
            <a:xfrm>
              <a:off x="4465552" y="3627378"/>
              <a:ext cx="1625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</a:t>
              </a:r>
              <a:r>
                <a:rPr lang="en-US" sz="1400" dirty="0" err="1"/>
                <a:t>authorisation</a:t>
              </a:r>
              <a:r>
                <a:rPr lang="en-US" sz="1400" dirty="0"/>
                <a:t> </a:t>
              </a:r>
              <a:br>
                <a:rPr lang="en-US" sz="1400" dirty="0"/>
              </a:br>
              <a:r>
                <a:rPr lang="en-US" sz="1400" dirty="0"/>
                <a:t>code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E16531-FB28-8947-BF90-CB74B7BE8C62}"/>
              </a:ext>
            </a:extLst>
          </p:cNvPr>
          <p:cNvGrpSpPr/>
          <p:nvPr/>
        </p:nvGrpSpPr>
        <p:grpSpPr>
          <a:xfrm>
            <a:off x="6176804" y="2706190"/>
            <a:ext cx="1540758" cy="2129697"/>
            <a:chOff x="6176804" y="2706190"/>
            <a:chExt cx="1540758" cy="212969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8D487F3-7474-6447-B2E4-8CC1B33E575D}"/>
                </a:ext>
              </a:extLst>
            </p:cNvPr>
            <p:cNvCxnSpPr>
              <a:cxnSpLocks/>
            </p:cNvCxnSpPr>
            <p:nvPr/>
          </p:nvCxnSpPr>
          <p:spPr>
            <a:xfrm>
              <a:off x="6176804" y="2706190"/>
              <a:ext cx="0" cy="2129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FCF822-2930-364E-A539-39411B54F363}"/>
                </a:ext>
              </a:extLst>
            </p:cNvPr>
            <p:cNvSpPr txBox="1"/>
            <p:nvPr/>
          </p:nvSpPr>
          <p:spPr>
            <a:xfrm>
              <a:off x="6192785" y="3623603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495AE7-03F5-5949-B319-DCDEBFEF6EC9}"/>
              </a:ext>
            </a:extLst>
          </p:cNvPr>
          <p:cNvGrpSpPr/>
          <p:nvPr/>
        </p:nvGrpSpPr>
        <p:grpSpPr>
          <a:xfrm>
            <a:off x="6541899" y="4696430"/>
            <a:ext cx="2749242" cy="538556"/>
            <a:chOff x="6541899" y="4696430"/>
            <a:chExt cx="2749242" cy="53855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60DCF30-CF7C-134E-874A-0D512626AD90}"/>
                </a:ext>
              </a:extLst>
            </p:cNvPr>
            <p:cNvCxnSpPr>
              <a:cxnSpLocks/>
            </p:cNvCxnSpPr>
            <p:nvPr/>
          </p:nvCxnSpPr>
          <p:spPr>
            <a:xfrm>
              <a:off x="6541899" y="5234986"/>
              <a:ext cx="27492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B3291F-6DB6-274A-8B40-767A187D3539}"/>
                </a:ext>
              </a:extLst>
            </p:cNvPr>
            <p:cNvSpPr txBox="1"/>
            <p:nvPr/>
          </p:nvSpPr>
          <p:spPr>
            <a:xfrm>
              <a:off x="7293008" y="4696430"/>
              <a:ext cx="1162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6. resource</a:t>
              </a:r>
              <a:br>
                <a:rPr lang="en-US" sz="1400" dirty="0"/>
              </a:br>
              <a:r>
                <a:rPr lang="en-US" sz="1400" dirty="0"/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4EF2D-6C34-C849-B2A4-927871AB69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4134A2-CC74-8E41-9B44-8C015982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13508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FFA36BE-F37E-BA49-BB41-9D62C121FF36}"/>
              </a:ext>
            </a:extLst>
          </p:cNvPr>
          <p:cNvSpPr/>
          <p:nvPr/>
        </p:nvSpPr>
        <p:spPr>
          <a:xfrm>
            <a:off x="2135187" y="3593086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auth?response_type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code&amp;client_id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s6BhdRkqt3&amp;redirect_uri=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 https%3A%2F%2Fclient%2Eorg%2Fcb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5A16E85-B6E6-EC46-BB0F-EC6312A039DC}"/>
              </a:ext>
            </a:extLst>
          </p:cNvPr>
          <p:cNvSpPr/>
          <p:nvPr/>
        </p:nvSpPr>
        <p:spPr>
          <a:xfrm>
            <a:off x="2135188" y="4657713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cb?code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SplxlOBeZQQYbYS6WxSbIA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0A50C9-9C8C-D74E-A9D3-CB29370ED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431913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475726B-CDDC-B742-8B68-838C619BD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1850" y="2620374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1EF2292-8002-AC4F-BA63-BB019AB7DF8F}"/>
              </a:ext>
            </a:extLst>
          </p:cNvPr>
          <p:cNvSpPr/>
          <p:nvPr/>
        </p:nvSpPr>
        <p:spPr>
          <a:xfrm>
            <a:off x="2135186" y="2036017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/auth?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response_type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=code&amp;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client_id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s6BhdRkqt3&amp;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redirect_uri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cb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2BB9BD-91CF-2E4C-B919-4E6EBD18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5365260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F46A83D-3B75-7E47-B95B-CFFBB459CABC}"/>
              </a:ext>
            </a:extLst>
          </p:cNvPr>
          <p:cNvSpPr/>
          <p:nvPr/>
        </p:nvSpPr>
        <p:spPr>
          <a:xfrm>
            <a:off x="2135187" y="546794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cb?code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=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SplxlOBeZQQYbYS6WxSbIA 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client.org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15ADD5-C697-3448-ADB4-D2BC8F38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998" y="908931"/>
            <a:ext cx="900000" cy="90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9A09FC2-DCF8-A148-9282-A1457C87F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A28F705-39DB-2C46-9613-58936E33F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49" y="894442"/>
            <a:ext cx="900000" cy="90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5D68E37-70F5-274E-AE9C-19AAE648CF0D}"/>
              </a:ext>
            </a:extLst>
          </p:cNvPr>
          <p:cNvGrpSpPr/>
          <p:nvPr/>
        </p:nvGrpSpPr>
        <p:grpSpPr>
          <a:xfrm>
            <a:off x="1753999" y="872306"/>
            <a:ext cx="3783201" cy="349593"/>
            <a:chOff x="1753999" y="692150"/>
            <a:chExt cx="3783201" cy="34959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A32A6FE-C87A-1348-BC0A-74D522DA9483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1D014D-ED73-3240-A267-9A8D7813AAF0}"/>
                </a:ext>
              </a:extLst>
            </p:cNvPr>
            <p:cNvSpPr txBox="1"/>
            <p:nvPr/>
          </p:nvSpPr>
          <p:spPr>
            <a:xfrm>
              <a:off x="2390164" y="692150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r>
                <a:rPr lang="en-US" sz="1400" dirty="0"/>
                <a:t> request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919659-278C-2F4F-B64C-4D78B9DCB0F2}"/>
              </a:ext>
            </a:extLst>
          </p:cNvPr>
          <p:cNvGrpSpPr/>
          <p:nvPr/>
        </p:nvGrpSpPr>
        <p:grpSpPr>
          <a:xfrm>
            <a:off x="6660997" y="858559"/>
            <a:ext cx="3783201" cy="363340"/>
            <a:chOff x="6660997" y="678403"/>
            <a:chExt cx="3783201" cy="36334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B057B7-12E3-EE4E-8644-4EBD4E9F4EAB}"/>
                </a:ext>
              </a:extLst>
            </p:cNvPr>
            <p:cNvCxnSpPr>
              <a:cxnSpLocks/>
            </p:cNvCxnSpPr>
            <p:nvPr/>
          </p:nvCxnSpPr>
          <p:spPr>
            <a:xfrm>
              <a:off x="6660997" y="10417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013B63-E706-2E40-8008-850DBC158AF4}"/>
                </a:ext>
              </a:extLst>
            </p:cNvPr>
            <p:cNvSpPr txBox="1"/>
            <p:nvPr/>
          </p:nvSpPr>
          <p:spPr>
            <a:xfrm>
              <a:off x="7411900" y="678403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 </a:t>
              </a:r>
              <a:r>
                <a:rPr lang="en-US" sz="1400" dirty="0" err="1"/>
                <a:t>authorisation</a:t>
              </a:r>
              <a:r>
                <a:rPr lang="en-US" sz="1400" dirty="0"/>
                <a:t> request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87FF7F-7899-E94C-82D9-FA7100BB05CE}"/>
              </a:ext>
            </a:extLst>
          </p:cNvPr>
          <p:cNvGrpSpPr/>
          <p:nvPr/>
        </p:nvGrpSpPr>
        <p:grpSpPr>
          <a:xfrm>
            <a:off x="6660997" y="1463199"/>
            <a:ext cx="3783201" cy="311033"/>
            <a:chOff x="6660997" y="1283043"/>
            <a:chExt cx="3783201" cy="31103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BCFD110-6817-934D-8912-DF402E093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0997" y="12830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439566-BC0A-4A45-8619-440BCC0745B1}"/>
                </a:ext>
              </a:extLst>
            </p:cNvPr>
            <p:cNvSpPr txBox="1"/>
            <p:nvPr/>
          </p:nvSpPr>
          <p:spPr>
            <a:xfrm>
              <a:off x="7524253" y="1286299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40AC37-9A82-FE44-9D90-04B4702F6ACB}"/>
              </a:ext>
            </a:extLst>
          </p:cNvPr>
          <p:cNvGrpSpPr/>
          <p:nvPr/>
        </p:nvGrpSpPr>
        <p:grpSpPr>
          <a:xfrm>
            <a:off x="1753999" y="1463199"/>
            <a:ext cx="3783201" cy="347993"/>
            <a:chOff x="1753999" y="1283043"/>
            <a:chExt cx="3783201" cy="34799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3BFC87-FB02-D84F-B426-6566C1E32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3999" y="1283043"/>
              <a:ext cx="37832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398041-5B0D-8445-BDE9-E9D1BA55CBA2}"/>
                </a:ext>
              </a:extLst>
            </p:cNvPr>
            <p:cNvSpPr txBox="1"/>
            <p:nvPr/>
          </p:nvSpPr>
          <p:spPr>
            <a:xfrm>
              <a:off x="2521368" y="1323259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3.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2A0A58-9367-0C4C-BD5D-0979B06F2640}"/>
              </a:ext>
            </a:extLst>
          </p:cNvPr>
          <p:cNvGrpSpPr/>
          <p:nvPr/>
        </p:nvGrpSpPr>
        <p:grpSpPr>
          <a:xfrm>
            <a:off x="3704834" y="2544007"/>
            <a:ext cx="6348499" cy="563938"/>
            <a:chOff x="2970571" y="2857266"/>
            <a:chExt cx="6348499" cy="5639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9CA72D-51E7-E341-BCB0-062C944BAF2A}"/>
                </a:ext>
              </a:extLst>
            </p:cNvPr>
            <p:cNvSpPr txBox="1"/>
            <p:nvPr/>
          </p:nvSpPr>
          <p:spPr>
            <a:xfrm>
              <a:off x="6232969" y="2857266"/>
              <a:ext cx="3086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issued during registration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80CD66-DF02-464E-9EB7-62B2B47EA8F8}"/>
                </a:ext>
              </a:extLst>
            </p:cNvPr>
            <p:cNvCxnSpPr>
              <a:cxnSpLocks/>
              <a:stCxn id="37" idx="1"/>
              <a:endCxn id="39" idx="3"/>
            </p:cNvCxnSpPr>
            <p:nvPr/>
          </p:nvCxnSpPr>
          <p:spPr bwMode="auto">
            <a:xfrm flipH="1">
              <a:off x="4190434" y="3041932"/>
              <a:ext cx="2042535" cy="25327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F8498A-91B2-7744-9575-7E11D91547E8}"/>
                </a:ext>
              </a:extLst>
            </p:cNvPr>
            <p:cNvSpPr/>
            <p:nvPr/>
          </p:nvSpPr>
          <p:spPr bwMode="auto">
            <a:xfrm>
              <a:off x="2970571" y="3169204"/>
              <a:ext cx="1219863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D17A47-8A2D-4544-A259-BC932AA049F1}"/>
              </a:ext>
            </a:extLst>
          </p:cNvPr>
          <p:cNvGrpSpPr/>
          <p:nvPr/>
        </p:nvGrpSpPr>
        <p:grpSpPr>
          <a:xfrm>
            <a:off x="3418318" y="2102822"/>
            <a:ext cx="6635015" cy="517552"/>
            <a:chOff x="2902142" y="2920744"/>
            <a:chExt cx="6635015" cy="5175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14DB8E-958F-D14E-8033-6AFDD0C84199}"/>
                </a:ext>
              </a:extLst>
            </p:cNvPr>
            <p:cNvSpPr txBox="1"/>
            <p:nvPr/>
          </p:nvSpPr>
          <p:spPr>
            <a:xfrm>
              <a:off x="6792495" y="2920744"/>
              <a:ext cx="274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endpoint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0D1EF2-B7DF-A34D-B69B-0C878AA86B4D}"/>
                </a:ext>
              </a:extLst>
            </p:cNvPr>
            <p:cNvCxnSpPr>
              <a:cxnSpLocks/>
              <a:stCxn id="50" idx="1"/>
              <a:endCxn id="52" idx="3"/>
            </p:cNvCxnSpPr>
            <p:nvPr/>
          </p:nvCxnSpPr>
          <p:spPr bwMode="auto">
            <a:xfrm flipH="1">
              <a:off x="5493129" y="3105410"/>
              <a:ext cx="1299366" cy="2068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5305C6-A8AF-5645-8711-F5DE07D06807}"/>
                </a:ext>
              </a:extLst>
            </p:cNvPr>
            <p:cNvSpPr/>
            <p:nvPr/>
          </p:nvSpPr>
          <p:spPr bwMode="auto">
            <a:xfrm>
              <a:off x="2902142" y="3186296"/>
              <a:ext cx="2590987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A3F52B-01D2-E64C-AD2A-22077DE2A9B7}"/>
              </a:ext>
            </a:extLst>
          </p:cNvPr>
          <p:cNvGrpSpPr/>
          <p:nvPr/>
        </p:nvGrpSpPr>
        <p:grpSpPr>
          <a:xfrm>
            <a:off x="4057829" y="3038127"/>
            <a:ext cx="5995504" cy="369332"/>
            <a:chOff x="2902142" y="3097028"/>
            <a:chExt cx="5995504" cy="3693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D5E6E3F-400B-1B47-8865-A04C248E5A65}"/>
                </a:ext>
              </a:extLst>
            </p:cNvPr>
            <p:cNvSpPr txBox="1"/>
            <p:nvPr/>
          </p:nvSpPr>
          <p:spPr>
            <a:xfrm>
              <a:off x="6423892" y="3097028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redirection endpoint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CC41678-F628-1849-86EA-C4FE3AFE0D48}"/>
                </a:ext>
              </a:extLst>
            </p:cNvPr>
            <p:cNvCxnSpPr>
              <a:cxnSpLocks/>
              <a:stCxn id="57" idx="1"/>
              <a:endCxn id="59" idx="3"/>
            </p:cNvCxnSpPr>
            <p:nvPr/>
          </p:nvCxnSpPr>
          <p:spPr bwMode="auto">
            <a:xfrm flipH="1">
              <a:off x="5493129" y="3281694"/>
              <a:ext cx="930763" cy="116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2F51DE7-E733-5E4C-A0F0-6217270AFCED}"/>
                </a:ext>
              </a:extLst>
            </p:cNvPr>
            <p:cNvSpPr/>
            <p:nvPr/>
          </p:nvSpPr>
          <p:spPr bwMode="auto">
            <a:xfrm>
              <a:off x="2902142" y="3167326"/>
              <a:ext cx="2590987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418645-11AD-9942-B2EA-4944E7B3946C}"/>
              </a:ext>
            </a:extLst>
          </p:cNvPr>
          <p:cNvGrpSpPr/>
          <p:nvPr/>
        </p:nvGrpSpPr>
        <p:grpSpPr>
          <a:xfrm>
            <a:off x="6735028" y="4655659"/>
            <a:ext cx="3318305" cy="580871"/>
            <a:chOff x="2936018" y="2838455"/>
            <a:chExt cx="3318305" cy="5808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0AFFFDD-62D8-0B4C-8534-509D8F6D022E}"/>
                </a:ext>
              </a:extLst>
            </p:cNvPr>
            <p:cNvSpPr txBox="1"/>
            <p:nvPr/>
          </p:nvSpPr>
          <p:spPr>
            <a:xfrm>
              <a:off x="3976134" y="2838455"/>
              <a:ext cx="22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code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41E428-6140-CF4F-9122-4B839C40141B}"/>
                </a:ext>
              </a:extLst>
            </p:cNvPr>
            <p:cNvSpPr/>
            <p:nvPr/>
          </p:nvSpPr>
          <p:spPr bwMode="auto">
            <a:xfrm>
              <a:off x="2936018" y="3167326"/>
              <a:ext cx="2717975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0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1EDC98-A4E7-0D43-B410-1FB42C7E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1932406"/>
            <a:ext cx="7921625" cy="2151528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POST /token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Authorization: Basic czZCaGRSa3F0MzpnWDFmQmF0M2JW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application/x-www-form-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urlencoded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grant_type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authorization_code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code=SplxlOBeZQQYbYS6WxSbIA&amp;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redirect_uri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=https://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client.org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cb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4278821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json;charset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=UTF-8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Cache-Control: no-store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{ "access_token":"2YotnFZFEjr1zCsicMWpAA",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token_type":"bearer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",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"expires_in":3600,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"refresh_token":"tGzv3JOkF0XG5Qx2TlKWIA" }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0B1E8F-0E4B-9846-B975-5AB46B3A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530349"/>
            <a:ext cx="900000" cy="90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076328" y="692150"/>
              <a:ext cx="2039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</a:t>
              </a:r>
              <a:r>
                <a:rPr lang="en-US" sz="1400" dirty="0" err="1"/>
                <a:t>authorisation</a:t>
              </a:r>
              <a:r>
                <a:rPr lang="en-US" sz="1400" dirty="0"/>
                <a:t> code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9CA0D-B7DA-0C48-8ABE-525370587D46}"/>
              </a:ext>
            </a:extLst>
          </p:cNvPr>
          <p:cNvGrpSpPr/>
          <p:nvPr/>
        </p:nvGrpSpPr>
        <p:grpSpPr>
          <a:xfrm>
            <a:off x="1754000" y="1463199"/>
            <a:ext cx="8685400" cy="347993"/>
            <a:chOff x="1754000" y="1283043"/>
            <a:chExt cx="8685400" cy="34799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83DE16-731D-6846-90A1-9A092C617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000" y="1283043"/>
              <a:ext cx="8685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064244-55BB-4347-94F1-E48006565C23}"/>
                </a:ext>
              </a:extLst>
            </p:cNvPr>
            <p:cNvSpPr txBox="1"/>
            <p:nvPr/>
          </p:nvSpPr>
          <p:spPr>
            <a:xfrm>
              <a:off x="5333610" y="1323259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272834"/>
            <a:ext cx="900000" cy="90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DD1970C-0BA7-DA44-B6DA-8D3781277CE2}"/>
              </a:ext>
            </a:extLst>
          </p:cNvPr>
          <p:cNvGrpSpPr/>
          <p:nvPr/>
        </p:nvGrpSpPr>
        <p:grpSpPr>
          <a:xfrm>
            <a:off x="4038116" y="1939491"/>
            <a:ext cx="6018696" cy="816219"/>
            <a:chOff x="3521940" y="2757413"/>
            <a:chExt cx="6018696" cy="8162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7C4C55-666E-A04B-8338-55C4EEFAAE73}"/>
                </a:ext>
              </a:extLst>
            </p:cNvPr>
            <p:cNvSpPr txBox="1"/>
            <p:nvPr/>
          </p:nvSpPr>
          <p:spPr>
            <a:xfrm>
              <a:off x="6403239" y="2757413"/>
              <a:ext cx="3137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agreed during registration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9A996B-920C-E84D-8AEC-79CE062CB49F}"/>
                </a:ext>
              </a:extLst>
            </p:cNvPr>
            <p:cNvCxnSpPr>
              <a:cxnSpLocks/>
              <a:stCxn id="21" idx="1"/>
              <a:endCxn id="23" idx="0"/>
            </p:cNvCxnSpPr>
            <p:nvPr/>
          </p:nvCxnSpPr>
          <p:spPr bwMode="auto">
            <a:xfrm flipH="1">
              <a:off x="5631433" y="2942079"/>
              <a:ext cx="771806" cy="3795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9631FA-99C0-214E-BC5F-4CF8C9A1AD09}"/>
                </a:ext>
              </a:extLst>
            </p:cNvPr>
            <p:cNvSpPr/>
            <p:nvPr/>
          </p:nvSpPr>
          <p:spPr bwMode="auto">
            <a:xfrm>
              <a:off x="3521940" y="3321632"/>
              <a:ext cx="4218985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04112A-3E6B-5C42-87C0-B9931F62ECD2}"/>
              </a:ext>
            </a:extLst>
          </p:cNvPr>
          <p:cNvGrpSpPr/>
          <p:nvPr/>
        </p:nvGrpSpPr>
        <p:grpSpPr>
          <a:xfrm>
            <a:off x="4428840" y="4865337"/>
            <a:ext cx="5627972" cy="740019"/>
            <a:chOff x="3521940" y="2833613"/>
            <a:chExt cx="5627972" cy="7400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FE43B2-F550-B045-BA0E-DE8F10B77D44}"/>
                </a:ext>
              </a:extLst>
            </p:cNvPr>
            <p:cNvSpPr txBox="1"/>
            <p:nvPr/>
          </p:nvSpPr>
          <p:spPr>
            <a:xfrm>
              <a:off x="6289834" y="2833613"/>
              <a:ext cx="2860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used to access resource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B8C89F-256A-034D-83AB-BDFE261D3A5D}"/>
                </a:ext>
              </a:extLst>
            </p:cNvPr>
            <p:cNvCxnSpPr>
              <a:cxnSpLocks/>
              <a:stCxn id="29" idx="2"/>
              <a:endCxn id="31" idx="3"/>
            </p:cNvCxnSpPr>
            <p:nvPr/>
          </p:nvCxnSpPr>
          <p:spPr bwMode="auto">
            <a:xfrm flipH="1">
              <a:off x="6208769" y="3202945"/>
              <a:ext cx="1511104" cy="2446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975346-6F41-374C-8242-A8872E37BE8B}"/>
                </a:ext>
              </a:extLst>
            </p:cNvPr>
            <p:cNvSpPr/>
            <p:nvPr/>
          </p:nvSpPr>
          <p:spPr bwMode="auto">
            <a:xfrm>
              <a:off x="3521940" y="3321632"/>
              <a:ext cx="268682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DC83F2-D146-4548-9C74-382171E159C2}"/>
              </a:ext>
            </a:extLst>
          </p:cNvPr>
          <p:cNvGrpSpPr/>
          <p:nvPr/>
        </p:nvGrpSpPr>
        <p:grpSpPr>
          <a:xfrm>
            <a:off x="4555840" y="5656418"/>
            <a:ext cx="5500972" cy="654932"/>
            <a:chOff x="3521940" y="2918700"/>
            <a:chExt cx="5500972" cy="654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77DB9-6578-CB41-B2AF-4F2D33154925}"/>
                </a:ext>
              </a:extLst>
            </p:cNvPr>
            <p:cNvSpPr txBox="1"/>
            <p:nvPr/>
          </p:nvSpPr>
          <p:spPr>
            <a:xfrm>
              <a:off x="5539265" y="2918700"/>
              <a:ext cx="3483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used to get new access token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10638A-72BF-BD4E-9092-C6A106BF6BA3}"/>
                </a:ext>
              </a:extLst>
            </p:cNvPr>
            <p:cNvCxnSpPr>
              <a:cxnSpLocks/>
              <a:stCxn id="37" idx="2"/>
              <a:endCxn id="39" idx="3"/>
            </p:cNvCxnSpPr>
            <p:nvPr/>
          </p:nvCxnSpPr>
          <p:spPr bwMode="auto">
            <a:xfrm flipH="1">
              <a:off x="6208769" y="3288032"/>
              <a:ext cx="1072320" cy="15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BFEAE2-7096-554D-918A-D4A04E92FA20}"/>
                </a:ext>
              </a:extLst>
            </p:cNvPr>
            <p:cNvSpPr/>
            <p:nvPr/>
          </p:nvSpPr>
          <p:spPr bwMode="auto">
            <a:xfrm>
              <a:off x="3521940" y="3321632"/>
              <a:ext cx="268682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14F11-44C0-EB4C-96FB-99C995B6DCBE}"/>
              </a:ext>
            </a:extLst>
          </p:cNvPr>
          <p:cNvGrpSpPr/>
          <p:nvPr/>
        </p:nvGrpSpPr>
        <p:grpSpPr>
          <a:xfrm>
            <a:off x="2839212" y="3443197"/>
            <a:ext cx="7217600" cy="369332"/>
            <a:chOff x="2839852" y="3108660"/>
            <a:chExt cx="7217600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6E799B-6650-D14D-A5E5-1540881BD9DB}"/>
                </a:ext>
              </a:extLst>
            </p:cNvPr>
            <p:cNvSpPr txBox="1"/>
            <p:nvPr/>
          </p:nvSpPr>
          <p:spPr>
            <a:xfrm>
              <a:off x="7779263" y="3108660"/>
              <a:ext cx="22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authorisation code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7F0F244-E25F-2D4E-ACB4-305B46FD2D2E}"/>
                </a:ext>
              </a:extLst>
            </p:cNvPr>
            <p:cNvCxnSpPr>
              <a:cxnSpLocks/>
              <a:stCxn id="42" idx="1"/>
              <a:endCxn id="44" idx="3"/>
            </p:cNvCxnSpPr>
            <p:nvPr/>
          </p:nvCxnSpPr>
          <p:spPr bwMode="auto">
            <a:xfrm flipH="1">
              <a:off x="5532760" y="3293326"/>
              <a:ext cx="224650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D13190-0249-654A-815D-0373B36CF5C2}"/>
                </a:ext>
              </a:extLst>
            </p:cNvPr>
            <p:cNvSpPr/>
            <p:nvPr/>
          </p:nvSpPr>
          <p:spPr bwMode="auto">
            <a:xfrm>
              <a:off x="2839852" y="3167326"/>
              <a:ext cx="2692908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2547959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GET /resource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Authorization: Bearer 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2YotnFZFEjr1zCsicMWpAA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3632718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...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204572" y="692150"/>
              <a:ext cx="1782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6. resource access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83DE16-731D-6846-90A1-9A092C6170A7}"/>
              </a:ext>
            </a:extLst>
          </p:cNvPr>
          <p:cNvCxnSpPr>
            <a:cxnSpLocks/>
          </p:cNvCxnSpPr>
          <p:nvPr/>
        </p:nvCxnSpPr>
        <p:spPr>
          <a:xfrm flipH="1">
            <a:off x="1754000" y="1463199"/>
            <a:ext cx="868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568381"/>
            <a:ext cx="900000" cy="90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ADC83F2-D146-4548-9C74-382171E159C2}"/>
              </a:ext>
            </a:extLst>
          </p:cNvPr>
          <p:cNvGrpSpPr/>
          <p:nvPr/>
        </p:nvGrpSpPr>
        <p:grpSpPr>
          <a:xfrm>
            <a:off x="4878468" y="2535945"/>
            <a:ext cx="5170317" cy="833194"/>
            <a:chOff x="3521940" y="2740438"/>
            <a:chExt cx="5170317" cy="8331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77DB9-6578-CB41-B2AF-4F2D33154925}"/>
                </a:ext>
              </a:extLst>
            </p:cNvPr>
            <p:cNvSpPr txBox="1"/>
            <p:nvPr/>
          </p:nvSpPr>
          <p:spPr>
            <a:xfrm>
              <a:off x="7072903" y="27404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access token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10638A-72BF-BD4E-9092-C6A106BF6BA3}"/>
                </a:ext>
              </a:extLst>
            </p:cNvPr>
            <p:cNvCxnSpPr>
              <a:cxnSpLocks/>
              <a:stCxn id="37" idx="1"/>
              <a:endCxn id="39" idx="3"/>
            </p:cNvCxnSpPr>
            <p:nvPr/>
          </p:nvCxnSpPr>
          <p:spPr bwMode="auto">
            <a:xfrm flipH="1">
              <a:off x="6280644" y="2925104"/>
              <a:ext cx="792259" cy="5225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BFEAE2-7096-554D-918A-D4A04E92FA20}"/>
                </a:ext>
              </a:extLst>
            </p:cNvPr>
            <p:cNvSpPr/>
            <p:nvPr/>
          </p:nvSpPr>
          <p:spPr bwMode="auto">
            <a:xfrm>
              <a:off x="3521940" y="3321632"/>
              <a:ext cx="2758704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595FE0E6-C1BB-FB4A-A5EC-C964B21F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0C25D56-D400-594C-9F6E-3FFA9C26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49" y="365314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EE90C-902E-F941-BC7E-EEBA3666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90893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1EDC98-A4E7-0D43-B410-1FB42C7E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908931"/>
            <a:ext cx="900000" cy="900000"/>
          </a:xfrm>
          <a:prstGeom prst="rect">
            <a:avLst/>
          </a:prstGeom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42D2A5F-7A30-914B-A497-373802B789CD}"/>
              </a:ext>
            </a:extLst>
          </p:cNvPr>
          <p:cNvSpPr/>
          <p:nvPr/>
        </p:nvSpPr>
        <p:spPr>
          <a:xfrm>
            <a:off x="2135187" y="2055516"/>
            <a:ext cx="7921625" cy="1905307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POST /token HTTP/1.1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auth.org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Authorization: Basic czZCaGRSa3F0MzpnWDFmQmF0M2JW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application/x-www-form-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urlencoded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grant_type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refresh_token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&amp;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refresh_token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=tGzv3JOkF0XG5Qx2TlKWIA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03FDC0D-6C01-234F-839D-B4AC1E452A41}"/>
              </a:ext>
            </a:extLst>
          </p:cNvPr>
          <p:cNvSpPr/>
          <p:nvPr/>
        </p:nvSpPr>
        <p:spPr>
          <a:xfrm>
            <a:off x="2135188" y="4278821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Content-Type: application/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json;charset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=UTF-8 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Cache-Control: no-store </a:t>
            </a:r>
          </a:p>
          <a:p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{ "access_token":"2YotnFZFEjr1zCsicMWpAA",</a:t>
            </a:r>
          </a:p>
          <a:p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</a:t>
            </a:r>
            <a:r>
              <a:rPr lang="en-GB" sz="16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token_type":"bearer</a:t>
            </a: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",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"expires_in":3600, </a:t>
            </a:r>
            <a:b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  "refresh_token":"tGzv3JOkF0XG5Qx2TlKWIA" }</a:t>
            </a:r>
            <a:endParaRPr lang="en-GB" sz="1600" dirty="0">
              <a:solidFill>
                <a:schemeClr val="tx1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0B1E8F-0E4B-9846-B975-5AB46B3A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530349"/>
            <a:ext cx="900000" cy="90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99A8C2-9B44-834C-A640-35125CBAE0B7}"/>
              </a:ext>
            </a:extLst>
          </p:cNvPr>
          <p:cNvGrpSpPr/>
          <p:nvPr/>
        </p:nvGrpSpPr>
        <p:grpSpPr>
          <a:xfrm>
            <a:off x="1753999" y="872306"/>
            <a:ext cx="8685401" cy="349593"/>
            <a:chOff x="1753999" y="692150"/>
            <a:chExt cx="8685401" cy="34959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B6A9EF-5DE5-B146-9841-E072227A8D08}"/>
                </a:ext>
              </a:extLst>
            </p:cNvPr>
            <p:cNvCxnSpPr>
              <a:cxnSpLocks/>
            </p:cNvCxnSpPr>
            <p:nvPr/>
          </p:nvCxnSpPr>
          <p:spPr>
            <a:xfrm>
              <a:off x="1753999" y="1041743"/>
              <a:ext cx="86854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4BCC2-D9FF-9145-800C-FA033D9E07AF}"/>
                </a:ext>
              </a:extLst>
            </p:cNvPr>
            <p:cNvSpPr txBox="1"/>
            <p:nvPr/>
          </p:nvSpPr>
          <p:spPr>
            <a:xfrm>
              <a:off x="5307967" y="692150"/>
              <a:ext cx="1576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4. refresh token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9CA0D-B7DA-0C48-8ABE-525370587D46}"/>
              </a:ext>
            </a:extLst>
          </p:cNvPr>
          <p:cNvGrpSpPr/>
          <p:nvPr/>
        </p:nvGrpSpPr>
        <p:grpSpPr>
          <a:xfrm>
            <a:off x="1754000" y="1463199"/>
            <a:ext cx="8685400" cy="347993"/>
            <a:chOff x="1754000" y="1283043"/>
            <a:chExt cx="8685400" cy="34799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83DE16-731D-6846-90A1-9A092C617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000" y="1283043"/>
              <a:ext cx="8685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064244-55BB-4347-94F1-E48006565C23}"/>
                </a:ext>
              </a:extLst>
            </p:cNvPr>
            <p:cNvSpPr txBox="1"/>
            <p:nvPr/>
          </p:nvSpPr>
          <p:spPr>
            <a:xfrm>
              <a:off x="5333610" y="1323259"/>
              <a:ext cx="1524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5. access token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1B9BD2D6-7BAA-BB4C-B49F-90063890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09892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9DE2-3EF8-0040-AEEE-7A6B98B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C6D8-584F-EB42-A576-C6FB1E6EA2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Authentication</a:t>
            </a:r>
            <a:r>
              <a:rPr lang="en-US" dirty="0"/>
              <a:t>. RFC7235.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/html/rfc7235</a:t>
            </a:r>
          </a:p>
          <a:p>
            <a:pPr marL="0" indent="0">
              <a:buNone/>
            </a:pPr>
            <a:r>
              <a:rPr lang="en-US" dirty="0"/>
              <a:t>Reschke, J. (2015) </a:t>
            </a:r>
            <a:r>
              <a:rPr lang="en-US" i="1" dirty="0"/>
              <a:t>The 'Basic' HTTP authentication scheme</a:t>
            </a:r>
            <a:r>
              <a:rPr lang="en-US" dirty="0"/>
              <a:t>. RFC7617.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/html/rfc7617</a:t>
            </a:r>
          </a:p>
          <a:p>
            <a:pPr marL="0" indent="0">
              <a:buNone/>
            </a:pPr>
            <a:r>
              <a:rPr lang="en-US" dirty="0"/>
              <a:t>Hardt, D. (2012) </a:t>
            </a:r>
            <a:r>
              <a:rPr lang="en-US" i="1" dirty="0"/>
              <a:t>The OAuth 2.0 authorization framework</a:t>
            </a:r>
            <a:r>
              <a:rPr lang="en-US" dirty="0"/>
              <a:t>. RFC6749.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/html/rfc6749</a:t>
            </a:r>
          </a:p>
          <a:p>
            <a:pPr marL="0" indent="0">
              <a:buNone/>
            </a:pPr>
            <a:r>
              <a:rPr lang="en-US" dirty="0"/>
              <a:t>Jones, M. and Hardt, D. (2012) </a:t>
            </a:r>
            <a:r>
              <a:rPr lang="en-US" i="1" dirty="0"/>
              <a:t>The OAuth 2.0 Authorization Framework: Bearer Token Usage</a:t>
            </a:r>
            <a:r>
              <a:rPr lang="en-US" dirty="0"/>
              <a:t>. RFC6750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/html/rfc6750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F3919-6FF8-3F45-9339-9EE479DF45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842F-A781-5643-9CC8-5A2B35CFF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 and </a:t>
            </a:r>
            <a:r>
              <a:rPr lang="en-US" dirty="0" err="1"/>
              <a:t>Authorisation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2E930-9B59-3847-BF9D-01E171229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85644-85A9-E84D-B606-1B4101B76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FDCA-05D9-7849-BA7A-F2ECF39C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2A0B-65A5-7B4D-92CE-1E90BCEBF1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authentication of user agent using HTTP headers</a:t>
            </a:r>
          </a:p>
          <a:p>
            <a:pPr lvl="1"/>
            <a:r>
              <a:rPr lang="en-US" dirty="0"/>
              <a:t>Origin server sends </a:t>
            </a:r>
            <a:r>
              <a:rPr lang="en-US" dirty="0">
                <a:latin typeface="Lucida Console" panose="020B0609040504020204" pitchFamily="49" charset="0"/>
              </a:rPr>
              <a:t>WWW-Authenticate:</a:t>
            </a:r>
            <a:r>
              <a:rPr lang="en-US" dirty="0"/>
              <a:t> header containing challenge (scheme and realm)</a:t>
            </a:r>
          </a:p>
          <a:p>
            <a:pPr lvl="1"/>
            <a:r>
              <a:rPr lang="en-US" dirty="0"/>
              <a:t>User agent sends </a:t>
            </a:r>
            <a:r>
              <a:rPr lang="en-US" dirty="0">
                <a:latin typeface="Lucida Console" panose="020B0609040504020204" pitchFamily="49" charset="0"/>
              </a:rPr>
              <a:t>Authorization:</a:t>
            </a:r>
            <a:r>
              <a:rPr lang="en-US" dirty="0"/>
              <a:t> header containing credentials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Authentication schemes: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Basic</a:t>
            </a:r>
            <a:br>
              <a:rPr lang="en-US" dirty="0"/>
            </a:br>
            <a:r>
              <a:rPr lang="en-US" dirty="0"/>
              <a:t>User agent sends base64( username + ":" + password )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Bearer</a:t>
            </a:r>
            <a:br>
              <a:rPr lang="en-US" dirty="0"/>
            </a:br>
            <a:r>
              <a:rPr lang="en-US" dirty="0"/>
              <a:t>OAuth 2.0 token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4549-D34A-7348-8541-5B8E4D5B4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19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bmV2ZXJnb2luZ3RvZ2l2ZTp5b3V1cAo=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68863"/>
            <a:ext cx="7921625" cy="42797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HTTP/1.1 403 Forbidden</a:t>
            </a:r>
          </a:p>
        </p:txBody>
      </p:sp>
    </p:spTree>
    <p:extLst>
      <p:ext uri="{BB962C8B-B14F-4D97-AF65-F5344CB8AC3E}">
        <p14:creationId xmlns:p14="http://schemas.microsoft.com/office/powerpoint/2010/main" val="40989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61DD-17C2-5941-B6F2-66CC2DF8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authentication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2D88-8BD1-9047-AFED-E0DB93681B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Similar challenge/response mechanism for authenticating with a proxy</a:t>
            </a:r>
          </a:p>
          <a:p>
            <a:pPr lvl="1"/>
            <a:r>
              <a:rPr lang="en-US" dirty="0"/>
              <a:t>Proxy sends </a:t>
            </a:r>
            <a:r>
              <a:rPr lang="en-US" dirty="0">
                <a:latin typeface="Lucida Console" panose="020B0609040504020204" pitchFamily="49" charset="0"/>
              </a:rPr>
              <a:t>Proxy-Authenticate:</a:t>
            </a:r>
            <a:r>
              <a:rPr lang="en-US" dirty="0"/>
              <a:t> header containing challenge</a:t>
            </a:r>
          </a:p>
          <a:p>
            <a:pPr lvl="1"/>
            <a:r>
              <a:rPr lang="en-US" dirty="0"/>
              <a:t>User agent sends Proxy-</a:t>
            </a:r>
            <a:r>
              <a:rPr lang="en-US" dirty="0">
                <a:latin typeface="Lucida Console" panose="020B0609040504020204" pitchFamily="49" charset="0"/>
              </a:rPr>
              <a:t>Authorization:</a:t>
            </a:r>
            <a:r>
              <a:rPr lang="en-US" dirty="0"/>
              <a:t> header containing credentials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08D35-E2A7-B249-83F5-5563BDBAF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HTTP/1.1 407 Proxy Authentication Required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Proxy-Authenticate: Basic realm="Access to Proxy"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3A8B63-E1FA-3249-ADDE-F893F1A08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737587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84016E-898A-0E47-8FF2-72E4FB04E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0023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585D-6484-BF40-8810-22C70851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DA81-3888-2744-838B-A8D7769592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Modern Web applications are federations of interacting services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password problem: how can we give an application access to our data held by a service (a "protected resource") without giving it our password for that service?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a problem of authorisation, rather than simply authentication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15615-90B5-0D45-BBAB-91F967E5C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5058-F3CF-6B41-86C7-2E99E44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2.0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FFD0-9CA4-5540-9FA0-F6533D043F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8240194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resource owner</a:t>
            </a:r>
          </a:p>
          <a:p>
            <a:pPr lvl="1"/>
            <a:r>
              <a:rPr lang="en-GB" dirty="0"/>
              <a:t>An entity capable of granting access to a protected resource. May be a combination of a person (an end-user) and their user agent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resource server</a:t>
            </a:r>
          </a:p>
          <a:p>
            <a:pPr lvl="1"/>
            <a:r>
              <a:rPr lang="en-GB" dirty="0"/>
              <a:t>The server hosting the protected resources, capable of accepting and responding to protected resource requests using access tokens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client</a:t>
            </a:r>
          </a:p>
          <a:p>
            <a:pPr lvl="1"/>
            <a:r>
              <a:rPr lang="en-GB" dirty="0"/>
              <a:t>An application making protected resource requests on behalf of the resource owner and with its authorisation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authorisation</a:t>
            </a:r>
            <a:r>
              <a:rPr lang="en-US" dirty="0"/>
              <a:t> server</a:t>
            </a:r>
          </a:p>
          <a:p>
            <a:pPr lvl="1"/>
            <a:r>
              <a:rPr lang="en-GB" dirty="0"/>
              <a:t>The server issuing access tokens to the client after successfully authenticating the resource owner and obtaining authorisation.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E73BB-695F-CC40-9B21-249188C03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1BFE7564-04CA-814F-BBC3-317706E1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452" y="1984803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5E22FE-2F05-1649-A71B-466C958B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966" y="2927248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3800AFB-D621-DF4A-9328-8D2F9EDBD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2966" y="1984803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C32708D-E377-6946-92DC-2A9E36297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2966" y="4940402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CC8114B-D3F7-B64B-B0A4-902B7D1BD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2966" y="393382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1765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4075</TotalTime>
  <Words>1130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Lucida Console</vt:lpstr>
      <vt:lpstr>Lucida Sans</vt:lpstr>
      <vt:lpstr>Arial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Authentication and Authorisation</vt:lpstr>
      <vt:lpstr>HTTP authentication</vt:lpstr>
      <vt:lpstr>Basic authentication scheme</vt:lpstr>
      <vt:lpstr>Basic authentication scheme</vt:lpstr>
      <vt:lpstr>Proxy authentication</vt:lpstr>
      <vt:lpstr>Proxy authentication</vt:lpstr>
      <vt:lpstr>OAuth 2.0</vt:lpstr>
      <vt:lpstr>OAuth 2.0 roles</vt:lpstr>
      <vt:lpstr>Abstract protocol flow</vt:lpstr>
      <vt:lpstr>OAuth 2.0 protocol flows</vt:lpstr>
      <vt:lpstr>Registration</vt:lpstr>
      <vt:lpstr>Authorisation Code Grant</vt:lpstr>
      <vt:lpstr>PowerPoint Presentation</vt:lpstr>
      <vt:lpstr>PowerPoint Presentation</vt:lpstr>
      <vt:lpstr>PowerPoint Presentation</vt:lpstr>
      <vt:lpstr>PowerPoint Presentation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30</cp:revision>
  <dcterms:created xsi:type="dcterms:W3CDTF">2020-10-05T13:36:56Z</dcterms:created>
  <dcterms:modified xsi:type="dcterms:W3CDTF">2021-10-28T15:26:13Z</dcterms:modified>
</cp:coreProperties>
</file>