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0"/>
  </p:notesMasterIdLst>
  <p:sldIdLst>
    <p:sldId id="259" r:id="rId9"/>
    <p:sldId id="260" r:id="rId10"/>
    <p:sldId id="295" r:id="rId11"/>
    <p:sldId id="300" r:id="rId12"/>
    <p:sldId id="301" r:id="rId13"/>
    <p:sldId id="297" r:id="rId14"/>
    <p:sldId id="302" r:id="rId15"/>
    <p:sldId id="296" r:id="rId16"/>
    <p:sldId id="315" r:id="rId17"/>
    <p:sldId id="303" r:id="rId18"/>
    <p:sldId id="304" r:id="rId19"/>
    <p:sldId id="312" r:id="rId20"/>
    <p:sldId id="307" r:id="rId21"/>
    <p:sldId id="308" r:id="rId22"/>
    <p:sldId id="314" r:id="rId23"/>
    <p:sldId id="313" r:id="rId24"/>
    <p:sldId id="306" r:id="rId25"/>
    <p:sldId id="310" r:id="rId26"/>
    <p:sldId id="311" r:id="rId27"/>
    <p:sldId id="316" r:id="rId28"/>
    <p:sldId id="26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ucida Console" panose="020B0609040504020204" pitchFamily="49" charset="0"/>
      <p:regular r:id="rId35"/>
    </p:embeddedFont>
    <p:embeddedFont>
      <p:font typeface="Lucida Sans" panose="020B0602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6327"/>
  </p:normalViewPr>
  <p:slideViewPr>
    <p:cSldViewPr snapToGrid="0" snapToObjects="1" showGuides="1">
      <p:cViewPr varScale="1">
        <p:scale>
          <a:sx n="62" d="100"/>
          <a:sy n="62" d="100"/>
        </p:scale>
        <p:origin x="596" y="56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9.fntdata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05892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C2A7-2C5F-3F42-BB45-3A6998B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headers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19BA3-9A67-C34B-8A6F-3D5FCB83A2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Age: 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GB" dirty="0"/>
              <a:t>Sent by a proxy server to indicate how long ago a representation was generated by the origin server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Expires: </a:t>
            </a:r>
            <a:r>
              <a:rPr lang="en-GB" i="1" dirty="0">
                <a:latin typeface="Lucida Console" panose="020B0609040504020204" pitchFamily="49" charset="0"/>
              </a:rPr>
              <a:t>timestamp</a:t>
            </a:r>
          </a:p>
          <a:p>
            <a:pPr lvl="1"/>
            <a:r>
              <a:rPr lang="en-GB" dirty="0"/>
              <a:t>Indicates when a representation should be considered stale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Cache-Control: </a:t>
            </a:r>
            <a:r>
              <a:rPr lang="en-GB" i="1" dirty="0">
                <a:latin typeface="Lucida Console" panose="020B0609040504020204" pitchFamily="49" charset="0"/>
              </a:rPr>
              <a:t>directive, directive, ...</a:t>
            </a:r>
          </a:p>
          <a:p>
            <a:pPr lvl="1"/>
            <a:r>
              <a:rPr lang="en-US" dirty="0"/>
              <a:t>Specifies caching </a:t>
            </a:r>
            <a:r>
              <a:rPr lang="en-US" dirty="0" err="1"/>
              <a:t>behaviour</a:t>
            </a:r>
            <a:r>
              <a:rPr lang="en-US" dirty="0"/>
              <a:t>, may be sent by user agents, proxies and origin servers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3D0143-DFF7-1B41-86A7-8EA0A2999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Client will not accept cached representations that have not been 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not accept cached representations more than </a:t>
            </a:r>
            <a:r>
              <a:rPr lang="en-US" i="1" dirty="0"/>
              <a:t>seconds</a:t>
            </a:r>
            <a:r>
              <a:rPr lang="en-US" dirty="0"/>
              <a:t> old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max-stale=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are up to </a:t>
            </a:r>
            <a:r>
              <a:rPr lang="en-US" i="1" dirty="0"/>
              <a:t>seconds</a:t>
            </a:r>
            <a:r>
              <a:rPr lang="en-US" dirty="0"/>
              <a:t> past their freshness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min-fresh=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will remain fresh for at least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no-transform</a:t>
            </a:r>
          </a:p>
          <a:p>
            <a:pPr lvl="1"/>
            <a:r>
              <a:rPr lang="en-US" dirty="0"/>
              <a:t>Intermediary must not transform the representation (note: orthogonal to caching)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must-revalidate</a:t>
            </a:r>
          </a:p>
          <a:p>
            <a:pPr lvl="1"/>
            <a:r>
              <a:rPr lang="en-US" dirty="0"/>
              <a:t>Stale 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Representation is to be considered stale after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public</a:t>
            </a:r>
          </a:p>
          <a:p>
            <a:pPr lvl="1"/>
            <a:r>
              <a:rPr lang="en-US" dirty="0"/>
              <a:t>Representation may be stored in a shared cache and used for other users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private</a:t>
            </a:r>
          </a:p>
          <a:p>
            <a:pPr lvl="1"/>
            <a:r>
              <a:rPr lang="en-US" dirty="0"/>
              <a:t>Representation may not be used for other users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619012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313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593612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528931"/>
            <a:ext cx="4500563" cy="674200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988380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721737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4721737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4171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9400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6000" y="266622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227647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120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B68A26D2-5A6D-9B4D-BB51-F5134BFC4B2E}"/>
              </a:ext>
            </a:extLst>
          </p:cNvPr>
          <p:cNvSpPr/>
          <p:nvPr/>
        </p:nvSpPr>
        <p:spPr>
          <a:xfrm>
            <a:off x="6635187" y="227647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4896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4b4f-77a6c3ab117a2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7030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HTTP/1.1 304 Not Modified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4AC8-9E89-9946-94B8-765C220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and content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F2D4-3A93-1543-9CF8-B8C55530B2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We're caching representations, but there may be multiple representations of a given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when distinguish between the different cached representations of a resource?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Cached representations record the values of the headers listed in the </a:t>
            </a:r>
            <a:r>
              <a:rPr lang="en-US" dirty="0">
                <a:latin typeface="Lucida Console" panose="020B0609040504020204" pitchFamily="49" charset="0"/>
              </a:rPr>
              <a:t>Vary:</a:t>
            </a:r>
            <a:r>
              <a:rPr lang="en-US" dirty="0"/>
              <a:t>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0AD23-A750-7C47-BACE-58F22F6CA3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2AF86-A7EC-FE42-8CD3-892530079D1D}"/>
              </a:ext>
            </a:extLst>
          </p:cNvPr>
          <p:cNvGrpSpPr/>
          <p:nvPr/>
        </p:nvGrpSpPr>
        <p:grpSpPr>
          <a:xfrm>
            <a:off x="6268577" y="2817307"/>
            <a:ext cx="2530794" cy="1593065"/>
            <a:chOff x="2829914" y="2836304"/>
            <a:chExt cx="2530794" cy="159306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E90AFDC-3D55-7C45-8AAA-F9F6A0E5DE76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4F9C81-547E-8448-BF77-F3A99BEE76C4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DFF177-2464-BA4D-9D0F-CF595B65AABA}"/>
              </a:ext>
            </a:extLst>
          </p:cNvPr>
          <p:cNvGrpSpPr/>
          <p:nvPr/>
        </p:nvGrpSpPr>
        <p:grpSpPr>
          <a:xfrm rot="20822521">
            <a:off x="8148618" y="2298736"/>
            <a:ext cx="1104790" cy="735166"/>
            <a:chOff x="5205869" y="2144849"/>
            <a:chExt cx="1104790" cy="735166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BD2F7A2A-DDAD-B34E-A280-827AA09B7428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74285-3884-E843-B22A-E56E2EB9B061}"/>
                </a:ext>
              </a:extLst>
            </p:cNvPr>
            <p:cNvSpPr txBox="1"/>
            <p:nvPr/>
          </p:nvSpPr>
          <p:spPr>
            <a:xfrm rot="20019355">
              <a:off x="5205869" y="2144849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F3A72-0F76-EB49-9ED9-1D0C126B8E4D}"/>
              </a:ext>
            </a:extLst>
          </p:cNvPr>
          <p:cNvGrpSpPr/>
          <p:nvPr/>
        </p:nvGrpSpPr>
        <p:grpSpPr>
          <a:xfrm>
            <a:off x="9273742" y="3677986"/>
            <a:ext cx="2196841" cy="2487864"/>
            <a:chOff x="6491908" y="3696983"/>
            <a:chExt cx="2196841" cy="2487864"/>
          </a:xfrm>
        </p:grpSpPr>
        <p:sp>
          <p:nvSpPr>
            <p:cNvPr id="13" name="Document 12">
              <a:extLst>
                <a:ext uri="{FF2B5EF4-FFF2-40B4-BE49-F238E27FC236}">
                  <a16:creationId xmlns:a16="http://schemas.microsoft.com/office/drawing/2014/main" id="{2C42EEA1-C187-4547-A4C7-E1B58CF6BF80}"/>
                </a:ext>
              </a:extLst>
            </p:cNvPr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DAAD2-AF00-E440-950D-8F5AF51539FE}"/>
                </a:ext>
              </a:extLst>
            </p:cNvPr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80FC5C-D176-B744-A1FB-DDE42B7E5CD2}"/>
              </a:ext>
            </a:extLst>
          </p:cNvPr>
          <p:cNvGrpSpPr/>
          <p:nvPr/>
        </p:nvGrpSpPr>
        <p:grpSpPr>
          <a:xfrm rot="1003722">
            <a:off x="8273323" y="4405998"/>
            <a:ext cx="1104790" cy="728128"/>
            <a:chOff x="5415967" y="4205103"/>
            <a:chExt cx="1104790" cy="728128"/>
          </a:xfrm>
        </p:grpSpPr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C8B975A9-6573-184E-A957-8195F6CD7C2F}"/>
                </a:ext>
              </a:extLst>
            </p:cNvPr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5E445A-9779-144B-989D-368CED3AF48D}"/>
                </a:ext>
              </a:extLst>
            </p:cNvPr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595F6-36B2-5849-8F62-D6C6DACCECF2}"/>
              </a:ext>
            </a:extLst>
          </p:cNvPr>
          <p:cNvGrpSpPr/>
          <p:nvPr/>
        </p:nvGrpSpPr>
        <p:grpSpPr>
          <a:xfrm>
            <a:off x="9273743" y="860930"/>
            <a:ext cx="2196840" cy="2856232"/>
            <a:chOff x="6491908" y="950496"/>
            <a:chExt cx="2196840" cy="28562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DCBC8B-2152-AD41-ADDF-3CFBE82FCCB5}"/>
                </a:ext>
              </a:extLst>
            </p:cNvPr>
            <p:cNvSpPr txBox="1"/>
            <p:nvPr/>
          </p:nvSpPr>
          <p:spPr>
            <a:xfrm>
              <a:off x="6491908" y="950496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  <p:sp>
          <p:nvSpPr>
            <p:cNvPr id="20" name="Document 19">
              <a:extLst>
                <a:ext uri="{FF2B5EF4-FFF2-40B4-BE49-F238E27FC236}">
                  <a16:creationId xmlns:a16="http://schemas.microsoft.com/office/drawing/2014/main" id="{2FD21582-93B2-5A40-A713-050AF3BE2B04}"/>
                </a:ext>
              </a:extLst>
            </p:cNvPr>
            <p:cNvSpPr/>
            <p:nvPr/>
          </p:nvSpPr>
          <p:spPr bwMode="auto">
            <a:xfrm>
              <a:off x="6593659" y="1355473"/>
              <a:ext cx="2095089" cy="245125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video/mp4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</p:txBody>
        </p:sp>
        <p:pic>
          <p:nvPicPr>
            <p:cNvPr id="21" name="Picture 20" descr="weather.png">
              <a:extLst>
                <a:ext uri="{FF2B5EF4-FFF2-40B4-BE49-F238E27FC236}">
                  <a16:creationId xmlns:a16="http://schemas.microsoft.com/office/drawing/2014/main" id="{839D52D6-3C27-AE49-B5A7-33D1EAE7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078" y="2147273"/>
              <a:ext cx="1909323" cy="109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90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4171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41278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475073"/>
            <a:ext cx="4500563" cy="1166643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39236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064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35580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90F8A73-466B-1943-A14E-A10E1A6F0AD3}"/>
              </a:ext>
            </a:extLst>
          </p:cNvPr>
          <p:cNvSpPr/>
          <p:nvPr/>
        </p:nvSpPr>
        <p:spPr>
          <a:xfrm>
            <a:off x="7067549" y="4804002"/>
            <a:ext cx="4500564" cy="1152000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83910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76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763488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36922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856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58143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9C1CA24-759F-6F48-A333-6B9EEAC21C23}"/>
              </a:ext>
            </a:extLst>
          </p:cNvPr>
          <p:cNvSpPr/>
          <p:nvPr/>
        </p:nvSpPr>
        <p:spPr>
          <a:xfrm>
            <a:off x="623888" y="2405768"/>
            <a:ext cx="4735512" cy="1152000"/>
          </a:xfrm>
          <a:prstGeom prst="cloudCallout">
            <a:avLst>
              <a:gd name="adj1" fmla="val 53725"/>
              <a:gd name="adj2" fmla="val 369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B9FAF32-9CA4-C249-B732-DA73467C7CF5}"/>
              </a:ext>
            </a:extLst>
          </p:cNvPr>
          <p:cNvSpPr/>
          <p:nvPr/>
        </p:nvSpPr>
        <p:spPr>
          <a:xfrm>
            <a:off x="7067550" y="4890408"/>
            <a:ext cx="4500563" cy="1152000"/>
          </a:xfrm>
          <a:prstGeom prst="cloudCallout">
            <a:avLst>
              <a:gd name="adj1" fmla="val -61337"/>
              <a:gd name="adj2" fmla="val 336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text/plain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3A80-CB3D-D74B-B642-315C9A97A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Proxies and Caching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177C5-62AB-5B4A-9728-4808613E9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539E3-CF24-8848-A1E5-0F7055D60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3F46-27D4-4B40-B71E-BDDDA56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AABB-A0BD-8047-AFA3-937D14C46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  <a:p>
            <a:pPr marL="0" indent="0">
              <a:buNone/>
            </a:pPr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9F39-0EB4-FD41-B5AC-3B8866E7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	Authentication and 			</a:t>
            </a:r>
            <a:r>
              <a:rPr lang="en-US" dirty="0" err="1"/>
              <a:t>Authorisation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1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Intermediary that acts as server and client</a:t>
            </a:r>
          </a:p>
          <a:p>
            <a:pPr lvl="1"/>
            <a:r>
              <a:rPr lang="en-US" dirty="0"/>
              <a:t>Receives request from user agent and forwards to origin server</a:t>
            </a:r>
          </a:p>
          <a:p>
            <a:pPr lvl="1"/>
            <a:r>
              <a:rPr lang="en-US" dirty="0"/>
              <a:t>Returns response to user agent</a:t>
            </a:r>
          </a:p>
          <a:p>
            <a:pPr lvl="1"/>
            <a:r>
              <a:rPr lang="en-US" dirty="0"/>
              <a:t>Can be chained in sequence</a:t>
            </a:r>
          </a:p>
          <a:p>
            <a:pPr marL="0" indent="0">
              <a:buNone/>
            </a:pPr>
            <a:r>
              <a:rPr lang="en-US" dirty="0"/>
              <a:t>Multiple uses: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Content routing</a:t>
            </a:r>
          </a:p>
          <a:p>
            <a:pPr lvl="1"/>
            <a:r>
              <a:rPr lang="en-US" dirty="0" err="1"/>
              <a:t>Anonymising</a:t>
            </a:r>
            <a:endParaRPr lang="en-US" dirty="0"/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Transcoding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Fielding, R. and Reschke, J. (2014) Hypertext Transfer Protocol (HTTP/1.1): Message Syntax and Routing. RFC7230.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54B9528-E66C-A541-AAC8-4F29FC24C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FC68FB8-EBF9-4B45-A54D-39C320D9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3FB7058-B450-024E-8351-4C76CB6B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8A82-1721-CC4D-BE06-1753302A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and HTTP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F7F93-5FBF-7E47-8527-AA2A0FEC95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sending requests via a proxy, user agent replaces the path in the request line with the full URI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Proxies add </a:t>
            </a:r>
            <a:r>
              <a:rPr lang="en-US" dirty="0">
                <a:latin typeface="Lucida Console" panose="020B0609040504020204" pitchFamily="49" charset="0"/>
              </a:rPr>
              <a:t>Via:</a:t>
            </a:r>
            <a:r>
              <a:rPr lang="en-US" dirty="0"/>
              <a:t> headers to all messages they send</a:t>
            </a:r>
          </a:p>
          <a:p>
            <a:pPr lvl="1"/>
            <a:r>
              <a:rPr lang="en-US" dirty="0"/>
              <a:t>HTTP version, hostname of proxy</a:t>
            </a:r>
          </a:p>
          <a:p>
            <a:pPr lvl="1"/>
            <a:r>
              <a:rPr lang="en-US" dirty="0"/>
              <a:t>Append to existing header if chaining proxies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976286-F848-6A4B-B691-D4B9514F4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E130BE-DBDC-4543-A178-EEA936D6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982824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4D54BC6-159E-3045-8563-B5D7ADBBB814}"/>
              </a:ext>
            </a:extLst>
          </p:cNvPr>
          <p:cNvSpPr/>
          <p:nvPr/>
        </p:nvSpPr>
        <p:spPr>
          <a:xfrm>
            <a:off x="2135187" y="504620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C96C8-C0A7-FC41-8894-6F8EBC2CC6BE}"/>
              </a:ext>
            </a:extLst>
          </p:cNvPr>
          <p:cNvGrpSpPr/>
          <p:nvPr/>
        </p:nvGrpSpPr>
        <p:grpSpPr>
          <a:xfrm>
            <a:off x="2652405" y="4273658"/>
            <a:ext cx="2805777" cy="1114636"/>
            <a:chOff x="2673391" y="2311637"/>
            <a:chExt cx="2805777" cy="11146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4ED5E-D84F-984F-A927-53FC4A69354F}"/>
                </a:ext>
              </a:extLst>
            </p:cNvPr>
            <p:cNvSpPr txBox="1"/>
            <p:nvPr/>
          </p:nvSpPr>
          <p:spPr>
            <a:xfrm>
              <a:off x="3335632" y="2311637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URI to be proxied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0EF33B-4573-3243-A75A-0A465B9709F4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 bwMode="auto">
            <a:xfrm flipH="1">
              <a:off x="3875236" y="2680969"/>
              <a:ext cx="532164" cy="4933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592C02-E93C-364C-87C4-6E5919440068}"/>
                </a:ext>
              </a:extLst>
            </p:cNvPr>
            <p:cNvSpPr/>
            <p:nvPr/>
          </p:nvSpPr>
          <p:spPr bwMode="auto">
            <a:xfrm>
              <a:off x="2673391" y="3174273"/>
              <a:ext cx="240368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4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5EAE5-AE32-F345-B57E-9C8B85E4F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1702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386615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099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7502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366193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27647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69398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451810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32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18E1-9EA2-B541-BD19-06E72C1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637D9-D4EE-8E4D-BF94-667C0CE6E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what about HTTPS?</a:t>
            </a:r>
          </a:p>
          <a:p>
            <a:pPr lvl="1"/>
            <a:r>
              <a:rPr lang="en-US" dirty="0"/>
              <a:t>TLS guarantees end-to-end encryption of both message body and headers</a:t>
            </a:r>
          </a:p>
          <a:p>
            <a:pPr lvl="1"/>
            <a:r>
              <a:rPr lang="en-US" dirty="0"/>
              <a:t>Proxies can't understand the request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CONNECT method establishes a tunnel to the destination origin server</a:t>
            </a:r>
          </a:p>
          <a:p>
            <a:pPr lvl="1"/>
            <a:r>
              <a:rPr lang="en-US" dirty="0"/>
              <a:t>Proxy will forward all subsequent packets in both directions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83E06-D657-BB46-99C1-A43888EED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E48090-62B1-154C-9D1A-A606BFA87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734319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07558C13-7514-B340-A5D2-1EF9FB347304}"/>
              </a:ext>
            </a:extLst>
          </p:cNvPr>
          <p:cNvSpPr/>
          <p:nvPr/>
        </p:nvSpPr>
        <p:spPr>
          <a:xfrm>
            <a:off x="2135187" y="479769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CONNECT example.org:443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example.org:443</a:t>
            </a:r>
          </a:p>
        </p:txBody>
      </p:sp>
    </p:spTree>
    <p:extLst>
      <p:ext uri="{BB962C8B-B14F-4D97-AF65-F5344CB8AC3E}">
        <p14:creationId xmlns:p14="http://schemas.microsoft.com/office/powerpoint/2010/main" val="5604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B489-EB13-C742-8E39-7528A10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Autoconfiguration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29CE-5422-B943-95EA-BA1BECA6B8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file containing sandboxed JavaScript defining </a:t>
            </a:r>
            <a:r>
              <a:rPr lang="en-US" dirty="0" err="1">
                <a:latin typeface="Lucida Console" panose="020B0609040504020204" pitchFamily="49" charset="0"/>
              </a:rPr>
              <a:t>FindProxyForURL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US" dirty="0"/>
              <a:t>Configured in browser (specify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DHCP (option 252, containing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DNS (looks for host named </a:t>
            </a:r>
            <a:r>
              <a:rPr lang="en-US" dirty="0" err="1">
                <a:latin typeface="Lucida Console" panose="020B0609040504020204" pitchFamily="49" charset="0"/>
              </a:rPr>
              <a:t>wpad</a:t>
            </a:r>
            <a:r>
              <a:rPr lang="en-US" dirty="0"/>
              <a:t>, requests </a:t>
            </a:r>
            <a:r>
              <a:rPr lang="en-US" dirty="0" err="1">
                <a:latin typeface="Lucida Console" panose="020B0609040504020204" pitchFamily="49" charset="0"/>
              </a:rPr>
              <a:t>wpad.dat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Note: common practice, not a (formal) standard</a:t>
            </a:r>
          </a:p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function </a:t>
            </a:r>
            <a:r>
              <a:rPr lang="en-GB" dirty="0" err="1">
                <a:latin typeface="Lucida Console" panose="020B0609040504020204" pitchFamily="49" charset="0"/>
              </a:rPr>
              <a:t>FindProxyForURL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, host)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// ...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Return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DIRECT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PROXY </a:t>
            </a:r>
            <a:r>
              <a:rPr lang="en-GB" i="1" dirty="0" err="1">
                <a:latin typeface="Lucida Console" panose="020B0609040504020204" pitchFamily="49" charset="0"/>
              </a:rPr>
              <a:t>host:port</a:t>
            </a:r>
            <a:endParaRPr lang="en-US" i="1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C3A3-0F1F-2C40-B45D-78B1A1623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 the following REST constraint: response data must be labelled as cacheable or non-cacheable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practice, both user agents and proxies may cache representations</a:t>
            </a:r>
          </a:p>
          <a:p>
            <a:pPr lvl="1"/>
            <a:r>
              <a:rPr lang="en-US" dirty="0"/>
              <a:t>User agent private cache</a:t>
            </a:r>
          </a:p>
          <a:p>
            <a:pPr lvl="1"/>
            <a:r>
              <a:rPr lang="en-US" dirty="0"/>
              <a:t>Proxy shared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know what to cache?</a:t>
            </a:r>
          </a:p>
          <a:p>
            <a:pPr marL="0" indent="0">
              <a:buNone/>
            </a:pPr>
            <a:r>
              <a:rPr lang="en-US" dirty="0"/>
              <a:t>How do we avoid stale data?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6618"/>
            <a:ext cx="10944225" cy="293721"/>
          </a:xfrm>
        </p:spPr>
        <p:txBody>
          <a:bodyPr anchor="b" anchorCtr="0"/>
          <a:lstStyle/>
          <a:p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 Available at: 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5D264-6E54-7D46-A8A6-8EB05161EA91}"/>
              </a:ext>
            </a:extLst>
          </p:cNvPr>
          <p:cNvGrpSpPr/>
          <p:nvPr/>
        </p:nvGrpSpPr>
        <p:grpSpPr>
          <a:xfrm>
            <a:off x="8404776" y="3961811"/>
            <a:ext cx="862737" cy="2073619"/>
            <a:chOff x="3797131" y="3961811"/>
            <a:chExt cx="862737" cy="2073619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0C1078B3-A469-7945-A550-48BE63F1BA66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8438CD-D59B-5049-AF0B-6132238E7B80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83A5-48A2-CA48-8932-40DD709E2EF9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AEC2CB-3017-BB46-9335-3A1614CF735B}"/>
              </a:ext>
            </a:extLst>
          </p:cNvPr>
          <p:cNvGrpSpPr/>
          <p:nvPr/>
        </p:nvGrpSpPr>
        <p:grpSpPr>
          <a:xfrm>
            <a:off x="6149804" y="3939009"/>
            <a:ext cx="862737" cy="2073619"/>
            <a:chOff x="3797131" y="3961811"/>
            <a:chExt cx="862737" cy="2073619"/>
          </a:xfrm>
        </p:grpSpPr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9DF247F9-DF15-4F47-8613-7C1BBD8AC547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262567-3009-2149-9E79-8578A672D7A3}"/>
                </a:ext>
              </a:extLst>
            </p:cNvPr>
            <p:cNvCxnSpPr>
              <a:cxnSpLocks/>
              <a:stCxn id="18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9E8A46-937F-4248-8BD0-54B37ED07194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310F86F-0B1B-C341-B883-D83CD9A5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0BEAD83-B247-1448-97EF-6DE3E12C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82C2665-EC8A-444A-AD88-001345F00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8BFD-54F5-4140-B8CF-44C93DF3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F28E-4D6A-314E-8DE1-61674E87D0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Freshness/staleness</a:t>
            </a:r>
          </a:p>
          <a:p>
            <a:pPr lvl="1"/>
            <a:r>
              <a:rPr lang="en-US" dirty="0"/>
              <a:t>How long is it since the representation was generated by the origin server?</a:t>
            </a:r>
          </a:p>
          <a:p>
            <a:pPr lvl="1"/>
            <a:r>
              <a:rPr lang="en-US" dirty="0"/>
              <a:t>Is there a lifetime (or expiration time) associated with the representation?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Revalidation</a:t>
            </a:r>
          </a:p>
          <a:p>
            <a:pPr lvl="1"/>
            <a:r>
              <a:rPr lang="en-US" dirty="0"/>
              <a:t>If a cache contains a stale representation, we need to refresh it by either: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Checking that it is still the same as the representation served by the origin server, or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Fetching a new (fresh) representation with which to replace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0D9AC-36F7-4948-87B2-7D2EC6F021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196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6714</TotalTime>
  <Words>1464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Lucida Console</vt:lpstr>
      <vt:lpstr>Lucida Sans</vt:lpstr>
      <vt:lpstr>Arial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Proxies and Caching</vt:lpstr>
      <vt:lpstr>Proxies</vt:lpstr>
      <vt:lpstr>Proxies and HTTP</vt:lpstr>
      <vt:lpstr>PowerPoint Presentation</vt:lpstr>
      <vt:lpstr>Tunnels</vt:lpstr>
      <vt:lpstr>Proxy Autoconfiguration</vt:lpstr>
      <vt:lpstr>Caching</vt:lpstr>
      <vt:lpstr>Key concepts</vt:lpstr>
      <vt:lpstr>Cache headers</vt:lpstr>
      <vt:lpstr>Request Cache-Control: directives</vt:lpstr>
      <vt:lpstr>Response Cache-Control: directives</vt:lpstr>
      <vt:lpstr>PowerPoint Presentation</vt:lpstr>
      <vt:lpstr>PowerPoint Presentation</vt:lpstr>
      <vt:lpstr>PowerPoint Presentation</vt:lpstr>
      <vt:lpstr>PowerPoint Presentation</vt:lpstr>
      <vt:lpstr>Caching and content negotiation</vt:lpstr>
      <vt:lpstr>PowerPoint Presentation</vt:lpstr>
      <vt:lpstr>PowerPoint Presentation</vt:lpstr>
      <vt:lpstr>Further reading</vt:lpstr>
      <vt:lpstr>Next lecture:  Authentication and    Authorisation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2020-10-02T08:25:08Z</dcterms:created>
  <dcterms:modified xsi:type="dcterms:W3CDTF">2021-10-28T15:00:27Z</dcterms:modified>
</cp:coreProperties>
</file>