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6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7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30"/>
  </p:notesMasterIdLst>
  <p:sldIdLst>
    <p:sldId id="259" r:id="rId9"/>
    <p:sldId id="260" r:id="rId10"/>
    <p:sldId id="295" r:id="rId11"/>
    <p:sldId id="300" r:id="rId12"/>
    <p:sldId id="301" r:id="rId13"/>
    <p:sldId id="297" r:id="rId14"/>
    <p:sldId id="302" r:id="rId15"/>
    <p:sldId id="296" r:id="rId16"/>
    <p:sldId id="315" r:id="rId17"/>
    <p:sldId id="303" r:id="rId18"/>
    <p:sldId id="304" r:id="rId19"/>
    <p:sldId id="312" r:id="rId20"/>
    <p:sldId id="307" r:id="rId21"/>
    <p:sldId id="308" r:id="rId22"/>
    <p:sldId id="314" r:id="rId23"/>
    <p:sldId id="313" r:id="rId24"/>
    <p:sldId id="306" r:id="rId25"/>
    <p:sldId id="310" r:id="rId26"/>
    <p:sldId id="311" r:id="rId27"/>
    <p:sldId id="316" r:id="rId28"/>
    <p:sldId id="261" r:id="rId29"/>
  </p:sldIdLst>
  <p:sldSz cx="12192000" cy="6858000"/>
  <p:notesSz cx="6858000" cy="9144000"/>
  <p:embeddedFontLs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Lucida Console" panose="020B0609040504020204" pitchFamily="49" charset="0"/>
      <p:regular r:id="rId35"/>
    </p:embeddedFont>
    <p:embeddedFont>
      <p:font typeface="Lucida Sans" panose="020B0602030504020204" pitchFamily="34" charset="0"/>
      <p:regular r:id="rId36"/>
      <p:bold r:id="rId37"/>
      <p:italic r:id="rId38"/>
      <p:boldItalic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681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29"/>
    <p:restoredTop sz="96327"/>
  </p:normalViewPr>
  <p:slideViewPr>
    <p:cSldViewPr snapToGrid="0" snapToObjects="1" showGuides="1">
      <p:cViewPr varScale="1">
        <p:scale>
          <a:sx n="62" d="100"/>
          <a:sy n="62" d="100"/>
        </p:scale>
        <p:origin x="596" y="56"/>
      </p:cViewPr>
      <p:guideLst>
        <p:guide orient="horz" pos="2160"/>
        <p:guide pos="681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font" Target="fonts/font9.fntdata"/><Relationship Id="rId21" Type="http://schemas.openxmlformats.org/officeDocument/2006/relationships/slide" Target="slides/slide13.xml"/><Relationship Id="rId34" Type="http://schemas.openxmlformats.org/officeDocument/2006/relationships/font" Target="fonts/font4.fntdata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font" Target="fonts/font6.fntdata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font" Target="fonts/font1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font" Target="fonts/font3.fntdata"/><Relationship Id="rId38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28/10/2021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058923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.png"/><Relationship Id="rId5" Type="http://schemas.openxmlformats.org/officeDocument/2006/relationships/theme" Target="../theme/theme8.xml"/><Relationship Id="rId4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28/10/2021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9C2A7-2C5F-3F42-BB45-3A6998B77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Cache headers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0119BA3-9A67-C34B-8A6F-3D5FCB83A26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Age: </a:t>
            </a:r>
            <a:r>
              <a:rPr lang="en-US" i="1" dirty="0">
                <a:latin typeface="Lucida Console" panose="020B0609040504020204" pitchFamily="49" charset="0"/>
              </a:rPr>
              <a:t>seconds</a:t>
            </a:r>
          </a:p>
          <a:p>
            <a:pPr lvl="1"/>
            <a:r>
              <a:rPr lang="en-GB" dirty="0"/>
              <a:t>Sent by a proxy server to indicate how long ago a representation was generated by the origin server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Expires: </a:t>
            </a:r>
            <a:r>
              <a:rPr lang="en-GB" i="1" dirty="0">
                <a:latin typeface="Lucida Console" panose="020B0609040504020204" pitchFamily="49" charset="0"/>
              </a:rPr>
              <a:t>timestamp</a:t>
            </a:r>
          </a:p>
          <a:p>
            <a:pPr lvl="1"/>
            <a:r>
              <a:rPr lang="en-GB" dirty="0"/>
              <a:t>Indicates when a representation should be considered stale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Cache-Control: </a:t>
            </a:r>
            <a:r>
              <a:rPr lang="en-GB" i="1" dirty="0">
                <a:latin typeface="Lucida Console" panose="020B0609040504020204" pitchFamily="49" charset="0"/>
              </a:rPr>
              <a:t>directive, directive, ...</a:t>
            </a:r>
          </a:p>
          <a:p>
            <a:pPr lvl="1"/>
            <a:r>
              <a:rPr lang="en-US" dirty="0"/>
              <a:t>Specifies caching </a:t>
            </a:r>
            <a:r>
              <a:rPr lang="en-US" dirty="0" err="1"/>
              <a:t>behaviour</a:t>
            </a:r>
            <a:r>
              <a:rPr lang="en-US" dirty="0"/>
              <a:t>, may be sent by user agents, proxies and origin servers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A3D0143-DFF7-1B41-86A7-8EA0A29992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5213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F8F01-462D-FC47-A8B3-14DE8A56D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Request </a:t>
            </a:r>
            <a:r>
              <a:rPr lang="en-US" dirty="0">
                <a:latin typeface="Lucida Console" panose="020B0609040504020204" pitchFamily="49" charset="0"/>
              </a:rPr>
              <a:t>Cache-Control:</a:t>
            </a:r>
            <a:r>
              <a:rPr lang="en-US" dirty="0"/>
              <a:t> directives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68DC35-ED37-7941-8332-CAFA42E66B6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no-cache</a:t>
            </a:r>
          </a:p>
          <a:p>
            <a:pPr lvl="1"/>
            <a:r>
              <a:rPr lang="en-US" dirty="0"/>
              <a:t>Client will not accept cached representations that have not been validated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no-store</a:t>
            </a:r>
          </a:p>
          <a:p>
            <a:pPr lvl="1"/>
            <a:r>
              <a:rPr lang="en-US" dirty="0"/>
              <a:t>No part of this request or response may be cached 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max-age=</a:t>
            </a:r>
            <a:r>
              <a:rPr lang="en-US" i="1" dirty="0">
                <a:latin typeface="Lucida Console" panose="020B0609040504020204" pitchFamily="49" charset="0"/>
              </a:rPr>
              <a:t>seconds</a:t>
            </a:r>
          </a:p>
          <a:p>
            <a:pPr lvl="1"/>
            <a:r>
              <a:rPr lang="en-US" dirty="0"/>
              <a:t>Client will not accept cached representations more than </a:t>
            </a:r>
            <a:r>
              <a:rPr lang="en-US" i="1" dirty="0"/>
              <a:t>seconds</a:t>
            </a:r>
            <a:r>
              <a:rPr lang="en-US" dirty="0"/>
              <a:t> old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max-stale=</a:t>
            </a:r>
            <a:r>
              <a:rPr lang="en-US" i="1" dirty="0">
                <a:latin typeface="Lucida Console" panose="020B0609040504020204" pitchFamily="49" charset="0"/>
              </a:rPr>
              <a:t>seconds</a:t>
            </a:r>
          </a:p>
          <a:p>
            <a:pPr lvl="1"/>
            <a:r>
              <a:rPr lang="en-US" dirty="0"/>
              <a:t>Client will accept cached representations that are up to </a:t>
            </a:r>
            <a:r>
              <a:rPr lang="en-US" i="1" dirty="0"/>
              <a:t>seconds</a:t>
            </a:r>
            <a:r>
              <a:rPr lang="en-US" dirty="0"/>
              <a:t> past their freshness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min-fresh=</a:t>
            </a:r>
            <a:r>
              <a:rPr lang="en-US" i="1" dirty="0">
                <a:latin typeface="Lucida Console" panose="020B0609040504020204" pitchFamily="49" charset="0"/>
              </a:rPr>
              <a:t>seconds</a:t>
            </a:r>
          </a:p>
          <a:p>
            <a:pPr lvl="1"/>
            <a:r>
              <a:rPr lang="en-US" dirty="0"/>
              <a:t>Client will accept cached representations that will remain fresh for at least </a:t>
            </a:r>
            <a:r>
              <a:rPr lang="en-US" i="1" dirty="0"/>
              <a:t>seconds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no-transform</a:t>
            </a:r>
          </a:p>
          <a:p>
            <a:pPr lvl="1"/>
            <a:r>
              <a:rPr lang="en-US" dirty="0"/>
              <a:t>Intermediary must not transform the representation (note: orthogonal to caching)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277E4E-13D3-5E41-A404-EFA5D9CA95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77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F8F01-462D-FC47-A8B3-14DE8A56D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Response </a:t>
            </a:r>
            <a:r>
              <a:rPr lang="en-US" dirty="0">
                <a:latin typeface="Lucida Console" panose="020B0609040504020204" pitchFamily="49" charset="0"/>
              </a:rPr>
              <a:t>Cache-Control:</a:t>
            </a:r>
            <a:r>
              <a:rPr lang="en-US" dirty="0"/>
              <a:t> directives</a:t>
            </a:r>
            <a:endParaRPr lang="en-US" dirty="0">
              <a:latin typeface="Lucida Console" panose="020B0609040504020204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68DC35-ED37-7941-8332-CAFA42E66B6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no-cache</a:t>
            </a:r>
          </a:p>
          <a:p>
            <a:pPr lvl="1"/>
            <a:r>
              <a:rPr lang="en-US" dirty="0"/>
              <a:t>Representations may not be reused without being revalidated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no-store</a:t>
            </a:r>
          </a:p>
          <a:p>
            <a:pPr lvl="1"/>
            <a:r>
              <a:rPr lang="en-US" dirty="0"/>
              <a:t>No part of this request or response may be cached 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must-revalidate</a:t>
            </a:r>
          </a:p>
          <a:p>
            <a:pPr lvl="1"/>
            <a:r>
              <a:rPr lang="en-US" dirty="0"/>
              <a:t>Stale representations may not be reused without being revalidated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max-age=</a:t>
            </a:r>
            <a:r>
              <a:rPr lang="en-US" i="1" dirty="0">
                <a:latin typeface="Lucida Console" panose="020B0609040504020204" pitchFamily="49" charset="0"/>
              </a:rPr>
              <a:t>seconds</a:t>
            </a:r>
          </a:p>
          <a:p>
            <a:pPr lvl="1"/>
            <a:r>
              <a:rPr lang="en-US" dirty="0"/>
              <a:t>Representation is to be considered stale after </a:t>
            </a:r>
            <a:r>
              <a:rPr lang="en-US" i="1" dirty="0"/>
              <a:t>seconds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public</a:t>
            </a:r>
          </a:p>
          <a:p>
            <a:pPr lvl="1"/>
            <a:r>
              <a:rPr lang="en-US" dirty="0"/>
              <a:t>Representation may be stored in a shared cache and used for other users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private</a:t>
            </a:r>
          </a:p>
          <a:p>
            <a:pPr lvl="1"/>
            <a:r>
              <a:rPr lang="en-US" dirty="0"/>
              <a:t>Representation may not be used for other users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277E4E-13D3-5E41-A404-EFA5D9CA95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4185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C0E94488-A054-5541-A9CB-6648AF09C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1236264"/>
            <a:ext cx="900000" cy="900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299C8E88-6301-CA42-B5F1-A608273CA0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3619012"/>
            <a:ext cx="900000" cy="900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90D6A63-B318-8949-8281-561725F110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2303131"/>
            <a:ext cx="900000" cy="900000"/>
          </a:xfrm>
          <a:prstGeom prst="rect">
            <a:avLst/>
          </a:prstGeom>
        </p:spPr>
      </p:pic>
      <p:sp>
        <p:nvSpPr>
          <p:cNvPr id="9" name="Rectangular Callout 8">
            <a:extLst>
              <a:ext uri="{FF2B5EF4-FFF2-40B4-BE49-F238E27FC236}">
                <a16:creationId xmlns:a16="http://schemas.microsoft.com/office/drawing/2014/main" id="{70A75AE1-C172-9848-8696-5D2F75DDD1DA}"/>
              </a:ext>
            </a:extLst>
          </p:cNvPr>
          <p:cNvSpPr/>
          <p:nvPr/>
        </p:nvSpPr>
        <p:spPr>
          <a:xfrm>
            <a:off x="2135187" y="1462064"/>
            <a:ext cx="4500000" cy="674200"/>
          </a:xfrm>
          <a:prstGeom prst="wedgeRectCallout">
            <a:avLst>
              <a:gd name="adj1" fmla="val -56795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6E0C0616-D1DA-AF4F-B7DC-C5E94DF0A60D}"/>
              </a:ext>
            </a:extLst>
          </p:cNvPr>
          <p:cNvSpPr/>
          <p:nvPr/>
        </p:nvSpPr>
        <p:spPr>
          <a:xfrm>
            <a:off x="5556250" y="3593612"/>
            <a:ext cx="4500563" cy="920422"/>
          </a:xfrm>
          <a:prstGeom prst="wedgeRectCallout">
            <a:avLst>
              <a:gd name="adj1" fmla="val 59271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Cache-Control: max-age=600</a:t>
            </a:r>
          </a:p>
          <a:p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ETag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: "39d5-5943f8fdc2607"</a:t>
            </a: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CE903B7C-EA75-4243-BD46-05F13ACE9858}"/>
              </a:ext>
            </a:extLst>
          </p:cNvPr>
          <p:cNvSpPr/>
          <p:nvPr/>
        </p:nvSpPr>
        <p:spPr>
          <a:xfrm>
            <a:off x="7067550" y="2528931"/>
            <a:ext cx="4500563" cy="674200"/>
          </a:xfrm>
          <a:prstGeom prst="wedgeRectCallout">
            <a:avLst>
              <a:gd name="adj1" fmla="val -57641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F1C7E10-0A0F-204E-9E97-97A95E315F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4988380"/>
            <a:ext cx="900000" cy="900000"/>
          </a:xfrm>
          <a:prstGeom prst="rect">
            <a:avLst/>
          </a:prstGeom>
        </p:spPr>
      </p:pic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5998AA79-BB72-264C-9352-54836C559633}"/>
              </a:ext>
            </a:extLst>
          </p:cNvPr>
          <p:cNvSpPr/>
          <p:nvPr/>
        </p:nvSpPr>
        <p:spPr>
          <a:xfrm>
            <a:off x="623887" y="4721737"/>
            <a:ext cx="4500563" cy="1166643"/>
          </a:xfrm>
          <a:prstGeom prst="wedgeRectCallout">
            <a:avLst>
              <a:gd name="adj1" fmla="val 58989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Cache-Control: max-age=600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Age: 0</a:t>
            </a:r>
          </a:p>
          <a:p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ETag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: "39d5-5943f8fdc2607"</a:t>
            </a:r>
          </a:p>
        </p:txBody>
      </p:sp>
      <p:sp>
        <p:nvSpPr>
          <p:cNvPr id="2" name="Cloud Callout 1">
            <a:extLst>
              <a:ext uri="{FF2B5EF4-FFF2-40B4-BE49-F238E27FC236}">
                <a16:creationId xmlns:a16="http://schemas.microsoft.com/office/drawing/2014/main" id="{2D1473A0-DFFD-8040-8927-F56946E10663}"/>
              </a:ext>
            </a:extLst>
          </p:cNvPr>
          <p:cNvSpPr/>
          <p:nvPr/>
        </p:nvSpPr>
        <p:spPr>
          <a:xfrm>
            <a:off x="6635187" y="4721737"/>
            <a:ext cx="4183234" cy="1166643"/>
          </a:xfrm>
          <a:prstGeom prst="cloudCallout">
            <a:avLst>
              <a:gd name="adj1" fmla="val -50407"/>
              <a:gd name="adj2" fmla="val 45643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http://</a:t>
            </a:r>
            <a:r>
              <a:rPr lang="en-US" sz="14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/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max-age=600, age=0,</a:t>
            </a:r>
            <a:b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US" sz="12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etag</a:t>
            </a:r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=</a:t>
            </a:r>
            <a:r>
              <a:rPr lang="en-GB" sz="1200" dirty="0">
                <a:solidFill>
                  <a:srgbClr val="000000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39d5-5943f8fdc2607</a:t>
            </a:r>
            <a:endParaRPr lang="en-US" sz="1200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593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C0E94488-A054-5541-A9CB-6648AF09C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1241717"/>
            <a:ext cx="900000" cy="900000"/>
          </a:xfrm>
          <a:prstGeom prst="rect">
            <a:avLst/>
          </a:prstGeom>
        </p:spPr>
      </p:pic>
      <p:sp>
        <p:nvSpPr>
          <p:cNvPr id="9" name="Rectangular Callout 8">
            <a:extLst>
              <a:ext uri="{FF2B5EF4-FFF2-40B4-BE49-F238E27FC236}">
                <a16:creationId xmlns:a16="http://schemas.microsoft.com/office/drawing/2014/main" id="{70A75AE1-C172-9848-8696-5D2F75DDD1DA}"/>
              </a:ext>
            </a:extLst>
          </p:cNvPr>
          <p:cNvSpPr/>
          <p:nvPr/>
        </p:nvSpPr>
        <p:spPr>
          <a:xfrm>
            <a:off x="2135187" y="1459400"/>
            <a:ext cx="4500000" cy="674200"/>
          </a:xfrm>
          <a:prstGeom prst="wedgeRectCallout">
            <a:avLst>
              <a:gd name="adj1" fmla="val -56795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F1C7E10-0A0F-204E-9E97-97A95E315F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6000" y="2666229"/>
            <a:ext cx="900000" cy="900000"/>
          </a:xfrm>
          <a:prstGeom prst="rect">
            <a:avLst/>
          </a:prstGeom>
        </p:spPr>
      </p:pic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5998AA79-BB72-264C-9352-54836C559633}"/>
              </a:ext>
            </a:extLst>
          </p:cNvPr>
          <p:cNvSpPr/>
          <p:nvPr/>
        </p:nvSpPr>
        <p:spPr>
          <a:xfrm>
            <a:off x="623887" y="2276475"/>
            <a:ext cx="4500563" cy="1166643"/>
          </a:xfrm>
          <a:prstGeom prst="wedgeRectCallout">
            <a:avLst>
              <a:gd name="adj1" fmla="val 58989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Cache-Control: max-age=600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ETag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: "39d5-5943f8fdc2607"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Age: 120</a:t>
            </a:r>
          </a:p>
        </p:txBody>
      </p:sp>
      <p:sp>
        <p:nvSpPr>
          <p:cNvPr id="14" name="Cloud Callout 13">
            <a:extLst>
              <a:ext uri="{FF2B5EF4-FFF2-40B4-BE49-F238E27FC236}">
                <a16:creationId xmlns:a16="http://schemas.microsoft.com/office/drawing/2014/main" id="{B68A26D2-5A6D-9B4D-BB51-F5134BFC4B2E}"/>
              </a:ext>
            </a:extLst>
          </p:cNvPr>
          <p:cNvSpPr/>
          <p:nvPr/>
        </p:nvSpPr>
        <p:spPr>
          <a:xfrm>
            <a:off x="6635187" y="2276475"/>
            <a:ext cx="4183234" cy="1166643"/>
          </a:xfrm>
          <a:prstGeom prst="cloudCallout">
            <a:avLst>
              <a:gd name="adj1" fmla="val -50407"/>
              <a:gd name="adj2" fmla="val 45643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http://</a:t>
            </a:r>
            <a:r>
              <a:rPr lang="en-US" sz="14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/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max-age=600, age=120,</a:t>
            </a:r>
            <a:b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US" sz="12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etag</a:t>
            </a:r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=</a:t>
            </a:r>
            <a:r>
              <a:rPr lang="en-GB" sz="1200" dirty="0">
                <a:solidFill>
                  <a:srgbClr val="000000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39d5-5943f8fdc2607</a:t>
            </a:r>
            <a:endParaRPr lang="en-US" sz="1200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961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4" grpId="0" animBg="1"/>
      <p:bldP spid="14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C0E94488-A054-5541-A9CB-6648AF09C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1236264"/>
            <a:ext cx="900000" cy="900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299C8E88-6301-CA42-B5F1-A608273CA0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007238"/>
            <a:ext cx="900000" cy="900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90D6A63-B318-8949-8281-561725F110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2657194"/>
            <a:ext cx="900000" cy="900000"/>
          </a:xfrm>
          <a:prstGeom prst="rect">
            <a:avLst/>
          </a:prstGeom>
        </p:spPr>
      </p:pic>
      <p:sp>
        <p:nvSpPr>
          <p:cNvPr id="9" name="Rectangular Callout 8">
            <a:extLst>
              <a:ext uri="{FF2B5EF4-FFF2-40B4-BE49-F238E27FC236}">
                <a16:creationId xmlns:a16="http://schemas.microsoft.com/office/drawing/2014/main" id="{70A75AE1-C172-9848-8696-5D2F75DDD1DA}"/>
              </a:ext>
            </a:extLst>
          </p:cNvPr>
          <p:cNvSpPr/>
          <p:nvPr/>
        </p:nvSpPr>
        <p:spPr>
          <a:xfrm>
            <a:off x="2135187" y="1462064"/>
            <a:ext cx="4500000" cy="674200"/>
          </a:xfrm>
          <a:prstGeom prst="wedgeRectCallout">
            <a:avLst>
              <a:gd name="adj1" fmla="val -56795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6E0C0616-D1DA-AF4F-B7DC-C5E94DF0A60D}"/>
              </a:ext>
            </a:extLst>
          </p:cNvPr>
          <p:cNvSpPr/>
          <p:nvPr/>
        </p:nvSpPr>
        <p:spPr>
          <a:xfrm>
            <a:off x="5556250" y="3984896"/>
            <a:ext cx="4500563" cy="920422"/>
          </a:xfrm>
          <a:prstGeom prst="wedgeRectCallout">
            <a:avLst>
              <a:gd name="adj1" fmla="val 59271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Cache-Control: max-age=600</a:t>
            </a:r>
          </a:p>
          <a:p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ETag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: "4b4f-77a6c3ab117a2"</a:t>
            </a: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CE903B7C-EA75-4243-BD46-05F13ACE9858}"/>
              </a:ext>
            </a:extLst>
          </p:cNvPr>
          <p:cNvSpPr/>
          <p:nvPr/>
        </p:nvSpPr>
        <p:spPr>
          <a:xfrm>
            <a:off x="7067550" y="2657194"/>
            <a:ext cx="4500563" cy="920422"/>
          </a:xfrm>
          <a:prstGeom prst="wedgeRectCallout">
            <a:avLst>
              <a:gd name="adj1" fmla="val -57641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If-None-Match: "39d5-5943f8fdc2607"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F1C7E10-0A0F-204E-9E97-97A95E315F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5337288"/>
            <a:ext cx="900000" cy="900000"/>
          </a:xfrm>
          <a:prstGeom prst="rect">
            <a:avLst/>
          </a:prstGeom>
        </p:spPr>
      </p:pic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5998AA79-BB72-264C-9352-54836C559633}"/>
              </a:ext>
            </a:extLst>
          </p:cNvPr>
          <p:cNvSpPr/>
          <p:nvPr/>
        </p:nvSpPr>
        <p:spPr>
          <a:xfrm>
            <a:off x="623887" y="5070645"/>
            <a:ext cx="4500563" cy="1166643"/>
          </a:xfrm>
          <a:prstGeom prst="wedgeRectCallout">
            <a:avLst>
              <a:gd name="adj1" fmla="val 58989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Cache-Control: max-age=600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Age: 0</a:t>
            </a:r>
          </a:p>
          <a:p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ETag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: "4b4f-77a6c3ab117a2"</a:t>
            </a:r>
          </a:p>
        </p:txBody>
      </p:sp>
      <p:sp>
        <p:nvSpPr>
          <p:cNvPr id="2" name="Cloud Callout 1">
            <a:extLst>
              <a:ext uri="{FF2B5EF4-FFF2-40B4-BE49-F238E27FC236}">
                <a16:creationId xmlns:a16="http://schemas.microsoft.com/office/drawing/2014/main" id="{2D1473A0-DFFD-8040-8927-F56946E10663}"/>
              </a:ext>
            </a:extLst>
          </p:cNvPr>
          <p:cNvSpPr/>
          <p:nvPr/>
        </p:nvSpPr>
        <p:spPr>
          <a:xfrm>
            <a:off x="6635187" y="5070645"/>
            <a:ext cx="4183234" cy="1166643"/>
          </a:xfrm>
          <a:prstGeom prst="cloudCallout">
            <a:avLst>
              <a:gd name="adj1" fmla="val -50407"/>
              <a:gd name="adj2" fmla="val 45643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http://</a:t>
            </a:r>
            <a:r>
              <a:rPr lang="en-US" sz="14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/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max-age=600, age=0,</a:t>
            </a:r>
            <a:b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US" sz="12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etag</a:t>
            </a:r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=</a:t>
            </a:r>
            <a:r>
              <a:rPr lang="en-GB" sz="12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4b4f-77a6c3ab117a2</a:t>
            </a:r>
            <a:endParaRPr lang="en-US" sz="1200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4" name="Cloud Callout 13">
            <a:extLst>
              <a:ext uri="{FF2B5EF4-FFF2-40B4-BE49-F238E27FC236}">
                <a16:creationId xmlns:a16="http://schemas.microsoft.com/office/drawing/2014/main" id="{28C8879F-FA44-A945-AE0C-CA568D981365}"/>
              </a:ext>
            </a:extLst>
          </p:cNvPr>
          <p:cNvSpPr/>
          <p:nvPr/>
        </p:nvSpPr>
        <p:spPr>
          <a:xfrm>
            <a:off x="941216" y="2410973"/>
            <a:ext cx="4183234" cy="1166643"/>
          </a:xfrm>
          <a:prstGeom prst="cloudCallout">
            <a:avLst>
              <a:gd name="adj1" fmla="val 58583"/>
              <a:gd name="adj2" fmla="val 2060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http://</a:t>
            </a:r>
            <a:r>
              <a:rPr lang="en-US" sz="14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/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max-age=600, age=720,</a:t>
            </a:r>
            <a:b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US" sz="12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etag</a:t>
            </a:r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=</a:t>
            </a:r>
            <a:r>
              <a:rPr lang="en-GB" sz="1200" dirty="0">
                <a:solidFill>
                  <a:srgbClr val="000000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39d5-5943f8fdc2607</a:t>
            </a:r>
            <a:endParaRPr lang="en-US" sz="1200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53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2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C0E94488-A054-5541-A9CB-6648AF09C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1236264"/>
            <a:ext cx="900000" cy="900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299C8E88-6301-CA42-B5F1-A608273CA0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007238"/>
            <a:ext cx="900000" cy="900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90D6A63-B318-8949-8281-561725F110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2657194"/>
            <a:ext cx="900000" cy="900000"/>
          </a:xfrm>
          <a:prstGeom prst="rect">
            <a:avLst/>
          </a:prstGeom>
        </p:spPr>
      </p:pic>
      <p:sp>
        <p:nvSpPr>
          <p:cNvPr id="9" name="Rectangular Callout 8">
            <a:extLst>
              <a:ext uri="{FF2B5EF4-FFF2-40B4-BE49-F238E27FC236}">
                <a16:creationId xmlns:a16="http://schemas.microsoft.com/office/drawing/2014/main" id="{70A75AE1-C172-9848-8696-5D2F75DDD1DA}"/>
              </a:ext>
            </a:extLst>
          </p:cNvPr>
          <p:cNvSpPr/>
          <p:nvPr/>
        </p:nvSpPr>
        <p:spPr>
          <a:xfrm>
            <a:off x="2135187" y="1462064"/>
            <a:ext cx="4500000" cy="674200"/>
          </a:xfrm>
          <a:prstGeom prst="wedgeRectCallout">
            <a:avLst>
              <a:gd name="adj1" fmla="val -56795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6E0C0616-D1DA-AF4F-B7DC-C5E94DF0A60D}"/>
              </a:ext>
            </a:extLst>
          </p:cNvPr>
          <p:cNvSpPr/>
          <p:nvPr/>
        </p:nvSpPr>
        <p:spPr>
          <a:xfrm>
            <a:off x="5556250" y="3987030"/>
            <a:ext cx="4500563" cy="920422"/>
          </a:xfrm>
          <a:prstGeom prst="wedgeRectCallout">
            <a:avLst>
              <a:gd name="adj1" fmla="val 59271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HTTP/1.1 304 Not Modified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Cache-Control: max-age=600</a:t>
            </a:r>
          </a:p>
          <a:p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ETag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: "39d5-5943f8fdc2607"</a:t>
            </a: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CE903B7C-EA75-4243-BD46-05F13ACE9858}"/>
              </a:ext>
            </a:extLst>
          </p:cNvPr>
          <p:cNvSpPr/>
          <p:nvPr/>
        </p:nvSpPr>
        <p:spPr>
          <a:xfrm>
            <a:off x="7067550" y="2657194"/>
            <a:ext cx="4500563" cy="920422"/>
          </a:xfrm>
          <a:prstGeom prst="wedgeRectCallout">
            <a:avLst>
              <a:gd name="adj1" fmla="val -57641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If-None-Match: "39d5-5943f8fdc2607"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F1C7E10-0A0F-204E-9E97-97A95E315F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5337288"/>
            <a:ext cx="900000" cy="900000"/>
          </a:xfrm>
          <a:prstGeom prst="rect">
            <a:avLst/>
          </a:prstGeom>
        </p:spPr>
      </p:pic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5998AA79-BB72-264C-9352-54836C559633}"/>
              </a:ext>
            </a:extLst>
          </p:cNvPr>
          <p:cNvSpPr/>
          <p:nvPr/>
        </p:nvSpPr>
        <p:spPr>
          <a:xfrm>
            <a:off x="623887" y="5070645"/>
            <a:ext cx="4500563" cy="1166643"/>
          </a:xfrm>
          <a:prstGeom prst="wedgeRectCallout">
            <a:avLst>
              <a:gd name="adj1" fmla="val 58989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Cache-Control: max-age=600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Age: 0</a:t>
            </a:r>
          </a:p>
          <a:p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ETag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: "39d5-5943f8fdc2607"</a:t>
            </a:r>
          </a:p>
        </p:txBody>
      </p:sp>
      <p:sp>
        <p:nvSpPr>
          <p:cNvPr id="2" name="Cloud Callout 1">
            <a:extLst>
              <a:ext uri="{FF2B5EF4-FFF2-40B4-BE49-F238E27FC236}">
                <a16:creationId xmlns:a16="http://schemas.microsoft.com/office/drawing/2014/main" id="{2D1473A0-DFFD-8040-8927-F56946E10663}"/>
              </a:ext>
            </a:extLst>
          </p:cNvPr>
          <p:cNvSpPr/>
          <p:nvPr/>
        </p:nvSpPr>
        <p:spPr>
          <a:xfrm>
            <a:off x="6635187" y="5070645"/>
            <a:ext cx="4183234" cy="1166643"/>
          </a:xfrm>
          <a:prstGeom prst="cloudCallout">
            <a:avLst>
              <a:gd name="adj1" fmla="val -50407"/>
              <a:gd name="adj2" fmla="val 45643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http://</a:t>
            </a:r>
            <a:r>
              <a:rPr lang="en-US" sz="14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/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max-age=600, age=0,</a:t>
            </a:r>
            <a:b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US" sz="12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etag</a:t>
            </a:r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=</a:t>
            </a:r>
            <a:r>
              <a:rPr lang="en-GB" sz="1200" dirty="0">
                <a:solidFill>
                  <a:srgbClr val="000000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39d5-5943f8fdc2607</a:t>
            </a:r>
            <a:endParaRPr lang="en-US" sz="1200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4" name="Cloud Callout 13">
            <a:extLst>
              <a:ext uri="{FF2B5EF4-FFF2-40B4-BE49-F238E27FC236}">
                <a16:creationId xmlns:a16="http://schemas.microsoft.com/office/drawing/2014/main" id="{28C8879F-FA44-A945-AE0C-CA568D981365}"/>
              </a:ext>
            </a:extLst>
          </p:cNvPr>
          <p:cNvSpPr/>
          <p:nvPr/>
        </p:nvSpPr>
        <p:spPr>
          <a:xfrm>
            <a:off x="941216" y="2410973"/>
            <a:ext cx="4183234" cy="1166643"/>
          </a:xfrm>
          <a:prstGeom prst="cloudCallout">
            <a:avLst>
              <a:gd name="adj1" fmla="val 58583"/>
              <a:gd name="adj2" fmla="val 2060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http://</a:t>
            </a:r>
            <a:r>
              <a:rPr lang="en-US" sz="14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/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max-age=600, age=720,</a:t>
            </a:r>
            <a:b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US" sz="12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etag</a:t>
            </a:r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=</a:t>
            </a:r>
            <a:r>
              <a:rPr lang="en-GB" sz="1200" dirty="0">
                <a:solidFill>
                  <a:srgbClr val="000000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39d5-5943f8fdc2607</a:t>
            </a:r>
            <a:endParaRPr lang="en-US" sz="1200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091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2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94AC8-9E89-9946-94B8-765C2202A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Caching and content negotiation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7AF2D4-3A93-1543-9CF8-B8C55530B28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We're caching representations, but there may be multiple representations of a given resource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How do when distinguish between the different cached representations of a resource?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Cached representations record the values of the headers listed in the </a:t>
            </a:r>
            <a:r>
              <a:rPr lang="en-US" dirty="0">
                <a:latin typeface="Lucida Console" panose="020B0609040504020204" pitchFamily="49" charset="0"/>
              </a:rPr>
              <a:t>Vary:</a:t>
            </a:r>
            <a:r>
              <a:rPr lang="en-US" dirty="0"/>
              <a:t> header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D0AD23-A750-7C47-BACE-58F22F6CA3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142AF86-A7EC-FE42-8CD3-892530079D1D}"/>
              </a:ext>
            </a:extLst>
          </p:cNvPr>
          <p:cNvGrpSpPr/>
          <p:nvPr/>
        </p:nvGrpSpPr>
        <p:grpSpPr>
          <a:xfrm>
            <a:off x="6268577" y="2817307"/>
            <a:ext cx="2530794" cy="1593065"/>
            <a:chOff x="2829914" y="2836304"/>
            <a:chExt cx="2530794" cy="1593065"/>
          </a:xfrm>
        </p:grpSpPr>
        <p:sp>
          <p:nvSpPr>
            <p:cNvPr id="7" name="Cloud 6">
              <a:extLst>
                <a:ext uri="{FF2B5EF4-FFF2-40B4-BE49-F238E27FC236}">
                  <a16:creationId xmlns:a16="http://schemas.microsoft.com/office/drawing/2014/main" id="{BE90AFDC-3D55-7C45-8AAA-F9F6A0E5DE76}"/>
                </a:ext>
              </a:extLst>
            </p:cNvPr>
            <p:cNvSpPr/>
            <p:nvPr/>
          </p:nvSpPr>
          <p:spPr bwMode="auto">
            <a:xfrm>
              <a:off x="2856261" y="3196366"/>
              <a:ext cx="2504447" cy="1233003"/>
            </a:xfrm>
            <a:prstGeom prst="cloud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today’s BBC weather forecast for Southampton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34F9C81-547E-8448-BF77-F3A99BEE76C4}"/>
                </a:ext>
              </a:extLst>
            </p:cNvPr>
            <p:cNvSpPr txBox="1"/>
            <p:nvPr/>
          </p:nvSpPr>
          <p:spPr>
            <a:xfrm>
              <a:off x="2829914" y="2836304"/>
              <a:ext cx="12009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Resource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5DFF177-2464-BA4D-9D0F-CF595B65AABA}"/>
              </a:ext>
            </a:extLst>
          </p:cNvPr>
          <p:cNvGrpSpPr/>
          <p:nvPr/>
        </p:nvGrpSpPr>
        <p:grpSpPr>
          <a:xfrm rot="20822521">
            <a:off x="8148618" y="2298736"/>
            <a:ext cx="1104790" cy="735166"/>
            <a:chOff x="5205869" y="2144849"/>
            <a:chExt cx="1104790" cy="735166"/>
          </a:xfrm>
        </p:grpSpPr>
        <p:sp>
          <p:nvSpPr>
            <p:cNvPr id="10" name="Left Arrow 9">
              <a:extLst>
                <a:ext uri="{FF2B5EF4-FFF2-40B4-BE49-F238E27FC236}">
                  <a16:creationId xmlns:a16="http://schemas.microsoft.com/office/drawing/2014/main" id="{BD2F7A2A-DDAD-B34E-A280-827AA09B7428}"/>
                </a:ext>
              </a:extLst>
            </p:cNvPr>
            <p:cNvSpPr/>
            <p:nvPr/>
          </p:nvSpPr>
          <p:spPr bwMode="auto">
            <a:xfrm rot="19939971">
              <a:off x="5672158" y="2421476"/>
              <a:ext cx="245474" cy="458539"/>
            </a:xfrm>
            <a:prstGeom prst="leftArrow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7D74285-3884-E843-B22A-E56E2EB9B061}"/>
                </a:ext>
              </a:extLst>
            </p:cNvPr>
            <p:cNvSpPr txBox="1"/>
            <p:nvPr/>
          </p:nvSpPr>
          <p:spPr>
            <a:xfrm rot="20019355">
              <a:off x="5205869" y="2144849"/>
              <a:ext cx="11047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Lucida Sans" panose="020B0602030504020204" pitchFamily="34" charset="77"/>
                </a:rPr>
                <a:t>represents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95F3A72-0F76-EB49-9ED9-1D0C126B8E4D}"/>
              </a:ext>
            </a:extLst>
          </p:cNvPr>
          <p:cNvGrpSpPr/>
          <p:nvPr/>
        </p:nvGrpSpPr>
        <p:grpSpPr>
          <a:xfrm>
            <a:off x="9273742" y="3677986"/>
            <a:ext cx="2196841" cy="2487864"/>
            <a:chOff x="6491908" y="3696983"/>
            <a:chExt cx="2196841" cy="2487864"/>
          </a:xfrm>
        </p:grpSpPr>
        <p:sp>
          <p:nvSpPr>
            <p:cNvPr id="13" name="Document 12">
              <a:extLst>
                <a:ext uri="{FF2B5EF4-FFF2-40B4-BE49-F238E27FC236}">
                  <a16:creationId xmlns:a16="http://schemas.microsoft.com/office/drawing/2014/main" id="{2C42EEA1-C187-4547-A4C7-E1B58CF6BF80}"/>
                </a:ext>
              </a:extLst>
            </p:cNvPr>
            <p:cNvSpPr/>
            <p:nvPr/>
          </p:nvSpPr>
          <p:spPr bwMode="auto">
            <a:xfrm>
              <a:off x="6593660" y="4123436"/>
              <a:ext cx="2095089" cy="2061411"/>
            </a:xfrm>
            <a:prstGeom prst="flowChartDocumen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Metadata: 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Content-Type: text/html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Data: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&lt;html&gt;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&lt;head&gt;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&lt;title&gt;BBC Weather – Southampton&lt;/title&gt;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...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&lt;/html&gt;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D6DAAD2-AF00-E440-950D-8F5AF51539FE}"/>
                </a:ext>
              </a:extLst>
            </p:cNvPr>
            <p:cNvSpPr txBox="1"/>
            <p:nvPr/>
          </p:nvSpPr>
          <p:spPr>
            <a:xfrm>
              <a:off x="6491908" y="3696983"/>
              <a:ext cx="18678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Representation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E80FC5C-D176-B744-A1FB-DDE42B7E5CD2}"/>
              </a:ext>
            </a:extLst>
          </p:cNvPr>
          <p:cNvGrpSpPr/>
          <p:nvPr/>
        </p:nvGrpSpPr>
        <p:grpSpPr>
          <a:xfrm rot="1003722">
            <a:off x="8273323" y="4405998"/>
            <a:ext cx="1104790" cy="728128"/>
            <a:chOff x="5415967" y="4205103"/>
            <a:chExt cx="1104790" cy="728128"/>
          </a:xfrm>
        </p:grpSpPr>
        <p:sp>
          <p:nvSpPr>
            <p:cNvPr id="16" name="Left Arrow 15">
              <a:extLst>
                <a:ext uri="{FF2B5EF4-FFF2-40B4-BE49-F238E27FC236}">
                  <a16:creationId xmlns:a16="http://schemas.microsoft.com/office/drawing/2014/main" id="{C8B975A9-6573-184E-A957-8195F6CD7C2F}"/>
                </a:ext>
              </a:extLst>
            </p:cNvPr>
            <p:cNvSpPr/>
            <p:nvPr/>
          </p:nvSpPr>
          <p:spPr bwMode="auto">
            <a:xfrm rot="1603421">
              <a:off x="5673224" y="4474692"/>
              <a:ext cx="245474" cy="458539"/>
            </a:xfrm>
            <a:prstGeom prst="leftArrow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05E445A-9779-144B-989D-368CED3AF48D}"/>
                </a:ext>
              </a:extLst>
            </p:cNvPr>
            <p:cNvSpPr txBox="1"/>
            <p:nvPr/>
          </p:nvSpPr>
          <p:spPr>
            <a:xfrm rot="1612783">
              <a:off x="5415967" y="4205103"/>
              <a:ext cx="11047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Lucida Sans" panose="020B0602030504020204" pitchFamily="34" charset="77"/>
                </a:rPr>
                <a:t>represents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8D595F6-36B2-5849-8F62-D6C6DACCECF2}"/>
              </a:ext>
            </a:extLst>
          </p:cNvPr>
          <p:cNvGrpSpPr/>
          <p:nvPr/>
        </p:nvGrpSpPr>
        <p:grpSpPr>
          <a:xfrm>
            <a:off x="9273743" y="860930"/>
            <a:ext cx="2196840" cy="2856232"/>
            <a:chOff x="6491908" y="950496"/>
            <a:chExt cx="2196840" cy="28562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0DCBC8B-2152-AD41-ADDF-3CFBE82FCCB5}"/>
                </a:ext>
              </a:extLst>
            </p:cNvPr>
            <p:cNvSpPr txBox="1"/>
            <p:nvPr/>
          </p:nvSpPr>
          <p:spPr>
            <a:xfrm>
              <a:off x="6491908" y="950496"/>
              <a:ext cx="18678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Representation</a:t>
              </a:r>
            </a:p>
          </p:txBody>
        </p:sp>
        <p:sp>
          <p:nvSpPr>
            <p:cNvPr id="20" name="Document 19">
              <a:extLst>
                <a:ext uri="{FF2B5EF4-FFF2-40B4-BE49-F238E27FC236}">
                  <a16:creationId xmlns:a16="http://schemas.microsoft.com/office/drawing/2014/main" id="{2FD21582-93B2-5A40-A713-050AF3BE2B04}"/>
                </a:ext>
              </a:extLst>
            </p:cNvPr>
            <p:cNvSpPr/>
            <p:nvPr/>
          </p:nvSpPr>
          <p:spPr bwMode="auto">
            <a:xfrm>
              <a:off x="6593659" y="1355473"/>
              <a:ext cx="2095089" cy="2451255"/>
            </a:xfrm>
            <a:prstGeom prst="flowChartDocumen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Metadata: 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Content-Type: video/mp4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Data:</a:t>
              </a:r>
            </a:p>
          </p:txBody>
        </p:sp>
        <p:pic>
          <p:nvPicPr>
            <p:cNvPr id="21" name="Picture 20" descr="weather.png">
              <a:extLst>
                <a:ext uri="{FF2B5EF4-FFF2-40B4-BE49-F238E27FC236}">
                  <a16:creationId xmlns:a16="http://schemas.microsoft.com/office/drawing/2014/main" id="{839D52D6-3C27-AE49-B5A7-33D1EAE725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82078" y="2147273"/>
              <a:ext cx="1909323" cy="1095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999007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C0E94488-A054-5541-A9CB-6648AF09C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1349857"/>
            <a:ext cx="900000" cy="900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299C8E88-6301-CA42-B5F1-A608273CA0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3741716"/>
            <a:ext cx="900000" cy="900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90D6A63-B318-8949-8281-561725F110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2412787"/>
            <a:ext cx="900000" cy="900000"/>
          </a:xfrm>
          <a:prstGeom prst="rect">
            <a:avLst/>
          </a:prstGeom>
        </p:spPr>
      </p:pic>
      <p:sp>
        <p:nvSpPr>
          <p:cNvPr id="9" name="Rectangular Callout 8">
            <a:extLst>
              <a:ext uri="{FF2B5EF4-FFF2-40B4-BE49-F238E27FC236}">
                <a16:creationId xmlns:a16="http://schemas.microsoft.com/office/drawing/2014/main" id="{70A75AE1-C172-9848-8696-5D2F75DDD1DA}"/>
              </a:ext>
            </a:extLst>
          </p:cNvPr>
          <p:cNvSpPr/>
          <p:nvPr/>
        </p:nvSpPr>
        <p:spPr>
          <a:xfrm>
            <a:off x="2135187" y="1329435"/>
            <a:ext cx="4500000" cy="920422"/>
          </a:xfrm>
          <a:prstGeom prst="wedgeRectCallout">
            <a:avLst>
              <a:gd name="adj1" fmla="val -56795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Accept: text/html</a:t>
            </a:r>
          </a:p>
        </p:txBody>
      </p:sp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6E0C0616-D1DA-AF4F-B7DC-C5E94DF0A60D}"/>
              </a:ext>
            </a:extLst>
          </p:cNvPr>
          <p:cNvSpPr/>
          <p:nvPr/>
        </p:nvSpPr>
        <p:spPr>
          <a:xfrm>
            <a:off x="5556250" y="3475073"/>
            <a:ext cx="4500563" cy="1166643"/>
          </a:xfrm>
          <a:prstGeom prst="wedgeRectCallout">
            <a:avLst>
              <a:gd name="adj1" fmla="val 59271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Location: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text/html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Vary: accept, accept-language</a:t>
            </a: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CE903B7C-EA75-4243-BD46-05F13ACE9858}"/>
              </a:ext>
            </a:extLst>
          </p:cNvPr>
          <p:cNvSpPr/>
          <p:nvPr/>
        </p:nvSpPr>
        <p:spPr>
          <a:xfrm>
            <a:off x="7067550" y="2392365"/>
            <a:ext cx="4500563" cy="920422"/>
          </a:xfrm>
          <a:prstGeom prst="wedgeRectCallout">
            <a:avLst>
              <a:gd name="adj1" fmla="val -57641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Accept: text/html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F1C7E10-0A0F-204E-9E97-97A95E315F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5070645"/>
            <a:ext cx="900000" cy="900000"/>
          </a:xfrm>
          <a:prstGeom prst="rect">
            <a:avLst/>
          </a:prstGeom>
        </p:spPr>
      </p:pic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5998AA79-BB72-264C-9352-54836C559633}"/>
              </a:ext>
            </a:extLst>
          </p:cNvPr>
          <p:cNvSpPr/>
          <p:nvPr/>
        </p:nvSpPr>
        <p:spPr>
          <a:xfrm>
            <a:off x="623887" y="5035580"/>
            <a:ext cx="4500563" cy="920422"/>
          </a:xfrm>
          <a:prstGeom prst="wedgeRectCallout">
            <a:avLst>
              <a:gd name="adj1" fmla="val 58989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text/html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Vary: accept, accept-language</a:t>
            </a:r>
          </a:p>
        </p:txBody>
      </p:sp>
      <p:sp>
        <p:nvSpPr>
          <p:cNvPr id="14" name="Cloud Callout 13">
            <a:extLst>
              <a:ext uri="{FF2B5EF4-FFF2-40B4-BE49-F238E27FC236}">
                <a16:creationId xmlns:a16="http://schemas.microsoft.com/office/drawing/2014/main" id="{990F8A73-466B-1943-A14E-A10E1A6F0AD3}"/>
              </a:ext>
            </a:extLst>
          </p:cNvPr>
          <p:cNvSpPr/>
          <p:nvPr/>
        </p:nvSpPr>
        <p:spPr>
          <a:xfrm>
            <a:off x="7067549" y="4804002"/>
            <a:ext cx="4500564" cy="1152000"/>
          </a:xfrm>
          <a:prstGeom prst="cloudCallout">
            <a:avLst>
              <a:gd name="adj1" fmla="val -50407"/>
              <a:gd name="adj2" fmla="val 45643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http://</a:t>
            </a:r>
            <a:r>
              <a:rPr lang="en-US" sz="14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/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max-age=600, age=0, </a:t>
            </a:r>
            <a:r>
              <a:rPr lang="en-GB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text/html</a:t>
            </a:r>
            <a:endParaRPr lang="en-US" sz="1200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271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C0E94488-A054-5541-A9CB-6648AF09C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1349857"/>
            <a:ext cx="900000" cy="900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299C8E88-6301-CA42-B5F1-A608273CA0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3783910"/>
            <a:ext cx="900000" cy="900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90D6A63-B318-8949-8281-561725F110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2657768"/>
            <a:ext cx="900000" cy="900000"/>
          </a:xfrm>
          <a:prstGeom prst="rect">
            <a:avLst/>
          </a:prstGeom>
        </p:spPr>
      </p:pic>
      <p:sp>
        <p:nvSpPr>
          <p:cNvPr id="9" name="Rectangular Callout 8">
            <a:extLst>
              <a:ext uri="{FF2B5EF4-FFF2-40B4-BE49-F238E27FC236}">
                <a16:creationId xmlns:a16="http://schemas.microsoft.com/office/drawing/2014/main" id="{70A75AE1-C172-9848-8696-5D2F75DDD1DA}"/>
              </a:ext>
            </a:extLst>
          </p:cNvPr>
          <p:cNvSpPr/>
          <p:nvPr/>
        </p:nvSpPr>
        <p:spPr>
          <a:xfrm>
            <a:off x="2135187" y="1329435"/>
            <a:ext cx="4500000" cy="920422"/>
          </a:xfrm>
          <a:prstGeom prst="wedgeRectCallout">
            <a:avLst>
              <a:gd name="adj1" fmla="val -56795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Accept: text/plain</a:t>
            </a:r>
          </a:p>
        </p:txBody>
      </p:sp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6E0C0616-D1DA-AF4F-B7DC-C5E94DF0A60D}"/>
              </a:ext>
            </a:extLst>
          </p:cNvPr>
          <p:cNvSpPr/>
          <p:nvPr/>
        </p:nvSpPr>
        <p:spPr>
          <a:xfrm>
            <a:off x="5556250" y="3763488"/>
            <a:ext cx="4500563" cy="920422"/>
          </a:xfrm>
          <a:prstGeom prst="wedgeRectCallout">
            <a:avLst>
              <a:gd name="adj1" fmla="val 59271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text/plain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Vary: accept, accept-language</a:t>
            </a: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CE903B7C-EA75-4243-BD46-05F13ACE9858}"/>
              </a:ext>
            </a:extLst>
          </p:cNvPr>
          <p:cNvSpPr/>
          <p:nvPr/>
        </p:nvSpPr>
        <p:spPr>
          <a:xfrm>
            <a:off x="7067550" y="2636922"/>
            <a:ext cx="4500563" cy="920422"/>
          </a:xfrm>
          <a:prstGeom prst="wedgeRectCallout">
            <a:avLst>
              <a:gd name="adj1" fmla="val -57641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Accept: text/plain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F1C7E10-0A0F-204E-9E97-97A95E315F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5078565"/>
            <a:ext cx="900000" cy="900000"/>
          </a:xfrm>
          <a:prstGeom prst="rect">
            <a:avLst/>
          </a:prstGeom>
        </p:spPr>
      </p:pic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5998AA79-BB72-264C-9352-54836C559633}"/>
              </a:ext>
            </a:extLst>
          </p:cNvPr>
          <p:cNvSpPr/>
          <p:nvPr/>
        </p:nvSpPr>
        <p:spPr>
          <a:xfrm>
            <a:off x="623887" y="5058143"/>
            <a:ext cx="4500563" cy="920422"/>
          </a:xfrm>
          <a:prstGeom prst="wedgeRectCallout">
            <a:avLst>
              <a:gd name="adj1" fmla="val 58989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text/plain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Vary: accept, accept-language</a:t>
            </a:r>
          </a:p>
        </p:txBody>
      </p:sp>
      <p:sp>
        <p:nvSpPr>
          <p:cNvPr id="14" name="Cloud Callout 13">
            <a:extLst>
              <a:ext uri="{FF2B5EF4-FFF2-40B4-BE49-F238E27FC236}">
                <a16:creationId xmlns:a16="http://schemas.microsoft.com/office/drawing/2014/main" id="{49C1CA24-759F-6F48-A333-6B9EEAC21C23}"/>
              </a:ext>
            </a:extLst>
          </p:cNvPr>
          <p:cNvSpPr/>
          <p:nvPr/>
        </p:nvSpPr>
        <p:spPr>
          <a:xfrm>
            <a:off x="623888" y="2405768"/>
            <a:ext cx="4735512" cy="1152000"/>
          </a:xfrm>
          <a:prstGeom prst="cloudCallout">
            <a:avLst>
              <a:gd name="adj1" fmla="val 53725"/>
              <a:gd name="adj2" fmla="val 36934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http://</a:t>
            </a:r>
            <a:r>
              <a:rPr lang="en-US" sz="14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/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max-age=600, age=120, </a:t>
            </a:r>
            <a:r>
              <a:rPr lang="en-GB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text/html</a:t>
            </a:r>
            <a:endParaRPr lang="en-US" sz="1200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5" name="Cloud Callout 14">
            <a:extLst>
              <a:ext uri="{FF2B5EF4-FFF2-40B4-BE49-F238E27FC236}">
                <a16:creationId xmlns:a16="http://schemas.microsoft.com/office/drawing/2014/main" id="{9B9FAF32-9CA4-C249-B732-DA73467C7CF5}"/>
              </a:ext>
            </a:extLst>
          </p:cNvPr>
          <p:cNvSpPr/>
          <p:nvPr/>
        </p:nvSpPr>
        <p:spPr>
          <a:xfrm>
            <a:off x="7067550" y="4890408"/>
            <a:ext cx="4500563" cy="1152000"/>
          </a:xfrm>
          <a:prstGeom prst="cloudCallout">
            <a:avLst>
              <a:gd name="adj1" fmla="val -61337"/>
              <a:gd name="adj2" fmla="val 3366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http://</a:t>
            </a:r>
            <a:r>
              <a:rPr lang="en-US" sz="14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/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max-age=600, age=120, </a:t>
            </a:r>
            <a:r>
              <a:rPr lang="en-GB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text/html</a:t>
            </a:r>
          </a:p>
          <a:p>
            <a:pPr algn="ctr"/>
            <a:r>
              <a:rPr lang="en-GB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max-age=600, age=0, text/plain</a:t>
            </a:r>
            <a:endParaRPr lang="en-US" sz="1200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056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73A80-CB3D-D74B-B642-315C9A97A9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Proxies and Caching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C177C5-62AB-5B4A-9728-4808613E9B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C539E3-CF24-8848-A1E5-0F7055D601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Dr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148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A3F46-27D4-4B40-B71E-BDDDA56BC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75AABB-A0BD-8047-AFA3-937D14C4640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Fielding, R. and Reschke, J. (2014) </a:t>
            </a:r>
            <a:r>
              <a:rPr lang="en-US" i="1" dirty="0"/>
              <a:t>Hypertext Transfer Protocol (HTTP/1.1): Message Syntax and Routing</a:t>
            </a:r>
            <a:r>
              <a:rPr lang="en-US" dirty="0"/>
              <a:t>. RFC7230.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tools.ietf.org</a:t>
            </a:r>
            <a:r>
              <a:rPr lang="en-US" dirty="0"/>
              <a:t>/html/rfc7230</a:t>
            </a:r>
          </a:p>
          <a:p>
            <a:pPr marL="0" indent="0">
              <a:buNone/>
            </a:pPr>
            <a:r>
              <a:rPr lang="en-US" dirty="0"/>
              <a:t>Fielding, R. et al (2014) </a:t>
            </a:r>
            <a:r>
              <a:rPr lang="en-US" i="1" dirty="0"/>
              <a:t>Hypertext Transfer Protocol (HTTP/1.1): Caching</a:t>
            </a:r>
            <a:r>
              <a:rPr lang="en-US" dirty="0"/>
              <a:t>. RFC7234.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tools.ietf.org</a:t>
            </a:r>
            <a:r>
              <a:rPr lang="en-US" dirty="0"/>
              <a:t>/html/rfc7234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D9624C-FE50-EC4E-B8CB-36A60F5B01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97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29F39-0EB4-FD41-B5AC-3B8866E78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lecture: 	Authentication and 			</a:t>
            </a:r>
            <a:r>
              <a:rPr lang="en-US" dirty="0" err="1"/>
              <a:t>Authorisation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318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23688-5711-E744-BBEA-8E40EF541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Proxies</a:t>
            </a:r>
          </a:p>
        </p:txBody>
      </p:sp>
      <p:sp>
        <p:nvSpPr>
          <p:cNvPr id="37" name="Content Placeholder 36">
            <a:extLst>
              <a:ext uri="{FF2B5EF4-FFF2-40B4-BE49-F238E27FC236}">
                <a16:creationId xmlns:a16="http://schemas.microsoft.com/office/drawing/2014/main" id="{E94F6218-1C2B-524D-BFA9-61DFE796666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Intermediary that acts as server and client</a:t>
            </a:r>
          </a:p>
          <a:p>
            <a:pPr lvl="1"/>
            <a:r>
              <a:rPr lang="en-US" dirty="0"/>
              <a:t>Receives request from user agent and forwards to origin server</a:t>
            </a:r>
          </a:p>
          <a:p>
            <a:pPr lvl="1"/>
            <a:r>
              <a:rPr lang="en-US" dirty="0"/>
              <a:t>Returns response to user agent</a:t>
            </a:r>
          </a:p>
          <a:p>
            <a:pPr lvl="1"/>
            <a:r>
              <a:rPr lang="en-US" dirty="0"/>
              <a:t>Can be chained in sequence</a:t>
            </a:r>
          </a:p>
          <a:p>
            <a:pPr marL="0" indent="0">
              <a:buNone/>
            </a:pPr>
            <a:r>
              <a:rPr lang="en-US" dirty="0"/>
              <a:t>Multiple uses:</a:t>
            </a:r>
          </a:p>
          <a:p>
            <a:pPr lvl="1"/>
            <a:r>
              <a:rPr lang="en-US" dirty="0"/>
              <a:t>Filtering</a:t>
            </a:r>
          </a:p>
          <a:p>
            <a:pPr lvl="1"/>
            <a:r>
              <a:rPr lang="en-US" dirty="0"/>
              <a:t>Caching</a:t>
            </a:r>
          </a:p>
          <a:p>
            <a:pPr lvl="1"/>
            <a:r>
              <a:rPr lang="en-US" dirty="0"/>
              <a:t>Content routing</a:t>
            </a:r>
          </a:p>
          <a:p>
            <a:pPr lvl="1"/>
            <a:r>
              <a:rPr lang="en-US" dirty="0" err="1"/>
              <a:t>Anonymising</a:t>
            </a:r>
            <a:endParaRPr lang="en-US" dirty="0"/>
          </a:p>
          <a:p>
            <a:pPr lvl="1"/>
            <a:r>
              <a:rPr lang="en-US" dirty="0"/>
              <a:t>Access control</a:t>
            </a:r>
          </a:p>
          <a:p>
            <a:pPr lvl="1"/>
            <a:r>
              <a:rPr lang="en-US" dirty="0"/>
              <a:t>Transcoding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927EC47F-C15F-4041-B578-1456D0ACB50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197084"/>
            <a:ext cx="10944225" cy="478387"/>
          </a:xfrm>
        </p:spPr>
        <p:txBody>
          <a:bodyPr anchor="b"/>
          <a:lstStyle/>
          <a:p>
            <a:r>
              <a:rPr lang="en-US" dirty="0"/>
              <a:t>Fielding, R. and Reschke, J. (2014) Hypertext Transfer Protocol (HTTP/1.1): Message Syntax and Routing. RFC7230. </a:t>
            </a:r>
            <a:br>
              <a:rPr lang="en-US" dirty="0"/>
            </a:br>
            <a:r>
              <a:rPr lang="en-US" dirty="0"/>
              <a:t>Available at: https://</a:t>
            </a:r>
            <a:r>
              <a:rPr lang="en-US" dirty="0" err="1"/>
              <a:t>tools.ietf.org</a:t>
            </a:r>
            <a:r>
              <a:rPr lang="en-US" dirty="0"/>
              <a:t>/html/rfc7230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D95C64-40D5-3D4B-A97E-7D4EB491AFDD}"/>
              </a:ext>
            </a:extLst>
          </p:cNvPr>
          <p:cNvSpPr txBox="1"/>
          <p:nvPr/>
        </p:nvSpPr>
        <p:spPr>
          <a:xfrm>
            <a:off x="6167438" y="2139841"/>
            <a:ext cx="8451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User </a:t>
            </a:r>
          </a:p>
          <a:p>
            <a:pPr algn="ctr"/>
            <a:r>
              <a:rPr lang="en-US" dirty="0">
                <a:latin typeface="Lucida Sans" panose="020B0602030504020204" pitchFamily="34" charset="77"/>
              </a:rPr>
              <a:t>Agent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6FFF7B-7D26-3C4F-91F0-6FC8614E3D3A}"/>
              </a:ext>
            </a:extLst>
          </p:cNvPr>
          <p:cNvSpPr txBox="1"/>
          <p:nvPr/>
        </p:nvSpPr>
        <p:spPr>
          <a:xfrm>
            <a:off x="10596943" y="2144622"/>
            <a:ext cx="8803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Origin</a:t>
            </a:r>
            <a:br>
              <a:rPr lang="en-US" dirty="0">
                <a:latin typeface="Lucida Sans" panose="020B0602030504020204" pitchFamily="34" charset="77"/>
              </a:rPr>
            </a:br>
            <a:r>
              <a:rPr lang="en-US" dirty="0">
                <a:latin typeface="Lucida Sans" panose="020B0602030504020204" pitchFamily="34" charset="77"/>
              </a:rPr>
              <a:t>Server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566964-4109-CE4F-827C-AA707801309D}"/>
              </a:ext>
            </a:extLst>
          </p:cNvPr>
          <p:cNvSpPr txBox="1"/>
          <p:nvPr/>
        </p:nvSpPr>
        <p:spPr>
          <a:xfrm>
            <a:off x="8399823" y="2273684"/>
            <a:ext cx="809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Proxy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EC73459-48F3-BA4E-8BCB-2F2DF6CC31DC}"/>
              </a:ext>
            </a:extLst>
          </p:cNvPr>
          <p:cNvCxnSpPr>
            <a:cxnSpLocks/>
          </p:cNvCxnSpPr>
          <p:nvPr/>
        </p:nvCxnSpPr>
        <p:spPr bwMode="auto">
          <a:xfrm>
            <a:off x="7148739" y="3429000"/>
            <a:ext cx="1164356" cy="1825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lg" len="lg"/>
            <a:tailEnd type="arrow" w="lg" len="lg"/>
          </a:ln>
          <a:effectLst/>
        </p:spPr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F7BFB45-9826-C14F-BEA9-C172225D2F58}"/>
              </a:ext>
            </a:extLst>
          </p:cNvPr>
          <p:cNvCxnSpPr>
            <a:cxnSpLocks/>
          </p:cNvCxnSpPr>
          <p:nvPr/>
        </p:nvCxnSpPr>
        <p:spPr bwMode="auto">
          <a:xfrm>
            <a:off x="9375067" y="3430825"/>
            <a:ext cx="1131074" cy="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lg" len="lg"/>
            <a:tailEnd type="arrow" w="lg" len="lg"/>
          </a:ln>
          <a:effectLst/>
        </p:spPr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A54B9528-E66C-A541-AAC8-4F29FC24CE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54741" y="2947473"/>
            <a:ext cx="900000" cy="9000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DFC68FB8-EBF9-4B45-A54D-39C320D961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28413" y="2979000"/>
            <a:ext cx="900000" cy="900000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93FB7058-B450-024E-8351-4C76CB6BAF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77312" y="2947473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873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98A82-1721-CC4D-BE06-1753302A9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Proxies and HTTP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08F7F93-5FBF-7E47-8527-AA2A0FEC95D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When sending requests via a proxy, user agent replaces the path in the request line with the full URI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Proxies add </a:t>
            </a:r>
            <a:r>
              <a:rPr lang="en-US" dirty="0">
                <a:latin typeface="Lucida Console" panose="020B0609040504020204" pitchFamily="49" charset="0"/>
              </a:rPr>
              <a:t>Via:</a:t>
            </a:r>
            <a:r>
              <a:rPr lang="en-US" dirty="0"/>
              <a:t> headers to all messages they send</a:t>
            </a:r>
          </a:p>
          <a:p>
            <a:pPr lvl="1"/>
            <a:r>
              <a:rPr lang="en-US" dirty="0"/>
              <a:t>HTTP version, hostname of proxy</a:t>
            </a:r>
          </a:p>
          <a:p>
            <a:pPr lvl="1"/>
            <a:r>
              <a:rPr lang="en-US" dirty="0"/>
              <a:t>Append to existing header if chaining proxies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3976286-F848-6A4B-B691-D4B9514F4CA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40E130BE-DBDC-4543-A178-EEA936D62C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4982824"/>
            <a:ext cx="900000" cy="900000"/>
          </a:xfrm>
          <a:prstGeom prst="rect">
            <a:avLst/>
          </a:prstGeom>
        </p:spPr>
      </p:pic>
      <p:sp>
        <p:nvSpPr>
          <p:cNvPr id="12" name="Rectangular Callout 11">
            <a:extLst>
              <a:ext uri="{FF2B5EF4-FFF2-40B4-BE49-F238E27FC236}">
                <a16:creationId xmlns:a16="http://schemas.microsoft.com/office/drawing/2014/main" id="{E4D54BC6-159E-3045-8563-B5D7ADBBB814}"/>
              </a:ext>
            </a:extLst>
          </p:cNvPr>
          <p:cNvSpPr/>
          <p:nvPr/>
        </p:nvSpPr>
        <p:spPr>
          <a:xfrm>
            <a:off x="2135187" y="5046204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73C96C8-C0A7-FC41-8894-6F8EBC2CC6BE}"/>
              </a:ext>
            </a:extLst>
          </p:cNvPr>
          <p:cNvGrpSpPr/>
          <p:nvPr/>
        </p:nvGrpSpPr>
        <p:grpSpPr>
          <a:xfrm>
            <a:off x="2652405" y="4273658"/>
            <a:ext cx="2805777" cy="1114636"/>
            <a:chOff x="2673391" y="2311637"/>
            <a:chExt cx="2805777" cy="111463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B14ED5E-D84F-984F-A927-53FC4A69354F}"/>
                </a:ext>
              </a:extLst>
            </p:cNvPr>
            <p:cNvSpPr txBox="1"/>
            <p:nvPr/>
          </p:nvSpPr>
          <p:spPr>
            <a:xfrm>
              <a:off x="3335632" y="2311637"/>
              <a:ext cx="21435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URI to be proxied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B0EF33B-4573-3243-A75A-0A465B9709F4}"/>
                </a:ext>
              </a:extLst>
            </p:cNvPr>
            <p:cNvCxnSpPr>
              <a:cxnSpLocks/>
              <a:stCxn id="18" idx="2"/>
              <a:endCxn id="20" idx="0"/>
            </p:cNvCxnSpPr>
            <p:nvPr/>
          </p:nvCxnSpPr>
          <p:spPr bwMode="auto">
            <a:xfrm flipH="1">
              <a:off x="3875236" y="2680969"/>
              <a:ext cx="532164" cy="49330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8592C02-E93C-364C-87C4-6E5919440068}"/>
                </a:ext>
              </a:extLst>
            </p:cNvPr>
            <p:cNvSpPr/>
            <p:nvPr/>
          </p:nvSpPr>
          <p:spPr bwMode="auto">
            <a:xfrm>
              <a:off x="2673391" y="3174273"/>
              <a:ext cx="2403689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5849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C5EAE5-AE32-F345-B57E-9C8B85E4FD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C0E94488-A054-5541-A9CB-6648AF09C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1231702"/>
            <a:ext cx="900000" cy="900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299C8E88-6301-CA42-B5F1-A608273CA0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3386615"/>
            <a:ext cx="900000" cy="900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90D6A63-B318-8949-8281-561725F110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2300998"/>
            <a:ext cx="900000" cy="900000"/>
          </a:xfrm>
          <a:prstGeom prst="rect">
            <a:avLst/>
          </a:prstGeom>
        </p:spPr>
      </p:pic>
      <p:sp>
        <p:nvSpPr>
          <p:cNvPr id="9" name="Rectangular Callout 8">
            <a:extLst>
              <a:ext uri="{FF2B5EF4-FFF2-40B4-BE49-F238E27FC236}">
                <a16:creationId xmlns:a16="http://schemas.microsoft.com/office/drawing/2014/main" id="{70A75AE1-C172-9848-8696-5D2F75DDD1DA}"/>
              </a:ext>
            </a:extLst>
          </p:cNvPr>
          <p:cNvSpPr/>
          <p:nvPr/>
        </p:nvSpPr>
        <p:spPr>
          <a:xfrm>
            <a:off x="2135187" y="1457502"/>
            <a:ext cx="4500000" cy="674200"/>
          </a:xfrm>
          <a:prstGeom prst="wedgeRectCallout">
            <a:avLst>
              <a:gd name="adj1" fmla="val -56795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6E0C0616-D1DA-AF4F-B7DC-C5E94DF0A60D}"/>
              </a:ext>
            </a:extLst>
          </p:cNvPr>
          <p:cNvSpPr/>
          <p:nvPr/>
        </p:nvSpPr>
        <p:spPr>
          <a:xfrm>
            <a:off x="5556250" y="3366193"/>
            <a:ext cx="4500563" cy="920422"/>
          </a:xfrm>
          <a:prstGeom prst="wedgeRectCallout">
            <a:avLst>
              <a:gd name="adj1" fmla="val 59271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...</a:t>
            </a: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CE903B7C-EA75-4243-BD46-05F13ACE9858}"/>
              </a:ext>
            </a:extLst>
          </p:cNvPr>
          <p:cNvSpPr/>
          <p:nvPr/>
        </p:nvSpPr>
        <p:spPr>
          <a:xfrm>
            <a:off x="7067550" y="2276475"/>
            <a:ext cx="4500563" cy="920422"/>
          </a:xfrm>
          <a:prstGeom prst="wedgeRectCallout">
            <a:avLst>
              <a:gd name="adj1" fmla="val -57641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Via: HTTP/1.1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proxy.net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F1C7E10-0A0F-204E-9E97-97A95E315F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4693989"/>
            <a:ext cx="900000" cy="900000"/>
          </a:xfrm>
          <a:prstGeom prst="rect">
            <a:avLst/>
          </a:prstGeom>
        </p:spPr>
      </p:pic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5998AA79-BB72-264C-9352-54836C559633}"/>
              </a:ext>
            </a:extLst>
          </p:cNvPr>
          <p:cNvSpPr/>
          <p:nvPr/>
        </p:nvSpPr>
        <p:spPr>
          <a:xfrm>
            <a:off x="623887" y="4451810"/>
            <a:ext cx="4500563" cy="1166643"/>
          </a:xfrm>
          <a:prstGeom prst="wedgeRectCallout">
            <a:avLst>
              <a:gd name="adj1" fmla="val 58989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Via: HTTP/1.1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proxy.net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3032972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018E1-9EA2-B541-BD19-06E72C118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Tunnels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F637D9-D4EE-8E4D-BF94-667C0CE6E69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But what about HTTPS?</a:t>
            </a:r>
          </a:p>
          <a:p>
            <a:pPr lvl="1"/>
            <a:r>
              <a:rPr lang="en-US" dirty="0"/>
              <a:t>TLS guarantees end-to-end encryption of both message body and headers</a:t>
            </a:r>
          </a:p>
          <a:p>
            <a:pPr lvl="1"/>
            <a:r>
              <a:rPr lang="en-US" dirty="0"/>
              <a:t>Proxies can't understand the request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CONNECT method establishes a tunnel to the destination origin server</a:t>
            </a:r>
          </a:p>
          <a:p>
            <a:pPr lvl="1"/>
            <a:r>
              <a:rPr lang="en-US" dirty="0"/>
              <a:t>Proxy will forward all subsequent packets in both directions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3C83E06-D657-BB46-99C1-A43888EEDE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5E48090-62B1-154C-9D1A-A606BFA87C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4734319"/>
            <a:ext cx="900000" cy="900000"/>
          </a:xfrm>
          <a:prstGeom prst="rect">
            <a:avLst/>
          </a:prstGeom>
        </p:spPr>
      </p:pic>
      <p:sp>
        <p:nvSpPr>
          <p:cNvPr id="12" name="Rectangular Callout 11">
            <a:extLst>
              <a:ext uri="{FF2B5EF4-FFF2-40B4-BE49-F238E27FC236}">
                <a16:creationId xmlns:a16="http://schemas.microsoft.com/office/drawing/2014/main" id="{07558C13-7514-B340-A5D2-1EF9FB347304}"/>
              </a:ext>
            </a:extLst>
          </p:cNvPr>
          <p:cNvSpPr/>
          <p:nvPr/>
        </p:nvSpPr>
        <p:spPr>
          <a:xfrm>
            <a:off x="2135187" y="4797699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CONNECT example.org:443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example.org:443</a:t>
            </a:r>
          </a:p>
        </p:txBody>
      </p:sp>
    </p:spTree>
    <p:extLst>
      <p:ext uri="{BB962C8B-B14F-4D97-AF65-F5344CB8AC3E}">
        <p14:creationId xmlns:p14="http://schemas.microsoft.com/office/powerpoint/2010/main" val="56045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8B489-EB13-C742-8E39-7528A1003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Proxy Autoconfiguration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FB29CE-5422-B943-95EA-BA1BECA6B8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>
                <a:latin typeface="Lucida Console" panose="020B0609040504020204" pitchFamily="49" charset="0"/>
              </a:rPr>
              <a:t>proxy.pac</a:t>
            </a:r>
            <a:r>
              <a:rPr lang="en-US" dirty="0">
                <a:latin typeface="Lucida Console" panose="020B0609040504020204" pitchFamily="49" charset="0"/>
              </a:rPr>
              <a:t> </a:t>
            </a:r>
            <a:r>
              <a:rPr lang="en-US" dirty="0"/>
              <a:t>file containing sandboxed JavaScript defining </a:t>
            </a:r>
            <a:r>
              <a:rPr lang="en-US" dirty="0" err="1">
                <a:latin typeface="Lucida Console" panose="020B0609040504020204" pitchFamily="49" charset="0"/>
              </a:rPr>
              <a:t>FindProxyForURL</a:t>
            </a:r>
            <a:r>
              <a:rPr lang="en-US" dirty="0">
                <a:latin typeface="Lucida Console" panose="020B0609040504020204" pitchFamily="49" charset="0"/>
              </a:rPr>
              <a:t>()</a:t>
            </a:r>
          </a:p>
          <a:p>
            <a:pPr lvl="1"/>
            <a:r>
              <a:rPr lang="en-US" dirty="0"/>
              <a:t>Configured in browser (specify URI of </a:t>
            </a:r>
            <a:r>
              <a:rPr lang="en-US" dirty="0" err="1">
                <a:latin typeface="Lucida Console" panose="020B0609040504020204" pitchFamily="49" charset="0"/>
              </a:rPr>
              <a:t>proxy.pac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Configured via DHCP (option 252, containing URI of </a:t>
            </a:r>
            <a:r>
              <a:rPr lang="en-US" dirty="0" err="1">
                <a:latin typeface="Lucida Console" panose="020B0609040504020204" pitchFamily="49" charset="0"/>
              </a:rPr>
              <a:t>proxy.pac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Configured via DNS (looks for host named </a:t>
            </a:r>
            <a:r>
              <a:rPr lang="en-US" dirty="0" err="1">
                <a:latin typeface="Lucida Console" panose="020B0609040504020204" pitchFamily="49" charset="0"/>
              </a:rPr>
              <a:t>wpad</a:t>
            </a:r>
            <a:r>
              <a:rPr lang="en-US" dirty="0"/>
              <a:t>, requests </a:t>
            </a:r>
            <a:r>
              <a:rPr lang="en-US" dirty="0" err="1">
                <a:latin typeface="Lucida Console" panose="020B0609040504020204" pitchFamily="49" charset="0"/>
              </a:rPr>
              <a:t>wpad.dat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Note: common practice, not a (formal) standard</a:t>
            </a:r>
          </a:p>
          <a:p>
            <a:pPr marL="0" indent="0">
              <a:buNone/>
            </a:pPr>
            <a:endParaRPr lang="en-GB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function </a:t>
            </a:r>
            <a:r>
              <a:rPr lang="en-GB" dirty="0" err="1">
                <a:latin typeface="Lucida Console" panose="020B0609040504020204" pitchFamily="49" charset="0"/>
              </a:rPr>
              <a:t>FindProxyForURL</a:t>
            </a:r>
            <a:r>
              <a:rPr lang="en-GB" dirty="0">
                <a:latin typeface="Lucida Console" panose="020B0609040504020204" pitchFamily="49" charset="0"/>
              </a:rPr>
              <a:t>(</a:t>
            </a:r>
            <a:r>
              <a:rPr lang="en-GB" dirty="0" err="1">
                <a:latin typeface="Lucida Console" panose="020B0609040504020204" pitchFamily="49" charset="0"/>
              </a:rPr>
              <a:t>url</a:t>
            </a:r>
            <a:r>
              <a:rPr lang="en-GB" dirty="0">
                <a:latin typeface="Lucida Console" panose="020B0609040504020204" pitchFamily="49" charset="0"/>
              </a:rPr>
              <a:t>, host) {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// ...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}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Return values: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DIRECT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PROXY </a:t>
            </a:r>
            <a:r>
              <a:rPr lang="en-GB" i="1" dirty="0" err="1">
                <a:latin typeface="Lucida Console" panose="020B0609040504020204" pitchFamily="49" charset="0"/>
              </a:rPr>
              <a:t>host:port</a:t>
            </a:r>
            <a:endParaRPr lang="en-US" i="1" dirty="0">
              <a:latin typeface="Lucida Console" panose="020B0609040504020204" pitchFamily="49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B8C3A3-0F1F-2C40-B45D-78B1A16233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839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23688-5711-E744-BBEA-8E40EF541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Caching</a:t>
            </a:r>
          </a:p>
        </p:txBody>
      </p:sp>
      <p:sp>
        <p:nvSpPr>
          <p:cNvPr id="37" name="Content Placeholder 36">
            <a:extLst>
              <a:ext uri="{FF2B5EF4-FFF2-40B4-BE49-F238E27FC236}">
                <a16:creationId xmlns:a16="http://schemas.microsoft.com/office/drawing/2014/main" id="{E94F6218-1C2B-524D-BFA9-61DFE796666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Recall the following REST constraint: response data must be labelled as cacheable or non-cacheable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 practice, both user agents and proxies may cache representations</a:t>
            </a:r>
          </a:p>
          <a:p>
            <a:pPr lvl="1"/>
            <a:r>
              <a:rPr lang="en-US" dirty="0"/>
              <a:t>User agent private cache</a:t>
            </a:r>
          </a:p>
          <a:p>
            <a:pPr lvl="1"/>
            <a:r>
              <a:rPr lang="en-US" dirty="0"/>
              <a:t>Proxy shared cache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How do we know what to cache?</a:t>
            </a:r>
          </a:p>
          <a:p>
            <a:pPr marL="0" indent="0">
              <a:buNone/>
            </a:pPr>
            <a:r>
              <a:rPr lang="en-US" dirty="0"/>
              <a:t>How do we avoid stale data?</a:t>
            </a:r>
          </a:p>
          <a:p>
            <a:endParaRPr lang="en-US" dirty="0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927EC47F-C15F-4041-B578-1456D0ACB50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6618"/>
            <a:ext cx="10944225" cy="293721"/>
          </a:xfrm>
        </p:spPr>
        <p:txBody>
          <a:bodyPr anchor="b" anchorCtr="0"/>
          <a:lstStyle/>
          <a:p>
            <a:r>
              <a:rPr lang="en-US" dirty="0"/>
              <a:t>Fielding, R. et al (2014) </a:t>
            </a:r>
            <a:r>
              <a:rPr lang="en-US" i="1" dirty="0"/>
              <a:t>Hypertext Transfer Protocol (HTTP/1.1): Caching</a:t>
            </a:r>
            <a:r>
              <a:rPr lang="en-US" dirty="0"/>
              <a:t>. RFC7234. Available at: https://</a:t>
            </a:r>
            <a:r>
              <a:rPr lang="en-US" dirty="0" err="1"/>
              <a:t>tools.ietf.org</a:t>
            </a:r>
            <a:r>
              <a:rPr lang="en-US" dirty="0"/>
              <a:t>/html/rfc7234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D95C64-40D5-3D4B-A97E-7D4EB491AFDD}"/>
              </a:ext>
            </a:extLst>
          </p:cNvPr>
          <p:cNvSpPr txBox="1"/>
          <p:nvPr/>
        </p:nvSpPr>
        <p:spPr>
          <a:xfrm>
            <a:off x="6167438" y="2139841"/>
            <a:ext cx="8451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User </a:t>
            </a:r>
          </a:p>
          <a:p>
            <a:pPr algn="ctr"/>
            <a:r>
              <a:rPr lang="en-US" dirty="0">
                <a:latin typeface="Lucida Sans" panose="020B0602030504020204" pitchFamily="34" charset="77"/>
              </a:rPr>
              <a:t>Agent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6FFF7B-7D26-3C4F-91F0-6FC8614E3D3A}"/>
              </a:ext>
            </a:extLst>
          </p:cNvPr>
          <p:cNvSpPr txBox="1"/>
          <p:nvPr/>
        </p:nvSpPr>
        <p:spPr>
          <a:xfrm>
            <a:off x="10596943" y="2144622"/>
            <a:ext cx="8803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Origin</a:t>
            </a:r>
            <a:br>
              <a:rPr lang="en-US" dirty="0">
                <a:latin typeface="Lucida Sans" panose="020B0602030504020204" pitchFamily="34" charset="77"/>
              </a:rPr>
            </a:br>
            <a:r>
              <a:rPr lang="en-US" dirty="0">
                <a:latin typeface="Lucida Sans" panose="020B0602030504020204" pitchFamily="34" charset="77"/>
              </a:rPr>
              <a:t>Server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566964-4109-CE4F-827C-AA707801309D}"/>
              </a:ext>
            </a:extLst>
          </p:cNvPr>
          <p:cNvSpPr txBox="1"/>
          <p:nvPr/>
        </p:nvSpPr>
        <p:spPr>
          <a:xfrm>
            <a:off x="8399823" y="2273684"/>
            <a:ext cx="809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Proxy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EC73459-48F3-BA4E-8BCB-2F2DF6CC31DC}"/>
              </a:ext>
            </a:extLst>
          </p:cNvPr>
          <p:cNvCxnSpPr>
            <a:cxnSpLocks/>
          </p:cNvCxnSpPr>
          <p:nvPr/>
        </p:nvCxnSpPr>
        <p:spPr bwMode="auto">
          <a:xfrm>
            <a:off x="7148739" y="3429000"/>
            <a:ext cx="1164356" cy="1825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lg" len="lg"/>
            <a:tailEnd type="arrow" w="lg" len="lg"/>
          </a:ln>
          <a:effectLst/>
        </p:spPr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B35D264-6E54-7D46-A8A6-8EB05161EA91}"/>
              </a:ext>
            </a:extLst>
          </p:cNvPr>
          <p:cNvGrpSpPr/>
          <p:nvPr/>
        </p:nvGrpSpPr>
        <p:grpSpPr>
          <a:xfrm>
            <a:off x="8404776" y="3961811"/>
            <a:ext cx="862737" cy="2073619"/>
            <a:chOff x="3797131" y="3961811"/>
            <a:chExt cx="862737" cy="2073619"/>
          </a:xfrm>
        </p:grpSpPr>
        <p:sp>
          <p:nvSpPr>
            <p:cNvPr id="25" name="Can 24">
              <a:extLst>
                <a:ext uri="{FF2B5EF4-FFF2-40B4-BE49-F238E27FC236}">
                  <a16:creationId xmlns:a16="http://schemas.microsoft.com/office/drawing/2014/main" id="{0C1078B3-A469-7945-A550-48BE63F1BA66}"/>
                </a:ext>
              </a:extLst>
            </p:cNvPr>
            <p:cNvSpPr/>
            <p:nvPr/>
          </p:nvSpPr>
          <p:spPr>
            <a:xfrm>
              <a:off x="3831517" y="4536752"/>
              <a:ext cx="809837" cy="878135"/>
            </a:xfrm>
            <a:prstGeom prst="can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Lucida Sans" panose="020B0602030504020204" pitchFamily="34" charset="77"/>
              </a:endParaRP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3A8438CD-D59B-5049-AF0B-6132238E7B80}"/>
                </a:ext>
              </a:extLst>
            </p:cNvPr>
            <p:cNvCxnSpPr>
              <a:cxnSpLocks/>
              <a:stCxn id="25" idx="1"/>
            </p:cNvCxnSpPr>
            <p:nvPr/>
          </p:nvCxnSpPr>
          <p:spPr bwMode="auto">
            <a:xfrm flipV="1">
              <a:off x="4236436" y="3961811"/>
              <a:ext cx="0" cy="574941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arrow" w="lg" len="lg"/>
              <a:tailEnd type="arrow" w="lg" len="lg"/>
            </a:ln>
            <a:effectLst/>
          </p:spPr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1DD83A5-48A2-CA48-8932-40DD709E2EF9}"/>
                </a:ext>
              </a:extLst>
            </p:cNvPr>
            <p:cNvSpPr txBox="1"/>
            <p:nvPr/>
          </p:nvSpPr>
          <p:spPr>
            <a:xfrm>
              <a:off x="3797131" y="5666098"/>
              <a:ext cx="8627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Cache</a:t>
              </a:r>
            </a:p>
          </p:txBody>
        </p:sp>
      </p:grp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F7BFB45-9826-C14F-BEA9-C172225D2F58}"/>
              </a:ext>
            </a:extLst>
          </p:cNvPr>
          <p:cNvCxnSpPr>
            <a:cxnSpLocks/>
          </p:cNvCxnSpPr>
          <p:nvPr/>
        </p:nvCxnSpPr>
        <p:spPr bwMode="auto">
          <a:xfrm>
            <a:off x="9375067" y="3430825"/>
            <a:ext cx="1131074" cy="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lg" len="lg"/>
            <a:tailEnd type="arrow" w="lg" len="lg"/>
          </a:ln>
          <a:effectLst/>
        </p:spPr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AAEC2CB-3017-BB46-9335-3A1614CF735B}"/>
              </a:ext>
            </a:extLst>
          </p:cNvPr>
          <p:cNvGrpSpPr/>
          <p:nvPr/>
        </p:nvGrpSpPr>
        <p:grpSpPr>
          <a:xfrm>
            <a:off x="6149804" y="3939009"/>
            <a:ext cx="862737" cy="2073619"/>
            <a:chOff x="3797131" y="3961811"/>
            <a:chExt cx="862737" cy="2073619"/>
          </a:xfrm>
        </p:grpSpPr>
        <p:sp>
          <p:nvSpPr>
            <p:cNvPr id="18" name="Can 17">
              <a:extLst>
                <a:ext uri="{FF2B5EF4-FFF2-40B4-BE49-F238E27FC236}">
                  <a16:creationId xmlns:a16="http://schemas.microsoft.com/office/drawing/2014/main" id="{9DF247F9-DF15-4F47-8613-7C1BBD8AC547}"/>
                </a:ext>
              </a:extLst>
            </p:cNvPr>
            <p:cNvSpPr/>
            <p:nvPr/>
          </p:nvSpPr>
          <p:spPr>
            <a:xfrm>
              <a:off x="3831517" y="4536752"/>
              <a:ext cx="809837" cy="878135"/>
            </a:xfrm>
            <a:prstGeom prst="can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Lucida Sans" panose="020B0602030504020204" pitchFamily="34" charset="77"/>
              </a:endParaRP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CC262567-3009-2149-9E79-8578A672D7A3}"/>
                </a:ext>
              </a:extLst>
            </p:cNvPr>
            <p:cNvCxnSpPr>
              <a:cxnSpLocks/>
              <a:stCxn id="18" idx="1"/>
            </p:cNvCxnSpPr>
            <p:nvPr/>
          </p:nvCxnSpPr>
          <p:spPr bwMode="auto">
            <a:xfrm flipV="1">
              <a:off x="4236436" y="3961811"/>
              <a:ext cx="0" cy="574941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arrow" w="lg" len="lg"/>
              <a:tailEnd type="arrow" w="lg" len="lg"/>
            </a:ln>
            <a:effectLst/>
          </p:spPr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E9E8A46-937F-4248-8BD0-54B37ED07194}"/>
                </a:ext>
              </a:extLst>
            </p:cNvPr>
            <p:cNvSpPr txBox="1"/>
            <p:nvPr/>
          </p:nvSpPr>
          <p:spPr>
            <a:xfrm>
              <a:off x="3797131" y="5666098"/>
              <a:ext cx="8627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Cache</a:t>
              </a:r>
            </a:p>
          </p:txBody>
        </p:sp>
      </p:grpSp>
      <p:pic>
        <p:nvPicPr>
          <p:cNvPr id="21" name="Graphic 20">
            <a:extLst>
              <a:ext uri="{FF2B5EF4-FFF2-40B4-BE49-F238E27FC236}">
                <a16:creationId xmlns:a16="http://schemas.microsoft.com/office/drawing/2014/main" id="{7310F86F-0B1B-C341-B883-D83CD9A5AE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54741" y="2947473"/>
            <a:ext cx="900000" cy="900000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A0BEAD83-B247-1448-97EF-6DE3E12C1D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28413" y="2979000"/>
            <a:ext cx="900000" cy="9000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F82C2665-EC8A-444A-AD88-001345F00F5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77312" y="2947473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820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28BFD-54F5-4140-B8CF-44C93DF3A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concepts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29F28E-4D6A-314E-8DE1-61674E87D0B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Freshness/staleness</a:t>
            </a:r>
          </a:p>
          <a:p>
            <a:pPr lvl="1"/>
            <a:r>
              <a:rPr lang="en-US" dirty="0"/>
              <a:t>How long is it since the representation was generated by the origin server?</a:t>
            </a:r>
          </a:p>
          <a:p>
            <a:pPr lvl="1"/>
            <a:r>
              <a:rPr lang="en-US" dirty="0"/>
              <a:t>Is there a lifetime (or expiration time) associated with the representation?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Revalidation</a:t>
            </a:r>
          </a:p>
          <a:p>
            <a:pPr lvl="1"/>
            <a:r>
              <a:rPr lang="en-US" dirty="0"/>
              <a:t>If a cache contains a stale representation, we need to refresh it by either:</a:t>
            </a:r>
          </a:p>
          <a:p>
            <a:pPr marL="1062900" lvl="2" indent="-342900">
              <a:buFont typeface="+mj-lt"/>
              <a:buAutoNum type="arabicPeriod"/>
            </a:pPr>
            <a:r>
              <a:rPr lang="en-US" dirty="0"/>
              <a:t>Checking that it is still the same as the representation served by the origin server, or</a:t>
            </a:r>
          </a:p>
          <a:p>
            <a:pPr marL="1062900" lvl="2" indent="-342900">
              <a:buFont typeface="+mj-lt"/>
              <a:buAutoNum type="arabicPeriod"/>
            </a:pPr>
            <a:r>
              <a:rPr lang="en-US" dirty="0"/>
              <a:t>Fetching a new (fresh) representation with which to replace it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A0D9AC-36F7-4948-87B2-7D2EC6F0213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241967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6714</TotalTime>
  <Words>1464</Words>
  <Application>Microsoft Office PowerPoint</Application>
  <PresentationFormat>Widescreen</PresentationFormat>
  <Paragraphs>219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21</vt:i4>
      </vt:variant>
    </vt:vector>
  </HeadingPairs>
  <TitlesOfParts>
    <vt:vector size="33" baseType="lpstr">
      <vt:lpstr>Lucida Console</vt:lpstr>
      <vt:lpstr>Lucida Sans</vt:lpstr>
      <vt:lpstr>Arial</vt:lpstr>
      <vt:lpstr>Calibri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Proxies and Caching</vt:lpstr>
      <vt:lpstr>Proxies</vt:lpstr>
      <vt:lpstr>Proxies and HTTP</vt:lpstr>
      <vt:lpstr>PowerPoint Presentation</vt:lpstr>
      <vt:lpstr>Tunnels</vt:lpstr>
      <vt:lpstr>Proxy Autoconfiguration</vt:lpstr>
      <vt:lpstr>Caching</vt:lpstr>
      <vt:lpstr>Key concepts</vt:lpstr>
      <vt:lpstr>Cache headers</vt:lpstr>
      <vt:lpstr>Request Cache-Control: directives</vt:lpstr>
      <vt:lpstr>Response Cache-Control: directives</vt:lpstr>
      <vt:lpstr>PowerPoint Presentation</vt:lpstr>
      <vt:lpstr>PowerPoint Presentation</vt:lpstr>
      <vt:lpstr>PowerPoint Presentation</vt:lpstr>
      <vt:lpstr>PowerPoint Presentation</vt:lpstr>
      <vt:lpstr>Caching and content negotiation</vt:lpstr>
      <vt:lpstr>PowerPoint Presentation</vt:lpstr>
      <vt:lpstr>PowerPoint Presentation</vt:lpstr>
      <vt:lpstr>Further reading</vt:lpstr>
      <vt:lpstr>Next lecture:  Authentication and    Authorisation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2</cp:revision>
  <dcterms:created xsi:type="dcterms:W3CDTF">2020-10-02T08:25:08Z</dcterms:created>
  <dcterms:modified xsi:type="dcterms:W3CDTF">2021-10-28T15:00:27Z</dcterms:modified>
</cp:coreProperties>
</file>