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2.xml" ContentType="application/vnd.openxmlformats-officedocument.theme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4.xml" ContentType="application/vnd.openxmlformats-officedocument.theme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5.xml" ContentType="application/vnd.openxmlformats-officedocument.theme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theme/theme6.xml" ContentType="application/vnd.openxmlformats-officedocument.theme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theme/theme7.xml" ContentType="application/vnd.openxmlformats-officedocument.theme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60" r:id="rId2"/>
    <p:sldMasterId id="2147483698" r:id="rId3"/>
    <p:sldMasterId id="2147483702" r:id="rId4"/>
    <p:sldMasterId id="2147483706" r:id="rId5"/>
    <p:sldMasterId id="2147483710" r:id="rId6"/>
    <p:sldMasterId id="2147483714" r:id="rId7"/>
    <p:sldMasterId id="2147483718" r:id="rId8"/>
  </p:sldMasterIdLst>
  <p:notesMasterIdLst>
    <p:notesMasterId r:id="rId83"/>
  </p:notesMasterIdLst>
  <p:sldIdLst>
    <p:sldId id="259" r:id="rId9"/>
    <p:sldId id="257" r:id="rId10"/>
    <p:sldId id="258" r:id="rId11"/>
    <p:sldId id="261" r:id="rId12"/>
    <p:sldId id="262" r:id="rId13"/>
    <p:sldId id="263" r:id="rId14"/>
    <p:sldId id="264" r:id="rId15"/>
    <p:sldId id="286" r:id="rId16"/>
    <p:sldId id="272" r:id="rId17"/>
    <p:sldId id="273" r:id="rId18"/>
    <p:sldId id="276" r:id="rId19"/>
    <p:sldId id="277" r:id="rId20"/>
    <p:sldId id="295" r:id="rId21"/>
    <p:sldId id="287" r:id="rId22"/>
    <p:sldId id="279" r:id="rId23"/>
    <p:sldId id="278" r:id="rId24"/>
    <p:sldId id="282" r:id="rId25"/>
    <p:sldId id="280" r:id="rId26"/>
    <p:sldId id="283" r:id="rId27"/>
    <p:sldId id="281" r:id="rId28"/>
    <p:sldId id="288" r:id="rId29"/>
    <p:sldId id="291" r:id="rId30"/>
    <p:sldId id="290" r:id="rId31"/>
    <p:sldId id="284" r:id="rId32"/>
    <p:sldId id="285" r:id="rId33"/>
    <p:sldId id="292" r:id="rId34"/>
    <p:sldId id="304" r:id="rId35"/>
    <p:sldId id="306" r:id="rId36"/>
    <p:sldId id="303" r:id="rId37"/>
    <p:sldId id="307" r:id="rId38"/>
    <p:sldId id="305" r:id="rId39"/>
    <p:sldId id="302" r:id="rId40"/>
    <p:sldId id="308" r:id="rId41"/>
    <p:sldId id="298" r:id="rId42"/>
    <p:sldId id="309" r:id="rId43"/>
    <p:sldId id="310" r:id="rId44"/>
    <p:sldId id="301" r:id="rId45"/>
    <p:sldId id="289" r:id="rId46"/>
    <p:sldId id="311" r:id="rId47"/>
    <p:sldId id="312" r:id="rId48"/>
    <p:sldId id="299" r:id="rId49"/>
    <p:sldId id="313" r:id="rId50"/>
    <p:sldId id="300" r:id="rId51"/>
    <p:sldId id="296" r:id="rId52"/>
    <p:sldId id="297" r:id="rId53"/>
    <p:sldId id="294" r:id="rId54"/>
    <p:sldId id="315" r:id="rId55"/>
    <p:sldId id="260" r:id="rId56"/>
    <p:sldId id="316" r:id="rId57"/>
    <p:sldId id="317" r:id="rId58"/>
    <p:sldId id="318" r:id="rId59"/>
    <p:sldId id="319" r:id="rId60"/>
    <p:sldId id="268" r:id="rId61"/>
    <p:sldId id="320" r:id="rId62"/>
    <p:sldId id="321" r:id="rId63"/>
    <p:sldId id="322" r:id="rId64"/>
    <p:sldId id="323" r:id="rId65"/>
    <p:sldId id="324" r:id="rId66"/>
    <p:sldId id="274" r:id="rId67"/>
    <p:sldId id="275" r:id="rId68"/>
    <p:sldId id="325" r:id="rId69"/>
    <p:sldId id="326" r:id="rId70"/>
    <p:sldId id="327" r:id="rId71"/>
    <p:sldId id="270" r:id="rId72"/>
    <p:sldId id="328" r:id="rId73"/>
    <p:sldId id="269" r:id="rId74"/>
    <p:sldId id="329" r:id="rId75"/>
    <p:sldId id="330" r:id="rId76"/>
    <p:sldId id="331" r:id="rId77"/>
    <p:sldId id="271" r:id="rId78"/>
    <p:sldId id="265" r:id="rId79"/>
    <p:sldId id="332" r:id="rId80"/>
    <p:sldId id="333" r:id="rId81"/>
    <p:sldId id="266" r:id="rId8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385" userDrawn="1">
          <p15:clr>
            <a:srgbClr val="A4A3A4"/>
          </p15:clr>
        </p15:guide>
        <p15:guide id="2" pos="4838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18C22E9-D98D-FA45-962F-E3D2CBB58DC7}" v="9" dt="2020-10-03T13:11:51.18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473"/>
    <p:restoredTop sz="92245"/>
  </p:normalViewPr>
  <p:slideViewPr>
    <p:cSldViewPr snapToGrid="0" snapToObjects="1" showGuides="1">
      <p:cViewPr varScale="1">
        <p:scale>
          <a:sx n="113" d="100"/>
          <a:sy n="113" d="100"/>
        </p:scale>
        <p:origin x="1232" y="184"/>
      </p:cViewPr>
      <p:guideLst>
        <p:guide orient="horz" pos="3385"/>
        <p:guide pos="483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18.xml"/><Relationship Id="rId21" Type="http://schemas.openxmlformats.org/officeDocument/2006/relationships/slide" Target="slides/slide13.xml"/><Relationship Id="rId42" Type="http://schemas.openxmlformats.org/officeDocument/2006/relationships/slide" Target="slides/slide34.xml"/><Relationship Id="rId47" Type="http://schemas.openxmlformats.org/officeDocument/2006/relationships/slide" Target="slides/slide39.xml"/><Relationship Id="rId63" Type="http://schemas.openxmlformats.org/officeDocument/2006/relationships/slide" Target="slides/slide55.xml"/><Relationship Id="rId68" Type="http://schemas.openxmlformats.org/officeDocument/2006/relationships/slide" Target="slides/slide60.xml"/><Relationship Id="rId84" Type="http://schemas.openxmlformats.org/officeDocument/2006/relationships/presProps" Target="presProps.xml"/><Relationship Id="rId89" Type="http://schemas.microsoft.com/office/2015/10/relationships/revisionInfo" Target="revisionInfo.xml"/><Relationship Id="rId16" Type="http://schemas.openxmlformats.org/officeDocument/2006/relationships/slide" Target="slides/slide8.xml"/><Relationship Id="rId11" Type="http://schemas.openxmlformats.org/officeDocument/2006/relationships/slide" Target="slides/slide3.xml"/><Relationship Id="rId32" Type="http://schemas.openxmlformats.org/officeDocument/2006/relationships/slide" Target="slides/slide24.xml"/><Relationship Id="rId37" Type="http://schemas.openxmlformats.org/officeDocument/2006/relationships/slide" Target="slides/slide29.xml"/><Relationship Id="rId53" Type="http://schemas.openxmlformats.org/officeDocument/2006/relationships/slide" Target="slides/slide45.xml"/><Relationship Id="rId58" Type="http://schemas.openxmlformats.org/officeDocument/2006/relationships/slide" Target="slides/slide50.xml"/><Relationship Id="rId74" Type="http://schemas.openxmlformats.org/officeDocument/2006/relationships/slide" Target="slides/slide66.xml"/><Relationship Id="rId79" Type="http://schemas.openxmlformats.org/officeDocument/2006/relationships/slide" Target="slides/slide71.xml"/><Relationship Id="rId5" Type="http://schemas.openxmlformats.org/officeDocument/2006/relationships/slideMaster" Target="slideMasters/slideMaster5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slide" Target="slides/slide19.xml"/><Relationship Id="rId30" Type="http://schemas.openxmlformats.org/officeDocument/2006/relationships/slide" Target="slides/slide22.xml"/><Relationship Id="rId35" Type="http://schemas.openxmlformats.org/officeDocument/2006/relationships/slide" Target="slides/slide27.xml"/><Relationship Id="rId43" Type="http://schemas.openxmlformats.org/officeDocument/2006/relationships/slide" Target="slides/slide35.xml"/><Relationship Id="rId48" Type="http://schemas.openxmlformats.org/officeDocument/2006/relationships/slide" Target="slides/slide40.xml"/><Relationship Id="rId56" Type="http://schemas.openxmlformats.org/officeDocument/2006/relationships/slide" Target="slides/slide48.xml"/><Relationship Id="rId64" Type="http://schemas.openxmlformats.org/officeDocument/2006/relationships/slide" Target="slides/slide56.xml"/><Relationship Id="rId69" Type="http://schemas.openxmlformats.org/officeDocument/2006/relationships/slide" Target="slides/slide61.xml"/><Relationship Id="rId77" Type="http://schemas.openxmlformats.org/officeDocument/2006/relationships/slide" Target="slides/slide69.xml"/><Relationship Id="rId8" Type="http://schemas.openxmlformats.org/officeDocument/2006/relationships/slideMaster" Target="slideMasters/slideMaster8.xml"/><Relationship Id="rId51" Type="http://schemas.openxmlformats.org/officeDocument/2006/relationships/slide" Target="slides/slide43.xml"/><Relationship Id="rId72" Type="http://schemas.openxmlformats.org/officeDocument/2006/relationships/slide" Target="slides/slide64.xml"/><Relationship Id="rId80" Type="http://schemas.openxmlformats.org/officeDocument/2006/relationships/slide" Target="slides/slide72.xml"/><Relationship Id="rId85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slide" Target="slides/slide17.xml"/><Relationship Id="rId33" Type="http://schemas.openxmlformats.org/officeDocument/2006/relationships/slide" Target="slides/slide25.xml"/><Relationship Id="rId38" Type="http://schemas.openxmlformats.org/officeDocument/2006/relationships/slide" Target="slides/slide30.xml"/><Relationship Id="rId46" Type="http://schemas.openxmlformats.org/officeDocument/2006/relationships/slide" Target="slides/slide38.xml"/><Relationship Id="rId59" Type="http://schemas.openxmlformats.org/officeDocument/2006/relationships/slide" Target="slides/slide51.xml"/><Relationship Id="rId67" Type="http://schemas.openxmlformats.org/officeDocument/2006/relationships/slide" Target="slides/slide59.xml"/><Relationship Id="rId20" Type="http://schemas.openxmlformats.org/officeDocument/2006/relationships/slide" Target="slides/slide12.xml"/><Relationship Id="rId41" Type="http://schemas.openxmlformats.org/officeDocument/2006/relationships/slide" Target="slides/slide33.xml"/><Relationship Id="rId54" Type="http://schemas.openxmlformats.org/officeDocument/2006/relationships/slide" Target="slides/slide46.xml"/><Relationship Id="rId62" Type="http://schemas.openxmlformats.org/officeDocument/2006/relationships/slide" Target="slides/slide54.xml"/><Relationship Id="rId70" Type="http://schemas.openxmlformats.org/officeDocument/2006/relationships/slide" Target="slides/slide62.xml"/><Relationship Id="rId75" Type="http://schemas.openxmlformats.org/officeDocument/2006/relationships/slide" Target="slides/slide67.xml"/><Relationship Id="rId83" Type="http://schemas.openxmlformats.org/officeDocument/2006/relationships/notesMaster" Target="notesMasters/notesMaster1.xml"/><Relationship Id="rId88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slide" Target="slides/slide20.xml"/><Relationship Id="rId36" Type="http://schemas.openxmlformats.org/officeDocument/2006/relationships/slide" Target="slides/slide28.xml"/><Relationship Id="rId49" Type="http://schemas.openxmlformats.org/officeDocument/2006/relationships/slide" Target="slides/slide41.xml"/><Relationship Id="rId57" Type="http://schemas.openxmlformats.org/officeDocument/2006/relationships/slide" Target="slides/slide49.xml"/><Relationship Id="rId10" Type="http://schemas.openxmlformats.org/officeDocument/2006/relationships/slide" Target="slides/slide2.xml"/><Relationship Id="rId31" Type="http://schemas.openxmlformats.org/officeDocument/2006/relationships/slide" Target="slides/slide23.xml"/><Relationship Id="rId44" Type="http://schemas.openxmlformats.org/officeDocument/2006/relationships/slide" Target="slides/slide36.xml"/><Relationship Id="rId52" Type="http://schemas.openxmlformats.org/officeDocument/2006/relationships/slide" Target="slides/slide44.xml"/><Relationship Id="rId60" Type="http://schemas.openxmlformats.org/officeDocument/2006/relationships/slide" Target="slides/slide52.xml"/><Relationship Id="rId65" Type="http://schemas.openxmlformats.org/officeDocument/2006/relationships/slide" Target="slides/slide57.xml"/><Relationship Id="rId73" Type="http://schemas.openxmlformats.org/officeDocument/2006/relationships/slide" Target="slides/slide65.xml"/><Relationship Id="rId78" Type="http://schemas.openxmlformats.org/officeDocument/2006/relationships/slide" Target="slides/slide70.xml"/><Relationship Id="rId81" Type="http://schemas.openxmlformats.org/officeDocument/2006/relationships/slide" Target="slides/slide73.xml"/><Relationship Id="rId86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39" Type="http://schemas.openxmlformats.org/officeDocument/2006/relationships/slide" Target="slides/slide31.xml"/><Relationship Id="rId34" Type="http://schemas.openxmlformats.org/officeDocument/2006/relationships/slide" Target="slides/slide26.xml"/><Relationship Id="rId50" Type="http://schemas.openxmlformats.org/officeDocument/2006/relationships/slide" Target="slides/slide42.xml"/><Relationship Id="rId55" Type="http://schemas.openxmlformats.org/officeDocument/2006/relationships/slide" Target="slides/slide47.xml"/><Relationship Id="rId76" Type="http://schemas.openxmlformats.org/officeDocument/2006/relationships/slide" Target="slides/slide68.xml"/><Relationship Id="rId7" Type="http://schemas.openxmlformats.org/officeDocument/2006/relationships/slideMaster" Target="slideMasters/slideMaster7.xml"/><Relationship Id="rId71" Type="http://schemas.openxmlformats.org/officeDocument/2006/relationships/slide" Target="slides/slide63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1.xml"/><Relationship Id="rId24" Type="http://schemas.openxmlformats.org/officeDocument/2006/relationships/slide" Target="slides/slide16.xml"/><Relationship Id="rId40" Type="http://schemas.openxmlformats.org/officeDocument/2006/relationships/slide" Target="slides/slide32.xml"/><Relationship Id="rId45" Type="http://schemas.openxmlformats.org/officeDocument/2006/relationships/slide" Target="slides/slide37.xml"/><Relationship Id="rId66" Type="http://schemas.openxmlformats.org/officeDocument/2006/relationships/slide" Target="slides/slide58.xml"/><Relationship Id="rId87" Type="http://schemas.openxmlformats.org/officeDocument/2006/relationships/tableStyles" Target="tableStyles.xml"/><Relationship Id="rId61" Type="http://schemas.openxmlformats.org/officeDocument/2006/relationships/slide" Target="slides/slide53.xml"/><Relationship Id="rId82" Type="http://schemas.openxmlformats.org/officeDocument/2006/relationships/slide" Target="slides/slide74.xml"/><Relationship Id="rId19" Type="http://schemas.openxmlformats.org/officeDocument/2006/relationships/slide" Target="slides/slide1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ibbins N.M." userId="6a0e944c-4d97-467d-bb7a-7c3315791fe4" providerId="ADAL" clId="{63352DBF-15F4-0B41-B5D3-3A1C27CD72F5}"/>
    <pc:docChg chg="modSld">
      <pc:chgData name="Gibbins N.M." userId="6a0e944c-4d97-467d-bb7a-7c3315791fe4" providerId="ADAL" clId="{63352DBF-15F4-0B41-B5D3-3A1C27CD72F5}" dt="2020-01-13T14:35:45.720" v="2" actId="20577"/>
      <pc:docMkLst>
        <pc:docMk/>
      </pc:docMkLst>
      <pc:sldChg chg="modSp">
        <pc:chgData name="Gibbins N.M." userId="6a0e944c-4d97-467d-bb7a-7c3315791fe4" providerId="ADAL" clId="{63352DBF-15F4-0B41-B5D3-3A1C27CD72F5}" dt="2020-01-13T14:35:45.720" v="2" actId="20577"/>
        <pc:sldMkLst>
          <pc:docMk/>
          <pc:sldMk cId="1816590746" sldId="302"/>
        </pc:sldMkLst>
        <pc:spChg chg="mod">
          <ac:chgData name="Gibbins N.M." userId="6a0e944c-4d97-467d-bb7a-7c3315791fe4" providerId="ADAL" clId="{63352DBF-15F4-0B41-B5D3-3A1C27CD72F5}" dt="2020-01-13T14:35:45.720" v="2" actId="20577"/>
          <ac:spMkLst>
            <pc:docMk/>
            <pc:sldMk cId="1816590746" sldId="302"/>
            <ac:spMk id="4" creationId="{2DE574AE-ADD3-F24F-AD07-9DC029336322}"/>
          </ac:spMkLst>
        </pc:spChg>
      </pc:sldChg>
    </pc:docChg>
  </pc:docChgLst>
  <pc:docChgLst>
    <pc:chgData name="Nicholas Gibbins" userId="6a0e944c-4d97-467d-bb7a-7c3315791fe4" providerId="ADAL" clId="{E18C22E9-D98D-FA45-962F-E3D2CBB58DC7}"/>
    <pc:docChg chg="undo custSel addSld modSld sldOrd">
      <pc:chgData name="Nicholas Gibbins" userId="6a0e944c-4d97-467d-bb7a-7c3315791fe4" providerId="ADAL" clId="{E18C22E9-D98D-FA45-962F-E3D2CBB58DC7}" dt="2020-10-17T16:03:05.874" v="176" actId="20577"/>
      <pc:docMkLst>
        <pc:docMk/>
      </pc:docMkLst>
      <pc:sldChg chg="modSp mod">
        <pc:chgData name="Nicholas Gibbins" userId="6a0e944c-4d97-467d-bb7a-7c3315791fe4" providerId="ADAL" clId="{E18C22E9-D98D-FA45-962F-E3D2CBB58DC7}" dt="2020-10-17T16:03:05.874" v="176" actId="20577"/>
        <pc:sldMkLst>
          <pc:docMk/>
          <pc:sldMk cId="614656681" sldId="257"/>
        </pc:sldMkLst>
        <pc:spChg chg="mod">
          <ac:chgData name="Nicholas Gibbins" userId="6a0e944c-4d97-467d-bb7a-7c3315791fe4" providerId="ADAL" clId="{E18C22E9-D98D-FA45-962F-E3D2CBB58DC7}" dt="2020-10-17T16:03:05.874" v="176" actId="20577"/>
          <ac:spMkLst>
            <pc:docMk/>
            <pc:sldMk cId="614656681" sldId="257"/>
            <ac:spMk id="3" creationId="{00000000-0000-0000-0000-000000000000}"/>
          </ac:spMkLst>
        </pc:spChg>
      </pc:sldChg>
      <pc:sldChg chg="delSp mod">
        <pc:chgData name="Nicholas Gibbins" userId="6a0e944c-4d97-467d-bb7a-7c3315791fe4" providerId="ADAL" clId="{E18C22E9-D98D-FA45-962F-E3D2CBB58DC7}" dt="2020-10-03T13:03:16.992" v="89" actId="478"/>
        <pc:sldMkLst>
          <pc:docMk/>
          <pc:sldMk cId="2330920946" sldId="261"/>
        </pc:sldMkLst>
        <pc:spChg chg="del">
          <ac:chgData name="Nicholas Gibbins" userId="6a0e944c-4d97-467d-bb7a-7c3315791fe4" providerId="ADAL" clId="{E18C22E9-D98D-FA45-962F-E3D2CBB58DC7}" dt="2020-10-03T13:03:16.992" v="89" actId="478"/>
          <ac:spMkLst>
            <pc:docMk/>
            <pc:sldMk cId="2330920946" sldId="261"/>
            <ac:spMk id="3" creationId="{00000000-0000-0000-0000-000000000000}"/>
          </ac:spMkLst>
        </pc:spChg>
      </pc:sldChg>
      <pc:sldChg chg="delSp mod">
        <pc:chgData name="Nicholas Gibbins" userId="6a0e944c-4d97-467d-bb7a-7c3315791fe4" providerId="ADAL" clId="{E18C22E9-D98D-FA45-962F-E3D2CBB58DC7}" dt="2020-10-03T13:03:19.626" v="90" actId="478"/>
        <pc:sldMkLst>
          <pc:docMk/>
          <pc:sldMk cId="2864616072" sldId="262"/>
        </pc:sldMkLst>
        <pc:spChg chg="del">
          <ac:chgData name="Nicholas Gibbins" userId="6a0e944c-4d97-467d-bb7a-7c3315791fe4" providerId="ADAL" clId="{E18C22E9-D98D-FA45-962F-E3D2CBB58DC7}" dt="2020-10-03T13:03:19.626" v="90" actId="478"/>
          <ac:spMkLst>
            <pc:docMk/>
            <pc:sldMk cId="2864616072" sldId="262"/>
            <ac:spMk id="3" creationId="{00000000-0000-0000-0000-000000000000}"/>
          </ac:spMkLst>
        </pc:spChg>
      </pc:sldChg>
      <pc:sldChg chg="delSp mod">
        <pc:chgData name="Nicholas Gibbins" userId="6a0e944c-4d97-467d-bb7a-7c3315791fe4" providerId="ADAL" clId="{E18C22E9-D98D-FA45-962F-E3D2CBB58DC7}" dt="2020-10-03T13:03:22.155" v="91" actId="478"/>
        <pc:sldMkLst>
          <pc:docMk/>
          <pc:sldMk cId="625152556" sldId="263"/>
        </pc:sldMkLst>
        <pc:spChg chg="del">
          <ac:chgData name="Nicholas Gibbins" userId="6a0e944c-4d97-467d-bb7a-7c3315791fe4" providerId="ADAL" clId="{E18C22E9-D98D-FA45-962F-E3D2CBB58DC7}" dt="2020-10-03T13:03:22.155" v="91" actId="478"/>
          <ac:spMkLst>
            <pc:docMk/>
            <pc:sldMk cId="625152556" sldId="263"/>
            <ac:spMk id="3" creationId="{00000000-0000-0000-0000-000000000000}"/>
          </ac:spMkLst>
        </pc:spChg>
      </pc:sldChg>
      <pc:sldChg chg="delSp mod">
        <pc:chgData name="Nicholas Gibbins" userId="6a0e944c-4d97-467d-bb7a-7c3315791fe4" providerId="ADAL" clId="{E18C22E9-D98D-FA45-962F-E3D2CBB58DC7}" dt="2020-10-03T13:03:24.164" v="92" actId="478"/>
        <pc:sldMkLst>
          <pc:docMk/>
          <pc:sldMk cId="1623760829" sldId="264"/>
        </pc:sldMkLst>
        <pc:spChg chg="del">
          <ac:chgData name="Nicholas Gibbins" userId="6a0e944c-4d97-467d-bb7a-7c3315791fe4" providerId="ADAL" clId="{E18C22E9-D98D-FA45-962F-E3D2CBB58DC7}" dt="2020-10-03T13:03:24.164" v="92" actId="478"/>
          <ac:spMkLst>
            <pc:docMk/>
            <pc:sldMk cId="1623760829" sldId="264"/>
            <ac:spMk id="3" creationId="{00000000-0000-0000-0000-000000000000}"/>
          </ac:spMkLst>
        </pc:spChg>
      </pc:sldChg>
      <pc:sldChg chg="modSp mod">
        <pc:chgData name="Nicholas Gibbins" userId="6a0e944c-4d97-467d-bb7a-7c3315791fe4" providerId="ADAL" clId="{E18C22E9-D98D-FA45-962F-E3D2CBB58DC7}" dt="2020-09-21T21:00:15.340" v="80" actId="20577"/>
        <pc:sldMkLst>
          <pc:docMk/>
          <pc:sldMk cId="3772372541" sldId="266"/>
        </pc:sldMkLst>
        <pc:spChg chg="mod">
          <ac:chgData name="Nicholas Gibbins" userId="6a0e944c-4d97-467d-bb7a-7c3315791fe4" providerId="ADAL" clId="{E18C22E9-D98D-FA45-962F-E3D2CBB58DC7}" dt="2020-09-21T21:00:15.340" v="80" actId="20577"/>
          <ac:spMkLst>
            <pc:docMk/>
            <pc:sldMk cId="3772372541" sldId="266"/>
            <ac:spMk id="2" creationId="{00000000-0000-0000-0000-000000000000}"/>
          </ac:spMkLst>
        </pc:spChg>
      </pc:sldChg>
      <pc:sldChg chg="delSp mod">
        <pc:chgData name="Nicholas Gibbins" userId="6a0e944c-4d97-467d-bb7a-7c3315791fe4" providerId="ADAL" clId="{E18C22E9-D98D-FA45-962F-E3D2CBB58DC7}" dt="2020-10-03T13:03:30.237" v="93" actId="478"/>
        <pc:sldMkLst>
          <pc:docMk/>
          <pc:sldMk cId="3600232808" sldId="277"/>
        </pc:sldMkLst>
        <pc:spChg chg="del">
          <ac:chgData name="Nicholas Gibbins" userId="6a0e944c-4d97-467d-bb7a-7c3315791fe4" providerId="ADAL" clId="{E18C22E9-D98D-FA45-962F-E3D2CBB58DC7}" dt="2020-10-03T13:03:30.237" v="93" actId="478"/>
          <ac:spMkLst>
            <pc:docMk/>
            <pc:sldMk cId="3600232808" sldId="277"/>
            <ac:spMk id="3" creationId="{00000000-0000-0000-0000-000000000000}"/>
          </ac:spMkLst>
        </pc:spChg>
      </pc:sldChg>
      <pc:sldChg chg="ord">
        <pc:chgData name="Nicholas Gibbins" userId="6a0e944c-4d97-467d-bb7a-7c3315791fe4" providerId="ADAL" clId="{E18C22E9-D98D-FA45-962F-E3D2CBB58DC7}" dt="2020-10-03T13:00:43.230" v="86" actId="20578"/>
        <pc:sldMkLst>
          <pc:docMk/>
          <pc:sldMk cId="4129079029" sldId="283"/>
        </pc:sldMkLst>
      </pc:sldChg>
      <pc:sldChg chg="modSp mod">
        <pc:chgData name="Nicholas Gibbins" userId="6a0e944c-4d97-467d-bb7a-7c3315791fe4" providerId="ADAL" clId="{E18C22E9-D98D-FA45-962F-E3D2CBB58DC7}" dt="2020-10-03T12:58:57.042" v="85" actId="2711"/>
        <pc:sldMkLst>
          <pc:docMk/>
          <pc:sldMk cId="3300285027" sldId="287"/>
        </pc:sldMkLst>
        <pc:spChg chg="mod">
          <ac:chgData name="Nicholas Gibbins" userId="6a0e944c-4d97-467d-bb7a-7c3315791fe4" providerId="ADAL" clId="{E18C22E9-D98D-FA45-962F-E3D2CBB58DC7}" dt="2020-10-03T12:58:57.042" v="85" actId="2711"/>
          <ac:spMkLst>
            <pc:docMk/>
            <pc:sldMk cId="3300285027" sldId="287"/>
            <ac:spMk id="7" creationId="{00000000-0000-0000-0000-000000000000}"/>
          </ac:spMkLst>
        </pc:spChg>
      </pc:sldChg>
      <pc:sldChg chg="addSp delSp modSp add mod modClrScheme chgLayout">
        <pc:chgData name="Nicholas Gibbins" userId="6a0e944c-4d97-467d-bb7a-7c3315791fe4" providerId="ADAL" clId="{E18C22E9-D98D-FA45-962F-E3D2CBB58DC7}" dt="2020-10-03T13:04:02.645" v="99" actId="478"/>
        <pc:sldMkLst>
          <pc:docMk/>
          <pc:sldMk cId="3207858901" sldId="289"/>
        </pc:sldMkLst>
        <pc:spChg chg="del mod ord">
          <ac:chgData name="Nicholas Gibbins" userId="6a0e944c-4d97-467d-bb7a-7c3315791fe4" providerId="ADAL" clId="{E18C22E9-D98D-FA45-962F-E3D2CBB58DC7}" dt="2020-10-03T13:04:02.645" v="99" actId="478"/>
          <ac:spMkLst>
            <pc:docMk/>
            <pc:sldMk cId="3207858901" sldId="289"/>
            <ac:spMk id="2" creationId="{00000000-0000-0000-0000-000000000000}"/>
          </ac:spMkLst>
        </pc:spChg>
        <pc:spChg chg="mod ord">
          <ac:chgData name="Nicholas Gibbins" userId="6a0e944c-4d97-467d-bb7a-7c3315791fe4" providerId="ADAL" clId="{E18C22E9-D98D-FA45-962F-E3D2CBB58DC7}" dt="2020-09-21T20:47:54.096" v="3" actId="700"/>
          <ac:spMkLst>
            <pc:docMk/>
            <pc:sldMk cId="3207858901" sldId="289"/>
            <ac:spMk id="3" creationId="{00000000-0000-0000-0000-000000000000}"/>
          </ac:spMkLst>
        </pc:spChg>
        <pc:spChg chg="mod ord">
          <ac:chgData name="Nicholas Gibbins" userId="6a0e944c-4d97-467d-bb7a-7c3315791fe4" providerId="ADAL" clId="{E18C22E9-D98D-FA45-962F-E3D2CBB58DC7}" dt="2020-09-21T20:47:54.096" v="3" actId="700"/>
          <ac:spMkLst>
            <pc:docMk/>
            <pc:sldMk cId="3207858901" sldId="289"/>
            <ac:spMk id="4" creationId="{00000000-0000-0000-0000-000000000000}"/>
          </ac:spMkLst>
        </pc:spChg>
        <pc:spChg chg="add del">
          <ac:chgData name="Nicholas Gibbins" userId="6a0e944c-4d97-467d-bb7a-7c3315791fe4" providerId="ADAL" clId="{E18C22E9-D98D-FA45-962F-E3D2CBB58DC7}" dt="2020-09-21T20:47:54.096" v="3" actId="700"/>
          <ac:spMkLst>
            <pc:docMk/>
            <pc:sldMk cId="3207858901" sldId="289"/>
            <ac:spMk id="6" creationId="{66BCA0FF-4F0E-0846-AAE8-2ED867BE7D8F}"/>
          </ac:spMkLst>
        </pc:spChg>
      </pc:sldChg>
      <pc:sldChg chg="delSp modSp mod">
        <pc:chgData name="Nicholas Gibbins" userId="6a0e944c-4d97-467d-bb7a-7c3315791fe4" providerId="ADAL" clId="{E18C22E9-D98D-FA45-962F-E3D2CBB58DC7}" dt="2020-10-03T13:03:45.284" v="97" actId="478"/>
        <pc:sldMkLst>
          <pc:docMk/>
          <pc:sldMk cId="4055404539" sldId="290"/>
        </pc:sldMkLst>
        <pc:spChg chg="del">
          <ac:chgData name="Nicholas Gibbins" userId="6a0e944c-4d97-467d-bb7a-7c3315791fe4" providerId="ADAL" clId="{E18C22E9-D98D-FA45-962F-E3D2CBB58DC7}" dt="2020-10-03T13:03:45.284" v="97" actId="478"/>
          <ac:spMkLst>
            <pc:docMk/>
            <pc:sldMk cId="4055404539" sldId="290"/>
            <ac:spMk id="2" creationId="{00000000-0000-0000-0000-000000000000}"/>
          </ac:spMkLst>
        </pc:spChg>
        <pc:spChg chg="mod">
          <ac:chgData name="Nicholas Gibbins" userId="6a0e944c-4d97-467d-bb7a-7c3315791fe4" providerId="ADAL" clId="{E18C22E9-D98D-FA45-962F-E3D2CBB58DC7}" dt="2020-09-21T20:50:12.587" v="7" actId="20577"/>
          <ac:spMkLst>
            <pc:docMk/>
            <pc:sldMk cId="4055404539" sldId="290"/>
            <ac:spMk id="4" creationId="{00000000-0000-0000-0000-000000000000}"/>
          </ac:spMkLst>
        </pc:spChg>
      </pc:sldChg>
      <pc:sldChg chg="delSp modSp mod">
        <pc:chgData name="Nicholas Gibbins" userId="6a0e944c-4d97-467d-bb7a-7c3315791fe4" providerId="ADAL" clId="{E18C22E9-D98D-FA45-962F-E3D2CBB58DC7}" dt="2020-10-03T13:03:43.451" v="96" actId="478"/>
        <pc:sldMkLst>
          <pc:docMk/>
          <pc:sldMk cId="3174754056" sldId="291"/>
        </pc:sldMkLst>
        <pc:spChg chg="del mod">
          <ac:chgData name="Nicholas Gibbins" userId="6a0e944c-4d97-467d-bb7a-7c3315791fe4" providerId="ADAL" clId="{E18C22E9-D98D-FA45-962F-E3D2CBB58DC7}" dt="2020-10-03T13:03:43.451" v="96" actId="478"/>
          <ac:spMkLst>
            <pc:docMk/>
            <pc:sldMk cId="3174754056" sldId="291"/>
            <ac:spMk id="3" creationId="{00000000-0000-0000-0000-000000000000}"/>
          </ac:spMkLst>
        </pc:spChg>
      </pc:sldChg>
      <pc:sldChg chg="delSp modSp mod">
        <pc:chgData name="Nicholas Gibbins" userId="6a0e944c-4d97-467d-bb7a-7c3315791fe4" providerId="ADAL" clId="{E18C22E9-D98D-FA45-962F-E3D2CBB58DC7}" dt="2020-10-03T13:02:59.324" v="88" actId="478"/>
        <pc:sldMkLst>
          <pc:docMk/>
          <pc:sldMk cId="1188426593" sldId="292"/>
        </pc:sldMkLst>
        <pc:spChg chg="del mod">
          <ac:chgData name="Nicholas Gibbins" userId="6a0e944c-4d97-467d-bb7a-7c3315791fe4" providerId="ADAL" clId="{E18C22E9-D98D-FA45-962F-E3D2CBB58DC7}" dt="2020-10-03T13:02:59.324" v="88" actId="478"/>
          <ac:spMkLst>
            <pc:docMk/>
            <pc:sldMk cId="1188426593" sldId="292"/>
            <ac:spMk id="3" creationId="{00000000-0000-0000-0000-000000000000}"/>
          </ac:spMkLst>
        </pc:spChg>
      </pc:sldChg>
      <pc:sldChg chg="delSp mod">
        <pc:chgData name="Nicholas Gibbins" userId="6a0e944c-4d97-467d-bb7a-7c3315791fe4" providerId="ADAL" clId="{E18C22E9-D98D-FA45-962F-E3D2CBB58DC7}" dt="2020-10-03T13:03:32.388" v="94" actId="478"/>
        <pc:sldMkLst>
          <pc:docMk/>
          <pc:sldMk cId="4240695756" sldId="295"/>
        </pc:sldMkLst>
        <pc:spChg chg="del">
          <ac:chgData name="Nicholas Gibbins" userId="6a0e944c-4d97-467d-bb7a-7c3315791fe4" providerId="ADAL" clId="{E18C22E9-D98D-FA45-962F-E3D2CBB58DC7}" dt="2020-10-03T13:03:32.388" v="94" actId="478"/>
          <ac:spMkLst>
            <pc:docMk/>
            <pc:sldMk cId="4240695756" sldId="295"/>
            <ac:spMk id="2" creationId="{00000000-0000-0000-0000-000000000000}"/>
          </ac:spMkLst>
        </pc:spChg>
      </pc:sldChg>
      <pc:sldChg chg="modSp modAnim">
        <pc:chgData name="Nicholas Gibbins" userId="6a0e944c-4d97-467d-bb7a-7c3315791fe4" providerId="ADAL" clId="{E18C22E9-D98D-FA45-962F-E3D2CBB58DC7}" dt="2020-10-03T13:11:51.189" v="174"/>
        <pc:sldMkLst>
          <pc:docMk/>
          <pc:sldMk cId="3079539061" sldId="296"/>
        </pc:sldMkLst>
        <pc:spChg chg="mod">
          <ac:chgData name="Nicholas Gibbins" userId="6a0e944c-4d97-467d-bb7a-7c3315791fe4" providerId="ADAL" clId="{E18C22E9-D98D-FA45-962F-E3D2CBB58DC7}" dt="2020-09-21T20:59:55.223" v="76" actId="20577"/>
          <ac:spMkLst>
            <pc:docMk/>
            <pc:sldMk cId="3079539061" sldId="296"/>
            <ac:spMk id="7" creationId="{00000000-0000-0000-0000-000000000000}"/>
          </ac:spMkLst>
        </pc:spChg>
      </pc:sldChg>
      <pc:sldChg chg="delSp modSp mod">
        <pc:chgData name="Nicholas Gibbins" userId="6a0e944c-4d97-467d-bb7a-7c3315791fe4" providerId="ADAL" clId="{E18C22E9-D98D-FA45-962F-E3D2CBB58DC7}" dt="2020-10-03T13:10:03.782" v="173" actId="2711"/>
        <pc:sldMkLst>
          <pc:docMk/>
          <pc:sldMk cId="2983417891" sldId="298"/>
        </pc:sldMkLst>
        <pc:spChg chg="del">
          <ac:chgData name="Nicholas Gibbins" userId="6a0e944c-4d97-467d-bb7a-7c3315791fe4" providerId="ADAL" clId="{E18C22E9-D98D-FA45-962F-E3D2CBB58DC7}" dt="2020-10-03T13:03:56.036" v="98" actId="478"/>
          <ac:spMkLst>
            <pc:docMk/>
            <pc:sldMk cId="2983417891" sldId="298"/>
            <ac:spMk id="3" creationId="{00000000-0000-0000-0000-000000000000}"/>
          </ac:spMkLst>
        </pc:spChg>
        <pc:spChg chg="mod">
          <ac:chgData name="Nicholas Gibbins" userId="6a0e944c-4d97-467d-bb7a-7c3315791fe4" providerId="ADAL" clId="{E18C22E9-D98D-FA45-962F-E3D2CBB58DC7}" dt="2020-10-03T13:10:03.782" v="173" actId="2711"/>
          <ac:spMkLst>
            <pc:docMk/>
            <pc:sldMk cId="2983417891" sldId="298"/>
            <ac:spMk id="4" creationId="{00000000-0000-0000-0000-000000000000}"/>
          </ac:spMkLst>
        </pc:spChg>
      </pc:sldChg>
      <pc:sldChg chg="addSp delSp modSp add mod modClrScheme chgLayout">
        <pc:chgData name="Nicholas Gibbins" userId="6a0e944c-4d97-467d-bb7a-7c3315791fe4" providerId="ADAL" clId="{E18C22E9-D98D-FA45-962F-E3D2CBB58DC7}" dt="2020-09-21T20:47:54.096" v="3" actId="700"/>
        <pc:sldMkLst>
          <pc:docMk/>
          <pc:sldMk cId="2986687052" sldId="299"/>
        </pc:sldMkLst>
        <pc:spChg chg="mod ord">
          <ac:chgData name="Nicholas Gibbins" userId="6a0e944c-4d97-467d-bb7a-7c3315791fe4" providerId="ADAL" clId="{E18C22E9-D98D-FA45-962F-E3D2CBB58DC7}" dt="2020-09-21T20:47:54.096" v="3" actId="700"/>
          <ac:spMkLst>
            <pc:docMk/>
            <pc:sldMk cId="2986687052" sldId="299"/>
            <ac:spMk id="2" creationId="{DFE25AC3-B546-1A4A-896B-CA8FE6A6C00B}"/>
          </ac:spMkLst>
        </pc:spChg>
        <pc:spChg chg="mod ord">
          <ac:chgData name="Nicholas Gibbins" userId="6a0e944c-4d97-467d-bb7a-7c3315791fe4" providerId="ADAL" clId="{E18C22E9-D98D-FA45-962F-E3D2CBB58DC7}" dt="2020-09-21T20:47:54.096" v="3" actId="700"/>
          <ac:spMkLst>
            <pc:docMk/>
            <pc:sldMk cId="2986687052" sldId="299"/>
            <ac:spMk id="6" creationId="{EC9D9FE5-A92E-084D-86E7-7E572C23C245}"/>
          </ac:spMkLst>
        </pc:spChg>
        <pc:spChg chg="add del">
          <ac:chgData name="Nicholas Gibbins" userId="6a0e944c-4d97-467d-bb7a-7c3315791fe4" providerId="ADAL" clId="{E18C22E9-D98D-FA45-962F-E3D2CBB58DC7}" dt="2020-09-21T20:47:54.096" v="3" actId="700"/>
          <ac:spMkLst>
            <pc:docMk/>
            <pc:sldMk cId="2986687052" sldId="299"/>
            <ac:spMk id="8" creationId="{64473FB0-03F1-054B-810F-B97F4ECE615D}"/>
          </ac:spMkLst>
        </pc:spChg>
      </pc:sldChg>
      <pc:sldChg chg="addSp delSp modSp add mod modClrScheme chgLayout">
        <pc:chgData name="Nicholas Gibbins" userId="6a0e944c-4d97-467d-bb7a-7c3315791fe4" providerId="ADAL" clId="{E18C22E9-D98D-FA45-962F-E3D2CBB58DC7}" dt="2020-09-21T20:47:54.096" v="3" actId="700"/>
        <pc:sldMkLst>
          <pc:docMk/>
          <pc:sldMk cId="2140939974" sldId="300"/>
        </pc:sldMkLst>
        <pc:spChg chg="mod ord">
          <ac:chgData name="Nicholas Gibbins" userId="6a0e944c-4d97-467d-bb7a-7c3315791fe4" providerId="ADAL" clId="{E18C22E9-D98D-FA45-962F-E3D2CBB58DC7}" dt="2020-09-21T20:47:54.096" v="3" actId="700"/>
          <ac:spMkLst>
            <pc:docMk/>
            <pc:sldMk cId="2140939974" sldId="300"/>
            <ac:spMk id="2" creationId="{73251200-B33C-2948-BD61-A38FE7650AA4}"/>
          </ac:spMkLst>
        </pc:spChg>
        <pc:spChg chg="mod ord">
          <ac:chgData name="Nicholas Gibbins" userId="6a0e944c-4d97-467d-bb7a-7c3315791fe4" providerId="ADAL" clId="{E18C22E9-D98D-FA45-962F-E3D2CBB58DC7}" dt="2020-09-21T20:47:54.096" v="3" actId="700"/>
          <ac:spMkLst>
            <pc:docMk/>
            <pc:sldMk cId="2140939974" sldId="300"/>
            <ac:spMk id="3" creationId="{CAD82646-AB8D-D54C-9254-ED963135EA67}"/>
          </ac:spMkLst>
        </pc:spChg>
        <pc:spChg chg="mod ord">
          <ac:chgData name="Nicholas Gibbins" userId="6a0e944c-4d97-467d-bb7a-7c3315791fe4" providerId="ADAL" clId="{E18C22E9-D98D-FA45-962F-E3D2CBB58DC7}" dt="2020-09-21T20:47:54.096" v="3" actId="700"/>
          <ac:spMkLst>
            <pc:docMk/>
            <pc:sldMk cId="2140939974" sldId="300"/>
            <ac:spMk id="6" creationId="{4FE76FB0-EAF4-3847-B676-6D93BD41099D}"/>
          </ac:spMkLst>
        </pc:spChg>
        <pc:spChg chg="add del">
          <ac:chgData name="Nicholas Gibbins" userId="6a0e944c-4d97-467d-bb7a-7c3315791fe4" providerId="ADAL" clId="{E18C22E9-D98D-FA45-962F-E3D2CBB58DC7}" dt="2020-09-21T20:47:54.096" v="3" actId="700"/>
          <ac:spMkLst>
            <pc:docMk/>
            <pc:sldMk cId="2140939974" sldId="300"/>
            <ac:spMk id="7" creationId="{350033F2-C9F2-B640-8E80-7ED19D9B03F3}"/>
          </ac:spMkLst>
        </pc:spChg>
      </pc:sldChg>
      <pc:sldChg chg="modSp add mod modClrScheme chgLayout">
        <pc:chgData name="Nicholas Gibbins" userId="6a0e944c-4d97-467d-bb7a-7c3315791fe4" providerId="ADAL" clId="{E18C22E9-D98D-FA45-962F-E3D2CBB58DC7}" dt="2020-09-21T20:47:54.096" v="3" actId="700"/>
        <pc:sldMkLst>
          <pc:docMk/>
          <pc:sldMk cId="3180148882" sldId="301"/>
        </pc:sldMkLst>
        <pc:spChg chg="mod ord">
          <ac:chgData name="Nicholas Gibbins" userId="6a0e944c-4d97-467d-bb7a-7c3315791fe4" providerId="ADAL" clId="{E18C22E9-D98D-FA45-962F-E3D2CBB58DC7}" dt="2020-09-21T20:47:54.096" v="3" actId="700"/>
          <ac:spMkLst>
            <pc:docMk/>
            <pc:sldMk cId="3180148882" sldId="301"/>
            <ac:spMk id="2" creationId="{F1FD6550-9753-BD41-92D2-E72D10EA99ED}"/>
          </ac:spMkLst>
        </pc:spChg>
        <pc:spChg chg="mod ord">
          <ac:chgData name="Nicholas Gibbins" userId="6a0e944c-4d97-467d-bb7a-7c3315791fe4" providerId="ADAL" clId="{E18C22E9-D98D-FA45-962F-E3D2CBB58DC7}" dt="2020-09-21T20:47:54.096" v="3" actId="700"/>
          <ac:spMkLst>
            <pc:docMk/>
            <pc:sldMk cId="3180148882" sldId="301"/>
            <ac:spMk id="6" creationId="{30AD0E8B-6FB1-B54F-BEBE-FD4AAEA0B55A}"/>
          </ac:spMkLst>
        </pc:spChg>
      </pc:sldChg>
      <pc:sldChg chg="modSp mod">
        <pc:chgData name="Nicholas Gibbins" userId="6a0e944c-4d97-467d-bb7a-7c3315791fe4" providerId="ADAL" clId="{E18C22E9-D98D-FA45-962F-E3D2CBB58DC7}" dt="2020-10-03T13:07:19.066" v="145" actId="2711"/>
        <pc:sldMkLst>
          <pc:docMk/>
          <pc:sldMk cId="3142352524" sldId="304"/>
        </pc:sldMkLst>
        <pc:spChg chg="mod">
          <ac:chgData name="Nicholas Gibbins" userId="6a0e944c-4d97-467d-bb7a-7c3315791fe4" providerId="ADAL" clId="{E18C22E9-D98D-FA45-962F-E3D2CBB58DC7}" dt="2020-10-03T13:06:23.563" v="141" actId="20577"/>
          <ac:spMkLst>
            <pc:docMk/>
            <pc:sldMk cId="3142352524" sldId="304"/>
            <ac:spMk id="3" creationId="{6FD14564-A4D2-154B-8F7C-A88D97310F16}"/>
          </ac:spMkLst>
        </pc:spChg>
        <pc:spChg chg="mod">
          <ac:chgData name="Nicholas Gibbins" userId="6a0e944c-4d97-467d-bb7a-7c3315791fe4" providerId="ADAL" clId="{E18C22E9-D98D-FA45-962F-E3D2CBB58DC7}" dt="2020-10-03T13:07:19.066" v="145" actId="2711"/>
          <ac:spMkLst>
            <pc:docMk/>
            <pc:sldMk cId="3142352524" sldId="304"/>
            <ac:spMk id="4" creationId="{EAA6921B-5F4D-A94C-9694-FC15F4F957A5}"/>
          </ac:spMkLst>
        </pc:spChg>
      </pc:sldChg>
      <pc:sldChg chg="modSp mod">
        <pc:chgData name="Nicholas Gibbins" userId="6a0e944c-4d97-467d-bb7a-7c3315791fe4" providerId="ADAL" clId="{E18C22E9-D98D-FA45-962F-E3D2CBB58DC7}" dt="2020-10-03T13:08:48.064" v="172" actId="20577"/>
        <pc:sldMkLst>
          <pc:docMk/>
          <pc:sldMk cId="2709135685" sldId="305"/>
        </pc:sldMkLst>
        <pc:spChg chg="mod">
          <ac:chgData name="Nicholas Gibbins" userId="6a0e944c-4d97-467d-bb7a-7c3315791fe4" providerId="ADAL" clId="{E18C22E9-D98D-FA45-962F-E3D2CBB58DC7}" dt="2020-10-03T13:08:48.064" v="172" actId="20577"/>
          <ac:spMkLst>
            <pc:docMk/>
            <pc:sldMk cId="2709135685" sldId="305"/>
            <ac:spMk id="4" creationId="{32116B8C-2C52-E742-B2CC-8AEA3D868509}"/>
          </ac:spMkLst>
        </pc:spChg>
      </pc:sldChg>
      <pc:sldChg chg="modSp mod">
        <pc:chgData name="Nicholas Gibbins" userId="6a0e944c-4d97-467d-bb7a-7c3315791fe4" providerId="ADAL" clId="{E18C22E9-D98D-FA45-962F-E3D2CBB58DC7}" dt="2020-09-21T20:53:24.775" v="14" actId="20577"/>
        <pc:sldMkLst>
          <pc:docMk/>
          <pc:sldMk cId="1458015116" sldId="308"/>
        </pc:sldMkLst>
        <pc:spChg chg="mod">
          <ac:chgData name="Nicholas Gibbins" userId="6a0e944c-4d97-467d-bb7a-7c3315791fe4" providerId="ADAL" clId="{E18C22E9-D98D-FA45-962F-E3D2CBB58DC7}" dt="2020-09-21T20:53:24.775" v="14" actId="20577"/>
          <ac:spMkLst>
            <pc:docMk/>
            <pc:sldMk cId="1458015116" sldId="308"/>
            <ac:spMk id="4" creationId="{580B957F-225C-064F-86CB-FF33064AB471}"/>
          </ac:spMkLst>
        </pc:spChg>
      </pc:sldChg>
      <pc:sldChg chg="modSp add mod modClrScheme chgLayout">
        <pc:chgData name="Nicholas Gibbins" userId="6a0e944c-4d97-467d-bb7a-7c3315791fe4" providerId="ADAL" clId="{E18C22E9-D98D-FA45-962F-E3D2CBB58DC7}" dt="2020-09-21T20:48:00.720" v="4" actId="700"/>
        <pc:sldMkLst>
          <pc:docMk/>
          <pc:sldMk cId="2515891342" sldId="309"/>
        </pc:sldMkLst>
        <pc:spChg chg="mod ord">
          <ac:chgData name="Nicholas Gibbins" userId="6a0e944c-4d97-467d-bb7a-7c3315791fe4" providerId="ADAL" clId="{E18C22E9-D98D-FA45-962F-E3D2CBB58DC7}" dt="2020-09-21T20:48:00.720" v="4" actId="700"/>
          <ac:spMkLst>
            <pc:docMk/>
            <pc:sldMk cId="2515891342" sldId="309"/>
            <ac:spMk id="2" creationId="{00000000-0000-0000-0000-000000000000}"/>
          </ac:spMkLst>
        </pc:spChg>
      </pc:sldChg>
      <pc:sldChg chg="addSp delSp modSp add mod modClrScheme chgLayout">
        <pc:chgData name="Nicholas Gibbins" userId="6a0e944c-4d97-467d-bb7a-7c3315791fe4" providerId="ADAL" clId="{E18C22E9-D98D-FA45-962F-E3D2CBB58DC7}" dt="2020-09-21T20:56:39.198" v="69" actId="20577"/>
        <pc:sldMkLst>
          <pc:docMk/>
          <pc:sldMk cId="3680173024" sldId="310"/>
        </pc:sldMkLst>
        <pc:spChg chg="mod ord">
          <ac:chgData name="Nicholas Gibbins" userId="6a0e944c-4d97-467d-bb7a-7c3315791fe4" providerId="ADAL" clId="{E18C22E9-D98D-FA45-962F-E3D2CBB58DC7}" dt="2020-09-21T20:47:54.096" v="3" actId="700"/>
          <ac:spMkLst>
            <pc:docMk/>
            <pc:sldMk cId="3680173024" sldId="310"/>
            <ac:spMk id="2" creationId="{00000000-0000-0000-0000-000000000000}"/>
          </ac:spMkLst>
        </pc:spChg>
        <pc:spChg chg="mod ord">
          <ac:chgData name="Nicholas Gibbins" userId="6a0e944c-4d97-467d-bb7a-7c3315791fe4" providerId="ADAL" clId="{E18C22E9-D98D-FA45-962F-E3D2CBB58DC7}" dt="2020-09-21T20:47:54.096" v="3" actId="700"/>
          <ac:spMkLst>
            <pc:docMk/>
            <pc:sldMk cId="3680173024" sldId="310"/>
            <ac:spMk id="3" creationId="{00000000-0000-0000-0000-000000000000}"/>
          </ac:spMkLst>
        </pc:spChg>
        <pc:spChg chg="mod ord">
          <ac:chgData name="Nicholas Gibbins" userId="6a0e944c-4d97-467d-bb7a-7c3315791fe4" providerId="ADAL" clId="{E18C22E9-D98D-FA45-962F-E3D2CBB58DC7}" dt="2020-09-21T20:56:39.198" v="69" actId="20577"/>
          <ac:spMkLst>
            <pc:docMk/>
            <pc:sldMk cId="3680173024" sldId="310"/>
            <ac:spMk id="4" creationId="{00000000-0000-0000-0000-000000000000}"/>
          </ac:spMkLst>
        </pc:spChg>
        <pc:spChg chg="add del">
          <ac:chgData name="Nicholas Gibbins" userId="6a0e944c-4d97-467d-bb7a-7c3315791fe4" providerId="ADAL" clId="{E18C22E9-D98D-FA45-962F-E3D2CBB58DC7}" dt="2020-09-21T20:47:54.096" v="3" actId="700"/>
          <ac:spMkLst>
            <pc:docMk/>
            <pc:sldMk cId="3680173024" sldId="310"/>
            <ac:spMk id="5" creationId="{BF34582A-A9C6-834A-BE92-501F172B7171}"/>
          </ac:spMkLst>
        </pc:spChg>
      </pc:sldChg>
      <pc:sldChg chg="modSp add mod modClrScheme chgLayout">
        <pc:chgData name="Nicholas Gibbins" userId="6a0e944c-4d97-467d-bb7a-7c3315791fe4" providerId="ADAL" clId="{E18C22E9-D98D-FA45-962F-E3D2CBB58DC7}" dt="2020-09-21T20:47:54.096" v="3" actId="700"/>
        <pc:sldMkLst>
          <pc:docMk/>
          <pc:sldMk cId="2507651202" sldId="311"/>
        </pc:sldMkLst>
        <pc:spChg chg="mod ord">
          <ac:chgData name="Nicholas Gibbins" userId="6a0e944c-4d97-467d-bb7a-7c3315791fe4" providerId="ADAL" clId="{E18C22E9-D98D-FA45-962F-E3D2CBB58DC7}" dt="2020-09-21T20:47:54.096" v="3" actId="700"/>
          <ac:spMkLst>
            <pc:docMk/>
            <pc:sldMk cId="2507651202" sldId="311"/>
            <ac:spMk id="2" creationId="{2608AE30-318E-B94F-8B76-80CE59576181}"/>
          </ac:spMkLst>
        </pc:spChg>
        <pc:spChg chg="mod ord">
          <ac:chgData name="Nicholas Gibbins" userId="6a0e944c-4d97-467d-bb7a-7c3315791fe4" providerId="ADAL" clId="{E18C22E9-D98D-FA45-962F-E3D2CBB58DC7}" dt="2020-09-21T20:47:54.096" v="3" actId="700"/>
          <ac:spMkLst>
            <pc:docMk/>
            <pc:sldMk cId="2507651202" sldId="311"/>
            <ac:spMk id="6" creationId="{9F72ABDE-EC14-054D-8601-32C6FA65F60F}"/>
          </ac:spMkLst>
        </pc:spChg>
      </pc:sldChg>
      <pc:sldChg chg="addSp delSp modSp add mod modClrScheme chgLayout">
        <pc:chgData name="Nicholas Gibbins" userId="6a0e944c-4d97-467d-bb7a-7c3315791fe4" providerId="ADAL" clId="{E18C22E9-D98D-FA45-962F-E3D2CBB58DC7}" dt="2020-09-21T20:47:54.096" v="3" actId="700"/>
        <pc:sldMkLst>
          <pc:docMk/>
          <pc:sldMk cId="3026990943" sldId="312"/>
        </pc:sldMkLst>
        <pc:spChg chg="mod ord">
          <ac:chgData name="Nicholas Gibbins" userId="6a0e944c-4d97-467d-bb7a-7c3315791fe4" providerId="ADAL" clId="{E18C22E9-D98D-FA45-962F-E3D2CBB58DC7}" dt="2020-09-21T20:47:54.096" v="3" actId="700"/>
          <ac:spMkLst>
            <pc:docMk/>
            <pc:sldMk cId="3026990943" sldId="312"/>
            <ac:spMk id="2" creationId="{00000000-0000-0000-0000-000000000000}"/>
          </ac:spMkLst>
        </pc:spChg>
        <pc:spChg chg="add del">
          <ac:chgData name="Nicholas Gibbins" userId="6a0e944c-4d97-467d-bb7a-7c3315791fe4" providerId="ADAL" clId="{E18C22E9-D98D-FA45-962F-E3D2CBB58DC7}" dt="2020-09-21T20:47:54.096" v="3" actId="700"/>
          <ac:spMkLst>
            <pc:docMk/>
            <pc:sldMk cId="3026990943" sldId="312"/>
            <ac:spMk id="4" creationId="{63EE57D3-4B29-5A4C-92A6-3AE02F09AC5B}"/>
          </ac:spMkLst>
        </pc:spChg>
        <pc:spChg chg="mod ord">
          <ac:chgData name="Nicholas Gibbins" userId="6a0e944c-4d97-467d-bb7a-7c3315791fe4" providerId="ADAL" clId="{E18C22E9-D98D-FA45-962F-E3D2CBB58DC7}" dt="2020-09-21T20:47:54.096" v="3" actId="700"/>
          <ac:spMkLst>
            <pc:docMk/>
            <pc:sldMk cId="3026990943" sldId="312"/>
            <ac:spMk id="19" creationId="{00000000-0000-0000-0000-000000000000}"/>
          </ac:spMkLst>
        </pc:spChg>
      </pc:sldChg>
      <pc:sldChg chg="addSp delSp modSp add mod modClrScheme chgLayout">
        <pc:chgData name="Nicholas Gibbins" userId="6a0e944c-4d97-467d-bb7a-7c3315791fe4" providerId="ADAL" clId="{E18C22E9-D98D-FA45-962F-E3D2CBB58DC7}" dt="2020-09-21T20:47:54.096" v="3" actId="700"/>
        <pc:sldMkLst>
          <pc:docMk/>
          <pc:sldMk cId="3465101972" sldId="313"/>
        </pc:sldMkLst>
        <pc:spChg chg="mod ord">
          <ac:chgData name="Nicholas Gibbins" userId="6a0e944c-4d97-467d-bb7a-7c3315791fe4" providerId="ADAL" clId="{E18C22E9-D98D-FA45-962F-E3D2CBB58DC7}" dt="2020-09-21T20:47:54.096" v="3" actId="700"/>
          <ac:spMkLst>
            <pc:docMk/>
            <pc:sldMk cId="3465101972" sldId="313"/>
            <ac:spMk id="2" creationId="{DFE25AC3-B546-1A4A-896B-CA8FE6A6C00B}"/>
          </ac:spMkLst>
        </pc:spChg>
        <pc:spChg chg="mod ord">
          <ac:chgData name="Nicholas Gibbins" userId="6a0e944c-4d97-467d-bb7a-7c3315791fe4" providerId="ADAL" clId="{E18C22E9-D98D-FA45-962F-E3D2CBB58DC7}" dt="2020-09-21T20:47:54.096" v="3" actId="700"/>
          <ac:spMkLst>
            <pc:docMk/>
            <pc:sldMk cId="3465101972" sldId="313"/>
            <ac:spMk id="6" creationId="{EC9D9FE5-A92E-084D-86E7-7E572C23C245}"/>
          </ac:spMkLst>
        </pc:spChg>
        <pc:spChg chg="add del">
          <ac:chgData name="Nicholas Gibbins" userId="6a0e944c-4d97-467d-bb7a-7c3315791fe4" providerId="ADAL" clId="{E18C22E9-D98D-FA45-962F-E3D2CBB58DC7}" dt="2020-09-21T20:47:54.096" v="3" actId="700"/>
          <ac:spMkLst>
            <pc:docMk/>
            <pc:sldMk cId="3465101972" sldId="313"/>
            <ac:spMk id="8" creationId="{64473FB0-03F1-054B-810F-B97F4ECE615D}"/>
          </ac:spMkLst>
        </pc:spChg>
      </pc:sldChg>
    </pc:docChg>
  </pc:docChgLst>
  <pc:docChgLst>
    <pc:chgData name="Gibbins N.M." userId="6a0e944c-4d97-467d-bb7a-7c3315791fe4" providerId="ADAL" clId="{95A18EBB-654C-004A-AAA5-FE02CB7A91F3}"/>
    <pc:docChg chg="custSel modSld">
      <pc:chgData name="Gibbins N.M." userId="6a0e944c-4d97-467d-bb7a-7c3315791fe4" providerId="ADAL" clId="{95A18EBB-654C-004A-AAA5-FE02CB7A91F3}" dt="2019-10-21T12:49:35.585" v="269" actId="20577"/>
      <pc:docMkLst>
        <pc:docMk/>
      </pc:docMkLst>
      <pc:sldChg chg="modAnim">
        <pc:chgData name="Gibbins N.M." userId="6a0e944c-4d97-467d-bb7a-7c3315791fe4" providerId="ADAL" clId="{95A18EBB-654C-004A-AAA5-FE02CB7A91F3}" dt="2019-10-21T12:49:12.055" v="243"/>
        <pc:sldMkLst>
          <pc:docMk/>
          <pc:sldMk cId="1051753687" sldId="258"/>
        </pc:sldMkLst>
      </pc:sldChg>
      <pc:sldChg chg="modSp">
        <pc:chgData name="Gibbins N.M." userId="6a0e944c-4d97-467d-bb7a-7c3315791fe4" providerId="ADAL" clId="{95A18EBB-654C-004A-AAA5-FE02CB7A91F3}" dt="2019-10-21T12:49:35.585" v="269" actId="20577"/>
        <pc:sldMkLst>
          <pc:docMk/>
          <pc:sldMk cId="3772372541" sldId="266"/>
        </pc:sldMkLst>
        <pc:spChg chg="mod">
          <ac:chgData name="Gibbins N.M." userId="6a0e944c-4d97-467d-bb7a-7c3315791fe4" providerId="ADAL" clId="{95A18EBB-654C-004A-AAA5-FE02CB7A91F3}" dt="2019-10-21T12:49:35.585" v="269" actId="20577"/>
          <ac:spMkLst>
            <pc:docMk/>
            <pc:sldMk cId="3772372541" sldId="266"/>
            <ac:spMk id="2" creationId="{00000000-0000-0000-0000-000000000000}"/>
          </ac:spMkLst>
        </pc:spChg>
      </pc:sldChg>
      <pc:sldChg chg="modSp">
        <pc:chgData name="Gibbins N.M." userId="6a0e944c-4d97-467d-bb7a-7c3315791fe4" providerId="ADAL" clId="{95A18EBB-654C-004A-AAA5-FE02CB7A91F3}" dt="2019-10-20T15:48:37.705" v="43" actId="20577"/>
        <pc:sldMkLst>
          <pc:docMk/>
          <pc:sldMk cId="3300285027" sldId="287"/>
        </pc:sldMkLst>
        <pc:spChg chg="mod">
          <ac:chgData name="Gibbins N.M." userId="6a0e944c-4d97-467d-bb7a-7c3315791fe4" providerId="ADAL" clId="{95A18EBB-654C-004A-AAA5-FE02CB7A91F3}" dt="2019-10-20T15:48:37.705" v="43" actId="20577"/>
          <ac:spMkLst>
            <pc:docMk/>
            <pc:sldMk cId="3300285027" sldId="287"/>
            <ac:spMk id="7" creationId="{00000000-0000-0000-0000-000000000000}"/>
          </ac:spMkLst>
        </pc:spChg>
      </pc:sldChg>
      <pc:sldChg chg="modSp">
        <pc:chgData name="Gibbins N.M." userId="6a0e944c-4d97-467d-bb7a-7c3315791fe4" providerId="ADAL" clId="{95A18EBB-654C-004A-AAA5-FE02CB7A91F3}" dt="2019-10-20T15:50:48.680" v="167" actId="5793"/>
        <pc:sldMkLst>
          <pc:docMk/>
          <pc:sldMk cId="3502737253" sldId="303"/>
        </pc:sldMkLst>
        <pc:spChg chg="mod">
          <ac:chgData name="Gibbins N.M." userId="6a0e944c-4d97-467d-bb7a-7c3315791fe4" providerId="ADAL" clId="{95A18EBB-654C-004A-AAA5-FE02CB7A91F3}" dt="2019-10-20T15:50:48.680" v="167" actId="5793"/>
          <ac:spMkLst>
            <pc:docMk/>
            <pc:sldMk cId="3502737253" sldId="303"/>
            <ac:spMk id="3" creationId="{B830EF88-892D-9A4B-93CF-786EA146EDAC}"/>
          </ac:spMkLst>
        </pc:spChg>
      </pc:sldChg>
      <pc:sldChg chg="modSp">
        <pc:chgData name="Gibbins N.M." userId="6a0e944c-4d97-467d-bb7a-7c3315791fe4" providerId="ADAL" clId="{95A18EBB-654C-004A-AAA5-FE02CB7A91F3}" dt="2019-10-20T15:45:58.133" v="0" actId="20577"/>
        <pc:sldMkLst>
          <pc:docMk/>
          <pc:sldMk cId="3142352524" sldId="304"/>
        </pc:sldMkLst>
        <pc:spChg chg="mod">
          <ac:chgData name="Gibbins N.M." userId="6a0e944c-4d97-467d-bb7a-7c3315791fe4" providerId="ADAL" clId="{95A18EBB-654C-004A-AAA5-FE02CB7A91F3}" dt="2019-10-20T15:45:58.133" v="0" actId="20577"/>
          <ac:spMkLst>
            <pc:docMk/>
            <pc:sldMk cId="3142352524" sldId="304"/>
            <ac:spMk id="4" creationId="{EAA6921B-5F4D-A94C-9694-FC15F4F957A5}"/>
          </ac:spMkLst>
        </pc:spChg>
      </pc:sldChg>
      <pc:sldChg chg="modSp">
        <pc:chgData name="Gibbins N.M." userId="6a0e944c-4d97-467d-bb7a-7c3315791fe4" providerId="ADAL" clId="{95A18EBB-654C-004A-AAA5-FE02CB7A91F3}" dt="2019-10-20T15:51:17.879" v="242" actId="20577"/>
        <pc:sldMkLst>
          <pc:docMk/>
          <pc:sldMk cId="2709135685" sldId="305"/>
        </pc:sldMkLst>
        <pc:spChg chg="mod">
          <ac:chgData name="Gibbins N.M." userId="6a0e944c-4d97-467d-bb7a-7c3315791fe4" providerId="ADAL" clId="{95A18EBB-654C-004A-AAA5-FE02CB7A91F3}" dt="2019-10-20T15:51:17.879" v="242" actId="20577"/>
          <ac:spMkLst>
            <pc:docMk/>
            <pc:sldMk cId="2709135685" sldId="305"/>
            <ac:spMk id="4" creationId="{32116B8C-2C52-E742-B2CC-8AEA3D868509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C11F37-1E6F-6A44-A0D2-6DE377B840E2}" type="datetimeFigureOut">
              <a:rPr lang="en-GB" smtClean="0"/>
              <a:t>10/09/2021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D4DA00-7454-BF4E-9465-7D8AE93A7E8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76012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5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6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7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8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02C8DE-3E98-4644-BFE2-F32FC3D7D4B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C5C1B61-3120-E04E-BDC6-5BA5CDF4F0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69A46B8-E3F6-A44F-899D-EF8F718CC987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113C0B99-262F-EF42-9A89-D2867F6B927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0703782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8ABF461-B4B4-894F-AD2A-66803A5F5DB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1773238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B8FB3173-7AA0-D843-9B5E-650ED53C92B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728920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AC1511-F3E4-724E-9385-E56C8E96E46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317649E7-935E-964A-AF69-C0C4D907C87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2276475"/>
            <a:ext cx="5400675" cy="3960812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D1FB0E1B-5C1F-6F40-9A46-F8BCACC6E5EC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2276477"/>
            <a:ext cx="5400675" cy="3960812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4F555E08-1F8E-FE4A-8984-00D054924379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23888" y="1773238"/>
            <a:ext cx="5400675" cy="360362"/>
          </a:xfrm>
        </p:spPr>
        <p:txBody>
          <a:bodyPr lIns="72000" tIns="36000" rIns="72000" bIns="36000"/>
          <a:lstStyle>
            <a:lvl1pPr marL="0" indent="0">
              <a:buNone/>
              <a:defRPr b="1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A01483EC-A312-1944-A3B6-36E2CF252F74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6167438" y="1773238"/>
            <a:ext cx="5400675" cy="360362"/>
          </a:xfrm>
        </p:spPr>
        <p:txBody>
          <a:bodyPr lIns="72000" tIns="36000" rIns="72000" bIns="36000"/>
          <a:lstStyle>
            <a:lvl1pPr marL="0" indent="0">
              <a:buNone/>
              <a:defRPr b="1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22A8D003-FCDA-0047-981A-893491C3545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2153774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ortrait Bleed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2BDD746F-C60A-5F4B-A45F-63CE1F52DDB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167439" y="0"/>
            <a:ext cx="6024562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9" y="692150"/>
            <a:ext cx="5400674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0956CC3-5066-2E40-8C1A-C70D599F386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6858662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ortrait Bleed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167437" y="692150"/>
            <a:ext cx="5400675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8ABF461-B4B4-894F-AD2A-66803A5F5DB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1773238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49B6178A-34C0-C542-A96F-1D5AC73A1E0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24562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4A79C78-B21D-F943-BA39-8360A5CA224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700412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Mont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9" y="692150"/>
            <a:ext cx="5400674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08D99ABB-BC2E-134A-A2CD-85CF5A02E722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901542" y="824986"/>
            <a:ext cx="2666571" cy="2815176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0" name="Picture Placeholder 4">
            <a:extLst>
              <a:ext uri="{FF2B5EF4-FFF2-40B4-BE49-F238E27FC236}">
                <a16:creationId xmlns:a16="http://schemas.microsoft.com/office/drawing/2014/main" id="{4DD31F4D-BE21-FB46-B0CE-AF77431BBABA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6167438" y="1767953"/>
            <a:ext cx="2591229" cy="1872208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1" name="Picture Placeholder 4">
            <a:extLst>
              <a:ext uri="{FF2B5EF4-FFF2-40B4-BE49-F238E27FC236}">
                <a16:creationId xmlns:a16="http://schemas.microsoft.com/office/drawing/2014/main" id="{86588E56-5876-5B4A-9118-0C89AE35EB9B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171119" y="3789039"/>
            <a:ext cx="2877210" cy="2448249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F2C1FA18-66B6-1C4F-B252-BC50D7B557D2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9194885" y="3789040"/>
            <a:ext cx="2373228" cy="1872208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8F2A8A3E-04CB-3D49-BFF9-4E8A1C7C7153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80754681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2757BE-BD60-B043-9E76-245DD19A102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A8C294F4-A6AD-1740-BEEC-61206D8F402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167439" y="1773239"/>
            <a:ext cx="5401170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60BA58DB-1B10-234D-9055-77566A37059C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391" y="1773238"/>
            <a:ext cx="5401171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A0C5138F-94AF-8046-AAE7-1C99875056F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167439" y="4076701"/>
            <a:ext cx="5401169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F781B490-0D9B-4347-9BB0-19B2C921F09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23391" y="4076701"/>
            <a:ext cx="5401171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 i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FA92EB63-72C1-744C-9F42-6A38D445FC2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7019311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75DE22-5B82-9541-BA5A-BB368C0FB03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8FB7F17B-6AA3-1149-BBC9-DC5B1DFC02A9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3888" y="1773237"/>
            <a:ext cx="3527425" cy="216058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82245F91-9A08-D645-A795-C37F14E4AAB6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040688" y="1773237"/>
            <a:ext cx="3527426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6F425D9C-51DB-2848-9101-2FF8AF58211F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295775" y="1773236"/>
            <a:ext cx="3600450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F7C36AEF-34C3-E14F-BCD3-4CA0A0915F45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623393" y="4076700"/>
            <a:ext cx="3527920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0" name="Picture Placeholder 8">
            <a:extLst>
              <a:ext uri="{FF2B5EF4-FFF2-40B4-BE49-F238E27FC236}">
                <a16:creationId xmlns:a16="http://schemas.microsoft.com/office/drawing/2014/main" id="{D95E5B0E-4B8A-C24D-B31C-4457A16D9B9F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8040688" y="4076700"/>
            <a:ext cx="3527425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1" name="Picture Placeholder 8">
            <a:extLst>
              <a:ext uri="{FF2B5EF4-FFF2-40B4-BE49-F238E27FC236}">
                <a16:creationId xmlns:a16="http://schemas.microsoft.com/office/drawing/2014/main" id="{31B113F3-BB57-AC48-9603-182BF960DC1B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4295775" y="4076700"/>
            <a:ext cx="3600449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4A280A98-37C6-2342-830C-12DF4E52E1C3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21649674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x Portra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7F0019-9464-AF4F-A14A-C779F78A7D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08CBA7DE-3862-DF4A-B953-467BCFD74F79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23393" y="1773238"/>
            <a:ext cx="3527920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E13F7FAA-ACCD-1D4C-B487-1D8E59569BB6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4295775" y="1773239"/>
            <a:ext cx="3600449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8" name="Picture Placeholder 10">
            <a:extLst>
              <a:ext uri="{FF2B5EF4-FFF2-40B4-BE49-F238E27FC236}">
                <a16:creationId xmlns:a16="http://schemas.microsoft.com/office/drawing/2014/main" id="{6BFC2351-BCA4-634D-9FC2-1AABCF68D451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8040689" y="1773238"/>
            <a:ext cx="3527424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68D0C368-497A-8B4F-9C13-C840AF36932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49150168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ndscape Full Ble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2812300D-9767-B945-AF02-1D3DEB990C2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E341E2F-1B0D-9748-91C5-CC974CF8E9B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E1188DFF-7D9D-C84E-AA59-F5EB920D497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noFill/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06442955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5E695FFE-DEC3-8945-A9DF-C9F8CC8AF47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B158025-FD3D-9A45-8783-576F4EEB2C2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8" y="5300663"/>
            <a:ext cx="10944224" cy="9366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SECTION</a:t>
            </a:r>
            <a:endParaRPr lang="en-GB" dirty="0"/>
          </a:p>
        </p:txBody>
      </p:sp>
      <p:sp>
        <p:nvSpPr>
          <p:cNvPr id="7" name="Text Placeholder 10">
            <a:extLst>
              <a:ext uri="{FF2B5EF4-FFF2-40B4-BE49-F238E27FC236}">
                <a16:creationId xmlns:a16="http://schemas.microsoft.com/office/drawing/2014/main" id="{F4003048-D4F7-6941-99F8-0109AB947C0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noFill/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7089488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EC6D86-B0CF-2A49-A4C4-A057AAAF27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947C13D-6028-A044-A6F1-DC4BF348BE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6" name="Text Placeholder 10">
            <a:extLst>
              <a:ext uri="{FF2B5EF4-FFF2-40B4-BE49-F238E27FC236}">
                <a16:creationId xmlns:a16="http://schemas.microsoft.com/office/drawing/2014/main" id="{20E68F37-339A-074E-BA38-13276F509CB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39550760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itle Slide">
    <p:bg>
      <p:bgPr>
        <a:gradFill rotWithShape="1">
          <a:gsLst>
            <a:gs pos="0">
              <a:srgbClr val="014359"/>
            </a:gs>
            <a:gs pos="50000">
              <a:srgbClr val="014359"/>
            </a:gs>
            <a:gs pos="100000">
              <a:srgbClr val="007275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431999" y="1700214"/>
            <a:ext cx="11328000" cy="2160587"/>
          </a:xfrm>
        </p:spPr>
        <p:txBody>
          <a:bodyPr lIns="91440" anchor="b"/>
          <a:lstStyle>
            <a:lvl1pPr algn="l">
              <a:defRPr sz="7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10243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432000" y="3860801"/>
            <a:ext cx="11328000" cy="1946275"/>
          </a:xfrm>
        </p:spPr>
        <p:txBody>
          <a:bodyPr lIns="91440"/>
          <a:lstStyle>
            <a:lvl1pPr marL="0" indent="0">
              <a:buFontTx/>
              <a:buNone/>
              <a:defRPr sz="3600">
                <a:solidFill>
                  <a:srgbClr val="B1D3D6"/>
                </a:solidFill>
              </a:defRPr>
            </a:lvl1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pic>
        <p:nvPicPr>
          <p:cNvPr id="5" name="Picture 1033" descr="white_logo"/>
          <p:cNvPicPr>
            <a:picLocks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68734" y="381000"/>
            <a:ext cx="3594100" cy="5842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 Placeholder 18"/>
          <p:cNvSpPr>
            <a:spLocks noGrp="1"/>
          </p:cNvSpPr>
          <p:nvPr>
            <p:ph type="body" sz="quarter" idx="10" hasCustomPrompt="1"/>
          </p:nvPr>
        </p:nvSpPr>
        <p:spPr>
          <a:xfrm>
            <a:off x="432000" y="5807075"/>
            <a:ext cx="11328000" cy="882860"/>
          </a:xfrm>
        </p:spPr>
        <p:txBody>
          <a:bodyPr/>
          <a:lstStyle>
            <a:lvl1pPr marL="90000" indent="0">
              <a:spcAft>
                <a:spcPts val="0"/>
              </a:spcAft>
              <a:buNone/>
              <a:defRPr sz="2000" baseline="0">
                <a:solidFill>
                  <a:srgbClr val="B1D3D6"/>
                </a:solidFill>
              </a:defRPr>
            </a:lvl1pPr>
          </a:lstStyle>
          <a:p>
            <a:pPr lvl="0"/>
            <a:r>
              <a:rPr lang="en-US" dirty="0"/>
              <a:t>Click to add author </a:t>
            </a:r>
            <a:br>
              <a:rPr lang="en-US" dirty="0"/>
            </a:br>
            <a:r>
              <a:rPr lang="en-US" dirty="0"/>
              <a:t>and date</a:t>
            </a:r>
          </a:p>
        </p:txBody>
      </p:sp>
      <p:pic>
        <p:nvPicPr>
          <p:cNvPr id="6" name="Picture 5" descr="Electronics_and_Computer_Science_BLACK-2.eps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999" y="381000"/>
            <a:ext cx="2884159" cy="584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736857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672295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Header">
    <p:bg>
      <p:bgPr>
        <a:gradFill flip="none" rotWithShape="1">
          <a:gsLst>
            <a:gs pos="0">
              <a:srgbClr val="007275"/>
            </a:gs>
            <a:gs pos="100000">
              <a:srgbClr val="008CAC"/>
            </a:gs>
            <a:gs pos="50000">
              <a:srgbClr val="007275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0" y="1700214"/>
            <a:ext cx="11328000" cy="4113268"/>
          </a:xfrm>
        </p:spPr>
        <p:txBody>
          <a:bodyPr anchor="ctr"/>
          <a:lstStyle>
            <a:lvl1pPr algn="r">
              <a:defRPr sz="7200" b="0" i="0" cap="none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9" name="Picture 1033" descr="white_logo"/>
          <p:cNvPicPr>
            <a:picLocks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51900" y="381000"/>
            <a:ext cx="2853267" cy="46513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4241760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3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432000" y="1692000"/>
            <a:ext cx="11328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5001453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Horizontal Split 75:2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432000" y="1692000"/>
            <a:ext cx="11328000" cy="105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pic>
        <p:nvPicPr>
          <p:cNvPr id="8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Content Placeholder 11"/>
          <p:cNvSpPr>
            <a:spLocks noGrp="1"/>
          </p:cNvSpPr>
          <p:nvPr>
            <p:ph sz="quarter" idx="13"/>
          </p:nvPr>
        </p:nvSpPr>
        <p:spPr>
          <a:xfrm>
            <a:off x="432000" y="3005050"/>
            <a:ext cx="11328400" cy="3160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6219085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884">
          <p15:clr>
            <a:srgbClr val="FBAE40"/>
          </p15:clr>
        </p15:guide>
        <p15:guide id="2" pos="204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Vertical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2000" y="1682750"/>
            <a:ext cx="5460800" cy="44894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9200" y="1682751"/>
            <a:ext cx="5460800" cy="4489449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11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347749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Horizontal Split 50:5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432000" y="1692000"/>
            <a:ext cx="11328000" cy="2100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pic>
        <p:nvPicPr>
          <p:cNvPr id="8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Content Placeholder 11"/>
          <p:cNvSpPr>
            <a:spLocks noGrp="1"/>
          </p:cNvSpPr>
          <p:nvPr>
            <p:ph sz="quarter" idx="13"/>
          </p:nvPr>
        </p:nvSpPr>
        <p:spPr>
          <a:xfrm>
            <a:off x="431800" y="4076701"/>
            <a:ext cx="11328400" cy="2112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9584121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568">
          <p15:clr>
            <a:srgbClr val="FBAE40"/>
          </p15:clr>
        </p15:guide>
        <p15:guide id="2" pos="204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Vertical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2000" y="1682750"/>
            <a:ext cx="5460800" cy="44894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9200" y="1682751"/>
            <a:ext cx="5460800" cy="4489449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11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188922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9051758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960686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108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2996258"/>
            <a:ext cx="10944225" cy="324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FFB4DFBA-4204-6F48-9C17-C4753F47743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41748603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1433439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0586380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328720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1319482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3120097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033419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6383688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739813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293074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378846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144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3357494"/>
            <a:ext cx="10944225" cy="288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D8BB0091-538D-5945-9060-309C4319283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47968705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730858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114944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18144699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0783035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497298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33432520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1041622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978632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7239834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64558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2160587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076700"/>
            <a:ext cx="10944225" cy="2160588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B0D52624-8049-5D40-91BF-8EA428BF66F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4786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2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288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797288"/>
            <a:ext cx="10944225" cy="144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7821EA71-BFDF-764B-9601-98B10F3D51B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89947529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3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324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5157288"/>
            <a:ext cx="10944225" cy="108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7CD1A0C4-1EEA-A345-AAC3-06F0D07C5EF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2642454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3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AD975F-9286-2641-8193-8DF7321C82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2BC2BCE8-8683-9143-A195-36CA36A0357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3392" y="1773238"/>
            <a:ext cx="3528392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65F0F8BD-14D9-F54C-8643-B510466E59CB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040216" y="1773239"/>
            <a:ext cx="3527897" cy="216058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022968ED-E95A-5C4A-AFD4-AFD46BE8A4BA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295800" y="1773239"/>
            <a:ext cx="3600400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43667781-6711-AC4E-B59A-870436D7730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076700"/>
            <a:ext cx="10944225" cy="2160588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545C34E7-B8FA-EE45-B82E-8F66C358130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5160346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Log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6942AA-DC19-824E-AC96-5B2BE9F1F3A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4068AE28-9C85-8643-AF49-94E4EA86D685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3528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Picture Placeholder 5">
            <a:extLst>
              <a:ext uri="{FF2B5EF4-FFF2-40B4-BE49-F238E27FC236}">
                <a16:creationId xmlns:a16="http://schemas.microsoft.com/office/drawing/2014/main" id="{50EFFEC7-CADF-794D-8A8F-463A8B0D1636}"/>
              </a:ext>
            </a:extLst>
          </p:cNvPr>
          <p:cNvSpPr>
            <a:spLocks noGrp="1"/>
          </p:cNvSpPr>
          <p:nvPr>
            <p:ph type="pic" sz="quarter" idx="28" hasCustomPrompt="1"/>
          </p:nvPr>
        </p:nvSpPr>
        <p:spPr>
          <a:xfrm>
            <a:off x="8040689" y="5445122"/>
            <a:ext cx="1727719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8" name="Picture Placeholder 5">
            <a:extLst>
              <a:ext uri="{FF2B5EF4-FFF2-40B4-BE49-F238E27FC236}">
                <a16:creationId xmlns:a16="http://schemas.microsoft.com/office/drawing/2014/main" id="{A51B6D2F-C03C-364E-96D4-07089520BE82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6167435" y="5445122"/>
            <a:ext cx="1728790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9" name="Picture Placeholder 5">
            <a:extLst>
              <a:ext uri="{FF2B5EF4-FFF2-40B4-BE49-F238E27FC236}">
                <a16:creationId xmlns:a16="http://schemas.microsoft.com/office/drawing/2014/main" id="{760F87C5-62F3-5348-A9B3-27985DEED7C8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4295775" y="5445122"/>
            <a:ext cx="1728787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7062D462-B04F-C447-B1D0-0BC445592301}"/>
              </a:ext>
            </a:extLst>
          </p:cNvPr>
          <p:cNvSpPr>
            <a:spLocks noGrp="1"/>
          </p:cNvSpPr>
          <p:nvPr>
            <p:ph type="pic" sz="quarter" idx="31" hasCustomPrompt="1"/>
          </p:nvPr>
        </p:nvSpPr>
        <p:spPr>
          <a:xfrm>
            <a:off x="2423592" y="5445122"/>
            <a:ext cx="1727718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1" name="Picture Placeholder 5">
            <a:extLst>
              <a:ext uri="{FF2B5EF4-FFF2-40B4-BE49-F238E27FC236}">
                <a16:creationId xmlns:a16="http://schemas.microsoft.com/office/drawing/2014/main" id="{F8F9F3D8-C529-AD4D-A368-265D78A91F73}"/>
              </a:ext>
            </a:extLst>
          </p:cNvPr>
          <p:cNvSpPr>
            <a:spLocks noGrp="1"/>
          </p:cNvSpPr>
          <p:nvPr>
            <p:ph type="pic" sz="quarter" idx="32" hasCustomPrompt="1"/>
          </p:nvPr>
        </p:nvSpPr>
        <p:spPr>
          <a:xfrm>
            <a:off x="551384" y="5445122"/>
            <a:ext cx="1727743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2" name="Picture Placeholder 5">
            <a:extLst>
              <a:ext uri="{FF2B5EF4-FFF2-40B4-BE49-F238E27FC236}">
                <a16:creationId xmlns:a16="http://schemas.microsoft.com/office/drawing/2014/main" id="{F1E13E52-C677-7744-9232-41BF6179164F}"/>
              </a:ext>
            </a:extLst>
          </p:cNvPr>
          <p:cNvSpPr>
            <a:spLocks noGrp="1"/>
          </p:cNvSpPr>
          <p:nvPr>
            <p:ph type="pic" sz="quarter" idx="33" hasCustomPrompt="1"/>
          </p:nvPr>
        </p:nvSpPr>
        <p:spPr>
          <a:xfrm>
            <a:off x="9912872" y="5445122"/>
            <a:ext cx="1727744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34E2EFAD-DC91-6841-A510-D79076BDE67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6019608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1.xml"/><Relationship Id="rId2" Type="http://schemas.openxmlformats.org/officeDocument/2006/relationships/slideLayout" Target="../slideLayouts/slideLayout30.xml"/><Relationship Id="rId1" Type="http://schemas.openxmlformats.org/officeDocument/2006/relationships/slideLayout" Target="../slideLayouts/slideLayout29.xml"/><Relationship Id="rId5" Type="http://schemas.openxmlformats.org/officeDocument/2006/relationships/image" Target="../media/image5.png"/><Relationship Id="rId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4.xml"/><Relationship Id="rId2" Type="http://schemas.openxmlformats.org/officeDocument/2006/relationships/slideLayout" Target="../slideLayouts/slideLayout33.xml"/><Relationship Id="rId1" Type="http://schemas.openxmlformats.org/officeDocument/2006/relationships/slideLayout" Target="../slideLayouts/slideLayout32.xml"/><Relationship Id="rId5" Type="http://schemas.openxmlformats.org/officeDocument/2006/relationships/image" Target="../media/image5.png"/><Relationship Id="rId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7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5" Type="http://schemas.openxmlformats.org/officeDocument/2006/relationships/image" Target="../media/image5.png"/><Relationship Id="rId4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0.xml"/><Relationship Id="rId2" Type="http://schemas.openxmlformats.org/officeDocument/2006/relationships/slideLayout" Target="../slideLayouts/slideLayout39.xml"/><Relationship Id="rId1" Type="http://schemas.openxmlformats.org/officeDocument/2006/relationships/slideLayout" Target="../slideLayouts/slideLayout38.xml"/><Relationship Id="rId5" Type="http://schemas.openxmlformats.org/officeDocument/2006/relationships/image" Target="../media/image5.png"/><Relationship Id="rId4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3.xml"/><Relationship Id="rId2" Type="http://schemas.openxmlformats.org/officeDocument/2006/relationships/slideLayout" Target="../slideLayouts/slideLayout42.xml"/><Relationship Id="rId1" Type="http://schemas.openxmlformats.org/officeDocument/2006/relationships/slideLayout" Target="../slideLayouts/slideLayout41.xml"/><Relationship Id="rId5" Type="http://schemas.openxmlformats.org/officeDocument/2006/relationships/image" Target="../media/image5.png"/><Relationship Id="rId4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6.xml"/><Relationship Id="rId2" Type="http://schemas.openxmlformats.org/officeDocument/2006/relationships/slideLayout" Target="../slideLayouts/slideLayout45.xml"/><Relationship Id="rId1" Type="http://schemas.openxmlformats.org/officeDocument/2006/relationships/slideLayout" Target="../slideLayouts/slideLayout44.xml"/><Relationship Id="rId5" Type="http://schemas.openxmlformats.org/officeDocument/2006/relationships/image" Target="../media/image5.png"/><Relationship Id="rId4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9.xml"/><Relationship Id="rId2" Type="http://schemas.openxmlformats.org/officeDocument/2006/relationships/slideLayout" Target="../slideLayouts/slideLayout48.xml"/><Relationship Id="rId1" Type="http://schemas.openxmlformats.org/officeDocument/2006/relationships/slideLayout" Target="../slideLayouts/slideLayout47.xml"/><Relationship Id="rId5" Type="http://schemas.openxmlformats.org/officeDocument/2006/relationships/image" Target="../media/image5.png"/><Relationship Id="rId4" Type="http://schemas.openxmlformats.org/officeDocument/2006/relationships/theme" Target="../theme/theme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3035032-FFFC-C447-BA60-9B32DA4586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9" y="692150"/>
            <a:ext cx="10944224" cy="936625"/>
          </a:xfrm>
          <a:prstGeom prst="rect">
            <a:avLst/>
          </a:prstGeom>
        </p:spPr>
        <p:txBody>
          <a:bodyPr vert="horz" lIns="72000" tIns="36000" rIns="72000" bIns="3600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AE6C37D-9121-684D-B590-EF4A559356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7" y="1773238"/>
            <a:ext cx="10944225" cy="44640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5D240F-3434-DF49-BB59-C0B86B41494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3889" y="6381751"/>
            <a:ext cx="3527424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fld id="{21B7BC17-F0E7-7A47-8273-78D53527614D}" type="datetimeFigureOut">
              <a:rPr lang="en-GB" smtClean="0"/>
              <a:pPr/>
              <a:t>10/09/2021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11AEA1-9EFF-6040-A0DF-32F3F8CF9F2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295774" y="6381751"/>
            <a:ext cx="3600451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B9BF26-FC66-2C46-9F3E-A7306A28B91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799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B426078B-3553-4544-8ED2-80E83B6C7BAA}"/>
              </a:ext>
            </a:extLst>
          </p:cNvPr>
          <p:cNvSpPr txBox="1">
            <a:spLocks/>
          </p:cNvSpPr>
          <p:nvPr userDrawn="1"/>
        </p:nvSpPr>
        <p:spPr>
          <a:xfrm>
            <a:off x="11568113" y="6381750"/>
            <a:ext cx="431799" cy="287339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BD0896E-602A-494F-99CF-AC1BD90019B0}" type="slidenum">
              <a:rPr lang="en-GB" smtClean="0">
                <a:solidFill>
                  <a:schemeClr val="tx1"/>
                </a:solidFill>
              </a:rPr>
              <a:pPr/>
              <a:t>‹#›</a:t>
            </a:fld>
            <a:endParaRPr lang="en-GB">
              <a:solidFill>
                <a:schemeClr val="tx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4DCCAEE-C447-EE4D-A54A-FF75ECE36C76}"/>
              </a:ext>
            </a:extLst>
          </p:cNvPr>
          <p:cNvPicPr>
            <a:picLocks noChangeAspect="1"/>
          </p:cNvPicPr>
          <p:nvPr userDrawn="1"/>
        </p:nvPicPr>
        <p:blipFill>
          <a:blip r:embed="rId3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29093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97" r:id="rId2"/>
    <p:sldLayoutId id="2147483676" r:id="rId3"/>
    <p:sldLayoutId id="2147483679" r:id="rId4"/>
    <p:sldLayoutId id="2147483680" r:id="rId5"/>
    <p:sldLayoutId id="2147483677" r:id="rId6"/>
    <p:sldLayoutId id="2147483678" r:id="rId7"/>
    <p:sldLayoutId id="2147483682" r:id="rId8"/>
    <p:sldLayoutId id="2147483683" r:id="rId9"/>
    <p:sldLayoutId id="2147483684" r:id="rId10"/>
    <p:sldLayoutId id="2147483685" r:id="rId11"/>
    <p:sldLayoutId id="2147483687" r:id="rId12"/>
    <p:sldLayoutId id="2147483686" r:id="rId13"/>
    <p:sldLayoutId id="2147483688" r:id="rId14"/>
    <p:sldLayoutId id="2147483689" r:id="rId15"/>
    <p:sldLayoutId id="2147483690" r:id="rId16"/>
    <p:sldLayoutId id="2147483691" r:id="rId17"/>
    <p:sldLayoutId id="2147483692" r:id="rId18"/>
    <p:sldLayoutId id="2147483693" r:id="rId19"/>
    <p:sldLayoutId id="2147483722" r:id="rId20"/>
    <p:sldLayoutId id="2147483723" r:id="rId21"/>
    <p:sldLayoutId id="2147483724" r:id="rId22"/>
    <p:sldLayoutId id="2147483725" r:id="rId23"/>
    <p:sldLayoutId id="2147483726" r:id="rId24"/>
    <p:sldLayoutId id="2147483727" r:id="rId25"/>
    <p:sldLayoutId id="2147483728" r:id="rId26"/>
    <p:sldLayoutId id="2147483729" r:id="rId27"/>
    <p:sldLayoutId id="2147483730" r:id="rId2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4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90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26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162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436" userDrawn="1">
          <p15:clr>
            <a:srgbClr val="F26B43"/>
          </p15:clr>
        </p15:guide>
        <p15:guide id="2" orient="horz" pos="1026" userDrawn="1">
          <p15:clr>
            <a:srgbClr val="F26B43"/>
          </p15:clr>
        </p15:guide>
        <p15:guide id="3" orient="horz" pos="1117" userDrawn="1">
          <p15:clr>
            <a:srgbClr val="F26B43"/>
          </p15:clr>
        </p15:guide>
        <p15:guide id="4" orient="horz" pos="1344" userDrawn="1">
          <p15:clr>
            <a:srgbClr val="F26B43"/>
          </p15:clr>
        </p15:guide>
        <p15:guide id="5" orient="horz" pos="1434" userDrawn="1">
          <p15:clr>
            <a:srgbClr val="F26B43"/>
          </p15:clr>
        </p15:guide>
        <p15:guide id="6" orient="horz" pos="2478" userDrawn="1">
          <p15:clr>
            <a:srgbClr val="F26B43"/>
          </p15:clr>
        </p15:guide>
        <p15:guide id="7" orient="horz" pos="2568" userDrawn="1">
          <p15:clr>
            <a:srgbClr val="F26B43"/>
          </p15:clr>
        </p15:guide>
        <p15:guide id="8" orient="horz" pos="3929" userDrawn="1">
          <p15:clr>
            <a:srgbClr val="F26B43"/>
          </p15:clr>
        </p15:guide>
        <p15:guide id="9" orient="horz" pos="4020" userDrawn="1">
          <p15:clr>
            <a:srgbClr val="F26B43"/>
          </p15:clr>
        </p15:guide>
        <p15:guide id="10" orient="horz" pos="4201" userDrawn="1">
          <p15:clr>
            <a:srgbClr val="F26B43"/>
          </p15:clr>
        </p15:guide>
        <p15:guide id="11" pos="393" userDrawn="1">
          <p15:clr>
            <a:srgbClr val="F26B43"/>
          </p15:clr>
        </p15:guide>
        <p15:guide id="12" pos="2706" userDrawn="1">
          <p15:clr>
            <a:srgbClr val="F26B43"/>
          </p15:clr>
        </p15:guide>
        <p15:guide id="13" pos="2615" userDrawn="1">
          <p15:clr>
            <a:srgbClr val="F26B43"/>
          </p15:clr>
        </p15:guide>
        <p15:guide id="14" pos="3795" userDrawn="1">
          <p15:clr>
            <a:srgbClr val="F26B43"/>
          </p15:clr>
        </p15:guide>
        <p15:guide id="15" pos="3885" userDrawn="1">
          <p15:clr>
            <a:srgbClr val="F26B43"/>
          </p15:clr>
        </p15:guide>
        <p15:guide id="16" pos="5065" userDrawn="1">
          <p15:clr>
            <a:srgbClr val="F26B43"/>
          </p15:clr>
        </p15:guide>
        <p15:guide id="17" pos="4974" userDrawn="1">
          <p15:clr>
            <a:srgbClr val="F26B43"/>
          </p15:clr>
        </p15:guide>
        <p15:guide id="18" pos="7559" userDrawn="1">
          <p15:clr>
            <a:srgbClr val="F26B43"/>
          </p15:clr>
        </p15:guide>
        <p15:guide id="19" pos="7287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75708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1" r:id="rId2"/>
    <p:sldLayoutId id="2147483663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 userDrawn="1">
          <p15:clr>
            <a:srgbClr val="F26B43"/>
          </p15:clr>
        </p15:guide>
        <p15:guide id="2" pos="6199" userDrawn="1">
          <p15:clr>
            <a:srgbClr val="F26B43"/>
          </p15:clr>
        </p15:guide>
        <p15:guide id="3" orient="horz" pos="1344" userDrawn="1">
          <p15:clr>
            <a:srgbClr val="F26B43"/>
          </p15:clr>
        </p15:guide>
        <p15:guide id="4" orient="horz" pos="2115" userDrawn="1">
          <p15:clr>
            <a:srgbClr val="F26B43"/>
          </p15:clr>
        </p15:guide>
        <p15:guide id="5" orient="horz" pos="2205" userDrawn="1">
          <p15:clr>
            <a:srgbClr val="F26B43"/>
          </p15:clr>
        </p15:guide>
        <p15:guide id="6" orient="horz" pos="2840" userDrawn="1">
          <p15:clr>
            <a:srgbClr val="F26B43"/>
          </p15:clr>
        </p15:guide>
        <p15:guide id="7" orient="horz" pos="2931" userDrawn="1">
          <p15:clr>
            <a:srgbClr val="F26B43"/>
          </p15:clr>
        </p15:guide>
        <p15:guide id="8" orient="horz" pos="3158" userDrawn="1">
          <p15:clr>
            <a:srgbClr val="F26B43"/>
          </p15:clr>
        </p15:guide>
        <p15:guide id="9" pos="7287" userDrawn="1">
          <p15:clr>
            <a:srgbClr val="F26B43"/>
          </p15:clr>
        </p15:guide>
        <p15:guide id="10" pos="7559" userDrawn="1">
          <p15:clr>
            <a:srgbClr val="F26B43"/>
          </p15:clr>
        </p15:guide>
        <p15:guide id="11" orient="horz" pos="4020" userDrawn="1">
          <p15:clr>
            <a:srgbClr val="F26B43"/>
          </p15:clr>
        </p15:guide>
        <p15:guide id="12" orient="horz" pos="4201" userDrawn="1">
          <p15:clr>
            <a:srgbClr val="F26B43"/>
          </p15:clr>
        </p15:guide>
        <p15:guide id="13" orient="horz" pos="436" userDrawn="1">
          <p15:clr>
            <a:srgbClr val="F26B43"/>
          </p15:clr>
        </p15:guide>
        <p15:guide id="14" orient="horz" pos="3929" userDrawn="1">
          <p15:clr>
            <a:srgbClr val="F26B43"/>
          </p15:clr>
        </p15:guide>
        <p15:guide id="15" pos="393" userDrawn="1">
          <p15:clr>
            <a:srgbClr val="F26B43"/>
          </p15:clr>
        </p15:guide>
        <p15:guide id="16" orient="horz" pos="1026" userDrawn="1">
          <p15:clr>
            <a:srgbClr val="F26B43"/>
          </p15:clr>
        </p15:guide>
        <p15:guide id="17" orient="horz" pos="1117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30898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78782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95809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49962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75042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4530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20" r:id="rId2"/>
    <p:sldLayoutId id="2147483721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9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9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8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9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9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0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0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9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9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9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615500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The Cascade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In ascending order of precedence:</a:t>
            </a:r>
          </a:p>
          <a:p>
            <a:pPr lvl="1"/>
            <a:r>
              <a:rPr lang="en-GB" dirty="0"/>
              <a:t>User agent declarations (i.e. browser default)</a:t>
            </a:r>
          </a:p>
          <a:p>
            <a:pPr lvl="1"/>
            <a:r>
              <a:rPr lang="en-GB" dirty="0"/>
              <a:t>User normal declarations</a:t>
            </a:r>
          </a:p>
          <a:p>
            <a:pPr lvl="1"/>
            <a:r>
              <a:rPr lang="en-GB" dirty="0"/>
              <a:t>Author normal declarations</a:t>
            </a:r>
          </a:p>
          <a:p>
            <a:pPr lvl="1"/>
            <a:r>
              <a:rPr lang="en-GB" dirty="0"/>
              <a:t>Author important declarations</a:t>
            </a:r>
          </a:p>
          <a:p>
            <a:pPr lvl="1"/>
            <a:r>
              <a:rPr lang="en-GB" dirty="0"/>
              <a:t>User important declarations</a:t>
            </a:r>
          </a:p>
          <a:p>
            <a:endParaRPr lang="en-GB" dirty="0"/>
          </a:p>
          <a:p>
            <a:pPr marL="0" indent="0">
              <a:buNone/>
            </a:pPr>
            <a:r>
              <a:rPr lang="en-GB" dirty="0"/>
              <a:t>Style rules have both importance and specificity</a:t>
            </a:r>
          </a:p>
          <a:p>
            <a:pPr lvl="1"/>
            <a:r>
              <a:rPr lang="en-GB" dirty="0"/>
              <a:t>Importance declared by the author of a stylesheet</a:t>
            </a:r>
          </a:p>
          <a:p>
            <a:pPr lvl="1"/>
            <a:r>
              <a:rPr lang="en-GB" dirty="0"/>
              <a:t>Specificity depends on the selectors in the style rules (see later)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21A0E948-37FC-744E-BF1C-6F78C286012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5154418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Rule Sets</a:t>
            </a:r>
          </a:p>
        </p:txBody>
      </p:sp>
    </p:spTree>
    <p:extLst>
      <p:ext uri="{BB962C8B-B14F-4D97-AF65-F5344CB8AC3E}">
        <p14:creationId xmlns:p14="http://schemas.microsoft.com/office/powerpoint/2010/main" val="298019654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Anatomy of a CSS rule set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A rule set (also referred to as a rule) consists of:</a:t>
            </a:r>
          </a:p>
          <a:p>
            <a:pPr lvl="1"/>
            <a:r>
              <a:rPr lang="en-GB" dirty="0"/>
              <a:t>A selector </a:t>
            </a:r>
            <a:br>
              <a:rPr lang="en-GB" dirty="0"/>
            </a:br>
            <a:r>
              <a:rPr lang="en-GB" dirty="0"/>
              <a:t>(identifies the elements which are to be styled)</a:t>
            </a:r>
          </a:p>
          <a:p>
            <a:pPr lvl="1"/>
            <a:r>
              <a:rPr lang="en-GB" dirty="0"/>
              <a:t>A declaration block enclosed in curly braces, containing a series of declarations</a:t>
            </a:r>
            <a:br>
              <a:rPr lang="en-GB" dirty="0"/>
            </a:br>
            <a:r>
              <a:rPr lang="en-GB" dirty="0"/>
              <a:t>(specifies how the elements are to be styled)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5A8608F1-6C6B-C341-8827-44791F703E2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4" name="TextBox 13"/>
          <p:cNvSpPr txBox="1"/>
          <p:nvPr/>
        </p:nvSpPr>
        <p:spPr>
          <a:xfrm>
            <a:off x="4295776" y="4127306"/>
            <a:ext cx="360045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Lucida Console" charset="0"/>
                <a:ea typeface="Lucida Console" charset="0"/>
                <a:cs typeface="Lucida Console" charset="0"/>
              </a:rPr>
              <a:t>h1 { </a:t>
            </a:r>
            <a:br>
              <a:rPr lang="en-US" sz="20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2000" dirty="0">
                <a:latin typeface="Lucida Console" charset="0"/>
                <a:ea typeface="Lucida Console" charset="0"/>
                <a:cs typeface="Lucida Console" charset="0"/>
              </a:rPr>
              <a:t>    display: block; </a:t>
            </a:r>
            <a:br>
              <a:rPr lang="en-US" sz="20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2000" dirty="0">
                <a:latin typeface="Lucida Console" charset="0"/>
                <a:ea typeface="Lucida Console" charset="0"/>
                <a:cs typeface="Lucida Console" charset="0"/>
              </a:rPr>
              <a:t>    font-size: 2em;</a:t>
            </a:r>
          </a:p>
          <a:p>
            <a:r>
              <a:rPr lang="en-US" sz="2000" dirty="0">
                <a:latin typeface="Lucida Console" charset="0"/>
                <a:ea typeface="Lucida Console" charset="0"/>
                <a:cs typeface="Lucida Console" charset="0"/>
              </a:rPr>
              <a:t>    font-weight: bold; </a:t>
            </a:r>
            <a:br>
              <a:rPr lang="en-US" sz="20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2000" dirty="0">
                <a:latin typeface="Lucida Console" charset="0"/>
                <a:ea typeface="Lucida Console" charset="0"/>
                <a:cs typeface="Lucida Console" charset="0"/>
              </a:rPr>
              <a:t>}</a:t>
            </a:r>
            <a:endParaRPr lang="en-GB" sz="2000" dirty="0">
              <a:latin typeface="Lucida Console" charset="0"/>
              <a:ea typeface="Lucida Console" charset="0"/>
              <a:cs typeface="Lucida Console" charset="0"/>
            </a:endParaRP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B981A159-CF82-DC4D-A970-7A1B6FDEA55C}"/>
              </a:ext>
            </a:extLst>
          </p:cNvPr>
          <p:cNvGrpSpPr/>
          <p:nvPr/>
        </p:nvGrpSpPr>
        <p:grpSpPr>
          <a:xfrm>
            <a:off x="1962391" y="4179988"/>
            <a:ext cx="2763992" cy="899378"/>
            <a:chOff x="1962391" y="4179988"/>
            <a:chExt cx="2763992" cy="899378"/>
          </a:xfrm>
        </p:grpSpPr>
        <p:sp>
          <p:nvSpPr>
            <p:cNvPr id="7" name="TextBox 6"/>
            <p:cNvSpPr txBox="1"/>
            <p:nvPr/>
          </p:nvSpPr>
          <p:spPr>
            <a:xfrm>
              <a:off x="1962391" y="4710034"/>
              <a:ext cx="106631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dirty="0"/>
                <a:t>selector</a:t>
              </a: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654A2C52-AB53-184E-8D0C-1022F91E6AE2}"/>
                </a:ext>
              </a:extLst>
            </p:cNvPr>
            <p:cNvSpPr/>
            <p:nvPr/>
          </p:nvSpPr>
          <p:spPr bwMode="auto">
            <a:xfrm>
              <a:off x="4312300" y="4179988"/>
              <a:ext cx="414083" cy="283882"/>
            </a:xfrm>
            <a:prstGeom prst="rect">
              <a:avLst/>
            </a:prstGeom>
            <a:solidFill>
              <a:schemeClr val="bg2">
                <a:alpha val="50000"/>
              </a:schemeClr>
            </a:solidFill>
            <a:ln w="12700" cap="flat" cmpd="sng" algn="ctr">
              <a:solidFill>
                <a:schemeClr val="bg2">
                  <a:lumMod val="75000"/>
                  <a:alpha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2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cxnSp>
          <p:nvCxnSpPr>
            <p:cNvPr id="23" name="Curved Connector 22">
              <a:extLst>
                <a:ext uri="{FF2B5EF4-FFF2-40B4-BE49-F238E27FC236}">
                  <a16:creationId xmlns:a16="http://schemas.microsoft.com/office/drawing/2014/main" id="{0FC00405-5436-E84E-9F86-8FCE22E0DD40}"/>
                </a:ext>
              </a:extLst>
            </p:cNvPr>
            <p:cNvCxnSpPr>
              <a:stCxn id="7" idx="0"/>
              <a:endCxn id="18" idx="1"/>
            </p:cNvCxnSpPr>
            <p:nvPr/>
          </p:nvCxnSpPr>
          <p:spPr>
            <a:xfrm rot="5400000" flipH="1" flipV="1">
              <a:off x="3209873" y="3607607"/>
              <a:ext cx="388105" cy="1816750"/>
            </a:xfrm>
            <a:prstGeom prst="curvedConnector2">
              <a:avLst/>
            </a:prstGeom>
            <a:ln w="127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DD61AFEB-6D28-564B-B77B-AA9A4C1AF13F}"/>
              </a:ext>
            </a:extLst>
          </p:cNvPr>
          <p:cNvGrpSpPr/>
          <p:nvPr/>
        </p:nvGrpSpPr>
        <p:grpSpPr>
          <a:xfrm>
            <a:off x="4932907" y="4463869"/>
            <a:ext cx="6313969" cy="1332494"/>
            <a:chOff x="4932907" y="4463869"/>
            <a:chExt cx="6313969" cy="1332494"/>
          </a:xfrm>
        </p:grpSpPr>
        <p:sp>
          <p:nvSpPr>
            <p:cNvPr id="6" name="TextBox 5"/>
            <p:cNvSpPr txBox="1"/>
            <p:nvPr/>
          </p:nvSpPr>
          <p:spPr>
            <a:xfrm>
              <a:off x="9696452" y="5427031"/>
              <a:ext cx="155042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declarations</a:t>
              </a:r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856B675E-00A4-474E-857C-E07F9F195D01}"/>
                </a:ext>
              </a:extLst>
            </p:cNvPr>
            <p:cNvSpPr/>
            <p:nvPr/>
          </p:nvSpPr>
          <p:spPr bwMode="auto">
            <a:xfrm>
              <a:off x="4932907" y="4463869"/>
              <a:ext cx="2845431" cy="939403"/>
            </a:xfrm>
            <a:prstGeom prst="rect">
              <a:avLst/>
            </a:prstGeom>
            <a:solidFill>
              <a:schemeClr val="bg2">
                <a:alpha val="50000"/>
              </a:schemeClr>
            </a:solidFill>
            <a:ln w="12700" cap="flat" cmpd="sng" algn="ctr">
              <a:solidFill>
                <a:schemeClr val="bg2">
                  <a:lumMod val="75000"/>
                  <a:alpha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2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cxnSp>
          <p:nvCxnSpPr>
            <p:cNvPr id="24" name="Curved Connector 23">
              <a:extLst>
                <a:ext uri="{FF2B5EF4-FFF2-40B4-BE49-F238E27FC236}">
                  <a16:creationId xmlns:a16="http://schemas.microsoft.com/office/drawing/2014/main" id="{EE65C0DF-89F7-684B-9538-CB31220FC2CA}"/>
                </a:ext>
              </a:extLst>
            </p:cNvPr>
            <p:cNvCxnSpPr>
              <a:cxnSpLocks/>
              <a:stCxn id="6" idx="0"/>
              <a:endCxn id="19" idx="3"/>
            </p:cNvCxnSpPr>
            <p:nvPr/>
          </p:nvCxnSpPr>
          <p:spPr>
            <a:xfrm rot="16200000" flipV="1">
              <a:off x="8878271" y="3833638"/>
              <a:ext cx="493460" cy="2693326"/>
            </a:xfrm>
            <a:prstGeom prst="curvedConnector2">
              <a:avLst/>
            </a:prstGeom>
            <a:ln w="127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6002328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Rule importance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A ruleset may be marked as important (see cascade precedence order)</a:t>
            </a:r>
          </a:p>
          <a:p>
            <a:pPr lvl="1"/>
            <a:r>
              <a:rPr lang="en-GB" dirty="0"/>
              <a:t>(avoid if possible)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4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1600" dirty="0">
                <a:latin typeface="Lucida Console" panose="020B0609040504020204" pitchFamily="49" charset="0"/>
              </a:rPr>
              <a:t>h1 { </a:t>
            </a:r>
            <a:br>
              <a:rPr lang="en-US" sz="1600" dirty="0">
                <a:latin typeface="Lucida Console" panose="020B0609040504020204" pitchFamily="49" charset="0"/>
              </a:rPr>
            </a:br>
            <a:r>
              <a:rPr lang="en-US" sz="1600" dirty="0">
                <a:latin typeface="Lucida Console" panose="020B0609040504020204" pitchFamily="49" charset="0"/>
              </a:rPr>
              <a:t>    font-size: 4em;</a:t>
            </a:r>
            <a:br>
              <a:rPr lang="en-US" sz="1600" dirty="0">
                <a:latin typeface="Lucida Console" panose="020B0609040504020204" pitchFamily="49" charset="0"/>
              </a:rPr>
            </a:br>
            <a:r>
              <a:rPr lang="en-US" sz="1600" dirty="0">
                <a:latin typeface="Lucida Console" panose="020B0609040504020204" pitchFamily="49" charset="0"/>
              </a:rPr>
              <a:t>    text-decoration: blink</a:t>
            </a:r>
            <a:br>
              <a:rPr lang="en-US" sz="1600" dirty="0">
                <a:latin typeface="Lucida Console" panose="020B0609040504020204" pitchFamily="49" charset="0"/>
              </a:rPr>
            </a:br>
            <a:r>
              <a:rPr lang="en-US" sz="1600" dirty="0">
                <a:latin typeface="Lucida Console" panose="020B0609040504020204" pitchFamily="49" charset="0"/>
              </a:rPr>
              <a:t>    </a:t>
            </a:r>
            <a:r>
              <a:rPr lang="en-US" sz="1600" dirty="0">
                <a:solidFill>
                  <a:schemeClr val="accent4"/>
                </a:solidFill>
                <a:latin typeface="Lucida Console" panose="020B0609040504020204" pitchFamily="49" charset="0"/>
              </a:rPr>
              <a:t>! important</a:t>
            </a:r>
            <a:br>
              <a:rPr lang="en-US" sz="1600" dirty="0">
                <a:latin typeface="Lucida Console" panose="020B0609040504020204" pitchFamily="49" charset="0"/>
              </a:rPr>
            </a:br>
            <a:r>
              <a:rPr lang="en-US" sz="1600" dirty="0">
                <a:latin typeface="Lucida Console" panose="020B0609040504020204" pitchFamily="49" charset="0"/>
              </a:rPr>
              <a:t>}</a:t>
            </a:r>
            <a:endParaRPr lang="en-GB" sz="1600" dirty="0">
              <a:latin typeface="Lucida Console" panose="020B0609040504020204" pitchFamily="49" charset="0"/>
            </a:endParaRP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95F6B6C6-8871-EF47-955D-4D3BC10E796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4069575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@rules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14</a:t>
            </a:fld>
            <a:endParaRPr lang="en-US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>
                <a:latin typeface="Lucida Console" panose="020B0609040504020204" pitchFamily="49" charset="0"/>
              </a:rPr>
              <a:t>@import </a:t>
            </a:r>
            <a:r>
              <a:rPr lang="en-GB" dirty="0" err="1">
                <a:latin typeface="Lucida Console" panose="020B0609040504020204" pitchFamily="49" charset="0"/>
              </a:rPr>
              <a:t>url</a:t>
            </a:r>
            <a:r>
              <a:rPr lang="en-GB" dirty="0">
                <a:latin typeface="Lucida Console" panose="020B0609040504020204" pitchFamily="49" charset="0"/>
              </a:rPr>
              <a:t>(“</a:t>
            </a:r>
            <a:r>
              <a:rPr lang="en-GB" dirty="0" err="1">
                <a:latin typeface="Lucida Console" panose="020B0609040504020204" pitchFamily="49" charset="0"/>
              </a:rPr>
              <a:t>mystyle.css</a:t>
            </a:r>
            <a:r>
              <a:rPr lang="en-GB" dirty="0">
                <a:latin typeface="Lucida Console" panose="020B0609040504020204" pitchFamily="49" charset="0"/>
              </a:rPr>
              <a:t>”)</a:t>
            </a:r>
          </a:p>
          <a:p>
            <a:pPr lvl="1"/>
            <a:r>
              <a:rPr lang="en-GB" dirty="0"/>
              <a:t>Includes the rule sets from another stylesheet</a:t>
            </a:r>
          </a:p>
          <a:p>
            <a:pPr marL="0" indent="0">
              <a:buNone/>
            </a:pPr>
            <a:r>
              <a:rPr lang="en-GB" dirty="0">
                <a:latin typeface="Lucida Console" panose="020B0609040504020204" pitchFamily="49" charset="0"/>
              </a:rPr>
              <a:t>@media </a:t>
            </a:r>
            <a:r>
              <a:rPr lang="en-GB" i="1" dirty="0">
                <a:latin typeface="Lucida Console" panose="020B0609040504020204" pitchFamily="49" charset="0"/>
              </a:rPr>
              <a:t>media-type</a:t>
            </a:r>
            <a:r>
              <a:rPr lang="en-GB" dirty="0">
                <a:latin typeface="Lucida Console" panose="020B0609040504020204" pitchFamily="49" charset="0"/>
              </a:rPr>
              <a:t> { ... }</a:t>
            </a:r>
          </a:p>
          <a:p>
            <a:pPr lvl="1"/>
            <a:r>
              <a:rPr lang="en-GB" dirty="0"/>
              <a:t>Specifies the target media type for the rulesets in the following block</a:t>
            </a:r>
          </a:p>
          <a:p>
            <a:pPr lvl="1"/>
            <a:r>
              <a:rPr lang="en-GB" dirty="0"/>
              <a:t>Key media types: </a:t>
            </a:r>
            <a:r>
              <a:rPr lang="en-GB" dirty="0">
                <a:latin typeface="Lucida Console" panose="020B0609040504020204" pitchFamily="49" charset="0"/>
              </a:rPr>
              <a:t>all</a:t>
            </a:r>
            <a:r>
              <a:rPr lang="en-GB" dirty="0"/>
              <a:t>, </a:t>
            </a:r>
            <a:r>
              <a:rPr lang="en-GB" dirty="0">
                <a:latin typeface="Lucida Console" panose="020B0609040504020204" pitchFamily="49" charset="0"/>
              </a:rPr>
              <a:t>screen</a:t>
            </a:r>
            <a:r>
              <a:rPr lang="en-GB" dirty="0"/>
              <a:t>, </a:t>
            </a:r>
            <a:r>
              <a:rPr lang="en-GB" dirty="0">
                <a:latin typeface="Lucida Console" panose="020B0609040504020204" pitchFamily="49" charset="0"/>
              </a:rPr>
              <a:t>print</a:t>
            </a:r>
            <a:r>
              <a:rPr lang="en-GB" dirty="0"/>
              <a:t>, </a:t>
            </a:r>
            <a:r>
              <a:rPr lang="en-GB" dirty="0">
                <a:latin typeface="Lucida Console" panose="020B0609040504020204" pitchFamily="49" charset="0"/>
              </a:rPr>
              <a:t>speech</a:t>
            </a:r>
            <a:r>
              <a:rPr lang="en-GB" dirty="0"/>
              <a:t>, </a:t>
            </a:r>
            <a:r>
              <a:rPr lang="en-GB" dirty="0">
                <a:latin typeface="Lucida Console" panose="020B0609040504020204" pitchFamily="49" charset="0"/>
              </a:rPr>
              <a:t>braille</a:t>
            </a:r>
          </a:p>
          <a:p>
            <a:pPr marL="0" indent="0">
              <a:buNone/>
            </a:pPr>
            <a:r>
              <a:rPr lang="en-GB" dirty="0">
                <a:latin typeface="Lucida Console" panose="020B0609040504020204" pitchFamily="49" charset="0"/>
              </a:rPr>
              <a:t>@page { ... }</a:t>
            </a:r>
          </a:p>
          <a:p>
            <a:pPr lvl="1"/>
            <a:r>
              <a:rPr lang="en-GB" dirty="0"/>
              <a:t>Used to define a page box for print media</a:t>
            </a:r>
          </a:p>
          <a:p>
            <a:pPr marL="0" indent="0">
              <a:buNone/>
            </a:pPr>
            <a:r>
              <a:rPr lang="en-GB" dirty="0">
                <a:latin typeface="Lucida Console" panose="020B0609040504020204" pitchFamily="49" charset="0"/>
              </a:rPr>
              <a:t>@font-face { font-family: </a:t>
            </a:r>
            <a:r>
              <a:rPr lang="en-GB" i="1" dirty="0">
                <a:latin typeface="Lucida Console" panose="020B0609040504020204" pitchFamily="49" charset="0"/>
              </a:rPr>
              <a:t>name</a:t>
            </a:r>
            <a:r>
              <a:rPr lang="en-GB" dirty="0">
                <a:latin typeface="Lucida Console" panose="020B0609040504020204" pitchFamily="49" charset="0"/>
              </a:rPr>
              <a:t>; </a:t>
            </a:r>
            <a:r>
              <a:rPr lang="en-GB" dirty="0" err="1">
                <a:latin typeface="Lucida Console" panose="020B0609040504020204" pitchFamily="49" charset="0"/>
              </a:rPr>
              <a:t>src</a:t>
            </a:r>
            <a:r>
              <a:rPr lang="en-GB" dirty="0">
                <a:latin typeface="Lucida Console" panose="020B0609040504020204" pitchFamily="49" charset="0"/>
              </a:rPr>
              <a:t>: </a:t>
            </a:r>
            <a:r>
              <a:rPr lang="en-GB" dirty="0" err="1">
                <a:latin typeface="Lucida Console" panose="020B0609040504020204" pitchFamily="49" charset="0"/>
              </a:rPr>
              <a:t>url</a:t>
            </a:r>
            <a:r>
              <a:rPr lang="en-GB" dirty="0">
                <a:latin typeface="Lucida Console" panose="020B0609040504020204" pitchFamily="49" charset="0"/>
              </a:rPr>
              <a:t>(...) ; }</a:t>
            </a:r>
          </a:p>
          <a:p>
            <a:pPr lvl="1"/>
            <a:r>
              <a:rPr lang="en-GB" dirty="0"/>
              <a:t>Used to specify downloadable fonts – see later in this lecture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26EFE158-889D-7D45-9531-B860DC9CFC9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0028502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Selectors</a:t>
            </a:r>
          </a:p>
        </p:txBody>
      </p:sp>
    </p:spTree>
    <p:extLst>
      <p:ext uri="{BB962C8B-B14F-4D97-AF65-F5344CB8AC3E}">
        <p14:creationId xmlns:p14="http://schemas.microsoft.com/office/powerpoint/2010/main" val="61857034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Basic selectors and </a:t>
            </a:r>
            <a:r>
              <a:rPr lang="en-GB" dirty="0" err="1"/>
              <a:t>combinators</a:t>
            </a:r>
            <a:endParaRPr lang="en-GB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16</a:t>
            </a:fld>
            <a:endParaRPr lang="en-US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>
                <a:latin typeface="Lucida Console" panose="020B0609040504020204" pitchFamily="49" charset="0"/>
              </a:rPr>
              <a:t>*</a:t>
            </a:r>
            <a:r>
              <a:rPr lang="en-GB" dirty="0"/>
              <a:t>			Any element</a:t>
            </a:r>
          </a:p>
          <a:p>
            <a:pPr marL="0" indent="0">
              <a:buNone/>
            </a:pPr>
            <a:r>
              <a:rPr lang="en-GB" dirty="0">
                <a:latin typeface="Lucida Console" panose="020B0609040504020204" pitchFamily="49" charset="0"/>
              </a:rPr>
              <a:t>E</a:t>
            </a:r>
            <a:r>
              <a:rPr lang="en-GB" dirty="0"/>
              <a:t>			An element of type E</a:t>
            </a:r>
          </a:p>
          <a:p>
            <a:pPr marL="0" indent="0">
              <a:buNone/>
            </a:pPr>
            <a:r>
              <a:rPr lang="en-GB" dirty="0" err="1">
                <a:latin typeface="Lucida Console" panose="020B0609040504020204" pitchFamily="49" charset="0"/>
              </a:rPr>
              <a:t>E#myid</a:t>
            </a:r>
            <a:r>
              <a:rPr lang="en-GB" dirty="0"/>
              <a:t>		An E element with id=“</a:t>
            </a:r>
            <a:r>
              <a:rPr lang="en-GB" dirty="0" err="1"/>
              <a:t>myid</a:t>
            </a:r>
            <a:r>
              <a:rPr lang="en-GB" dirty="0"/>
              <a:t>”</a:t>
            </a:r>
          </a:p>
          <a:p>
            <a:pPr marL="0" indent="0">
              <a:buNone/>
            </a:pPr>
            <a:r>
              <a:rPr lang="en-GB" dirty="0" err="1">
                <a:latin typeface="Lucida Console" panose="020B0609040504020204" pitchFamily="49" charset="0"/>
              </a:rPr>
              <a:t>E.warning</a:t>
            </a:r>
            <a:r>
              <a:rPr lang="en-GB" dirty="0"/>
              <a:t>		An E element with class=“warning”</a:t>
            </a:r>
          </a:p>
          <a:p>
            <a:pPr marL="0" indent="0">
              <a:buNone/>
            </a:pPr>
            <a:r>
              <a:rPr lang="en-GB" dirty="0">
                <a:latin typeface="Lucida Console" panose="020B0609040504020204" pitchFamily="49" charset="0"/>
              </a:rPr>
              <a:t>E F</a:t>
            </a:r>
            <a:r>
              <a:rPr lang="en-GB" dirty="0"/>
              <a:t>			An F element that is a descendent of an E element </a:t>
            </a:r>
          </a:p>
          <a:p>
            <a:pPr marL="0" indent="0">
              <a:buNone/>
            </a:pPr>
            <a:r>
              <a:rPr lang="en-GB" dirty="0">
                <a:latin typeface="Lucida Console" panose="020B0609040504020204" pitchFamily="49" charset="0"/>
              </a:rPr>
              <a:t>E &gt; F</a:t>
            </a:r>
            <a:r>
              <a:rPr lang="en-GB" dirty="0"/>
              <a:t>			An F element that is a direct child of an E element </a:t>
            </a:r>
          </a:p>
          <a:p>
            <a:pPr marL="0" indent="0">
              <a:buNone/>
            </a:pPr>
            <a:r>
              <a:rPr lang="en-GB" dirty="0">
                <a:latin typeface="Lucida Console" panose="020B0609040504020204" pitchFamily="49" charset="0"/>
              </a:rPr>
              <a:t>E + F</a:t>
            </a:r>
            <a:r>
              <a:rPr lang="en-GB" dirty="0"/>
              <a:t>			An F element that is immediately preceded by an E</a:t>
            </a:r>
          </a:p>
          <a:p>
            <a:pPr marL="0" indent="0">
              <a:buNone/>
            </a:pPr>
            <a:r>
              <a:rPr lang="en-GB" dirty="0">
                <a:latin typeface="Lucida Console" panose="020B0609040504020204" pitchFamily="49" charset="0"/>
              </a:rPr>
              <a:t>E ~ F</a:t>
            </a:r>
            <a:r>
              <a:rPr lang="en-GB" dirty="0"/>
              <a:t>			An F element that is preceded by an E element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AFEC798A-19AB-084F-A973-E74DF0E37B9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0820449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Attribute selectors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17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>
                <a:latin typeface="Lucida Console" panose="020B0609040504020204" pitchFamily="49" charset="0"/>
              </a:rPr>
              <a:t>E[foo]</a:t>
            </a:r>
            <a:r>
              <a:rPr lang="en-GB" dirty="0"/>
              <a:t>		An E element with a foo attribute</a:t>
            </a:r>
          </a:p>
          <a:p>
            <a:pPr marL="0" indent="0">
              <a:buNone/>
            </a:pPr>
            <a:r>
              <a:rPr lang="en-GB" dirty="0">
                <a:latin typeface="Lucida Console" panose="020B0609040504020204" pitchFamily="49" charset="0"/>
              </a:rPr>
              <a:t>E[foo=“bar”]</a:t>
            </a:r>
            <a:r>
              <a:rPr lang="en-GB" dirty="0"/>
              <a:t>	An E element with a foo attribute whose value is bar</a:t>
            </a:r>
          </a:p>
          <a:p>
            <a:pPr marL="0" indent="0">
              <a:buNone/>
            </a:pPr>
            <a:r>
              <a:rPr lang="en-GB" dirty="0">
                <a:latin typeface="Lucida Console" panose="020B0609040504020204" pitchFamily="49" charset="0"/>
              </a:rPr>
              <a:t>E[foo^=“bar”]</a:t>
            </a:r>
            <a:r>
              <a:rPr lang="en-GB" dirty="0"/>
              <a:t>	An E with a foo attribute whose value starts with bar</a:t>
            </a:r>
          </a:p>
          <a:p>
            <a:pPr marL="0" indent="0">
              <a:buNone/>
            </a:pPr>
            <a:r>
              <a:rPr lang="en-GB" dirty="0">
                <a:latin typeface="Lucida Console" panose="020B0609040504020204" pitchFamily="49" charset="0"/>
              </a:rPr>
              <a:t>E[foo$=“bar”]</a:t>
            </a:r>
            <a:r>
              <a:rPr lang="en-GB" dirty="0"/>
              <a:t>	An E with a foo attribute whose value ends with bar</a:t>
            </a:r>
          </a:p>
          <a:p>
            <a:pPr marL="0" indent="0">
              <a:buNone/>
            </a:pPr>
            <a:r>
              <a:rPr lang="en-GB" dirty="0">
                <a:latin typeface="Lucida Console" panose="020B0609040504020204" pitchFamily="49" charset="0"/>
              </a:rPr>
              <a:t>E[foo*=“bar”]</a:t>
            </a:r>
            <a:r>
              <a:rPr lang="en-GB" dirty="0"/>
              <a:t>	An E with a foo attribute whose value contains bar</a:t>
            </a:r>
          </a:p>
          <a:p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A72A209B-9852-3446-9D5D-60DA300669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1515965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Pseudo-classes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18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err="1">
                <a:latin typeface="Lucida Console" panose="020B0609040504020204" pitchFamily="49" charset="0"/>
              </a:rPr>
              <a:t>E:link</a:t>
            </a:r>
            <a:r>
              <a:rPr lang="en-GB" dirty="0"/>
              <a:t>		An E element that is the anchor of an unvisited link</a:t>
            </a:r>
          </a:p>
          <a:p>
            <a:pPr marL="0" indent="0">
              <a:buNone/>
            </a:pPr>
            <a:r>
              <a:rPr lang="en-GB" dirty="0" err="1">
                <a:latin typeface="Lucida Console" panose="020B0609040504020204" pitchFamily="49" charset="0"/>
              </a:rPr>
              <a:t>E:visited</a:t>
            </a:r>
            <a:r>
              <a:rPr lang="en-GB" dirty="0"/>
              <a:t>		An E element that is the anchor of a visited link</a:t>
            </a:r>
          </a:p>
          <a:p>
            <a:pPr marL="0" indent="0">
              <a:buNone/>
            </a:pPr>
            <a:r>
              <a:rPr lang="en-GB" dirty="0" err="1">
                <a:latin typeface="Lucida Console" panose="020B0609040504020204" pitchFamily="49" charset="0"/>
              </a:rPr>
              <a:t>E:active</a:t>
            </a:r>
            <a:r>
              <a:rPr lang="en-GB" dirty="0"/>
              <a:t>		An E element that is being activated by the user</a:t>
            </a:r>
          </a:p>
          <a:p>
            <a:pPr marL="0" indent="0">
              <a:buNone/>
            </a:pPr>
            <a:r>
              <a:rPr lang="en-GB" dirty="0" err="1">
                <a:latin typeface="Lucida Console" panose="020B0609040504020204" pitchFamily="49" charset="0"/>
              </a:rPr>
              <a:t>E:hover</a:t>
            </a:r>
            <a:r>
              <a:rPr lang="en-GB" dirty="0"/>
              <a:t>		An E element that is designated with a pointing device </a:t>
            </a:r>
          </a:p>
          <a:p>
            <a:pPr marL="0" indent="0">
              <a:buNone/>
            </a:pPr>
            <a:r>
              <a:rPr lang="en-GB" dirty="0" err="1">
                <a:latin typeface="Lucida Console" panose="020B0609040504020204" pitchFamily="49" charset="0"/>
              </a:rPr>
              <a:t>E:focus</a:t>
            </a:r>
            <a:r>
              <a:rPr lang="en-GB" dirty="0"/>
              <a:t>		An E element with focus</a:t>
            </a:r>
          </a:p>
          <a:p>
            <a:pPr marL="0" indent="0">
              <a:buNone/>
            </a:pPr>
            <a:r>
              <a:rPr lang="en-GB" dirty="0" err="1">
                <a:latin typeface="Lucida Console" panose="020B0609040504020204" pitchFamily="49" charset="0"/>
              </a:rPr>
              <a:t>E:lang</a:t>
            </a:r>
            <a:r>
              <a:rPr lang="en-GB" dirty="0">
                <a:latin typeface="Lucida Console" panose="020B0609040504020204" pitchFamily="49" charset="0"/>
              </a:rPr>
              <a:t>(</a:t>
            </a:r>
            <a:r>
              <a:rPr lang="en-GB" dirty="0" err="1">
                <a:latin typeface="Lucida Console" panose="020B0609040504020204" pitchFamily="49" charset="0"/>
              </a:rPr>
              <a:t>fr</a:t>
            </a:r>
            <a:r>
              <a:rPr lang="en-GB" dirty="0">
                <a:latin typeface="Lucida Console" panose="020B0609040504020204" pitchFamily="49" charset="0"/>
              </a:rPr>
              <a:t>)</a:t>
            </a:r>
            <a:r>
              <a:rPr lang="en-GB" dirty="0"/>
              <a:t>		An E element in the language “</a:t>
            </a:r>
            <a:r>
              <a:rPr lang="en-GB" dirty="0" err="1"/>
              <a:t>fr</a:t>
            </a:r>
            <a:r>
              <a:rPr lang="en-GB" dirty="0"/>
              <a:t>”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46729D56-18D3-B84F-8CD3-8026CE5CFB0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0691005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Structural pseudo-classes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19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err="1">
                <a:latin typeface="Lucida Console" panose="020B0609040504020204" pitchFamily="49" charset="0"/>
              </a:rPr>
              <a:t>E:root</a:t>
            </a:r>
            <a:r>
              <a:rPr lang="en-GB" dirty="0"/>
              <a:t>		An E element that is the document root</a:t>
            </a:r>
          </a:p>
          <a:p>
            <a:pPr marL="0" indent="0">
              <a:buNone/>
            </a:pPr>
            <a:r>
              <a:rPr lang="en-GB" dirty="0" err="1">
                <a:latin typeface="Lucida Console" panose="020B0609040504020204" pitchFamily="49" charset="0"/>
              </a:rPr>
              <a:t>E:first-child</a:t>
            </a:r>
            <a:r>
              <a:rPr lang="en-GB" dirty="0"/>
              <a:t>	An E element that is the first child of its parent</a:t>
            </a:r>
          </a:p>
          <a:p>
            <a:pPr marL="0" indent="0">
              <a:buNone/>
            </a:pPr>
            <a:r>
              <a:rPr lang="en-GB" dirty="0" err="1">
                <a:latin typeface="Lucida Console" panose="020B0609040504020204" pitchFamily="49" charset="0"/>
              </a:rPr>
              <a:t>E:last-child</a:t>
            </a:r>
            <a:r>
              <a:rPr lang="en-GB" dirty="0"/>
              <a:t>	An E element that is the last child of its parent</a:t>
            </a:r>
          </a:p>
          <a:p>
            <a:pPr marL="0" indent="0">
              <a:buNone/>
            </a:pPr>
            <a:r>
              <a:rPr lang="en-GB" dirty="0" err="1">
                <a:latin typeface="Lucida Console" panose="020B0609040504020204" pitchFamily="49" charset="0"/>
              </a:rPr>
              <a:t>E:only-child</a:t>
            </a:r>
            <a:r>
              <a:rPr lang="en-GB" dirty="0"/>
              <a:t>	An E element that is the only child of its parent</a:t>
            </a:r>
          </a:p>
          <a:p>
            <a:pPr marL="0" indent="0">
              <a:buNone/>
            </a:pPr>
            <a:r>
              <a:rPr lang="en-GB" dirty="0" err="1">
                <a:latin typeface="Lucida Console" panose="020B0609040504020204" pitchFamily="49" charset="0"/>
              </a:rPr>
              <a:t>E:first-of-type</a:t>
            </a:r>
            <a:r>
              <a:rPr lang="en-GB" dirty="0"/>
              <a:t>	An E element that is the first E child of its parent</a:t>
            </a:r>
          </a:p>
          <a:p>
            <a:pPr marL="0" indent="0">
              <a:buNone/>
            </a:pPr>
            <a:r>
              <a:rPr lang="en-GB" dirty="0" err="1">
                <a:latin typeface="Lucida Console" panose="020B0609040504020204" pitchFamily="49" charset="0"/>
              </a:rPr>
              <a:t>E:last-of-type</a:t>
            </a:r>
            <a:r>
              <a:rPr lang="en-GB" dirty="0"/>
              <a:t>	An E element that is the last E child of its parent</a:t>
            </a:r>
          </a:p>
          <a:p>
            <a:pPr marL="0" indent="0">
              <a:buNone/>
            </a:pPr>
            <a:r>
              <a:rPr lang="en-GB" dirty="0" err="1">
                <a:latin typeface="Lucida Console" panose="020B0609040504020204" pitchFamily="49" charset="0"/>
              </a:rPr>
              <a:t>E:empty</a:t>
            </a:r>
            <a:r>
              <a:rPr lang="en-GB" dirty="0"/>
              <a:t>		An E element with no children</a:t>
            </a:r>
          </a:p>
          <a:p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F100912-7A1C-024B-93C7-C615677F456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290790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Styling the Web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/>
              <a:t>COMP3220 Web Infrastructure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GB" dirty="0"/>
              <a:t>Dr Nicholas Gibbins </a:t>
            </a:r>
            <a:r>
              <a:rPr lang="mr-IN" dirty="0"/>
              <a:t>–</a:t>
            </a:r>
            <a:r>
              <a:rPr lang="en-GB" dirty="0"/>
              <a:t> </a:t>
            </a:r>
            <a:r>
              <a:rPr lang="en-GB" dirty="0" err="1"/>
              <a:t>nmg@ecs.soton.ac.uk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1465668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Pseudo-elements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20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>
                <a:latin typeface="Lucida Console" panose="020B0609040504020204" pitchFamily="49" charset="0"/>
              </a:rPr>
              <a:t>E::first-letter</a:t>
            </a:r>
            <a:r>
              <a:rPr lang="en-GB" dirty="0"/>
              <a:t>	The first formatted letter of an E element</a:t>
            </a:r>
          </a:p>
          <a:p>
            <a:pPr marL="0" indent="0">
              <a:buNone/>
            </a:pPr>
            <a:r>
              <a:rPr lang="en-GB" dirty="0">
                <a:latin typeface="Lucida Console" panose="020B0609040504020204" pitchFamily="49" charset="0"/>
              </a:rPr>
              <a:t>E::first-line</a:t>
            </a:r>
            <a:r>
              <a:rPr lang="en-GB" dirty="0"/>
              <a:t>	The first formatted line of an E element</a:t>
            </a:r>
          </a:p>
          <a:p>
            <a:pPr marL="0" indent="0">
              <a:buNone/>
            </a:pPr>
            <a:r>
              <a:rPr lang="en-GB" dirty="0">
                <a:latin typeface="Lucida Console" panose="020B0609040504020204" pitchFamily="49" charset="0"/>
              </a:rPr>
              <a:t>E::before</a:t>
            </a:r>
            <a:r>
              <a:rPr lang="en-GB" dirty="0"/>
              <a:t>		Generated content before an E element</a:t>
            </a:r>
          </a:p>
          <a:p>
            <a:pPr marL="0" indent="0">
              <a:buNone/>
            </a:pPr>
            <a:r>
              <a:rPr lang="en-GB" dirty="0">
                <a:latin typeface="Lucida Console" panose="020B0609040504020204" pitchFamily="49" charset="0"/>
              </a:rPr>
              <a:t>E::after	</a:t>
            </a:r>
            <a:r>
              <a:rPr lang="en-GB" dirty="0"/>
              <a:t>	Generated content after an E element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8EA96B2B-7B68-444A-A924-3D597A3B2DE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6004502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Selector specificity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21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Specificity is based on (in decreasing order of importance):</a:t>
            </a:r>
          </a:p>
          <a:p>
            <a:pPr lvl="1"/>
            <a:r>
              <a:rPr lang="en-GB" dirty="0"/>
              <a:t>Whether the declaration appears in a style attribute</a:t>
            </a:r>
          </a:p>
          <a:p>
            <a:pPr lvl="1"/>
            <a:r>
              <a:rPr lang="en-GB" dirty="0"/>
              <a:t>The number of ID attributes in the selector</a:t>
            </a:r>
          </a:p>
          <a:p>
            <a:pPr lvl="1"/>
            <a:r>
              <a:rPr lang="en-GB" dirty="0"/>
              <a:t>The number of other attributes and pseudo-classes in the selector</a:t>
            </a:r>
          </a:p>
          <a:p>
            <a:pPr lvl="1"/>
            <a:r>
              <a:rPr lang="en-GB" dirty="0"/>
              <a:t>The number of elements and pseudo-elements in the selector 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C3A3D802-3FE4-9C4E-A70F-F5BB22EF638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6952577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Specificity example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In increasing order of specificity: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4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>
                <a:latin typeface="Lucida Console" panose="020B0609040504020204" pitchFamily="49" charset="0"/>
              </a:rPr>
              <a:t>*			{ ... }</a:t>
            </a:r>
            <a:br>
              <a:rPr lang="en-GB" dirty="0">
                <a:latin typeface="Lucida Console" panose="020B0609040504020204" pitchFamily="49" charset="0"/>
              </a:rPr>
            </a:br>
            <a:r>
              <a:rPr lang="en-GB" dirty="0">
                <a:latin typeface="Lucida Console" panose="020B0609040504020204" pitchFamily="49" charset="0"/>
              </a:rPr>
              <a:t>li			{ ... }</a:t>
            </a:r>
            <a:br>
              <a:rPr lang="en-GB" dirty="0">
                <a:latin typeface="Lucida Console" panose="020B0609040504020204" pitchFamily="49" charset="0"/>
              </a:rPr>
            </a:br>
            <a:r>
              <a:rPr lang="en-GB" dirty="0" err="1">
                <a:latin typeface="Lucida Console" panose="020B0609040504020204" pitchFamily="49" charset="0"/>
              </a:rPr>
              <a:t>li:first-line</a:t>
            </a:r>
            <a:r>
              <a:rPr lang="en-GB" dirty="0">
                <a:latin typeface="Lucida Console" panose="020B0609040504020204" pitchFamily="49" charset="0"/>
              </a:rPr>
              <a:t>	{ ... }</a:t>
            </a:r>
            <a:br>
              <a:rPr lang="en-GB" dirty="0">
                <a:latin typeface="Lucida Console" panose="020B0609040504020204" pitchFamily="49" charset="0"/>
              </a:rPr>
            </a:br>
            <a:r>
              <a:rPr lang="en-GB" dirty="0" err="1">
                <a:latin typeface="Lucida Console" panose="020B0609040504020204" pitchFamily="49" charset="0"/>
              </a:rPr>
              <a:t>ul</a:t>
            </a:r>
            <a:r>
              <a:rPr lang="en-GB" dirty="0">
                <a:latin typeface="Lucida Console" panose="020B0609040504020204" pitchFamily="49" charset="0"/>
              </a:rPr>
              <a:t> li			{ ... }</a:t>
            </a:r>
            <a:br>
              <a:rPr lang="en-GB" dirty="0">
                <a:latin typeface="Lucida Console" panose="020B0609040504020204" pitchFamily="49" charset="0"/>
              </a:rPr>
            </a:br>
            <a:r>
              <a:rPr lang="en-GB" dirty="0" err="1">
                <a:latin typeface="Lucida Console" panose="020B0609040504020204" pitchFamily="49" charset="0"/>
              </a:rPr>
              <a:t>ul</a:t>
            </a:r>
            <a:r>
              <a:rPr lang="en-GB" dirty="0">
                <a:latin typeface="Lucida Console" panose="020B0609040504020204" pitchFamily="49" charset="0"/>
              </a:rPr>
              <a:t> </a:t>
            </a:r>
            <a:r>
              <a:rPr lang="en-GB" dirty="0" err="1">
                <a:latin typeface="Lucida Console" panose="020B0609040504020204" pitchFamily="49" charset="0"/>
              </a:rPr>
              <a:t>ol</a:t>
            </a:r>
            <a:r>
              <a:rPr lang="en-GB" dirty="0">
                <a:latin typeface="Lucida Console" panose="020B0609040504020204" pitchFamily="49" charset="0"/>
              </a:rPr>
              <a:t> + li		{ ... }</a:t>
            </a:r>
            <a:br>
              <a:rPr lang="en-GB" dirty="0">
                <a:latin typeface="Lucida Console" panose="020B0609040504020204" pitchFamily="49" charset="0"/>
              </a:rPr>
            </a:br>
            <a:r>
              <a:rPr lang="en-GB" dirty="0">
                <a:latin typeface="Lucida Console" panose="020B0609040504020204" pitchFamily="49" charset="0"/>
              </a:rPr>
              <a:t>h1 + [*</a:t>
            </a:r>
            <a:r>
              <a:rPr lang="en-GB" dirty="0" err="1">
                <a:latin typeface="Lucida Console" panose="020B0609040504020204" pitchFamily="49" charset="0"/>
              </a:rPr>
              <a:t>rel</a:t>
            </a:r>
            <a:r>
              <a:rPr lang="en-GB" dirty="0">
                <a:latin typeface="Lucida Console" panose="020B0609040504020204" pitchFamily="49" charset="0"/>
              </a:rPr>
              <a:t>=up]	{ ... }</a:t>
            </a:r>
            <a:br>
              <a:rPr lang="en-GB" dirty="0">
                <a:latin typeface="Lucida Console" panose="020B0609040504020204" pitchFamily="49" charset="0"/>
              </a:rPr>
            </a:br>
            <a:r>
              <a:rPr lang="en-GB" dirty="0" err="1">
                <a:latin typeface="Lucida Console" panose="020B0609040504020204" pitchFamily="49" charset="0"/>
              </a:rPr>
              <a:t>ul</a:t>
            </a:r>
            <a:r>
              <a:rPr lang="en-GB" dirty="0">
                <a:latin typeface="Lucida Console" panose="020B0609040504020204" pitchFamily="49" charset="0"/>
              </a:rPr>
              <a:t> </a:t>
            </a:r>
            <a:r>
              <a:rPr lang="en-GB" dirty="0" err="1">
                <a:latin typeface="Lucida Console" panose="020B0609040504020204" pitchFamily="49" charset="0"/>
              </a:rPr>
              <a:t>ol</a:t>
            </a:r>
            <a:r>
              <a:rPr lang="en-GB" dirty="0">
                <a:latin typeface="Lucida Console" panose="020B0609040504020204" pitchFamily="49" charset="0"/>
              </a:rPr>
              <a:t> </a:t>
            </a:r>
            <a:r>
              <a:rPr lang="en-GB" dirty="0" err="1">
                <a:latin typeface="Lucida Console" panose="020B0609040504020204" pitchFamily="49" charset="0"/>
              </a:rPr>
              <a:t>li.red</a:t>
            </a:r>
            <a:r>
              <a:rPr lang="en-GB" dirty="0">
                <a:latin typeface="Lucida Console" panose="020B0609040504020204" pitchFamily="49" charset="0"/>
              </a:rPr>
              <a:t>	{ ... }</a:t>
            </a:r>
            <a:br>
              <a:rPr lang="en-GB" dirty="0">
                <a:latin typeface="Lucida Console" panose="020B0609040504020204" pitchFamily="49" charset="0"/>
              </a:rPr>
            </a:br>
            <a:r>
              <a:rPr lang="en-GB" dirty="0" err="1">
                <a:latin typeface="Lucida Console" panose="020B0609040504020204" pitchFamily="49" charset="0"/>
              </a:rPr>
              <a:t>li.red.level</a:t>
            </a:r>
            <a:r>
              <a:rPr lang="en-GB" dirty="0">
                <a:latin typeface="Lucida Console" panose="020B0609040504020204" pitchFamily="49" charset="0"/>
              </a:rPr>
              <a:t>	{ ... }</a:t>
            </a:r>
            <a:br>
              <a:rPr lang="en-GB" dirty="0">
                <a:latin typeface="Lucida Console" panose="020B0609040504020204" pitchFamily="49" charset="0"/>
              </a:rPr>
            </a:br>
            <a:r>
              <a:rPr lang="en-GB" dirty="0">
                <a:latin typeface="Lucida Console" panose="020B0609040504020204" pitchFamily="49" charset="0"/>
              </a:rPr>
              <a:t>#x34y			{ ... }</a:t>
            </a:r>
            <a:br>
              <a:rPr lang="en-GB" dirty="0">
                <a:latin typeface="Lucida Console" panose="020B0609040504020204" pitchFamily="49" charset="0"/>
              </a:rPr>
            </a:br>
            <a:r>
              <a:rPr lang="en-GB" dirty="0">
                <a:latin typeface="Lucida Console" panose="020B0609040504020204" pitchFamily="49" charset="0"/>
              </a:rPr>
              <a:t>style=“...”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9CC7DD04-D652-FD40-A3ED-A95B6485697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475405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Example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What colour is the p element?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4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GB" sz="1600" dirty="0">
                <a:latin typeface="Lucida Console" panose="020B0609040504020204" pitchFamily="49" charset="0"/>
              </a:rPr>
              <a:t>&lt;!DOCTYPE html&gt;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&lt;html&gt;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&lt;head&gt; 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  &lt;style type="text/</a:t>
            </a:r>
            <a:r>
              <a:rPr lang="en-GB" sz="1600" dirty="0" err="1">
                <a:latin typeface="Lucida Console" panose="020B0609040504020204" pitchFamily="49" charset="0"/>
              </a:rPr>
              <a:t>css</a:t>
            </a:r>
            <a:r>
              <a:rPr lang="en-GB" sz="1600" dirty="0">
                <a:latin typeface="Lucida Console" panose="020B0609040504020204" pitchFamily="49" charset="0"/>
              </a:rPr>
              <a:t>"&gt; 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    p { </a:t>
            </a:r>
            <a:r>
              <a:rPr lang="en-GB" sz="1600" dirty="0" err="1">
                <a:latin typeface="Lucida Console" panose="020B0609040504020204" pitchFamily="49" charset="0"/>
              </a:rPr>
              <a:t>color</a:t>
            </a:r>
            <a:r>
              <a:rPr lang="en-GB" sz="1600" dirty="0">
                <a:latin typeface="Lucida Console" panose="020B0609040504020204" pitchFamily="49" charset="0"/>
              </a:rPr>
              <a:t>: blue }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    #x97z { </a:t>
            </a:r>
            <a:r>
              <a:rPr lang="en-GB" sz="1600" dirty="0" err="1">
                <a:latin typeface="Lucida Console" panose="020B0609040504020204" pitchFamily="49" charset="0"/>
              </a:rPr>
              <a:t>color</a:t>
            </a:r>
            <a:r>
              <a:rPr lang="en-GB" sz="1600" dirty="0">
                <a:latin typeface="Lucida Console" panose="020B0609040504020204" pitchFamily="49" charset="0"/>
              </a:rPr>
              <a:t>: red } 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  &lt;/style&gt; 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&lt;/head&gt; 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&lt;body&gt; 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  &lt;p id="x97z" 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     style="</a:t>
            </a:r>
            <a:r>
              <a:rPr lang="en-GB" sz="1600" dirty="0" err="1">
                <a:latin typeface="Lucida Console" panose="020B0609040504020204" pitchFamily="49" charset="0"/>
              </a:rPr>
              <a:t>color</a:t>
            </a:r>
            <a:r>
              <a:rPr lang="en-GB" sz="1600" dirty="0">
                <a:latin typeface="Lucida Console" panose="020B0609040504020204" pitchFamily="49" charset="0"/>
              </a:rPr>
              <a:t>: green"&gt;SOME TEXT&lt;/p&gt;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&lt;/body&gt;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&lt;/html&gt;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A1A35F0E-A48A-434B-827A-AA8AD0531FC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5540453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Declarations</a:t>
            </a:r>
          </a:p>
        </p:txBody>
      </p:sp>
    </p:spTree>
    <p:extLst>
      <p:ext uri="{BB962C8B-B14F-4D97-AF65-F5344CB8AC3E}">
        <p14:creationId xmlns:p14="http://schemas.microsoft.com/office/powerpoint/2010/main" val="149038700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Declarations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25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Declarations are a series of property-value pairs</a:t>
            </a:r>
          </a:p>
          <a:p>
            <a:pPr lvl="1"/>
            <a:r>
              <a:rPr lang="en-GB" dirty="0"/>
              <a:t>Separated by “;”</a:t>
            </a:r>
          </a:p>
          <a:p>
            <a:pPr marL="0" indent="0">
              <a:buNone/>
            </a:pPr>
            <a:r>
              <a:rPr lang="en-GB" dirty="0"/>
              <a:t>Many properties!</a:t>
            </a:r>
          </a:p>
          <a:p>
            <a:pPr lvl="1"/>
            <a:r>
              <a:rPr lang="en-GB" dirty="0"/>
              <a:t>Too many to list exhaustively in a lecture (but I’ll show the most common ones)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E72EB3A-F3F7-6742-973F-4CA06DFE3AA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611948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Common properties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>
                <a:latin typeface="Lucida Console" panose="020B0609040504020204" pitchFamily="49" charset="0"/>
              </a:rPr>
              <a:t>font-family: Arial;</a:t>
            </a:r>
            <a:br>
              <a:rPr lang="en-GB" dirty="0">
                <a:latin typeface="Lucida Console" panose="020B0609040504020204" pitchFamily="49" charset="0"/>
              </a:rPr>
            </a:br>
            <a:r>
              <a:rPr lang="en-GB" dirty="0">
                <a:latin typeface="Lucida Console" panose="020B0609040504020204" pitchFamily="49" charset="0"/>
              </a:rPr>
              <a:t>font-size: 32pt;</a:t>
            </a:r>
            <a:br>
              <a:rPr lang="en-GB" dirty="0">
                <a:latin typeface="Lucida Console" panose="020B0609040504020204" pitchFamily="49" charset="0"/>
              </a:rPr>
            </a:br>
            <a:r>
              <a:rPr lang="en-GB" dirty="0">
                <a:latin typeface="Lucida Console" panose="020B0609040504020204" pitchFamily="49" charset="0"/>
              </a:rPr>
              <a:t>font-style: italic;</a:t>
            </a:r>
            <a:br>
              <a:rPr lang="en-GB" dirty="0">
                <a:latin typeface="Lucida Console" panose="020B0609040504020204" pitchFamily="49" charset="0"/>
              </a:rPr>
            </a:br>
            <a:r>
              <a:rPr lang="en-GB" dirty="0">
                <a:latin typeface="Lucida Console" panose="020B0609040504020204" pitchFamily="49" charset="0"/>
              </a:rPr>
              <a:t>font-weight: bold;</a:t>
            </a:r>
            <a:br>
              <a:rPr lang="en-GB" dirty="0">
                <a:latin typeface="Lucida Console" panose="020B0609040504020204" pitchFamily="49" charset="0"/>
              </a:rPr>
            </a:br>
            <a:r>
              <a:rPr lang="en-GB" dirty="0">
                <a:latin typeface="Lucida Console" panose="020B0609040504020204" pitchFamily="49" charset="0"/>
              </a:rPr>
              <a:t>line-height: 14pt;</a:t>
            </a:r>
            <a:br>
              <a:rPr lang="en-GB" dirty="0">
                <a:latin typeface="Lucida Console" panose="020B0609040504020204" pitchFamily="49" charset="0"/>
              </a:rPr>
            </a:br>
            <a:r>
              <a:rPr lang="en-GB" dirty="0" err="1">
                <a:latin typeface="Lucida Console" panose="020B0609040504020204" pitchFamily="49" charset="0"/>
              </a:rPr>
              <a:t>color</a:t>
            </a:r>
            <a:r>
              <a:rPr lang="en-GB" dirty="0">
                <a:latin typeface="Lucida Console" panose="020B0609040504020204" pitchFamily="49" charset="0"/>
              </a:rPr>
              <a:t>: green;</a:t>
            </a:r>
            <a:br>
              <a:rPr lang="en-GB" dirty="0">
                <a:latin typeface="Lucida Console" panose="020B0609040504020204" pitchFamily="49" charset="0"/>
              </a:rPr>
            </a:br>
            <a:r>
              <a:rPr lang="en-GB" dirty="0" err="1">
                <a:latin typeface="Lucida Console" panose="020B0609040504020204" pitchFamily="49" charset="0"/>
              </a:rPr>
              <a:t>color</a:t>
            </a:r>
            <a:r>
              <a:rPr lang="en-GB" dirty="0">
                <a:latin typeface="Lucida Console" panose="020B0609040504020204" pitchFamily="49" charset="0"/>
              </a:rPr>
              <a:t>: </a:t>
            </a:r>
            <a:r>
              <a:rPr lang="en-GB" dirty="0" err="1">
                <a:latin typeface="Lucida Console" panose="020B0609040504020204" pitchFamily="49" charset="0"/>
              </a:rPr>
              <a:t>rgb</a:t>
            </a:r>
            <a:r>
              <a:rPr lang="en-GB" dirty="0">
                <a:latin typeface="Lucida Console" panose="020B0609040504020204" pitchFamily="49" charset="0"/>
              </a:rPr>
              <a:t>(0,128,0);</a:t>
            </a:r>
            <a:br>
              <a:rPr lang="en-GB" dirty="0">
                <a:latin typeface="Lucida Console" panose="020B0609040504020204" pitchFamily="49" charset="0"/>
              </a:rPr>
            </a:br>
            <a:r>
              <a:rPr lang="en-GB" dirty="0">
                <a:latin typeface="Lucida Console" panose="020B0609040504020204" pitchFamily="49" charset="0"/>
              </a:rPr>
              <a:t>background-</a:t>
            </a:r>
            <a:r>
              <a:rPr lang="en-GB" dirty="0" err="1">
                <a:latin typeface="Lucida Console" panose="020B0609040504020204" pitchFamily="49" charset="0"/>
              </a:rPr>
              <a:t>color</a:t>
            </a:r>
            <a:r>
              <a:rPr lang="en-GB" dirty="0">
                <a:latin typeface="Lucida Console" panose="020B0609040504020204" pitchFamily="49" charset="0"/>
              </a:rPr>
              <a:t>: #ffff00;</a:t>
            </a:r>
            <a:br>
              <a:rPr lang="en-GB" dirty="0">
                <a:latin typeface="Lucida Console" panose="020B0609040504020204" pitchFamily="49" charset="0"/>
              </a:rPr>
            </a:br>
            <a:r>
              <a:rPr lang="en-GB" dirty="0">
                <a:latin typeface="Lucida Console" panose="020B0609040504020204" pitchFamily="49" charset="0"/>
              </a:rPr>
              <a:t>opacity: 0.8;</a:t>
            </a:r>
            <a:br>
              <a:rPr lang="en-GB" dirty="0">
                <a:latin typeface="Lucida Console" panose="020B0609040504020204" pitchFamily="49" charset="0"/>
              </a:rPr>
            </a:br>
            <a:r>
              <a:rPr lang="en-GB" dirty="0">
                <a:latin typeface="Lucida Console" panose="020B0609040504020204" pitchFamily="49" charset="0"/>
              </a:rPr>
              <a:t>text-align: </a:t>
            </a:r>
            <a:r>
              <a:rPr lang="en-GB" dirty="0" err="1">
                <a:latin typeface="Lucida Console" panose="020B0609040504020204" pitchFamily="49" charset="0"/>
              </a:rPr>
              <a:t>center</a:t>
            </a:r>
            <a:r>
              <a:rPr lang="en-GB" dirty="0">
                <a:latin typeface="Lucida Console" panose="020B0609040504020204" pitchFamily="49" charset="0"/>
              </a:rPr>
              <a:t>;</a:t>
            </a:r>
            <a:br>
              <a:rPr lang="en-GB" dirty="0">
                <a:latin typeface="Lucida Console" panose="020B0609040504020204" pitchFamily="49" charset="0"/>
              </a:rPr>
            </a:br>
            <a:r>
              <a:rPr lang="en-GB" dirty="0">
                <a:latin typeface="Lucida Console" panose="020B0609040504020204" pitchFamily="49" charset="0"/>
              </a:rPr>
              <a:t>text-transform: uppercase;</a:t>
            </a:r>
            <a:br>
              <a:rPr lang="en-GB" dirty="0">
                <a:latin typeface="Lucida Console" panose="020B0609040504020204" pitchFamily="49" charset="0"/>
              </a:rPr>
            </a:br>
            <a:r>
              <a:rPr lang="en-GB" dirty="0">
                <a:latin typeface="Lucida Console" panose="020B0609040504020204" pitchFamily="49" charset="0"/>
              </a:rPr>
              <a:t>text-indent: 3em;</a:t>
            </a:r>
            <a:br>
              <a:rPr lang="en-GB" dirty="0">
                <a:latin typeface="Lucida Console" panose="020B0609040504020204" pitchFamily="49" charset="0"/>
              </a:rPr>
            </a:br>
            <a:r>
              <a:rPr lang="en-GB" dirty="0">
                <a:latin typeface="Lucida Console" panose="020B0609040504020204" pitchFamily="49" charset="0"/>
              </a:rPr>
              <a:t>text-decoration: blink;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>
                <a:latin typeface="Lucida Console" panose="020B0609040504020204" pitchFamily="49" charset="0"/>
              </a:rPr>
              <a:t>display: block;</a:t>
            </a:r>
            <a:br>
              <a:rPr lang="en-GB" dirty="0">
                <a:latin typeface="Lucida Console" panose="020B0609040504020204" pitchFamily="49" charset="0"/>
              </a:rPr>
            </a:br>
            <a:r>
              <a:rPr lang="en-GB" dirty="0">
                <a:latin typeface="Lucida Console" panose="020B0609040504020204" pitchFamily="49" charset="0"/>
              </a:rPr>
              <a:t>margin: 12pt 12pt 12pt 12pt;</a:t>
            </a:r>
            <a:br>
              <a:rPr lang="en-GB" dirty="0">
                <a:latin typeface="Lucida Console" panose="020B0609040504020204" pitchFamily="49" charset="0"/>
              </a:rPr>
            </a:br>
            <a:r>
              <a:rPr lang="en-GB" dirty="0">
                <a:latin typeface="Lucida Console" panose="020B0609040504020204" pitchFamily="49" charset="0"/>
              </a:rPr>
              <a:t>border: 0.1in solid red;</a:t>
            </a:r>
            <a:br>
              <a:rPr lang="en-GB" dirty="0">
                <a:latin typeface="Lucida Console" panose="020B0609040504020204" pitchFamily="49" charset="0"/>
              </a:rPr>
            </a:br>
            <a:r>
              <a:rPr lang="en-GB" dirty="0">
                <a:latin typeface="Lucida Console" panose="020B0609040504020204" pitchFamily="49" charset="0"/>
              </a:rPr>
              <a:t>border-right: 1cm;</a:t>
            </a:r>
            <a:br>
              <a:rPr lang="en-GB" dirty="0">
                <a:latin typeface="Lucida Console" panose="020B0609040504020204" pitchFamily="49" charset="0"/>
              </a:rPr>
            </a:br>
            <a:r>
              <a:rPr lang="en-GB" dirty="0">
                <a:latin typeface="Lucida Console" panose="020B0609040504020204" pitchFamily="49" charset="0"/>
              </a:rPr>
              <a:t>border-top-</a:t>
            </a:r>
            <a:r>
              <a:rPr lang="en-GB" dirty="0" err="1">
                <a:latin typeface="Lucida Console" panose="020B0609040504020204" pitchFamily="49" charset="0"/>
              </a:rPr>
              <a:t>color</a:t>
            </a:r>
            <a:r>
              <a:rPr lang="en-GB" dirty="0">
                <a:latin typeface="Lucida Console" panose="020B0609040504020204" pitchFamily="49" charset="0"/>
              </a:rPr>
              <a:t>: green;</a:t>
            </a:r>
            <a:br>
              <a:rPr lang="en-GB" dirty="0">
                <a:latin typeface="Lucida Console" panose="020B0609040504020204" pitchFamily="49" charset="0"/>
              </a:rPr>
            </a:br>
            <a:r>
              <a:rPr lang="en-GB" dirty="0">
                <a:latin typeface="Lucida Console" panose="020B0609040504020204" pitchFamily="49" charset="0"/>
              </a:rPr>
              <a:t>padding: 6pt 6pt 6pt 6pt;</a:t>
            </a:r>
            <a:br>
              <a:rPr lang="en-GB" dirty="0">
                <a:latin typeface="Lucida Console" panose="020B0609040504020204" pitchFamily="49" charset="0"/>
              </a:rPr>
            </a:br>
            <a:r>
              <a:rPr lang="en-GB" dirty="0">
                <a:latin typeface="Lucida Console" panose="020B0609040504020204" pitchFamily="49" charset="0"/>
              </a:rPr>
              <a:t>width: 80%;</a:t>
            </a:r>
            <a:br>
              <a:rPr lang="en-GB" dirty="0">
                <a:latin typeface="Lucida Console" panose="020B0609040504020204" pitchFamily="49" charset="0"/>
              </a:rPr>
            </a:br>
            <a:r>
              <a:rPr lang="en-GB" dirty="0">
                <a:latin typeface="Lucida Console" panose="020B0609040504020204" pitchFamily="49" charset="0"/>
              </a:rPr>
              <a:t>float: left;</a:t>
            </a:r>
            <a:br>
              <a:rPr lang="en-GB" dirty="0">
                <a:latin typeface="Lucida Console" panose="020B0609040504020204" pitchFamily="49" charset="0"/>
              </a:rPr>
            </a:br>
            <a:r>
              <a:rPr lang="en-GB" dirty="0">
                <a:latin typeface="Lucida Console" panose="020B0609040504020204" pitchFamily="49" charset="0"/>
              </a:rPr>
              <a:t>clear: left;</a:t>
            </a:r>
            <a:br>
              <a:rPr lang="en-GB" dirty="0">
                <a:latin typeface="Lucida Console" panose="020B0609040504020204" pitchFamily="49" charset="0"/>
              </a:rPr>
            </a:br>
            <a:r>
              <a:rPr lang="en-GB" dirty="0">
                <a:latin typeface="Lucida Console" panose="020B0609040504020204" pitchFamily="49" charset="0"/>
              </a:rPr>
              <a:t>direction: </a:t>
            </a:r>
            <a:r>
              <a:rPr lang="en-GB" dirty="0" err="1">
                <a:latin typeface="Lucida Console" panose="020B0609040504020204" pitchFamily="49" charset="0"/>
              </a:rPr>
              <a:t>rtl</a:t>
            </a:r>
            <a:r>
              <a:rPr lang="en-GB" dirty="0">
                <a:latin typeface="Lucida Console" panose="020B0609040504020204" pitchFamily="49" charset="0"/>
              </a:rPr>
              <a:t>;</a:t>
            </a:r>
            <a:br>
              <a:rPr lang="en-GB" dirty="0">
                <a:latin typeface="Lucida Console" panose="020B0609040504020204" pitchFamily="49" charset="0"/>
              </a:rPr>
            </a:br>
            <a:endParaRPr lang="en-GB" dirty="0">
              <a:latin typeface="Lucida Console" panose="020B0609040504020204" pitchFamily="49" charset="0"/>
            </a:endParaRP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629CB7D3-AFB3-2242-BF77-39EA643B055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8842659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7B3AE3-4334-BE4D-AA88-1936930ADA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Fonts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D14564-A4D2-154B-8F7C-A88D97310F1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60851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GB" dirty="0">
                <a:latin typeface="Lucida Console" panose="020B0609040504020204" pitchFamily="49" charset="0"/>
              </a:rPr>
              <a:t>font-family:</a:t>
            </a:r>
          </a:p>
          <a:p>
            <a:pPr lvl="1"/>
            <a:r>
              <a:rPr lang="en-GB" dirty="0"/>
              <a:t>Specifies a typeface by name</a:t>
            </a:r>
            <a:br>
              <a:rPr lang="en-GB" dirty="0"/>
            </a:br>
            <a:r>
              <a:rPr lang="en-GB" dirty="0"/>
              <a:t>e.g. </a:t>
            </a:r>
            <a:r>
              <a:rPr lang="en-GB" dirty="0" err="1"/>
              <a:t>Eurostile</a:t>
            </a:r>
            <a:r>
              <a:rPr lang="en-GB" dirty="0"/>
              <a:t>, Arial, Alberto</a:t>
            </a:r>
          </a:p>
          <a:p>
            <a:pPr lvl="1"/>
            <a:r>
              <a:rPr lang="en-GB" dirty="0"/>
              <a:t>Some generic typefaces:</a:t>
            </a:r>
            <a:br>
              <a:rPr lang="en-GB" dirty="0"/>
            </a:br>
            <a:r>
              <a:rPr lang="en-GB" dirty="0">
                <a:latin typeface="Lucida Console" panose="020B0609040504020204" pitchFamily="49" charset="0"/>
              </a:rPr>
              <a:t>serif, sans-serif, serif, monospace, cursive</a:t>
            </a:r>
          </a:p>
          <a:p>
            <a:pPr lvl="1"/>
            <a:r>
              <a:rPr lang="en-GB" dirty="0"/>
              <a:t>Specifies a list of typefaces to try in order</a:t>
            </a:r>
            <a:br>
              <a:rPr lang="en-GB" dirty="0"/>
            </a:br>
            <a:r>
              <a:rPr lang="en-GB" dirty="0"/>
              <a:t>e.g. </a:t>
            </a:r>
            <a:r>
              <a:rPr lang="en-GB" dirty="0">
                <a:latin typeface="Lucida Console" panose="020B0609040504020204" pitchFamily="49" charset="0"/>
              </a:rPr>
              <a:t>Freight, Georgia, serif</a:t>
            </a:r>
          </a:p>
          <a:p>
            <a:pPr marL="0" indent="0">
              <a:buNone/>
            </a:pPr>
            <a:r>
              <a:rPr lang="en-GB" dirty="0">
                <a:latin typeface="Lucida Console" panose="020B0609040504020204" pitchFamily="49" charset="0"/>
              </a:rPr>
              <a:t>font-style:</a:t>
            </a:r>
          </a:p>
          <a:p>
            <a:pPr lvl="1"/>
            <a:r>
              <a:rPr lang="en-GB" dirty="0"/>
              <a:t>Specifies a font style within a typeface</a:t>
            </a:r>
            <a:br>
              <a:rPr lang="en-GB" dirty="0"/>
            </a:br>
            <a:r>
              <a:rPr lang="en-GB" dirty="0"/>
              <a:t>e.g. </a:t>
            </a:r>
            <a:r>
              <a:rPr lang="en-GB" dirty="0">
                <a:latin typeface="Lucida Console" panose="020B0609040504020204" pitchFamily="49" charset="0"/>
              </a:rPr>
              <a:t>normal, italic, oblique</a:t>
            </a:r>
          </a:p>
          <a:p>
            <a:pPr marL="0" indent="0">
              <a:buNone/>
            </a:pPr>
            <a:r>
              <a:rPr lang="en-GB" dirty="0">
                <a:latin typeface="Lucida Console" panose="020B0609040504020204" pitchFamily="49" charset="0"/>
              </a:rPr>
              <a:t>font-weight:</a:t>
            </a:r>
          </a:p>
          <a:p>
            <a:pPr lvl="1"/>
            <a:r>
              <a:rPr lang="en-GB" dirty="0"/>
              <a:t>Specifies how heavy a font is</a:t>
            </a:r>
            <a:br>
              <a:rPr lang="en-GB" dirty="0"/>
            </a:br>
            <a:r>
              <a:rPr lang="en-GB" dirty="0"/>
              <a:t>e.g. </a:t>
            </a:r>
            <a:r>
              <a:rPr lang="en-GB" dirty="0">
                <a:latin typeface="Lucida Console" panose="020B0609040504020204" pitchFamily="49" charset="0"/>
              </a:rPr>
              <a:t>normal, bold, bolder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AA6921B-5F4D-A94C-9694-FC15F4F957A5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>
                <a:latin typeface="Lucida Console" panose="020B0609040504020204" pitchFamily="49" charset="0"/>
              </a:rPr>
              <a:t>font-size:</a:t>
            </a:r>
          </a:p>
          <a:p>
            <a:pPr lvl="1"/>
            <a:r>
              <a:rPr lang="en-GB" dirty="0"/>
              <a:t>Specifies how big a font is</a:t>
            </a:r>
          </a:p>
          <a:p>
            <a:pPr lvl="1"/>
            <a:r>
              <a:rPr lang="en-GB" dirty="0"/>
              <a:t>Absolute size:</a:t>
            </a:r>
          </a:p>
          <a:p>
            <a:pPr lvl="2"/>
            <a:r>
              <a:rPr lang="en-GB" dirty="0" err="1">
                <a:latin typeface="Lucida Console" panose="020B0609040504020204" pitchFamily="49" charset="0"/>
              </a:rPr>
              <a:t>px</a:t>
            </a:r>
            <a:r>
              <a:rPr lang="en-GB" dirty="0"/>
              <a:t> – pixels</a:t>
            </a:r>
          </a:p>
          <a:p>
            <a:pPr lvl="2"/>
            <a:r>
              <a:rPr lang="en-GB" dirty="0" err="1">
                <a:latin typeface="Lucida Console" panose="020B0609040504020204" pitchFamily="49" charset="0"/>
              </a:rPr>
              <a:t>pt</a:t>
            </a:r>
            <a:r>
              <a:rPr lang="en-GB" dirty="0"/>
              <a:t> – points (1/72 of an inch)</a:t>
            </a:r>
          </a:p>
          <a:p>
            <a:pPr lvl="1"/>
            <a:r>
              <a:rPr lang="en-GB" dirty="0"/>
              <a:t>Relative size (to parent element):</a:t>
            </a:r>
          </a:p>
          <a:p>
            <a:pPr lvl="2"/>
            <a:r>
              <a:rPr lang="en-GB" dirty="0">
                <a:latin typeface="Lucida Console" panose="020B0609040504020204" pitchFamily="49" charset="0"/>
              </a:rPr>
              <a:t>%</a:t>
            </a:r>
            <a:r>
              <a:rPr lang="en-GB" dirty="0"/>
              <a:t> - percentage</a:t>
            </a:r>
          </a:p>
          <a:p>
            <a:pPr lvl="2"/>
            <a:r>
              <a:rPr lang="en-GB" dirty="0" err="1">
                <a:latin typeface="Lucida Console" panose="020B0609040504020204" pitchFamily="49" charset="0"/>
              </a:rPr>
              <a:t>em</a:t>
            </a:r>
            <a:r>
              <a:rPr lang="en-GB" dirty="0"/>
              <a:t> - width of lower-case “m”</a:t>
            </a:r>
          </a:p>
          <a:p>
            <a:endParaRPr lang="en-GB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03EB59E-FEA0-5D4B-A2D3-87E0864767B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4235252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9817CD-14CC-AB40-B74F-76A6CF2CF3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Web Fonts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4D8D33-2FC3-9B49-929C-1869F7A16A54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/>
              <a:t>@font-face used to specify a downloadable font (usually in .</a:t>
            </a:r>
            <a:r>
              <a:rPr lang="en-GB" dirty="0" err="1"/>
              <a:t>woff</a:t>
            </a:r>
            <a:r>
              <a:rPr lang="en-GB" dirty="0"/>
              <a:t> format)</a:t>
            </a:r>
          </a:p>
          <a:p>
            <a:pPr marL="0" indent="0">
              <a:buNone/>
            </a:pPr>
            <a:endParaRPr lang="en-GB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810F18D-805D-274F-BB2B-A3808D33DAF2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>
                <a:latin typeface="Lucida Console" panose="020B0609040504020204" pitchFamily="49" charset="0"/>
              </a:rPr>
              <a:t>@font-face { </a:t>
            </a:r>
            <a:br>
              <a:rPr lang="en-GB" dirty="0">
                <a:latin typeface="Lucida Console" panose="020B0609040504020204" pitchFamily="49" charset="0"/>
              </a:rPr>
            </a:br>
            <a:r>
              <a:rPr lang="en-GB" dirty="0">
                <a:latin typeface="Lucida Console" panose="020B0609040504020204" pitchFamily="49" charset="0"/>
              </a:rPr>
              <a:t>  font-family: Gentium; </a:t>
            </a:r>
            <a:br>
              <a:rPr lang="en-GB" dirty="0">
                <a:latin typeface="Lucida Console" panose="020B0609040504020204" pitchFamily="49" charset="0"/>
              </a:rPr>
            </a:br>
            <a:r>
              <a:rPr lang="en-GB" dirty="0">
                <a:latin typeface="Lucida Console" panose="020B0609040504020204" pitchFamily="49" charset="0"/>
              </a:rPr>
              <a:t>  </a:t>
            </a:r>
            <a:r>
              <a:rPr lang="en-GB" dirty="0" err="1">
                <a:latin typeface="Lucida Console" panose="020B0609040504020204" pitchFamily="49" charset="0"/>
              </a:rPr>
              <a:t>src</a:t>
            </a:r>
            <a:r>
              <a:rPr lang="en-GB" dirty="0">
                <a:latin typeface="Lucida Console" panose="020B0609040504020204" pitchFamily="49" charset="0"/>
              </a:rPr>
              <a:t>: </a:t>
            </a:r>
            <a:r>
              <a:rPr lang="en-GB" dirty="0" err="1">
                <a:latin typeface="Lucida Console" panose="020B0609040504020204" pitchFamily="49" charset="0"/>
              </a:rPr>
              <a:t>url</a:t>
            </a:r>
            <a:r>
              <a:rPr lang="en-GB" dirty="0">
                <a:latin typeface="Lucida Console" panose="020B0609040504020204" pitchFamily="49" charset="0"/>
              </a:rPr>
              <a:t>(http://</a:t>
            </a:r>
            <a:r>
              <a:rPr lang="en-GB" dirty="0" err="1">
                <a:latin typeface="Lucida Console" panose="020B0609040504020204" pitchFamily="49" charset="0"/>
              </a:rPr>
              <a:t>example.com</a:t>
            </a:r>
            <a:r>
              <a:rPr lang="en-GB" dirty="0">
                <a:latin typeface="Lucida Console" panose="020B0609040504020204" pitchFamily="49" charset="0"/>
              </a:rPr>
              <a:t>/fonts/</a:t>
            </a:r>
            <a:r>
              <a:rPr lang="en-GB" dirty="0" err="1">
                <a:latin typeface="Lucida Console" panose="020B0609040504020204" pitchFamily="49" charset="0"/>
              </a:rPr>
              <a:t>Gentium.woff</a:t>
            </a:r>
            <a:r>
              <a:rPr lang="en-GB" dirty="0">
                <a:latin typeface="Lucida Console" panose="020B0609040504020204" pitchFamily="49" charset="0"/>
              </a:rPr>
              <a:t>); </a:t>
            </a:r>
            <a:br>
              <a:rPr lang="en-GB" dirty="0">
                <a:latin typeface="Lucida Console" panose="020B0609040504020204" pitchFamily="49" charset="0"/>
              </a:rPr>
            </a:br>
            <a:r>
              <a:rPr lang="en-GB" dirty="0">
                <a:latin typeface="Lucida Console" panose="020B0609040504020204" pitchFamily="49" charset="0"/>
              </a:rPr>
              <a:t>}</a:t>
            </a:r>
            <a:br>
              <a:rPr lang="en-GB" dirty="0">
                <a:latin typeface="Lucida Console" panose="020B0609040504020204" pitchFamily="49" charset="0"/>
              </a:rPr>
            </a:br>
            <a:br>
              <a:rPr lang="en-GB" dirty="0">
                <a:latin typeface="Lucida Console" panose="020B0609040504020204" pitchFamily="49" charset="0"/>
              </a:rPr>
            </a:br>
            <a:r>
              <a:rPr lang="en-GB" dirty="0">
                <a:latin typeface="Lucida Console" panose="020B0609040504020204" pitchFamily="49" charset="0"/>
              </a:rPr>
              <a:t>p { </a:t>
            </a:r>
            <a:br>
              <a:rPr lang="en-GB" dirty="0">
                <a:latin typeface="Lucida Console" panose="020B0609040504020204" pitchFamily="49" charset="0"/>
              </a:rPr>
            </a:br>
            <a:r>
              <a:rPr lang="en-GB" dirty="0">
                <a:latin typeface="Lucida Console" panose="020B0609040504020204" pitchFamily="49" charset="0"/>
              </a:rPr>
              <a:t>  font-family: Gentium, serif; </a:t>
            </a:r>
            <a:br>
              <a:rPr lang="en-GB" dirty="0">
                <a:latin typeface="Lucida Console" panose="020B0609040504020204" pitchFamily="49" charset="0"/>
              </a:rPr>
            </a:br>
            <a:r>
              <a:rPr lang="en-GB" dirty="0">
                <a:latin typeface="Lucida Console" panose="020B0609040504020204" pitchFamily="49" charset="0"/>
              </a:rPr>
              <a:t>} </a:t>
            </a:r>
          </a:p>
          <a:p>
            <a:endParaRPr lang="en-GB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7F25006C-2385-E246-87CB-CE01F8FE511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332120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D6663E-1F4A-4A40-A0E5-7B85007974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Colours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30EF88-892D-9A4B-93CF-786EA146EDAC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err="1">
                <a:latin typeface="Lucida Console" panose="020B0609040504020204" pitchFamily="49" charset="0"/>
              </a:rPr>
              <a:t>color</a:t>
            </a:r>
            <a:r>
              <a:rPr lang="en-GB" dirty="0">
                <a:latin typeface="Lucida Console" panose="020B0609040504020204" pitchFamily="49" charset="0"/>
              </a:rPr>
              <a:t>:</a:t>
            </a:r>
          </a:p>
          <a:p>
            <a:pPr lvl="1"/>
            <a:r>
              <a:rPr lang="en-GB" dirty="0"/>
              <a:t>Text colour</a:t>
            </a:r>
          </a:p>
          <a:p>
            <a:pPr marL="0" indent="0">
              <a:buNone/>
            </a:pPr>
            <a:r>
              <a:rPr lang="en-GB" dirty="0">
                <a:latin typeface="Lucida Console" panose="020B0609040504020204" pitchFamily="49" charset="0"/>
              </a:rPr>
              <a:t>background-</a:t>
            </a:r>
            <a:r>
              <a:rPr lang="en-GB" dirty="0" err="1">
                <a:latin typeface="Lucida Console" panose="020B0609040504020204" pitchFamily="49" charset="0"/>
              </a:rPr>
              <a:t>color</a:t>
            </a:r>
            <a:r>
              <a:rPr lang="en-GB" dirty="0">
                <a:latin typeface="Lucida Console" panose="020B0609040504020204" pitchFamily="49" charset="0"/>
              </a:rPr>
              <a:t>:</a:t>
            </a:r>
          </a:p>
          <a:p>
            <a:pPr lvl="1"/>
            <a:r>
              <a:rPr lang="en-GB" dirty="0"/>
              <a:t>Colour of element’s background</a:t>
            </a:r>
          </a:p>
          <a:p>
            <a:pPr marL="0" indent="0">
              <a:buNone/>
            </a:pPr>
            <a:r>
              <a:rPr lang="en-GB" dirty="0">
                <a:latin typeface="Lucida Console" panose="020B0609040504020204" pitchFamily="49" charset="0"/>
              </a:rPr>
              <a:t>opacity:</a:t>
            </a:r>
          </a:p>
          <a:p>
            <a:pPr lvl="1"/>
            <a:r>
              <a:rPr lang="en-GB" dirty="0"/>
              <a:t>How opaque is the element? (number between 0 and 1 or percentage)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8FEA2F6-AD7A-A74B-A0AB-30C4D1A61B08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Colour specifications</a:t>
            </a:r>
          </a:p>
          <a:p>
            <a:pPr lvl="1"/>
            <a:r>
              <a:rPr lang="en-GB" dirty="0"/>
              <a:t>by name: aqua, black, blue, fuchsia, </a:t>
            </a:r>
            <a:r>
              <a:rPr lang="en-GB" dirty="0" err="1"/>
              <a:t>gray</a:t>
            </a:r>
            <a:r>
              <a:rPr lang="en-GB" dirty="0"/>
              <a:t>, green, lime, maroon, navy, olive, orange, purple, red, silver, teal, white, and yellow</a:t>
            </a:r>
          </a:p>
          <a:p>
            <a:pPr lvl="1"/>
            <a:r>
              <a:rPr lang="en-GB" dirty="0"/>
              <a:t>by hex value</a:t>
            </a:r>
            <a:br>
              <a:rPr lang="en-GB" dirty="0"/>
            </a:br>
            <a:r>
              <a:rPr lang="en-GB" dirty="0">
                <a:latin typeface="Lucida Console" panose="020B0609040504020204" pitchFamily="49" charset="0"/>
              </a:rPr>
              <a:t>#</a:t>
            </a:r>
            <a:r>
              <a:rPr lang="en-GB" dirty="0" err="1">
                <a:latin typeface="Lucida Console" panose="020B0609040504020204" pitchFamily="49" charset="0"/>
              </a:rPr>
              <a:t>rgb</a:t>
            </a:r>
            <a:br>
              <a:rPr lang="en-GB" dirty="0">
                <a:latin typeface="Lucida Console" panose="020B0609040504020204" pitchFamily="49" charset="0"/>
              </a:rPr>
            </a:br>
            <a:r>
              <a:rPr lang="en-GB" dirty="0">
                <a:latin typeface="Lucida Console" panose="020B0609040504020204" pitchFamily="49" charset="0"/>
              </a:rPr>
              <a:t>#</a:t>
            </a:r>
            <a:r>
              <a:rPr lang="en-GB" dirty="0" err="1">
                <a:latin typeface="Lucida Console" panose="020B0609040504020204" pitchFamily="49" charset="0"/>
              </a:rPr>
              <a:t>rrggbb</a:t>
            </a:r>
            <a:br>
              <a:rPr lang="en-GB" dirty="0"/>
            </a:br>
            <a:r>
              <a:rPr lang="en-GB" dirty="0"/>
              <a:t>e.g. </a:t>
            </a:r>
            <a:r>
              <a:rPr lang="en-GB" dirty="0">
                <a:latin typeface="Lucida Console" panose="020B0609040504020204" pitchFamily="49" charset="0"/>
              </a:rPr>
              <a:t>#ff0000 </a:t>
            </a:r>
            <a:r>
              <a:rPr lang="en-GB" dirty="0"/>
              <a:t>is red</a:t>
            </a:r>
          </a:p>
          <a:p>
            <a:pPr lvl="1"/>
            <a:r>
              <a:rPr lang="en-GB" dirty="0"/>
              <a:t>by </a:t>
            </a:r>
            <a:r>
              <a:rPr lang="en-GB" dirty="0" err="1"/>
              <a:t>rgb</a:t>
            </a:r>
            <a:r>
              <a:rPr lang="en-GB" dirty="0"/>
              <a:t> value</a:t>
            </a:r>
            <a:br>
              <a:rPr lang="en-GB" dirty="0"/>
            </a:br>
            <a:r>
              <a:rPr lang="en-GB" dirty="0" err="1">
                <a:latin typeface="Lucida Console" panose="020B0609040504020204" pitchFamily="49" charset="0"/>
              </a:rPr>
              <a:t>rgb</a:t>
            </a:r>
            <a:r>
              <a:rPr lang="en-GB" dirty="0">
                <a:latin typeface="Lucida Console" panose="020B0609040504020204" pitchFamily="49" charset="0"/>
              </a:rPr>
              <a:t>(255, 0, 0)</a:t>
            </a:r>
            <a:br>
              <a:rPr lang="en-GB" dirty="0">
                <a:latin typeface="Lucida Console" panose="020B0609040504020204" pitchFamily="49" charset="0"/>
              </a:rPr>
            </a:br>
            <a:r>
              <a:rPr lang="en-GB" dirty="0" err="1">
                <a:latin typeface="Lucida Console" panose="020B0609040504020204" pitchFamily="49" charset="0"/>
              </a:rPr>
              <a:t>rgb</a:t>
            </a:r>
            <a:r>
              <a:rPr lang="en-GB" dirty="0">
                <a:latin typeface="Lucida Console" panose="020B0609040504020204" pitchFamily="49" charset="0"/>
              </a:rPr>
              <a:t>(100%, 0%, 0%)</a:t>
            </a:r>
          </a:p>
          <a:p>
            <a:endParaRPr lang="en-GB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78D0829-D9F2-9F49-8767-5E3AA777358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027372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Content, Behaviour, Presentation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8184DEF3-A53A-9949-A533-19D91A95CB6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24" name="Document 23"/>
          <p:cNvSpPr/>
          <p:nvPr/>
        </p:nvSpPr>
        <p:spPr bwMode="auto">
          <a:xfrm>
            <a:off x="5559248" y="4857102"/>
            <a:ext cx="1080000" cy="1440000"/>
          </a:xfrm>
          <a:prstGeom prst="flowChartDocument">
            <a:avLst/>
          </a:prstGeom>
          <a:solidFill>
            <a:schemeClr val="accent1">
              <a:lumMod val="40000"/>
              <a:lumOff val="60000"/>
            </a:schemeClr>
          </a:solidFill>
          <a:ln w="12700" cap="flat" cmpd="sng" algn="ctr">
            <a:solidFill>
              <a:schemeClr val="accent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Georgia" charset="0"/>
                <a:ea typeface="Georgia" charset="0"/>
                <a:cs typeface="Georgia" charset="0"/>
              </a:rPr>
              <a:t>Web Page</a:t>
            </a:r>
          </a:p>
        </p:txBody>
      </p:sp>
      <p:sp>
        <p:nvSpPr>
          <p:cNvPr id="7" name="Rounded Rectangle 6"/>
          <p:cNvSpPr/>
          <p:nvPr/>
        </p:nvSpPr>
        <p:spPr bwMode="auto">
          <a:xfrm>
            <a:off x="5563577" y="2547979"/>
            <a:ext cx="1080000" cy="1080000"/>
          </a:xfrm>
          <a:prstGeom prst="roundRect">
            <a:avLst/>
          </a:prstGeom>
          <a:solidFill>
            <a:schemeClr val="tx2">
              <a:lumMod val="75000"/>
              <a:lumOff val="25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600" dirty="0">
                <a:solidFill>
                  <a:schemeClr val="bg1"/>
                </a:solidFill>
                <a:latin typeface="Georgia" charset="0"/>
                <a:ea typeface="Georgia" charset="0"/>
                <a:cs typeface="Georgia" charset="0"/>
              </a:rPr>
              <a:t>Behaviour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365672" y="1679301"/>
            <a:ext cx="14606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dirty="0"/>
              <a:t>ECMAScript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702635" y="2047178"/>
            <a:ext cx="7441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dirty="0"/>
              <a:t>DOM</a:t>
            </a:r>
          </a:p>
        </p:txBody>
      </p:sp>
      <p:sp>
        <p:nvSpPr>
          <p:cNvPr id="25" name="Left Arrow 24"/>
          <p:cNvSpPr/>
          <p:nvPr/>
        </p:nvSpPr>
        <p:spPr bwMode="auto">
          <a:xfrm rot="16200000">
            <a:off x="5596398" y="4013658"/>
            <a:ext cx="999205" cy="458539"/>
          </a:xfrm>
          <a:prstGeom prst="leftArrow">
            <a:avLst/>
          </a:prstGeom>
          <a:solidFill>
            <a:schemeClr val="tx2">
              <a:lumMod val="25000"/>
              <a:lumOff val="75000"/>
            </a:schemeClr>
          </a:solidFill>
          <a:ln w="12700" cap="flat" cmpd="sng" algn="ctr">
            <a:solidFill>
              <a:schemeClr val="tx2">
                <a:lumMod val="75000"/>
                <a:lumOff val="2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8" name="Rounded Rectangle 7"/>
          <p:cNvSpPr/>
          <p:nvPr/>
        </p:nvSpPr>
        <p:spPr bwMode="auto">
          <a:xfrm>
            <a:off x="7477019" y="2852975"/>
            <a:ext cx="1080000" cy="1080000"/>
          </a:xfrm>
          <a:prstGeom prst="roundRect">
            <a:avLst/>
          </a:prstGeom>
          <a:solidFill>
            <a:schemeClr val="tx2">
              <a:lumMod val="75000"/>
              <a:lumOff val="25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600" dirty="0">
                <a:solidFill>
                  <a:schemeClr val="bg1"/>
                </a:solidFill>
                <a:latin typeface="Georgia" charset="0"/>
                <a:ea typeface="Georgia" charset="0"/>
                <a:cs typeface="Georgia" charset="0"/>
              </a:rPr>
              <a:t>Visual Style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025771" y="2310742"/>
            <a:ext cx="5918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CSS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8659128" y="2769632"/>
            <a:ext cx="7232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XSLT</a:t>
            </a:r>
          </a:p>
        </p:txBody>
      </p:sp>
      <p:sp>
        <p:nvSpPr>
          <p:cNvPr id="27" name="Left Arrow 26"/>
          <p:cNvSpPr/>
          <p:nvPr/>
        </p:nvSpPr>
        <p:spPr bwMode="auto">
          <a:xfrm rot="18900000">
            <a:off x="6624469" y="4164615"/>
            <a:ext cx="999205" cy="458539"/>
          </a:xfrm>
          <a:prstGeom prst="leftArrow">
            <a:avLst/>
          </a:prstGeom>
          <a:solidFill>
            <a:schemeClr val="tx2">
              <a:lumMod val="25000"/>
              <a:lumOff val="75000"/>
            </a:schemeClr>
          </a:solidFill>
          <a:ln w="12700" cap="flat" cmpd="sng" algn="ctr">
            <a:solidFill>
              <a:schemeClr val="tx2">
                <a:lumMod val="75000"/>
                <a:lumOff val="2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6" name="Rounded Rectangle 5"/>
          <p:cNvSpPr/>
          <p:nvPr/>
        </p:nvSpPr>
        <p:spPr bwMode="auto">
          <a:xfrm>
            <a:off x="3643984" y="2852975"/>
            <a:ext cx="1080000" cy="1080000"/>
          </a:xfrm>
          <a:prstGeom prst="roundRect">
            <a:avLst/>
          </a:prstGeom>
          <a:solidFill>
            <a:schemeClr val="tx2">
              <a:lumMod val="75000"/>
              <a:lumOff val="25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600" dirty="0">
                <a:solidFill>
                  <a:schemeClr val="bg1"/>
                </a:solidFill>
                <a:latin typeface="Georgia" charset="0"/>
                <a:ea typeface="Georgia" charset="0"/>
                <a:cs typeface="Georgia" charset="0"/>
              </a:rPr>
              <a:t>Content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467152" y="2178647"/>
            <a:ext cx="8226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HTML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899820" y="2538889"/>
            <a:ext cx="6511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XML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2706899" y="3611553"/>
            <a:ext cx="6687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PNG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2670455" y="3054926"/>
            <a:ext cx="6351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SVG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2899820" y="4161049"/>
            <a:ext cx="10855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/>
              <a:t>MathML</a:t>
            </a:r>
          </a:p>
        </p:txBody>
      </p:sp>
      <p:sp>
        <p:nvSpPr>
          <p:cNvPr id="28" name="Left Arrow 27"/>
          <p:cNvSpPr/>
          <p:nvPr/>
        </p:nvSpPr>
        <p:spPr bwMode="auto">
          <a:xfrm rot="13500000">
            <a:off x="4574822" y="4164616"/>
            <a:ext cx="999205" cy="458539"/>
          </a:xfrm>
          <a:prstGeom prst="leftArrow">
            <a:avLst/>
          </a:prstGeom>
          <a:solidFill>
            <a:schemeClr val="tx2">
              <a:lumMod val="25000"/>
              <a:lumOff val="75000"/>
            </a:schemeClr>
          </a:solidFill>
          <a:ln w="12700" cap="flat" cmpd="sng" algn="ctr">
            <a:solidFill>
              <a:schemeClr val="tx2">
                <a:lumMod val="75000"/>
                <a:lumOff val="2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0517536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30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1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30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1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30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2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2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2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30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2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2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2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30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3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3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3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30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3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3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3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30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4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4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4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4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30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4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4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4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4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30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5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5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5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5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30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5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5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5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5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7" grpId="0"/>
      <p:bldP spid="18" grpId="0"/>
      <p:bldP spid="25" grpId="0" animBg="1"/>
      <p:bldP spid="6" grpId="0" animBg="1"/>
      <p:bldP spid="15" grpId="0"/>
      <p:bldP spid="16" grpId="0"/>
      <p:bldP spid="21" grpId="0"/>
      <p:bldP spid="22" grpId="0"/>
      <p:bldP spid="23" grpId="0"/>
      <p:bldP spid="28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0072B3-773C-B549-BE15-9E881F3DCF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Backgrounds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83CF5C-3473-DE4E-A784-4B513CACC02C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>
                <a:latin typeface="Lucida Console" panose="020B0609040504020204" pitchFamily="49" charset="0"/>
              </a:rPr>
              <a:t>background-image: </a:t>
            </a:r>
            <a:r>
              <a:rPr lang="en-GB" dirty="0" err="1">
                <a:latin typeface="Lucida Console" panose="020B0609040504020204" pitchFamily="49" charset="0"/>
              </a:rPr>
              <a:t>url</a:t>
            </a:r>
            <a:r>
              <a:rPr lang="en-GB" dirty="0">
                <a:latin typeface="Lucida Console" panose="020B0609040504020204" pitchFamily="49" charset="0"/>
              </a:rPr>
              <a:t>(...)</a:t>
            </a:r>
          </a:p>
          <a:p>
            <a:pPr lvl="1"/>
            <a:r>
              <a:rPr lang="en-GB" dirty="0"/>
              <a:t>Specifies an image to use as the background for an element</a:t>
            </a:r>
          </a:p>
          <a:p>
            <a:endParaRPr lang="en-GB" dirty="0"/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47D7FB94-AC4D-8A4F-B1B5-B61A4CBED6D6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75F5FE21-B144-1849-9075-533F04164D6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9409074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5C8932-0726-8D4E-A46F-D3056F9577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Text rendering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C9D773-0DF3-724D-921A-B0E0A182F550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>
                <a:latin typeface="Lucida Console" panose="020B0609040504020204" pitchFamily="49" charset="0"/>
              </a:rPr>
              <a:t>text-indent:</a:t>
            </a:r>
          </a:p>
          <a:p>
            <a:pPr lvl="1"/>
            <a:r>
              <a:rPr lang="en-GB" dirty="0"/>
              <a:t>Specifies indentation of first line of an element</a:t>
            </a:r>
            <a:br>
              <a:rPr lang="en-GB" dirty="0"/>
            </a:br>
            <a:r>
              <a:rPr lang="en-GB" dirty="0">
                <a:latin typeface="Lucida Console" panose="020B0609040504020204" pitchFamily="49" charset="0"/>
              </a:rPr>
              <a:t>text-indent: 3em;</a:t>
            </a:r>
            <a:br>
              <a:rPr lang="en-GB" dirty="0">
                <a:latin typeface="Lucida Console" panose="020B0609040504020204" pitchFamily="49" charset="0"/>
              </a:rPr>
            </a:br>
            <a:r>
              <a:rPr lang="en-GB" dirty="0">
                <a:latin typeface="Lucida Console" panose="020B0609040504020204" pitchFamily="49" charset="0"/>
              </a:rPr>
              <a:t>text-indent: 10%;</a:t>
            </a:r>
          </a:p>
          <a:p>
            <a:pPr marL="0" indent="0">
              <a:buNone/>
            </a:pPr>
            <a:r>
              <a:rPr lang="en-GB" dirty="0">
                <a:latin typeface="Lucida Console" panose="020B0609040504020204" pitchFamily="49" charset="0"/>
              </a:rPr>
              <a:t>text-align:</a:t>
            </a:r>
          </a:p>
          <a:p>
            <a:pPr lvl="1"/>
            <a:r>
              <a:rPr lang="en-GB" dirty="0">
                <a:latin typeface="Lucida Console" panose="020B0609040504020204" pitchFamily="49" charset="0"/>
              </a:rPr>
              <a:t>left, right, </a:t>
            </a:r>
            <a:r>
              <a:rPr lang="en-GB" dirty="0" err="1">
                <a:latin typeface="Lucida Console" panose="020B0609040504020204" pitchFamily="49" charset="0"/>
              </a:rPr>
              <a:t>center</a:t>
            </a:r>
            <a:r>
              <a:rPr lang="en-GB" dirty="0">
                <a:latin typeface="Lucida Console" panose="020B0609040504020204" pitchFamily="49" charset="0"/>
              </a:rPr>
              <a:t>, justify</a:t>
            </a:r>
          </a:p>
          <a:p>
            <a:pPr marL="0" indent="0">
              <a:buNone/>
            </a:pPr>
            <a:r>
              <a:rPr lang="en-GB" dirty="0">
                <a:latin typeface="Lucida Console" panose="020B0609040504020204" pitchFamily="49" charset="0"/>
              </a:rPr>
              <a:t>text-decoration:</a:t>
            </a:r>
          </a:p>
          <a:p>
            <a:pPr lvl="1"/>
            <a:r>
              <a:rPr lang="en-GB" dirty="0">
                <a:latin typeface="Lucida Console" panose="020B0609040504020204" pitchFamily="49" charset="0"/>
              </a:rPr>
              <a:t>none, underline, overline, </a:t>
            </a:r>
            <a:br>
              <a:rPr lang="en-GB" dirty="0">
                <a:latin typeface="Lucida Console" panose="020B0609040504020204" pitchFamily="49" charset="0"/>
              </a:rPr>
            </a:br>
            <a:r>
              <a:rPr lang="en-GB" dirty="0">
                <a:latin typeface="Lucida Console" panose="020B0609040504020204" pitchFamily="49" charset="0"/>
              </a:rPr>
              <a:t>line-through, blink</a:t>
            </a:r>
          </a:p>
          <a:p>
            <a:pPr marL="0" indent="0">
              <a:buNone/>
            </a:pPr>
            <a:r>
              <a:rPr lang="en-GB" dirty="0">
                <a:latin typeface="Lucida Console" panose="020B0609040504020204" pitchFamily="49" charset="0"/>
              </a:rPr>
              <a:t>text-transform:</a:t>
            </a:r>
          </a:p>
          <a:p>
            <a:pPr lvl="1"/>
            <a:r>
              <a:rPr lang="en-GB" dirty="0">
                <a:latin typeface="Lucida Console" panose="020B0609040504020204" pitchFamily="49" charset="0"/>
              </a:rPr>
              <a:t>none, capitalize, uppercase, lowercase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2116B8C-2C52-E742-B2CC-8AEA3D868509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>
                <a:latin typeface="Lucida Console" panose="020B0609040504020204" pitchFamily="49" charset="0"/>
              </a:rPr>
              <a:t>letter-spacing:</a:t>
            </a:r>
          </a:p>
          <a:p>
            <a:pPr lvl="1"/>
            <a:r>
              <a:rPr lang="en-GB" dirty="0"/>
              <a:t>Adjusts spacing between characters</a:t>
            </a:r>
            <a:br>
              <a:rPr lang="en-GB" dirty="0"/>
            </a:br>
            <a:r>
              <a:rPr lang="en-GB" dirty="0"/>
              <a:t>e.g. </a:t>
            </a:r>
            <a:r>
              <a:rPr lang="en-GB" dirty="0">
                <a:latin typeface="Lucida Console" panose="020B0609040504020204" pitchFamily="49" charset="0"/>
              </a:rPr>
              <a:t>letter-spacing: 0.5em;</a:t>
            </a:r>
          </a:p>
          <a:p>
            <a:pPr marL="0" indent="0">
              <a:buNone/>
            </a:pPr>
            <a:r>
              <a:rPr lang="en-GB" dirty="0">
                <a:latin typeface="Lucida Console" panose="020B0609040504020204" pitchFamily="49" charset="0"/>
              </a:rPr>
              <a:t>word-spacing:</a:t>
            </a:r>
          </a:p>
          <a:p>
            <a:pPr lvl="1"/>
            <a:r>
              <a:rPr lang="en-GB" dirty="0"/>
              <a:t>Adjusts spacing between words</a:t>
            </a:r>
            <a:br>
              <a:rPr lang="en-GB" dirty="0"/>
            </a:br>
            <a:r>
              <a:rPr lang="en-GB" dirty="0"/>
              <a:t>e.g. </a:t>
            </a:r>
            <a:r>
              <a:rPr lang="en-GB" dirty="0">
                <a:latin typeface="Lucida Console" panose="020B0609040504020204" pitchFamily="49" charset="0"/>
              </a:rPr>
              <a:t>word-spacing: 1em;</a:t>
            </a:r>
          </a:p>
          <a:p>
            <a:pPr marL="0" indent="0">
              <a:buNone/>
            </a:pPr>
            <a:r>
              <a:rPr lang="en-GB" dirty="0">
                <a:latin typeface="Lucida Console" panose="020B0609040504020204" pitchFamily="49" charset="0"/>
              </a:rPr>
              <a:t>line-height:</a:t>
            </a:r>
          </a:p>
          <a:p>
            <a:pPr lvl="1"/>
            <a:r>
              <a:rPr lang="en-GB" dirty="0">
                <a:latin typeface="Lucida Console" panose="020B0609040504020204" pitchFamily="49" charset="0"/>
              </a:rPr>
              <a:t>Adjusts spacing between consecutive lines (baseline to baseline)</a:t>
            </a:r>
            <a:br>
              <a:rPr lang="en-GB" dirty="0">
                <a:latin typeface="Lucida Console" panose="020B0609040504020204" pitchFamily="49" charset="0"/>
              </a:rPr>
            </a:br>
            <a:r>
              <a:rPr lang="en-GB" dirty="0">
                <a:latin typeface="Lucida Console" panose="020B0609040504020204" pitchFamily="49" charset="0"/>
              </a:rPr>
              <a:t>e.g. line-height 14pt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C912298-DB19-CF44-BEC3-02DA3F20AE4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0913568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5C46E2-71D0-324A-A8A9-7FC9C1935B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Generated content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BB3F3F-3D7F-8443-9BF2-79A0FDABC2A1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CSS can be used to automatically add content to elements</a:t>
            </a:r>
          </a:p>
          <a:p>
            <a:pPr lvl="1"/>
            <a:r>
              <a:rPr lang="en-GB" dirty="0"/>
              <a:t>Used in conjunction with the </a:t>
            </a:r>
            <a:r>
              <a:rPr lang="en-GB" dirty="0">
                <a:latin typeface="Lucida Console" panose="020B0609040504020204" pitchFamily="49" charset="0"/>
              </a:rPr>
              <a:t>:before </a:t>
            </a:r>
            <a:r>
              <a:rPr lang="en-GB" dirty="0"/>
              <a:t>and </a:t>
            </a:r>
            <a:r>
              <a:rPr lang="en-GB" dirty="0">
                <a:latin typeface="Lucida Console" panose="020B0609040504020204" pitchFamily="49" charset="0"/>
              </a:rPr>
              <a:t>:after </a:t>
            </a:r>
            <a:r>
              <a:rPr lang="en-GB" dirty="0"/>
              <a:t>pseudo-elements</a:t>
            </a:r>
          </a:p>
          <a:p>
            <a:pPr lvl="1"/>
            <a:r>
              <a:rPr lang="en-GB" dirty="0"/>
              <a:t>Commonly used for adding quotation marks and numbering</a:t>
            </a:r>
          </a:p>
          <a:p>
            <a:pPr lvl="1"/>
            <a:endParaRPr lang="en-GB" dirty="0"/>
          </a:p>
          <a:p>
            <a:pPr marL="0" indent="0">
              <a:buNone/>
            </a:pPr>
            <a:r>
              <a:rPr lang="en-GB" dirty="0"/>
              <a:t>Special values:</a:t>
            </a:r>
          </a:p>
          <a:p>
            <a:pPr lvl="1"/>
            <a:r>
              <a:rPr lang="en-GB" dirty="0">
                <a:latin typeface="Lucida Console" panose="020B0609040504020204" pitchFamily="49" charset="0"/>
              </a:rPr>
              <a:t>open-quote, close-quote</a:t>
            </a:r>
          </a:p>
          <a:p>
            <a:pPr lvl="1"/>
            <a:r>
              <a:rPr lang="en-GB" dirty="0" err="1">
                <a:latin typeface="Lucida Console" panose="020B0609040504020204" pitchFamily="49" charset="0"/>
              </a:rPr>
              <a:t>attr</a:t>
            </a:r>
            <a:r>
              <a:rPr lang="en-GB" dirty="0">
                <a:latin typeface="Lucida Console" panose="020B0609040504020204" pitchFamily="49" charset="0"/>
              </a:rPr>
              <a:t>(X)</a:t>
            </a:r>
            <a:br>
              <a:rPr lang="en-GB" dirty="0"/>
            </a:br>
            <a:r>
              <a:rPr lang="en-GB" dirty="0"/>
              <a:t>Returns the value of attribute X on the element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DE574AE-ADD3-F24F-AD07-9DC029336322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sz="1600" dirty="0" err="1">
                <a:latin typeface="Lucida Console" panose="020B0609040504020204" pitchFamily="49" charset="0"/>
              </a:rPr>
              <a:t>p.note</a:t>
            </a:r>
            <a:r>
              <a:rPr lang="en-GB" sz="1600" dirty="0">
                <a:latin typeface="Lucida Console" panose="020B0609040504020204" pitchFamily="49" charset="0"/>
              </a:rPr>
              <a:t>::before {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</a:t>
            </a:r>
            <a:r>
              <a:rPr lang="en-GB" sz="1600" dirty="0">
                <a:solidFill>
                  <a:srgbClr val="FF0000"/>
                </a:solidFill>
                <a:latin typeface="Lucida Console" panose="020B0609040504020204" pitchFamily="49" charset="0"/>
              </a:rPr>
              <a:t>content: “Note: ”;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}</a:t>
            </a:r>
            <a:br>
              <a:rPr lang="en-GB" sz="1600" dirty="0">
                <a:latin typeface="Lucida Console" panose="020B0609040504020204" pitchFamily="49" charset="0"/>
              </a:rPr>
            </a:b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q::before {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</a:t>
            </a:r>
            <a:r>
              <a:rPr lang="en-GB" sz="1600" dirty="0">
                <a:solidFill>
                  <a:srgbClr val="FF0000"/>
                </a:solidFill>
                <a:latin typeface="Lucida Console" panose="020B0609040504020204" pitchFamily="49" charset="0"/>
              </a:rPr>
              <a:t>content: open-quote;</a:t>
            </a:r>
            <a:br>
              <a:rPr lang="en-GB" sz="1600" dirty="0">
                <a:solidFill>
                  <a:srgbClr val="FF0000"/>
                </a:solidFill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}</a:t>
            </a:r>
            <a:br>
              <a:rPr lang="en-GB" sz="1600" dirty="0">
                <a:latin typeface="Lucida Console" panose="020B0609040504020204" pitchFamily="49" charset="0"/>
              </a:rPr>
            </a:b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q::after {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</a:t>
            </a:r>
            <a:r>
              <a:rPr lang="en-GB" sz="1600" dirty="0">
                <a:solidFill>
                  <a:srgbClr val="FF0000"/>
                </a:solidFill>
                <a:latin typeface="Lucida Console" panose="020B0609040504020204" pitchFamily="49" charset="0"/>
              </a:rPr>
              <a:t>content: close-quote;</a:t>
            </a:r>
            <a:br>
              <a:rPr lang="en-GB" sz="1600" dirty="0">
                <a:solidFill>
                  <a:srgbClr val="FF0000"/>
                </a:solidFill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}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B6C2544-2EA1-0448-A05E-BC09AA4FF3E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1659074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124EF6-B94A-0D42-B7D0-56F2D65DDF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Generated content: numbering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B71781-0134-4A44-BC1B-135A923B4A63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>
                <a:latin typeface="Lucida Console" panose="020B0609040504020204" pitchFamily="49" charset="0"/>
              </a:rPr>
              <a:t>counter(...)</a:t>
            </a:r>
          </a:p>
          <a:p>
            <a:pPr lvl="1"/>
            <a:r>
              <a:rPr lang="en-GB" dirty="0"/>
              <a:t>Returns the value of a counter variable</a:t>
            </a:r>
          </a:p>
          <a:p>
            <a:pPr marL="0" indent="0">
              <a:buNone/>
            </a:pPr>
            <a:r>
              <a:rPr lang="en-GB" dirty="0">
                <a:latin typeface="Lucida Console" panose="020B0609040504020204" pitchFamily="49" charset="0"/>
              </a:rPr>
              <a:t>counter-increment:</a:t>
            </a:r>
          </a:p>
          <a:p>
            <a:pPr lvl="1"/>
            <a:r>
              <a:rPr lang="en-GB" dirty="0"/>
              <a:t>Adds one to a counter variable</a:t>
            </a:r>
          </a:p>
          <a:p>
            <a:pPr marL="0" indent="0">
              <a:buNone/>
            </a:pPr>
            <a:r>
              <a:rPr lang="en-GB" dirty="0">
                <a:latin typeface="Lucida Console" panose="020B0609040504020204" pitchFamily="49" charset="0"/>
              </a:rPr>
              <a:t>counter-reset:</a:t>
            </a:r>
          </a:p>
          <a:p>
            <a:pPr lvl="1"/>
            <a:r>
              <a:rPr lang="en-GB" dirty="0"/>
              <a:t>Resets the value of a counter variable to 0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80B957F-225C-064F-86CB-FF33064AB471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sz="1600" dirty="0">
                <a:latin typeface="Lucida Console" panose="020B0609040504020204" pitchFamily="49" charset="0"/>
              </a:rPr>
              <a:t>body {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counter-reset: chap;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}</a:t>
            </a:r>
            <a:br>
              <a:rPr lang="en-GB" sz="1600" dirty="0">
                <a:latin typeface="Lucida Console" panose="020B0609040504020204" pitchFamily="49" charset="0"/>
              </a:rPr>
            </a:b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h1:before {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content: “Chapter ” counter(chap) “: ”;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counter-increment: chap;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}</a:t>
            </a:r>
            <a:br>
              <a:rPr lang="en-GB" sz="1600" dirty="0">
                <a:latin typeface="Lucida Console" panose="020B0609040504020204" pitchFamily="49" charset="0"/>
              </a:rPr>
            </a:b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h1 {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counter-reset: sect;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}</a:t>
            </a:r>
            <a:br>
              <a:rPr lang="en-GB" sz="1600" dirty="0">
                <a:latin typeface="Lucida Console" panose="020B0609040504020204" pitchFamily="49" charset="0"/>
              </a:rPr>
            </a:b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h2:before {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content: counter(chap) “.” 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         counter(sect) “ ”;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counter-increment: sect;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}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F0901F9-9CDD-3046-A268-042440DFAC3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801511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Inheritance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A property may have a special value of </a:t>
            </a:r>
            <a:r>
              <a:rPr lang="en-GB" dirty="0">
                <a:latin typeface="Lucida Console" panose="020B0609040504020204" pitchFamily="49" charset="0"/>
              </a:rPr>
              <a:t>inherit</a:t>
            </a:r>
          </a:p>
          <a:p>
            <a:pPr lvl="1"/>
            <a:r>
              <a:rPr lang="en-GB" dirty="0"/>
              <a:t>For a given element, the property takes the same value as the same property on the element’s parent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4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sz="1600" dirty="0">
                <a:latin typeface="Lucida Console" panose="020B0609040504020204" pitchFamily="49" charset="0"/>
              </a:rPr>
              <a:t>body { 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</a:t>
            </a:r>
            <a:r>
              <a:rPr lang="en-GB" sz="1600" dirty="0" err="1">
                <a:latin typeface="Lucida Console" panose="020B0609040504020204" pitchFamily="49" charset="0"/>
              </a:rPr>
              <a:t>color</a:t>
            </a:r>
            <a:r>
              <a:rPr lang="en-GB" sz="1600" dirty="0">
                <a:latin typeface="Lucida Console" panose="020B0609040504020204" pitchFamily="49" charset="0"/>
              </a:rPr>
              <a:t>: black;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background-</a:t>
            </a:r>
            <a:r>
              <a:rPr lang="en-GB" sz="1600" dirty="0" err="1">
                <a:latin typeface="Lucida Console" panose="020B0609040504020204" pitchFamily="49" charset="0"/>
              </a:rPr>
              <a:t>color</a:t>
            </a:r>
            <a:r>
              <a:rPr lang="en-GB" sz="1600" dirty="0">
                <a:latin typeface="Lucida Console" panose="020B0609040504020204" pitchFamily="49" charset="0"/>
              </a:rPr>
              <a:t>: white;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}</a:t>
            </a:r>
            <a:br>
              <a:rPr lang="en-GB" sz="1600" dirty="0">
                <a:latin typeface="Lucida Console" panose="020B0609040504020204" pitchFamily="49" charset="0"/>
              </a:rPr>
            </a:b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p { 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</a:t>
            </a:r>
            <a:r>
              <a:rPr lang="en-GB" sz="1600" dirty="0" err="1">
                <a:latin typeface="Lucida Console" panose="020B0609040504020204" pitchFamily="49" charset="0"/>
              </a:rPr>
              <a:t>color</a:t>
            </a:r>
            <a:r>
              <a:rPr lang="en-GB" sz="1600" dirty="0">
                <a:latin typeface="Lucida Console" panose="020B0609040504020204" pitchFamily="49" charset="0"/>
              </a:rPr>
              <a:t>: inherit;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background-</a:t>
            </a:r>
            <a:r>
              <a:rPr lang="en-GB" sz="1600" dirty="0" err="1">
                <a:latin typeface="Lucida Console" panose="020B0609040504020204" pitchFamily="49" charset="0"/>
              </a:rPr>
              <a:t>color</a:t>
            </a:r>
            <a:r>
              <a:rPr lang="en-GB" sz="1600" dirty="0">
                <a:latin typeface="Lucida Console" panose="020B0609040504020204" pitchFamily="49" charset="0"/>
              </a:rPr>
              <a:t>: </a:t>
            </a:r>
            <a:r>
              <a:rPr lang="en-GB" sz="1600" dirty="0">
                <a:solidFill>
                  <a:schemeClr val="accent4"/>
                </a:solidFill>
                <a:latin typeface="Lucida Console" panose="020B0609040504020204" pitchFamily="49" charset="0"/>
              </a:rPr>
              <a:t>inherit</a:t>
            </a:r>
            <a:r>
              <a:rPr lang="en-GB" sz="1600" dirty="0">
                <a:latin typeface="Lucida Console" panose="020B0609040504020204" pitchFamily="49" charset="0"/>
              </a:rPr>
              <a:t>;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}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F5FEB86C-0CEE-4946-AB94-1210F46A204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8341789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CSS Visual Formatting Model</a:t>
            </a:r>
          </a:p>
        </p:txBody>
      </p:sp>
    </p:spTree>
    <p:extLst>
      <p:ext uri="{BB962C8B-B14F-4D97-AF65-F5344CB8AC3E}">
        <p14:creationId xmlns:p14="http://schemas.microsoft.com/office/powerpoint/2010/main" val="251589134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Visual Formatting Model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36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Central underlying model for CSS is of a hierarchy of nested boxes</a:t>
            </a:r>
          </a:p>
          <a:p>
            <a:pPr lvl="1"/>
            <a:r>
              <a:rPr lang="en-GB" dirty="0"/>
              <a:t>Normal flow (using the box model)</a:t>
            </a:r>
          </a:p>
          <a:p>
            <a:pPr lvl="1"/>
            <a:r>
              <a:rPr lang="en-GB" dirty="0"/>
              <a:t>Also: floats and absolute positioning</a:t>
            </a:r>
          </a:p>
          <a:p>
            <a:pPr marL="0" indent="0">
              <a:buNone/>
            </a:pPr>
            <a:r>
              <a:rPr lang="en-GB" dirty="0"/>
              <a:t>Some variant models under development:</a:t>
            </a:r>
          </a:p>
          <a:p>
            <a:pPr lvl="1"/>
            <a:r>
              <a:rPr lang="en-GB" dirty="0"/>
              <a:t>Multi-Column (WD, 15 Oct 2019 – has already been to CR and then dropped back to WD)</a:t>
            </a:r>
          </a:p>
          <a:p>
            <a:pPr lvl="1"/>
            <a:r>
              <a:rPr lang="en-GB" dirty="0"/>
              <a:t>Flexible Box (CR, 19 Nov 2018 – in CR since 2016)</a:t>
            </a:r>
          </a:p>
          <a:p>
            <a:pPr lvl="1"/>
            <a:r>
              <a:rPr lang="en-GB" dirty="0"/>
              <a:t>Box Alignment (WD, 21 Apr 2020 – in WD since 2012)</a:t>
            </a:r>
          </a:p>
          <a:p>
            <a:pPr lvl="1"/>
            <a:r>
              <a:rPr lang="en-GB" dirty="0"/>
              <a:t>Grid (CR, 18 Aug 2020 – in development since 2012, and has been to CR once before)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F34582A-A9C6-834A-BE92-501F172B717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8017302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6413C41A-DF3D-9444-B25B-660692E0EBF3}"/>
              </a:ext>
            </a:extLst>
          </p:cNvPr>
          <p:cNvSpPr/>
          <p:nvPr/>
        </p:nvSpPr>
        <p:spPr>
          <a:xfrm>
            <a:off x="6600850" y="1773236"/>
            <a:ext cx="4464000" cy="4464000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1FD6550-9753-BD41-92D2-E72D10EA99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Visual Formatting Model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0AD0E8B-6FB1-B54F-BEBE-FD4AAEA0B55A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GB" dirty="0">
                <a:latin typeface="Lucida Console" panose="020B0609040504020204" pitchFamily="49" charset="0"/>
              </a:rPr>
              <a:t>display:</a:t>
            </a:r>
          </a:p>
          <a:p>
            <a:pPr lvl="1"/>
            <a:r>
              <a:rPr lang="en-GB" dirty="0"/>
              <a:t>Indicates how an element is to be nested within its parent (alternatively, what type of box it is to be generated for it)</a:t>
            </a:r>
          </a:p>
          <a:p>
            <a:pPr marL="0" indent="0">
              <a:buNone/>
            </a:pPr>
            <a:r>
              <a:rPr lang="en-GB" dirty="0">
                <a:latin typeface="Lucida Console" panose="020B0609040504020204" pitchFamily="49" charset="0"/>
              </a:rPr>
              <a:t>display: block</a:t>
            </a:r>
          </a:p>
          <a:p>
            <a:pPr lvl="1"/>
            <a:r>
              <a:rPr lang="en-GB" dirty="0"/>
              <a:t>Generate a block box</a:t>
            </a:r>
          </a:p>
          <a:p>
            <a:pPr lvl="1"/>
            <a:r>
              <a:rPr lang="en-GB" dirty="0"/>
              <a:t>Used for div-like elements</a:t>
            </a:r>
          </a:p>
          <a:p>
            <a:pPr marL="0" indent="0">
              <a:buNone/>
            </a:pPr>
            <a:r>
              <a:rPr lang="en-GB" dirty="0">
                <a:latin typeface="Lucida Console" panose="020B0609040504020204" pitchFamily="49" charset="0"/>
              </a:rPr>
              <a:t>display: inline</a:t>
            </a:r>
          </a:p>
          <a:p>
            <a:pPr lvl="1"/>
            <a:r>
              <a:rPr lang="en-GB" dirty="0"/>
              <a:t>Generate an inline box</a:t>
            </a:r>
          </a:p>
          <a:p>
            <a:pPr lvl="1"/>
            <a:r>
              <a:rPr lang="en-GB" dirty="0"/>
              <a:t>Used for span-like elements</a:t>
            </a:r>
          </a:p>
          <a:p>
            <a:pPr marL="0" indent="0">
              <a:buNone/>
            </a:pPr>
            <a:r>
              <a:rPr lang="en-GB" dirty="0">
                <a:latin typeface="Lucida Console" panose="020B0609040504020204" pitchFamily="49" charset="0"/>
              </a:rPr>
              <a:t>display: none</a:t>
            </a:r>
          </a:p>
          <a:p>
            <a:pPr lvl="1"/>
            <a:r>
              <a:rPr lang="en-GB" dirty="0"/>
              <a:t>No box is generated </a:t>
            </a:r>
            <a:br>
              <a:rPr lang="en-GB" dirty="0"/>
            </a:br>
            <a:r>
              <a:rPr lang="en-GB" dirty="0"/>
              <a:t>(element is not displayed)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C8D3DF39-9C4F-0645-B064-C369726EDF31}"/>
              </a:ext>
            </a:extLst>
          </p:cNvPr>
          <p:cNvGrpSpPr/>
          <p:nvPr/>
        </p:nvGrpSpPr>
        <p:grpSpPr>
          <a:xfrm>
            <a:off x="6816725" y="1996379"/>
            <a:ext cx="4032250" cy="4020145"/>
            <a:chOff x="6816725" y="1996379"/>
            <a:chExt cx="4032250" cy="4020145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49E6F8B1-3D00-9642-ABF0-D34844F7B4DC}"/>
                </a:ext>
              </a:extLst>
            </p:cNvPr>
            <p:cNvSpPr/>
            <p:nvPr/>
          </p:nvSpPr>
          <p:spPr>
            <a:xfrm>
              <a:off x="6816725" y="1996379"/>
              <a:ext cx="4032250" cy="2008884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14B9ABE2-8350-4D4E-B03C-0A604FABB4F9}"/>
                </a:ext>
              </a:extLst>
            </p:cNvPr>
            <p:cNvSpPr/>
            <p:nvPr/>
          </p:nvSpPr>
          <p:spPr>
            <a:xfrm>
              <a:off x="6816725" y="4228406"/>
              <a:ext cx="4032250" cy="1145281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F825F339-D296-CD43-B819-ED97C07C5368}"/>
                </a:ext>
              </a:extLst>
            </p:cNvPr>
            <p:cNvSpPr/>
            <p:nvPr/>
          </p:nvSpPr>
          <p:spPr>
            <a:xfrm>
              <a:off x="6816725" y="5589588"/>
              <a:ext cx="4032250" cy="426936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DBD466DD-B602-8245-BE92-C06E8BC1B105}"/>
              </a:ext>
            </a:extLst>
          </p:cNvPr>
          <p:cNvGrpSpPr/>
          <p:nvPr/>
        </p:nvGrpSpPr>
        <p:grpSpPr>
          <a:xfrm>
            <a:off x="7032625" y="2205000"/>
            <a:ext cx="3671888" cy="2955984"/>
            <a:chOff x="7032625" y="2205000"/>
            <a:chExt cx="3671888" cy="2955984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B8080C94-086F-7A43-9FB0-DA4FC3ADFFED}"/>
                </a:ext>
              </a:extLst>
            </p:cNvPr>
            <p:cNvSpPr/>
            <p:nvPr/>
          </p:nvSpPr>
          <p:spPr>
            <a:xfrm>
              <a:off x="7037710" y="2205038"/>
              <a:ext cx="2406328" cy="2880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E58CFD26-C05E-344B-981F-92F2D50879DD}"/>
                </a:ext>
              </a:extLst>
            </p:cNvPr>
            <p:cNvSpPr/>
            <p:nvPr/>
          </p:nvSpPr>
          <p:spPr>
            <a:xfrm>
              <a:off x="7037710" y="2637000"/>
              <a:ext cx="3666803" cy="2880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A36051B7-C30F-234C-A208-290B7F8E4157}"/>
                </a:ext>
              </a:extLst>
            </p:cNvPr>
            <p:cNvSpPr/>
            <p:nvPr/>
          </p:nvSpPr>
          <p:spPr>
            <a:xfrm>
              <a:off x="7037710" y="3069000"/>
              <a:ext cx="1125805" cy="2880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EAFB0F63-4417-4C4A-BC35-C256041EBB09}"/>
                </a:ext>
              </a:extLst>
            </p:cNvPr>
            <p:cNvSpPr/>
            <p:nvPr/>
          </p:nvSpPr>
          <p:spPr>
            <a:xfrm>
              <a:off x="9588501" y="2205000"/>
              <a:ext cx="1116012" cy="2880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EB9DBC4F-7881-1F4C-B1A3-3115D14CFDDA}"/>
                </a:ext>
              </a:extLst>
            </p:cNvPr>
            <p:cNvSpPr/>
            <p:nvPr/>
          </p:nvSpPr>
          <p:spPr>
            <a:xfrm>
              <a:off x="8291513" y="3069563"/>
              <a:ext cx="2413000" cy="2880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8CC2EE00-F88C-C84C-A20B-67A89CF4CE2A}"/>
                </a:ext>
              </a:extLst>
            </p:cNvPr>
            <p:cNvSpPr/>
            <p:nvPr/>
          </p:nvSpPr>
          <p:spPr>
            <a:xfrm>
              <a:off x="7032625" y="3501306"/>
              <a:ext cx="3666803" cy="2880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F0E2D1F7-245D-DC47-B969-33270DB0E70A}"/>
                </a:ext>
              </a:extLst>
            </p:cNvPr>
            <p:cNvSpPr/>
            <p:nvPr/>
          </p:nvSpPr>
          <p:spPr>
            <a:xfrm>
              <a:off x="7037710" y="4440678"/>
              <a:ext cx="1125805" cy="2880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896537E7-3881-A84C-A8EB-6A14E283AA86}"/>
                </a:ext>
              </a:extLst>
            </p:cNvPr>
            <p:cNvSpPr/>
            <p:nvPr/>
          </p:nvSpPr>
          <p:spPr>
            <a:xfrm>
              <a:off x="8291513" y="4441241"/>
              <a:ext cx="2413000" cy="2880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70D93A41-8889-684E-8DAA-FC6B27BBD3A1}"/>
                </a:ext>
              </a:extLst>
            </p:cNvPr>
            <p:cNvSpPr/>
            <p:nvPr/>
          </p:nvSpPr>
          <p:spPr>
            <a:xfrm>
              <a:off x="7032625" y="4872984"/>
              <a:ext cx="3666803" cy="2880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3180148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uiExpand="1" build="p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The Box Model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Defines box in terms of margin, border and padding</a:t>
            </a:r>
          </a:p>
          <a:p>
            <a:pPr lvl="1"/>
            <a:r>
              <a:rPr lang="en-GB" dirty="0"/>
              <a:t>Separate values for top, right, bottom and left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66BCA0FF-4F0E-0846-AAE8-2ED867BE7D8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Rectangle 6"/>
          <p:cNvSpPr/>
          <p:nvPr/>
        </p:nvSpPr>
        <p:spPr bwMode="auto">
          <a:xfrm>
            <a:off x="2495550" y="2639690"/>
            <a:ext cx="7200000" cy="3600000"/>
          </a:xfrm>
          <a:prstGeom prst="rect">
            <a:avLst/>
          </a:prstGeom>
          <a:noFill/>
          <a:ln w="12700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8" name="Rectangle 7"/>
          <p:cNvSpPr/>
          <p:nvPr/>
        </p:nvSpPr>
        <p:spPr bwMode="auto">
          <a:xfrm>
            <a:off x="2855550" y="2999690"/>
            <a:ext cx="6480000" cy="2880000"/>
          </a:xfrm>
          <a:prstGeom prst="rect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9" name="Rectangle 8"/>
          <p:cNvSpPr/>
          <p:nvPr/>
        </p:nvSpPr>
        <p:spPr bwMode="auto">
          <a:xfrm>
            <a:off x="3215550" y="3355298"/>
            <a:ext cx="5760000" cy="2160000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0" name="Rectangle 9"/>
          <p:cNvSpPr/>
          <p:nvPr/>
        </p:nvSpPr>
        <p:spPr bwMode="auto">
          <a:xfrm>
            <a:off x="3575550" y="3715298"/>
            <a:ext cx="5040000" cy="1440000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495384" y="2635024"/>
            <a:ext cx="24801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Margin (transparent)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495384" y="3008941"/>
            <a:ext cx="922047" cy="3693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GB" dirty="0">
                <a:solidFill>
                  <a:schemeClr val="bg1"/>
                </a:solidFill>
              </a:rPr>
              <a:t>Border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495384" y="3363888"/>
            <a:ext cx="10871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Padding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495384" y="3737886"/>
            <a:ext cx="10727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Content</a:t>
            </a:r>
          </a:p>
        </p:txBody>
      </p:sp>
      <p:grpSp>
        <p:nvGrpSpPr>
          <p:cNvPr id="33" name="Group 32">
            <a:extLst>
              <a:ext uri="{FF2B5EF4-FFF2-40B4-BE49-F238E27FC236}">
                <a16:creationId xmlns:a16="http://schemas.microsoft.com/office/drawing/2014/main" id="{B7A3AC5B-E038-A542-9645-7DE91459BBCA}"/>
              </a:ext>
            </a:extLst>
          </p:cNvPr>
          <p:cNvGrpSpPr/>
          <p:nvPr/>
        </p:nvGrpSpPr>
        <p:grpSpPr>
          <a:xfrm>
            <a:off x="2456549" y="2642092"/>
            <a:ext cx="7312796" cy="3595196"/>
            <a:chOff x="2685752" y="2786554"/>
            <a:chExt cx="7312796" cy="3595196"/>
          </a:xfrm>
        </p:grpSpPr>
        <p:sp>
          <p:nvSpPr>
            <p:cNvPr id="15" name="TextBox 14"/>
            <p:cNvSpPr txBox="1"/>
            <p:nvPr/>
          </p:nvSpPr>
          <p:spPr>
            <a:xfrm>
              <a:off x="6083807" y="2786554"/>
              <a:ext cx="48603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tm</a:t>
              </a: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9504502" y="4399486"/>
              <a:ext cx="49404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 err="1"/>
                <a:t>rm</a:t>
              </a:r>
              <a:endParaRPr lang="en-GB" dirty="0"/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6021850" y="6012418"/>
              <a:ext cx="54534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 err="1"/>
                <a:t>bm</a:t>
              </a:r>
              <a:endParaRPr lang="en-GB" dirty="0"/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2685752" y="4399486"/>
              <a:ext cx="46679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lm</a:t>
              </a: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6116202" y="3148818"/>
              <a:ext cx="41710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 err="1">
                  <a:solidFill>
                    <a:schemeClr val="bg1"/>
                  </a:solidFill>
                </a:rPr>
                <a:t>tb</a:t>
              </a:r>
              <a:endParaRPr lang="en-GB" dirty="0">
                <a:solidFill>
                  <a:schemeClr val="bg1"/>
                </a:solidFill>
              </a:endParaRP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9187977" y="4407274"/>
              <a:ext cx="42511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 err="1">
                  <a:solidFill>
                    <a:schemeClr val="bg1"/>
                  </a:solidFill>
                </a:rPr>
                <a:t>rb</a:t>
              </a:r>
              <a:endParaRPr lang="en-GB" dirty="0">
                <a:solidFill>
                  <a:schemeClr val="bg1"/>
                </a:solidFill>
              </a:endParaRP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6090780" y="5650051"/>
              <a:ext cx="47641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>
                  <a:solidFill>
                    <a:schemeClr val="bg1"/>
                  </a:solidFill>
                </a:rPr>
                <a:t>bb</a:t>
              </a: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3107138" y="4391741"/>
              <a:ext cx="39786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>
                  <a:solidFill>
                    <a:schemeClr val="bg1"/>
                  </a:solidFill>
                </a:rPr>
                <a:t>lb</a:t>
              </a: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6116202" y="3499389"/>
              <a:ext cx="41710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 err="1"/>
                <a:t>tp</a:t>
              </a:r>
              <a:endParaRPr lang="en-GB" dirty="0"/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8818638" y="4401407"/>
              <a:ext cx="42511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 err="1"/>
                <a:t>rp</a:t>
              </a:r>
              <a:endParaRPr lang="en-GB" dirty="0"/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6093425" y="5274399"/>
              <a:ext cx="47641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 err="1"/>
                <a:t>bp</a:t>
              </a:r>
              <a:endParaRPr lang="en-GB" dirty="0"/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3461529" y="4391741"/>
              <a:ext cx="39786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 err="1"/>
                <a:t>lp</a:t>
              </a:r>
              <a:endParaRPr lang="en-GB" dirty="0"/>
            </a:p>
          </p:txBody>
        </p:sp>
      </p:grpSp>
    </p:spTree>
    <p:extLst>
      <p:ext uri="{BB962C8B-B14F-4D97-AF65-F5344CB8AC3E}">
        <p14:creationId xmlns:p14="http://schemas.microsoft.com/office/powerpoint/2010/main" val="32078589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08AE30-318E-B94F-8B76-80CE595761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Box Model properties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F72ABDE-EC14-054D-8601-32C6FA65F60F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GB" dirty="0">
                <a:latin typeface="Lucida Console" panose="020B0609040504020204" pitchFamily="49" charset="0"/>
              </a:rPr>
              <a:t>margin-top: margin-right: margin-bottom: margin-left:</a:t>
            </a:r>
          </a:p>
          <a:p>
            <a:pPr marL="0" indent="0">
              <a:buNone/>
            </a:pPr>
            <a:r>
              <a:rPr lang="en-GB" dirty="0">
                <a:latin typeface="Lucida Console" panose="020B0609040504020204" pitchFamily="49" charset="0"/>
              </a:rPr>
              <a:t>padding-top, padding-right, padding-bottom, padding-left</a:t>
            </a:r>
          </a:p>
          <a:p>
            <a:pPr lvl="1"/>
            <a:r>
              <a:rPr lang="en-GB" dirty="0"/>
              <a:t>Specify width of padding/margin (</a:t>
            </a:r>
            <a:r>
              <a:rPr lang="en-GB" dirty="0" err="1">
                <a:latin typeface="Lucida Console" panose="020B0609040504020204" pitchFamily="49" charset="0"/>
              </a:rPr>
              <a:t>px</a:t>
            </a:r>
            <a:r>
              <a:rPr lang="en-GB" dirty="0">
                <a:latin typeface="Lucida Console" panose="020B0609040504020204" pitchFamily="49" charset="0"/>
              </a:rPr>
              <a:t>, </a:t>
            </a:r>
            <a:r>
              <a:rPr lang="en-GB" dirty="0" err="1">
                <a:latin typeface="Lucida Console" panose="020B0609040504020204" pitchFamily="49" charset="0"/>
              </a:rPr>
              <a:t>pt</a:t>
            </a:r>
            <a:r>
              <a:rPr lang="en-GB" dirty="0">
                <a:latin typeface="Lucida Console" panose="020B0609040504020204" pitchFamily="49" charset="0"/>
              </a:rPr>
              <a:t>, </a:t>
            </a:r>
            <a:r>
              <a:rPr lang="en-GB" dirty="0" err="1">
                <a:latin typeface="Lucida Console" panose="020B0609040504020204" pitchFamily="49" charset="0"/>
              </a:rPr>
              <a:t>em</a:t>
            </a:r>
            <a:r>
              <a:rPr lang="en-GB" dirty="0"/>
              <a:t>)</a:t>
            </a:r>
          </a:p>
          <a:p>
            <a:pPr marL="0" indent="0">
              <a:buNone/>
            </a:pPr>
            <a:r>
              <a:rPr lang="en-GB" dirty="0">
                <a:latin typeface="Lucida Console" panose="020B0609040504020204" pitchFamily="49" charset="0"/>
              </a:rPr>
              <a:t>border-top-width: border-right-width: </a:t>
            </a:r>
            <a:br>
              <a:rPr lang="en-GB" dirty="0">
                <a:latin typeface="Lucida Console" panose="020B0609040504020204" pitchFamily="49" charset="0"/>
              </a:rPr>
            </a:br>
            <a:r>
              <a:rPr lang="en-GB" dirty="0">
                <a:latin typeface="Lucida Console" panose="020B0609040504020204" pitchFamily="49" charset="0"/>
              </a:rPr>
              <a:t>border-bottom-width: border-left-width:</a:t>
            </a:r>
          </a:p>
          <a:p>
            <a:pPr lvl="1"/>
            <a:r>
              <a:rPr lang="en-GB" dirty="0">
                <a:latin typeface="Lucida Console" panose="020B0609040504020204" pitchFamily="49" charset="0"/>
              </a:rPr>
              <a:t>thin, medium, thick</a:t>
            </a:r>
          </a:p>
          <a:p>
            <a:pPr lvl="1"/>
            <a:r>
              <a:rPr lang="en-GB" dirty="0" err="1">
                <a:latin typeface="Lucida Console" panose="020B0609040504020204" pitchFamily="49" charset="0"/>
              </a:rPr>
              <a:t>px</a:t>
            </a:r>
            <a:r>
              <a:rPr lang="en-GB" dirty="0">
                <a:latin typeface="Lucida Console" panose="020B0609040504020204" pitchFamily="49" charset="0"/>
              </a:rPr>
              <a:t>, </a:t>
            </a:r>
            <a:r>
              <a:rPr lang="en-GB" dirty="0" err="1">
                <a:latin typeface="Lucida Console" panose="020B0609040504020204" pitchFamily="49" charset="0"/>
              </a:rPr>
              <a:t>pt</a:t>
            </a:r>
            <a:r>
              <a:rPr lang="en-GB" dirty="0">
                <a:latin typeface="Lucida Console" panose="020B0609040504020204" pitchFamily="49" charset="0"/>
              </a:rPr>
              <a:t>, </a:t>
            </a:r>
            <a:r>
              <a:rPr lang="en-GB" dirty="0" err="1">
                <a:latin typeface="Lucida Console" panose="020B0609040504020204" pitchFamily="49" charset="0"/>
              </a:rPr>
              <a:t>em</a:t>
            </a:r>
            <a:endParaRPr lang="en-GB" dirty="0">
              <a:latin typeface="Lucida Console" panose="020B0609040504020204" pitchFamily="49" charset="0"/>
            </a:endParaRPr>
          </a:p>
          <a:p>
            <a:pPr marL="0" indent="0">
              <a:buNone/>
            </a:pPr>
            <a:r>
              <a:rPr lang="en-GB" dirty="0">
                <a:latin typeface="Lucida Console" panose="020B0609040504020204" pitchFamily="49" charset="0"/>
              </a:rPr>
              <a:t>border-top-</a:t>
            </a:r>
            <a:r>
              <a:rPr lang="en-GB" dirty="0" err="1">
                <a:latin typeface="Lucida Console" panose="020B0609040504020204" pitchFamily="49" charset="0"/>
              </a:rPr>
              <a:t>color</a:t>
            </a:r>
            <a:r>
              <a:rPr lang="en-GB" dirty="0">
                <a:latin typeface="Lucida Console" panose="020B0609040504020204" pitchFamily="49" charset="0"/>
              </a:rPr>
              <a:t>: border-right-</a:t>
            </a:r>
            <a:r>
              <a:rPr lang="en-GB" dirty="0" err="1">
                <a:latin typeface="Lucida Console" panose="020B0609040504020204" pitchFamily="49" charset="0"/>
              </a:rPr>
              <a:t>color</a:t>
            </a:r>
            <a:r>
              <a:rPr lang="en-GB" dirty="0">
                <a:latin typeface="Lucida Console" panose="020B0609040504020204" pitchFamily="49" charset="0"/>
              </a:rPr>
              <a:t>: </a:t>
            </a:r>
            <a:br>
              <a:rPr lang="en-GB" dirty="0">
                <a:latin typeface="Lucida Console" panose="020B0609040504020204" pitchFamily="49" charset="0"/>
              </a:rPr>
            </a:br>
            <a:r>
              <a:rPr lang="en-GB" dirty="0">
                <a:latin typeface="Lucida Console" panose="020B0609040504020204" pitchFamily="49" charset="0"/>
              </a:rPr>
              <a:t>border-bottom-</a:t>
            </a:r>
            <a:r>
              <a:rPr lang="en-GB" dirty="0" err="1">
                <a:latin typeface="Lucida Console" panose="020B0609040504020204" pitchFamily="49" charset="0"/>
              </a:rPr>
              <a:t>color</a:t>
            </a:r>
            <a:r>
              <a:rPr lang="en-GB" dirty="0">
                <a:latin typeface="Lucida Console" panose="020B0609040504020204" pitchFamily="49" charset="0"/>
              </a:rPr>
              <a:t>: border-left-</a:t>
            </a:r>
            <a:r>
              <a:rPr lang="en-GB" dirty="0" err="1">
                <a:latin typeface="Lucida Console" panose="020B0609040504020204" pitchFamily="49" charset="0"/>
              </a:rPr>
              <a:t>color</a:t>
            </a:r>
            <a:r>
              <a:rPr lang="en-GB" dirty="0">
                <a:latin typeface="Lucida Console" panose="020B0609040504020204" pitchFamily="49" charset="0"/>
              </a:rPr>
              <a:t>:</a:t>
            </a:r>
          </a:p>
          <a:p>
            <a:pPr lvl="1"/>
            <a:r>
              <a:rPr lang="en-GB" dirty="0"/>
              <a:t>Specified as for </a:t>
            </a:r>
            <a:r>
              <a:rPr lang="en-GB" dirty="0" err="1">
                <a:latin typeface="Lucida Console" panose="020B0609040504020204" pitchFamily="49" charset="0"/>
              </a:rPr>
              <a:t>color</a:t>
            </a:r>
            <a:r>
              <a:rPr lang="en-GB" dirty="0">
                <a:latin typeface="Lucida Console" panose="020B0609040504020204" pitchFamily="49" charset="0"/>
              </a:rPr>
              <a:t>:</a:t>
            </a:r>
            <a:r>
              <a:rPr lang="en-GB" dirty="0"/>
              <a:t> and </a:t>
            </a:r>
            <a:r>
              <a:rPr lang="en-GB" dirty="0">
                <a:latin typeface="Lucida Console" panose="020B0609040504020204" pitchFamily="49" charset="0"/>
              </a:rPr>
              <a:t>background-</a:t>
            </a:r>
            <a:r>
              <a:rPr lang="en-GB" dirty="0" err="1">
                <a:latin typeface="Lucida Console" panose="020B0609040504020204" pitchFamily="49" charset="0"/>
              </a:rPr>
              <a:t>color</a:t>
            </a:r>
            <a:r>
              <a:rPr lang="en-GB" dirty="0">
                <a:latin typeface="Lucida Console" panose="020B0609040504020204" pitchFamily="49" charset="0"/>
              </a:rPr>
              <a:t>:</a:t>
            </a:r>
          </a:p>
          <a:p>
            <a:pPr marL="0" indent="0">
              <a:buNone/>
            </a:pPr>
            <a:r>
              <a:rPr lang="en-GB" dirty="0">
                <a:latin typeface="Lucida Console" panose="020B0609040504020204" pitchFamily="49" charset="0"/>
              </a:rPr>
              <a:t>border-top-style: border-right-style: </a:t>
            </a:r>
            <a:br>
              <a:rPr lang="en-GB" dirty="0">
                <a:latin typeface="Lucida Console" panose="020B0609040504020204" pitchFamily="49" charset="0"/>
              </a:rPr>
            </a:br>
            <a:r>
              <a:rPr lang="en-GB" dirty="0">
                <a:latin typeface="Lucida Console" panose="020B0609040504020204" pitchFamily="49" charset="0"/>
              </a:rPr>
              <a:t>border-bottom-style: border-left-style:</a:t>
            </a:r>
          </a:p>
          <a:p>
            <a:pPr lvl="1"/>
            <a:r>
              <a:rPr lang="en-GB" dirty="0">
                <a:latin typeface="Lucida Console" panose="020B0609040504020204" pitchFamily="49" charset="0"/>
              </a:rPr>
              <a:t>none, dotted, dashed, solid, double, groove, ridge, inset, outset</a:t>
            </a:r>
          </a:p>
        </p:txBody>
      </p:sp>
    </p:spTree>
    <p:extLst>
      <p:ext uri="{BB962C8B-B14F-4D97-AF65-F5344CB8AC3E}">
        <p14:creationId xmlns:p14="http://schemas.microsoft.com/office/powerpoint/2010/main" val="25076512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HTML style attribute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Presentation information specified in the style attribute of the relevant element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4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sz="1600" dirty="0">
                <a:latin typeface="Lucida Console" panose="020B0609040504020204" pitchFamily="49" charset="0"/>
              </a:rPr>
              <a:t>&lt;!DOCTYPE html&gt;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&lt;html&gt;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&lt;head&gt;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  &lt;title&gt;Cinderella&lt;/title&gt;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&lt;/head&gt;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&lt;body&gt;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  &lt;h1 </a:t>
            </a:r>
            <a:r>
              <a:rPr lang="en-GB" sz="1600" dirty="0">
                <a:solidFill>
                  <a:schemeClr val="accent4"/>
                </a:solidFill>
                <a:latin typeface="Lucida Console" panose="020B0609040504020204" pitchFamily="49" charset="0"/>
              </a:rPr>
              <a:t>style="</a:t>
            </a:r>
            <a:r>
              <a:rPr lang="en-GB" sz="1600" dirty="0" err="1">
                <a:solidFill>
                  <a:schemeClr val="accent4"/>
                </a:solidFill>
                <a:latin typeface="Lucida Console" panose="020B0609040504020204" pitchFamily="49" charset="0"/>
              </a:rPr>
              <a:t>color</a:t>
            </a:r>
            <a:r>
              <a:rPr lang="en-GB" sz="1600" dirty="0">
                <a:solidFill>
                  <a:schemeClr val="accent4"/>
                </a:solidFill>
                <a:latin typeface="Lucida Console" panose="020B0609040504020204" pitchFamily="49" charset="0"/>
              </a:rPr>
              <a:t>: red;"</a:t>
            </a:r>
            <a:r>
              <a:rPr lang="en-GB" sz="1600" dirty="0">
                <a:latin typeface="Lucida Console" panose="020B0609040504020204" pitchFamily="49" charset="0"/>
              </a:rPr>
              <a:t>&gt;Cinderella&lt;/h1&gt;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  &lt;p&gt;Once upon a time a wicked queen wanted to get 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    rid of her pretty step-daughter.&lt;/p&gt;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&lt;/body&gt;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&lt;/html&gt;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19383344-1B86-8D4E-A987-344B783D0EE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3092094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8" name="Group 57">
            <a:extLst>
              <a:ext uri="{FF2B5EF4-FFF2-40B4-BE49-F238E27FC236}">
                <a16:creationId xmlns:a16="http://schemas.microsoft.com/office/drawing/2014/main" id="{078D0052-CAA8-F944-A187-2490457413A7}"/>
              </a:ext>
            </a:extLst>
          </p:cNvPr>
          <p:cNvGrpSpPr/>
          <p:nvPr/>
        </p:nvGrpSpPr>
        <p:grpSpPr>
          <a:xfrm>
            <a:off x="6167438" y="1751365"/>
            <a:ext cx="5400675" cy="4494499"/>
            <a:chOff x="6167438" y="1751365"/>
            <a:chExt cx="5400675" cy="4494499"/>
          </a:xfrm>
        </p:grpSpPr>
        <p:sp>
          <p:nvSpPr>
            <p:cNvPr id="5" name="Rectangle 4"/>
            <p:cNvSpPr/>
            <p:nvPr/>
          </p:nvSpPr>
          <p:spPr bwMode="auto">
            <a:xfrm>
              <a:off x="6167438" y="1781864"/>
              <a:ext cx="5400675" cy="4464000"/>
            </a:xfrm>
            <a:prstGeom prst="rect">
              <a:avLst/>
            </a:prstGeom>
            <a:noFill/>
            <a:ln w="12700" cap="flat" cmpd="sng" algn="ctr">
              <a:solidFill>
                <a:schemeClr val="tx1">
                  <a:lumMod val="50000"/>
                </a:schemeClr>
              </a:solidFill>
              <a:prstDash val="dash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20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6" name="Rectangle 5"/>
            <p:cNvSpPr/>
            <p:nvPr/>
          </p:nvSpPr>
          <p:spPr bwMode="auto">
            <a:xfrm>
              <a:off x="6383338" y="1997864"/>
              <a:ext cx="4968000" cy="4032000"/>
            </a:xfrm>
            <a:prstGeom prst="rect">
              <a:avLst/>
            </a:prstGeom>
            <a:solidFill>
              <a:schemeClr val="tx1">
                <a:lumMod val="50000"/>
              </a:schemeClr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20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6941280" y="1751365"/>
              <a:ext cx="902811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200" dirty="0" err="1"/>
                <a:t>ul</a:t>
              </a:r>
              <a:r>
                <a:rPr lang="en-GB" sz="1200" dirty="0"/>
                <a:t> margin</a:t>
              </a: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6941280" y="1965411"/>
              <a:ext cx="870751" cy="276999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n-GB" sz="1200" dirty="0" err="1">
                  <a:solidFill>
                    <a:schemeClr val="bg1"/>
                  </a:solidFill>
                </a:rPr>
                <a:t>ul</a:t>
              </a:r>
              <a:r>
                <a:rPr lang="en-GB" sz="1200" dirty="0">
                  <a:solidFill>
                    <a:schemeClr val="bg1"/>
                  </a:solidFill>
                </a:rPr>
                <a:t> border</a:t>
              </a:r>
            </a:p>
          </p:txBody>
        </p:sp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88945FDC-9DE4-2A45-A102-EF38FE9A1825}"/>
                </a:ext>
              </a:extLst>
            </p:cNvPr>
            <p:cNvSpPr/>
            <p:nvPr/>
          </p:nvSpPr>
          <p:spPr bwMode="auto">
            <a:xfrm>
              <a:off x="6600825" y="2205038"/>
              <a:ext cx="4536000" cy="3600000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20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CEB7429A-CB07-154F-B702-7BB7C2627EA7}"/>
                </a:ext>
              </a:extLst>
            </p:cNvPr>
            <p:cNvSpPr/>
            <p:nvPr/>
          </p:nvSpPr>
          <p:spPr bwMode="auto">
            <a:xfrm>
              <a:off x="6816724" y="2420936"/>
              <a:ext cx="4104000" cy="3168000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dash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20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6941280" y="2164250"/>
              <a:ext cx="984565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200" dirty="0" err="1"/>
                <a:t>ul</a:t>
              </a:r>
              <a:r>
                <a:rPr lang="en-GB" sz="1200" dirty="0"/>
                <a:t> padding</a:t>
              </a: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Collapsing Margins</a:t>
            </a:r>
            <a:endParaRPr lang="en-GB" dirty="0"/>
          </a:p>
        </p:txBody>
      </p:sp>
      <p:sp>
        <p:nvSpPr>
          <p:cNvPr id="19" name="Content Placeholder 18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Adjoining vertical margins combine to form a single margin</a:t>
            </a:r>
          </a:p>
          <a:p>
            <a:endParaRPr lang="en-GB" dirty="0"/>
          </a:p>
          <a:p>
            <a:pPr marL="0" indent="0">
              <a:buNone/>
            </a:pPr>
            <a:r>
              <a:rPr lang="en-GB" sz="1600" dirty="0">
                <a:latin typeface="Lucida Console" panose="020B0609040504020204" pitchFamily="49" charset="0"/>
              </a:rPr>
              <a:t>&lt;</a:t>
            </a:r>
            <a:r>
              <a:rPr lang="en-GB" sz="1600" dirty="0" err="1">
                <a:latin typeface="Lucida Console" panose="020B0609040504020204" pitchFamily="49" charset="0"/>
              </a:rPr>
              <a:t>ul</a:t>
            </a:r>
            <a:r>
              <a:rPr lang="en-GB" sz="1600" dirty="0">
                <a:latin typeface="Lucida Console" panose="020B0609040504020204" pitchFamily="49" charset="0"/>
              </a:rPr>
              <a:t>&gt;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</a:t>
            </a:r>
            <a:r>
              <a:rPr lang="en-GB" sz="1600" dirty="0">
                <a:solidFill>
                  <a:srgbClr val="00B0F0"/>
                </a:solidFill>
                <a:latin typeface="Lucida Console" panose="020B0609040504020204" pitchFamily="49" charset="0"/>
              </a:rPr>
              <a:t>&lt;li&gt;...&lt;/li&gt;</a:t>
            </a:r>
            <a:br>
              <a:rPr lang="en-GB" sz="1600" dirty="0">
                <a:solidFill>
                  <a:srgbClr val="00B0F0"/>
                </a:solidFill>
                <a:latin typeface="Lucida Console" panose="020B0609040504020204" pitchFamily="49" charset="0"/>
              </a:rPr>
            </a:br>
            <a:r>
              <a:rPr lang="en-GB" sz="1600" dirty="0">
                <a:solidFill>
                  <a:srgbClr val="00B0F0"/>
                </a:solidFill>
                <a:latin typeface="Lucida Console" panose="020B0609040504020204" pitchFamily="49" charset="0"/>
              </a:rPr>
              <a:t>  &lt;li&gt;...&lt;/li&gt;</a:t>
            </a:r>
            <a:br>
              <a:rPr lang="en-GB" sz="1600" dirty="0">
                <a:solidFill>
                  <a:srgbClr val="00B0F0"/>
                </a:solidFill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&lt;/</a:t>
            </a:r>
            <a:r>
              <a:rPr lang="en-GB" sz="1600" dirty="0" err="1">
                <a:latin typeface="Lucida Console" panose="020B0609040504020204" pitchFamily="49" charset="0"/>
              </a:rPr>
              <a:t>ul</a:t>
            </a:r>
            <a:r>
              <a:rPr lang="en-GB" sz="1600" dirty="0">
                <a:latin typeface="Lucida Console" panose="020B0609040504020204" pitchFamily="49" charset="0"/>
              </a:rPr>
              <a:t>&gt;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3EE57D3-4B29-5A4C-92A6-3AE02F09AC5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  <p:grpSp>
        <p:nvGrpSpPr>
          <p:cNvPr id="57" name="Group 56">
            <a:extLst>
              <a:ext uri="{FF2B5EF4-FFF2-40B4-BE49-F238E27FC236}">
                <a16:creationId xmlns:a16="http://schemas.microsoft.com/office/drawing/2014/main" id="{3062E8A9-4F0B-6145-A396-FF84055FEB8A}"/>
              </a:ext>
            </a:extLst>
          </p:cNvPr>
          <p:cNvGrpSpPr/>
          <p:nvPr/>
        </p:nvGrpSpPr>
        <p:grpSpPr>
          <a:xfrm>
            <a:off x="7031308" y="3866805"/>
            <a:ext cx="3672000" cy="1514601"/>
            <a:chOff x="7031308" y="3866805"/>
            <a:chExt cx="3672000" cy="1514601"/>
          </a:xfrm>
        </p:grpSpPr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2B61E30D-E061-BA4A-B59F-9B1CB955ECB3}"/>
                </a:ext>
              </a:extLst>
            </p:cNvPr>
            <p:cNvSpPr/>
            <p:nvPr/>
          </p:nvSpPr>
          <p:spPr bwMode="auto">
            <a:xfrm>
              <a:off x="7031308" y="4121406"/>
              <a:ext cx="3672000" cy="1260000"/>
            </a:xfrm>
            <a:prstGeom prst="rect">
              <a:avLst/>
            </a:prstGeom>
            <a:solidFill>
              <a:schemeClr val="tx2">
                <a:lumMod val="75000"/>
                <a:lumOff val="25000"/>
              </a:schemeClr>
            </a:solidFill>
            <a:ln w="12700" cap="flat" cmpd="sng" algn="ctr">
              <a:solidFill>
                <a:schemeClr val="tx2">
                  <a:lumMod val="75000"/>
                  <a:lumOff val="2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20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46" name="Rectangle 45">
              <a:extLst>
                <a:ext uri="{FF2B5EF4-FFF2-40B4-BE49-F238E27FC236}">
                  <a16:creationId xmlns:a16="http://schemas.microsoft.com/office/drawing/2014/main" id="{CF6C6360-6B93-BB4B-BE2B-161B2A98142A}"/>
                </a:ext>
              </a:extLst>
            </p:cNvPr>
            <p:cNvSpPr/>
            <p:nvPr/>
          </p:nvSpPr>
          <p:spPr bwMode="auto">
            <a:xfrm>
              <a:off x="7247308" y="4337406"/>
              <a:ext cx="3240000" cy="827999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2">
                  <a:lumMod val="75000"/>
                  <a:lumOff val="2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20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48" name="Rectangle 47">
              <a:extLst>
                <a:ext uri="{FF2B5EF4-FFF2-40B4-BE49-F238E27FC236}">
                  <a16:creationId xmlns:a16="http://schemas.microsoft.com/office/drawing/2014/main" id="{2DB69A83-92A6-8141-AB3F-A999D6B24FA8}"/>
                </a:ext>
              </a:extLst>
            </p:cNvPr>
            <p:cNvSpPr/>
            <p:nvPr/>
          </p:nvSpPr>
          <p:spPr bwMode="auto">
            <a:xfrm>
              <a:off x="7463308" y="4553405"/>
              <a:ext cx="2808000" cy="396000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2">
                  <a:lumMod val="75000"/>
                  <a:lumOff val="25000"/>
                </a:schemeClr>
              </a:solidFill>
              <a:prstDash val="dash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20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8DE2EC01-6290-6D46-BE42-D4ABF7F7690C}"/>
                </a:ext>
              </a:extLst>
            </p:cNvPr>
            <p:cNvSpPr txBox="1"/>
            <p:nvPr/>
          </p:nvSpPr>
          <p:spPr>
            <a:xfrm>
              <a:off x="7586248" y="3866805"/>
              <a:ext cx="851515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200" dirty="0">
                  <a:solidFill>
                    <a:schemeClr val="tx2">
                      <a:lumMod val="75000"/>
                      <a:lumOff val="25000"/>
                    </a:schemeClr>
                  </a:solidFill>
                </a:rPr>
                <a:t>li margin</a:t>
              </a:r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412E9A3E-1BCA-0E4A-AF51-883268392BDE}"/>
                </a:ext>
              </a:extLst>
            </p:cNvPr>
            <p:cNvSpPr txBox="1"/>
            <p:nvPr/>
          </p:nvSpPr>
          <p:spPr>
            <a:xfrm>
              <a:off x="7583427" y="4090221"/>
              <a:ext cx="819455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200" dirty="0">
                  <a:solidFill>
                    <a:schemeClr val="bg1"/>
                  </a:solidFill>
                </a:rPr>
                <a:t>li border</a:t>
              </a:r>
            </a:p>
          </p:txBody>
        </p: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E0DAD016-B671-F048-9A7D-97330AF853FA}"/>
                </a:ext>
              </a:extLst>
            </p:cNvPr>
            <p:cNvSpPr txBox="1"/>
            <p:nvPr/>
          </p:nvSpPr>
          <p:spPr>
            <a:xfrm>
              <a:off x="7583427" y="4310657"/>
              <a:ext cx="933269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200" dirty="0">
                  <a:solidFill>
                    <a:schemeClr val="tx2">
                      <a:lumMod val="75000"/>
                      <a:lumOff val="25000"/>
                    </a:schemeClr>
                  </a:solidFill>
                </a:rPr>
                <a:t>li padding</a:t>
              </a:r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B9B80927-AE9F-FE4D-B49D-56420C5BB106}"/>
                </a:ext>
              </a:extLst>
            </p:cNvPr>
            <p:cNvSpPr txBox="1"/>
            <p:nvPr/>
          </p:nvSpPr>
          <p:spPr>
            <a:xfrm>
              <a:off x="7583427" y="4612905"/>
              <a:ext cx="888385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200" dirty="0">
                  <a:solidFill>
                    <a:schemeClr val="tx2">
                      <a:lumMod val="75000"/>
                      <a:lumOff val="25000"/>
                    </a:schemeClr>
                  </a:solidFill>
                </a:rPr>
                <a:t>li content</a:t>
              </a:r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78B95254-33C7-E649-8AE9-248650F0D4AA}"/>
              </a:ext>
            </a:extLst>
          </p:cNvPr>
          <p:cNvGrpSpPr/>
          <p:nvPr/>
        </p:nvGrpSpPr>
        <p:grpSpPr>
          <a:xfrm>
            <a:off x="7031368" y="2400445"/>
            <a:ext cx="3672000" cy="1496393"/>
            <a:chOff x="7031368" y="2400445"/>
            <a:chExt cx="3672000" cy="1496393"/>
          </a:xfrm>
        </p:grpSpPr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169F91FC-93DA-764B-87D1-7F2223DAE04B}"/>
                </a:ext>
              </a:extLst>
            </p:cNvPr>
            <p:cNvSpPr/>
            <p:nvPr/>
          </p:nvSpPr>
          <p:spPr bwMode="auto">
            <a:xfrm>
              <a:off x="7031368" y="2636838"/>
              <a:ext cx="3672000" cy="1260000"/>
            </a:xfrm>
            <a:prstGeom prst="rect">
              <a:avLst/>
            </a:prstGeom>
            <a:solidFill>
              <a:schemeClr val="tx2">
                <a:lumMod val="75000"/>
                <a:lumOff val="25000"/>
              </a:schemeClr>
            </a:solidFill>
            <a:ln w="12700" cap="flat" cmpd="sng" algn="ctr">
              <a:solidFill>
                <a:schemeClr val="tx2">
                  <a:lumMod val="75000"/>
                  <a:lumOff val="2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20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45" name="Rectangle 44">
              <a:extLst>
                <a:ext uri="{FF2B5EF4-FFF2-40B4-BE49-F238E27FC236}">
                  <a16:creationId xmlns:a16="http://schemas.microsoft.com/office/drawing/2014/main" id="{71DE15D8-044F-3D40-966B-CB6B11FD8057}"/>
                </a:ext>
              </a:extLst>
            </p:cNvPr>
            <p:cNvSpPr/>
            <p:nvPr/>
          </p:nvSpPr>
          <p:spPr bwMode="auto">
            <a:xfrm>
              <a:off x="7247308" y="2857172"/>
              <a:ext cx="3240000" cy="827999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2">
                  <a:lumMod val="75000"/>
                  <a:lumOff val="2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20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47" name="Rectangle 46">
              <a:extLst>
                <a:ext uri="{FF2B5EF4-FFF2-40B4-BE49-F238E27FC236}">
                  <a16:creationId xmlns:a16="http://schemas.microsoft.com/office/drawing/2014/main" id="{D58AEDBB-3503-0345-834A-55991787E3F5}"/>
                </a:ext>
              </a:extLst>
            </p:cNvPr>
            <p:cNvSpPr/>
            <p:nvPr/>
          </p:nvSpPr>
          <p:spPr bwMode="auto">
            <a:xfrm>
              <a:off x="7463370" y="3071218"/>
              <a:ext cx="2808000" cy="396000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2">
                  <a:lumMod val="75000"/>
                  <a:lumOff val="25000"/>
                </a:schemeClr>
              </a:solidFill>
              <a:prstDash val="dash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20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BA7B9D79-3B69-BD40-A07D-3B744C9D29A3}"/>
                </a:ext>
              </a:extLst>
            </p:cNvPr>
            <p:cNvSpPr txBox="1"/>
            <p:nvPr/>
          </p:nvSpPr>
          <p:spPr>
            <a:xfrm>
              <a:off x="7586248" y="2400445"/>
              <a:ext cx="851515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200" dirty="0">
                  <a:solidFill>
                    <a:schemeClr val="tx2">
                      <a:lumMod val="75000"/>
                      <a:lumOff val="25000"/>
                    </a:schemeClr>
                  </a:solidFill>
                </a:rPr>
                <a:t>li margin</a:t>
              </a:r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DBA36188-E5C6-9543-9D09-426CB59BFD94}"/>
                </a:ext>
              </a:extLst>
            </p:cNvPr>
            <p:cNvSpPr txBox="1"/>
            <p:nvPr/>
          </p:nvSpPr>
          <p:spPr>
            <a:xfrm>
              <a:off x="7589813" y="2620779"/>
              <a:ext cx="819455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200" dirty="0">
                  <a:solidFill>
                    <a:schemeClr val="bg1"/>
                  </a:solidFill>
                </a:rPr>
                <a:t>li border</a:t>
              </a: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881E5360-9029-724D-92CA-B4A6B826DA4C}"/>
                </a:ext>
              </a:extLst>
            </p:cNvPr>
            <p:cNvSpPr txBox="1"/>
            <p:nvPr/>
          </p:nvSpPr>
          <p:spPr>
            <a:xfrm>
              <a:off x="7586248" y="2820435"/>
              <a:ext cx="933269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200" dirty="0">
                  <a:solidFill>
                    <a:schemeClr val="tx2">
                      <a:lumMod val="75000"/>
                      <a:lumOff val="25000"/>
                    </a:schemeClr>
                  </a:solidFill>
                </a:rPr>
                <a:t>li padding</a:t>
              </a:r>
            </a:p>
          </p:txBody>
        </p: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3E75EE9A-708B-614C-8FA9-FBCE6FF80A2A}"/>
                </a:ext>
              </a:extLst>
            </p:cNvPr>
            <p:cNvSpPr txBox="1"/>
            <p:nvPr/>
          </p:nvSpPr>
          <p:spPr>
            <a:xfrm>
              <a:off x="7583427" y="3136717"/>
              <a:ext cx="888385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200" dirty="0">
                  <a:solidFill>
                    <a:schemeClr val="tx2">
                      <a:lumMod val="75000"/>
                      <a:lumOff val="25000"/>
                    </a:schemeClr>
                  </a:solidFill>
                </a:rPr>
                <a:t>li content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0269909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E25AC3-B546-1A4A-896B-CA8FE6A6C0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Floating elements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C9D9FE5-A92E-084D-86E7-7E572C23C245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A floated element can move left/right (within its containing block), allowing content to flow around it</a:t>
            </a:r>
          </a:p>
          <a:p>
            <a:pPr marL="0" indent="0">
              <a:buNone/>
            </a:pPr>
            <a:r>
              <a:rPr lang="en-GB" dirty="0">
                <a:latin typeface="Lucida Console" panose="020B0609040504020204" pitchFamily="49" charset="0"/>
              </a:rPr>
              <a:t>float:</a:t>
            </a:r>
          </a:p>
          <a:p>
            <a:pPr lvl="1"/>
            <a:r>
              <a:rPr lang="en-GB" dirty="0">
                <a:latin typeface="Lucida Console" panose="020B0609040504020204" pitchFamily="49" charset="0"/>
              </a:rPr>
              <a:t>left, right, none</a:t>
            </a:r>
          </a:p>
          <a:p>
            <a:pPr marL="0" indent="0">
              <a:buNone/>
            </a:pPr>
            <a:r>
              <a:rPr lang="en-GB" dirty="0">
                <a:latin typeface="Lucida Console" panose="020B0609040504020204" pitchFamily="49" charset="0"/>
              </a:rPr>
              <a:t>clear:</a:t>
            </a:r>
          </a:p>
          <a:p>
            <a:pPr lvl="1"/>
            <a:r>
              <a:rPr lang="en-GB" dirty="0"/>
              <a:t>Indicates that an element’s content may not flow around a floated element</a:t>
            </a:r>
          </a:p>
          <a:p>
            <a:pPr lvl="1"/>
            <a:r>
              <a:rPr lang="en-GB" dirty="0">
                <a:latin typeface="Lucida Console" panose="020B0609040504020204" pitchFamily="49" charset="0"/>
              </a:rPr>
              <a:t>left, right, both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64473FB0-03F1-054B-810F-B97F4ECE615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8181C2E-EC3B-5941-A69B-27987B65611A}"/>
              </a:ext>
            </a:extLst>
          </p:cNvPr>
          <p:cNvSpPr/>
          <p:nvPr/>
        </p:nvSpPr>
        <p:spPr>
          <a:xfrm>
            <a:off x="6600850" y="1773236"/>
            <a:ext cx="4464000" cy="4464000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t" anchorCtr="0"/>
          <a:lstStyle/>
          <a:p>
            <a:r>
              <a:rPr lang="en-GB" dirty="0">
                <a:solidFill>
                  <a:schemeClr val="tx1"/>
                </a:solidFill>
              </a:rPr>
              <a:t>		Lorem ipsum </a:t>
            </a:r>
            <a:r>
              <a:rPr lang="en-GB" dirty="0" err="1">
                <a:solidFill>
                  <a:schemeClr val="tx1"/>
                </a:solidFill>
              </a:rPr>
              <a:t>dolor</a:t>
            </a:r>
            <a:r>
              <a:rPr lang="en-GB" dirty="0">
                <a:solidFill>
                  <a:schemeClr val="tx1"/>
                </a:solidFill>
              </a:rPr>
              <a:t> 		sit </a:t>
            </a:r>
            <a:r>
              <a:rPr lang="en-GB" dirty="0" err="1">
                <a:solidFill>
                  <a:schemeClr val="tx1"/>
                </a:solidFill>
              </a:rPr>
              <a:t>amet</a:t>
            </a:r>
            <a:r>
              <a:rPr lang="en-GB" dirty="0">
                <a:solidFill>
                  <a:schemeClr val="tx1"/>
                </a:solidFill>
              </a:rPr>
              <a:t>, 			</a:t>
            </a:r>
            <a:r>
              <a:rPr lang="en-GB" dirty="0" err="1">
                <a:solidFill>
                  <a:schemeClr val="tx1"/>
                </a:solidFill>
              </a:rPr>
              <a:t>consectetur</a:t>
            </a:r>
            <a:r>
              <a:rPr lang="en-GB" dirty="0">
                <a:solidFill>
                  <a:schemeClr val="tx1"/>
                </a:solidFill>
              </a:rPr>
              <a:t> 			</a:t>
            </a:r>
            <a:r>
              <a:rPr lang="en-GB" dirty="0" err="1">
                <a:solidFill>
                  <a:schemeClr val="tx1"/>
                </a:solidFill>
              </a:rPr>
              <a:t>adipiscing</a:t>
            </a:r>
            <a:r>
              <a:rPr lang="en-GB" dirty="0">
                <a:solidFill>
                  <a:schemeClr val="tx1"/>
                </a:solidFill>
              </a:rPr>
              <a:t> </a:t>
            </a:r>
            <a:r>
              <a:rPr lang="en-GB" dirty="0" err="1">
                <a:solidFill>
                  <a:schemeClr val="tx1"/>
                </a:solidFill>
              </a:rPr>
              <a:t>elit</a:t>
            </a:r>
            <a:r>
              <a:rPr lang="en-GB" dirty="0">
                <a:solidFill>
                  <a:schemeClr val="tx1"/>
                </a:solidFill>
              </a:rPr>
              <a:t>. Cras 		et </a:t>
            </a:r>
            <a:r>
              <a:rPr lang="en-GB" dirty="0" err="1">
                <a:solidFill>
                  <a:schemeClr val="tx1"/>
                </a:solidFill>
              </a:rPr>
              <a:t>feugiat</a:t>
            </a:r>
            <a:r>
              <a:rPr lang="en-GB" dirty="0">
                <a:solidFill>
                  <a:schemeClr val="tx1"/>
                </a:solidFill>
              </a:rPr>
              <a:t> lorem. 		</a:t>
            </a:r>
            <a:r>
              <a:rPr lang="en-GB" dirty="0" err="1">
                <a:solidFill>
                  <a:schemeClr val="tx1"/>
                </a:solidFill>
              </a:rPr>
              <a:t>Fusce</a:t>
            </a:r>
            <a:r>
              <a:rPr lang="en-GB" dirty="0">
                <a:solidFill>
                  <a:schemeClr val="tx1"/>
                </a:solidFill>
              </a:rPr>
              <a:t> </a:t>
            </a:r>
            <a:r>
              <a:rPr lang="en-GB" dirty="0" err="1">
                <a:solidFill>
                  <a:schemeClr val="tx1"/>
                </a:solidFill>
              </a:rPr>
              <a:t>congue</a:t>
            </a:r>
            <a:r>
              <a:rPr lang="en-GB" dirty="0">
                <a:solidFill>
                  <a:schemeClr val="tx1"/>
                </a:solidFill>
              </a:rPr>
              <a:t> 			lacinia ante ac 			</a:t>
            </a:r>
            <a:r>
              <a:rPr lang="en-GB" dirty="0" err="1">
                <a:solidFill>
                  <a:schemeClr val="tx1"/>
                </a:solidFill>
              </a:rPr>
              <a:t>tincidunt</a:t>
            </a:r>
            <a:r>
              <a:rPr lang="en-GB" dirty="0">
                <a:solidFill>
                  <a:schemeClr val="tx1"/>
                </a:solidFill>
              </a:rPr>
              <a:t>. </a:t>
            </a:r>
            <a:r>
              <a:rPr lang="en-GB" dirty="0" err="1">
                <a:solidFill>
                  <a:schemeClr val="tx1"/>
                </a:solidFill>
              </a:rPr>
              <a:t>Donec</a:t>
            </a:r>
            <a:r>
              <a:rPr lang="en-GB" dirty="0">
                <a:solidFill>
                  <a:schemeClr val="tx1"/>
                </a:solidFill>
              </a:rPr>
              <a:t> et 		</a:t>
            </a:r>
            <a:r>
              <a:rPr lang="en-GB" dirty="0" err="1">
                <a:solidFill>
                  <a:schemeClr val="tx1"/>
                </a:solidFill>
              </a:rPr>
              <a:t>metus</a:t>
            </a:r>
            <a:r>
              <a:rPr lang="en-GB" dirty="0">
                <a:solidFill>
                  <a:schemeClr val="tx1"/>
                </a:solidFill>
              </a:rPr>
              <a:t> </a:t>
            </a:r>
            <a:r>
              <a:rPr lang="en-GB" dirty="0" err="1">
                <a:solidFill>
                  <a:schemeClr val="tx1"/>
                </a:solidFill>
              </a:rPr>
              <a:t>nec</a:t>
            </a:r>
            <a:r>
              <a:rPr lang="en-GB" dirty="0">
                <a:solidFill>
                  <a:schemeClr val="tx1"/>
                </a:solidFill>
              </a:rPr>
              <a:t> </a:t>
            </a:r>
            <a:r>
              <a:rPr lang="en-GB" dirty="0" err="1">
                <a:solidFill>
                  <a:schemeClr val="tx1"/>
                </a:solidFill>
              </a:rPr>
              <a:t>orci</a:t>
            </a:r>
            <a:r>
              <a:rPr lang="en-GB" dirty="0">
                <a:solidFill>
                  <a:schemeClr val="tx1"/>
                </a:solidFill>
              </a:rPr>
              <a:t> dictum </a:t>
            </a:r>
            <a:r>
              <a:rPr lang="en-GB" dirty="0" err="1">
                <a:solidFill>
                  <a:schemeClr val="tx1"/>
                </a:solidFill>
              </a:rPr>
              <a:t>ultricies</a:t>
            </a:r>
            <a:r>
              <a:rPr lang="en-GB" dirty="0">
                <a:solidFill>
                  <a:schemeClr val="tx1"/>
                </a:solidFill>
              </a:rPr>
              <a:t>. Nam </a:t>
            </a:r>
            <a:r>
              <a:rPr lang="en-GB" dirty="0" err="1">
                <a:solidFill>
                  <a:schemeClr val="tx1"/>
                </a:solidFill>
              </a:rPr>
              <a:t>malesuada</a:t>
            </a:r>
            <a:r>
              <a:rPr lang="en-GB" dirty="0">
                <a:solidFill>
                  <a:schemeClr val="tx1"/>
                </a:solidFill>
              </a:rPr>
              <a:t> </a:t>
            </a:r>
            <a:r>
              <a:rPr lang="en-GB" dirty="0" err="1">
                <a:solidFill>
                  <a:schemeClr val="tx1"/>
                </a:solidFill>
              </a:rPr>
              <a:t>justo</a:t>
            </a:r>
            <a:r>
              <a:rPr lang="en-GB" dirty="0">
                <a:solidFill>
                  <a:schemeClr val="tx1"/>
                </a:solidFill>
              </a:rPr>
              <a:t> </a:t>
            </a:r>
            <a:r>
              <a:rPr lang="en-GB" dirty="0" err="1">
                <a:solidFill>
                  <a:schemeClr val="tx1"/>
                </a:solidFill>
              </a:rPr>
              <a:t>justo</a:t>
            </a:r>
            <a:r>
              <a:rPr lang="en-GB" dirty="0">
                <a:solidFill>
                  <a:schemeClr val="tx1"/>
                </a:solidFill>
              </a:rPr>
              <a:t>, ac </a:t>
            </a:r>
            <a:r>
              <a:rPr lang="en-GB" dirty="0" err="1">
                <a:solidFill>
                  <a:schemeClr val="tx1"/>
                </a:solidFill>
              </a:rPr>
              <a:t>volutpat</a:t>
            </a:r>
            <a:r>
              <a:rPr lang="en-GB" dirty="0">
                <a:solidFill>
                  <a:schemeClr val="tx1"/>
                </a:solidFill>
              </a:rPr>
              <a:t> </a:t>
            </a:r>
            <a:r>
              <a:rPr lang="en-GB" dirty="0" err="1">
                <a:solidFill>
                  <a:schemeClr val="tx1"/>
                </a:solidFill>
              </a:rPr>
              <a:t>lectus</a:t>
            </a:r>
            <a:r>
              <a:rPr lang="en-GB" dirty="0">
                <a:solidFill>
                  <a:schemeClr val="tx1"/>
                </a:solidFill>
              </a:rPr>
              <a:t> </a:t>
            </a:r>
            <a:r>
              <a:rPr lang="en-GB" dirty="0" err="1">
                <a:solidFill>
                  <a:schemeClr val="tx1"/>
                </a:solidFill>
              </a:rPr>
              <a:t>commodo</a:t>
            </a:r>
            <a:r>
              <a:rPr lang="en-GB" dirty="0">
                <a:solidFill>
                  <a:schemeClr val="tx1"/>
                </a:solidFill>
              </a:rPr>
              <a:t> lacinia. </a:t>
            </a:r>
            <a:r>
              <a:rPr lang="en-GB" dirty="0" err="1">
                <a:solidFill>
                  <a:schemeClr val="tx1"/>
                </a:solidFill>
              </a:rPr>
              <a:t>Mauris</a:t>
            </a:r>
            <a:r>
              <a:rPr lang="en-GB" dirty="0">
                <a:solidFill>
                  <a:schemeClr val="tx1"/>
                </a:solidFill>
              </a:rPr>
              <a:t> vitae </a:t>
            </a:r>
            <a:r>
              <a:rPr lang="en-GB" dirty="0" err="1">
                <a:solidFill>
                  <a:schemeClr val="tx1"/>
                </a:solidFill>
              </a:rPr>
              <a:t>nulla</a:t>
            </a:r>
            <a:r>
              <a:rPr lang="en-GB" dirty="0">
                <a:solidFill>
                  <a:schemeClr val="tx1"/>
                </a:solidFill>
              </a:rPr>
              <a:t> nisi. Ut </a:t>
            </a:r>
            <a:r>
              <a:rPr lang="en-GB" dirty="0" err="1">
                <a:solidFill>
                  <a:schemeClr val="tx1"/>
                </a:solidFill>
              </a:rPr>
              <a:t>dignissim</a:t>
            </a:r>
            <a:r>
              <a:rPr lang="en-GB" dirty="0">
                <a:solidFill>
                  <a:schemeClr val="tx1"/>
                </a:solidFill>
              </a:rPr>
              <a:t> </a:t>
            </a:r>
            <a:r>
              <a:rPr lang="en-GB" dirty="0" err="1">
                <a:solidFill>
                  <a:schemeClr val="tx1"/>
                </a:solidFill>
              </a:rPr>
              <a:t>pellentesque</a:t>
            </a:r>
            <a:r>
              <a:rPr lang="en-GB" dirty="0">
                <a:solidFill>
                  <a:schemeClr val="tx1"/>
                </a:solidFill>
              </a:rPr>
              <a:t> </a:t>
            </a:r>
            <a:r>
              <a:rPr lang="en-GB" dirty="0" err="1">
                <a:solidFill>
                  <a:schemeClr val="tx1"/>
                </a:solidFill>
              </a:rPr>
              <a:t>est</a:t>
            </a:r>
            <a:r>
              <a:rPr lang="en-GB" dirty="0">
                <a:solidFill>
                  <a:schemeClr val="tx1"/>
                </a:solidFill>
              </a:rPr>
              <a:t> </a:t>
            </a:r>
            <a:r>
              <a:rPr lang="en-GB" dirty="0" err="1">
                <a:solidFill>
                  <a:schemeClr val="tx1"/>
                </a:solidFill>
              </a:rPr>
              <a:t>vel</a:t>
            </a:r>
            <a:r>
              <a:rPr lang="en-GB" dirty="0">
                <a:solidFill>
                  <a:schemeClr val="tx1"/>
                </a:solidFill>
              </a:rPr>
              <a:t> maximus. </a:t>
            </a:r>
            <a:r>
              <a:rPr lang="en-GB" dirty="0" err="1">
                <a:solidFill>
                  <a:schemeClr val="tx1"/>
                </a:solidFill>
              </a:rPr>
              <a:t>Phasellus</a:t>
            </a:r>
            <a:r>
              <a:rPr lang="en-GB" dirty="0">
                <a:solidFill>
                  <a:schemeClr val="tx1"/>
                </a:solidFill>
              </a:rPr>
              <a:t> vestibulum </a:t>
            </a:r>
            <a:r>
              <a:rPr lang="en-GB" dirty="0" err="1">
                <a:solidFill>
                  <a:schemeClr val="tx1"/>
                </a:solidFill>
              </a:rPr>
              <a:t>quam</a:t>
            </a:r>
            <a:r>
              <a:rPr lang="en-GB" dirty="0">
                <a:solidFill>
                  <a:schemeClr val="tx1"/>
                </a:solidFill>
              </a:rPr>
              <a:t> </a:t>
            </a:r>
            <a:r>
              <a:rPr lang="en-GB" dirty="0" err="1">
                <a:solidFill>
                  <a:schemeClr val="tx1"/>
                </a:solidFill>
              </a:rPr>
              <a:t>sollicitudin</a:t>
            </a:r>
            <a:r>
              <a:rPr lang="en-GB" dirty="0">
                <a:solidFill>
                  <a:schemeClr val="tx1"/>
                </a:solidFill>
              </a:rPr>
              <a:t> </a:t>
            </a:r>
            <a:r>
              <a:rPr lang="en-GB" dirty="0" err="1">
                <a:solidFill>
                  <a:schemeClr val="tx1"/>
                </a:solidFill>
              </a:rPr>
              <a:t>mauris</a:t>
            </a:r>
            <a:r>
              <a:rPr lang="en-GB" dirty="0">
                <a:solidFill>
                  <a:schemeClr val="tx1"/>
                </a:solidFill>
              </a:rPr>
              <a:t> </a:t>
            </a:r>
            <a:r>
              <a:rPr lang="en-GB" dirty="0" err="1">
                <a:solidFill>
                  <a:schemeClr val="tx1"/>
                </a:solidFill>
              </a:rPr>
              <a:t>egestas</a:t>
            </a:r>
            <a:r>
              <a:rPr lang="en-GB" dirty="0">
                <a:solidFill>
                  <a:schemeClr val="tx1"/>
                </a:solidFill>
              </a:rPr>
              <a:t>,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E916054-BEC8-3546-8ED2-9FDDCBF81B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36545" y="2006601"/>
            <a:ext cx="1644794" cy="21924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668705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E25AC3-B546-1A4A-896B-CA8FE6A6C0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Floating elements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C9D9FE5-A92E-084D-86E7-7E572C23C245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>
                <a:latin typeface="Lucida Console" panose="020B0609040504020204" pitchFamily="49" charset="0"/>
              </a:rPr>
              <a:t>&lt;!DOCTYPE html&gt;</a:t>
            </a:r>
            <a:br>
              <a:rPr lang="en-GB" dirty="0">
                <a:latin typeface="Lucida Console" panose="020B0609040504020204" pitchFamily="49" charset="0"/>
              </a:rPr>
            </a:br>
            <a:r>
              <a:rPr lang="en-GB" dirty="0">
                <a:latin typeface="Lucida Console" panose="020B0609040504020204" pitchFamily="49" charset="0"/>
              </a:rPr>
              <a:t>&lt;html&gt;</a:t>
            </a:r>
            <a:br>
              <a:rPr lang="en-GB" dirty="0">
                <a:latin typeface="Lucida Console" panose="020B0609040504020204" pitchFamily="49" charset="0"/>
              </a:rPr>
            </a:br>
            <a:r>
              <a:rPr lang="en-GB" dirty="0">
                <a:latin typeface="Lucida Console" panose="020B0609040504020204" pitchFamily="49" charset="0"/>
              </a:rPr>
              <a:t>  &lt;head&gt;</a:t>
            </a:r>
            <a:br>
              <a:rPr lang="en-GB" dirty="0">
                <a:latin typeface="Lucida Console" panose="020B0609040504020204" pitchFamily="49" charset="0"/>
              </a:rPr>
            </a:br>
            <a:r>
              <a:rPr lang="en-GB" dirty="0">
                <a:latin typeface="Lucida Console" panose="020B0609040504020204" pitchFamily="49" charset="0"/>
              </a:rPr>
              <a:t>  &lt;/head&gt;</a:t>
            </a:r>
            <a:br>
              <a:rPr lang="en-GB" dirty="0">
                <a:latin typeface="Lucida Console" panose="020B0609040504020204" pitchFamily="49" charset="0"/>
              </a:rPr>
            </a:br>
            <a:r>
              <a:rPr lang="en-GB" dirty="0">
                <a:latin typeface="Lucida Console" panose="020B0609040504020204" pitchFamily="49" charset="0"/>
              </a:rPr>
              <a:t>  &lt;body&gt;</a:t>
            </a:r>
            <a:br>
              <a:rPr lang="en-GB" dirty="0">
                <a:latin typeface="Lucida Console" panose="020B0609040504020204" pitchFamily="49" charset="0"/>
              </a:rPr>
            </a:br>
            <a:r>
              <a:rPr lang="en-GB" dirty="0">
                <a:latin typeface="Lucida Console" panose="020B0609040504020204" pitchFamily="49" charset="0"/>
              </a:rPr>
              <a:t>    &lt;</a:t>
            </a:r>
            <a:r>
              <a:rPr lang="en-GB" dirty="0" err="1">
                <a:latin typeface="Lucida Console" panose="020B0609040504020204" pitchFamily="49" charset="0"/>
              </a:rPr>
              <a:t>img</a:t>
            </a:r>
            <a:r>
              <a:rPr lang="en-GB" dirty="0">
                <a:latin typeface="Lucida Console" panose="020B0609040504020204" pitchFamily="49" charset="0"/>
              </a:rPr>
              <a:t> style=“float: left” </a:t>
            </a:r>
            <a:br>
              <a:rPr lang="en-GB" dirty="0">
                <a:latin typeface="Lucida Console" panose="020B0609040504020204" pitchFamily="49" charset="0"/>
              </a:rPr>
            </a:br>
            <a:r>
              <a:rPr lang="en-GB" dirty="0">
                <a:latin typeface="Lucida Console" panose="020B0609040504020204" pitchFamily="49" charset="0"/>
              </a:rPr>
              <a:t>         </a:t>
            </a:r>
            <a:r>
              <a:rPr lang="en-GB" dirty="0" err="1">
                <a:latin typeface="Lucida Console" panose="020B0609040504020204" pitchFamily="49" charset="0"/>
              </a:rPr>
              <a:t>src</a:t>
            </a:r>
            <a:r>
              <a:rPr lang="en-GB" dirty="0">
                <a:latin typeface="Lucida Console" panose="020B0609040504020204" pitchFamily="49" charset="0"/>
              </a:rPr>
              <a:t>=“</a:t>
            </a:r>
            <a:r>
              <a:rPr lang="en-GB" dirty="0" err="1">
                <a:latin typeface="Lucida Console" panose="020B0609040504020204" pitchFamily="49" charset="0"/>
              </a:rPr>
              <a:t>kitten.jpg</a:t>
            </a:r>
            <a:r>
              <a:rPr lang="en-GB" dirty="0">
                <a:latin typeface="Lucida Console" panose="020B0609040504020204" pitchFamily="49" charset="0"/>
              </a:rPr>
              <a:t>”/&gt;</a:t>
            </a:r>
            <a:br>
              <a:rPr lang="en-GB" dirty="0">
                <a:latin typeface="Lucida Console" panose="020B0609040504020204" pitchFamily="49" charset="0"/>
              </a:rPr>
            </a:br>
            <a:r>
              <a:rPr lang="en-GB" dirty="0">
                <a:latin typeface="Lucida Console" panose="020B0609040504020204" pitchFamily="49" charset="0"/>
              </a:rPr>
              <a:t>    &lt;p&gt;Lorem ipsum </a:t>
            </a:r>
            <a:r>
              <a:rPr lang="en-GB" dirty="0" err="1">
                <a:latin typeface="Lucida Console" panose="020B0609040504020204" pitchFamily="49" charset="0"/>
              </a:rPr>
              <a:t>dolor</a:t>
            </a:r>
            <a:r>
              <a:rPr lang="en-GB" dirty="0">
                <a:latin typeface="Lucida Console" panose="020B0609040504020204" pitchFamily="49" charset="0"/>
              </a:rPr>
              <a:t> sit </a:t>
            </a:r>
            <a:r>
              <a:rPr lang="en-GB" dirty="0" err="1">
                <a:latin typeface="Lucida Console" panose="020B0609040504020204" pitchFamily="49" charset="0"/>
              </a:rPr>
              <a:t>amet</a:t>
            </a:r>
            <a:r>
              <a:rPr lang="en-GB" dirty="0">
                <a:latin typeface="Lucida Console" panose="020B0609040504020204" pitchFamily="49" charset="0"/>
              </a:rPr>
              <a:t>, </a:t>
            </a:r>
            <a:br>
              <a:rPr lang="en-GB" dirty="0">
                <a:latin typeface="Lucida Console" panose="020B0609040504020204" pitchFamily="49" charset="0"/>
              </a:rPr>
            </a:br>
            <a:r>
              <a:rPr lang="en-GB" dirty="0">
                <a:latin typeface="Lucida Console" panose="020B0609040504020204" pitchFamily="49" charset="0"/>
              </a:rPr>
              <a:t>       </a:t>
            </a:r>
            <a:r>
              <a:rPr lang="en-GB" dirty="0" err="1">
                <a:latin typeface="Lucida Console" panose="020B0609040504020204" pitchFamily="49" charset="0"/>
              </a:rPr>
              <a:t>consectetur</a:t>
            </a:r>
            <a:r>
              <a:rPr lang="en-GB" dirty="0">
                <a:latin typeface="Lucida Console" panose="020B0609040504020204" pitchFamily="49" charset="0"/>
              </a:rPr>
              <a:t> </a:t>
            </a:r>
            <a:r>
              <a:rPr lang="en-GB" dirty="0" err="1">
                <a:latin typeface="Lucida Console" panose="020B0609040504020204" pitchFamily="49" charset="0"/>
              </a:rPr>
              <a:t>adipiscing</a:t>
            </a:r>
            <a:r>
              <a:rPr lang="en-GB" dirty="0">
                <a:latin typeface="Lucida Console" panose="020B0609040504020204" pitchFamily="49" charset="0"/>
              </a:rPr>
              <a:t> </a:t>
            </a:r>
            <a:br>
              <a:rPr lang="en-GB" dirty="0">
                <a:latin typeface="Lucida Console" panose="020B0609040504020204" pitchFamily="49" charset="0"/>
              </a:rPr>
            </a:br>
            <a:r>
              <a:rPr lang="en-GB" dirty="0">
                <a:latin typeface="Lucida Console" panose="020B0609040504020204" pitchFamily="49" charset="0"/>
              </a:rPr>
              <a:t>       </a:t>
            </a:r>
            <a:r>
              <a:rPr lang="en-GB" dirty="0" err="1">
                <a:latin typeface="Lucida Console" panose="020B0609040504020204" pitchFamily="49" charset="0"/>
              </a:rPr>
              <a:t>elit</a:t>
            </a:r>
            <a:r>
              <a:rPr lang="en-GB" dirty="0">
                <a:latin typeface="Lucida Console" panose="020B0609040504020204" pitchFamily="49" charset="0"/>
              </a:rPr>
              <a:t>. Cras et </a:t>
            </a:r>
            <a:r>
              <a:rPr lang="en-GB" dirty="0" err="1">
                <a:latin typeface="Lucida Console" panose="020B0609040504020204" pitchFamily="49" charset="0"/>
              </a:rPr>
              <a:t>feugiat</a:t>
            </a:r>
            <a:br>
              <a:rPr lang="en-GB" dirty="0">
                <a:latin typeface="Lucida Console" panose="020B0609040504020204" pitchFamily="49" charset="0"/>
              </a:rPr>
            </a:br>
            <a:r>
              <a:rPr lang="en-GB" dirty="0">
                <a:latin typeface="Lucida Console" panose="020B0609040504020204" pitchFamily="49" charset="0"/>
              </a:rPr>
              <a:t>       lorem [...]&lt;/p&gt;</a:t>
            </a:r>
            <a:br>
              <a:rPr lang="en-GB" dirty="0">
                <a:latin typeface="Lucida Console" panose="020B0609040504020204" pitchFamily="49" charset="0"/>
              </a:rPr>
            </a:br>
            <a:r>
              <a:rPr lang="en-GB" dirty="0">
                <a:latin typeface="Lucida Console" panose="020B0609040504020204" pitchFamily="49" charset="0"/>
              </a:rPr>
              <a:t>  &lt;/body&gt;</a:t>
            </a:r>
            <a:br>
              <a:rPr lang="en-GB" dirty="0">
                <a:latin typeface="Lucida Console" panose="020B0609040504020204" pitchFamily="49" charset="0"/>
              </a:rPr>
            </a:br>
            <a:r>
              <a:rPr lang="en-GB" dirty="0">
                <a:latin typeface="Lucida Console" panose="020B0609040504020204" pitchFamily="49" charset="0"/>
              </a:rPr>
              <a:t>&lt;/html&gt;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64473FB0-03F1-054B-810F-B97F4ECE615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8181C2E-EC3B-5941-A69B-27987B65611A}"/>
              </a:ext>
            </a:extLst>
          </p:cNvPr>
          <p:cNvSpPr/>
          <p:nvPr/>
        </p:nvSpPr>
        <p:spPr>
          <a:xfrm>
            <a:off x="6600850" y="1773236"/>
            <a:ext cx="4464000" cy="4464000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t" anchorCtr="0"/>
          <a:lstStyle/>
          <a:p>
            <a:r>
              <a:rPr lang="en-GB" dirty="0">
                <a:solidFill>
                  <a:schemeClr val="tx1"/>
                </a:solidFill>
              </a:rPr>
              <a:t>		Lorem ipsum </a:t>
            </a:r>
            <a:r>
              <a:rPr lang="en-GB" dirty="0" err="1">
                <a:solidFill>
                  <a:schemeClr val="tx1"/>
                </a:solidFill>
              </a:rPr>
              <a:t>dolor</a:t>
            </a:r>
            <a:r>
              <a:rPr lang="en-GB" dirty="0">
                <a:solidFill>
                  <a:schemeClr val="tx1"/>
                </a:solidFill>
              </a:rPr>
              <a:t> 		sit </a:t>
            </a:r>
            <a:r>
              <a:rPr lang="en-GB" dirty="0" err="1">
                <a:solidFill>
                  <a:schemeClr val="tx1"/>
                </a:solidFill>
              </a:rPr>
              <a:t>amet</a:t>
            </a:r>
            <a:r>
              <a:rPr lang="en-GB" dirty="0">
                <a:solidFill>
                  <a:schemeClr val="tx1"/>
                </a:solidFill>
              </a:rPr>
              <a:t>, 			</a:t>
            </a:r>
            <a:r>
              <a:rPr lang="en-GB" dirty="0" err="1">
                <a:solidFill>
                  <a:schemeClr val="tx1"/>
                </a:solidFill>
              </a:rPr>
              <a:t>consectetur</a:t>
            </a:r>
            <a:r>
              <a:rPr lang="en-GB" dirty="0">
                <a:solidFill>
                  <a:schemeClr val="tx1"/>
                </a:solidFill>
              </a:rPr>
              <a:t> 			</a:t>
            </a:r>
            <a:r>
              <a:rPr lang="en-GB" dirty="0" err="1">
                <a:solidFill>
                  <a:schemeClr val="tx1"/>
                </a:solidFill>
              </a:rPr>
              <a:t>adipiscing</a:t>
            </a:r>
            <a:r>
              <a:rPr lang="en-GB" dirty="0">
                <a:solidFill>
                  <a:schemeClr val="tx1"/>
                </a:solidFill>
              </a:rPr>
              <a:t> </a:t>
            </a:r>
            <a:r>
              <a:rPr lang="en-GB" dirty="0" err="1">
                <a:solidFill>
                  <a:schemeClr val="tx1"/>
                </a:solidFill>
              </a:rPr>
              <a:t>elit</a:t>
            </a:r>
            <a:r>
              <a:rPr lang="en-GB" dirty="0">
                <a:solidFill>
                  <a:schemeClr val="tx1"/>
                </a:solidFill>
              </a:rPr>
              <a:t>. Cras 		et </a:t>
            </a:r>
            <a:r>
              <a:rPr lang="en-GB" dirty="0" err="1">
                <a:solidFill>
                  <a:schemeClr val="tx1"/>
                </a:solidFill>
              </a:rPr>
              <a:t>feugiat</a:t>
            </a:r>
            <a:r>
              <a:rPr lang="en-GB" dirty="0">
                <a:solidFill>
                  <a:schemeClr val="tx1"/>
                </a:solidFill>
              </a:rPr>
              <a:t> lorem. 		</a:t>
            </a:r>
            <a:r>
              <a:rPr lang="en-GB" dirty="0" err="1">
                <a:solidFill>
                  <a:schemeClr val="tx1"/>
                </a:solidFill>
              </a:rPr>
              <a:t>Fusce</a:t>
            </a:r>
            <a:r>
              <a:rPr lang="en-GB" dirty="0">
                <a:solidFill>
                  <a:schemeClr val="tx1"/>
                </a:solidFill>
              </a:rPr>
              <a:t> </a:t>
            </a:r>
            <a:r>
              <a:rPr lang="en-GB" dirty="0" err="1">
                <a:solidFill>
                  <a:schemeClr val="tx1"/>
                </a:solidFill>
              </a:rPr>
              <a:t>congue</a:t>
            </a:r>
            <a:r>
              <a:rPr lang="en-GB" dirty="0">
                <a:solidFill>
                  <a:schemeClr val="tx1"/>
                </a:solidFill>
              </a:rPr>
              <a:t> 			lacinia ante ac 			</a:t>
            </a:r>
            <a:r>
              <a:rPr lang="en-GB" dirty="0" err="1">
                <a:solidFill>
                  <a:schemeClr val="tx1"/>
                </a:solidFill>
              </a:rPr>
              <a:t>tincidunt</a:t>
            </a:r>
            <a:r>
              <a:rPr lang="en-GB" dirty="0">
                <a:solidFill>
                  <a:schemeClr val="tx1"/>
                </a:solidFill>
              </a:rPr>
              <a:t>. </a:t>
            </a:r>
            <a:r>
              <a:rPr lang="en-GB" dirty="0" err="1">
                <a:solidFill>
                  <a:schemeClr val="tx1"/>
                </a:solidFill>
              </a:rPr>
              <a:t>Donec</a:t>
            </a:r>
            <a:r>
              <a:rPr lang="en-GB" dirty="0">
                <a:solidFill>
                  <a:schemeClr val="tx1"/>
                </a:solidFill>
              </a:rPr>
              <a:t> et 		</a:t>
            </a:r>
            <a:r>
              <a:rPr lang="en-GB" dirty="0" err="1">
                <a:solidFill>
                  <a:schemeClr val="tx1"/>
                </a:solidFill>
              </a:rPr>
              <a:t>metus</a:t>
            </a:r>
            <a:r>
              <a:rPr lang="en-GB" dirty="0">
                <a:solidFill>
                  <a:schemeClr val="tx1"/>
                </a:solidFill>
              </a:rPr>
              <a:t> </a:t>
            </a:r>
            <a:r>
              <a:rPr lang="en-GB" dirty="0" err="1">
                <a:solidFill>
                  <a:schemeClr val="tx1"/>
                </a:solidFill>
              </a:rPr>
              <a:t>nec</a:t>
            </a:r>
            <a:r>
              <a:rPr lang="en-GB" dirty="0">
                <a:solidFill>
                  <a:schemeClr val="tx1"/>
                </a:solidFill>
              </a:rPr>
              <a:t> </a:t>
            </a:r>
            <a:r>
              <a:rPr lang="en-GB" dirty="0" err="1">
                <a:solidFill>
                  <a:schemeClr val="tx1"/>
                </a:solidFill>
              </a:rPr>
              <a:t>orci</a:t>
            </a:r>
            <a:r>
              <a:rPr lang="en-GB" dirty="0">
                <a:solidFill>
                  <a:schemeClr val="tx1"/>
                </a:solidFill>
              </a:rPr>
              <a:t> dictum </a:t>
            </a:r>
            <a:r>
              <a:rPr lang="en-GB" dirty="0" err="1">
                <a:solidFill>
                  <a:schemeClr val="tx1"/>
                </a:solidFill>
              </a:rPr>
              <a:t>ultricies</a:t>
            </a:r>
            <a:r>
              <a:rPr lang="en-GB" dirty="0">
                <a:solidFill>
                  <a:schemeClr val="tx1"/>
                </a:solidFill>
              </a:rPr>
              <a:t>. Nam </a:t>
            </a:r>
            <a:r>
              <a:rPr lang="en-GB" dirty="0" err="1">
                <a:solidFill>
                  <a:schemeClr val="tx1"/>
                </a:solidFill>
              </a:rPr>
              <a:t>malesuada</a:t>
            </a:r>
            <a:r>
              <a:rPr lang="en-GB" dirty="0">
                <a:solidFill>
                  <a:schemeClr val="tx1"/>
                </a:solidFill>
              </a:rPr>
              <a:t> </a:t>
            </a:r>
            <a:r>
              <a:rPr lang="en-GB" dirty="0" err="1">
                <a:solidFill>
                  <a:schemeClr val="tx1"/>
                </a:solidFill>
              </a:rPr>
              <a:t>justo</a:t>
            </a:r>
            <a:r>
              <a:rPr lang="en-GB" dirty="0">
                <a:solidFill>
                  <a:schemeClr val="tx1"/>
                </a:solidFill>
              </a:rPr>
              <a:t> </a:t>
            </a:r>
            <a:r>
              <a:rPr lang="en-GB" dirty="0" err="1">
                <a:solidFill>
                  <a:schemeClr val="tx1"/>
                </a:solidFill>
              </a:rPr>
              <a:t>justo</a:t>
            </a:r>
            <a:r>
              <a:rPr lang="en-GB" dirty="0">
                <a:solidFill>
                  <a:schemeClr val="tx1"/>
                </a:solidFill>
              </a:rPr>
              <a:t>, ac </a:t>
            </a:r>
            <a:r>
              <a:rPr lang="en-GB" dirty="0" err="1">
                <a:solidFill>
                  <a:schemeClr val="tx1"/>
                </a:solidFill>
              </a:rPr>
              <a:t>volutpat</a:t>
            </a:r>
            <a:r>
              <a:rPr lang="en-GB" dirty="0">
                <a:solidFill>
                  <a:schemeClr val="tx1"/>
                </a:solidFill>
              </a:rPr>
              <a:t> </a:t>
            </a:r>
            <a:r>
              <a:rPr lang="en-GB" dirty="0" err="1">
                <a:solidFill>
                  <a:schemeClr val="tx1"/>
                </a:solidFill>
              </a:rPr>
              <a:t>lectus</a:t>
            </a:r>
            <a:r>
              <a:rPr lang="en-GB" dirty="0">
                <a:solidFill>
                  <a:schemeClr val="tx1"/>
                </a:solidFill>
              </a:rPr>
              <a:t> </a:t>
            </a:r>
            <a:r>
              <a:rPr lang="en-GB" dirty="0" err="1">
                <a:solidFill>
                  <a:schemeClr val="tx1"/>
                </a:solidFill>
              </a:rPr>
              <a:t>commodo</a:t>
            </a:r>
            <a:r>
              <a:rPr lang="en-GB" dirty="0">
                <a:solidFill>
                  <a:schemeClr val="tx1"/>
                </a:solidFill>
              </a:rPr>
              <a:t> lacinia. </a:t>
            </a:r>
            <a:r>
              <a:rPr lang="en-GB" dirty="0" err="1">
                <a:solidFill>
                  <a:schemeClr val="tx1"/>
                </a:solidFill>
              </a:rPr>
              <a:t>Mauris</a:t>
            </a:r>
            <a:r>
              <a:rPr lang="en-GB" dirty="0">
                <a:solidFill>
                  <a:schemeClr val="tx1"/>
                </a:solidFill>
              </a:rPr>
              <a:t> vitae </a:t>
            </a:r>
            <a:r>
              <a:rPr lang="en-GB" dirty="0" err="1">
                <a:solidFill>
                  <a:schemeClr val="tx1"/>
                </a:solidFill>
              </a:rPr>
              <a:t>nulla</a:t>
            </a:r>
            <a:r>
              <a:rPr lang="en-GB" dirty="0">
                <a:solidFill>
                  <a:schemeClr val="tx1"/>
                </a:solidFill>
              </a:rPr>
              <a:t> nisi. Ut </a:t>
            </a:r>
            <a:r>
              <a:rPr lang="en-GB" dirty="0" err="1">
                <a:solidFill>
                  <a:schemeClr val="tx1"/>
                </a:solidFill>
              </a:rPr>
              <a:t>dignissim</a:t>
            </a:r>
            <a:r>
              <a:rPr lang="en-GB" dirty="0">
                <a:solidFill>
                  <a:schemeClr val="tx1"/>
                </a:solidFill>
              </a:rPr>
              <a:t> </a:t>
            </a:r>
            <a:r>
              <a:rPr lang="en-GB" dirty="0" err="1">
                <a:solidFill>
                  <a:schemeClr val="tx1"/>
                </a:solidFill>
              </a:rPr>
              <a:t>pellentesque</a:t>
            </a:r>
            <a:r>
              <a:rPr lang="en-GB" dirty="0">
                <a:solidFill>
                  <a:schemeClr val="tx1"/>
                </a:solidFill>
              </a:rPr>
              <a:t> </a:t>
            </a:r>
            <a:r>
              <a:rPr lang="en-GB" dirty="0" err="1">
                <a:solidFill>
                  <a:schemeClr val="tx1"/>
                </a:solidFill>
              </a:rPr>
              <a:t>est</a:t>
            </a:r>
            <a:r>
              <a:rPr lang="en-GB" dirty="0">
                <a:solidFill>
                  <a:schemeClr val="tx1"/>
                </a:solidFill>
              </a:rPr>
              <a:t> </a:t>
            </a:r>
            <a:r>
              <a:rPr lang="en-GB" dirty="0" err="1">
                <a:solidFill>
                  <a:schemeClr val="tx1"/>
                </a:solidFill>
              </a:rPr>
              <a:t>vel</a:t>
            </a:r>
            <a:r>
              <a:rPr lang="en-GB" dirty="0">
                <a:solidFill>
                  <a:schemeClr val="tx1"/>
                </a:solidFill>
              </a:rPr>
              <a:t> maximus. </a:t>
            </a:r>
            <a:r>
              <a:rPr lang="en-GB" dirty="0" err="1">
                <a:solidFill>
                  <a:schemeClr val="tx1"/>
                </a:solidFill>
              </a:rPr>
              <a:t>Phasellus</a:t>
            </a:r>
            <a:r>
              <a:rPr lang="en-GB" dirty="0">
                <a:solidFill>
                  <a:schemeClr val="tx1"/>
                </a:solidFill>
              </a:rPr>
              <a:t> vestibulum </a:t>
            </a:r>
            <a:r>
              <a:rPr lang="en-GB" dirty="0" err="1">
                <a:solidFill>
                  <a:schemeClr val="tx1"/>
                </a:solidFill>
              </a:rPr>
              <a:t>quam</a:t>
            </a:r>
            <a:r>
              <a:rPr lang="en-GB" dirty="0">
                <a:solidFill>
                  <a:schemeClr val="tx1"/>
                </a:solidFill>
              </a:rPr>
              <a:t> </a:t>
            </a:r>
            <a:r>
              <a:rPr lang="en-GB" dirty="0" err="1">
                <a:solidFill>
                  <a:schemeClr val="tx1"/>
                </a:solidFill>
              </a:rPr>
              <a:t>sollicitudin</a:t>
            </a:r>
            <a:r>
              <a:rPr lang="en-GB" dirty="0">
                <a:solidFill>
                  <a:schemeClr val="tx1"/>
                </a:solidFill>
              </a:rPr>
              <a:t> </a:t>
            </a:r>
            <a:r>
              <a:rPr lang="en-GB" dirty="0" err="1">
                <a:solidFill>
                  <a:schemeClr val="tx1"/>
                </a:solidFill>
              </a:rPr>
              <a:t>mauris</a:t>
            </a:r>
            <a:r>
              <a:rPr lang="en-GB" dirty="0">
                <a:solidFill>
                  <a:schemeClr val="tx1"/>
                </a:solidFill>
              </a:rPr>
              <a:t> </a:t>
            </a:r>
            <a:r>
              <a:rPr lang="en-GB" dirty="0" err="1">
                <a:solidFill>
                  <a:schemeClr val="tx1"/>
                </a:solidFill>
              </a:rPr>
              <a:t>egestas</a:t>
            </a:r>
            <a:r>
              <a:rPr lang="en-GB" dirty="0">
                <a:solidFill>
                  <a:schemeClr val="tx1"/>
                </a:solidFill>
              </a:rPr>
              <a:t>,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E916054-BEC8-3546-8ED2-9FDDCBF81B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36545" y="2006601"/>
            <a:ext cx="1644794" cy="21924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510197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251200-B33C-2948-BD61-A38FE7650A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Positioning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D82646-AB8D-D54C-9254-ED963135EA67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GB" dirty="0"/>
              <a:t>Elements can be positioned outside the normal flow</a:t>
            </a:r>
          </a:p>
          <a:p>
            <a:pPr marL="0" indent="0">
              <a:buNone/>
            </a:pPr>
            <a:r>
              <a:rPr lang="en-GB" dirty="0">
                <a:latin typeface="Lucida Console" panose="020B0609040504020204" pitchFamily="49" charset="0"/>
              </a:rPr>
              <a:t>position: static</a:t>
            </a:r>
          </a:p>
          <a:p>
            <a:pPr lvl="1"/>
            <a:r>
              <a:rPr lang="en-GB" dirty="0"/>
              <a:t>Normal flow applies to element box</a:t>
            </a:r>
          </a:p>
          <a:p>
            <a:pPr marL="0" indent="0">
              <a:buNone/>
            </a:pPr>
            <a:r>
              <a:rPr lang="en-GB" dirty="0">
                <a:latin typeface="Lucida Console" panose="020B0609040504020204" pitchFamily="49" charset="0"/>
              </a:rPr>
              <a:t>position: relative</a:t>
            </a:r>
          </a:p>
          <a:p>
            <a:pPr lvl="1"/>
            <a:r>
              <a:rPr lang="en-GB" dirty="0"/>
              <a:t>Box is displaced relative to its normal (static) position</a:t>
            </a:r>
          </a:p>
          <a:p>
            <a:pPr marL="0" indent="0">
              <a:buNone/>
            </a:pPr>
            <a:r>
              <a:rPr lang="en-GB" dirty="0">
                <a:latin typeface="Lucida Console" panose="020B0609040504020204" pitchFamily="49" charset="0"/>
              </a:rPr>
              <a:t>position: absolute</a:t>
            </a:r>
          </a:p>
          <a:p>
            <a:pPr lvl="1"/>
            <a:r>
              <a:rPr lang="en-GB" dirty="0"/>
              <a:t>Box is positioned relative to its containing box</a:t>
            </a:r>
          </a:p>
          <a:p>
            <a:pPr marL="0" indent="0">
              <a:buNone/>
            </a:pPr>
            <a:r>
              <a:rPr lang="en-GB" dirty="0">
                <a:latin typeface="Lucida Console" panose="020B0609040504020204" pitchFamily="49" charset="0"/>
              </a:rPr>
              <a:t>position: fixed</a:t>
            </a:r>
          </a:p>
          <a:p>
            <a:pPr lvl="1"/>
            <a:r>
              <a:rPr lang="en-GB" dirty="0"/>
              <a:t>Box is positioned relative to the viewport (screen) or page</a:t>
            </a:r>
          </a:p>
          <a:p>
            <a:pPr lvl="1"/>
            <a:endParaRPr lang="en-GB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FE76FB0-EAF4-3847-B676-6D93BD41099D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>
                <a:latin typeface="Lucida Console" panose="020B0609040504020204" pitchFamily="49" charset="0"/>
              </a:rPr>
              <a:t>top: right: bottom: left:</a:t>
            </a:r>
          </a:p>
          <a:p>
            <a:pPr lvl="1"/>
            <a:r>
              <a:rPr lang="en-GB" dirty="0"/>
              <a:t>Used to specify offsets for use with the relative, absolute and fixed positioning schemes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350033F2-C9F2-B640-8E80-7ED19D9B03F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40939974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 note on standardisation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44</a:t>
            </a:fld>
            <a:endParaRPr lang="en-US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Very many W3C CSS standards documents:</a:t>
            </a:r>
          </a:p>
          <a:p>
            <a:pPr lvl="1"/>
            <a:r>
              <a:rPr lang="en-GB" dirty="0"/>
              <a:t>Recommendations:			15</a:t>
            </a:r>
          </a:p>
          <a:p>
            <a:pPr lvl="1"/>
            <a:r>
              <a:rPr lang="en-GB" dirty="0"/>
              <a:t>Notes:				7</a:t>
            </a:r>
          </a:p>
          <a:p>
            <a:pPr lvl="1"/>
            <a:r>
              <a:rPr lang="en-GB" dirty="0"/>
              <a:t>Candidate Recommendations:	28</a:t>
            </a:r>
          </a:p>
          <a:p>
            <a:pPr lvl="1"/>
            <a:r>
              <a:rPr lang="en-GB" dirty="0"/>
              <a:t>Drafts:				68</a:t>
            </a:r>
          </a:p>
          <a:p>
            <a:endParaRPr lang="en-GB" dirty="0"/>
          </a:p>
          <a:p>
            <a:pPr marL="0" indent="0">
              <a:buNone/>
            </a:pPr>
            <a:r>
              <a:rPr lang="en-GB" dirty="0"/>
              <a:t>Very large number of standards documents</a:t>
            </a:r>
          </a:p>
          <a:p>
            <a:pPr lvl="1"/>
            <a:r>
              <a:rPr lang="en-GB" dirty="0"/>
              <a:t>Varying degrees of maturity</a:t>
            </a:r>
          </a:p>
          <a:p>
            <a:pPr lvl="1"/>
            <a:r>
              <a:rPr lang="en-GB" dirty="0"/>
              <a:t>Varying degrees of adoption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E7787FE3-824D-124B-817D-22434C4E3E7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795390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uiExpand="1" build="p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Future* CSS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45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GB" dirty="0"/>
              <a:t>Other layouts: Grid, Flexible Box, Multi-column, ...</a:t>
            </a:r>
          </a:p>
          <a:p>
            <a:r>
              <a:rPr lang="en-GB" dirty="0"/>
              <a:t>Animation</a:t>
            </a:r>
          </a:p>
          <a:p>
            <a:r>
              <a:rPr lang="en-GB" dirty="0"/>
              <a:t>Drop shadows, rounded borders</a:t>
            </a:r>
          </a:p>
          <a:p>
            <a:r>
              <a:rPr lang="en-GB" dirty="0"/>
              <a:t>Custom counters (for headings and lists)</a:t>
            </a:r>
          </a:p>
          <a:p>
            <a:r>
              <a:rPr lang="en-GB" dirty="0"/>
              <a:t>Text wrapping around shapes</a:t>
            </a:r>
          </a:p>
          <a:p>
            <a:r>
              <a:rPr lang="en-GB" dirty="0"/>
              <a:t>Web fonts</a:t>
            </a:r>
          </a:p>
          <a:p>
            <a:r>
              <a:rPr lang="en-GB" dirty="0"/>
              <a:t>Many others...</a:t>
            </a:r>
          </a:p>
          <a:p>
            <a:endParaRPr lang="en-GB" dirty="0"/>
          </a:p>
          <a:p>
            <a:pPr marL="0" indent="0">
              <a:buNone/>
            </a:pPr>
            <a:r>
              <a:rPr lang="en-GB" dirty="0"/>
              <a:t>* Possibly usable now, but not yet standardised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6C6F6AC-E187-144F-B5B8-011CB1E308C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86757476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Further reading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46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List of W3C CSS standards and standards-in-progress</a:t>
            </a:r>
          </a:p>
          <a:p>
            <a:pPr lvl="1"/>
            <a:r>
              <a:rPr lang="en-GB" dirty="0"/>
              <a:t>https://www.w3.org/standards/techs/</a:t>
            </a:r>
            <a:r>
              <a:rPr lang="en-GB" dirty="0" err="1"/>
              <a:t>css</a:t>
            </a:r>
            <a:endParaRPr lang="en-GB" dirty="0"/>
          </a:p>
          <a:p>
            <a:pPr marL="0" indent="0">
              <a:buNone/>
            </a:pPr>
            <a:r>
              <a:rPr lang="en-GB" dirty="0"/>
              <a:t>CSS Zen Garden</a:t>
            </a:r>
          </a:p>
          <a:p>
            <a:pPr lvl="1"/>
            <a:r>
              <a:rPr lang="en-GB" dirty="0"/>
              <a:t>A demonstration of CSS capabilities </a:t>
            </a:r>
            <a:r>
              <a:rPr lang="mr-IN" dirty="0"/>
              <a:t>–</a:t>
            </a:r>
            <a:r>
              <a:rPr lang="en-GB" dirty="0"/>
              <a:t> many stylings of the same HTML page</a:t>
            </a:r>
          </a:p>
          <a:p>
            <a:pPr lvl="1"/>
            <a:r>
              <a:rPr lang="en-GB" dirty="0"/>
              <a:t>http://</a:t>
            </a:r>
            <a:r>
              <a:rPr lang="en-GB" dirty="0" err="1"/>
              <a:t>www.csszengarden.com</a:t>
            </a:r>
            <a:r>
              <a:rPr lang="en-GB" dirty="0"/>
              <a:t>/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F9E343B5-38ED-374E-AD18-21E63B8E7F5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31557242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eXtensible</a:t>
            </a:r>
            <a:r>
              <a:rPr lang="en-GB" dirty="0"/>
              <a:t> Stylesheet Language</a:t>
            </a:r>
          </a:p>
        </p:txBody>
      </p:sp>
    </p:spTree>
    <p:extLst>
      <p:ext uri="{BB962C8B-B14F-4D97-AF65-F5344CB8AC3E}">
        <p14:creationId xmlns:p14="http://schemas.microsoft.com/office/powerpoint/2010/main" val="3274144756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The Problem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48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How do you maintain different versions of a document for presentation on different systems that:</a:t>
            </a:r>
          </a:p>
          <a:p>
            <a:pPr lvl="1"/>
            <a:r>
              <a:rPr lang="en-GB" dirty="0"/>
              <a:t>Have different presentation characteristics (screen size, </a:t>
            </a:r>
            <a:r>
              <a:rPr lang="en-GB" dirty="0" err="1"/>
              <a:t>etc</a:t>
            </a:r>
            <a:r>
              <a:rPr lang="en-GB" dirty="0"/>
              <a:t>)?</a:t>
            </a:r>
          </a:p>
          <a:p>
            <a:pPr lvl="1"/>
            <a:r>
              <a:rPr lang="en-GB" dirty="0"/>
              <a:t>Require different document formats?</a:t>
            </a:r>
          </a:p>
          <a:p>
            <a:pPr lvl="1"/>
            <a:endParaRPr lang="en-GB" dirty="0"/>
          </a:p>
          <a:p>
            <a:pPr marL="0" indent="0">
              <a:buNone/>
            </a:pPr>
            <a:r>
              <a:rPr lang="en-GB" dirty="0"/>
              <a:t>XSL is a family of XML-based technologies designed to address this problem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BFAFA7F-2902-B547-9F54-6E4B3EF9F4A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44388562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eXtensible</a:t>
            </a:r>
            <a:r>
              <a:rPr lang="en-GB" dirty="0"/>
              <a:t> Stylesheet Language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49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XSL Transformations (XSLT)</a:t>
            </a:r>
          </a:p>
          <a:p>
            <a:pPr lvl="1"/>
            <a:r>
              <a:rPr lang="en-GB" dirty="0"/>
              <a:t>XML-based language for describing transformations from one XML-based language to another</a:t>
            </a:r>
          </a:p>
          <a:p>
            <a:pPr marL="0" indent="0">
              <a:buNone/>
            </a:pPr>
            <a:r>
              <a:rPr lang="en-GB" dirty="0"/>
              <a:t>XML Path Language (XPath)</a:t>
            </a:r>
          </a:p>
          <a:p>
            <a:pPr lvl="1"/>
            <a:r>
              <a:rPr lang="en-GB" dirty="0"/>
              <a:t>Language for referring to parts of an XML document</a:t>
            </a:r>
          </a:p>
          <a:p>
            <a:pPr marL="0" indent="0">
              <a:buNone/>
            </a:pPr>
            <a:r>
              <a:rPr lang="en-GB" dirty="0"/>
              <a:t>XSL Formatting Objects (XSL-FO)</a:t>
            </a:r>
          </a:p>
          <a:p>
            <a:pPr lvl="1"/>
            <a:r>
              <a:rPr lang="en-GB" dirty="0"/>
              <a:t>XML vocabulary for specifying formatting semantics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0FB4417-07DB-B648-9146-70056FC05D4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895857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Inline stylesheet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Presentation information provided inline in a style element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quarter" idx="14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GB" sz="1600" dirty="0">
                <a:latin typeface="Lucida Console" panose="020B0609040504020204" pitchFamily="49" charset="0"/>
              </a:rPr>
              <a:t>&lt;!DOCTYPE html&gt;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&lt;html&gt;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&lt;head&gt;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  </a:t>
            </a:r>
            <a:r>
              <a:rPr lang="en-GB" sz="1600" dirty="0">
                <a:solidFill>
                  <a:schemeClr val="accent4"/>
                </a:solidFill>
                <a:latin typeface="Lucida Console" panose="020B0609040504020204" pitchFamily="49" charset="0"/>
              </a:rPr>
              <a:t>&lt;style type="text/</a:t>
            </a:r>
            <a:r>
              <a:rPr lang="en-GB" sz="1600" dirty="0" err="1">
                <a:solidFill>
                  <a:schemeClr val="accent4"/>
                </a:solidFill>
                <a:latin typeface="Lucida Console" panose="020B0609040504020204" pitchFamily="49" charset="0"/>
              </a:rPr>
              <a:t>css</a:t>
            </a:r>
            <a:r>
              <a:rPr lang="en-GB" sz="1600" dirty="0">
                <a:solidFill>
                  <a:schemeClr val="accent4"/>
                </a:solidFill>
                <a:latin typeface="Lucida Console" panose="020B0609040504020204" pitchFamily="49" charset="0"/>
              </a:rPr>
              <a:t>"&gt;</a:t>
            </a:r>
            <a:br>
              <a:rPr lang="en-GB" sz="1600" dirty="0">
                <a:solidFill>
                  <a:schemeClr val="accent4"/>
                </a:solidFill>
                <a:latin typeface="Lucida Console" panose="020B0609040504020204" pitchFamily="49" charset="0"/>
              </a:rPr>
            </a:br>
            <a:r>
              <a:rPr lang="en-GB" sz="1600" dirty="0">
                <a:solidFill>
                  <a:schemeClr val="accent4"/>
                </a:solidFill>
                <a:latin typeface="Lucida Console" panose="020B0609040504020204" pitchFamily="49" charset="0"/>
              </a:rPr>
              <a:t>      h1 { </a:t>
            </a:r>
            <a:r>
              <a:rPr lang="en-GB" sz="1600" dirty="0" err="1">
                <a:solidFill>
                  <a:schemeClr val="accent4"/>
                </a:solidFill>
                <a:latin typeface="Lucida Console" panose="020B0609040504020204" pitchFamily="49" charset="0"/>
              </a:rPr>
              <a:t>color</a:t>
            </a:r>
            <a:r>
              <a:rPr lang="en-GB" sz="1600" dirty="0">
                <a:solidFill>
                  <a:schemeClr val="accent4"/>
                </a:solidFill>
                <a:latin typeface="Lucida Console" panose="020B0609040504020204" pitchFamily="49" charset="0"/>
              </a:rPr>
              <a:t>: red; }</a:t>
            </a:r>
            <a:br>
              <a:rPr lang="en-GB" sz="1600" dirty="0">
                <a:solidFill>
                  <a:schemeClr val="accent4"/>
                </a:solidFill>
                <a:latin typeface="Lucida Console" panose="020B0609040504020204" pitchFamily="49" charset="0"/>
              </a:rPr>
            </a:br>
            <a:r>
              <a:rPr lang="en-GB" sz="1600" dirty="0">
                <a:solidFill>
                  <a:schemeClr val="accent4"/>
                </a:solidFill>
                <a:latin typeface="Lucida Console" panose="020B0609040504020204" pitchFamily="49" charset="0"/>
              </a:rPr>
              <a:t>    &lt;/style&gt;</a:t>
            </a:r>
            <a:br>
              <a:rPr lang="en-GB" sz="1600" dirty="0">
                <a:solidFill>
                  <a:schemeClr val="accent4"/>
                </a:solidFill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&lt;/head&gt;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&lt;body&gt;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  &lt;h1&gt;Cinderella&lt;/h1&gt;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  &lt;p&gt;Once upon a time a wicked queen wanted to get 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    rid of her pretty step-daughter.&lt;/p&gt;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&lt;/body&gt;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&lt;/html&gt;</a:t>
            </a:r>
          </a:p>
          <a:p>
            <a:endParaRPr lang="en-GB" sz="1600" dirty="0">
              <a:latin typeface="Lucida Console" panose="020B0609040504020204" pitchFamily="49" charset="0"/>
            </a:endParaRP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B5BF0BF0-E1D5-8E48-B7C5-2101956D46E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64616072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XML processing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50</a:t>
            </a:fld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6EC7FE2-B807-F349-9FA0-F9E17BE1481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Document 3"/>
          <p:cNvSpPr/>
          <p:nvPr/>
        </p:nvSpPr>
        <p:spPr bwMode="auto">
          <a:xfrm>
            <a:off x="3193312" y="3429000"/>
            <a:ext cx="720000" cy="1080000"/>
          </a:xfrm>
          <a:prstGeom prst="flowChartDocument">
            <a:avLst/>
          </a:prstGeom>
          <a:solidFill>
            <a:schemeClr val="accent1">
              <a:lumMod val="40000"/>
              <a:lumOff val="60000"/>
            </a:schemeClr>
          </a:solidFill>
          <a:ln w="12700" cap="flat" cmpd="sng" algn="ctr">
            <a:solidFill>
              <a:schemeClr val="accent1">
                <a:lumMod val="40000"/>
                <a:lumOff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200">
                <a:solidFill>
                  <a:schemeClr val="tx1">
                    <a:lumMod val="50000"/>
                  </a:schemeClr>
                </a:solidFill>
                <a:latin typeface="Georgia" charset="0"/>
                <a:ea typeface="Georgia" charset="0"/>
                <a:cs typeface="Georgia" charset="0"/>
              </a:rPr>
              <a:t>source document</a:t>
            </a:r>
            <a:endParaRPr lang="en-GB" sz="1200" dirty="0">
              <a:solidFill>
                <a:schemeClr val="tx1">
                  <a:lumMod val="50000"/>
                </a:schemeClr>
              </a:solidFill>
              <a:latin typeface="Georgia" charset="0"/>
              <a:ea typeface="Georgia" charset="0"/>
              <a:cs typeface="Georgia" charset="0"/>
            </a:endParaRPr>
          </a:p>
        </p:txBody>
      </p:sp>
      <p:sp>
        <p:nvSpPr>
          <p:cNvPr id="7" name="Document 6"/>
          <p:cNvSpPr/>
          <p:nvPr/>
        </p:nvSpPr>
        <p:spPr bwMode="auto">
          <a:xfrm>
            <a:off x="7605824" y="4599000"/>
            <a:ext cx="720000" cy="1080000"/>
          </a:xfrm>
          <a:prstGeom prst="flowChartDocument">
            <a:avLst/>
          </a:prstGeom>
          <a:solidFill>
            <a:schemeClr val="accent1">
              <a:lumMod val="40000"/>
              <a:lumOff val="60000"/>
            </a:schemeClr>
          </a:solidFill>
          <a:ln w="12700" cap="flat" cmpd="sng" algn="ctr">
            <a:solidFill>
              <a:schemeClr val="accent1">
                <a:lumMod val="40000"/>
                <a:lumOff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200" dirty="0" err="1">
                <a:solidFill>
                  <a:schemeClr val="tx1">
                    <a:lumMod val="50000"/>
                  </a:schemeClr>
                </a:solidFill>
                <a:latin typeface="Georgia" charset="0"/>
                <a:ea typeface="Georgia" charset="0"/>
                <a:cs typeface="Georgia" charset="0"/>
              </a:rPr>
              <a:t>ebook</a:t>
            </a:r>
            <a:endParaRPr lang="en-GB" sz="1200" dirty="0">
              <a:solidFill>
                <a:schemeClr val="tx1">
                  <a:lumMod val="50000"/>
                </a:schemeClr>
              </a:solidFill>
              <a:latin typeface="Georgia" charset="0"/>
              <a:ea typeface="Georgia" charset="0"/>
              <a:cs typeface="Georgia" charset="0"/>
            </a:endParaRPr>
          </a:p>
        </p:txBody>
      </p:sp>
      <p:sp>
        <p:nvSpPr>
          <p:cNvPr id="8" name="Document 7"/>
          <p:cNvSpPr/>
          <p:nvPr/>
        </p:nvSpPr>
        <p:spPr bwMode="auto">
          <a:xfrm>
            <a:off x="7605824" y="3429000"/>
            <a:ext cx="720000" cy="1080000"/>
          </a:xfrm>
          <a:prstGeom prst="flowChartDocument">
            <a:avLst/>
          </a:prstGeom>
          <a:solidFill>
            <a:schemeClr val="accent1">
              <a:lumMod val="40000"/>
              <a:lumOff val="60000"/>
            </a:schemeClr>
          </a:solidFill>
          <a:ln w="12700" cap="flat" cmpd="sng" algn="ctr">
            <a:solidFill>
              <a:schemeClr val="accent1">
                <a:lumMod val="40000"/>
                <a:lumOff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200" dirty="0">
                <a:solidFill>
                  <a:schemeClr val="tx1">
                    <a:lumMod val="50000"/>
                  </a:schemeClr>
                </a:solidFill>
                <a:latin typeface="Georgia" charset="0"/>
                <a:ea typeface="Georgia" charset="0"/>
                <a:cs typeface="Georgia" charset="0"/>
              </a:rPr>
              <a:t>web </a:t>
            </a:r>
            <a:br>
              <a:rPr lang="en-GB" sz="1200" dirty="0">
                <a:solidFill>
                  <a:schemeClr val="tx1">
                    <a:lumMod val="50000"/>
                  </a:schemeClr>
                </a:solidFill>
                <a:latin typeface="Georgia" charset="0"/>
                <a:ea typeface="Georgia" charset="0"/>
                <a:cs typeface="Georgia" charset="0"/>
              </a:rPr>
            </a:br>
            <a:r>
              <a:rPr lang="en-GB" sz="1200" dirty="0">
                <a:solidFill>
                  <a:schemeClr val="tx1">
                    <a:lumMod val="50000"/>
                  </a:schemeClr>
                </a:solidFill>
                <a:latin typeface="Georgia" charset="0"/>
                <a:ea typeface="Georgia" charset="0"/>
                <a:cs typeface="Georgia" charset="0"/>
              </a:rPr>
              <a:t>page</a:t>
            </a:r>
          </a:p>
        </p:txBody>
      </p:sp>
      <p:sp>
        <p:nvSpPr>
          <p:cNvPr id="9" name="Document 8"/>
          <p:cNvSpPr/>
          <p:nvPr/>
        </p:nvSpPr>
        <p:spPr bwMode="auto">
          <a:xfrm>
            <a:off x="7605824" y="2259000"/>
            <a:ext cx="720000" cy="1080000"/>
          </a:xfrm>
          <a:prstGeom prst="flowChartDocument">
            <a:avLst/>
          </a:prstGeom>
          <a:solidFill>
            <a:schemeClr val="accent1">
              <a:lumMod val="40000"/>
              <a:lumOff val="60000"/>
            </a:schemeClr>
          </a:solidFill>
          <a:ln w="12700" cap="flat" cmpd="sng" algn="ctr">
            <a:solidFill>
              <a:schemeClr val="accent1">
                <a:lumMod val="40000"/>
                <a:lumOff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200" dirty="0">
                <a:solidFill>
                  <a:schemeClr val="tx1">
                    <a:lumMod val="50000"/>
                  </a:schemeClr>
                </a:solidFill>
                <a:latin typeface="Georgia" charset="0"/>
                <a:ea typeface="Georgia" charset="0"/>
                <a:cs typeface="Georgia" charset="0"/>
              </a:rPr>
              <a:t>printed document</a:t>
            </a:r>
          </a:p>
        </p:txBody>
      </p:sp>
      <p:grpSp>
        <p:nvGrpSpPr>
          <p:cNvPr id="13" name="Group 12"/>
          <p:cNvGrpSpPr/>
          <p:nvPr/>
        </p:nvGrpSpPr>
        <p:grpSpPr>
          <a:xfrm>
            <a:off x="5467559" y="3429002"/>
            <a:ext cx="1095880" cy="1079997"/>
            <a:chOff x="3525422" y="4436063"/>
            <a:chExt cx="1278527" cy="1259996"/>
          </a:xfrm>
        </p:grpSpPr>
        <p:sp>
          <p:nvSpPr>
            <p:cNvPr id="11" name="Rounded Rectangle 10"/>
            <p:cNvSpPr/>
            <p:nvPr/>
          </p:nvSpPr>
          <p:spPr bwMode="auto">
            <a:xfrm>
              <a:off x="3525422" y="4436063"/>
              <a:ext cx="1278527" cy="1259996"/>
            </a:xfrm>
            <a:prstGeom prst="roundRect">
              <a:avLst/>
            </a:prstGeom>
            <a:solidFill>
              <a:schemeClr val="tx2">
                <a:lumMod val="25000"/>
                <a:lumOff val="75000"/>
              </a:schemeClr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20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2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638142" y="4520673"/>
              <a:ext cx="1115498" cy="1115499"/>
            </a:xfrm>
            <a:prstGeom prst="rect">
              <a:avLst/>
            </a:prstGeom>
            <a:ln>
              <a:noFill/>
            </a:ln>
          </p:spPr>
        </p:pic>
      </p:grpSp>
      <p:cxnSp>
        <p:nvCxnSpPr>
          <p:cNvPr id="15" name="Straight Arrow Connector 14"/>
          <p:cNvCxnSpPr>
            <a:cxnSpLocks/>
            <a:stCxn id="4" idx="3"/>
            <a:endCxn id="11" idx="1"/>
          </p:cNvCxnSpPr>
          <p:nvPr/>
        </p:nvCxnSpPr>
        <p:spPr bwMode="auto">
          <a:xfrm>
            <a:off x="3913312" y="3969000"/>
            <a:ext cx="1554247" cy="1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6" name="Straight Arrow Connector 15"/>
          <p:cNvCxnSpPr>
            <a:cxnSpLocks/>
            <a:stCxn id="11" idx="3"/>
            <a:endCxn id="9" idx="1"/>
          </p:cNvCxnSpPr>
          <p:nvPr/>
        </p:nvCxnSpPr>
        <p:spPr bwMode="auto">
          <a:xfrm flipV="1">
            <a:off x="6563439" y="2799000"/>
            <a:ext cx="1042385" cy="1170001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9" name="Straight Arrow Connector 18"/>
          <p:cNvCxnSpPr>
            <a:cxnSpLocks/>
            <a:stCxn id="11" idx="3"/>
            <a:endCxn id="8" idx="1"/>
          </p:cNvCxnSpPr>
          <p:nvPr/>
        </p:nvCxnSpPr>
        <p:spPr bwMode="auto">
          <a:xfrm flipV="1">
            <a:off x="6563439" y="3969000"/>
            <a:ext cx="1042385" cy="1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22" name="Straight Arrow Connector 21"/>
          <p:cNvCxnSpPr>
            <a:cxnSpLocks/>
            <a:stCxn id="11" idx="3"/>
            <a:endCxn id="7" idx="1"/>
          </p:cNvCxnSpPr>
          <p:nvPr/>
        </p:nvCxnSpPr>
        <p:spPr bwMode="auto">
          <a:xfrm>
            <a:off x="6563439" y="3969001"/>
            <a:ext cx="1042385" cy="1169999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triangle"/>
          </a:ln>
          <a:effectLst/>
        </p:spPr>
      </p:cxnSp>
    </p:spTree>
    <p:extLst>
      <p:ext uri="{BB962C8B-B14F-4D97-AF65-F5344CB8AC3E}">
        <p14:creationId xmlns:p14="http://schemas.microsoft.com/office/powerpoint/2010/main" val="18106549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XSL processing in theory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51</a:t>
            </a:fld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FD77E57-C11B-A443-9010-5AF0C0F854B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Document 6"/>
          <p:cNvSpPr/>
          <p:nvPr/>
        </p:nvSpPr>
        <p:spPr bwMode="auto">
          <a:xfrm>
            <a:off x="2108595" y="3444043"/>
            <a:ext cx="720000" cy="1080000"/>
          </a:xfrm>
          <a:prstGeom prst="flowChartDocument">
            <a:avLst/>
          </a:prstGeom>
          <a:solidFill>
            <a:schemeClr val="accent1">
              <a:lumMod val="40000"/>
              <a:lumOff val="60000"/>
            </a:schemeClr>
          </a:solidFill>
          <a:ln w="12700" cap="flat" cmpd="sng" algn="ctr">
            <a:solidFill>
              <a:schemeClr val="accent1">
                <a:lumMod val="40000"/>
                <a:lumOff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200" dirty="0" err="1">
                <a:solidFill>
                  <a:schemeClr val="tx1">
                    <a:lumMod val="50000"/>
                  </a:schemeClr>
                </a:solidFill>
                <a:latin typeface="Georgia" charset="0"/>
                <a:ea typeface="Georgia" charset="0"/>
                <a:cs typeface="Georgia" charset="0"/>
              </a:rPr>
              <a:t>data.xml</a:t>
            </a:r>
            <a:endParaRPr lang="en-GB" sz="1200" dirty="0">
              <a:solidFill>
                <a:schemeClr val="tx1">
                  <a:lumMod val="50000"/>
                </a:schemeClr>
              </a:solidFill>
              <a:latin typeface="Georgia" charset="0"/>
              <a:ea typeface="Georgia" charset="0"/>
              <a:cs typeface="Georgia" charset="0"/>
            </a:endParaRPr>
          </a:p>
        </p:txBody>
      </p:sp>
      <p:sp>
        <p:nvSpPr>
          <p:cNvPr id="8" name="Document 7"/>
          <p:cNvSpPr/>
          <p:nvPr/>
        </p:nvSpPr>
        <p:spPr bwMode="auto">
          <a:xfrm>
            <a:off x="3919520" y="1789091"/>
            <a:ext cx="720000" cy="1080000"/>
          </a:xfrm>
          <a:prstGeom prst="flowChartDocument">
            <a:avLst/>
          </a:prstGeom>
          <a:solidFill>
            <a:schemeClr val="accent1">
              <a:lumMod val="20000"/>
              <a:lumOff val="80000"/>
            </a:schemeClr>
          </a:solidFill>
          <a:ln w="12700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200" dirty="0" err="1">
                <a:solidFill>
                  <a:schemeClr val="tx1">
                    <a:lumMod val="50000"/>
                  </a:schemeClr>
                </a:solidFill>
                <a:latin typeface="Georgia" charset="0"/>
                <a:ea typeface="Georgia" charset="0"/>
                <a:cs typeface="Georgia" charset="0"/>
              </a:rPr>
              <a:t>data.dtd</a:t>
            </a:r>
            <a:endParaRPr lang="en-GB" sz="1200" dirty="0">
              <a:solidFill>
                <a:schemeClr val="tx1">
                  <a:lumMod val="50000"/>
                </a:schemeClr>
              </a:solidFill>
              <a:latin typeface="Georgia" charset="0"/>
              <a:ea typeface="Georgia" charset="0"/>
              <a:cs typeface="Georgia" charset="0"/>
            </a:endParaRPr>
          </a:p>
        </p:txBody>
      </p:sp>
      <p:sp>
        <p:nvSpPr>
          <p:cNvPr id="9" name="Document 8"/>
          <p:cNvSpPr/>
          <p:nvPr/>
        </p:nvSpPr>
        <p:spPr bwMode="auto">
          <a:xfrm>
            <a:off x="3922297" y="5101566"/>
            <a:ext cx="720000" cy="1080000"/>
          </a:xfrm>
          <a:prstGeom prst="flowChartDocument">
            <a:avLst/>
          </a:prstGeom>
          <a:solidFill>
            <a:schemeClr val="accent1">
              <a:lumMod val="20000"/>
              <a:lumOff val="80000"/>
            </a:schemeClr>
          </a:solidFill>
          <a:ln w="38100" cap="flat" cmpd="sng" algn="ctr">
            <a:solidFill>
              <a:schemeClr val="accent1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200" dirty="0" err="1">
                <a:solidFill>
                  <a:schemeClr val="tx1">
                    <a:lumMod val="50000"/>
                  </a:schemeClr>
                </a:solidFill>
                <a:latin typeface="Georgia" charset="0"/>
                <a:ea typeface="Georgia" charset="0"/>
                <a:cs typeface="Georgia" charset="0"/>
              </a:rPr>
              <a:t>data.xsl</a:t>
            </a:r>
            <a:endParaRPr lang="en-GB" sz="1200" dirty="0">
              <a:solidFill>
                <a:schemeClr val="tx1">
                  <a:lumMod val="50000"/>
                </a:schemeClr>
              </a:solidFill>
              <a:latin typeface="Georgia" charset="0"/>
              <a:ea typeface="Georgia" charset="0"/>
              <a:cs typeface="Georgia" charset="0"/>
            </a:endParaRPr>
          </a:p>
        </p:txBody>
      </p:sp>
      <p:sp>
        <p:nvSpPr>
          <p:cNvPr id="11" name="Document 10"/>
          <p:cNvSpPr/>
          <p:nvPr/>
        </p:nvSpPr>
        <p:spPr bwMode="auto">
          <a:xfrm>
            <a:off x="5736000" y="3444044"/>
            <a:ext cx="720000" cy="1080000"/>
          </a:xfrm>
          <a:prstGeom prst="flowChartDocument">
            <a:avLst/>
          </a:prstGeom>
          <a:solidFill>
            <a:schemeClr val="accent1">
              <a:lumMod val="40000"/>
              <a:lumOff val="60000"/>
            </a:schemeClr>
          </a:solidFill>
          <a:ln w="12700" cap="flat" cmpd="sng" algn="ctr">
            <a:solidFill>
              <a:schemeClr val="accent1">
                <a:lumMod val="40000"/>
                <a:lumOff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200" dirty="0" err="1">
                <a:solidFill>
                  <a:schemeClr val="tx1">
                    <a:lumMod val="50000"/>
                  </a:schemeClr>
                </a:solidFill>
                <a:latin typeface="Georgia" charset="0"/>
                <a:ea typeface="Georgia" charset="0"/>
                <a:cs typeface="Georgia" charset="0"/>
              </a:rPr>
              <a:t>FO.xml</a:t>
            </a:r>
            <a:endParaRPr lang="en-GB" sz="1200" dirty="0">
              <a:solidFill>
                <a:schemeClr val="tx1">
                  <a:lumMod val="50000"/>
                </a:schemeClr>
              </a:solidFill>
              <a:latin typeface="Georgia" charset="0"/>
              <a:ea typeface="Georgia" charset="0"/>
              <a:cs typeface="Georgia" charset="0"/>
            </a:endParaRPr>
          </a:p>
        </p:txBody>
      </p:sp>
      <p:sp>
        <p:nvSpPr>
          <p:cNvPr id="12" name="Document 11"/>
          <p:cNvSpPr/>
          <p:nvPr/>
        </p:nvSpPr>
        <p:spPr bwMode="auto">
          <a:xfrm>
            <a:off x="7549701" y="1789091"/>
            <a:ext cx="720000" cy="1080000"/>
          </a:xfrm>
          <a:prstGeom prst="flowChartDocument">
            <a:avLst/>
          </a:prstGeom>
          <a:solidFill>
            <a:schemeClr val="accent1">
              <a:lumMod val="20000"/>
              <a:lumOff val="80000"/>
            </a:schemeClr>
          </a:solidFill>
          <a:ln w="12700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200" dirty="0" err="1">
                <a:solidFill>
                  <a:schemeClr val="tx1">
                    <a:lumMod val="50000"/>
                  </a:schemeClr>
                </a:solidFill>
                <a:latin typeface="Georgia" charset="0"/>
                <a:ea typeface="Georgia" charset="0"/>
                <a:cs typeface="Georgia" charset="0"/>
              </a:rPr>
              <a:t>FO.dtd</a:t>
            </a:r>
            <a:endParaRPr lang="en-GB" sz="1200" dirty="0">
              <a:solidFill>
                <a:schemeClr val="tx1">
                  <a:lumMod val="50000"/>
                </a:schemeClr>
              </a:solidFill>
              <a:latin typeface="Georgia" charset="0"/>
              <a:ea typeface="Georgia" charset="0"/>
              <a:cs typeface="Georgia" charset="0"/>
            </a:endParaRPr>
          </a:p>
        </p:txBody>
      </p:sp>
      <p:grpSp>
        <p:nvGrpSpPr>
          <p:cNvPr id="14" name="Group 13"/>
          <p:cNvGrpSpPr/>
          <p:nvPr/>
        </p:nvGrpSpPr>
        <p:grpSpPr>
          <a:xfrm>
            <a:off x="3742297" y="3444046"/>
            <a:ext cx="1080002" cy="1079996"/>
            <a:chOff x="2697988" y="4447047"/>
            <a:chExt cx="1080002" cy="1079996"/>
          </a:xfrm>
        </p:grpSpPr>
        <p:grpSp>
          <p:nvGrpSpPr>
            <p:cNvPr id="10" name="Group 9"/>
            <p:cNvGrpSpPr/>
            <p:nvPr/>
          </p:nvGrpSpPr>
          <p:grpSpPr>
            <a:xfrm>
              <a:off x="2697988" y="4447047"/>
              <a:ext cx="1080000" cy="1079996"/>
              <a:chOff x="2697987" y="4447046"/>
              <a:chExt cx="1260000" cy="1259995"/>
            </a:xfrm>
          </p:grpSpPr>
          <p:sp>
            <p:nvSpPr>
              <p:cNvPr id="5" name="Rounded Rectangle 4"/>
              <p:cNvSpPr/>
              <p:nvPr/>
            </p:nvSpPr>
            <p:spPr bwMode="auto">
              <a:xfrm>
                <a:off x="2697987" y="4447046"/>
                <a:ext cx="1260000" cy="1259995"/>
              </a:xfrm>
              <a:prstGeom prst="roundRect">
                <a:avLst/>
              </a:prstGeom>
              <a:solidFill>
                <a:schemeClr val="tx2">
                  <a:lumMod val="25000"/>
                  <a:lumOff val="75000"/>
                </a:schemeClr>
              </a:solidFill>
              <a:ln w="12700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GB" sz="1200"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endParaRPr>
              </a:p>
            </p:txBody>
          </p:sp>
          <p:pic>
            <p:nvPicPr>
              <p:cNvPr id="6" name="Picture 5"/>
              <p:cNvPicPr>
                <a:picLocks noChangeAspect="1"/>
              </p:cNvPicPr>
              <p:nvPr/>
            </p:nvPicPr>
            <p:blipFill>
              <a:blip r:embed="rId2">
                <a:duotone>
                  <a:schemeClr val="bg2">
                    <a:shade val="45000"/>
                    <a:satMod val="135000"/>
                  </a:schemeClr>
                  <a:prstClr val="white"/>
                </a:duotone>
                <a:alphaModFix amt="25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770241" y="4519297"/>
                <a:ext cx="1115498" cy="1115498"/>
              </a:xfrm>
              <a:prstGeom prst="rect">
                <a:avLst/>
              </a:prstGeom>
              <a:ln>
                <a:noFill/>
              </a:ln>
            </p:spPr>
          </p:pic>
        </p:grpSp>
        <p:sp>
          <p:nvSpPr>
            <p:cNvPr id="13" name="TextBox 12"/>
            <p:cNvSpPr txBox="1"/>
            <p:nvPr/>
          </p:nvSpPr>
          <p:spPr>
            <a:xfrm>
              <a:off x="2697989" y="4699797"/>
              <a:ext cx="1080001" cy="584775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rtlCol="0" anchor="ctr" anchorCtr="1">
              <a:noAutofit/>
            </a:bodyPr>
            <a:lstStyle/>
            <a:p>
              <a:pPr algn="ctr"/>
              <a:r>
                <a:rPr lang="en-GB" sz="1600"/>
                <a:t>XSL</a:t>
              </a:r>
              <a:endParaRPr lang="en-GB" sz="1600" dirty="0"/>
            </a:p>
            <a:p>
              <a:pPr algn="ctr"/>
              <a:r>
                <a:rPr lang="en-GB" sz="1600" dirty="0"/>
                <a:t>Transform</a:t>
              </a:r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7369700" y="3450038"/>
            <a:ext cx="1080003" cy="1074003"/>
            <a:chOff x="2697987" y="4447047"/>
            <a:chExt cx="1080003" cy="1074003"/>
          </a:xfrm>
        </p:grpSpPr>
        <p:grpSp>
          <p:nvGrpSpPr>
            <p:cNvPr id="16" name="Group 15"/>
            <p:cNvGrpSpPr/>
            <p:nvPr/>
          </p:nvGrpSpPr>
          <p:grpSpPr>
            <a:xfrm>
              <a:off x="2697987" y="4447047"/>
              <a:ext cx="1079979" cy="1074003"/>
              <a:chOff x="2697987" y="4447045"/>
              <a:chExt cx="1259976" cy="1253003"/>
            </a:xfrm>
          </p:grpSpPr>
          <p:sp>
            <p:nvSpPr>
              <p:cNvPr id="18" name="Rounded Rectangle 17"/>
              <p:cNvSpPr/>
              <p:nvPr/>
            </p:nvSpPr>
            <p:spPr bwMode="auto">
              <a:xfrm>
                <a:off x="2697987" y="4447045"/>
                <a:ext cx="1259976" cy="1253003"/>
              </a:xfrm>
              <a:prstGeom prst="roundRect">
                <a:avLst/>
              </a:prstGeom>
              <a:solidFill>
                <a:schemeClr val="tx2">
                  <a:lumMod val="25000"/>
                  <a:lumOff val="75000"/>
                </a:schemeClr>
              </a:solidFill>
              <a:ln w="12700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GB" sz="1200"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endParaRPr>
              </a:p>
            </p:txBody>
          </p:sp>
          <p:pic>
            <p:nvPicPr>
              <p:cNvPr id="19" name="Picture 18"/>
              <p:cNvPicPr>
                <a:picLocks noChangeAspect="1"/>
              </p:cNvPicPr>
              <p:nvPr/>
            </p:nvPicPr>
            <p:blipFill>
              <a:blip r:embed="rId2">
                <a:duotone>
                  <a:schemeClr val="bg2">
                    <a:shade val="45000"/>
                    <a:satMod val="135000"/>
                  </a:schemeClr>
                  <a:prstClr val="white"/>
                </a:duotone>
                <a:alphaModFix amt="25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770241" y="4519297"/>
                <a:ext cx="1115498" cy="1115498"/>
              </a:xfrm>
              <a:prstGeom prst="rect">
                <a:avLst/>
              </a:prstGeom>
              <a:ln>
                <a:noFill/>
              </a:ln>
            </p:spPr>
          </p:pic>
        </p:grpSp>
        <p:sp>
          <p:nvSpPr>
            <p:cNvPr id="17" name="TextBox 16"/>
            <p:cNvSpPr txBox="1"/>
            <p:nvPr/>
          </p:nvSpPr>
          <p:spPr>
            <a:xfrm>
              <a:off x="2697989" y="4699797"/>
              <a:ext cx="1080001" cy="584775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rtlCol="0" anchor="ctr" anchorCtr="1">
              <a:noAutofit/>
            </a:bodyPr>
            <a:lstStyle/>
            <a:p>
              <a:pPr algn="ctr"/>
              <a:r>
                <a:rPr lang="en-GB" sz="1600" dirty="0"/>
                <a:t>XSL</a:t>
              </a:r>
            </a:p>
            <a:p>
              <a:pPr algn="ctr"/>
              <a:r>
                <a:rPr lang="en-GB" sz="1600" dirty="0"/>
                <a:t>Formatting</a:t>
              </a:r>
            </a:p>
          </p:txBody>
        </p:sp>
      </p:grpSp>
      <p:sp>
        <p:nvSpPr>
          <p:cNvPr id="20" name="Document 19"/>
          <p:cNvSpPr/>
          <p:nvPr/>
        </p:nvSpPr>
        <p:spPr bwMode="auto">
          <a:xfrm>
            <a:off x="9363404" y="4681554"/>
            <a:ext cx="720000" cy="1080000"/>
          </a:xfrm>
          <a:prstGeom prst="flowChartDocument">
            <a:avLst/>
          </a:prstGeom>
          <a:solidFill>
            <a:schemeClr val="accent1">
              <a:lumMod val="40000"/>
              <a:lumOff val="60000"/>
            </a:schemeClr>
          </a:solidFill>
          <a:ln w="12700" cap="flat" cmpd="sng" algn="ctr">
            <a:solidFill>
              <a:schemeClr val="accent1">
                <a:lumMod val="40000"/>
                <a:lumOff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200" dirty="0" err="1">
                <a:solidFill>
                  <a:schemeClr val="tx1">
                    <a:lumMod val="50000"/>
                  </a:schemeClr>
                </a:solidFill>
                <a:latin typeface="Georgia" charset="0"/>
                <a:ea typeface="Georgia" charset="0"/>
                <a:cs typeface="Georgia" charset="0"/>
              </a:rPr>
              <a:t>ebook</a:t>
            </a:r>
            <a:endParaRPr lang="en-GB" sz="1200" dirty="0">
              <a:solidFill>
                <a:schemeClr val="tx1">
                  <a:lumMod val="50000"/>
                </a:schemeClr>
              </a:solidFill>
              <a:latin typeface="Georgia" charset="0"/>
              <a:ea typeface="Georgia" charset="0"/>
              <a:cs typeface="Georgia" charset="0"/>
            </a:endParaRPr>
          </a:p>
        </p:txBody>
      </p:sp>
      <p:sp>
        <p:nvSpPr>
          <p:cNvPr id="21" name="Document 20"/>
          <p:cNvSpPr/>
          <p:nvPr/>
        </p:nvSpPr>
        <p:spPr bwMode="auto">
          <a:xfrm>
            <a:off x="9363404" y="3444043"/>
            <a:ext cx="720000" cy="1080000"/>
          </a:xfrm>
          <a:prstGeom prst="flowChartDocument">
            <a:avLst/>
          </a:prstGeom>
          <a:solidFill>
            <a:schemeClr val="accent1">
              <a:lumMod val="40000"/>
              <a:lumOff val="60000"/>
            </a:schemeClr>
          </a:solidFill>
          <a:ln w="12700" cap="flat" cmpd="sng" algn="ctr">
            <a:solidFill>
              <a:schemeClr val="accent1">
                <a:lumMod val="40000"/>
                <a:lumOff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200" dirty="0">
                <a:solidFill>
                  <a:schemeClr val="tx1">
                    <a:lumMod val="50000"/>
                  </a:schemeClr>
                </a:solidFill>
                <a:latin typeface="Georgia" charset="0"/>
                <a:ea typeface="Georgia" charset="0"/>
                <a:cs typeface="Georgia" charset="0"/>
              </a:rPr>
              <a:t>web </a:t>
            </a:r>
            <a:br>
              <a:rPr lang="en-GB" sz="1200" dirty="0">
                <a:solidFill>
                  <a:schemeClr val="tx1">
                    <a:lumMod val="50000"/>
                  </a:schemeClr>
                </a:solidFill>
                <a:latin typeface="Georgia" charset="0"/>
                <a:ea typeface="Georgia" charset="0"/>
                <a:cs typeface="Georgia" charset="0"/>
              </a:rPr>
            </a:br>
            <a:r>
              <a:rPr lang="en-GB" sz="1200" dirty="0">
                <a:solidFill>
                  <a:schemeClr val="tx1">
                    <a:lumMod val="50000"/>
                  </a:schemeClr>
                </a:solidFill>
                <a:latin typeface="Georgia" charset="0"/>
                <a:ea typeface="Georgia" charset="0"/>
                <a:cs typeface="Georgia" charset="0"/>
              </a:rPr>
              <a:t>page</a:t>
            </a:r>
          </a:p>
        </p:txBody>
      </p:sp>
      <p:sp>
        <p:nvSpPr>
          <p:cNvPr id="22" name="Document 21"/>
          <p:cNvSpPr/>
          <p:nvPr/>
        </p:nvSpPr>
        <p:spPr bwMode="auto">
          <a:xfrm>
            <a:off x="9363404" y="2206532"/>
            <a:ext cx="720000" cy="1080000"/>
          </a:xfrm>
          <a:prstGeom prst="flowChartDocument">
            <a:avLst/>
          </a:prstGeom>
          <a:solidFill>
            <a:schemeClr val="accent1">
              <a:lumMod val="40000"/>
              <a:lumOff val="60000"/>
            </a:schemeClr>
          </a:solidFill>
          <a:ln w="12700" cap="flat" cmpd="sng" algn="ctr">
            <a:solidFill>
              <a:schemeClr val="accent1">
                <a:lumMod val="40000"/>
                <a:lumOff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200" dirty="0">
                <a:solidFill>
                  <a:schemeClr val="tx1">
                    <a:lumMod val="50000"/>
                  </a:schemeClr>
                </a:solidFill>
                <a:latin typeface="Georgia" charset="0"/>
                <a:ea typeface="Georgia" charset="0"/>
                <a:cs typeface="Georgia" charset="0"/>
              </a:rPr>
              <a:t>printed document</a:t>
            </a:r>
          </a:p>
        </p:txBody>
      </p:sp>
      <p:cxnSp>
        <p:nvCxnSpPr>
          <p:cNvPr id="23" name="Straight Arrow Connector 22"/>
          <p:cNvCxnSpPr>
            <a:stCxn id="7" idx="3"/>
            <a:endCxn id="13" idx="1"/>
          </p:cNvCxnSpPr>
          <p:nvPr/>
        </p:nvCxnSpPr>
        <p:spPr bwMode="auto">
          <a:xfrm>
            <a:off x="2828595" y="3984043"/>
            <a:ext cx="913702" cy="514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26" name="Straight Arrow Connector 25"/>
          <p:cNvCxnSpPr>
            <a:cxnSpLocks/>
            <a:stCxn id="5" idx="3"/>
            <a:endCxn id="11" idx="1"/>
          </p:cNvCxnSpPr>
          <p:nvPr/>
        </p:nvCxnSpPr>
        <p:spPr bwMode="auto">
          <a:xfrm>
            <a:off x="4822297" y="3984044"/>
            <a:ext cx="913703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29" name="Straight Arrow Connector 28"/>
          <p:cNvCxnSpPr>
            <a:stCxn id="11" idx="3"/>
            <a:endCxn id="17" idx="1"/>
          </p:cNvCxnSpPr>
          <p:nvPr/>
        </p:nvCxnSpPr>
        <p:spPr bwMode="auto">
          <a:xfrm>
            <a:off x="6456001" y="3984045"/>
            <a:ext cx="913701" cy="11131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32" name="Straight Arrow Connector 31"/>
          <p:cNvCxnSpPr>
            <a:stCxn id="17" idx="3"/>
            <a:endCxn id="21" idx="1"/>
          </p:cNvCxnSpPr>
          <p:nvPr/>
        </p:nvCxnSpPr>
        <p:spPr bwMode="auto">
          <a:xfrm flipV="1">
            <a:off x="8449702" y="3984043"/>
            <a:ext cx="913702" cy="11132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35" name="Straight Arrow Connector 34"/>
          <p:cNvCxnSpPr>
            <a:cxnSpLocks/>
            <a:stCxn id="18" idx="3"/>
            <a:endCxn id="22" idx="1"/>
          </p:cNvCxnSpPr>
          <p:nvPr/>
        </p:nvCxnSpPr>
        <p:spPr bwMode="auto">
          <a:xfrm flipV="1">
            <a:off x="8449679" y="2746532"/>
            <a:ext cx="913725" cy="1240508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38" name="Straight Arrow Connector 37"/>
          <p:cNvCxnSpPr>
            <a:stCxn id="17" idx="3"/>
            <a:endCxn id="20" idx="1"/>
          </p:cNvCxnSpPr>
          <p:nvPr/>
        </p:nvCxnSpPr>
        <p:spPr bwMode="auto">
          <a:xfrm>
            <a:off x="8449702" y="3995176"/>
            <a:ext cx="913702" cy="1226379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41" name="Straight Arrow Connector 40"/>
          <p:cNvCxnSpPr>
            <a:cxnSpLocks/>
            <a:stCxn id="12" idx="2"/>
            <a:endCxn id="18" idx="0"/>
          </p:cNvCxnSpPr>
          <p:nvPr/>
        </p:nvCxnSpPr>
        <p:spPr bwMode="auto">
          <a:xfrm flipH="1">
            <a:off x="7909690" y="2797691"/>
            <a:ext cx="11" cy="652347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45" name="Straight Arrow Connector 44"/>
          <p:cNvCxnSpPr>
            <a:cxnSpLocks/>
            <a:stCxn id="8" idx="2"/>
            <a:endCxn id="5" idx="0"/>
          </p:cNvCxnSpPr>
          <p:nvPr/>
        </p:nvCxnSpPr>
        <p:spPr bwMode="auto">
          <a:xfrm>
            <a:off x="4279520" y="2797691"/>
            <a:ext cx="2777" cy="646355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48" name="Straight Arrow Connector 47"/>
          <p:cNvCxnSpPr>
            <a:cxnSpLocks/>
            <a:stCxn id="9" idx="0"/>
            <a:endCxn id="5" idx="2"/>
          </p:cNvCxnSpPr>
          <p:nvPr/>
        </p:nvCxnSpPr>
        <p:spPr bwMode="auto">
          <a:xfrm flipV="1">
            <a:off x="4282297" y="4524042"/>
            <a:ext cx="0" cy="57752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51" name="TextBox 50"/>
          <p:cNvSpPr txBox="1"/>
          <p:nvPr/>
        </p:nvSpPr>
        <p:spPr>
          <a:xfrm>
            <a:off x="3450607" y="6181566"/>
            <a:ext cx="16578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/>
              <a:t>XSLT + XPath</a:t>
            </a:r>
          </a:p>
        </p:txBody>
      </p:sp>
      <p:sp>
        <p:nvSpPr>
          <p:cNvPr id="52" name="TextBox 51"/>
          <p:cNvSpPr txBox="1"/>
          <p:nvPr/>
        </p:nvSpPr>
        <p:spPr>
          <a:xfrm>
            <a:off x="5618145" y="4529183"/>
            <a:ext cx="9557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/>
              <a:t>XSL-FO</a:t>
            </a:r>
          </a:p>
        </p:txBody>
      </p:sp>
    </p:spTree>
    <p:extLst>
      <p:ext uri="{BB962C8B-B14F-4D97-AF65-F5344CB8AC3E}">
        <p14:creationId xmlns:p14="http://schemas.microsoft.com/office/powerpoint/2010/main" val="40203558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1" grpId="0" animBg="1"/>
      <p:bldP spid="12" grpId="0" animBg="1"/>
      <p:bldP spid="20" grpId="0" animBg="1"/>
      <p:bldP spid="21" grpId="0" animBg="1"/>
      <p:bldP spid="22" grpId="0" animBg="1"/>
      <p:bldP spid="51" grpId="0"/>
      <p:bldP spid="52" grpId="0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Document 35"/>
          <p:cNvSpPr/>
          <p:nvPr/>
        </p:nvSpPr>
        <p:spPr bwMode="auto">
          <a:xfrm>
            <a:off x="7359860" y="1974684"/>
            <a:ext cx="720000" cy="1080000"/>
          </a:xfrm>
          <a:prstGeom prst="flowChartDocument">
            <a:avLst/>
          </a:prstGeom>
          <a:solidFill>
            <a:schemeClr val="accent1">
              <a:lumMod val="20000"/>
              <a:lumOff val="80000"/>
            </a:schemeClr>
          </a:solidFill>
          <a:ln w="38100" cap="flat" cmpd="sng" algn="ctr">
            <a:solidFill>
              <a:schemeClr val="accent1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1200" dirty="0">
              <a:solidFill>
                <a:schemeClr val="tx1">
                  <a:lumMod val="50000"/>
                </a:schemeClr>
              </a:solidFill>
              <a:latin typeface="Georgia" charset="0"/>
              <a:ea typeface="Georgia" charset="0"/>
              <a:cs typeface="Georgia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XSL processing in practice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52</a:t>
            </a:fld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AB5EB25-338F-3E4F-89CF-56B83BAAB63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Document 6"/>
          <p:cNvSpPr/>
          <p:nvPr/>
        </p:nvSpPr>
        <p:spPr bwMode="auto">
          <a:xfrm>
            <a:off x="2108595" y="3444043"/>
            <a:ext cx="720000" cy="1080000"/>
          </a:xfrm>
          <a:prstGeom prst="flowChartDocument">
            <a:avLst/>
          </a:prstGeom>
          <a:solidFill>
            <a:schemeClr val="accent1">
              <a:lumMod val="40000"/>
              <a:lumOff val="60000"/>
            </a:schemeClr>
          </a:solidFill>
          <a:ln w="12700" cap="flat" cmpd="sng" algn="ctr">
            <a:solidFill>
              <a:schemeClr val="accent1">
                <a:lumMod val="40000"/>
                <a:lumOff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200" dirty="0" err="1">
                <a:solidFill>
                  <a:schemeClr val="tx1">
                    <a:lumMod val="50000"/>
                  </a:schemeClr>
                </a:solidFill>
                <a:latin typeface="Georgia" charset="0"/>
                <a:ea typeface="Georgia" charset="0"/>
                <a:cs typeface="Georgia" charset="0"/>
              </a:rPr>
              <a:t>data.xml</a:t>
            </a:r>
            <a:endParaRPr lang="en-GB" sz="1200" dirty="0">
              <a:solidFill>
                <a:schemeClr val="tx1">
                  <a:lumMod val="50000"/>
                </a:schemeClr>
              </a:solidFill>
              <a:latin typeface="Georgia" charset="0"/>
              <a:ea typeface="Georgia" charset="0"/>
              <a:cs typeface="Georgia" charset="0"/>
            </a:endParaRPr>
          </a:p>
        </p:txBody>
      </p:sp>
      <p:sp>
        <p:nvSpPr>
          <p:cNvPr id="8" name="Document 7"/>
          <p:cNvSpPr/>
          <p:nvPr/>
        </p:nvSpPr>
        <p:spPr bwMode="auto">
          <a:xfrm>
            <a:off x="3919520" y="1789091"/>
            <a:ext cx="720000" cy="1080000"/>
          </a:xfrm>
          <a:prstGeom prst="flowChartDocument">
            <a:avLst/>
          </a:prstGeom>
          <a:solidFill>
            <a:schemeClr val="accent1">
              <a:lumMod val="20000"/>
              <a:lumOff val="80000"/>
            </a:schemeClr>
          </a:solidFill>
          <a:ln w="12700" cap="flat" cmpd="sng" algn="ctr">
            <a:solidFill>
              <a:schemeClr val="accent1">
                <a:lumMod val="40000"/>
                <a:lumOff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200" dirty="0" err="1">
                <a:solidFill>
                  <a:schemeClr val="tx1">
                    <a:lumMod val="50000"/>
                  </a:schemeClr>
                </a:solidFill>
                <a:latin typeface="Georgia" charset="0"/>
                <a:ea typeface="Georgia" charset="0"/>
                <a:cs typeface="Georgia" charset="0"/>
              </a:rPr>
              <a:t>data.dtd</a:t>
            </a:r>
            <a:endParaRPr lang="en-GB" sz="1200" dirty="0">
              <a:solidFill>
                <a:schemeClr val="tx1">
                  <a:lumMod val="50000"/>
                </a:schemeClr>
              </a:solidFill>
              <a:latin typeface="Georgia" charset="0"/>
              <a:ea typeface="Georgia" charset="0"/>
              <a:cs typeface="Georgia" charset="0"/>
            </a:endParaRPr>
          </a:p>
        </p:txBody>
      </p:sp>
      <p:sp>
        <p:nvSpPr>
          <p:cNvPr id="9" name="Document 8"/>
          <p:cNvSpPr/>
          <p:nvPr/>
        </p:nvSpPr>
        <p:spPr bwMode="auto">
          <a:xfrm>
            <a:off x="3922297" y="5101566"/>
            <a:ext cx="720000" cy="1080000"/>
          </a:xfrm>
          <a:prstGeom prst="flowChartDocument">
            <a:avLst/>
          </a:prstGeom>
          <a:solidFill>
            <a:schemeClr val="accent1">
              <a:lumMod val="20000"/>
              <a:lumOff val="80000"/>
            </a:schemeClr>
          </a:solidFill>
          <a:ln w="38100" cap="flat" cmpd="sng" algn="ctr">
            <a:solidFill>
              <a:schemeClr val="accent1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200" dirty="0" err="1">
                <a:solidFill>
                  <a:schemeClr val="tx1">
                    <a:lumMod val="50000"/>
                  </a:schemeClr>
                </a:solidFill>
                <a:latin typeface="Georgia" charset="0"/>
                <a:ea typeface="Georgia" charset="0"/>
                <a:cs typeface="Georgia" charset="0"/>
              </a:rPr>
              <a:t>data.xsl</a:t>
            </a:r>
            <a:endParaRPr lang="en-GB" sz="1200" dirty="0">
              <a:solidFill>
                <a:schemeClr val="tx1">
                  <a:lumMod val="50000"/>
                </a:schemeClr>
              </a:solidFill>
              <a:latin typeface="Georgia" charset="0"/>
              <a:ea typeface="Georgia" charset="0"/>
              <a:cs typeface="Georgia" charset="0"/>
            </a:endParaRPr>
          </a:p>
        </p:txBody>
      </p:sp>
      <p:sp>
        <p:nvSpPr>
          <p:cNvPr id="11" name="Document 10"/>
          <p:cNvSpPr/>
          <p:nvPr/>
        </p:nvSpPr>
        <p:spPr bwMode="auto">
          <a:xfrm>
            <a:off x="5736000" y="3444044"/>
            <a:ext cx="720000" cy="1080000"/>
          </a:xfrm>
          <a:prstGeom prst="flowChartDocument">
            <a:avLst/>
          </a:prstGeom>
          <a:solidFill>
            <a:schemeClr val="accent1">
              <a:lumMod val="40000"/>
              <a:lumOff val="60000"/>
            </a:schemeClr>
          </a:solidFill>
          <a:ln w="12700" cap="flat" cmpd="sng" algn="ctr">
            <a:solidFill>
              <a:schemeClr val="accent1">
                <a:lumMod val="40000"/>
                <a:lumOff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200" dirty="0" err="1">
                <a:solidFill>
                  <a:schemeClr val="tx1">
                    <a:lumMod val="50000"/>
                  </a:schemeClr>
                </a:solidFill>
                <a:latin typeface="Georgia" charset="0"/>
                <a:ea typeface="Georgia" charset="0"/>
                <a:cs typeface="Georgia" charset="0"/>
              </a:rPr>
              <a:t>doc.html</a:t>
            </a:r>
            <a:endParaRPr lang="en-GB" sz="1200" dirty="0">
              <a:solidFill>
                <a:schemeClr val="tx1">
                  <a:lumMod val="50000"/>
                </a:schemeClr>
              </a:solidFill>
              <a:latin typeface="Georgia" charset="0"/>
              <a:ea typeface="Georgia" charset="0"/>
              <a:cs typeface="Georgia" charset="0"/>
            </a:endParaRPr>
          </a:p>
        </p:txBody>
      </p:sp>
      <p:grpSp>
        <p:nvGrpSpPr>
          <p:cNvPr id="14" name="Group 13"/>
          <p:cNvGrpSpPr/>
          <p:nvPr/>
        </p:nvGrpSpPr>
        <p:grpSpPr>
          <a:xfrm>
            <a:off x="3742297" y="3444046"/>
            <a:ext cx="1080002" cy="1079996"/>
            <a:chOff x="2697988" y="4447047"/>
            <a:chExt cx="1080002" cy="1079996"/>
          </a:xfrm>
        </p:grpSpPr>
        <p:grpSp>
          <p:nvGrpSpPr>
            <p:cNvPr id="10" name="Group 9"/>
            <p:cNvGrpSpPr/>
            <p:nvPr/>
          </p:nvGrpSpPr>
          <p:grpSpPr>
            <a:xfrm>
              <a:off x="2697988" y="4447047"/>
              <a:ext cx="1080001" cy="1079996"/>
              <a:chOff x="2697987" y="4447046"/>
              <a:chExt cx="1260001" cy="1259995"/>
            </a:xfrm>
          </p:grpSpPr>
          <p:sp>
            <p:nvSpPr>
              <p:cNvPr id="5" name="Rounded Rectangle 4"/>
              <p:cNvSpPr/>
              <p:nvPr/>
            </p:nvSpPr>
            <p:spPr bwMode="auto">
              <a:xfrm>
                <a:off x="2697987" y="4447046"/>
                <a:ext cx="1260001" cy="1259995"/>
              </a:xfrm>
              <a:prstGeom prst="roundRect">
                <a:avLst/>
              </a:prstGeom>
              <a:solidFill>
                <a:schemeClr val="tx2">
                  <a:lumMod val="25000"/>
                  <a:lumOff val="75000"/>
                </a:schemeClr>
              </a:solidFill>
              <a:ln w="12700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GB" sz="1200"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endParaRPr>
              </a:p>
            </p:txBody>
          </p:sp>
          <p:pic>
            <p:nvPicPr>
              <p:cNvPr id="6" name="Picture 5"/>
              <p:cNvPicPr>
                <a:picLocks noChangeAspect="1"/>
              </p:cNvPicPr>
              <p:nvPr/>
            </p:nvPicPr>
            <p:blipFill>
              <a:blip r:embed="rId2">
                <a:duotone>
                  <a:schemeClr val="bg2">
                    <a:shade val="45000"/>
                    <a:satMod val="135000"/>
                  </a:schemeClr>
                  <a:prstClr val="white"/>
                </a:duotone>
                <a:alphaModFix amt="25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770241" y="4519297"/>
                <a:ext cx="1115498" cy="1115498"/>
              </a:xfrm>
              <a:prstGeom prst="rect">
                <a:avLst/>
              </a:prstGeom>
              <a:ln>
                <a:noFill/>
              </a:ln>
            </p:spPr>
          </p:pic>
        </p:grpSp>
        <p:sp>
          <p:nvSpPr>
            <p:cNvPr id="13" name="TextBox 12"/>
            <p:cNvSpPr txBox="1"/>
            <p:nvPr/>
          </p:nvSpPr>
          <p:spPr>
            <a:xfrm>
              <a:off x="2697989" y="4699797"/>
              <a:ext cx="1080001" cy="584775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rtlCol="0" anchor="ctr" anchorCtr="1">
              <a:noAutofit/>
            </a:bodyPr>
            <a:lstStyle/>
            <a:p>
              <a:pPr algn="ctr"/>
              <a:r>
                <a:rPr lang="en-GB" sz="1600"/>
                <a:t>XSL</a:t>
              </a:r>
              <a:endParaRPr lang="en-GB" sz="1600" dirty="0"/>
            </a:p>
            <a:p>
              <a:pPr algn="ctr"/>
              <a:r>
                <a:rPr lang="en-GB" sz="1600" dirty="0"/>
                <a:t>Transform</a:t>
              </a:r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7369700" y="3450038"/>
            <a:ext cx="1080003" cy="1074003"/>
            <a:chOff x="2697987" y="4447047"/>
            <a:chExt cx="1080003" cy="1074003"/>
          </a:xfrm>
        </p:grpSpPr>
        <p:grpSp>
          <p:nvGrpSpPr>
            <p:cNvPr id="16" name="Group 15"/>
            <p:cNvGrpSpPr/>
            <p:nvPr/>
          </p:nvGrpSpPr>
          <p:grpSpPr>
            <a:xfrm>
              <a:off x="2697987" y="4447047"/>
              <a:ext cx="1079993" cy="1074003"/>
              <a:chOff x="2697987" y="4447045"/>
              <a:chExt cx="1259992" cy="1253003"/>
            </a:xfrm>
          </p:grpSpPr>
          <p:sp>
            <p:nvSpPr>
              <p:cNvPr id="18" name="Rounded Rectangle 17"/>
              <p:cNvSpPr/>
              <p:nvPr/>
            </p:nvSpPr>
            <p:spPr bwMode="auto">
              <a:xfrm>
                <a:off x="2697987" y="4447045"/>
                <a:ext cx="1259992" cy="1253003"/>
              </a:xfrm>
              <a:prstGeom prst="roundRect">
                <a:avLst/>
              </a:prstGeom>
              <a:solidFill>
                <a:schemeClr val="tx2">
                  <a:lumMod val="25000"/>
                  <a:lumOff val="75000"/>
                </a:schemeClr>
              </a:solidFill>
              <a:ln w="12700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GB" sz="1200"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endParaRPr>
              </a:p>
            </p:txBody>
          </p:sp>
          <p:pic>
            <p:nvPicPr>
              <p:cNvPr id="19" name="Picture 18"/>
              <p:cNvPicPr>
                <a:picLocks noChangeAspect="1"/>
              </p:cNvPicPr>
              <p:nvPr/>
            </p:nvPicPr>
            <p:blipFill>
              <a:blip r:embed="rId2">
                <a:duotone>
                  <a:schemeClr val="bg2">
                    <a:shade val="45000"/>
                    <a:satMod val="135000"/>
                  </a:schemeClr>
                  <a:prstClr val="white"/>
                </a:duotone>
                <a:alphaModFix amt="25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770241" y="4519297"/>
                <a:ext cx="1115498" cy="1115498"/>
              </a:xfrm>
              <a:prstGeom prst="rect">
                <a:avLst/>
              </a:prstGeom>
              <a:ln>
                <a:noFill/>
              </a:ln>
            </p:spPr>
          </p:pic>
        </p:grpSp>
        <p:sp>
          <p:nvSpPr>
            <p:cNvPr id="17" name="TextBox 16"/>
            <p:cNvSpPr txBox="1"/>
            <p:nvPr/>
          </p:nvSpPr>
          <p:spPr>
            <a:xfrm>
              <a:off x="2697989" y="4699797"/>
              <a:ext cx="1080001" cy="584775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rtlCol="0" anchor="ctr" anchorCtr="1">
              <a:noAutofit/>
            </a:bodyPr>
            <a:lstStyle/>
            <a:p>
              <a:pPr algn="ctr"/>
              <a:r>
                <a:rPr lang="en-GB" sz="1600" dirty="0"/>
                <a:t>Browser</a:t>
              </a:r>
            </a:p>
          </p:txBody>
        </p:sp>
      </p:grpSp>
      <p:sp>
        <p:nvSpPr>
          <p:cNvPr id="20" name="Document 19"/>
          <p:cNvSpPr/>
          <p:nvPr/>
        </p:nvSpPr>
        <p:spPr bwMode="auto">
          <a:xfrm>
            <a:off x="9363404" y="4681554"/>
            <a:ext cx="720000" cy="1080000"/>
          </a:xfrm>
          <a:prstGeom prst="flowChartDocument">
            <a:avLst/>
          </a:prstGeom>
          <a:solidFill>
            <a:schemeClr val="accent1">
              <a:lumMod val="40000"/>
              <a:lumOff val="60000"/>
            </a:schemeClr>
          </a:solidFill>
          <a:ln w="12700" cap="flat" cmpd="sng" algn="ctr">
            <a:solidFill>
              <a:schemeClr val="accent1">
                <a:lumMod val="40000"/>
                <a:lumOff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200" dirty="0" err="1">
                <a:solidFill>
                  <a:schemeClr val="tx1">
                    <a:lumMod val="50000"/>
                  </a:schemeClr>
                </a:solidFill>
                <a:latin typeface="Georgia" charset="0"/>
                <a:ea typeface="Georgia" charset="0"/>
                <a:cs typeface="Georgia" charset="0"/>
              </a:rPr>
              <a:t>ebook</a:t>
            </a:r>
            <a:endParaRPr lang="en-GB" sz="1200" dirty="0">
              <a:solidFill>
                <a:schemeClr val="tx1">
                  <a:lumMod val="50000"/>
                </a:schemeClr>
              </a:solidFill>
              <a:latin typeface="Georgia" charset="0"/>
              <a:ea typeface="Georgia" charset="0"/>
              <a:cs typeface="Georgia" charset="0"/>
            </a:endParaRPr>
          </a:p>
        </p:txBody>
      </p:sp>
      <p:sp>
        <p:nvSpPr>
          <p:cNvPr id="21" name="Document 20"/>
          <p:cNvSpPr/>
          <p:nvPr/>
        </p:nvSpPr>
        <p:spPr bwMode="auto">
          <a:xfrm>
            <a:off x="9363404" y="3444043"/>
            <a:ext cx="720000" cy="1080000"/>
          </a:xfrm>
          <a:prstGeom prst="flowChartDocument">
            <a:avLst/>
          </a:prstGeom>
          <a:solidFill>
            <a:schemeClr val="accent1">
              <a:lumMod val="40000"/>
              <a:lumOff val="60000"/>
            </a:schemeClr>
          </a:solidFill>
          <a:ln w="12700" cap="flat" cmpd="sng" algn="ctr">
            <a:solidFill>
              <a:schemeClr val="accent1">
                <a:lumMod val="40000"/>
                <a:lumOff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200" dirty="0">
                <a:solidFill>
                  <a:schemeClr val="tx1">
                    <a:lumMod val="50000"/>
                  </a:schemeClr>
                </a:solidFill>
                <a:latin typeface="Georgia" charset="0"/>
                <a:ea typeface="Georgia" charset="0"/>
                <a:cs typeface="Georgia" charset="0"/>
              </a:rPr>
              <a:t>web </a:t>
            </a:r>
            <a:br>
              <a:rPr lang="en-GB" sz="1200" dirty="0">
                <a:solidFill>
                  <a:schemeClr val="tx1">
                    <a:lumMod val="50000"/>
                  </a:schemeClr>
                </a:solidFill>
                <a:latin typeface="Georgia" charset="0"/>
                <a:ea typeface="Georgia" charset="0"/>
                <a:cs typeface="Georgia" charset="0"/>
              </a:rPr>
            </a:br>
            <a:r>
              <a:rPr lang="en-GB" sz="1200" dirty="0">
                <a:solidFill>
                  <a:schemeClr val="tx1">
                    <a:lumMod val="50000"/>
                  </a:schemeClr>
                </a:solidFill>
                <a:latin typeface="Georgia" charset="0"/>
                <a:ea typeface="Georgia" charset="0"/>
                <a:cs typeface="Georgia" charset="0"/>
              </a:rPr>
              <a:t>page</a:t>
            </a:r>
          </a:p>
        </p:txBody>
      </p:sp>
      <p:sp>
        <p:nvSpPr>
          <p:cNvPr id="22" name="Document 21"/>
          <p:cNvSpPr/>
          <p:nvPr/>
        </p:nvSpPr>
        <p:spPr bwMode="auto">
          <a:xfrm>
            <a:off x="9363404" y="2206532"/>
            <a:ext cx="720000" cy="1080000"/>
          </a:xfrm>
          <a:prstGeom prst="flowChartDocument">
            <a:avLst/>
          </a:prstGeom>
          <a:solidFill>
            <a:schemeClr val="accent1">
              <a:lumMod val="40000"/>
              <a:lumOff val="60000"/>
            </a:schemeClr>
          </a:solidFill>
          <a:ln w="12700" cap="flat" cmpd="sng" algn="ctr">
            <a:solidFill>
              <a:schemeClr val="accent1">
                <a:lumMod val="40000"/>
                <a:lumOff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200" dirty="0">
                <a:solidFill>
                  <a:schemeClr val="tx1">
                    <a:lumMod val="50000"/>
                  </a:schemeClr>
                </a:solidFill>
                <a:latin typeface="Georgia" charset="0"/>
                <a:ea typeface="Georgia" charset="0"/>
                <a:cs typeface="Georgia" charset="0"/>
              </a:rPr>
              <a:t>printed document</a:t>
            </a:r>
          </a:p>
        </p:txBody>
      </p:sp>
      <p:cxnSp>
        <p:nvCxnSpPr>
          <p:cNvPr id="23" name="Straight Arrow Connector 22"/>
          <p:cNvCxnSpPr>
            <a:stCxn id="7" idx="3"/>
            <a:endCxn id="13" idx="1"/>
          </p:cNvCxnSpPr>
          <p:nvPr/>
        </p:nvCxnSpPr>
        <p:spPr bwMode="auto">
          <a:xfrm>
            <a:off x="2828595" y="3984043"/>
            <a:ext cx="913702" cy="514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26" name="Straight Arrow Connector 25"/>
          <p:cNvCxnSpPr>
            <a:cxnSpLocks/>
            <a:stCxn id="5" idx="3"/>
            <a:endCxn id="11" idx="1"/>
          </p:cNvCxnSpPr>
          <p:nvPr/>
        </p:nvCxnSpPr>
        <p:spPr bwMode="auto">
          <a:xfrm>
            <a:off x="4822298" y="3984044"/>
            <a:ext cx="913702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29" name="Straight Arrow Connector 28"/>
          <p:cNvCxnSpPr>
            <a:stCxn id="11" idx="3"/>
            <a:endCxn id="17" idx="1"/>
          </p:cNvCxnSpPr>
          <p:nvPr/>
        </p:nvCxnSpPr>
        <p:spPr bwMode="auto">
          <a:xfrm>
            <a:off x="6456001" y="3984045"/>
            <a:ext cx="913701" cy="11131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32" name="Straight Arrow Connector 31"/>
          <p:cNvCxnSpPr>
            <a:stCxn id="17" idx="3"/>
            <a:endCxn id="21" idx="1"/>
          </p:cNvCxnSpPr>
          <p:nvPr/>
        </p:nvCxnSpPr>
        <p:spPr bwMode="auto">
          <a:xfrm flipV="1">
            <a:off x="8449702" y="3984043"/>
            <a:ext cx="913702" cy="11132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35" name="Straight Arrow Connector 34"/>
          <p:cNvCxnSpPr>
            <a:cxnSpLocks/>
            <a:stCxn id="18" idx="3"/>
            <a:endCxn id="22" idx="1"/>
          </p:cNvCxnSpPr>
          <p:nvPr/>
        </p:nvCxnSpPr>
        <p:spPr bwMode="auto">
          <a:xfrm flipV="1">
            <a:off x="8449693" y="2746532"/>
            <a:ext cx="913711" cy="1240508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38" name="Straight Arrow Connector 37"/>
          <p:cNvCxnSpPr>
            <a:stCxn id="17" idx="3"/>
            <a:endCxn id="20" idx="1"/>
          </p:cNvCxnSpPr>
          <p:nvPr/>
        </p:nvCxnSpPr>
        <p:spPr bwMode="auto">
          <a:xfrm>
            <a:off x="8449702" y="3995176"/>
            <a:ext cx="913702" cy="1226379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45" name="Straight Arrow Connector 44"/>
          <p:cNvCxnSpPr>
            <a:cxnSpLocks/>
            <a:stCxn id="8" idx="2"/>
            <a:endCxn id="5" idx="0"/>
          </p:cNvCxnSpPr>
          <p:nvPr/>
        </p:nvCxnSpPr>
        <p:spPr bwMode="auto">
          <a:xfrm>
            <a:off x="4279520" y="2797691"/>
            <a:ext cx="2778" cy="646355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48" name="Straight Arrow Connector 47"/>
          <p:cNvCxnSpPr>
            <a:cxnSpLocks/>
            <a:stCxn id="9" idx="0"/>
            <a:endCxn id="5" idx="2"/>
          </p:cNvCxnSpPr>
          <p:nvPr/>
        </p:nvCxnSpPr>
        <p:spPr bwMode="auto">
          <a:xfrm flipV="1">
            <a:off x="4282297" y="4524042"/>
            <a:ext cx="1" cy="57752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31" name="TextBox 30"/>
          <p:cNvSpPr txBox="1"/>
          <p:nvPr/>
        </p:nvSpPr>
        <p:spPr>
          <a:xfrm>
            <a:off x="3450607" y="6181566"/>
            <a:ext cx="16578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/>
              <a:t>XSLT + XPath</a:t>
            </a:r>
          </a:p>
        </p:txBody>
      </p:sp>
      <p:sp>
        <p:nvSpPr>
          <p:cNvPr id="33" name="Document 32"/>
          <p:cNvSpPr/>
          <p:nvPr/>
        </p:nvSpPr>
        <p:spPr bwMode="auto">
          <a:xfrm>
            <a:off x="7546924" y="1789091"/>
            <a:ext cx="720000" cy="1080000"/>
          </a:xfrm>
          <a:prstGeom prst="flowChartDocument">
            <a:avLst/>
          </a:prstGeom>
          <a:solidFill>
            <a:schemeClr val="accent1">
              <a:lumMod val="20000"/>
              <a:lumOff val="80000"/>
            </a:schemeClr>
          </a:solidFill>
          <a:ln w="38100" cap="flat" cmpd="sng" algn="ctr">
            <a:solidFill>
              <a:schemeClr val="accent1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1200" dirty="0">
              <a:solidFill>
                <a:schemeClr val="tx1">
                  <a:lumMod val="50000"/>
                </a:schemeClr>
              </a:solidFill>
              <a:latin typeface="Georgia" charset="0"/>
              <a:ea typeface="Georgia" charset="0"/>
              <a:cs typeface="Georgia" charset="0"/>
            </a:endParaRPr>
          </a:p>
        </p:txBody>
      </p:sp>
      <p:sp>
        <p:nvSpPr>
          <p:cNvPr id="34" name="Document 33"/>
          <p:cNvSpPr/>
          <p:nvPr/>
        </p:nvSpPr>
        <p:spPr bwMode="auto">
          <a:xfrm>
            <a:off x="7729702" y="1614635"/>
            <a:ext cx="720000" cy="1080000"/>
          </a:xfrm>
          <a:prstGeom prst="flowChartDocument">
            <a:avLst/>
          </a:prstGeom>
          <a:solidFill>
            <a:schemeClr val="accent1">
              <a:lumMod val="20000"/>
              <a:lumOff val="80000"/>
            </a:schemeClr>
          </a:solidFill>
          <a:ln w="38100" cap="flat" cmpd="sng" algn="ctr">
            <a:solidFill>
              <a:schemeClr val="accent1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200" dirty="0" err="1">
                <a:solidFill>
                  <a:schemeClr val="tx1">
                    <a:lumMod val="50000"/>
                  </a:schemeClr>
                </a:solidFill>
                <a:latin typeface="Georgia" charset="0"/>
                <a:ea typeface="Georgia" charset="0"/>
                <a:cs typeface="Georgia" charset="0"/>
              </a:rPr>
              <a:t>doc.css</a:t>
            </a:r>
            <a:endParaRPr lang="en-GB" sz="1200" dirty="0">
              <a:solidFill>
                <a:schemeClr val="tx1">
                  <a:lumMod val="50000"/>
                </a:schemeClr>
              </a:solidFill>
              <a:latin typeface="Georgia" charset="0"/>
              <a:ea typeface="Georgia" charset="0"/>
              <a:cs typeface="Georgia" charset="0"/>
            </a:endParaRPr>
          </a:p>
        </p:txBody>
      </p:sp>
      <p:cxnSp>
        <p:nvCxnSpPr>
          <p:cNvPr id="37" name="Straight Arrow Connector 36"/>
          <p:cNvCxnSpPr>
            <a:cxnSpLocks/>
            <a:stCxn id="33" idx="2"/>
            <a:endCxn id="18" idx="0"/>
          </p:cNvCxnSpPr>
          <p:nvPr/>
        </p:nvCxnSpPr>
        <p:spPr bwMode="auto">
          <a:xfrm>
            <a:off x="7906924" y="2797691"/>
            <a:ext cx="2773" cy="652347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39" name="TextBox 38"/>
          <p:cNvSpPr txBox="1"/>
          <p:nvPr/>
        </p:nvSpPr>
        <p:spPr>
          <a:xfrm>
            <a:off x="5684672" y="4529183"/>
            <a:ext cx="8226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dirty="0"/>
              <a:t>HTML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6737729" y="2069043"/>
            <a:ext cx="5918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/>
              <a:t>CSS</a:t>
            </a:r>
          </a:p>
        </p:txBody>
      </p:sp>
    </p:spTree>
    <p:extLst>
      <p:ext uri="{BB962C8B-B14F-4D97-AF65-F5344CB8AC3E}">
        <p14:creationId xmlns:p14="http://schemas.microsoft.com/office/powerpoint/2010/main" val="2905372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 animBg="1"/>
      <p:bldP spid="8" grpId="0" animBg="1"/>
      <p:bldP spid="9" grpId="0" animBg="1"/>
      <p:bldP spid="11" grpId="0" animBg="1"/>
      <p:bldP spid="20" grpId="0" animBg="1"/>
      <p:bldP spid="21" grpId="0" animBg="1"/>
      <p:bldP spid="22" grpId="0" animBg="1"/>
      <p:bldP spid="31" grpId="0"/>
      <p:bldP spid="33" grpId="0" animBg="1"/>
      <p:bldP spid="34" grpId="0" animBg="1"/>
      <p:bldP spid="39" grpId="0"/>
      <p:bldP spid="40" grpId="0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Example input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53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&lt;?xml version="1.0" encoding="UTF-8"?&gt;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&lt;contacts&gt;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&lt;name&gt;My address list&lt;/name&gt;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&lt;card&gt;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  &lt;name&gt;Fred Foo&lt;/name&gt;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  &lt;email&gt;</a:t>
            </a: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fred@example.org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&lt;/email&gt;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  &lt;</a:t>
            </a: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tel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type="work"&gt;01234567890&lt;/</a:t>
            </a: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tel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&lt;/card&gt;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&lt;card&gt;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  &lt;name&gt;Jill Bar&lt;/name&gt;	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  &lt;email&gt;</a:t>
            </a: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jill@example.org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&lt;/email&gt;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  &lt;</a:t>
            </a: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tel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type="home"&gt;02345678901&lt;/</a:t>
            </a: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tel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&lt;/card&gt;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&lt;/contacts&gt;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D969DC2-8C07-8B45-ACB7-A40D25D1F68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7383167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Example output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54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&lt;html </a:t>
            </a:r>
            <a:r>
              <a:rPr lang="en-US" sz="1600" dirty="0" err="1">
                <a:latin typeface="Lucida Console" charset="0"/>
                <a:ea typeface="Lucida Console" charset="0"/>
                <a:cs typeface="Lucida Console" charset="0"/>
              </a:rPr>
              <a:t>xmlns</a:t>
            </a: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="http://www.w3.org/TR/xhtml1/strict"&gt;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&lt;head&gt;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  &lt;title&gt;My address list&lt;/title&gt;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&lt;/head&gt;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&lt;body&gt;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  &lt;h1&gt;My address list&lt;/h1&gt;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  &lt;div&gt;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    &lt;h2&gt;Fred Foo&lt;/h2&gt;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    &lt;p&gt;Email: 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      &lt;a </a:t>
            </a:r>
            <a:r>
              <a:rPr lang="en-US" sz="1600" dirty="0" err="1">
                <a:latin typeface="Lucida Console" charset="0"/>
                <a:ea typeface="Lucida Console" charset="0"/>
                <a:cs typeface="Lucida Console" charset="0"/>
              </a:rPr>
              <a:t>href</a:t>
            </a: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="mailto:fred@example.org"&gt;</a:t>
            </a:r>
            <a:r>
              <a:rPr lang="en-US" sz="1600" dirty="0" err="1">
                <a:latin typeface="Lucida Console" charset="0"/>
                <a:ea typeface="Lucida Console" charset="0"/>
                <a:cs typeface="Lucida Console" charset="0"/>
              </a:rPr>
              <a:t>fred@example.org</a:t>
            </a: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&lt;/a&gt;&lt;/p&gt;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    &lt;p&gt;Telephone: 01234567890&lt;/p&gt;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  &lt;/div&gt;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  &lt;div&gt;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    &lt;h2&gt;Jill Bar&lt;/h2&gt;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     &lt;p&gt;Email: 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       &lt;a </a:t>
            </a:r>
            <a:r>
              <a:rPr lang="en-US" sz="1600" dirty="0" err="1">
                <a:latin typeface="Lucida Console" charset="0"/>
                <a:ea typeface="Lucida Console" charset="0"/>
                <a:cs typeface="Lucida Console" charset="0"/>
              </a:rPr>
              <a:t>href</a:t>
            </a: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="mailto:jill@example.org"&gt;</a:t>
            </a:r>
            <a:r>
              <a:rPr lang="en-US" sz="1600" dirty="0" err="1">
                <a:latin typeface="Lucida Console" charset="0"/>
                <a:ea typeface="Lucida Console" charset="0"/>
                <a:cs typeface="Lucida Console" charset="0"/>
              </a:rPr>
              <a:t>jill@example.org</a:t>
            </a: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&lt;/a&gt;&lt;/p&gt;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     &lt;p&gt;Telephone: 02345678901&lt;/p&gt;&lt;/div&gt;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&lt;/body&gt;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&lt;/html&gt;</a:t>
            </a:r>
            <a:endParaRPr lang="en-GB" sz="1600" dirty="0">
              <a:latin typeface="Lucida Console" charset="0"/>
              <a:ea typeface="Lucida Console" charset="0"/>
              <a:cs typeface="Lucida Console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F6AB478-72EF-2943-9C8E-D824017292D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34591918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XSL stylesheets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55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An XSL stylesheet consists of a number of templates</a:t>
            </a:r>
          </a:p>
          <a:p>
            <a:pPr marL="0" indent="0">
              <a:buNone/>
            </a:pPr>
            <a:r>
              <a:rPr lang="en-GB" dirty="0"/>
              <a:t>Each template:</a:t>
            </a:r>
          </a:p>
          <a:p>
            <a:pPr lvl="1"/>
            <a:r>
              <a:rPr lang="en-GB" dirty="0"/>
              <a:t>Matches an element in the original document using XPath</a:t>
            </a:r>
          </a:p>
          <a:p>
            <a:pPr lvl="1"/>
            <a:r>
              <a:rPr lang="en-GB" dirty="0"/>
              <a:t>Specifies the new content with which the element is to be replaced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B2F3372-DA01-2C47-A17F-0AFFD5048D9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07176667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XPath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56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Expression language for specifying nodes (elements, attributes) within an XML document</a:t>
            </a:r>
          </a:p>
          <a:p>
            <a:pPr marL="0" indent="0">
              <a:buNone/>
            </a:pPr>
            <a:r>
              <a:rPr lang="en-GB" dirty="0"/>
              <a:t>Specifies nodes using a path through the hierarchy of the document</a:t>
            </a:r>
          </a:p>
          <a:p>
            <a:pPr lvl="1"/>
            <a:r>
              <a:rPr lang="en-GB" dirty="0"/>
              <a:t>Can be absolute (from the root) or relative (from current position)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8A72196-4606-CC4F-BE28-A7AC5D6D212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23600640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XPath expressions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57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>
                <a:latin typeface="Lucida Console" charset="0"/>
                <a:ea typeface="Lucida Console" charset="0"/>
                <a:cs typeface="Lucida Console" charset="0"/>
              </a:rPr>
              <a:t>E</a:t>
            </a:r>
            <a:r>
              <a:rPr lang="en-GB" dirty="0"/>
              <a:t>		Selects all nodes with the name E</a:t>
            </a:r>
          </a:p>
          <a:p>
            <a:pPr marL="0" indent="0">
              <a:buNone/>
            </a:pPr>
            <a:r>
              <a:rPr lang="en-GB" dirty="0">
                <a:latin typeface="Lucida Console" charset="0"/>
                <a:ea typeface="Lucida Console" charset="0"/>
                <a:cs typeface="Lucida Console" charset="0"/>
              </a:rPr>
              <a:t>/</a:t>
            </a:r>
            <a:r>
              <a:rPr lang="en-GB" dirty="0"/>
              <a:t>		Selects from the root node</a:t>
            </a:r>
          </a:p>
          <a:p>
            <a:pPr marL="0" indent="0">
              <a:buNone/>
            </a:pPr>
            <a:r>
              <a:rPr lang="en-GB" dirty="0">
                <a:latin typeface="Lucida Console" charset="0"/>
                <a:ea typeface="Lucida Console" charset="0"/>
                <a:cs typeface="Lucida Console" charset="0"/>
              </a:rPr>
              <a:t>//</a:t>
            </a:r>
            <a:r>
              <a:rPr lang="en-GB" dirty="0"/>
              <a:t>		Selects nodes anywhere under the current node</a:t>
            </a:r>
          </a:p>
          <a:p>
            <a:pPr marL="0" indent="0">
              <a:buNone/>
            </a:pPr>
            <a:r>
              <a:rPr lang="en-GB" dirty="0">
                <a:latin typeface="Lucida Console" charset="0"/>
                <a:ea typeface="Lucida Console" charset="0"/>
                <a:cs typeface="Lucida Console" charset="0"/>
              </a:rPr>
              <a:t>.</a:t>
            </a:r>
            <a:r>
              <a:rPr lang="en-GB" dirty="0"/>
              <a:t>		Selects the current node</a:t>
            </a:r>
          </a:p>
          <a:p>
            <a:pPr marL="0" indent="0">
              <a:buNone/>
            </a:pPr>
            <a:r>
              <a:rPr lang="en-GB" dirty="0">
                <a:latin typeface="Lucida Console" charset="0"/>
                <a:ea typeface="Lucida Console" charset="0"/>
                <a:cs typeface="Lucida Console" charset="0"/>
              </a:rPr>
              <a:t>..</a:t>
            </a:r>
            <a:r>
              <a:rPr lang="en-GB" dirty="0"/>
              <a:t>		Selects the parent of the current node</a:t>
            </a:r>
          </a:p>
          <a:p>
            <a:pPr marL="0" indent="0">
              <a:buNone/>
            </a:pPr>
            <a:r>
              <a:rPr lang="en-GB" dirty="0">
                <a:latin typeface="Lucida Console" charset="0"/>
                <a:ea typeface="Lucida Console" charset="0"/>
                <a:cs typeface="Lucida Console" charset="0"/>
              </a:rPr>
              <a:t>@</a:t>
            </a:r>
            <a:r>
              <a:rPr lang="en-GB" dirty="0"/>
              <a:t>		Selects attributes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856D262-3A98-0A43-9B8A-52EE5219BAC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27740930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XPath path expression </a:t>
            </a:r>
            <a:r>
              <a:rPr lang="en-GB" dirty="0"/>
              <a:t>examples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58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>
                <a:latin typeface="Lucida Console" charset="0"/>
                <a:ea typeface="Lucida Console" charset="0"/>
                <a:cs typeface="Lucida Console" charset="0"/>
              </a:rPr>
              <a:t>contacts</a:t>
            </a:r>
            <a:r>
              <a:rPr lang="en-GB" dirty="0"/>
              <a:t>		Selects all </a:t>
            </a:r>
            <a:r>
              <a:rPr lang="en-GB" dirty="0">
                <a:latin typeface="Lucida Console" charset="0"/>
                <a:ea typeface="Lucida Console" charset="0"/>
                <a:cs typeface="Lucida Console" charset="0"/>
              </a:rPr>
              <a:t>contacts</a:t>
            </a:r>
            <a:r>
              <a:rPr lang="en-GB" dirty="0"/>
              <a:t> elements</a:t>
            </a:r>
          </a:p>
          <a:p>
            <a:pPr marL="0" indent="0">
              <a:buNone/>
            </a:pPr>
            <a:r>
              <a:rPr lang="en-GB" dirty="0">
                <a:latin typeface="Lucida Console" charset="0"/>
                <a:ea typeface="Lucida Console" charset="0"/>
                <a:cs typeface="Lucida Console" charset="0"/>
              </a:rPr>
              <a:t>/contacts</a:t>
            </a:r>
            <a:r>
              <a:rPr lang="en-GB" dirty="0"/>
              <a:t>		Selects the root </a:t>
            </a:r>
            <a:r>
              <a:rPr lang="en-GB" dirty="0">
                <a:latin typeface="Lucida Console" charset="0"/>
                <a:ea typeface="Lucida Console" charset="0"/>
                <a:cs typeface="Lucida Console" charset="0"/>
              </a:rPr>
              <a:t>contacts</a:t>
            </a:r>
            <a:r>
              <a:rPr lang="en-GB" dirty="0"/>
              <a:t> element</a:t>
            </a:r>
          </a:p>
          <a:p>
            <a:pPr marL="0" indent="0">
              <a:buNone/>
            </a:pPr>
            <a:r>
              <a:rPr lang="en-GB" dirty="0">
                <a:latin typeface="Lucida Console" charset="0"/>
                <a:ea typeface="Lucida Console" charset="0"/>
                <a:cs typeface="Lucida Console" charset="0"/>
              </a:rPr>
              <a:t>contacts/card</a:t>
            </a:r>
            <a:r>
              <a:rPr lang="en-GB" dirty="0"/>
              <a:t>	Selects all </a:t>
            </a:r>
            <a:r>
              <a:rPr lang="en-GB" dirty="0">
                <a:latin typeface="Lucida Console" charset="0"/>
                <a:ea typeface="Lucida Console" charset="0"/>
                <a:cs typeface="Lucida Console" charset="0"/>
              </a:rPr>
              <a:t>card</a:t>
            </a:r>
            <a:r>
              <a:rPr lang="en-GB" dirty="0"/>
              <a:t> elements that are children </a:t>
            </a:r>
            <a:br>
              <a:rPr lang="en-GB" dirty="0"/>
            </a:br>
            <a:r>
              <a:rPr lang="en-GB" dirty="0"/>
              <a:t>			of </a:t>
            </a:r>
            <a:r>
              <a:rPr lang="en-GB" dirty="0">
                <a:latin typeface="Lucida Console" panose="020B0609040504020204" pitchFamily="49" charset="0"/>
              </a:rPr>
              <a:t>contacts</a:t>
            </a:r>
          </a:p>
          <a:p>
            <a:pPr marL="0" indent="0">
              <a:buNone/>
            </a:pPr>
            <a:r>
              <a:rPr lang="en-GB" dirty="0">
                <a:latin typeface="Lucida Console" charset="0"/>
                <a:ea typeface="Lucida Console" charset="0"/>
                <a:cs typeface="Lucida Console" charset="0"/>
              </a:rPr>
              <a:t>//card	</a:t>
            </a:r>
            <a:r>
              <a:rPr lang="en-GB" dirty="0"/>
              <a:t>	Selects all </a:t>
            </a:r>
            <a:r>
              <a:rPr lang="en-GB" dirty="0">
                <a:latin typeface="Lucida Console" charset="0"/>
                <a:ea typeface="Lucida Console" charset="0"/>
                <a:cs typeface="Lucida Console" charset="0"/>
              </a:rPr>
              <a:t>card</a:t>
            </a:r>
            <a:r>
              <a:rPr lang="en-GB" dirty="0"/>
              <a:t> elements</a:t>
            </a:r>
          </a:p>
          <a:p>
            <a:pPr marL="0" indent="0">
              <a:buNone/>
            </a:pPr>
            <a:r>
              <a:rPr lang="en-GB" dirty="0">
                <a:latin typeface="Lucida Console" charset="0"/>
                <a:ea typeface="Lucida Console" charset="0"/>
                <a:cs typeface="Lucida Console" charset="0"/>
              </a:rPr>
              <a:t>contacts//name</a:t>
            </a:r>
            <a:r>
              <a:rPr lang="en-GB" dirty="0"/>
              <a:t>	Selects all </a:t>
            </a:r>
            <a:r>
              <a:rPr lang="en-GB" dirty="0">
                <a:latin typeface="Lucida Console" charset="0"/>
                <a:ea typeface="Lucida Console" charset="0"/>
                <a:cs typeface="Lucida Console" charset="0"/>
              </a:rPr>
              <a:t>name</a:t>
            </a:r>
            <a:r>
              <a:rPr lang="en-GB" dirty="0"/>
              <a:t> elements that are </a:t>
            </a:r>
            <a:br>
              <a:rPr lang="en-GB" dirty="0"/>
            </a:br>
            <a:r>
              <a:rPr lang="en-GB" dirty="0"/>
              <a:t>			descendants of </a:t>
            </a:r>
            <a:r>
              <a:rPr lang="en-GB" dirty="0">
                <a:latin typeface="Lucida Console" charset="0"/>
                <a:ea typeface="Lucida Console" charset="0"/>
                <a:cs typeface="Lucida Console" charset="0"/>
              </a:rPr>
              <a:t>contacts</a:t>
            </a:r>
          </a:p>
          <a:p>
            <a:pPr marL="0" indent="0">
              <a:buNone/>
            </a:pPr>
            <a:r>
              <a:rPr lang="en-GB" dirty="0">
                <a:latin typeface="Lucida Console" charset="0"/>
                <a:ea typeface="Lucida Console" charset="0"/>
                <a:cs typeface="Lucida Console" charset="0"/>
              </a:rPr>
              <a:t>//</a:t>
            </a:r>
            <a:r>
              <a:rPr lang="en-GB" dirty="0" err="1">
                <a:latin typeface="Lucida Console" charset="0"/>
                <a:ea typeface="Lucida Console" charset="0"/>
                <a:cs typeface="Lucida Console" charset="0"/>
              </a:rPr>
              <a:t>tel</a:t>
            </a:r>
            <a:r>
              <a:rPr lang="en-GB" dirty="0">
                <a:latin typeface="Lucida Console" charset="0"/>
                <a:ea typeface="Lucida Console" charset="0"/>
                <a:cs typeface="Lucida Console" charset="0"/>
              </a:rPr>
              <a:t>/@</a:t>
            </a:r>
            <a:r>
              <a:rPr lang="en-GB" dirty="0" err="1">
                <a:latin typeface="Lucida Console" charset="0"/>
                <a:ea typeface="Lucida Console" charset="0"/>
                <a:cs typeface="Lucida Console" charset="0"/>
              </a:rPr>
              <a:t>lang</a:t>
            </a:r>
            <a:r>
              <a:rPr lang="en-GB" dirty="0"/>
              <a:t>		Selects </a:t>
            </a:r>
            <a:r>
              <a:rPr lang="en-GB" dirty="0">
                <a:latin typeface="Lucida Console" charset="0"/>
                <a:ea typeface="Lucida Console" charset="0"/>
                <a:cs typeface="Lucida Console" charset="0"/>
              </a:rPr>
              <a:t>type</a:t>
            </a:r>
            <a:r>
              <a:rPr lang="en-GB" dirty="0"/>
              <a:t> attribute on all </a:t>
            </a:r>
            <a:r>
              <a:rPr lang="en-GB" dirty="0" err="1">
                <a:latin typeface="Lucida Console" charset="0"/>
                <a:ea typeface="Lucida Console" charset="0"/>
                <a:cs typeface="Lucida Console" charset="0"/>
              </a:rPr>
              <a:t>tel</a:t>
            </a:r>
            <a:r>
              <a:rPr lang="en-GB" dirty="0"/>
              <a:t> elements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9358670-2BB9-2049-BF6C-6C424C665CC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35522825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2800" dirty="0" err="1">
                <a:latin typeface="Lucida Console" charset="0"/>
                <a:ea typeface="Lucida Console" charset="0"/>
                <a:cs typeface="Lucida Console" charset="0"/>
              </a:rPr>
              <a:t>xsl:template</a:t>
            </a:r>
            <a:endParaRPr lang="en-GB" sz="2800" dirty="0">
              <a:latin typeface="Lucida Console" charset="0"/>
              <a:ea typeface="Lucida Console" charset="0"/>
              <a:cs typeface="Lucida Console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>
                <a:latin typeface="Lucida Console" charset="0"/>
                <a:ea typeface="Lucida Console" charset="0"/>
                <a:cs typeface="Lucida Console" charset="0"/>
              </a:rPr>
              <a:t>match</a:t>
            </a:r>
            <a:r>
              <a:rPr lang="en-GB" dirty="0"/>
              <a:t> attribute contains XPath expression that identifies an element or elements</a:t>
            </a:r>
          </a:p>
          <a:p>
            <a:r>
              <a:rPr lang="en-GB" dirty="0"/>
              <a:t>Content of element is either output </a:t>
            </a:r>
            <a:r>
              <a:rPr lang="en-GB" dirty="0" err="1"/>
              <a:t>markup</a:t>
            </a:r>
            <a:r>
              <a:rPr lang="en-GB" dirty="0"/>
              <a:t>, or other XSL directives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800" dirty="0">
                <a:latin typeface="Lucida Console" charset="0"/>
                <a:ea typeface="Lucida Console" charset="0"/>
                <a:cs typeface="Lucida Console" charset="0"/>
              </a:rPr>
              <a:t>&lt;</a:t>
            </a:r>
            <a:r>
              <a:rPr lang="en-GB" sz="1800" dirty="0" err="1">
                <a:latin typeface="Lucida Console" charset="0"/>
                <a:ea typeface="Lucida Console" charset="0"/>
                <a:cs typeface="Lucida Console" charset="0"/>
              </a:rPr>
              <a:t>xsl:template</a:t>
            </a:r>
            <a:r>
              <a:rPr lang="en-GB" sz="1800" dirty="0">
                <a:latin typeface="Lucida Console" charset="0"/>
                <a:ea typeface="Lucida Console" charset="0"/>
                <a:cs typeface="Lucida Console" charset="0"/>
              </a:rPr>
              <a:t> match="/"&gt;</a:t>
            </a:r>
            <a:br>
              <a:rPr lang="en-GB" sz="1800" dirty="0">
                <a:latin typeface="Lucida Console" charset="0"/>
                <a:ea typeface="Lucida Console" charset="0"/>
                <a:cs typeface="Lucida Console" charset="0"/>
              </a:rPr>
            </a:br>
            <a:br>
              <a:rPr lang="en-GB" sz="18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800" dirty="0">
                <a:latin typeface="Lucida Console" charset="0"/>
                <a:ea typeface="Lucida Console" charset="0"/>
                <a:cs typeface="Lucida Console" charset="0"/>
              </a:rPr>
              <a:t>  ...</a:t>
            </a:r>
            <a:br>
              <a:rPr lang="en-GB" sz="1800" dirty="0">
                <a:latin typeface="Lucida Console" charset="0"/>
                <a:ea typeface="Lucida Console" charset="0"/>
                <a:cs typeface="Lucida Console" charset="0"/>
              </a:rPr>
            </a:br>
            <a:br>
              <a:rPr lang="en-GB" sz="18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800" dirty="0">
                <a:latin typeface="Lucida Console" charset="0"/>
                <a:ea typeface="Lucida Console" charset="0"/>
                <a:cs typeface="Lucida Console" charset="0"/>
              </a:rPr>
              <a:t>&lt;/</a:t>
            </a:r>
            <a:r>
              <a:rPr lang="en-GB" sz="1800" dirty="0" err="1">
                <a:latin typeface="Lucida Console" charset="0"/>
                <a:ea typeface="Lucida Console" charset="0"/>
                <a:cs typeface="Lucida Console" charset="0"/>
              </a:rPr>
              <a:t>xsl:template</a:t>
            </a:r>
            <a:r>
              <a:rPr lang="en-GB" sz="1800" dirty="0">
                <a:latin typeface="Lucida Console" charset="0"/>
                <a:ea typeface="Lucida Console" charset="0"/>
                <a:cs typeface="Lucida Console" charset="0"/>
              </a:rPr>
              <a:t>&gt;</a:t>
            </a:r>
            <a:endParaRPr lang="en-GB" sz="1800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B63B7D8-328F-1145-87B0-180F0FFC09C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294967295"/>
          </p:nvPr>
        </p:nvSpPr>
        <p:spPr>
          <a:xfrm>
            <a:off x="11760200" y="6381750"/>
            <a:ext cx="431800" cy="287338"/>
          </a:xfrm>
        </p:spPr>
        <p:txBody>
          <a:bodyPr/>
          <a:lstStyle/>
          <a:p>
            <a:fld id="{03AC6681-E0FD-2C4C-B392-04A572FD2AAE}" type="slidenum">
              <a:rPr lang="en-US" smtClean="0"/>
              <a:pPr/>
              <a:t>59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95656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External stylesheet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Presentation information stored in an external stylesheet, linked from the head of the document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quarter" idx="14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sz="1600" dirty="0">
                <a:latin typeface="Lucida Console" panose="020B0609040504020204" pitchFamily="49" charset="0"/>
              </a:rPr>
              <a:t>&lt;!DOCTYPE html&gt;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&lt;html&gt;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&lt;head&gt;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  </a:t>
            </a:r>
            <a:r>
              <a:rPr lang="en-GB" sz="1600" dirty="0">
                <a:solidFill>
                  <a:schemeClr val="accent4"/>
                </a:solidFill>
                <a:latin typeface="Lucida Console" panose="020B0609040504020204" pitchFamily="49" charset="0"/>
              </a:rPr>
              <a:t>&lt;link </a:t>
            </a:r>
            <a:r>
              <a:rPr lang="en-GB" sz="1600" dirty="0" err="1">
                <a:solidFill>
                  <a:schemeClr val="accent4"/>
                </a:solidFill>
                <a:latin typeface="Lucida Console" panose="020B0609040504020204" pitchFamily="49" charset="0"/>
              </a:rPr>
              <a:t>rel</a:t>
            </a:r>
            <a:r>
              <a:rPr lang="en-GB" sz="1600" dirty="0">
                <a:solidFill>
                  <a:schemeClr val="accent4"/>
                </a:solidFill>
                <a:latin typeface="Lucida Console" panose="020B0609040504020204" pitchFamily="49" charset="0"/>
              </a:rPr>
              <a:t>="stylesheet" type="text/</a:t>
            </a:r>
            <a:r>
              <a:rPr lang="en-GB" sz="1600" dirty="0" err="1">
                <a:solidFill>
                  <a:schemeClr val="accent4"/>
                </a:solidFill>
                <a:latin typeface="Lucida Console" panose="020B0609040504020204" pitchFamily="49" charset="0"/>
              </a:rPr>
              <a:t>css</a:t>
            </a:r>
            <a:r>
              <a:rPr lang="en-GB" sz="1600" dirty="0">
                <a:solidFill>
                  <a:schemeClr val="accent4"/>
                </a:solidFill>
                <a:latin typeface="Lucida Console" panose="020B0609040504020204" pitchFamily="49" charset="0"/>
              </a:rPr>
              <a:t>" </a:t>
            </a:r>
            <a:r>
              <a:rPr lang="en-GB" sz="1600">
                <a:solidFill>
                  <a:schemeClr val="accent4"/>
                </a:solidFill>
                <a:latin typeface="Lucida Console" panose="020B0609040504020204" pitchFamily="49" charset="0"/>
              </a:rPr>
              <a:t>href</a:t>
            </a:r>
            <a:r>
              <a:rPr lang="en-GB" sz="1600" dirty="0">
                <a:solidFill>
                  <a:schemeClr val="accent4"/>
                </a:solidFill>
                <a:latin typeface="Lucida Console" panose="020B0609040504020204" pitchFamily="49" charset="0"/>
              </a:rPr>
              <a:t>="</a:t>
            </a:r>
            <a:r>
              <a:rPr lang="en-GB" sz="1600" dirty="0" err="1">
                <a:solidFill>
                  <a:schemeClr val="accent4"/>
                </a:solidFill>
                <a:latin typeface="Lucida Console" panose="020B0609040504020204" pitchFamily="49" charset="0"/>
              </a:rPr>
              <a:t>style.css</a:t>
            </a:r>
            <a:r>
              <a:rPr lang="en-GB" sz="1600" dirty="0">
                <a:solidFill>
                  <a:schemeClr val="accent4"/>
                </a:solidFill>
                <a:latin typeface="Lucida Console" panose="020B0609040504020204" pitchFamily="49" charset="0"/>
              </a:rPr>
              <a:t>"&gt;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&lt;/head&gt;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&lt;body&gt;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  &lt;h1&gt;Cinderella&lt;/h1&gt;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  &lt;p&gt;Once upon a time a wicked queen wanted to get 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    rid of her pretty step-daughter.&lt;/p&gt;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&lt;/body&gt;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&lt;/html&gt;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CB2C7B17-5B1B-A245-812A-4103AD03F31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25152556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2800" dirty="0" err="1">
                <a:latin typeface="Lucida Console" charset="0"/>
                <a:ea typeface="Lucida Console" charset="0"/>
                <a:cs typeface="Lucida Console" charset="0"/>
              </a:rPr>
              <a:t>xsl:apply-templates</a:t>
            </a:r>
            <a:endParaRPr lang="en-GB" sz="2800" dirty="0">
              <a:latin typeface="Lucida Console" charset="0"/>
              <a:ea typeface="Lucida Console" charset="0"/>
              <a:cs typeface="Lucida Console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Used within body of a template</a:t>
            </a:r>
          </a:p>
          <a:p>
            <a:pPr lvl="1"/>
            <a:r>
              <a:rPr lang="en-GB" dirty="0"/>
              <a:t>Recursively applies templates to children of the element</a:t>
            </a:r>
          </a:p>
          <a:p>
            <a:pPr lvl="1"/>
            <a:r>
              <a:rPr lang="en-GB" dirty="0">
                <a:latin typeface="Lucida Console" charset="0"/>
                <a:ea typeface="Lucida Console" charset="0"/>
                <a:cs typeface="Lucida Console" charset="0"/>
              </a:rPr>
              <a:t>select</a:t>
            </a:r>
            <a:r>
              <a:rPr lang="en-GB" dirty="0"/>
              <a:t> attribute identifies target child node using XPath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800" dirty="0">
                <a:latin typeface="Lucida Console" charset="0"/>
                <a:ea typeface="Lucida Console" charset="0"/>
                <a:cs typeface="Lucida Console" charset="0"/>
              </a:rPr>
              <a:t>&lt;</a:t>
            </a:r>
            <a:r>
              <a:rPr lang="en-GB" sz="1800" dirty="0" err="1">
                <a:latin typeface="Lucida Console" charset="0"/>
                <a:ea typeface="Lucida Console" charset="0"/>
                <a:cs typeface="Lucida Console" charset="0"/>
              </a:rPr>
              <a:t>xsl:apply-templates</a:t>
            </a:r>
            <a:r>
              <a:rPr lang="en-GB" sz="1800" dirty="0">
                <a:latin typeface="Lucida Console" charset="0"/>
                <a:ea typeface="Lucida Console" charset="0"/>
                <a:cs typeface="Lucida Console" charset="0"/>
              </a:rPr>
              <a:t> select=”..."/&gt;</a:t>
            </a:r>
            <a:endParaRPr lang="en-GB" sz="1800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37D93E5-D4EB-614D-90A9-ECF935AB729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294967295"/>
          </p:nvPr>
        </p:nvSpPr>
        <p:spPr>
          <a:xfrm>
            <a:off x="11760200" y="6381750"/>
            <a:ext cx="431800" cy="287338"/>
          </a:xfrm>
        </p:spPr>
        <p:txBody>
          <a:bodyPr/>
          <a:lstStyle/>
          <a:p>
            <a:fld id="{03AC6681-E0FD-2C4C-B392-04A572FD2AAE}" type="slidenum">
              <a:rPr lang="en-US" smtClean="0"/>
              <a:pPr/>
              <a:t>60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3907730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2800" dirty="0" err="1">
                <a:latin typeface="Lucida Console" charset="0"/>
                <a:ea typeface="Lucida Console" charset="0"/>
                <a:cs typeface="Lucida Console" charset="0"/>
              </a:rPr>
              <a:t>xsl:for-each</a:t>
            </a:r>
            <a:endParaRPr lang="en-GB" sz="2800" dirty="0">
              <a:latin typeface="Lucida Console" charset="0"/>
              <a:ea typeface="Lucida Console" charset="0"/>
              <a:cs typeface="Lucida Console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Loops over every matching element</a:t>
            </a:r>
          </a:p>
          <a:p>
            <a:pPr lvl="1"/>
            <a:r>
              <a:rPr lang="en-GB" dirty="0">
                <a:latin typeface="Lucida Console" charset="0"/>
                <a:ea typeface="Lucida Console" charset="0"/>
                <a:cs typeface="Lucida Console" charset="0"/>
              </a:rPr>
              <a:t>select</a:t>
            </a:r>
            <a:r>
              <a:rPr lang="en-GB" dirty="0"/>
              <a:t> attribute identifies target node set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1800" dirty="0">
                <a:latin typeface="Lucida Console" charset="0"/>
                <a:ea typeface="Lucida Console" charset="0"/>
                <a:cs typeface="Lucida Console" charset="0"/>
              </a:rPr>
              <a:t>&lt;</a:t>
            </a:r>
            <a:r>
              <a:rPr lang="en-US" sz="1800" dirty="0" err="1">
                <a:latin typeface="Lucida Console" charset="0"/>
                <a:ea typeface="Lucida Console" charset="0"/>
                <a:cs typeface="Lucida Console" charset="0"/>
              </a:rPr>
              <a:t>xsl:for-each</a:t>
            </a:r>
            <a:r>
              <a:rPr lang="en-US" sz="1800" dirty="0">
                <a:latin typeface="Lucida Console" charset="0"/>
                <a:ea typeface="Lucida Console" charset="0"/>
                <a:cs typeface="Lucida Console" charset="0"/>
              </a:rPr>
              <a:t> select=”..."&gt;</a:t>
            </a:r>
            <a:br>
              <a:rPr lang="en-US" sz="1800" dirty="0">
                <a:latin typeface="Lucida Console" charset="0"/>
                <a:ea typeface="Lucida Console" charset="0"/>
                <a:cs typeface="Lucida Console" charset="0"/>
              </a:rPr>
            </a:br>
            <a:br>
              <a:rPr lang="en-US" sz="18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800" dirty="0">
                <a:latin typeface="Lucida Console" charset="0"/>
                <a:ea typeface="Lucida Console" charset="0"/>
                <a:cs typeface="Lucida Console" charset="0"/>
              </a:rPr>
              <a:t>...</a:t>
            </a:r>
            <a:br>
              <a:rPr lang="en-US" sz="1800" dirty="0">
                <a:latin typeface="Lucida Console" charset="0"/>
                <a:ea typeface="Lucida Console" charset="0"/>
                <a:cs typeface="Lucida Console" charset="0"/>
              </a:rPr>
            </a:br>
            <a:br>
              <a:rPr lang="en-US" sz="18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800" dirty="0">
                <a:latin typeface="Lucida Console" charset="0"/>
                <a:ea typeface="Lucida Console" charset="0"/>
                <a:cs typeface="Lucida Console" charset="0"/>
              </a:rPr>
              <a:t>&lt;/</a:t>
            </a:r>
            <a:r>
              <a:rPr lang="en-US" sz="1800" dirty="0" err="1">
                <a:latin typeface="Lucida Console" charset="0"/>
                <a:ea typeface="Lucida Console" charset="0"/>
                <a:cs typeface="Lucida Console" charset="0"/>
              </a:rPr>
              <a:t>xsl:for-each</a:t>
            </a:r>
            <a:r>
              <a:rPr lang="en-US" sz="1800" dirty="0">
                <a:latin typeface="Lucida Console" charset="0"/>
                <a:ea typeface="Lucida Console" charset="0"/>
                <a:cs typeface="Lucida Console" charset="0"/>
              </a:rPr>
              <a:t>&gt;</a:t>
            </a:r>
            <a:endParaRPr lang="en-GB" sz="1800" dirty="0">
              <a:latin typeface="Lucida Console" charset="0"/>
              <a:ea typeface="Lucida Console" charset="0"/>
              <a:cs typeface="Lucida Console" charset="0"/>
            </a:endParaRP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F94CD15E-B27C-0A4D-A68A-5D9CBFE54F9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294967295"/>
          </p:nvPr>
        </p:nvSpPr>
        <p:spPr>
          <a:xfrm>
            <a:off x="11760200" y="6381750"/>
            <a:ext cx="431800" cy="287338"/>
          </a:xfrm>
        </p:spPr>
        <p:txBody>
          <a:bodyPr/>
          <a:lstStyle/>
          <a:p>
            <a:fld id="{03AC6681-E0FD-2C4C-B392-04A572FD2AAE}" type="slidenum">
              <a:rPr lang="en-US" smtClean="0"/>
              <a:pPr/>
              <a:t>61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7029104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2800" dirty="0" err="1">
                <a:latin typeface="Lucida Console" charset="0"/>
                <a:ea typeface="Lucida Console" charset="0"/>
                <a:cs typeface="Lucida Console" charset="0"/>
              </a:rPr>
              <a:t>xsl:value-of</a:t>
            </a:r>
            <a:endParaRPr lang="en-GB" sz="2800" dirty="0">
              <a:latin typeface="Lucida Console" charset="0"/>
              <a:ea typeface="Lucida Console" charset="0"/>
              <a:cs typeface="Lucida Console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Extracts the value of an XML element and uses it in the output document</a:t>
            </a:r>
          </a:p>
          <a:p>
            <a:pPr lvl="1"/>
            <a:r>
              <a:rPr lang="en-GB" dirty="0">
                <a:latin typeface="Lucida Console" charset="0"/>
                <a:ea typeface="Lucida Console" charset="0"/>
                <a:cs typeface="Lucida Console" charset="0"/>
              </a:rPr>
              <a:t>select</a:t>
            </a:r>
            <a:r>
              <a:rPr lang="en-GB" dirty="0"/>
              <a:t> attribute used to identify element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1800" dirty="0">
                <a:latin typeface="Lucida Console" charset="0"/>
                <a:ea typeface="Lucida Console" charset="0"/>
                <a:cs typeface="Lucida Console" charset="0"/>
              </a:rPr>
              <a:t>&lt;</a:t>
            </a:r>
            <a:r>
              <a:rPr lang="en-US" sz="1800" dirty="0" err="1">
                <a:latin typeface="Lucida Console" charset="0"/>
                <a:ea typeface="Lucida Console" charset="0"/>
                <a:cs typeface="Lucida Console" charset="0"/>
              </a:rPr>
              <a:t>xsl:value-of</a:t>
            </a:r>
            <a:r>
              <a:rPr lang="en-US" sz="1800" dirty="0">
                <a:latin typeface="Lucida Console" charset="0"/>
                <a:ea typeface="Lucida Console" charset="0"/>
                <a:cs typeface="Lucida Console" charset="0"/>
              </a:rPr>
              <a:t> select=”..."/&gt;</a:t>
            </a:r>
            <a:endParaRPr lang="en-GB" sz="1800" dirty="0">
              <a:latin typeface="Lucida Console" charset="0"/>
              <a:ea typeface="Lucida Console" charset="0"/>
              <a:cs typeface="Lucida Console" charset="0"/>
            </a:endParaRP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EFD72F7A-C018-5C4D-98C2-EED5F18608E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294967295"/>
          </p:nvPr>
        </p:nvSpPr>
        <p:spPr>
          <a:xfrm>
            <a:off x="11760200" y="6381750"/>
            <a:ext cx="431800" cy="287338"/>
          </a:xfrm>
        </p:spPr>
        <p:txBody>
          <a:bodyPr/>
          <a:lstStyle/>
          <a:p>
            <a:fld id="{03AC6681-E0FD-2C4C-B392-04A572FD2AAE}" type="slidenum">
              <a:rPr lang="en-US" smtClean="0"/>
              <a:pPr/>
              <a:t>62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1953772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XSLT example </a:t>
            </a:r>
            <a:r>
              <a:rPr lang="mr-IN" dirty="0"/>
              <a:t>–</a:t>
            </a:r>
            <a:r>
              <a:rPr lang="en-GB" dirty="0"/>
              <a:t> input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63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&lt;?xml version="1.0" encoding="UTF-8"?&gt;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&lt;contacts&gt;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&lt;name&gt;My address list&lt;/name&gt;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&lt;card&gt;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  &lt;name&gt;Fred Foo&lt;/name&gt;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  &lt;email&gt;</a:t>
            </a: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fred@example.org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&lt;/email&gt;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  &lt;</a:t>
            </a: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tel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type="work"&gt;01234567890&lt;/</a:t>
            </a: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tel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&lt;/card&gt;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&lt;card&gt;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  &lt;name&gt;Jill Bar&lt;/name&gt;	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  &lt;email&gt;</a:t>
            </a: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jill@example.org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&lt;/email&gt;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  &lt;</a:t>
            </a: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tel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type="home"&gt;02345678901&lt;/</a:t>
            </a: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tel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&lt;/card&gt;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&lt;/contacts&gt;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AF318E5-0775-AD44-81B9-1AD77C176A6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2800568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XSLT example </a:t>
            </a:r>
            <a:r>
              <a:rPr lang="mr-IN" dirty="0"/>
              <a:t>–</a:t>
            </a:r>
            <a:r>
              <a:rPr lang="en-GB" dirty="0"/>
              <a:t> output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64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&lt;html </a:t>
            </a:r>
            <a:r>
              <a:rPr lang="en-US" sz="1600" dirty="0" err="1">
                <a:latin typeface="Lucida Console" charset="0"/>
                <a:ea typeface="Lucida Console" charset="0"/>
                <a:cs typeface="Lucida Console" charset="0"/>
              </a:rPr>
              <a:t>xmlns</a:t>
            </a: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="http://www.w3.org/TR/xhtml1/strict"&gt;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&lt;head&gt;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  &lt;title&gt;My address list&lt;/title&gt;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&lt;/head&gt;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&lt;body&gt;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  &lt;h1&gt;My address list&lt;/h1&gt;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  &lt;div&gt;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    &lt;h2&gt;Fred Foo&lt;/h2&gt;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    &lt;p&gt;Email: 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      &lt;a </a:t>
            </a:r>
            <a:r>
              <a:rPr lang="en-US" sz="1600" dirty="0" err="1">
                <a:latin typeface="Lucida Console" charset="0"/>
                <a:ea typeface="Lucida Console" charset="0"/>
                <a:cs typeface="Lucida Console" charset="0"/>
              </a:rPr>
              <a:t>href</a:t>
            </a: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="mailto:fred@example.org"&gt;</a:t>
            </a:r>
            <a:r>
              <a:rPr lang="en-US" sz="1600" dirty="0" err="1">
                <a:latin typeface="Lucida Console" charset="0"/>
                <a:ea typeface="Lucida Console" charset="0"/>
                <a:cs typeface="Lucida Console" charset="0"/>
              </a:rPr>
              <a:t>fred@example.org</a:t>
            </a: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&lt;/a&gt;&lt;/p&gt;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    &lt;p&gt;Telephone: 01234567890&lt;/p&gt;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  &lt;/div&gt;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  &lt;div&gt;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    &lt;h2&gt;Jill Bar&lt;/h2&gt;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     &lt;p&gt;Email: 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       &lt;a </a:t>
            </a:r>
            <a:r>
              <a:rPr lang="en-US" sz="1600" dirty="0" err="1">
                <a:latin typeface="Lucida Console" charset="0"/>
                <a:ea typeface="Lucida Console" charset="0"/>
                <a:cs typeface="Lucida Console" charset="0"/>
              </a:rPr>
              <a:t>href</a:t>
            </a: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="mailto:jill@example.org"&gt;</a:t>
            </a:r>
            <a:r>
              <a:rPr lang="en-US" sz="1600" dirty="0" err="1">
                <a:latin typeface="Lucida Console" charset="0"/>
                <a:ea typeface="Lucida Console" charset="0"/>
                <a:cs typeface="Lucida Console" charset="0"/>
              </a:rPr>
              <a:t>jill@example.org</a:t>
            </a: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&lt;/a&gt;&lt;/p&gt;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     &lt;p&gt;Telephone: 02345678901&lt;/p&gt;&lt;/div&gt;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&lt;/body&gt;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&lt;/html&gt;</a:t>
            </a:r>
            <a:endParaRPr lang="en-GB" sz="1600" dirty="0">
              <a:latin typeface="Lucida Console" charset="0"/>
              <a:ea typeface="Lucida Console" charset="0"/>
              <a:cs typeface="Lucida Console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1639539-9530-8148-AFB0-861AB383E53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82023682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XSLT example </a:t>
            </a:r>
            <a:r>
              <a:rPr lang="mr-IN" dirty="0"/>
              <a:t>–</a:t>
            </a:r>
            <a:r>
              <a:rPr lang="en-GB" dirty="0"/>
              <a:t> using stylesheet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65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&lt;?xml version="1.0" encoding="UTF-8"?&gt;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b="1" dirty="0">
                <a:latin typeface="Lucida Console" charset="0"/>
                <a:ea typeface="Lucida Console" charset="0"/>
                <a:cs typeface="Lucida Console" charset="0"/>
              </a:rPr>
              <a:t>&lt;?xml-stylesheet type="text/</a:t>
            </a:r>
            <a:r>
              <a:rPr lang="en-GB" sz="1600" b="1" dirty="0" err="1">
                <a:latin typeface="Lucida Console" charset="0"/>
                <a:ea typeface="Lucida Console" charset="0"/>
                <a:cs typeface="Lucida Console" charset="0"/>
              </a:rPr>
              <a:t>xsl</a:t>
            </a:r>
            <a:r>
              <a:rPr lang="en-GB" sz="1600" b="1" dirty="0">
                <a:latin typeface="Lucida Console" charset="0"/>
                <a:ea typeface="Lucida Console" charset="0"/>
                <a:cs typeface="Lucida Console" charset="0"/>
              </a:rPr>
              <a:t>" </a:t>
            </a:r>
            <a:r>
              <a:rPr lang="en-GB" sz="1600" b="1" dirty="0" err="1">
                <a:latin typeface="Lucida Console" charset="0"/>
                <a:ea typeface="Lucida Console" charset="0"/>
                <a:cs typeface="Lucida Console" charset="0"/>
              </a:rPr>
              <a:t>href</a:t>
            </a:r>
            <a:r>
              <a:rPr lang="en-GB" sz="1600" b="1" dirty="0">
                <a:latin typeface="Lucida Console" charset="0"/>
                <a:ea typeface="Lucida Console" charset="0"/>
                <a:cs typeface="Lucida Console" charset="0"/>
              </a:rPr>
              <a:t>="</a:t>
            </a:r>
            <a:r>
              <a:rPr lang="en-GB" sz="1600" b="1" dirty="0" err="1">
                <a:latin typeface="Lucida Console" charset="0"/>
                <a:ea typeface="Lucida Console" charset="0"/>
                <a:cs typeface="Lucida Console" charset="0"/>
              </a:rPr>
              <a:t>contacts.xsl</a:t>
            </a:r>
            <a:r>
              <a:rPr lang="en-GB" sz="1600" b="1" dirty="0">
                <a:latin typeface="Lucida Console" charset="0"/>
                <a:ea typeface="Lucida Console" charset="0"/>
                <a:cs typeface="Lucida Console" charset="0"/>
              </a:rPr>
              <a:t>" version="1.0"?&gt;</a:t>
            </a:r>
            <a:br>
              <a:rPr lang="en-GB" sz="1600" b="1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&lt;contacts&gt;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&lt;name&gt;My address list&lt;/name&gt;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&lt;card&gt;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  &lt;name&gt;Fred Foo&lt;/name&gt;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  &lt;email&gt;</a:t>
            </a: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fred@example.org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&lt;/email&gt;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  &lt;</a:t>
            </a: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tel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&gt;01234567890&lt;/</a:t>
            </a: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tel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&lt;/card&gt;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&lt;card&gt;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  &lt;name&gt;Jill Bar&lt;/name&gt;	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  &lt;email&gt;</a:t>
            </a: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jill@example.org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&lt;/email&gt;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  &lt;</a:t>
            </a: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tel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&gt;02345678901&lt;/</a:t>
            </a: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tel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&lt;/card&gt;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&lt;/contacts&gt;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80FF2F8-4DD7-1745-8E15-DFF08CA8CB7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59527670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XSLT example </a:t>
            </a:r>
            <a:r>
              <a:rPr lang="mr-IN" dirty="0"/>
              <a:t>–</a:t>
            </a:r>
            <a:r>
              <a:rPr lang="en-GB" dirty="0"/>
              <a:t> stylesheet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66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&lt;?xml version="1.0" encoding="UTF-8"?&gt;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&lt;</a:t>
            </a: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xsl:stylesheet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version="1.0"      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</a:t>
            </a: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xmlns:xsl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="http://www.w3.org/1999/XSL/Transform"    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</a:t>
            </a: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xmlns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="http://www.w3.org/TR/xhtml1/strict"&gt;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...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&lt;/</a:t>
            </a: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xsl:stylesheet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&gt;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A507D21-4359-B540-BEFA-0FFF05CB37B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74712039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XSLT example </a:t>
            </a:r>
            <a:r>
              <a:rPr lang="mr-IN" dirty="0"/>
              <a:t>–</a:t>
            </a:r>
            <a:r>
              <a:rPr lang="en-GB" dirty="0"/>
              <a:t> templates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67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&lt;</a:t>
            </a: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xsl:template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match="</a:t>
            </a: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tel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"&gt;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&lt;p&gt;Telephone: &lt;</a:t>
            </a: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xsl:value-of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select="."/&gt;&lt;/p&gt;	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&lt;/</a:t>
            </a: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xsl:template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&gt;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D908076-A668-714E-AE75-EBE81095995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75426881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XSLT example </a:t>
            </a:r>
            <a:r>
              <a:rPr lang="mr-IN" dirty="0"/>
              <a:t>–</a:t>
            </a:r>
            <a:r>
              <a:rPr lang="en-GB" dirty="0"/>
              <a:t> templates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68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&lt;</a:t>
            </a: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xsl:template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match="email"&gt;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&lt;p&gt;Email: &lt;a </a:t>
            </a: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href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="mailto:{.}"&gt;&lt;</a:t>
            </a: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xsl:value-of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select="."/&gt;&lt;/a&gt;&lt;/p&gt;	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&lt;/</a:t>
            </a: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xsl:template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&gt;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187E8F7-842B-D147-BBB3-DA7CDDB66FE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96787713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XSLT example </a:t>
            </a:r>
            <a:r>
              <a:rPr lang="mr-IN" dirty="0"/>
              <a:t>–</a:t>
            </a:r>
            <a:r>
              <a:rPr lang="en-GB" dirty="0"/>
              <a:t> templates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69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&lt;</a:t>
            </a: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xsl:template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match="name"&gt;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&lt;h2&gt;&lt;</a:t>
            </a: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xsl:value-of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select="."/&gt;&lt;/h2&gt;	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&lt;/</a:t>
            </a: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xsl:template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endParaRPr lang="en-GB" sz="1600" dirty="0">
              <a:latin typeface="Lucida Console" charset="0"/>
              <a:ea typeface="Lucida Console" charset="0"/>
              <a:cs typeface="Lucida Console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904688D-5FB9-8F4B-A9C7-B5C17C52942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382954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CSS and XML</a:t>
            </a:r>
            <a:endParaRPr lang="en-GB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CSS stylesheets may also be applied to XML documents using a processing instruction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4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mr-IN" sz="1600" dirty="0">
                <a:latin typeface="Lucida Console" panose="020B0609040504020204" pitchFamily="49" charset="0"/>
              </a:rPr>
              <a:t>&lt;?</a:t>
            </a:r>
            <a:r>
              <a:rPr lang="mr-IN" sz="1600" dirty="0" err="1">
                <a:latin typeface="Lucida Console" panose="020B0609040504020204" pitchFamily="49" charset="0"/>
              </a:rPr>
              <a:t>xml</a:t>
            </a:r>
            <a:r>
              <a:rPr lang="mr-IN" sz="1600" dirty="0">
                <a:latin typeface="Lucida Console" panose="020B0609040504020204" pitchFamily="49" charset="0"/>
              </a:rPr>
              <a:t> </a:t>
            </a:r>
            <a:r>
              <a:rPr lang="mr-IN" sz="1600" dirty="0" err="1">
                <a:latin typeface="Lucida Console" panose="020B0609040504020204" pitchFamily="49" charset="0"/>
              </a:rPr>
              <a:t>version</a:t>
            </a:r>
            <a:r>
              <a:rPr lang="mr-IN" sz="1600" dirty="0">
                <a:latin typeface="Lucida Console" panose="020B0609040504020204" pitchFamily="49" charset="0"/>
              </a:rPr>
              <a:t>=</a:t>
            </a:r>
            <a:r>
              <a:rPr lang="en-GB" sz="1600" dirty="0">
                <a:latin typeface="Lucida Console" panose="020B0609040504020204" pitchFamily="49" charset="0"/>
              </a:rPr>
              <a:t>"</a:t>
            </a:r>
            <a:r>
              <a:rPr lang="mr-IN" sz="1600" dirty="0">
                <a:latin typeface="Lucida Console" panose="020B0609040504020204" pitchFamily="49" charset="0"/>
              </a:rPr>
              <a:t>1.0</a:t>
            </a:r>
            <a:r>
              <a:rPr lang="en-GB" sz="1600" dirty="0">
                <a:latin typeface="Lucida Console" panose="020B0609040504020204" pitchFamily="49" charset="0"/>
              </a:rPr>
              <a:t>"</a:t>
            </a:r>
            <a:r>
              <a:rPr lang="mr-IN" sz="1600" dirty="0">
                <a:latin typeface="Lucida Console" panose="020B0609040504020204" pitchFamily="49" charset="0"/>
              </a:rPr>
              <a:t>?&gt; 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&lt;!DOCTYPE book PUBLIC "-//OASIS//DTD </a:t>
            </a:r>
            <a:r>
              <a:rPr lang="en-GB" sz="1600" dirty="0" err="1">
                <a:latin typeface="Lucida Console" panose="020B0609040504020204" pitchFamily="49" charset="0"/>
              </a:rPr>
              <a:t>DocBook</a:t>
            </a:r>
            <a:r>
              <a:rPr lang="en-GB" sz="1600" dirty="0">
                <a:latin typeface="Lucida Console" panose="020B0609040504020204" pitchFamily="49" charset="0"/>
              </a:rPr>
              <a:t> XML V4.5//EN" 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"http://</a:t>
            </a:r>
            <a:r>
              <a:rPr lang="en-GB" sz="1600" dirty="0" err="1">
                <a:latin typeface="Lucida Console" panose="020B0609040504020204" pitchFamily="49" charset="0"/>
              </a:rPr>
              <a:t>www.oasis-open.org</a:t>
            </a:r>
            <a:r>
              <a:rPr lang="en-GB" sz="1600" dirty="0">
                <a:latin typeface="Lucida Console" panose="020B0609040504020204" pitchFamily="49" charset="0"/>
              </a:rPr>
              <a:t>/</a:t>
            </a:r>
            <a:r>
              <a:rPr lang="en-GB" sz="1600" dirty="0" err="1">
                <a:latin typeface="Lucida Console" panose="020B0609040504020204" pitchFamily="49" charset="0"/>
              </a:rPr>
              <a:t>docbook</a:t>
            </a:r>
            <a:r>
              <a:rPr lang="en-GB" sz="1600" dirty="0">
                <a:latin typeface="Lucida Console" panose="020B0609040504020204" pitchFamily="49" charset="0"/>
              </a:rPr>
              <a:t>/xml/4.5/</a:t>
            </a:r>
            <a:r>
              <a:rPr lang="en-GB" sz="1600" dirty="0" err="1">
                <a:latin typeface="Lucida Console" panose="020B0609040504020204" pitchFamily="49" charset="0"/>
              </a:rPr>
              <a:t>docbookx.dtd</a:t>
            </a:r>
            <a:r>
              <a:rPr lang="en-GB" sz="1600" dirty="0">
                <a:latin typeface="Lucida Console" panose="020B0609040504020204" pitchFamily="49" charset="0"/>
              </a:rPr>
              <a:t>"&gt;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solidFill>
                  <a:schemeClr val="accent4"/>
                </a:solidFill>
                <a:latin typeface="Lucida Console" panose="020B0609040504020204" pitchFamily="49" charset="0"/>
              </a:rPr>
              <a:t>&lt;?xml-stylesheet type="text/</a:t>
            </a:r>
            <a:r>
              <a:rPr lang="en-GB" sz="1600" dirty="0" err="1">
                <a:solidFill>
                  <a:schemeClr val="accent4"/>
                </a:solidFill>
                <a:latin typeface="Lucida Console" panose="020B0609040504020204" pitchFamily="49" charset="0"/>
              </a:rPr>
              <a:t>css</a:t>
            </a:r>
            <a:r>
              <a:rPr lang="en-GB" sz="1600" dirty="0">
                <a:solidFill>
                  <a:schemeClr val="accent4"/>
                </a:solidFill>
                <a:latin typeface="Lucida Console" panose="020B0609040504020204" pitchFamily="49" charset="0"/>
              </a:rPr>
              <a:t>" </a:t>
            </a:r>
            <a:r>
              <a:rPr lang="en-GB" sz="1600" dirty="0" err="1">
                <a:solidFill>
                  <a:schemeClr val="accent4"/>
                </a:solidFill>
                <a:latin typeface="Lucida Console" panose="020B0609040504020204" pitchFamily="49" charset="0"/>
              </a:rPr>
              <a:t>href</a:t>
            </a:r>
            <a:r>
              <a:rPr lang="en-GB" sz="1600" dirty="0">
                <a:solidFill>
                  <a:schemeClr val="accent4"/>
                </a:solidFill>
                <a:latin typeface="Lucida Console" panose="020B0609040504020204" pitchFamily="49" charset="0"/>
              </a:rPr>
              <a:t>="</a:t>
            </a:r>
            <a:r>
              <a:rPr lang="en-GB" sz="1600" dirty="0" err="1">
                <a:solidFill>
                  <a:schemeClr val="accent4"/>
                </a:solidFill>
                <a:latin typeface="Lucida Console" panose="020B0609040504020204" pitchFamily="49" charset="0"/>
              </a:rPr>
              <a:t>book.css</a:t>
            </a:r>
            <a:r>
              <a:rPr lang="en-GB" sz="1600" dirty="0">
                <a:solidFill>
                  <a:schemeClr val="accent4"/>
                </a:solidFill>
                <a:latin typeface="Lucida Console" panose="020B0609040504020204" pitchFamily="49" charset="0"/>
              </a:rPr>
              <a:t>" ?&gt;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&lt;book&gt;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&lt;chapter&gt;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  &lt;title&gt;Cinderella&lt;/title&gt;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  &lt;para&gt;Once upon a time a wicked queen wanted to get rid 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    of her pretty step-daughter.&lt;/para&gt;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&lt;/chapter&gt;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&lt;/book&gt;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1BE41B63-5478-0E4C-A02A-B541E336D35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23760829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XSLT example </a:t>
            </a:r>
            <a:r>
              <a:rPr lang="mr-IN" dirty="0"/>
              <a:t>–</a:t>
            </a:r>
            <a:r>
              <a:rPr lang="en-GB" dirty="0"/>
              <a:t> templates 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70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&lt;</a:t>
            </a: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xsl:template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match="/"&gt;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&lt;html&gt;			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  &lt;head&gt;				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    &lt;title&gt;&lt;</a:t>
            </a: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xsl:value-of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select="/contacts/name"/&gt;&lt;/title&gt;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  &lt;/head&gt;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  &lt;body&gt;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    &lt;h1&gt;&lt;</a:t>
            </a: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xsl:value-of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select="/contacts/name"/&gt;&lt;/h1&gt;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    &lt;</a:t>
            </a: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xsl:for-each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select="/contacts/card"&gt;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      &lt;div&gt;	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        &lt;</a:t>
            </a: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xsl:apply-templates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select="name"/&gt;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        &lt;</a:t>
            </a: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xsl:apply-templates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select="email"/&gt;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        &lt;</a:t>
            </a: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xsl:apply-templates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select="</a:t>
            </a: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tel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"/&gt;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      &lt;/div&gt;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    &lt;/</a:t>
            </a: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xsl:for-each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  &lt;/body&gt;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&lt;/html&gt;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&lt;/</a:t>
            </a: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xsl:template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&gt;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A15E879-E4C6-6442-ACA0-781A6830CF1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67156118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XSL versus CSS</a:t>
            </a:r>
            <a:endParaRPr lang="en-GB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71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Considering CSS...</a:t>
            </a:r>
          </a:p>
          <a:p>
            <a:endParaRPr lang="en-GB" dirty="0"/>
          </a:p>
          <a:p>
            <a:pPr marL="0" indent="0">
              <a:buNone/>
            </a:pPr>
            <a:r>
              <a:rPr lang="en-GB" dirty="0"/>
              <a:t>Pros</a:t>
            </a:r>
          </a:p>
          <a:p>
            <a:pPr lvl="1"/>
            <a:r>
              <a:rPr lang="en-GB" dirty="0"/>
              <a:t>Simple (relatively)</a:t>
            </a:r>
          </a:p>
          <a:p>
            <a:pPr lvl="1"/>
            <a:r>
              <a:rPr lang="en-GB" dirty="0"/>
              <a:t>Cascading recognises different needs of users and authors</a:t>
            </a:r>
          </a:p>
          <a:p>
            <a:pPr marL="0" indent="0">
              <a:buNone/>
            </a:pPr>
            <a:r>
              <a:rPr lang="en-GB" dirty="0"/>
              <a:t>Cons</a:t>
            </a:r>
          </a:p>
          <a:p>
            <a:pPr lvl="1"/>
            <a:r>
              <a:rPr lang="en-GB" dirty="0"/>
              <a:t>Unable to modify document structure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4B5D6BD-53DC-5A4A-82CC-B0C04406487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622555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/>
    </p:bld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XSL versus CSS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72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/>
              <a:t>Considering XSL: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Pros</a:t>
            </a:r>
          </a:p>
          <a:p>
            <a:pPr lvl="1"/>
            <a:r>
              <a:rPr lang="en-GB" dirty="0"/>
              <a:t>Able to modify and transform document structure</a:t>
            </a:r>
          </a:p>
          <a:p>
            <a:pPr lvl="1"/>
            <a:r>
              <a:rPr lang="en-GB" dirty="0"/>
              <a:t>Better for data</a:t>
            </a:r>
          </a:p>
          <a:p>
            <a:pPr marL="0" indent="0">
              <a:buNone/>
            </a:pPr>
            <a:r>
              <a:rPr lang="en-GB" dirty="0"/>
              <a:t>Cons</a:t>
            </a:r>
          </a:p>
          <a:p>
            <a:pPr lvl="1"/>
            <a:r>
              <a:rPr lang="en-GB" dirty="0"/>
              <a:t>Complex (relatively)</a:t>
            </a:r>
          </a:p>
          <a:p>
            <a:pPr lvl="1"/>
            <a:r>
              <a:rPr lang="en-GB" dirty="0"/>
              <a:t>Cumbersome for ordinary documents</a:t>
            </a:r>
          </a:p>
          <a:p>
            <a:pPr lvl="1"/>
            <a:r>
              <a:rPr lang="en-GB" dirty="0"/>
              <a:t>No consideration of differing needs of users versus authors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5D039F4-1E17-564F-B06E-DF854CF2052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984835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/>
    </p:bld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D7D843-BFA3-1345-981F-60448FEA51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Further reading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ADD5D6-FEA5-2146-A050-194E112E39EE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GB" dirty="0"/>
              <a:t>Kay, M. (2017) </a:t>
            </a:r>
            <a:r>
              <a:rPr lang="en-GB" i="1" dirty="0"/>
              <a:t>XSL Transformations Version 3.0</a:t>
            </a:r>
            <a:r>
              <a:rPr lang="en-GB" dirty="0"/>
              <a:t>. W3C Recommendation. Cambridge, MA: World Wide Web Consortium.</a:t>
            </a:r>
          </a:p>
          <a:p>
            <a:pPr lvl="1"/>
            <a:r>
              <a:rPr lang="en-US"/>
              <a:t>https://www.w3.org/TR/2017/REC-xslt-30-20170608/</a:t>
            </a:r>
          </a:p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08BFECB-A2B9-2047-8BFB-5EA7341FE0F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0109852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Next Lecture: Optimising HTTP</a:t>
            </a:r>
          </a:p>
        </p:txBody>
      </p:sp>
    </p:spTree>
    <p:extLst>
      <p:ext uri="{BB962C8B-B14F-4D97-AF65-F5344CB8AC3E}">
        <p14:creationId xmlns:p14="http://schemas.microsoft.com/office/powerpoint/2010/main" val="37723725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Cascading Stylesheets</a:t>
            </a:r>
          </a:p>
        </p:txBody>
      </p:sp>
    </p:spTree>
    <p:extLst>
      <p:ext uri="{BB962C8B-B14F-4D97-AF65-F5344CB8AC3E}">
        <p14:creationId xmlns:p14="http://schemas.microsoft.com/office/powerpoint/2010/main" val="23235557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Why “Cascading” Stylesheets?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Stylesheets may be specified by different people:</a:t>
            </a:r>
          </a:p>
          <a:p>
            <a:pPr lvl="1"/>
            <a:r>
              <a:rPr lang="en-GB" dirty="0"/>
              <a:t>By the author of a web page</a:t>
            </a:r>
          </a:p>
          <a:p>
            <a:pPr lvl="1"/>
            <a:r>
              <a:rPr lang="en-GB" dirty="0"/>
              <a:t>By a user agent (a web browser)</a:t>
            </a:r>
          </a:p>
          <a:p>
            <a:pPr lvl="1"/>
            <a:r>
              <a:rPr lang="en-GB" dirty="0"/>
              <a:t>By a user</a:t>
            </a:r>
          </a:p>
          <a:p>
            <a:pPr lvl="1"/>
            <a:endParaRPr lang="en-GB" dirty="0"/>
          </a:p>
          <a:p>
            <a:pPr marL="0" indent="0">
              <a:buNone/>
            </a:pPr>
            <a:r>
              <a:rPr lang="en-GB" dirty="0"/>
              <a:t>Cascading refers to the overriding of one stylesheet by another</a:t>
            </a:r>
          </a:p>
          <a:p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17F0CD07-984E-7B43-B5C7-C352F097FBC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213260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/>
    </p:bldLst>
  </p:timing>
</p:sld>
</file>

<file path=ppt/theme/theme1.xml><?xml version="1.0" encoding="utf-8"?>
<a:theme xmlns:a="http://schemas.openxmlformats.org/drawingml/2006/main" name="Plain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FAC440A0-E155-B946-914F-5936431B4EB9}"/>
    </a:ext>
  </a:extLst>
</a:theme>
</file>

<file path=ppt/theme/theme2.xml><?xml version="1.0" encoding="utf-8"?>
<a:theme xmlns:a="http://schemas.openxmlformats.org/drawingml/2006/main" name="Marine 1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0D93C95F-2DC1-2A4E-B142-7D61E6CC609A}"/>
    </a:ext>
  </a:extLst>
</a:theme>
</file>

<file path=ppt/theme/theme3.xml><?xml version="1.0" encoding="utf-8"?>
<a:theme xmlns:a="http://schemas.openxmlformats.org/drawingml/2006/main" name="Marine 3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967CC3BD-E74E-9B48-A70B-8F2C1FC0168D}"/>
    </a:ext>
  </a:extLst>
</a:theme>
</file>

<file path=ppt/theme/theme4.xml><?xml version="1.0" encoding="utf-8"?>
<a:theme xmlns:a="http://schemas.openxmlformats.org/drawingml/2006/main" name="Marine 5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E63C4AFA-5CDD-0448-9752-1553B0FA9E54}"/>
    </a:ext>
  </a:extLst>
</a:theme>
</file>

<file path=ppt/theme/theme5.xml><?xml version="1.0" encoding="utf-8"?>
<a:theme xmlns:a="http://schemas.openxmlformats.org/drawingml/2006/main" name="Marine 6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0D22C297-7613-8F40-B64B-5C2B3E659575}"/>
    </a:ext>
  </a:extLst>
</a:theme>
</file>

<file path=ppt/theme/theme6.xml><?xml version="1.0" encoding="utf-8"?>
<a:theme xmlns:a="http://schemas.openxmlformats.org/drawingml/2006/main" name="Horizon 3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C7D6AF5E-FD7F-F84A-B7B9-5AF6110BEB2E}"/>
    </a:ext>
  </a:extLst>
</a:theme>
</file>

<file path=ppt/theme/theme7.xml><?xml version="1.0" encoding="utf-8"?>
<a:theme xmlns:a="http://schemas.openxmlformats.org/drawingml/2006/main" name="Horizon 4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28588786-51B7-4347-B9A0-6F586B294BD4}"/>
    </a:ext>
  </a:extLst>
</a:theme>
</file>

<file path=ppt/theme/theme8.xml><?xml version="1.0" encoding="utf-8"?>
<a:theme xmlns:a="http://schemas.openxmlformats.org/drawingml/2006/main" name="Horizon 5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C4C5CE5B-70DD-BB4A-B8D3-088B3EDCABC2}"/>
    </a:ext>
  </a:extLst>
</a:theme>
</file>

<file path=ppt/theme/theme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Plain</Template>
  <TotalTime>2607</TotalTime>
  <Words>4902</Words>
  <Application>Microsoft Macintosh PowerPoint</Application>
  <PresentationFormat>Widescreen</PresentationFormat>
  <Paragraphs>484</Paragraphs>
  <Slides>74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8</vt:i4>
      </vt:variant>
      <vt:variant>
        <vt:lpstr>Slide Titles</vt:lpstr>
      </vt:variant>
      <vt:variant>
        <vt:i4>74</vt:i4>
      </vt:variant>
    </vt:vector>
  </HeadingPairs>
  <TitlesOfParts>
    <vt:vector size="88" baseType="lpstr">
      <vt:lpstr>Arial</vt:lpstr>
      <vt:lpstr>Calibri</vt:lpstr>
      <vt:lpstr>Georgia</vt:lpstr>
      <vt:lpstr>Lucida Console</vt:lpstr>
      <vt:lpstr>Lucida Grande</vt:lpstr>
      <vt:lpstr>Lucida Sans</vt:lpstr>
      <vt:lpstr>Plain</vt:lpstr>
      <vt:lpstr>Marine 1</vt:lpstr>
      <vt:lpstr>Marine 3</vt:lpstr>
      <vt:lpstr>Marine 5</vt:lpstr>
      <vt:lpstr>Marine 6</vt:lpstr>
      <vt:lpstr>Horizon 3</vt:lpstr>
      <vt:lpstr>Horizon 4</vt:lpstr>
      <vt:lpstr>Horizon 5</vt:lpstr>
      <vt:lpstr>PowerPoint Presentation</vt:lpstr>
      <vt:lpstr>Styling the Web</vt:lpstr>
      <vt:lpstr>Content, Behaviour, Presentation</vt:lpstr>
      <vt:lpstr>HTML style attribute</vt:lpstr>
      <vt:lpstr>Inline stylesheet</vt:lpstr>
      <vt:lpstr>External stylesheet</vt:lpstr>
      <vt:lpstr>CSS and XML</vt:lpstr>
      <vt:lpstr>Cascading Stylesheets</vt:lpstr>
      <vt:lpstr>Why “Cascading” Stylesheets?</vt:lpstr>
      <vt:lpstr>The Cascade</vt:lpstr>
      <vt:lpstr>Rule Sets</vt:lpstr>
      <vt:lpstr>Anatomy of a CSS rule set</vt:lpstr>
      <vt:lpstr>Rule importance</vt:lpstr>
      <vt:lpstr>@rules</vt:lpstr>
      <vt:lpstr>Selectors</vt:lpstr>
      <vt:lpstr>Basic selectors and combinators</vt:lpstr>
      <vt:lpstr>Attribute selectors</vt:lpstr>
      <vt:lpstr>Pseudo-classes</vt:lpstr>
      <vt:lpstr>Structural pseudo-classes</vt:lpstr>
      <vt:lpstr>Pseudo-elements</vt:lpstr>
      <vt:lpstr>Selector specificity</vt:lpstr>
      <vt:lpstr>Specificity example</vt:lpstr>
      <vt:lpstr>Example</vt:lpstr>
      <vt:lpstr>Declarations</vt:lpstr>
      <vt:lpstr>Declarations</vt:lpstr>
      <vt:lpstr>Common properties</vt:lpstr>
      <vt:lpstr>Fonts</vt:lpstr>
      <vt:lpstr>Web Fonts</vt:lpstr>
      <vt:lpstr>Colours</vt:lpstr>
      <vt:lpstr>Backgrounds</vt:lpstr>
      <vt:lpstr>Text rendering</vt:lpstr>
      <vt:lpstr>Generated content</vt:lpstr>
      <vt:lpstr>Generated content: numbering</vt:lpstr>
      <vt:lpstr>Inheritance</vt:lpstr>
      <vt:lpstr>CSS Visual Formatting Model</vt:lpstr>
      <vt:lpstr>Visual Formatting Model</vt:lpstr>
      <vt:lpstr>Visual Formatting Model</vt:lpstr>
      <vt:lpstr>The Box Model</vt:lpstr>
      <vt:lpstr>Box Model properties</vt:lpstr>
      <vt:lpstr>Collapsing Margins</vt:lpstr>
      <vt:lpstr>Floating elements</vt:lpstr>
      <vt:lpstr>Floating elements</vt:lpstr>
      <vt:lpstr>Positioning</vt:lpstr>
      <vt:lpstr>A note on standardisation</vt:lpstr>
      <vt:lpstr>Future* CSS</vt:lpstr>
      <vt:lpstr>Further reading</vt:lpstr>
      <vt:lpstr>eXtensible Stylesheet Language</vt:lpstr>
      <vt:lpstr>The Problem</vt:lpstr>
      <vt:lpstr>eXtensible Stylesheet Language</vt:lpstr>
      <vt:lpstr>XML processing</vt:lpstr>
      <vt:lpstr>XSL processing in theory</vt:lpstr>
      <vt:lpstr>XSL processing in practice</vt:lpstr>
      <vt:lpstr>Example input</vt:lpstr>
      <vt:lpstr>Example output</vt:lpstr>
      <vt:lpstr>XSL stylesheets</vt:lpstr>
      <vt:lpstr>XPath</vt:lpstr>
      <vt:lpstr>XPath expressions</vt:lpstr>
      <vt:lpstr>XPath path expression examples</vt:lpstr>
      <vt:lpstr>xsl:template</vt:lpstr>
      <vt:lpstr>xsl:apply-templates</vt:lpstr>
      <vt:lpstr>xsl:for-each</vt:lpstr>
      <vt:lpstr>xsl:value-of</vt:lpstr>
      <vt:lpstr>XSLT example – input</vt:lpstr>
      <vt:lpstr>XSLT example – output</vt:lpstr>
      <vt:lpstr>XSLT example – using stylesheet</vt:lpstr>
      <vt:lpstr>XSLT example – stylesheet</vt:lpstr>
      <vt:lpstr>XSLT example – templates</vt:lpstr>
      <vt:lpstr>XSLT example – templates</vt:lpstr>
      <vt:lpstr>XSLT example – templates</vt:lpstr>
      <vt:lpstr>XSLT example – templates </vt:lpstr>
      <vt:lpstr>XSL versus CSS</vt:lpstr>
      <vt:lpstr>XSL versus CSS</vt:lpstr>
      <vt:lpstr>Further reading</vt:lpstr>
      <vt:lpstr>Next Lecture: Optimising HTTP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Nick Gibbins</dc:creator>
  <cp:lastModifiedBy>Nicholas Gibbins</cp:lastModifiedBy>
  <cp:revision>19</cp:revision>
  <dcterms:created xsi:type="dcterms:W3CDTF">2018-10-04T07:08:00Z</dcterms:created>
  <dcterms:modified xsi:type="dcterms:W3CDTF">2021-09-10T20:26:06Z</dcterms:modified>
</cp:coreProperties>
</file>