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83"/>
  </p:notesMasterIdLst>
  <p:sldIdLst>
    <p:sldId id="259" r:id="rId9"/>
    <p:sldId id="257" r:id="rId10"/>
    <p:sldId id="258" r:id="rId11"/>
    <p:sldId id="261" r:id="rId12"/>
    <p:sldId id="262" r:id="rId13"/>
    <p:sldId id="263" r:id="rId14"/>
    <p:sldId id="264" r:id="rId15"/>
    <p:sldId id="286" r:id="rId16"/>
    <p:sldId id="272" r:id="rId17"/>
    <p:sldId id="273" r:id="rId18"/>
    <p:sldId id="276" r:id="rId19"/>
    <p:sldId id="277" r:id="rId20"/>
    <p:sldId id="295" r:id="rId21"/>
    <p:sldId id="287" r:id="rId22"/>
    <p:sldId id="279" r:id="rId23"/>
    <p:sldId id="278" r:id="rId24"/>
    <p:sldId id="282" r:id="rId25"/>
    <p:sldId id="280" r:id="rId26"/>
    <p:sldId id="283" r:id="rId27"/>
    <p:sldId id="281" r:id="rId28"/>
    <p:sldId id="288" r:id="rId29"/>
    <p:sldId id="291" r:id="rId30"/>
    <p:sldId id="290" r:id="rId31"/>
    <p:sldId id="284" r:id="rId32"/>
    <p:sldId id="285" r:id="rId33"/>
    <p:sldId id="292" r:id="rId34"/>
    <p:sldId id="304" r:id="rId35"/>
    <p:sldId id="306" r:id="rId36"/>
    <p:sldId id="303" r:id="rId37"/>
    <p:sldId id="307" r:id="rId38"/>
    <p:sldId id="305" r:id="rId39"/>
    <p:sldId id="302" r:id="rId40"/>
    <p:sldId id="308" r:id="rId41"/>
    <p:sldId id="298" r:id="rId42"/>
    <p:sldId id="309" r:id="rId43"/>
    <p:sldId id="310" r:id="rId44"/>
    <p:sldId id="301" r:id="rId45"/>
    <p:sldId id="289" r:id="rId46"/>
    <p:sldId id="311" r:id="rId47"/>
    <p:sldId id="312" r:id="rId48"/>
    <p:sldId id="299" r:id="rId49"/>
    <p:sldId id="313" r:id="rId50"/>
    <p:sldId id="300" r:id="rId51"/>
    <p:sldId id="296" r:id="rId52"/>
    <p:sldId id="297" r:id="rId53"/>
    <p:sldId id="294" r:id="rId54"/>
    <p:sldId id="315" r:id="rId55"/>
    <p:sldId id="260" r:id="rId56"/>
    <p:sldId id="316" r:id="rId57"/>
    <p:sldId id="317" r:id="rId58"/>
    <p:sldId id="318" r:id="rId59"/>
    <p:sldId id="319" r:id="rId60"/>
    <p:sldId id="268" r:id="rId61"/>
    <p:sldId id="320" r:id="rId62"/>
    <p:sldId id="321" r:id="rId63"/>
    <p:sldId id="322" r:id="rId64"/>
    <p:sldId id="323" r:id="rId65"/>
    <p:sldId id="324" r:id="rId66"/>
    <p:sldId id="274" r:id="rId67"/>
    <p:sldId id="275" r:id="rId68"/>
    <p:sldId id="325" r:id="rId69"/>
    <p:sldId id="326" r:id="rId70"/>
    <p:sldId id="327" r:id="rId71"/>
    <p:sldId id="270" r:id="rId72"/>
    <p:sldId id="328" r:id="rId73"/>
    <p:sldId id="269" r:id="rId74"/>
    <p:sldId id="329" r:id="rId75"/>
    <p:sldId id="330" r:id="rId76"/>
    <p:sldId id="331" r:id="rId77"/>
    <p:sldId id="271" r:id="rId78"/>
    <p:sldId id="265" r:id="rId79"/>
    <p:sldId id="332" r:id="rId80"/>
    <p:sldId id="333" r:id="rId81"/>
    <p:sldId id="266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4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C22E9-D98D-FA45-962F-E3D2CBB58DC7}" v="9" dt="2020-10-03T13:11:51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3"/>
    <p:restoredTop sz="92245"/>
  </p:normalViewPr>
  <p:slideViewPr>
    <p:cSldViewPr snapToGrid="0" snapToObjects="1" showGuides="1">
      <p:cViewPr varScale="1">
        <p:scale>
          <a:sx n="113" d="100"/>
          <a:sy n="113" d="100"/>
        </p:scale>
        <p:origin x="1232" y="184"/>
      </p:cViewPr>
      <p:guideLst>
        <p:guide orient="horz" pos="3385"/>
        <p:guide pos="4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presProps" Target="presProps.xml"/><Relationship Id="rId89" Type="http://schemas.microsoft.com/office/2015/10/relationships/revisionInfo" Target="revisionInfo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notesMaster" Target="notesMasters/notes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tableStyles" Target="tableStyle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bins N.M." userId="6a0e944c-4d97-467d-bb7a-7c3315791fe4" providerId="ADAL" clId="{63352DBF-15F4-0B41-B5D3-3A1C27CD72F5}"/>
    <pc:docChg chg="modSld">
      <pc:chgData name="Gibbins N.M." userId="6a0e944c-4d97-467d-bb7a-7c3315791fe4" providerId="ADAL" clId="{63352DBF-15F4-0B41-B5D3-3A1C27CD72F5}" dt="2020-01-13T14:35:45.720" v="2" actId="20577"/>
      <pc:docMkLst>
        <pc:docMk/>
      </pc:docMkLst>
      <pc:sldChg chg="modSp">
        <pc:chgData name="Gibbins N.M." userId="6a0e944c-4d97-467d-bb7a-7c3315791fe4" providerId="ADAL" clId="{63352DBF-15F4-0B41-B5D3-3A1C27CD72F5}" dt="2020-01-13T14:35:45.720" v="2" actId="20577"/>
        <pc:sldMkLst>
          <pc:docMk/>
          <pc:sldMk cId="1816590746" sldId="302"/>
        </pc:sldMkLst>
        <pc:spChg chg="mod">
          <ac:chgData name="Gibbins N.M." userId="6a0e944c-4d97-467d-bb7a-7c3315791fe4" providerId="ADAL" clId="{63352DBF-15F4-0B41-B5D3-3A1C27CD72F5}" dt="2020-01-13T14:35:45.720" v="2" actId="20577"/>
          <ac:spMkLst>
            <pc:docMk/>
            <pc:sldMk cId="1816590746" sldId="302"/>
            <ac:spMk id="4" creationId="{2DE574AE-ADD3-F24F-AD07-9DC029336322}"/>
          </ac:spMkLst>
        </pc:spChg>
      </pc:sldChg>
    </pc:docChg>
  </pc:docChgLst>
  <pc:docChgLst>
    <pc:chgData name="Nicholas Gibbins" userId="6a0e944c-4d97-467d-bb7a-7c3315791fe4" providerId="ADAL" clId="{E18C22E9-D98D-FA45-962F-E3D2CBB58DC7}"/>
    <pc:docChg chg="undo custSel addSld modSld sldOrd">
      <pc:chgData name="Nicholas Gibbins" userId="6a0e944c-4d97-467d-bb7a-7c3315791fe4" providerId="ADAL" clId="{E18C22E9-D98D-FA45-962F-E3D2CBB58DC7}" dt="2020-10-17T16:03:05.874" v="176" actId="20577"/>
      <pc:docMkLst>
        <pc:docMk/>
      </pc:docMkLst>
      <pc:sldChg chg="modSp mod">
        <pc:chgData name="Nicholas Gibbins" userId="6a0e944c-4d97-467d-bb7a-7c3315791fe4" providerId="ADAL" clId="{E18C22E9-D98D-FA45-962F-E3D2CBB58DC7}" dt="2020-10-17T16:03:05.874" v="176" actId="20577"/>
        <pc:sldMkLst>
          <pc:docMk/>
          <pc:sldMk cId="614656681" sldId="257"/>
        </pc:sldMkLst>
        <pc:spChg chg="mod">
          <ac:chgData name="Nicholas Gibbins" userId="6a0e944c-4d97-467d-bb7a-7c3315791fe4" providerId="ADAL" clId="{E18C22E9-D98D-FA45-962F-E3D2CBB58DC7}" dt="2020-10-17T16:03:05.874" v="176" actId="20577"/>
          <ac:spMkLst>
            <pc:docMk/>
            <pc:sldMk cId="614656681" sldId="257"/>
            <ac:spMk id="3" creationId="{00000000-0000-0000-0000-000000000000}"/>
          </ac:spMkLst>
        </pc:spChg>
      </pc:sldChg>
      <pc:sldChg chg="delSp mod">
        <pc:chgData name="Nicholas Gibbins" userId="6a0e944c-4d97-467d-bb7a-7c3315791fe4" providerId="ADAL" clId="{E18C22E9-D98D-FA45-962F-E3D2CBB58DC7}" dt="2020-10-03T13:03:16.992" v="89" actId="478"/>
        <pc:sldMkLst>
          <pc:docMk/>
          <pc:sldMk cId="2330920946" sldId="261"/>
        </pc:sldMkLst>
        <pc:spChg chg="del">
          <ac:chgData name="Nicholas Gibbins" userId="6a0e944c-4d97-467d-bb7a-7c3315791fe4" providerId="ADAL" clId="{E18C22E9-D98D-FA45-962F-E3D2CBB58DC7}" dt="2020-10-03T13:03:16.992" v="89" actId="478"/>
          <ac:spMkLst>
            <pc:docMk/>
            <pc:sldMk cId="2330920946" sldId="261"/>
            <ac:spMk id="3" creationId="{00000000-0000-0000-0000-000000000000}"/>
          </ac:spMkLst>
        </pc:spChg>
      </pc:sldChg>
      <pc:sldChg chg="delSp mod">
        <pc:chgData name="Nicholas Gibbins" userId="6a0e944c-4d97-467d-bb7a-7c3315791fe4" providerId="ADAL" clId="{E18C22E9-D98D-FA45-962F-E3D2CBB58DC7}" dt="2020-10-03T13:03:19.626" v="90" actId="478"/>
        <pc:sldMkLst>
          <pc:docMk/>
          <pc:sldMk cId="2864616072" sldId="262"/>
        </pc:sldMkLst>
        <pc:spChg chg="del">
          <ac:chgData name="Nicholas Gibbins" userId="6a0e944c-4d97-467d-bb7a-7c3315791fe4" providerId="ADAL" clId="{E18C22E9-D98D-FA45-962F-E3D2CBB58DC7}" dt="2020-10-03T13:03:19.626" v="90" actId="478"/>
          <ac:spMkLst>
            <pc:docMk/>
            <pc:sldMk cId="2864616072" sldId="262"/>
            <ac:spMk id="3" creationId="{00000000-0000-0000-0000-000000000000}"/>
          </ac:spMkLst>
        </pc:spChg>
      </pc:sldChg>
      <pc:sldChg chg="delSp mod">
        <pc:chgData name="Nicholas Gibbins" userId="6a0e944c-4d97-467d-bb7a-7c3315791fe4" providerId="ADAL" clId="{E18C22E9-D98D-FA45-962F-E3D2CBB58DC7}" dt="2020-10-03T13:03:22.155" v="91" actId="478"/>
        <pc:sldMkLst>
          <pc:docMk/>
          <pc:sldMk cId="625152556" sldId="263"/>
        </pc:sldMkLst>
        <pc:spChg chg="del">
          <ac:chgData name="Nicholas Gibbins" userId="6a0e944c-4d97-467d-bb7a-7c3315791fe4" providerId="ADAL" clId="{E18C22E9-D98D-FA45-962F-E3D2CBB58DC7}" dt="2020-10-03T13:03:22.155" v="91" actId="478"/>
          <ac:spMkLst>
            <pc:docMk/>
            <pc:sldMk cId="625152556" sldId="263"/>
            <ac:spMk id="3" creationId="{00000000-0000-0000-0000-000000000000}"/>
          </ac:spMkLst>
        </pc:spChg>
      </pc:sldChg>
      <pc:sldChg chg="delSp mod">
        <pc:chgData name="Nicholas Gibbins" userId="6a0e944c-4d97-467d-bb7a-7c3315791fe4" providerId="ADAL" clId="{E18C22E9-D98D-FA45-962F-E3D2CBB58DC7}" dt="2020-10-03T13:03:24.164" v="92" actId="478"/>
        <pc:sldMkLst>
          <pc:docMk/>
          <pc:sldMk cId="1623760829" sldId="264"/>
        </pc:sldMkLst>
        <pc:spChg chg="del">
          <ac:chgData name="Nicholas Gibbins" userId="6a0e944c-4d97-467d-bb7a-7c3315791fe4" providerId="ADAL" clId="{E18C22E9-D98D-FA45-962F-E3D2CBB58DC7}" dt="2020-10-03T13:03:24.164" v="92" actId="478"/>
          <ac:spMkLst>
            <pc:docMk/>
            <pc:sldMk cId="1623760829" sldId="264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E18C22E9-D98D-FA45-962F-E3D2CBB58DC7}" dt="2020-09-21T21:00:15.340" v="80" actId="20577"/>
        <pc:sldMkLst>
          <pc:docMk/>
          <pc:sldMk cId="3772372541" sldId="266"/>
        </pc:sldMkLst>
        <pc:spChg chg="mod">
          <ac:chgData name="Nicholas Gibbins" userId="6a0e944c-4d97-467d-bb7a-7c3315791fe4" providerId="ADAL" clId="{E18C22E9-D98D-FA45-962F-E3D2CBB58DC7}" dt="2020-09-21T21:00:15.340" v="80" actId="20577"/>
          <ac:spMkLst>
            <pc:docMk/>
            <pc:sldMk cId="3772372541" sldId="266"/>
            <ac:spMk id="2" creationId="{00000000-0000-0000-0000-000000000000}"/>
          </ac:spMkLst>
        </pc:spChg>
      </pc:sldChg>
      <pc:sldChg chg="delSp mod">
        <pc:chgData name="Nicholas Gibbins" userId="6a0e944c-4d97-467d-bb7a-7c3315791fe4" providerId="ADAL" clId="{E18C22E9-D98D-FA45-962F-E3D2CBB58DC7}" dt="2020-10-03T13:03:30.237" v="93" actId="478"/>
        <pc:sldMkLst>
          <pc:docMk/>
          <pc:sldMk cId="3600232808" sldId="277"/>
        </pc:sldMkLst>
        <pc:spChg chg="del">
          <ac:chgData name="Nicholas Gibbins" userId="6a0e944c-4d97-467d-bb7a-7c3315791fe4" providerId="ADAL" clId="{E18C22E9-D98D-FA45-962F-E3D2CBB58DC7}" dt="2020-10-03T13:03:30.237" v="93" actId="478"/>
          <ac:spMkLst>
            <pc:docMk/>
            <pc:sldMk cId="3600232808" sldId="277"/>
            <ac:spMk id="3" creationId="{00000000-0000-0000-0000-000000000000}"/>
          </ac:spMkLst>
        </pc:spChg>
      </pc:sldChg>
      <pc:sldChg chg="ord">
        <pc:chgData name="Nicholas Gibbins" userId="6a0e944c-4d97-467d-bb7a-7c3315791fe4" providerId="ADAL" clId="{E18C22E9-D98D-FA45-962F-E3D2CBB58DC7}" dt="2020-10-03T13:00:43.230" v="86" actId="20578"/>
        <pc:sldMkLst>
          <pc:docMk/>
          <pc:sldMk cId="4129079029" sldId="283"/>
        </pc:sldMkLst>
      </pc:sldChg>
      <pc:sldChg chg="modSp mod">
        <pc:chgData name="Nicholas Gibbins" userId="6a0e944c-4d97-467d-bb7a-7c3315791fe4" providerId="ADAL" clId="{E18C22E9-D98D-FA45-962F-E3D2CBB58DC7}" dt="2020-10-03T12:58:57.042" v="85" actId="2711"/>
        <pc:sldMkLst>
          <pc:docMk/>
          <pc:sldMk cId="3300285027" sldId="287"/>
        </pc:sldMkLst>
        <pc:spChg chg="mod">
          <ac:chgData name="Nicholas Gibbins" userId="6a0e944c-4d97-467d-bb7a-7c3315791fe4" providerId="ADAL" clId="{E18C22E9-D98D-FA45-962F-E3D2CBB58DC7}" dt="2020-10-03T12:58:57.042" v="85" actId="2711"/>
          <ac:spMkLst>
            <pc:docMk/>
            <pc:sldMk cId="3300285027" sldId="287"/>
            <ac:spMk id="7" creationId="{00000000-0000-0000-0000-000000000000}"/>
          </ac:spMkLst>
        </pc:spChg>
      </pc:sldChg>
      <pc:sldChg chg="addSp delSp modSp add mod modClrScheme chgLayout">
        <pc:chgData name="Nicholas Gibbins" userId="6a0e944c-4d97-467d-bb7a-7c3315791fe4" providerId="ADAL" clId="{E18C22E9-D98D-FA45-962F-E3D2CBB58DC7}" dt="2020-10-03T13:04:02.645" v="99" actId="478"/>
        <pc:sldMkLst>
          <pc:docMk/>
          <pc:sldMk cId="3207858901" sldId="289"/>
        </pc:sldMkLst>
        <pc:spChg chg="del mod ord">
          <ac:chgData name="Nicholas Gibbins" userId="6a0e944c-4d97-467d-bb7a-7c3315791fe4" providerId="ADAL" clId="{E18C22E9-D98D-FA45-962F-E3D2CBB58DC7}" dt="2020-10-03T13:04:02.645" v="99" actId="478"/>
          <ac:spMkLst>
            <pc:docMk/>
            <pc:sldMk cId="3207858901" sldId="289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207858901" sldId="289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207858901" sldId="289"/>
            <ac:spMk id="4" creationId="{00000000-0000-0000-0000-000000000000}"/>
          </ac:spMkLst>
        </pc:spChg>
        <pc:spChg chg="add del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207858901" sldId="289"/>
            <ac:spMk id="6" creationId="{66BCA0FF-4F0E-0846-AAE8-2ED867BE7D8F}"/>
          </ac:spMkLst>
        </pc:spChg>
      </pc:sldChg>
      <pc:sldChg chg="delSp modSp mod">
        <pc:chgData name="Nicholas Gibbins" userId="6a0e944c-4d97-467d-bb7a-7c3315791fe4" providerId="ADAL" clId="{E18C22E9-D98D-FA45-962F-E3D2CBB58DC7}" dt="2020-10-03T13:03:45.284" v="97" actId="478"/>
        <pc:sldMkLst>
          <pc:docMk/>
          <pc:sldMk cId="4055404539" sldId="290"/>
        </pc:sldMkLst>
        <pc:spChg chg="del">
          <ac:chgData name="Nicholas Gibbins" userId="6a0e944c-4d97-467d-bb7a-7c3315791fe4" providerId="ADAL" clId="{E18C22E9-D98D-FA45-962F-E3D2CBB58DC7}" dt="2020-10-03T13:03:45.284" v="97" actId="478"/>
          <ac:spMkLst>
            <pc:docMk/>
            <pc:sldMk cId="4055404539" sldId="290"/>
            <ac:spMk id="2" creationId="{00000000-0000-0000-0000-000000000000}"/>
          </ac:spMkLst>
        </pc:spChg>
        <pc:spChg chg="mod">
          <ac:chgData name="Nicholas Gibbins" userId="6a0e944c-4d97-467d-bb7a-7c3315791fe4" providerId="ADAL" clId="{E18C22E9-D98D-FA45-962F-E3D2CBB58DC7}" dt="2020-09-21T20:50:12.587" v="7" actId="20577"/>
          <ac:spMkLst>
            <pc:docMk/>
            <pc:sldMk cId="4055404539" sldId="290"/>
            <ac:spMk id="4" creationId="{00000000-0000-0000-0000-000000000000}"/>
          </ac:spMkLst>
        </pc:spChg>
      </pc:sldChg>
      <pc:sldChg chg="delSp modSp mod">
        <pc:chgData name="Nicholas Gibbins" userId="6a0e944c-4d97-467d-bb7a-7c3315791fe4" providerId="ADAL" clId="{E18C22E9-D98D-FA45-962F-E3D2CBB58DC7}" dt="2020-10-03T13:03:43.451" v="96" actId="478"/>
        <pc:sldMkLst>
          <pc:docMk/>
          <pc:sldMk cId="3174754056" sldId="291"/>
        </pc:sldMkLst>
        <pc:spChg chg="del mod">
          <ac:chgData name="Nicholas Gibbins" userId="6a0e944c-4d97-467d-bb7a-7c3315791fe4" providerId="ADAL" clId="{E18C22E9-D98D-FA45-962F-E3D2CBB58DC7}" dt="2020-10-03T13:03:43.451" v="96" actId="478"/>
          <ac:spMkLst>
            <pc:docMk/>
            <pc:sldMk cId="3174754056" sldId="291"/>
            <ac:spMk id="3" creationId="{00000000-0000-0000-0000-000000000000}"/>
          </ac:spMkLst>
        </pc:spChg>
      </pc:sldChg>
      <pc:sldChg chg="delSp modSp mod">
        <pc:chgData name="Nicholas Gibbins" userId="6a0e944c-4d97-467d-bb7a-7c3315791fe4" providerId="ADAL" clId="{E18C22E9-D98D-FA45-962F-E3D2CBB58DC7}" dt="2020-10-03T13:02:59.324" v="88" actId="478"/>
        <pc:sldMkLst>
          <pc:docMk/>
          <pc:sldMk cId="1188426593" sldId="292"/>
        </pc:sldMkLst>
        <pc:spChg chg="del mod">
          <ac:chgData name="Nicholas Gibbins" userId="6a0e944c-4d97-467d-bb7a-7c3315791fe4" providerId="ADAL" clId="{E18C22E9-D98D-FA45-962F-E3D2CBB58DC7}" dt="2020-10-03T13:02:59.324" v="88" actId="478"/>
          <ac:spMkLst>
            <pc:docMk/>
            <pc:sldMk cId="1188426593" sldId="292"/>
            <ac:spMk id="3" creationId="{00000000-0000-0000-0000-000000000000}"/>
          </ac:spMkLst>
        </pc:spChg>
      </pc:sldChg>
      <pc:sldChg chg="delSp mod">
        <pc:chgData name="Nicholas Gibbins" userId="6a0e944c-4d97-467d-bb7a-7c3315791fe4" providerId="ADAL" clId="{E18C22E9-D98D-FA45-962F-E3D2CBB58DC7}" dt="2020-10-03T13:03:32.388" v="94" actId="478"/>
        <pc:sldMkLst>
          <pc:docMk/>
          <pc:sldMk cId="4240695756" sldId="295"/>
        </pc:sldMkLst>
        <pc:spChg chg="del">
          <ac:chgData name="Nicholas Gibbins" userId="6a0e944c-4d97-467d-bb7a-7c3315791fe4" providerId="ADAL" clId="{E18C22E9-D98D-FA45-962F-E3D2CBB58DC7}" dt="2020-10-03T13:03:32.388" v="94" actId="478"/>
          <ac:spMkLst>
            <pc:docMk/>
            <pc:sldMk cId="4240695756" sldId="295"/>
            <ac:spMk id="2" creationId="{00000000-0000-0000-0000-000000000000}"/>
          </ac:spMkLst>
        </pc:spChg>
      </pc:sldChg>
      <pc:sldChg chg="modSp modAnim">
        <pc:chgData name="Nicholas Gibbins" userId="6a0e944c-4d97-467d-bb7a-7c3315791fe4" providerId="ADAL" clId="{E18C22E9-D98D-FA45-962F-E3D2CBB58DC7}" dt="2020-10-03T13:11:51.189" v="174"/>
        <pc:sldMkLst>
          <pc:docMk/>
          <pc:sldMk cId="3079539061" sldId="296"/>
        </pc:sldMkLst>
        <pc:spChg chg="mod">
          <ac:chgData name="Nicholas Gibbins" userId="6a0e944c-4d97-467d-bb7a-7c3315791fe4" providerId="ADAL" clId="{E18C22E9-D98D-FA45-962F-E3D2CBB58DC7}" dt="2020-09-21T20:59:55.223" v="76" actId="20577"/>
          <ac:spMkLst>
            <pc:docMk/>
            <pc:sldMk cId="3079539061" sldId="296"/>
            <ac:spMk id="7" creationId="{00000000-0000-0000-0000-000000000000}"/>
          </ac:spMkLst>
        </pc:spChg>
      </pc:sldChg>
      <pc:sldChg chg="delSp modSp mod">
        <pc:chgData name="Nicholas Gibbins" userId="6a0e944c-4d97-467d-bb7a-7c3315791fe4" providerId="ADAL" clId="{E18C22E9-D98D-FA45-962F-E3D2CBB58DC7}" dt="2020-10-03T13:10:03.782" v="173" actId="2711"/>
        <pc:sldMkLst>
          <pc:docMk/>
          <pc:sldMk cId="2983417891" sldId="298"/>
        </pc:sldMkLst>
        <pc:spChg chg="del">
          <ac:chgData name="Nicholas Gibbins" userId="6a0e944c-4d97-467d-bb7a-7c3315791fe4" providerId="ADAL" clId="{E18C22E9-D98D-FA45-962F-E3D2CBB58DC7}" dt="2020-10-03T13:03:56.036" v="98" actId="478"/>
          <ac:spMkLst>
            <pc:docMk/>
            <pc:sldMk cId="2983417891" sldId="298"/>
            <ac:spMk id="3" creationId="{00000000-0000-0000-0000-000000000000}"/>
          </ac:spMkLst>
        </pc:spChg>
        <pc:spChg chg="mod">
          <ac:chgData name="Nicholas Gibbins" userId="6a0e944c-4d97-467d-bb7a-7c3315791fe4" providerId="ADAL" clId="{E18C22E9-D98D-FA45-962F-E3D2CBB58DC7}" dt="2020-10-03T13:10:03.782" v="173" actId="2711"/>
          <ac:spMkLst>
            <pc:docMk/>
            <pc:sldMk cId="2983417891" sldId="298"/>
            <ac:spMk id="4" creationId="{00000000-0000-0000-0000-000000000000}"/>
          </ac:spMkLst>
        </pc:spChg>
      </pc:sldChg>
      <pc:sldChg chg="addSp delSp modSp add mod modClrScheme chgLayout">
        <pc:chgData name="Nicholas Gibbins" userId="6a0e944c-4d97-467d-bb7a-7c3315791fe4" providerId="ADAL" clId="{E18C22E9-D98D-FA45-962F-E3D2CBB58DC7}" dt="2020-09-21T20:47:54.096" v="3" actId="700"/>
        <pc:sldMkLst>
          <pc:docMk/>
          <pc:sldMk cId="2986687052" sldId="299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986687052" sldId="299"/>
            <ac:spMk id="2" creationId="{DFE25AC3-B546-1A4A-896B-CA8FE6A6C00B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986687052" sldId="299"/>
            <ac:spMk id="6" creationId="{EC9D9FE5-A92E-084D-86E7-7E572C23C245}"/>
          </ac:spMkLst>
        </pc:spChg>
        <pc:spChg chg="add del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986687052" sldId="299"/>
            <ac:spMk id="8" creationId="{64473FB0-03F1-054B-810F-B97F4ECE615D}"/>
          </ac:spMkLst>
        </pc:spChg>
      </pc:sldChg>
      <pc:sldChg chg="addSp delSp modSp add mod modClrScheme chgLayout">
        <pc:chgData name="Nicholas Gibbins" userId="6a0e944c-4d97-467d-bb7a-7c3315791fe4" providerId="ADAL" clId="{E18C22E9-D98D-FA45-962F-E3D2CBB58DC7}" dt="2020-09-21T20:47:54.096" v="3" actId="700"/>
        <pc:sldMkLst>
          <pc:docMk/>
          <pc:sldMk cId="2140939974" sldId="300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140939974" sldId="300"/>
            <ac:spMk id="2" creationId="{73251200-B33C-2948-BD61-A38FE7650AA4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140939974" sldId="300"/>
            <ac:spMk id="3" creationId="{CAD82646-AB8D-D54C-9254-ED963135EA67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140939974" sldId="300"/>
            <ac:spMk id="6" creationId="{4FE76FB0-EAF4-3847-B676-6D93BD41099D}"/>
          </ac:spMkLst>
        </pc:spChg>
        <pc:spChg chg="add del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140939974" sldId="300"/>
            <ac:spMk id="7" creationId="{350033F2-C9F2-B640-8E80-7ED19D9B03F3}"/>
          </ac:spMkLst>
        </pc:spChg>
      </pc:sldChg>
      <pc:sldChg chg="modSp add mod modClrScheme chgLayout">
        <pc:chgData name="Nicholas Gibbins" userId="6a0e944c-4d97-467d-bb7a-7c3315791fe4" providerId="ADAL" clId="{E18C22E9-D98D-FA45-962F-E3D2CBB58DC7}" dt="2020-09-21T20:47:54.096" v="3" actId="700"/>
        <pc:sldMkLst>
          <pc:docMk/>
          <pc:sldMk cId="3180148882" sldId="301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180148882" sldId="301"/>
            <ac:spMk id="2" creationId="{F1FD6550-9753-BD41-92D2-E72D10EA99ED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180148882" sldId="301"/>
            <ac:spMk id="6" creationId="{30AD0E8B-6FB1-B54F-BEBE-FD4AAEA0B55A}"/>
          </ac:spMkLst>
        </pc:spChg>
      </pc:sldChg>
      <pc:sldChg chg="modSp mod">
        <pc:chgData name="Nicholas Gibbins" userId="6a0e944c-4d97-467d-bb7a-7c3315791fe4" providerId="ADAL" clId="{E18C22E9-D98D-FA45-962F-E3D2CBB58DC7}" dt="2020-10-03T13:07:19.066" v="145" actId="2711"/>
        <pc:sldMkLst>
          <pc:docMk/>
          <pc:sldMk cId="3142352524" sldId="304"/>
        </pc:sldMkLst>
        <pc:spChg chg="mod">
          <ac:chgData name="Nicholas Gibbins" userId="6a0e944c-4d97-467d-bb7a-7c3315791fe4" providerId="ADAL" clId="{E18C22E9-D98D-FA45-962F-E3D2CBB58DC7}" dt="2020-10-03T13:06:23.563" v="141" actId="20577"/>
          <ac:spMkLst>
            <pc:docMk/>
            <pc:sldMk cId="3142352524" sldId="304"/>
            <ac:spMk id="3" creationId="{6FD14564-A4D2-154B-8F7C-A88D97310F16}"/>
          </ac:spMkLst>
        </pc:spChg>
        <pc:spChg chg="mod">
          <ac:chgData name="Nicholas Gibbins" userId="6a0e944c-4d97-467d-bb7a-7c3315791fe4" providerId="ADAL" clId="{E18C22E9-D98D-FA45-962F-E3D2CBB58DC7}" dt="2020-10-03T13:07:19.066" v="145" actId="2711"/>
          <ac:spMkLst>
            <pc:docMk/>
            <pc:sldMk cId="3142352524" sldId="304"/>
            <ac:spMk id="4" creationId="{EAA6921B-5F4D-A94C-9694-FC15F4F957A5}"/>
          </ac:spMkLst>
        </pc:spChg>
      </pc:sldChg>
      <pc:sldChg chg="modSp mod">
        <pc:chgData name="Nicholas Gibbins" userId="6a0e944c-4d97-467d-bb7a-7c3315791fe4" providerId="ADAL" clId="{E18C22E9-D98D-FA45-962F-E3D2CBB58DC7}" dt="2020-10-03T13:08:48.064" v="172" actId="20577"/>
        <pc:sldMkLst>
          <pc:docMk/>
          <pc:sldMk cId="2709135685" sldId="305"/>
        </pc:sldMkLst>
        <pc:spChg chg="mod">
          <ac:chgData name="Nicholas Gibbins" userId="6a0e944c-4d97-467d-bb7a-7c3315791fe4" providerId="ADAL" clId="{E18C22E9-D98D-FA45-962F-E3D2CBB58DC7}" dt="2020-10-03T13:08:48.064" v="172" actId="20577"/>
          <ac:spMkLst>
            <pc:docMk/>
            <pc:sldMk cId="2709135685" sldId="305"/>
            <ac:spMk id="4" creationId="{32116B8C-2C52-E742-B2CC-8AEA3D868509}"/>
          </ac:spMkLst>
        </pc:spChg>
      </pc:sldChg>
      <pc:sldChg chg="modSp mod">
        <pc:chgData name="Nicholas Gibbins" userId="6a0e944c-4d97-467d-bb7a-7c3315791fe4" providerId="ADAL" clId="{E18C22E9-D98D-FA45-962F-E3D2CBB58DC7}" dt="2020-09-21T20:53:24.775" v="14" actId="20577"/>
        <pc:sldMkLst>
          <pc:docMk/>
          <pc:sldMk cId="1458015116" sldId="308"/>
        </pc:sldMkLst>
        <pc:spChg chg="mod">
          <ac:chgData name="Nicholas Gibbins" userId="6a0e944c-4d97-467d-bb7a-7c3315791fe4" providerId="ADAL" clId="{E18C22E9-D98D-FA45-962F-E3D2CBB58DC7}" dt="2020-09-21T20:53:24.775" v="14" actId="20577"/>
          <ac:spMkLst>
            <pc:docMk/>
            <pc:sldMk cId="1458015116" sldId="308"/>
            <ac:spMk id="4" creationId="{580B957F-225C-064F-86CB-FF33064AB471}"/>
          </ac:spMkLst>
        </pc:spChg>
      </pc:sldChg>
      <pc:sldChg chg="modSp add mod modClrScheme chgLayout">
        <pc:chgData name="Nicholas Gibbins" userId="6a0e944c-4d97-467d-bb7a-7c3315791fe4" providerId="ADAL" clId="{E18C22E9-D98D-FA45-962F-E3D2CBB58DC7}" dt="2020-09-21T20:48:00.720" v="4" actId="700"/>
        <pc:sldMkLst>
          <pc:docMk/>
          <pc:sldMk cId="2515891342" sldId="309"/>
        </pc:sldMkLst>
        <pc:spChg chg="mod ord">
          <ac:chgData name="Nicholas Gibbins" userId="6a0e944c-4d97-467d-bb7a-7c3315791fe4" providerId="ADAL" clId="{E18C22E9-D98D-FA45-962F-E3D2CBB58DC7}" dt="2020-09-21T20:48:00.720" v="4" actId="700"/>
          <ac:spMkLst>
            <pc:docMk/>
            <pc:sldMk cId="2515891342" sldId="309"/>
            <ac:spMk id="2" creationId="{00000000-0000-0000-0000-000000000000}"/>
          </ac:spMkLst>
        </pc:spChg>
      </pc:sldChg>
      <pc:sldChg chg="addSp delSp modSp add mod modClrScheme chgLayout">
        <pc:chgData name="Nicholas Gibbins" userId="6a0e944c-4d97-467d-bb7a-7c3315791fe4" providerId="ADAL" clId="{E18C22E9-D98D-FA45-962F-E3D2CBB58DC7}" dt="2020-09-21T20:56:39.198" v="69" actId="20577"/>
        <pc:sldMkLst>
          <pc:docMk/>
          <pc:sldMk cId="3680173024" sldId="310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680173024" sldId="310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680173024" sldId="310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E18C22E9-D98D-FA45-962F-E3D2CBB58DC7}" dt="2020-09-21T20:56:39.198" v="69" actId="20577"/>
          <ac:spMkLst>
            <pc:docMk/>
            <pc:sldMk cId="3680173024" sldId="310"/>
            <ac:spMk id="4" creationId="{00000000-0000-0000-0000-000000000000}"/>
          </ac:spMkLst>
        </pc:spChg>
        <pc:spChg chg="add del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680173024" sldId="310"/>
            <ac:spMk id="5" creationId="{BF34582A-A9C6-834A-BE92-501F172B7171}"/>
          </ac:spMkLst>
        </pc:spChg>
      </pc:sldChg>
      <pc:sldChg chg="modSp add mod modClrScheme chgLayout">
        <pc:chgData name="Nicholas Gibbins" userId="6a0e944c-4d97-467d-bb7a-7c3315791fe4" providerId="ADAL" clId="{E18C22E9-D98D-FA45-962F-E3D2CBB58DC7}" dt="2020-09-21T20:47:54.096" v="3" actId="700"/>
        <pc:sldMkLst>
          <pc:docMk/>
          <pc:sldMk cId="2507651202" sldId="311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507651202" sldId="311"/>
            <ac:spMk id="2" creationId="{2608AE30-318E-B94F-8B76-80CE59576181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2507651202" sldId="311"/>
            <ac:spMk id="6" creationId="{9F72ABDE-EC14-054D-8601-32C6FA65F60F}"/>
          </ac:spMkLst>
        </pc:spChg>
      </pc:sldChg>
      <pc:sldChg chg="addSp delSp modSp add mod modClrScheme chgLayout">
        <pc:chgData name="Nicholas Gibbins" userId="6a0e944c-4d97-467d-bb7a-7c3315791fe4" providerId="ADAL" clId="{E18C22E9-D98D-FA45-962F-E3D2CBB58DC7}" dt="2020-09-21T20:47:54.096" v="3" actId="700"/>
        <pc:sldMkLst>
          <pc:docMk/>
          <pc:sldMk cId="3026990943" sldId="312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026990943" sldId="312"/>
            <ac:spMk id="2" creationId="{00000000-0000-0000-0000-000000000000}"/>
          </ac:spMkLst>
        </pc:spChg>
        <pc:spChg chg="add del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026990943" sldId="312"/>
            <ac:spMk id="4" creationId="{63EE57D3-4B29-5A4C-92A6-3AE02F09AC5B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026990943" sldId="312"/>
            <ac:spMk id="19" creationId="{00000000-0000-0000-0000-000000000000}"/>
          </ac:spMkLst>
        </pc:spChg>
      </pc:sldChg>
      <pc:sldChg chg="addSp delSp modSp add mod modClrScheme chgLayout">
        <pc:chgData name="Nicholas Gibbins" userId="6a0e944c-4d97-467d-bb7a-7c3315791fe4" providerId="ADAL" clId="{E18C22E9-D98D-FA45-962F-E3D2CBB58DC7}" dt="2020-09-21T20:47:54.096" v="3" actId="700"/>
        <pc:sldMkLst>
          <pc:docMk/>
          <pc:sldMk cId="3465101972" sldId="313"/>
        </pc:sldMkLst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465101972" sldId="313"/>
            <ac:spMk id="2" creationId="{DFE25AC3-B546-1A4A-896B-CA8FE6A6C00B}"/>
          </ac:spMkLst>
        </pc:spChg>
        <pc:spChg chg="mod ord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465101972" sldId="313"/>
            <ac:spMk id="6" creationId="{EC9D9FE5-A92E-084D-86E7-7E572C23C245}"/>
          </ac:spMkLst>
        </pc:spChg>
        <pc:spChg chg="add del">
          <ac:chgData name="Nicholas Gibbins" userId="6a0e944c-4d97-467d-bb7a-7c3315791fe4" providerId="ADAL" clId="{E18C22E9-D98D-FA45-962F-E3D2CBB58DC7}" dt="2020-09-21T20:47:54.096" v="3" actId="700"/>
          <ac:spMkLst>
            <pc:docMk/>
            <pc:sldMk cId="3465101972" sldId="313"/>
            <ac:spMk id="8" creationId="{64473FB0-03F1-054B-810F-B97F4ECE615D}"/>
          </ac:spMkLst>
        </pc:spChg>
      </pc:sldChg>
    </pc:docChg>
  </pc:docChgLst>
  <pc:docChgLst>
    <pc:chgData name="Gibbins N.M." userId="6a0e944c-4d97-467d-bb7a-7c3315791fe4" providerId="ADAL" clId="{95A18EBB-654C-004A-AAA5-FE02CB7A91F3}"/>
    <pc:docChg chg="custSel modSld">
      <pc:chgData name="Gibbins N.M." userId="6a0e944c-4d97-467d-bb7a-7c3315791fe4" providerId="ADAL" clId="{95A18EBB-654C-004A-AAA5-FE02CB7A91F3}" dt="2019-10-21T12:49:35.585" v="269" actId="20577"/>
      <pc:docMkLst>
        <pc:docMk/>
      </pc:docMkLst>
      <pc:sldChg chg="modAnim">
        <pc:chgData name="Gibbins N.M." userId="6a0e944c-4d97-467d-bb7a-7c3315791fe4" providerId="ADAL" clId="{95A18EBB-654C-004A-AAA5-FE02CB7A91F3}" dt="2019-10-21T12:49:12.055" v="243"/>
        <pc:sldMkLst>
          <pc:docMk/>
          <pc:sldMk cId="1051753687" sldId="258"/>
        </pc:sldMkLst>
      </pc:sldChg>
      <pc:sldChg chg="modSp">
        <pc:chgData name="Gibbins N.M." userId="6a0e944c-4d97-467d-bb7a-7c3315791fe4" providerId="ADAL" clId="{95A18EBB-654C-004A-AAA5-FE02CB7A91F3}" dt="2019-10-21T12:49:35.585" v="269" actId="20577"/>
        <pc:sldMkLst>
          <pc:docMk/>
          <pc:sldMk cId="3772372541" sldId="266"/>
        </pc:sldMkLst>
        <pc:spChg chg="mod">
          <ac:chgData name="Gibbins N.M." userId="6a0e944c-4d97-467d-bb7a-7c3315791fe4" providerId="ADAL" clId="{95A18EBB-654C-004A-AAA5-FE02CB7A91F3}" dt="2019-10-21T12:49:35.585" v="269" actId="20577"/>
          <ac:spMkLst>
            <pc:docMk/>
            <pc:sldMk cId="3772372541" sldId="266"/>
            <ac:spMk id="2" creationId="{00000000-0000-0000-0000-000000000000}"/>
          </ac:spMkLst>
        </pc:spChg>
      </pc:sldChg>
      <pc:sldChg chg="modSp">
        <pc:chgData name="Gibbins N.M." userId="6a0e944c-4d97-467d-bb7a-7c3315791fe4" providerId="ADAL" clId="{95A18EBB-654C-004A-AAA5-FE02CB7A91F3}" dt="2019-10-20T15:48:37.705" v="43" actId="20577"/>
        <pc:sldMkLst>
          <pc:docMk/>
          <pc:sldMk cId="3300285027" sldId="287"/>
        </pc:sldMkLst>
        <pc:spChg chg="mod">
          <ac:chgData name="Gibbins N.M." userId="6a0e944c-4d97-467d-bb7a-7c3315791fe4" providerId="ADAL" clId="{95A18EBB-654C-004A-AAA5-FE02CB7A91F3}" dt="2019-10-20T15:48:37.705" v="43" actId="20577"/>
          <ac:spMkLst>
            <pc:docMk/>
            <pc:sldMk cId="3300285027" sldId="287"/>
            <ac:spMk id="7" creationId="{00000000-0000-0000-0000-000000000000}"/>
          </ac:spMkLst>
        </pc:spChg>
      </pc:sldChg>
      <pc:sldChg chg="modSp">
        <pc:chgData name="Gibbins N.M." userId="6a0e944c-4d97-467d-bb7a-7c3315791fe4" providerId="ADAL" clId="{95A18EBB-654C-004A-AAA5-FE02CB7A91F3}" dt="2019-10-20T15:50:48.680" v="167" actId="5793"/>
        <pc:sldMkLst>
          <pc:docMk/>
          <pc:sldMk cId="3502737253" sldId="303"/>
        </pc:sldMkLst>
        <pc:spChg chg="mod">
          <ac:chgData name="Gibbins N.M." userId="6a0e944c-4d97-467d-bb7a-7c3315791fe4" providerId="ADAL" clId="{95A18EBB-654C-004A-AAA5-FE02CB7A91F3}" dt="2019-10-20T15:50:48.680" v="167" actId="5793"/>
          <ac:spMkLst>
            <pc:docMk/>
            <pc:sldMk cId="3502737253" sldId="303"/>
            <ac:spMk id="3" creationId="{B830EF88-892D-9A4B-93CF-786EA146EDAC}"/>
          </ac:spMkLst>
        </pc:spChg>
      </pc:sldChg>
      <pc:sldChg chg="modSp">
        <pc:chgData name="Gibbins N.M." userId="6a0e944c-4d97-467d-bb7a-7c3315791fe4" providerId="ADAL" clId="{95A18EBB-654C-004A-AAA5-FE02CB7A91F3}" dt="2019-10-20T15:45:58.133" v="0" actId="20577"/>
        <pc:sldMkLst>
          <pc:docMk/>
          <pc:sldMk cId="3142352524" sldId="304"/>
        </pc:sldMkLst>
        <pc:spChg chg="mod">
          <ac:chgData name="Gibbins N.M." userId="6a0e944c-4d97-467d-bb7a-7c3315791fe4" providerId="ADAL" clId="{95A18EBB-654C-004A-AAA5-FE02CB7A91F3}" dt="2019-10-20T15:45:58.133" v="0" actId="20577"/>
          <ac:spMkLst>
            <pc:docMk/>
            <pc:sldMk cId="3142352524" sldId="304"/>
            <ac:spMk id="4" creationId="{EAA6921B-5F4D-A94C-9694-FC15F4F957A5}"/>
          </ac:spMkLst>
        </pc:spChg>
      </pc:sldChg>
      <pc:sldChg chg="modSp">
        <pc:chgData name="Gibbins N.M." userId="6a0e944c-4d97-467d-bb7a-7c3315791fe4" providerId="ADAL" clId="{95A18EBB-654C-004A-AAA5-FE02CB7A91F3}" dt="2019-10-20T15:51:17.879" v="242" actId="20577"/>
        <pc:sldMkLst>
          <pc:docMk/>
          <pc:sldMk cId="2709135685" sldId="305"/>
        </pc:sldMkLst>
        <pc:spChg chg="mod">
          <ac:chgData name="Gibbins N.M." userId="6a0e944c-4d97-467d-bb7a-7c3315791fe4" providerId="ADAL" clId="{95A18EBB-654C-004A-AAA5-FE02CB7A91F3}" dt="2019-10-20T15:51:17.879" v="242" actId="20577"/>
          <ac:spMkLst>
            <pc:docMk/>
            <pc:sldMk cId="2709135685" sldId="305"/>
            <ac:spMk id="4" creationId="{32116B8C-2C52-E742-B2CC-8AEA3D8685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68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22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17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014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2000" y="3005050"/>
            <a:ext cx="11328400" cy="316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190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77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41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89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17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Cascade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ascending order of precedence:</a:t>
            </a:r>
          </a:p>
          <a:p>
            <a:pPr lvl="1"/>
            <a:r>
              <a:rPr lang="en-GB" dirty="0"/>
              <a:t>User agent declarations (i.e. browser default)</a:t>
            </a:r>
          </a:p>
          <a:p>
            <a:pPr lvl="1"/>
            <a:r>
              <a:rPr lang="en-GB" dirty="0"/>
              <a:t>User normal declarations</a:t>
            </a:r>
          </a:p>
          <a:p>
            <a:pPr lvl="1"/>
            <a:r>
              <a:rPr lang="en-GB" dirty="0"/>
              <a:t>Author normal declarations</a:t>
            </a:r>
          </a:p>
          <a:p>
            <a:pPr lvl="1"/>
            <a:r>
              <a:rPr lang="en-GB" dirty="0"/>
              <a:t>Author important declarations</a:t>
            </a:r>
          </a:p>
          <a:p>
            <a:pPr lvl="1"/>
            <a:r>
              <a:rPr lang="en-GB" dirty="0"/>
              <a:t>User important declarations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Style rules have both importance and specificity</a:t>
            </a:r>
          </a:p>
          <a:p>
            <a:pPr lvl="1"/>
            <a:r>
              <a:rPr lang="en-GB" dirty="0"/>
              <a:t>Importance declared by the author of a stylesheet</a:t>
            </a:r>
          </a:p>
          <a:p>
            <a:pPr lvl="1"/>
            <a:r>
              <a:rPr lang="en-GB" dirty="0"/>
              <a:t>Specificity depends on the selectors in the style rules (see later)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A0E948-37FC-744E-BF1C-6F78C28601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 Sets</a:t>
            </a:r>
          </a:p>
        </p:txBody>
      </p:sp>
    </p:spTree>
    <p:extLst>
      <p:ext uri="{BB962C8B-B14F-4D97-AF65-F5344CB8AC3E}">
        <p14:creationId xmlns:p14="http://schemas.microsoft.com/office/powerpoint/2010/main" val="298019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Anatomy of a CSS rule set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rule set (also referred to as a rule) consists of:</a:t>
            </a:r>
          </a:p>
          <a:p>
            <a:pPr lvl="1"/>
            <a:r>
              <a:rPr lang="en-GB" dirty="0"/>
              <a:t>A selector </a:t>
            </a:r>
            <a:br>
              <a:rPr lang="en-GB" dirty="0"/>
            </a:br>
            <a:r>
              <a:rPr lang="en-GB" dirty="0"/>
              <a:t>(identifies the elements which are to be styled)</a:t>
            </a:r>
          </a:p>
          <a:p>
            <a:pPr lvl="1"/>
            <a:r>
              <a:rPr lang="en-GB" dirty="0"/>
              <a:t>A declaration block enclosed in curly braces, containing a series of declarations</a:t>
            </a:r>
            <a:br>
              <a:rPr lang="en-GB" dirty="0"/>
            </a:br>
            <a:r>
              <a:rPr lang="en-GB" dirty="0"/>
              <a:t>(specifies how the elements are to be styled)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8608F1-6C6B-C341-8827-44791F703E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295776" y="4127306"/>
            <a:ext cx="3600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h1 { </a:t>
            </a:r>
            <a:b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    display: block; </a:t>
            </a:r>
            <a:b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    font-size: 2em;</a:t>
            </a:r>
          </a:p>
          <a:p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    font-weight: bold; </a:t>
            </a:r>
            <a:b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2000" dirty="0">
                <a:latin typeface="Lucida Console" charset="0"/>
                <a:ea typeface="Lucida Console" charset="0"/>
                <a:cs typeface="Lucida Console" charset="0"/>
              </a:rPr>
              <a:t>}</a:t>
            </a:r>
            <a:endParaRPr lang="en-GB" sz="20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81A159-CF82-DC4D-A970-7A1B6FDEA55C}"/>
              </a:ext>
            </a:extLst>
          </p:cNvPr>
          <p:cNvGrpSpPr/>
          <p:nvPr/>
        </p:nvGrpSpPr>
        <p:grpSpPr>
          <a:xfrm>
            <a:off x="1962391" y="4179988"/>
            <a:ext cx="2763992" cy="899378"/>
            <a:chOff x="1962391" y="4179988"/>
            <a:chExt cx="2763992" cy="899378"/>
          </a:xfrm>
        </p:grpSpPr>
        <p:sp>
          <p:nvSpPr>
            <p:cNvPr id="7" name="TextBox 6"/>
            <p:cNvSpPr txBox="1"/>
            <p:nvPr/>
          </p:nvSpPr>
          <p:spPr>
            <a:xfrm>
              <a:off x="1962391" y="4710034"/>
              <a:ext cx="1066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selector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4A2C52-AB53-184E-8D0C-1022F91E6AE2}"/>
                </a:ext>
              </a:extLst>
            </p:cNvPr>
            <p:cNvSpPr/>
            <p:nvPr/>
          </p:nvSpPr>
          <p:spPr bwMode="auto">
            <a:xfrm>
              <a:off x="4312300" y="4179988"/>
              <a:ext cx="414083" cy="28388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0FC00405-5436-E84E-9F86-8FCE22E0DD40}"/>
                </a:ext>
              </a:extLst>
            </p:cNvPr>
            <p:cNvCxnSpPr>
              <a:stCxn id="7" idx="0"/>
              <a:endCxn id="18" idx="1"/>
            </p:cNvCxnSpPr>
            <p:nvPr/>
          </p:nvCxnSpPr>
          <p:spPr>
            <a:xfrm rot="5400000" flipH="1" flipV="1">
              <a:off x="3209873" y="3607607"/>
              <a:ext cx="388105" cy="1816750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61AFEB-6D28-564B-B77B-AA9A4C1AF13F}"/>
              </a:ext>
            </a:extLst>
          </p:cNvPr>
          <p:cNvGrpSpPr/>
          <p:nvPr/>
        </p:nvGrpSpPr>
        <p:grpSpPr>
          <a:xfrm>
            <a:off x="4932907" y="4463869"/>
            <a:ext cx="6313969" cy="1332494"/>
            <a:chOff x="4932907" y="4463869"/>
            <a:chExt cx="6313969" cy="1332494"/>
          </a:xfrm>
        </p:grpSpPr>
        <p:sp>
          <p:nvSpPr>
            <p:cNvPr id="6" name="TextBox 5"/>
            <p:cNvSpPr txBox="1"/>
            <p:nvPr/>
          </p:nvSpPr>
          <p:spPr>
            <a:xfrm>
              <a:off x="9696452" y="5427031"/>
              <a:ext cx="1550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declarations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6B675E-00A4-474E-857C-E07F9F195D01}"/>
                </a:ext>
              </a:extLst>
            </p:cNvPr>
            <p:cNvSpPr/>
            <p:nvPr/>
          </p:nvSpPr>
          <p:spPr bwMode="auto">
            <a:xfrm>
              <a:off x="4932907" y="4463869"/>
              <a:ext cx="2845431" cy="939403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flat" cmpd="sng" algn="ctr">
              <a:solidFill>
                <a:schemeClr val="bg2">
                  <a:lumMod val="75000"/>
                  <a:alpha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EE65C0DF-89F7-684B-9538-CB31220FC2CA}"/>
                </a:ext>
              </a:extLst>
            </p:cNvPr>
            <p:cNvCxnSpPr>
              <a:cxnSpLocks/>
              <a:stCxn id="6" idx="0"/>
              <a:endCxn id="19" idx="3"/>
            </p:cNvCxnSpPr>
            <p:nvPr/>
          </p:nvCxnSpPr>
          <p:spPr>
            <a:xfrm rot="16200000" flipV="1">
              <a:off x="8878271" y="3833638"/>
              <a:ext cx="493460" cy="2693326"/>
            </a:xfrm>
            <a:prstGeom prst="curvedConnector2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023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 importance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ruleset may be marked as important (see cascade precedence order)</a:t>
            </a:r>
          </a:p>
          <a:p>
            <a:pPr lvl="1"/>
            <a:r>
              <a:rPr lang="en-GB" dirty="0"/>
              <a:t>(avoid if possible)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h1 { 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font-size: 4em;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text-decoration: blink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! important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}</a:t>
            </a:r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F6B6C6-8871-EF47-955D-4D3BC10E79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69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@rules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@import 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(“</a:t>
            </a:r>
            <a:r>
              <a:rPr lang="en-GB" dirty="0" err="1">
                <a:latin typeface="Lucida Console" panose="020B0609040504020204" pitchFamily="49" charset="0"/>
              </a:rPr>
              <a:t>mystyle.css</a:t>
            </a:r>
            <a:r>
              <a:rPr lang="en-GB" dirty="0">
                <a:latin typeface="Lucida Console" panose="020B0609040504020204" pitchFamily="49" charset="0"/>
              </a:rPr>
              <a:t>”)</a:t>
            </a:r>
          </a:p>
          <a:p>
            <a:pPr lvl="1"/>
            <a:r>
              <a:rPr lang="en-GB" dirty="0"/>
              <a:t>Includes the rule sets from another stylesheet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@media </a:t>
            </a:r>
            <a:r>
              <a:rPr lang="en-GB" i="1" dirty="0">
                <a:latin typeface="Lucida Console" panose="020B0609040504020204" pitchFamily="49" charset="0"/>
              </a:rPr>
              <a:t>media-type</a:t>
            </a:r>
            <a:r>
              <a:rPr lang="en-GB" dirty="0">
                <a:latin typeface="Lucida Console" panose="020B0609040504020204" pitchFamily="49" charset="0"/>
              </a:rPr>
              <a:t> { ... }</a:t>
            </a:r>
          </a:p>
          <a:p>
            <a:pPr lvl="1"/>
            <a:r>
              <a:rPr lang="en-GB" dirty="0"/>
              <a:t>Specifies the target media type for the rulesets in the following block</a:t>
            </a:r>
          </a:p>
          <a:p>
            <a:pPr lvl="1"/>
            <a:r>
              <a:rPr lang="en-GB" dirty="0"/>
              <a:t>Key media types: </a:t>
            </a:r>
            <a:r>
              <a:rPr lang="en-GB" dirty="0">
                <a:latin typeface="Lucida Console" panose="020B0609040504020204" pitchFamily="49" charset="0"/>
              </a:rPr>
              <a:t>all</a:t>
            </a:r>
            <a:r>
              <a:rPr lang="en-GB" dirty="0"/>
              <a:t>, </a:t>
            </a:r>
            <a:r>
              <a:rPr lang="en-GB" dirty="0">
                <a:latin typeface="Lucida Console" panose="020B0609040504020204" pitchFamily="49" charset="0"/>
              </a:rPr>
              <a:t>screen</a:t>
            </a:r>
            <a:r>
              <a:rPr lang="en-GB" dirty="0"/>
              <a:t>, </a:t>
            </a:r>
            <a:r>
              <a:rPr lang="en-GB" dirty="0">
                <a:latin typeface="Lucida Console" panose="020B0609040504020204" pitchFamily="49" charset="0"/>
              </a:rPr>
              <a:t>print</a:t>
            </a:r>
            <a:r>
              <a:rPr lang="en-GB" dirty="0"/>
              <a:t>, </a:t>
            </a:r>
            <a:r>
              <a:rPr lang="en-GB" dirty="0">
                <a:latin typeface="Lucida Console" panose="020B0609040504020204" pitchFamily="49" charset="0"/>
              </a:rPr>
              <a:t>speech</a:t>
            </a:r>
            <a:r>
              <a:rPr lang="en-GB" dirty="0"/>
              <a:t>, </a:t>
            </a:r>
            <a:r>
              <a:rPr lang="en-GB" dirty="0">
                <a:latin typeface="Lucida Console" panose="020B0609040504020204" pitchFamily="49" charset="0"/>
              </a:rPr>
              <a:t>braille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@page { ... }</a:t>
            </a:r>
          </a:p>
          <a:p>
            <a:pPr lvl="1"/>
            <a:r>
              <a:rPr lang="en-GB" dirty="0"/>
              <a:t>Used to define a page box for print media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@font-face { font-family: </a:t>
            </a:r>
            <a:r>
              <a:rPr lang="en-GB" i="1" dirty="0">
                <a:latin typeface="Lucida Console" panose="020B0609040504020204" pitchFamily="49" charset="0"/>
              </a:rPr>
              <a:t>name</a:t>
            </a:r>
            <a:r>
              <a:rPr lang="en-GB" dirty="0">
                <a:latin typeface="Lucida Console" panose="020B0609040504020204" pitchFamily="49" charset="0"/>
              </a:rPr>
              <a:t>; </a:t>
            </a:r>
            <a:r>
              <a:rPr lang="en-GB" dirty="0" err="1">
                <a:latin typeface="Lucida Console" panose="020B0609040504020204" pitchFamily="49" charset="0"/>
              </a:rPr>
              <a:t>src</a:t>
            </a:r>
            <a:r>
              <a:rPr lang="en-GB" dirty="0">
                <a:latin typeface="Lucida Console" panose="020B0609040504020204" pitchFamily="49" charset="0"/>
              </a:rPr>
              <a:t>: 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(...) ; }</a:t>
            </a:r>
          </a:p>
          <a:p>
            <a:pPr lvl="1"/>
            <a:r>
              <a:rPr lang="en-GB" dirty="0"/>
              <a:t>Used to specify downloadable fonts – see later in this lecture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FE158-889D-7D45-9531-B860DC9C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8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Selectors</a:t>
            </a:r>
          </a:p>
        </p:txBody>
      </p:sp>
    </p:spTree>
    <p:extLst>
      <p:ext uri="{BB962C8B-B14F-4D97-AF65-F5344CB8AC3E}">
        <p14:creationId xmlns:p14="http://schemas.microsoft.com/office/powerpoint/2010/main" val="61857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selectors and </a:t>
            </a:r>
            <a:r>
              <a:rPr lang="en-GB" dirty="0" err="1"/>
              <a:t>combinators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*</a:t>
            </a:r>
            <a:r>
              <a:rPr lang="en-GB" dirty="0"/>
              <a:t>			Any element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</a:t>
            </a:r>
            <a:r>
              <a:rPr lang="en-GB" dirty="0"/>
              <a:t>			An element of type E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E#myid</a:t>
            </a:r>
            <a:r>
              <a:rPr lang="en-GB" dirty="0"/>
              <a:t>		An E element with id=“</a:t>
            </a:r>
            <a:r>
              <a:rPr lang="en-GB" dirty="0" err="1"/>
              <a:t>myid</a:t>
            </a:r>
            <a:r>
              <a:rPr lang="en-GB" dirty="0"/>
              <a:t>”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E.warning</a:t>
            </a:r>
            <a:r>
              <a:rPr lang="en-GB" dirty="0"/>
              <a:t>		An E element with class=“warning”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 F</a:t>
            </a:r>
            <a:r>
              <a:rPr lang="en-GB" dirty="0"/>
              <a:t>			An F element that is a descendent of an E element 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 &gt; F</a:t>
            </a:r>
            <a:r>
              <a:rPr lang="en-GB" dirty="0"/>
              <a:t>			An F element that is a direct child of an E element 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 + F</a:t>
            </a:r>
            <a:r>
              <a:rPr lang="en-GB" dirty="0"/>
              <a:t>			An F element that is immediately preceded by an 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 ~ F</a:t>
            </a:r>
            <a:r>
              <a:rPr lang="en-GB" dirty="0"/>
              <a:t>			An F element that is preceded by an E element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EC798A-19AB-084F-A973-E74DF0E37B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0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 selectors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E[foo]</a:t>
            </a:r>
            <a:r>
              <a:rPr lang="en-GB" dirty="0"/>
              <a:t>		An E element with a foo attribute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E[foo=“bar”]</a:t>
            </a:r>
            <a:r>
              <a:rPr lang="en-GB" dirty="0"/>
              <a:t>	An E element with a foo attribute whose value is bar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E[foo^=“bar”]</a:t>
            </a:r>
            <a:r>
              <a:rPr lang="en-GB" dirty="0"/>
              <a:t>	An E with a foo attribute whose value starts with bar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E[foo$=“bar”]</a:t>
            </a:r>
            <a:r>
              <a:rPr lang="en-GB" dirty="0"/>
              <a:t>	An E with a foo attribute whose value ends with bar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E[foo*=“bar”]</a:t>
            </a:r>
            <a:r>
              <a:rPr lang="en-GB" dirty="0"/>
              <a:t>	An E with a foo attribute whose value contains bar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A209B-9852-3446-9D5D-60DA300669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159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Pseudo-classes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E:link</a:t>
            </a:r>
            <a:r>
              <a:rPr lang="en-GB" dirty="0"/>
              <a:t>		An E element that is the anchor of an unvisited link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E:visited</a:t>
            </a:r>
            <a:r>
              <a:rPr lang="en-GB" dirty="0"/>
              <a:t>		An E element that is the anchor of a visited link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E:active</a:t>
            </a:r>
            <a:r>
              <a:rPr lang="en-GB" dirty="0"/>
              <a:t>		An E element that is being activated by the user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E:hover</a:t>
            </a:r>
            <a:r>
              <a:rPr lang="en-GB" dirty="0"/>
              <a:t>		An E element that is designated with a pointing device 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E:focus</a:t>
            </a:r>
            <a:r>
              <a:rPr lang="en-GB" dirty="0"/>
              <a:t>		An E element with focus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E:lang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fr</a:t>
            </a:r>
            <a:r>
              <a:rPr lang="en-GB" dirty="0">
                <a:latin typeface="Lucida Console" panose="020B0609040504020204" pitchFamily="49" charset="0"/>
              </a:rPr>
              <a:t>)</a:t>
            </a:r>
            <a:r>
              <a:rPr lang="en-GB" dirty="0"/>
              <a:t>		An E element in the language “</a:t>
            </a:r>
            <a:r>
              <a:rPr lang="en-GB" dirty="0" err="1"/>
              <a:t>fr</a:t>
            </a:r>
            <a:r>
              <a:rPr lang="en-GB" dirty="0"/>
              <a:t>”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729D56-18D3-B84F-8CD3-8026CE5CF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10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Structural pseudo-classes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E:root</a:t>
            </a:r>
            <a:r>
              <a:rPr lang="en-GB" dirty="0"/>
              <a:t>		An E element that is the document root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E:first-child</a:t>
            </a:r>
            <a:r>
              <a:rPr lang="en-GB" dirty="0"/>
              <a:t>	An E element that is the first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E:last-child</a:t>
            </a:r>
            <a:r>
              <a:rPr lang="en-GB" dirty="0"/>
              <a:t>	An E element that is the last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E:only-child</a:t>
            </a:r>
            <a:r>
              <a:rPr lang="en-GB" dirty="0"/>
              <a:t>	An E element that is the only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E:first-of-type</a:t>
            </a:r>
            <a:r>
              <a:rPr lang="en-GB" dirty="0"/>
              <a:t>	An E element that is the first E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E:last-of-type</a:t>
            </a:r>
            <a:r>
              <a:rPr lang="en-GB" dirty="0"/>
              <a:t>	An E element that is the last E child of its parent</a:t>
            </a:r>
          </a:p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E:empty</a:t>
            </a:r>
            <a:r>
              <a:rPr lang="en-GB" dirty="0"/>
              <a:t>		An E element with no children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100912-7A1C-024B-93C7-C615677F45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7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Styling the Web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Dr Nicholas Gibbins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nmg@ecs.soton.ac.uk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656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Pseudo-elements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E::first-letter</a:t>
            </a:r>
            <a:r>
              <a:rPr lang="en-GB" dirty="0"/>
              <a:t>	The first formatted letter of an E element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E::first-line</a:t>
            </a:r>
            <a:r>
              <a:rPr lang="en-GB" dirty="0"/>
              <a:t>	The first formatted line of an E element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E::before</a:t>
            </a:r>
            <a:r>
              <a:rPr lang="en-GB" dirty="0"/>
              <a:t>		Generated content before an E element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E::after	</a:t>
            </a:r>
            <a:r>
              <a:rPr lang="en-GB" dirty="0"/>
              <a:t>	Generated content after an E element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A96B2B-7B68-444A-A924-3D597A3B2D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4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Selector specificity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Specificity is based on (in decreasing order of importance):</a:t>
            </a:r>
          </a:p>
          <a:p>
            <a:pPr lvl="1"/>
            <a:r>
              <a:rPr lang="en-GB" dirty="0"/>
              <a:t>Whether the declaration appears in a style attribute</a:t>
            </a:r>
          </a:p>
          <a:p>
            <a:pPr lvl="1"/>
            <a:r>
              <a:rPr lang="en-GB" dirty="0"/>
              <a:t>The number of ID attributes in the selector</a:t>
            </a:r>
          </a:p>
          <a:p>
            <a:pPr lvl="1"/>
            <a:r>
              <a:rPr lang="en-GB" dirty="0"/>
              <a:t>The number of other attributes and pseudo-classes in the selector</a:t>
            </a:r>
          </a:p>
          <a:p>
            <a:pPr lvl="1"/>
            <a:r>
              <a:rPr lang="en-GB" dirty="0"/>
              <a:t>The number of elements and pseudo-elements in the selector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A3D802-3FE4-9C4E-A70F-F5BB22EF63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25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Specificity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increasing order of specificity: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*	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li	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li:first-line</a:t>
            </a:r>
            <a:r>
              <a:rPr lang="en-GB" dirty="0">
                <a:latin typeface="Lucida Console" panose="020B0609040504020204" pitchFamily="49" charset="0"/>
              </a:rPr>
              <a:t>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ul</a:t>
            </a:r>
            <a:r>
              <a:rPr lang="en-GB" dirty="0">
                <a:latin typeface="Lucida Console" panose="020B0609040504020204" pitchFamily="49" charset="0"/>
              </a:rPr>
              <a:t> li	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ul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ol</a:t>
            </a:r>
            <a:r>
              <a:rPr lang="en-GB" dirty="0">
                <a:latin typeface="Lucida Console" panose="020B0609040504020204" pitchFamily="49" charset="0"/>
              </a:rPr>
              <a:t> + li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h1 + [*</a:t>
            </a:r>
            <a:r>
              <a:rPr lang="en-GB" dirty="0" err="1">
                <a:latin typeface="Lucida Console" panose="020B0609040504020204" pitchFamily="49" charset="0"/>
              </a:rPr>
              <a:t>rel</a:t>
            </a:r>
            <a:r>
              <a:rPr lang="en-GB" dirty="0">
                <a:latin typeface="Lucida Console" panose="020B0609040504020204" pitchFamily="49" charset="0"/>
              </a:rPr>
              <a:t>=up]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ul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ol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li.red</a:t>
            </a:r>
            <a:r>
              <a:rPr lang="en-GB" dirty="0">
                <a:latin typeface="Lucida Console" panose="020B0609040504020204" pitchFamily="49" charset="0"/>
              </a:rPr>
              <a:t>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li.red.level</a:t>
            </a:r>
            <a:r>
              <a:rPr lang="en-GB" dirty="0">
                <a:latin typeface="Lucida Console" panose="020B0609040504020204" pitchFamily="49" charset="0"/>
              </a:rPr>
              <a:t>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#x34y			{ ... }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style=“...”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C7DD04-D652-FD40-A3ED-A95B648569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54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colour is the p element?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&lt;!DOCTYPE 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&lt;style type="text/</a:t>
            </a:r>
            <a:r>
              <a:rPr lang="en-GB" sz="1600" dirty="0" err="1">
                <a:latin typeface="Lucida Console" panose="020B0609040504020204" pitchFamily="49" charset="0"/>
              </a:rPr>
              <a:t>css</a:t>
            </a:r>
            <a:r>
              <a:rPr lang="en-GB" sz="1600" dirty="0">
                <a:latin typeface="Lucida Console" panose="020B0609040504020204" pitchFamily="49" charset="0"/>
              </a:rPr>
              <a:t>"&gt;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p { 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blue }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#x97z { 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red }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&lt;/style&gt;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&lt;/head&gt;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 id="x97z"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style="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green"&gt;SOME TEXT&lt;/p&gt;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&lt;/html&gt;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35F0E-A48A-434B-827A-AA8AD0531F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404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Declarations</a:t>
            </a:r>
          </a:p>
        </p:txBody>
      </p:sp>
    </p:spTree>
    <p:extLst>
      <p:ext uri="{BB962C8B-B14F-4D97-AF65-F5344CB8AC3E}">
        <p14:creationId xmlns:p14="http://schemas.microsoft.com/office/powerpoint/2010/main" val="1490387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Declarations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Declarations are a series of property-value pairs</a:t>
            </a:r>
          </a:p>
          <a:p>
            <a:pPr lvl="1"/>
            <a:r>
              <a:rPr lang="en-GB" dirty="0"/>
              <a:t>Separated by “;”</a:t>
            </a:r>
          </a:p>
          <a:p>
            <a:pPr marL="0" indent="0">
              <a:buNone/>
            </a:pPr>
            <a:r>
              <a:rPr lang="en-GB" dirty="0"/>
              <a:t>Many properties!</a:t>
            </a:r>
          </a:p>
          <a:p>
            <a:pPr lvl="1"/>
            <a:r>
              <a:rPr lang="en-GB" dirty="0"/>
              <a:t>Too many to list exhaustively in a lecture (but I’ll show the most common ones)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2EB3A-F3F7-6742-973F-4CA06DFE3A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19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properties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font-family: Arial;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font-size: 32pt;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font-style: italic;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font-weight: bold;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line-height: 14pt;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green;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</a:t>
            </a:r>
            <a:r>
              <a:rPr lang="en-GB" dirty="0" err="1">
                <a:latin typeface="Lucida Console" panose="020B0609040504020204" pitchFamily="49" charset="0"/>
              </a:rPr>
              <a:t>rgb</a:t>
            </a:r>
            <a:r>
              <a:rPr lang="en-GB" dirty="0">
                <a:latin typeface="Lucida Console" panose="020B0609040504020204" pitchFamily="49" charset="0"/>
              </a:rPr>
              <a:t>(0,128,0);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background-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#ffff00;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opacity: 0.8;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text-align: </a:t>
            </a:r>
            <a:r>
              <a:rPr lang="en-GB" dirty="0" err="1">
                <a:latin typeface="Lucida Console" panose="020B0609040504020204" pitchFamily="49" charset="0"/>
              </a:rPr>
              <a:t>center</a:t>
            </a:r>
            <a:r>
              <a:rPr lang="en-GB" dirty="0">
                <a:latin typeface="Lucida Console" panose="020B0609040504020204" pitchFamily="49" charset="0"/>
              </a:rPr>
              <a:t>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text-transform: uppercase;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text-indent: 3em;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text-decoration: blink;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block;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margin: 12pt 12pt 12pt 12pt;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border: 0.1in solid red;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border-right: 1cm;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border-top-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green;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padding: 6pt 6pt 6pt 6pt;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width: 80%;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float: left;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clear: left;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direction: </a:t>
            </a:r>
            <a:r>
              <a:rPr lang="en-GB" dirty="0" err="1">
                <a:latin typeface="Lucida Console" panose="020B0609040504020204" pitchFamily="49" charset="0"/>
              </a:rPr>
              <a:t>rtl</a:t>
            </a:r>
            <a:r>
              <a:rPr lang="en-GB" dirty="0">
                <a:latin typeface="Lucida Console" panose="020B0609040504020204" pitchFamily="49" charset="0"/>
              </a:rPr>
              <a:t>;</a:t>
            </a:r>
            <a:br>
              <a:rPr lang="en-GB" dirty="0">
                <a:latin typeface="Lucida Console" panose="020B0609040504020204" pitchFamily="49" charset="0"/>
              </a:rPr>
            </a:br>
            <a:endParaRPr lang="en-GB" dirty="0">
              <a:latin typeface="Lucida Console" panose="020B0609040504020204" pitchFamily="49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9CB7D3-AFB3-2242-BF77-39EA643B05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26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B3AE3-4334-BE4D-AA88-1936930A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14564-A4D2-154B-8F7C-A88D97310F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608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font-family:</a:t>
            </a:r>
          </a:p>
          <a:p>
            <a:pPr lvl="1"/>
            <a:r>
              <a:rPr lang="en-GB" dirty="0"/>
              <a:t>Specifies a typeface by name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 err="1"/>
              <a:t>Eurostile</a:t>
            </a:r>
            <a:r>
              <a:rPr lang="en-GB" dirty="0"/>
              <a:t>, Arial, Alberto</a:t>
            </a:r>
          </a:p>
          <a:p>
            <a:pPr lvl="1"/>
            <a:r>
              <a:rPr lang="en-GB" dirty="0"/>
              <a:t>Some generic typefaces:</a:t>
            </a:r>
            <a:br>
              <a:rPr lang="en-GB" dirty="0"/>
            </a:br>
            <a:r>
              <a:rPr lang="en-GB" dirty="0">
                <a:latin typeface="Lucida Console" panose="020B0609040504020204" pitchFamily="49" charset="0"/>
              </a:rPr>
              <a:t>serif, sans-serif, serif, monospace, cursive</a:t>
            </a:r>
          </a:p>
          <a:p>
            <a:pPr lvl="1"/>
            <a:r>
              <a:rPr lang="en-GB" dirty="0"/>
              <a:t>Specifies a list of typefaces to try in order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Freight, Georgia, serif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font-style:</a:t>
            </a:r>
          </a:p>
          <a:p>
            <a:pPr lvl="1"/>
            <a:r>
              <a:rPr lang="en-GB" dirty="0"/>
              <a:t>Specifies a font style within a typeface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normal, italic, oblique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font-weight:</a:t>
            </a:r>
          </a:p>
          <a:p>
            <a:pPr lvl="1"/>
            <a:r>
              <a:rPr lang="en-GB" dirty="0"/>
              <a:t>Specifies how heavy a font is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normal, bold, bolder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6921B-5F4D-A94C-9694-FC15F4F957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font-size:</a:t>
            </a:r>
          </a:p>
          <a:p>
            <a:pPr lvl="1"/>
            <a:r>
              <a:rPr lang="en-GB" dirty="0"/>
              <a:t>Specifies how big a font is</a:t>
            </a:r>
          </a:p>
          <a:p>
            <a:pPr lvl="1"/>
            <a:r>
              <a:rPr lang="en-GB" dirty="0"/>
              <a:t>Absolute size:</a:t>
            </a:r>
          </a:p>
          <a:p>
            <a:pPr lvl="2"/>
            <a:r>
              <a:rPr lang="en-GB" dirty="0" err="1">
                <a:latin typeface="Lucida Console" panose="020B0609040504020204" pitchFamily="49" charset="0"/>
              </a:rPr>
              <a:t>px</a:t>
            </a:r>
            <a:r>
              <a:rPr lang="en-GB" dirty="0"/>
              <a:t> – pixels</a:t>
            </a:r>
          </a:p>
          <a:p>
            <a:pPr lvl="2"/>
            <a:r>
              <a:rPr lang="en-GB" dirty="0" err="1">
                <a:latin typeface="Lucida Console" panose="020B0609040504020204" pitchFamily="49" charset="0"/>
              </a:rPr>
              <a:t>pt</a:t>
            </a:r>
            <a:r>
              <a:rPr lang="en-GB" dirty="0"/>
              <a:t> – points (1/72 of an inch)</a:t>
            </a:r>
          </a:p>
          <a:p>
            <a:pPr lvl="1"/>
            <a:r>
              <a:rPr lang="en-GB" dirty="0"/>
              <a:t>Relative size (to parent element):</a:t>
            </a:r>
          </a:p>
          <a:p>
            <a:pPr lvl="2"/>
            <a:r>
              <a:rPr lang="en-GB" dirty="0">
                <a:latin typeface="Lucida Console" panose="020B0609040504020204" pitchFamily="49" charset="0"/>
              </a:rPr>
              <a:t>%</a:t>
            </a:r>
            <a:r>
              <a:rPr lang="en-GB" dirty="0"/>
              <a:t> - percentage</a:t>
            </a:r>
          </a:p>
          <a:p>
            <a:pPr lvl="2"/>
            <a:r>
              <a:rPr lang="en-GB" dirty="0" err="1">
                <a:latin typeface="Lucida Console" panose="020B0609040504020204" pitchFamily="49" charset="0"/>
              </a:rPr>
              <a:t>em</a:t>
            </a:r>
            <a:r>
              <a:rPr lang="en-GB" dirty="0"/>
              <a:t> - width of lower-case “m”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EB59E-FEA0-5D4B-A2D3-87E0864767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352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17CD-14CC-AB40-B74F-76A6CF2C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Fonts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D8D33-2FC3-9B49-929C-1869F7A16A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@font-face used to specify a downloadable font (usually in .</a:t>
            </a:r>
            <a:r>
              <a:rPr lang="en-GB" dirty="0" err="1"/>
              <a:t>woff</a:t>
            </a:r>
            <a:r>
              <a:rPr lang="en-GB" dirty="0"/>
              <a:t> format)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0F18D-805D-274F-BB2B-A3808D33DA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@font-face {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font-family: Gentium;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</a:t>
            </a:r>
            <a:r>
              <a:rPr lang="en-GB" dirty="0" err="1">
                <a:latin typeface="Lucida Console" panose="020B0609040504020204" pitchFamily="49" charset="0"/>
              </a:rPr>
              <a:t>src</a:t>
            </a:r>
            <a:r>
              <a:rPr lang="en-GB" dirty="0">
                <a:latin typeface="Lucida Console" panose="020B0609040504020204" pitchFamily="49" charset="0"/>
              </a:rPr>
              <a:t>: 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(http://</a:t>
            </a:r>
            <a:r>
              <a:rPr lang="en-GB" dirty="0" err="1">
                <a:latin typeface="Lucida Console" panose="020B0609040504020204" pitchFamily="49" charset="0"/>
              </a:rPr>
              <a:t>example.com</a:t>
            </a:r>
            <a:r>
              <a:rPr lang="en-GB" dirty="0">
                <a:latin typeface="Lucida Console" panose="020B0609040504020204" pitchFamily="49" charset="0"/>
              </a:rPr>
              <a:t>/fonts/</a:t>
            </a:r>
            <a:r>
              <a:rPr lang="en-GB" dirty="0" err="1">
                <a:latin typeface="Lucida Console" panose="020B0609040504020204" pitchFamily="49" charset="0"/>
              </a:rPr>
              <a:t>Gentium.woff</a:t>
            </a:r>
            <a:r>
              <a:rPr lang="en-GB" dirty="0">
                <a:latin typeface="Lucida Console" panose="020B0609040504020204" pitchFamily="49" charset="0"/>
              </a:rPr>
              <a:t>);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}</a:t>
            </a:r>
            <a:br>
              <a:rPr lang="en-GB" dirty="0">
                <a:latin typeface="Lucida Console" panose="020B0609040504020204" pitchFamily="49" charset="0"/>
              </a:rPr>
            </a:b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p {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font-family: Gentium, serif;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} 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25006C-2385-E246-87CB-CE01F8FE51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1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663E-1F4A-4A40-A0E5-7B850079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0EF88-892D-9A4B-93CF-786EA146ED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lvl="1"/>
            <a:r>
              <a:rPr lang="en-GB" dirty="0"/>
              <a:t>Text colour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background-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lvl="1"/>
            <a:r>
              <a:rPr lang="en-GB" dirty="0"/>
              <a:t>Colour of element’s background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opacity:</a:t>
            </a:r>
          </a:p>
          <a:p>
            <a:pPr lvl="1"/>
            <a:r>
              <a:rPr lang="en-GB" dirty="0"/>
              <a:t>How opaque is the element? (number between 0 and 1 or percentage)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EA2F6-AD7A-A74B-A0AB-30C4D1A61B0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Colour specifications</a:t>
            </a:r>
          </a:p>
          <a:p>
            <a:pPr lvl="1"/>
            <a:r>
              <a:rPr lang="en-GB" dirty="0"/>
              <a:t>by name: aqua, black, blue, fuchsia, </a:t>
            </a:r>
            <a:r>
              <a:rPr lang="en-GB" dirty="0" err="1"/>
              <a:t>gray</a:t>
            </a:r>
            <a:r>
              <a:rPr lang="en-GB" dirty="0"/>
              <a:t>, green, lime, maroon, navy, olive, orange, purple, red, silver, teal, white, and yellow</a:t>
            </a:r>
          </a:p>
          <a:p>
            <a:pPr lvl="1"/>
            <a:r>
              <a:rPr lang="en-GB" dirty="0"/>
              <a:t>by hex value</a:t>
            </a:r>
            <a:br>
              <a:rPr lang="en-GB" dirty="0"/>
            </a:br>
            <a:r>
              <a:rPr lang="en-GB" dirty="0">
                <a:latin typeface="Lucida Console" panose="020B0609040504020204" pitchFamily="49" charset="0"/>
              </a:rPr>
              <a:t>#</a:t>
            </a:r>
            <a:r>
              <a:rPr lang="en-GB" dirty="0" err="1">
                <a:latin typeface="Lucida Console" panose="020B0609040504020204" pitchFamily="49" charset="0"/>
              </a:rPr>
              <a:t>rgb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#</a:t>
            </a:r>
            <a:r>
              <a:rPr lang="en-GB" dirty="0" err="1">
                <a:latin typeface="Lucida Console" panose="020B0609040504020204" pitchFamily="49" charset="0"/>
              </a:rPr>
              <a:t>rrggbb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#ff0000 </a:t>
            </a:r>
            <a:r>
              <a:rPr lang="en-GB" dirty="0"/>
              <a:t>is red</a:t>
            </a:r>
          </a:p>
          <a:p>
            <a:pPr lvl="1"/>
            <a:r>
              <a:rPr lang="en-GB" dirty="0"/>
              <a:t>by </a:t>
            </a:r>
            <a:r>
              <a:rPr lang="en-GB" dirty="0" err="1"/>
              <a:t>rgb</a:t>
            </a:r>
            <a:r>
              <a:rPr lang="en-GB" dirty="0"/>
              <a:t> value</a:t>
            </a:r>
            <a:br>
              <a:rPr lang="en-GB" dirty="0"/>
            </a:br>
            <a:r>
              <a:rPr lang="en-GB" dirty="0" err="1">
                <a:latin typeface="Lucida Console" panose="020B0609040504020204" pitchFamily="49" charset="0"/>
              </a:rPr>
              <a:t>rgb</a:t>
            </a:r>
            <a:r>
              <a:rPr lang="en-GB" dirty="0">
                <a:latin typeface="Lucida Console" panose="020B0609040504020204" pitchFamily="49" charset="0"/>
              </a:rPr>
              <a:t>(255, 0, 0)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 err="1">
                <a:latin typeface="Lucida Console" panose="020B0609040504020204" pitchFamily="49" charset="0"/>
              </a:rPr>
              <a:t>rgb</a:t>
            </a:r>
            <a:r>
              <a:rPr lang="en-GB" dirty="0">
                <a:latin typeface="Lucida Console" panose="020B0609040504020204" pitchFamily="49" charset="0"/>
              </a:rPr>
              <a:t>(100%, 0%, 0%)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D0829-D9F2-9F49-8767-5E3AA7773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3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Content, Behaviour,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84DEF3-A53A-9949-A533-19D91A95CB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Document 23"/>
          <p:cNvSpPr/>
          <p:nvPr/>
        </p:nvSpPr>
        <p:spPr bwMode="auto">
          <a:xfrm>
            <a:off x="5559248" y="4857102"/>
            <a:ext cx="1080000" cy="144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Web Page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563577" y="2547979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Behaviour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65672" y="1679301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ECMAScript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02635" y="204717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DOM</a:t>
            </a:r>
          </a:p>
        </p:txBody>
      </p:sp>
      <p:sp>
        <p:nvSpPr>
          <p:cNvPr id="25" name="Left Arrow 24"/>
          <p:cNvSpPr/>
          <p:nvPr/>
        </p:nvSpPr>
        <p:spPr bwMode="auto">
          <a:xfrm rot="16200000">
            <a:off x="5596398" y="4013658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477019" y="2852975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Visual Style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25771" y="231074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59128" y="27696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XSLT</a:t>
            </a:r>
          </a:p>
        </p:txBody>
      </p:sp>
      <p:sp>
        <p:nvSpPr>
          <p:cNvPr id="27" name="Left Arrow 26"/>
          <p:cNvSpPr/>
          <p:nvPr/>
        </p:nvSpPr>
        <p:spPr bwMode="auto">
          <a:xfrm rot="18900000">
            <a:off x="6624469" y="4164615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43984" y="2852975"/>
            <a:ext cx="1080000" cy="108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67152" y="217864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HTML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9820" y="253888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6899" y="361155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0455" y="305492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SVG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9820" y="4161049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MathML</a:t>
            </a:r>
          </a:p>
        </p:txBody>
      </p:sp>
      <p:sp>
        <p:nvSpPr>
          <p:cNvPr id="28" name="Left Arrow 27"/>
          <p:cNvSpPr/>
          <p:nvPr/>
        </p:nvSpPr>
        <p:spPr bwMode="auto">
          <a:xfrm rot="13500000">
            <a:off x="4574822" y="4164616"/>
            <a:ext cx="999205" cy="458539"/>
          </a:xfrm>
          <a:prstGeom prst="lef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75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18" grpId="0"/>
      <p:bldP spid="25" grpId="0" animBg="1"/>
      <p:bldP spid="6" grpId="0" animBg="1"/>
      <p:bldP spid="15" grpId="0"/>
      <p:bldP spid="16" grpId="0"/>
      <p:bldP spid="21" grpId="0"/>
      <p:bldP spid="22" grpId="0"/>
      <p:bldP spid="23" grpId="0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72B3-773C-B549-BE15-9E881F3D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3CF5C-3473-DE4E-A784-4B513CACC0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background-image: 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(...)</a:t>
            </a:r>
          </a:p>
          <a:p>
            <a:pPr lvl="1"/>
            <a:r>
              <a:rPr lang="en-GB" dirty="0"/>
              <a:t>Specifies an image to use as the background for an element</a:t>
            </a:r>
          </a:p>
          <a:p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7D7FB94-AC4D-8A4F-B1B5-B61A4CBED6D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F5FE21-B144-1849-9075-533F04164D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090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8932-0726-8D4E-A46F-D3056F95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rendering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9D773-0DF3-724D-921A-B0E0A182F5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text-indent:</a:t>
            </a:r>
          </a:p>
          <a:p>
            <a:pPr lvl="1"/>
            <a:r>
              <a:rPr lang="en-GB" dirty="0"/>
              <a:t>Specifies indentation of first line of an element</a:t>
            </a:r>
            <a:br>
              <a:rPr lang="en-GB" dirty="0"/>
            </a:br>
            <a:r>
              <a:rPr lang="en-GB" dirty="0">
                <a:latin typeface="Lucida Console" panose="020B0609040504020204" pitchFamily="49" charset="0"/>
              </a:rPr>
              <a:t>text-indent: 3em;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text-indent: 10%;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text-align: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left, right, </a:t>
            </a:r>
            <a:r>
              <a:rPr lang="en-GB" dirty="0" err="1">
                <a:latin typeface="Lucida Console" panose="020B0609040504020204" pitchFamily="49" charset="0"/>
              </a:rPr>
              <a:t>center</a:t>
            </a:r>
            <a:r>
              <a:rPr lang="en-GB" dirty="0">
                <a:latin typeface="Lucida Console" panose="020B0609040504020204" pitchFamily="49" charset="0"/>
              </a:rPr>
              <a:t>, justify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text-decoration: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none, underline, overline,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line-through, blink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text-transform: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none, capitalize, uppercase, lowercase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16B8C-2C52-E742-B2CC-8AEA3D8685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letter-spacing:</a:t>
            </a:r>
          </a:p>
          <a:p>
            <a:pPr lvl="1"/>
            <a:r>
              <a:rPr lang="en-GB" dirty="0"/>
              <a:t>Adjusts spacing between characters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letter-spacing: 0.5em;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word-spacing:</a:t>
            </a:r>
          </a:p>
          <a:p>
            <a:pPr lvl="1"/>
            <a:r>
              <a:rPr lang="en-GB" dirty="0"/>
              <a:t>Adjusts spacing between words</a:t>
            </a:r>
            <a:br>
              <a:rPr lang="en-GB" dirty="0"/>
            </a:br>
            <a:r>
              <a:rPr lang="en-GB" dirty="0"/>
              <a:t>e.g. </a:t>
            </a:r>
            <a:r>
              <a:rPr lang="en-GB" dirty="0">
                <a:latin typeface="Lucida Console" panose="020B0609040504020204" pitchFamily="49" charset="0"/>
              </a:rPr>
              <a:t>word-spacing: 1em;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line-height: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Adjusts spacing between consecutive lines (baseline to baseline)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e.g. line-height 14pt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12298-DB19-CF44-BEC3-02DA3F20AE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35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C46E2-71D0-324A-A8A9-7FC9C193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Generated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B3F3F-3D7F-8443-9BF2-79A0FDABC2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CSS can be used to automatically add content to elements</a:t>
            </a:r>
          </a:p>
          <a:p>
            <a:pPr lvl="1"/>
            <a:r>
              <a:rPr lang="en-GB" dirty="0"/>
              <a:t>Used in conjunction with the </a:t>
            </a:r>
            <a:r>
              <a:rPr lang="en-GB" dirty="0">
                <a:latin typeface="Lucida Console" panose="020B0609040504020204" pitchFamily="49" charset="0"/>
              </a:rPr>
              <a:t>:before </a:t>
            </a:r>
            <a:r>
              <a:rPr lang="en-GB" dirty="0"/>
              <a:t>and </a:t>
            </a:r>
            <a:r>
              <a:rPr lang="en-GB" dirty="0">
                <a:latin typeface="Lucida Console" panose="020B0609040504020204" pitchFamily="49" charset="0"/>
              </a:rPr>
              <a:t>:after </a:t>
            </a:r>
            <a:r>
              <a:rPr lang="en-GB" dirty="0"/>
              <a:t>pseudo-elements</a:t>
            </a:r>
          </a:p>
          <a:p>
            <a:pPr lvl="1"/>
            <a:r>
              <a:rPr lang="en-GB" dirty="0"/>
              <a:t>Commonly used for adding quotation marks and numbering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Special values: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open-quote, close-quote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attr</a:t>
            </a:r>
            <a:r>
              <a:rPr lang="en-GB" dirty="0">
                <a:latin typeface="Lucida Console" panose="020B0609040504020204" pitchFamily="49" charset="0"/>
              </a:rPr>
              <a:t>(X)</a:t>
            </a:r>
            <a:br>
              <a:rPr lang="en-GB" dirty="0"/>
            </a:br>
            <a:r>
              <a:rPr lang="en-GB" dirty="0"/>
              <a:t>Returns the value of attribute X on the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574AE-ADD3-F24F-AD07-9DC02933632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>
                <a:latin typeface="Lucida Console" panose="020B0609040504020204" pitchFamily="49" charset="0"/>
              </a:rPr>
              <a:t>p.note</a:t>
            </a:r>
            <a:r>
              <a:rPr lang="en-GB" sz="1600" dirty="0">
                <a:latin typeface="Lucida Console" panose="020B0609040504020204" pitchFamily="49" charset="0"/>
              </a:rPr>
              <a:t>::before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  <a:t>content: “Note: ”;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q::before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  <a:t>content: open-quote;</a:t>
            </a:r>
            <a:b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q::after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  <a:t>content: close-quote;</a:t>
            </a:r>
            <a:br>
              <a:rPr lang="en-GB" sz="1600" dirty="0">
                <a:solidFill>
                  <a:srgbClr val="FF000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C2544-2EA1-0448-A05E-BC09AA4FF3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590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4EF6-B94A-0D42-B7D0-56F2D65D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Generated content: numbering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71781-0134-4A44-BC1B-135A923B4A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counter(...)</a:t>
            </a:r>
          </a:p>
          <a:p>
            <a:pPr lvl="1"/>
            <a:r>
              <a:rPr lang="en-GB" dirty="0"/>
              <a:t>Returns the value of a counter variable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counter-increment:</a:t>
            </a:r>
          </a:p>
          <a:p>
            <a:pPr lvl="1"/>
            <a:r>
              <a:rPr lang="en-GB" dirty="0"/>
              <a:t>Adds one to a counter variable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counter-reset:</a:t>
            </a:r>
          </a:p>
          <a:p>
            <a:pPr lvl="1"/>
            <a:r>
              <a:rPr lang="en-GB" dirty="0"/>
              <a:t>Resets the value of a counter variable to 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B957F-225C-064F-86CB-FF33064AB4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body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counter-reset: chap;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h1:before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content: “Chapter ” counter(chap) “: ”;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counter-increment: chap;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h1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counter-reset: sect;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h2:before {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content: counter(chap) “.”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     counter(sect) “ ”;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counter-increment: sect;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901F9-9CDD-3046-A268-042440DFAC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15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Inheritance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property may have a special value of </a:t>
            </a:r>
            <a:r>
              <a:rPr lang="en-GB" dirty="0">
                <a:latin typeface="Lucida Console" panose="020B0609040504020204" pitchFamily="49" charset="0"/>
              </a:rPr>
              <a:t>inherit</a:t>
            </a:r>
          </a:p>
          <a:p>
            <a:pPr lvl="1"/>
            <a:r>
              <a:rPr lang="en-GB" dirty="0"/>
              <a:t>For a given element, the property takes the same value as the same property on the element’s parent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body {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black;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background-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white;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  <a:br>
              <a:rPr lang="en-GB" sz="1600" dirty="0">
                <a:latin typeface="Lucida Console" panose="020B0609040504020204" pitchFamily="49" charset="0"/>
              </a:rPr>
            </a:b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p {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inherit;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background-</a:t>
            </a:r>
            <a:r>
              <a:rPr lang="en-GB" sz="1600" dirty="0" err="1">
                <a:latin typeface="Lucida Console" panose="020B0609040504020204" pitchFamily="49" charset="0"/>
              </a:rPr>
              <a:t>color</a:t>
            </a:r>
            <a:r>
              <a:rPr lang="en-GB" sz="1600" dirty="0">
                <a:latin typeface="Lucida Console" panose="020B0609040504020204" pitchFamily="49" charset="0"/>
              </a:rPr>
              <a:t>: 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inherit</a:t>
            </a:r>
            <a:r>
              <a:rPr lang="en-GB" sz="1600" dirty="0">
                <a:latin typeface="Lucida Console" panose="020B0609040504020204" pitchFamily="49" charset="0"/>
              </a:rPr>
              <a:t>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FEB86C-0CEE-4946-AB94-1210F46A2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17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CSS Visual Formatting Model</a:t>
            </a:r>
          </a:p>
        </p:txBody>
      </p:sp>
    </p:spTree>
    <p:extLst>
      <p:ext uri="{BB962C8B-B14F-4D97-AF65-F5344CB8AC3E}">
        <p14:creationId xmlns:p14="http://schemas.microsoft.com/office/powerpoint/2010/main" val="2515891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Formatting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Central underlying model for CSS is of a hierarchy of nested boxes</a:t>
            </a:r>
          </a:p>
          <a:p>
            <a:pPr lvl="1"/>
            <a:r>
              <a:rPr lang="en-GB" dirty="0"/>
              <a:t>Normal flow (using the box model)</a:t>
            </a:r>
          </a:p>
          <a:p>
            <a:pPr lvl="1"/>
            <a:r>
              <a:rPr lang="en-GB" dirty="0"/>
              <a:t>Also: floats and absolute positioning</a:t>
            </a:r>
          </a:p>
          <a:p>
            <a:pPr marL="0" indent="0">
              <a:buNone/>
            </a:pPr>
            <a:r>
              <a:rPr lang="en-GB" dirty="0"/>
              <a:t>Some variant models under development:</a:t>
            </a:r>
          </a:p>
          <a:p>
            <a:pPr lvl="1"/>
            <a:r>
              <a:rPr lang="en-GB" dirty="0"/>
              <a:t>Multi-Column (WD, 15 Oct 2019 – has already been to CR and then dropped back to WD)</a:t>
            </a:r>
          </a:p>
          <a:p>
            <a:pPr lvl="1"/>
            <a:r>
              <a:rPr lang="en-GB" dirty="0"/>
              <a:t>Flexible Box (CR, 19 Nov 2018 – in CR since 2016)</a:t>
            </a:r>
          </a:p>
          <a:p>
            <a:pPr lvl="1"/>
            <a:r>
              <a:rPr lang="en-GB" dirty="0"/>
              <a:t>Box Alignment (WD, 21 Apr 2020 – in WD since 2012)</a:t>
            </a:r>
          </a:p>
          <a:p>
            <a:pPr lvl="1"/>
            <a:r>
              <a:rPr lang="en-GB" dirty="0"/>
              <a:t>Grid (CR, 18 Aug 2020 – in development since 2012, and has been to CR once before)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4582A-A9C6-834A-BE92-501F172B71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173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13C41A-DF3D-9444-B25B-660692E0EBF3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D6550-9753-BD41-92D2-E72D10EA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Formatting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D0E8B-6FB1-B54F-BEBE-FD4AAEA0B5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</a:t>
            </a:r>
          </a:p>
          <a:p>
            <a:pPr lvl="1"/>
            <a:r>
              <a:rPr lang="en-GB" dirty="0"/>
              <a:t>Indicates how an element is to be nested within its parent (alternatively, what type of box it is to be generated for it)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block</a:t>
            </a:r>
          </a:p>
          <a:p>
            <a:pPr lvl="1"/>
            <a:r>
              <a:rPr lang="en-GB" dirty="0"/>
              <a:t>Generate a block box</a:t>
            </a:r>
          </a:p>
          <a:p>
            <a:pPr lvl="1"/>
            <a:r>
              <a:rPr lang="en-GB" dirty="0"/>
              <a:t>Used for div-like elements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inline</a:t>
            </a:r>
          </a:p>
          <a:p>
            <a:pPr lvl="1"/>
            <a:r>
              <a:rPr lang="en-GB" dirty="0"/>
              <a:t>Generate an inline box</a:t>
            </a:r>
          </a:p>
          <a:p>
            <a:pPr lvl="1"/>
            <a:r>
              <a:rPr lang="en-GB" dirty="0"/>
              <a:t>Used for span-like elements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display: none</a:t>
            </a:r>
          </a:p>
          <a:p>
            <a:pPr lvl="1"/>
            <a:r>
              <a:rPr lang="en-GB" dirty="0"/>
              <a:t>No box is generated </a:t>
            </a:r>
            <a:br>
              <a:rPr lang="en-GB" dirty="0"/>
            </a:br>
            <a:r>
              <a:rPr lang="en-GB" dirty="0"/>
              <a:t>(element is not displayed)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D3DF39-9C4F-0645-B064-C369726EDF31}"/>
              </a:ext>
            </a:extLst>
          </p:cNvPr>
          <p:cNvGrpSpPr/>
          <p:nvPr/>
        </p:nvGrpSpPr>
        <p:grpSpPr>
          <a:xfrm>
            <a:off x="6816725" y="1996379"/>
            <a:ext cx="4032250" cy="4020145"/>
            <a:chOff x="6816725" y="1996379"/>
            <a:chExt cx="4032250" cy="40201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E6F8B1-3D00-9642-ABF0-D34844F7B4DC}"/>
                </a:ext>
              </a:extLst>
            </p:cNvPr>
            <p:cNvSpPr/>
            <p:nvPr/>
          </p:nvSpPr>
          <p:spPr>
            <a:xfrm>
              <a:off x="6816725" y="1996379"/>
              <a:ext cx="4032250" cy="20088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B9ABE2-8350-4D4E-B03C-0A604FABB4F9}"/>
                </a:ext>
              </a:extLst>
            </p:cNvPr>
            <p:cNvSpPr/>
            <p:nvPr/>
          </p:nvSpPr>
          <p:spPr>
            <a:xfrm>
              <a:off x="6816725" y="4228406"/>
              <a:ext cx="4032250" cy="11452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25F339-D296-CD43-B819-ED97C07C5368}"/>
                </a:ext>
              </a:extLst>
            </p:cNvPr>
            <p:cNvSpPr/>
            <p:nvPr/>
          </p:nvSpPr>
          <p:spPr>
            <a:xfrm>
              <a:off x="6816725" y="5589588"/>
              <a:ext cx="4032250" cy="4269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D466DD-B602-8245-BE92-C06E8BC1B105}"/>
              </a:ext>
            </a:extLst>
          </p:cNvPr>
          <p:cNvGrpSpPr/>
          <p:nvPr/>
        </p:nvGrpSpPr>
        <p:grpSpPr>
          <a:xfrm>
            <a:off x="7032625" y="2205000"/>
            <a:ext cx="3671888" cy="2955984"/>
            <a:chOff x="7032625" y="2205000"/>
            <a:chExt cx="3671888" cy="295598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080C94-086F-7A43-9FB0-DA4FC3ADFFED}"/>
                </a:ext>
              </a:extLst>
            </p:cNvPr>
            <p:cNvSpPr/>
            <p:nvPr/>
          </p:nvSpPr>
          <p:spPr>
            <a:xfrm>
              <a:off x="7037710" y="2205038"/>
              <a:ext cx="2406328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8CFD26-C05E-344B-981F-92F2D50879DD}"/>
                </a:ext>
              </a:extLst>
            </p:cNvPr>
            <p:cNvSpPr/>
            <p:nvPr/>
          </p:nvSpPr>
          <p:spPr>
            <a:xfrm>
              <a:off x="7037710" y="2637000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6051B7-C30F-234C-A208-290B7F8E4157}"/>
                </a:ext>
              </a:extLst>
            </p:cNvPr>
            <p:cNvSpPr/>
            <p:nvPr/>
          </p:nvSpPr>
          <p:spPr>
            <a:xfrm>
              <a:off x="7037710" y="3069000"/>
              <a:ext cx="1125805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FB0F63-4417-4C4A-BC35-C256041EBB09}"/>
                </a:ext>
              </a:extLst>
            </p:cNvPr>
            <p:cNvSpPr/>
            <p:nvPr/>
          </p:nvSpPr>
          <p:spPr>
            <a:xfrm>
              <a:off x="9588501" y="2205000"/>
              <a:ext cx="1116012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9DBC4F-7881-1F4C-B1A3-3115D14CFDDA}"/>
                </a:ext>
              </a:extLst>
            </p:cNvPr>
            <p:cNvSpPr/>
            <p:nvPr/>
          </p:nvSpPr>
          <p:spPr>
            <a:xfrm>
              <a:off x="8291513" y="3069563"/>
              <a:ext cx="2413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C2EE00-F88C-C84C-A20B-67A89CF4CE2A}"/>
                </a:ext>
              </a:extLst>
            </p:cNvPr>
            <p:cNvSpPr/>
            <p:nvPr/>
          </p:nvSpPr>
          <p:spPr>
            <a:xfrm>
              <a:off x="7032625" y="3501306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E2D1F7-245D-DC47-B969-33270DB0E70A}"/>
                </a:ext>
              </a:extLst>
            </p:cNvPr>
            <p:cNvSpPr/>
            <p:nvPr/>
          </p:nvSpPr>
          <p:spPr>
            <a:xfrm>
              <a:off x="7037710" y="4440678"/>
              <a:ext cx="1125805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6537E7-3881-A84C-A8EB-6A14E283AA86}"/>
                </a:ext>
              </a:extLst>
            </p:cNvPr>
            <p:cNvSpPr/>
            <p:nvPr/>
          </p:nvSpPr>
          <p:spPr>
            <a:xfrm>
              <a:off x="8291513" y="4441241"/>
              <a:ext cx="2413000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D93A41-8889-684E-8DAA-FC6B27BBD3A1}"/>
                </a:ext>
              </a:extLst>
            </p:cNvPr>
            <p:cNvSpPr/>
            <p:nvPr/>
          </p:nvSpPr>
          <p:spPr>
            <a:xfrm>
              <a:off x="7032625" y="4872984"/>
              <a:ext cx="3666803" cy="2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801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Box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Defines box in terms of margin, border and padding</a:t>
            </a:r>
          </a:p>
          <a:p>
            <a:pPr lvl="1"/>
            <a:r>
              <a:rPr lang="en-GB" dirty="0"/>
              <a:t>Separate values for top, right, bottom and left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BCA0FF-4F0E-0846-AAE8-2ED867BE7D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495550" y="2639690"/>
            <a:ext cx="7200000" cy="36000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55550" y="2999690"/>
            <a:ext cx="6480000" cy="2880000"/>
          </a:xfrm>
          <a:prstGeom prst="rect">
            <a:avLst/>
          </a:prstGeom>
          <a:solidFill>
            <a:schemeClr val="tx1">
              <a:lumMod val="50000"/>
            </a:schemeClr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15550" y="3355298"/>
            <a:ext cx="5760000" cy="216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75550" y="3715298"/>
            <a:ext cx="5040000" cy="144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5384" y="263502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Margin (transparent)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5384" y="3008941"/>
            <a:ext cx="9220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Border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5384" y="336388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Padding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5384" y="3737886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Content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A3AC5B-E038-A542-9645-7DE91459BBCA}"/>
              </a:ext>
            </a:extLst>
          </p:cNvPr>
          <p:cNvGrpSpPr/>
          <p:nvPr/>
        </p:nvGrpSpPr>
        <p:grpSpPr>
          <a:xfrm>
            <a:off x="2456549" y="2642092"/>
            <a:ext cx="7312796" cy="3595196"/>
            <a:chOff x="2685752" y="2786554"/>
            <a:chExt cx="7312796" cy="3595196"/>
          </a:xfrm>
        </p:grpSpPr>
        <p:sp>
          <p:nvSpPr>
            <p:cNvPr id="15" name="TextBox 14"/>
            <p:cNvSpPr txBox="1"/>
            <p:nvPr/>
          </p:nvSpPr>
          <p:spPr>
            <a:xfrm>
              <a:off x="6083807" y="2786554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04502" y="4399486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rm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1850" y="6012418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bm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85752" y="439948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6202" y="3148818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</a:rPr>
                <a:t>tb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87977" y="4407274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</a:rPr>
                <a:t>rb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0780" y="5650051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bb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07138" y="4391741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lb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6202" y="3499389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tp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18638" y="4401407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rp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3425" y="5274399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bp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61529" y="4391741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lp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078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8AE30-318E-B94F-8B76-80CE5957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Box Model properties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2ABDE-EC14-054D-8601-32C6FA65F6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margin-top: margin-right: margin-bottom: margin-left: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padding-top, padding-right, padding-bottom, padding-left</a:t>
            </a:r>
          </a:p>
          <a:p>
            <a:pPr lvl="1"/>
            <a:r>
              <a:rPr lang="en-GB" dirty="0"/>
              <a:t>Specify width of padding/margin (</a:t>
            </a:r>
            <a:r>
              <a:rPr lang="en-GB" dirty="0" err="1">
                <a:latin typeface="Lucida Console" panose="020B0609040504020204" pitchFamily="49" charset="0"/>
              </a:rPr>
              <a:t>px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pt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em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border-top-width: border-right-width: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border-bottom-width: border-left-width: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thin, medium, thick</a:t>
            </a:r>
          </a:p>
          <a:p>
            <a:pPr lvl="1"/>
            <a:r>
              <a:rPr lang="en-GB" dirty="0" err="1">
                <a:latin typeface="Lucida Console" panose="020B0609040504020204" pitchFamily="49" charset="0"/>
              </a:rPr>
              <a:t>px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pt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r>
              <a:rPr lang="en-GB" dirty="0" err="1">
                <a:latin typeface="Lucida Console" panose="020B0609040504020204" pitchFamily="49" charset="0"/>
              </a:rPr>
              <a:t>em</a:t>
            </a: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border-top-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border-right-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border-bottom-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 border-left-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lvl="1"/>
            <a:r>
              <a:rPr lang="en-GB" dirty="0"/>
              <a:t>Specified as for 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  <a:r>
              <a:rPr lang="en-GB" dirty="0"/>
              <a:t> and </a:t>
            </a:r>
            <a:r>
              <a:rPr lang="en-GB" dirty="0">
                <a:latin typeface="Lucida Console" panose="020B0609040504020204" pitchFamily="49" charset="0"/>
              </a:rPr>
              <a:t>background-</a:t>
            </a:r>
            <a:r>
              <a:rPr lang="en-GB" dirty="0" err="1">
                <a:latin typeface="Lucida Console" panose="020B0609040504020204" pitchFamily="49" charset="0"/>
              </a:rPr>
              <a:t>color</a:t>
            </a:r>
            <a:r>
              <a:rPr lang="en-GB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border-top-style: border-right-style: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border-bottom-style: border-left-style: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none, dotted, dashed, solid, double, groove, ridge, inset, outset</a:t>
            </a:r>
          </a:p>
        </p:txBody>
      </p:sp>
    </p:spTree>
    <p:extLst>
      <p:ext uri="{BB962C8B-B14F-4D97-AF65-F5344CB8AC3E}">
        <p14:creationId xmlns:p14="http://schemas.microsoft.com/office/powerpoint/2010/main" val="250765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HTML style attribute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Presentation information specified in the style attribute of the relevant element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&lt;!DOCTYPE 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&lt;title&gt;Cinderella&lt;/title&gt;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&lt;/head&gt;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&lt;h1 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style="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color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: red;"</a:t>
            </a:r>
            <a:r>
              <a:rPr lang="en-GB" sz="1600" dirty="0">
                <a:latin typeface="Lucida Console" panose="020B0609040504020204" pitchFamily="49" charset="0"/>
              </a:rPr>
              <a:t>&gt;Cinderella&lt;/h1&gt;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&lt;p&gt;Once upon a time a wicked queen wanted to get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rid of her pretty step-daughter.&lt;/p&gt;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&lt;/html&gt;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383344-1B86-8D4E-A987-344B783D0E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20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078D0052-CAA8-F944-A187-2490457413A7}"/>
              </a:ext>
            </a:extLst>
          </p:cNvPr>
          <p:cNvGrpSpPr/>
          <p:nvPr/>
        </p:nvGrpSpPr>
        <p:grpSpPr>
          <a:xfrm>
            <a:off x="6167438" y="1751365"/>
            <a:ext cx="5400675" cy="4494499"/>
            <a:chOff x="6167438" y="1751365"/>
            <a:chExt cx="5400675" cy="4494499"/>
          </a:xfrm>
        </p:grpSpPr>
        <p:sp>
          <p:nvSpPr>
            <p:cNvPr id="5" name="Rectangle 4"/>
            <p:cNvSpPr/>
            <p:nvPr/>
          </p:nvSpPr>
          <p:spPr bwMode="auto">
            <a:xfrm>
              <a:off x="6167438" y="1781864"/>
              <a:ext cx="5400675" cy="4464000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383338" y="1997864"/>
              <a:ext cx="4968000" cy="40320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41280" y="1751365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ul</a:t>
              </a:r>
              <a:r>
                <a:rPr lang="en-GB" sz="1200" dirty="0"/>
                <a:t> margin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41280" y="1965411"/>
              <a:ext cx="8707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solidFill>
                    <a:schemeClr val="bg1"/>
                  </a:solidFill>
                </a:rPr>
                <a:t>ul</a:t>
              </a:r>
              <a:r>
                <a:rPr lang="en-GB" sz="1200" dirty="0">
                  <a:solidFill>
                    <a:schemeClr val="bg1"/>
                  </a:solidFill>
                </a:rPr>
                <a:t> border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8945FDC-9DE4-2A45-A102-EF38FE9A1825}"/>
                </a:ext>
              </a:extLst>
            </p:cNvPr>
            <p:cNvSpPr/>
            <p:nvPr/>
          </p:nvSpPr>
          <p:spPr bwMode="auto">
            <a:xfrm>
              <a:off x="6600825" y="2205038"/>
              <a:ext cx="4536000" cy="3600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B7429A-CB07-154F-B702-7BB7C2627EA7}"/>
                </a:ext>
              </a:extLst>
            </p:cNvPr>
            <p:cNvSpPr/>
            <p:nvPr/>
          </p:nvSpPr>
          <p:spPr bwMode="auto">
            <a:xfrm>
              <a:off x="6816724" y="2420936"/>
              <a:ext cx="4104000" cy="3168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41280" y="2164250"/>
              <a:ext cx="9845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/>
                <a:t>ul</a:t>
              </a:r>
              <a:r>
                <a:rPr lang="en-GB" sz="1200" dirty="0"/>
                <a:t> padding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Collapsing Margins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Adjoining vertical margins combine to form a single margin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</a:t>
            </a:r>
            <a:r>
              <a:rPr lang="en-GB" sz="1600" dirty="0" err="1">
                <a:latin typeface="Lucida Console" panose="020B0609040504020204" pitchFamily="49" charset="0"/>
              </a:rPr>
              <a:t>ul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</a:t>
            </a:r>
            <a: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&lt;li&gt;...&lt;/li&gt;</a:t>
            </a:r>
            <a:b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  <a:t>  &lt;li&gt;...&lt;/li&gt;</a:t>
            </a:r>
            <a:br>
              <a:rPr lang="en-GB" sz="1600" dirty="0">
                <a:solidFill>
                  <a:srgbClr val="00B0F0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</a:t>
            </a:r>
            <a:r>
              <a:rPr lang="en-GB" sz="1600" dirty="0" err="1">
                <a:latin typeface="Lucida Console" panose="020B0609040504020204" pitchFamily="49" charset="0"/>
              </a:rPr>
              <a:t>ul</a:t>
            </a:r>
            <a:r>
              <a:rPr lang="en-GB" sz="1600" dirty="0">
                <a:latin typeface="Lucida Console" panose="020B0609040504020204" pitchFamily="49" charset="0"/>
              </a:rPr>
              <a:t>&gt;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E57D3-4B29-5A4C-92A6-3AE02F09AC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62E8A9-4F0B-6145-A396-FF84055FEB8A}"/>
              </a:ext>
            </a:extLst>
          </p:cNvPr>
          <p:cNvGrpSpPr/>
          <p:nvPr/>
        </p:nvGrpSpPr>
        <p:grpSpPr>
          <a:xfrm>
            <a:off x="7031308" y="3866805"/>
            <a:ext cx="3672000" cy="1514601"/>
            <a:chOff x="7031308" y="3866805"/>
            <a:chExt cx="3672000" cy="151460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B61E30D-E061-BA4A-B59F-9B1CB955ECB3}"/>
                </a:ext>
              </a:extLst>
            </p:cNvPr>
            <p:cNvSpPr/>
            <p:nvPr/>
          </p:nvSpPr>
          <p:spPr bwMode="auto">
            <a:xfrm>
              <a:off x="7031308" y="4121406"/>
              <a:ext cx="3672000" cy="12600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F6C6360-6B93-BB4B-BE2B-161B2A98142A}"/>
                </a:ext>
              </a:extLst>
            </p:cNvPr>
            <p:cNvSpPr/>
            <p:nvPr/>
          </p:nvSpPr>
          <p:spPr bwMode="auto">
            <a:xfrm>
              <a:off x="7247308" y="4337406"/>
              <a:ext cx="3240000" cy="82799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DB69A83-92A6-8141-AB3F-A999D6B24FA8}"/>
                </a:ext>
              </a:extLst>
            </p:cNvPr>
            <p:cNvSpPr/>
            <p:nvPr/>
          </p:nvSpPr>
          <p:spPr bwMode="auto">
            <a:xfrm>
              <a:off x="7463308" y="4553405"/>
              <a:ext cx="2808000" cy="396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DE2EC01-6290-6D46-BE42-D4ABF7F7690C}"/>
                </a:ext>
              </a:extLst>
            </p:cNvPr>
            <p:cNvSpPr txBox="1"/>
            <p:nvPr/>
          </p:nvSpPr>
          <p:spPr>
            <a:xfrm>
              <a:off x="7586248" y="3866805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margin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12E9A3E-1BCA-0E4A-AF51-883268392BDE}"/>
                </a:ext>
              </a:extLst>
            </p:cNvPr>
            <p:cNvSpPr txBox="1"/>
            <p:nvPr/>
          </p:nvSpPr>
          <p:spPr>
            <a:xfrm>
              <a:off x="7583427" y="4090221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li border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0DAD016-B671-F048-9A7D-97330AF853FA}"/>
                </a:ext>
              </a:extLst>
            </p:cNvPr>
            <p:cNvSpPr txBox="1"/>
            <p:nvPr/>
          </p:nvSpPr>
          <p:spPr>
            <a:xfrm>
              <a:off x="7583427" y="4310657"/>
              <a:ext cx="933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padding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9B80927-AE9F-FE4D-B49D-56420C5BB106}"/>
                </a:ext>
              </a:extLst>
            </p:cNvPr>
            <p:cNvSpPr txBox="1"/>
            <p:nvPr/>
          </p:nvSpPr>
          <p:spPr>
            <a:xfrm>
              <a:off x="7583427" y="4612905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content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B95254-33C7-E649-8AE9-248650F0D4AA}"/>
              </a:ext>
            </a:extLst>
          </p:cNvPr>
          <p:cNvGrpSpPr/>
          <p:nvPr/>
        </p:nvGrpSpPr>
        <p:grpSpPr>
          <a:xfrm>
            <a:off x="7031368" y="2400445"/>
            <a:ext cx="3672000" cy="1496393"/>
            <a:chOff x="7031368" y="2400445"/>
            <a:chExt cx="3672000" cy="149639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69F91FC-93DA-764B-87D1-7F2223DAE04B}"/>
                </a:ext>
              </a:extLst>
            </p:cNvPr>
            <p:cNvSpPr/>
            <p:nvPr/>
          </p:nvSpPr>
          <p:spPr bwMode="auto">
            <a:xfrm>
              <a:off x="7031368" y="2636838"/>
              <a:ext cx="3672000" cy="12600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1DE15D8-044F-3D40-966B-CB6B11FD8057}"/>
                </a:ext>
              </a:extLst>
            </p:cNvPr>
            <p:cNvSpPr/>
            <p:nvPr/>
          </p:nvSpPr>
          <p:spPr bwMode="auto">
            <a:xfrm>
              <a:off x="7247308" y="2857172"/>
              <a:ext cx="3240000" cy="82799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58AEDBB-3503-0345-834A-55991787E3F5}"/>
                </a:ext>
              </a:extLst>
            </p:cNvPr>
            <p:cNvSpPr/>
            <p:nvPr/>
          </p:nvSpPr>
          <p:spPr bwMode="auto">
            <a:xfrm>
              <a:off x="7463370" y="3071218"/>
              <a:ext cx="2808000" cy="396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A7B9D79-3B69-BD40-A07D-3B744C9D29A3}"/>
                </a:ext>
              </a:extLst>
            </p:cNvPr>
            <p:cNvSpPr txBox="1"/>
            <p:nvPr/>
          </p:nvSpPr>
          <p:spPr>
            <a:xfrm>
              <a:off x="7586248" y="2400445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margin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BA36188-E5C6-9543-9D09-426CB59BFD94}"/>
                </a:ext>
              </a:extLst>
            </p:cNvPr>
            <p:cNvSpPr txBox="1"/>
            <p:nvPr/>
          </p:nvSpPr>
          <p:spPr>
            <a:xfrm>
              <a:off x="7589813" y="2620779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li border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81E5360-9029-724D-92CA-B4A6B826DA4C}"/>
                </a:ext>
              </a:extLst>
            </p:cNvPr>
            <p:cNvSpPr txBox="1"/>
            <p:nvPr/>
          </p:nvSpPr>
          <p:spPr>
            <a:xfrm>
              <a:off x="7586248" y="2820435"/>
              <a:ext cx="9332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padding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E75EE9A-708B-614C-8FA9-FBCE6FF80A2A}"/>
                </a:ext>
              </a:extLst>
            </p:cNvPr>
            <p:cNvSpPr txBox="1"/>
            <p:nvPr/>
          </p:nvSpPr>
          <p:spPr>
            <a:xfrm>
              <a:off x="7583427" y="3136717"/>
              <a:ext cx="88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li content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9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5AC3-B546-1A4A-896B-CA8FE6A6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D9FE5-A92E-084D-86E7-7E572C23C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floated element can move left/right (within its containing block), allowing content to flow around it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float: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left, right, none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clear:</a:t>
            </a:r>
          </a:p>
          <a:p>
            <a:pPr lvl="1"/>
            <a:r>
              <a:rPr lang="en-GB" dirty="0"/>
              <a:t>Indicates that an element’s content may not flow around a floated element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left, right, both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473FB0-03F1-054B-810F-B97F4ECE6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81C2E-EC3B-5941-A69B-27987B65611A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		Lorem ipsum </a:t>
            </a:r>
            <a:r>
              <a:rPr lang="en-GB" dirty="0" err="1">
                <a:solidFill>
                  <a:schemeClr val="tx1"/>
                </a:solidFill>
              </a:rPr>
              <a:t>dolor</a:t>
            </a:r>
            <a:r>
              <a:rPr lang="en-GB" dirty="0">
                <a:solidFill>
                  <a:schemeClr val="tx1"/>
                </a:solidFill>
              </a:rPr>
              <a:t> 		sit </a:t>
            </a:r>
            <a:r>
              <a:rPr lang="en-GB" dirty="0" err="1">
                <a:solidFill>
                  <a:schemeClr val="tx1"/>
                </a:solidFill>
              </a:rPr>
              <a:t>amet</a:t>
            </a:r>
            <a:r>
              <a:rPr lang="en-GB" dirty="0">
                <a:solidFill>
                  <a:schemeClr val="tx1"/>
                </a:solidFill>
              </a:rPr>
              <a:t>, 			</a:t>
            </a:r>
            <a:r>
              <a:rPr lang="en-GB" dirty="0" err="1">
                <a:solidFill>
                  <a:schemeClr val="tx1"/>
                </a:solidFill>
              </a:rPr>
              <a:t>consectetur</a:t>
            </a:r>
            <a:r>
              <a:rPr lang="en-GB" dirty="0">
                <a:solidFill>
                  <a:schemeClr val="tx1"/>
                </a:solidFill>
              </a:rPr>
              <a:t> 			</a:t>
            </a:r>
            <a:r>
              <a:rPr lang="en-GB" dirty="0" err="1">
                <a:solidFill>
                  <a:schemeClr val="tx1"/>
                </a:solidFill>
              </a:rPr>
              <a:t>adipiscing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elit</a:t>
            </a:r>
            <a:r>
              <a:rPr lang="en-GB" dirty="0">
                <a:solidFill>
                  <a:schemeClr val="tx1"/>
                </a:solidFill>
              </a:rPr>
              <a:t>. Cras 		et </a:t>
            </a:r>
            <a:r>
              <a:rPr lang="en-GB" dirty="0" err="1">
                <a:solidFill>
                  <a:schemeClr val="tx1"/>
                </a:solidFill>
              </a:rPr>
              <a:t>feugiat</a:t>
            </a:r>
            <a:r>
              <a:rPr lang="en-GB" dirty="0">
                <a:solidFill>
                  <a:schemeClr val="tx1"/>
                </a:solidFill>
              </a:rPr>
              <a:t> lorem. 		</a:t>
            </a:r>
            <a:r>
              <a:rPr lang="en-GB" dirty="0" err="1">
                <a:solidFill>
                  <a:schemeClr val="tx1"/>
                </a:solidFill>
              </a:rPr>
              <a:t>Fusce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congue</a:t>
            </a:r>
            <a:r>
              <a:rPr lang="en-GB" dirty="0">
                <a:solidFill>
                  <a:schemeClr val="tx1"/>
                </a:solidFill>
              </a:rPr>
              <a:t> 			lacinia ante ac 			</a:t>
            </a:r>
            <a:r>
              <a:rPr lang="en-GB" dirty="0" err="1">
                <a:solidFill>
                  <a:schemeClr val="tx1"/>
                </a:solidFill>
              </a:rPr>
              <a:t>tincidunt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Donec</a:t>
            </a:r>
            <a:r>
              <a:rPr lang="en-GB" dirty="0">
                <a:solidFill>
                  <a:schemeClr val="tx1"/>
                </a:solidFill>
              </a:rPr>
              <a:t> et 		</a:t>
            </a:r>
            <a:r>
              <a:rPr lang="en-GB" dirty="0" err="1">
                <a:solidFill>
                  <a:schemeClr val="tx1"/>
                </a:solidFill>
              </a:rPr>
              <a:t>metus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nec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orci</a:t>
            </a:r>
            <a:r>
              <a:rPr lang="en-GB" dirty="0">
                <a:solidFill>
                  <a:schemeClr val="tx1"/>
                </a:solidFill>
              </a:rPr>
              <a:t> dictum </a:t>
            </a:r>
            <a:r>
              <a:rPr lang="en-GB" dirty="0" err="1">
                <a:solidFill>
                  <a:schemeClr val="tx1"/>
                </a:solidFill>
              </a:rPr>
              <a:t>ultricies</a:t>
            </a:r>
            <a:r>
              <a:rPr lang="en-GB" dirty="0">
                <a:solidFill>
                  <a:schemeClr val="tx1"/>
                </a:solidFill>
              </a:rPr>
              <a:t>. Nam </a:t>
            </a:r>
            <a:r>
              <a:rPr lang="en-GB" dirty="0" err="1">
                <a:solidFill>
                  <a:schemeClr val="tx1"/>
                </a:solidFill>
              </a:rPr>
              <a:t>malesuada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, ac </a:t>
            </a:r>
            <a:r>
              <a:rPr lang="en-GB" dirty="0" err="1">
                <a:solidFill>
                  <a:schemeClr val="tx1"/>
                </a:solidFill>
              </a:rPr>
              <a:t>volutpat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lectus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commodo</a:t>
            </a:r>
            <a:r>
              <a:rPr lang="en-GB" dirty="0">
                <a:solidFill>
                  <a:schemeClr val="tx1"/>
                </a:solidFill>
              </a:rPr>
              <a:t> lacinia.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vitae </a:t>
            </a:r>
            <a:r>
              <a:rPr lang="en-GB" dirty="0" err="1">
                <a:solidFill>
                  <a:schemeClr val="tx1"/>
                </a:solidFill>
              </a:rPr>
              <a:t>nulla</a:t>
            </a:r>
            <a:r>
              <a:rPr lang="en-GB" dirty="0">
                <a:solidFill>
                  <a:schemeClr val="tx1"/>
                </a:solidFill>
              </a:rPr>
              <a:t> nisi. Ut </a:t>
            </a:r>
            <a:r>
              <a:rPr lang="en-GB" dirty="0" err="1">
                <a:solidFill>
                  <a:schemeClr val="tx1"/>
                </a:solidFill>
              </a:rPr>
              <a:t>dignissim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pellentesque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vel</a:t>
            </a:r>
            <a:r>
              <a:rPr lang="en-GB" dirty="0">
                <a:solidFill>
                  <a:schemeClr val="tx1"/>
                </a:solidFill>
              </a:rPr>
              <a:t> maximus. </a:t>
            </a:r>
            <a:r>
              <a:rPr lang="en-GB" dirty="0" err="1">
                <a:solidFill>
                  <a:schemeClr val="tx1"/>
                </a:solidFill>
              </a:rPr>
              <a:t>Phasellus</a:t>
            </a:r>
            <a:r>
              <a:rPr lang="en-GB" dirty="0">
                <a:solidFill>
                  <a:schemeClr val="tx1"/>
                </a:solidFill>
              </a:rPr>
              <a:t> vestibulum </a:t>
            </a:r>
            <a:r>
              <a:rPr lang="en-GB" dirty="0" err="1">
                <a:solidFill>
                  <a:schemeClr val="tx1"/>
                </a:solidFill>
              </a:rPr>
              <a:t>quam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sollicitudin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egestas</a:t>
            </a:r>
            <a:r>
              <a:rPr lang="en-GB" dirty="0">
                <a:solidFill>
                  <a:schemeClr val="tx1"/>
                </a:solidFill>
              </a:rPr>
              <a:t>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16054-BEC8-3546-8ED2-9FDDCBF8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45" y="2006601"/>
            <a:ext cx="1644794" cy="21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87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5AC3-B546-1A4A-896B-CA8FE6A6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Floating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D9FE5-A92E-084D-86E7-7E572C23C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&lt;!DOCTYPE html&gt;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&lt;html&gt;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&lt;head&gt;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&lt;/head&gt;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&lt;body&gt;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&lt;</a:t>
            </a:r>
            <a:r>
              <a:rPr lang="en-GB" dirty="0" err="1">
                <a:latin typeface="Lucida Console" panose="020B0609040504020204" pitchFamily="49" charset="0"/>
              </a:rPr>
              <a:t>img</a:t>
            </a:r>
            <a:r>
              <a:rPr lang="en-GB" dirty="0">
                <a:latin typeface="Lucida Console" panose="020B0609040504020204" pitchFamily="49" charset="0"/>
              </a:rPr>
              <a:t> style=“float: left”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  </a:t>
            </a:r>
            <a:r>
              <a:rPr lang="en-GB" dirty="0" err="1">
                <a:latin typeface="Lucida Console" panose="020B0609040504020204" pitchFamily="49" charset="0"/>
              </a:rPr>
              <a:t>src</a:t>
            </a:r>
            <a:r>
              <a:rPr lang="en-GB" dirty="0">
                <a:latin typeface="Lucida Console" panose="020B0609040504020204" pitchFamily="49" charset="0"/>
              </a:rPr>
              <a:t>=“</a:t>
            </a:r>
            <a:r>
              <a:rPr lang="en-GB" dirty="0" err="1">
                <a:latin typeface="Lucida Console" panose="020B0609040504020204" pitchFamily="49" charset="0"/>
              </a:rPr>
              <a:t>kitten.jpg</a:t>
            </a:r>
            <a:r>
              <a:rPr lang="en-GB" dirty="0">
                <a:latin typeface="Lucida Console" panose="020B0609040504020204" pitchFamily="49" charset="0"/>
              </a:rPr>
              <a:t>”/&gt;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&lt;p&gt;Lorem ipsum </a:t>
            </a:r>
            <a:r>
              <a:rPr lang="en-GB" dirty="0" err="1">
                <a:latin typeface="Lucida Console" panose="020B0609040504020204" pitchFamily="49" charset="0"/>
              </a:rPr>
              <a:t>dolor</a:t>
            </a:r>
            <a:r>
              <a:rPr lang="en-GB" dirty="0">
                <a:latin typeface="Lucida Console" panose="020B0609040504020204" pitchFamily="49" charset="0"/>
              </a:rPr>
              <a:t> sit </a:t>
            </a:r>
            <a:r>
              <a:rPr lang="en-GB" dirty="0" err="1">
                <a:latin typeface="Lucida Console" panose="020B0609040504020204" pitchFamily="49" charset="0"/>
              </a:rPr>
              <a:t>amet</a:t>
            </a:r>
            <a:r>
              <a:rPr lang="en-GB" dirty="0">
                <a:latin typeface="Lucida Console" panose="020B0609040504020204" pitchFamily="49" charset="0"/>
              </a:rPr>
              <a:t>,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</a:t>
            </a:r>
            <a:r>
              <a:rPr lang="en-GB" dirty="0" err="1">
                <a:latin typeface="Lucida Console" panose="020B0609040504020204" pitchFamily="49" charset="0"/>
              </a:rPr>
              <a:t>consectetur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r>
              <a:rPr lang="en-GB" dirty="0" err="1">
                <a:latin typeface="Lucida Console" panose="020B0609040504020204" pitchFamily="49" charset="0"/>
              </a:rPr>
              <a:t>adipiscing</a:t>
            </a:r>
            <a:r>
              <a:rPr lang="en-GB" dirty="0">
                <a:latin typeface="Lucida Console" panose="020B0609040504020204" pitchFamily="49" charset="0"/>
              </a:rPr>
              <a:t>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</a:t>
            </a:r>
            <a:r>
              <a:rPr lang="en-GB" dirty="0" err="1">
                <a:latin typeface="Lucida Console" panose="020B0609040504020204" pitchFamily="49" charset="0"/>
              </a:rPr>
              <a:t>elit</a:t>
            </a:r>
            <a:r>
              <a:rPr lang="en-GB" dirty="0">
                <a:latin typeface="Lucida Console" panose="020B0609040504020204" pitchFamily="49" charset="0"/>
              </a:rPr>
              <a:t>. Cras et </a:t>
            </a:r>
            <a:r>
              <a:rPr lang="en-GB" dirty="0" err="1">
                <a:latin typeface="Lucida Console" panose="020B0609040504020204" pitchFamily="49" charset="0"/>
              </a:rPr>
              <a:t>feugiat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     lorem [...]&lt;/p&gt;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&lt;/body&gt;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&lt;/html&gt;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473FB0-03F1-054B-810F-B97F4ECE6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81C2E-EC3B-5941-A69B-27987B65611A}"/>
              </a:ext>
            </a:extLst>
          </p:cNvPr>
          <p:cNvSpPr/>
          <p:nvPr/>
        </p:nvSpPr>
        <p:spPr>
          <a:xfrm>
            <a:off x="6600850" y="1773236"/>
            <a:ext cx="4464000" cy="4464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r>
              <a:rPr lang="en-GB" dirty="0">
                <a:solidFill>
                  <a:schemeClr val="tx1"/>
                </a:solidFill>
              </a:rPr>
              <a:t>		Lorem ipsum </a:t>
            </a:r>
            <a:r>
              <a:rPr lang="en-GB" dirty="0" err="1">
                <a:solidFill>
                  <a:schemeClr val="tx1"/>
                </a:solidFill>
              </a:rPr>
              <a:t>dolor</a:t>
            </a:r>
            <a:r>
              <a:rPr lang="en-GB" dirty="0">
                <a:solidFill>
                  <a:schemeClr val="tx1"/>
                </a:solidFill>
              </a:rPr>
              <a:t> 		sit </a:t>
            </a:r>
            <a:r>
              <a:rPr lang="en-GB" dirty="0" err="1">
                <a:solidFill>
                  <a:schemeClr val="tx1"/>
                </a:solidFill>
              </a:rPr>
              <a:t>amet</a:t>
            </a:r>
            <a:r>
              <a:rPr lang="en-GB" dirty="0">
                <a:solidFill>
                  <a:schemeClr val="tx1"/>
                </a:solidFill>
              </a:rPr>
              <a:t>, 			</a:t>
            </a:r>
            <a:r>
              <a:rPr lang="en-GB" dirty="0" err="1">
                <a:solidFill>
                  <a:schemeClr val="tx1"/>
                </a:solidFill>
              </a:rPr>
              <a:t>consectetur</a:t>
            </a:r>
            <a:r>
              <a:rPr lang="en-GB" dirty="0">
                <a:solidFill>
                  <a:schemeClr val="tx1"/>
                </a:solidFill>
              </a:rPr>
              <a:t> 			</a:t>
            </a:r>
            <a:r>
              <a:rPr lang="en-GB" dirty="0" err="1">
                <a:solidFill>
                  <a:schemeClr val="tx1"/>
                </a:solidFill>
              </a:rPr>
              <a:t>adipiscing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elit</a:t>
            </a:r>
            <a:r>
              <a:rPr lang="en-GB" dirty="0">
                <a:solidFill>
                  <a:schemeClr val="tx1"/>
                </a:solidFill>
              </a:rPr>
              <a:t>. Cras 		et </a:t>
            </a:r>
            <a:r>
              <a:rPr lang="en-GB" dirty="0" err="1">
                <a:solidFill>
                  <a:schemeClr val="tx1"/>
                </a:solidFill>
              </a:rPr>
              <a:t>feugiat</a:t>
            </a:r>
            <a:r>
              <a:rPr lang="en-GB" dirty="0">
                <a:solidFill>
                  <a:schemeClr val="tx1"/>
                </a:solidFill>
              </a:rPr>
              <a:t> lorem. 		</a:t>
            </a:r>
            <a:r>
              <a:rPr lang="en-GB" dirty="0" err="1">
                <a:solidFill>
                  <a:schemeClr val="tx1"/>
                </a:solidFill>
              </a:rPr>
              <a:t>Fusce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congue</a:t>
            </a:r>
            <a:r>
              <a:rPr lang="en-GB" dirty="0">
                <a:solidFill>
                  <a:schemeClr val="tx1"/>
                </a:solidFill>
              </a:rPr>
              <a:t> 			lacinia ante ac 			</a:t>
            </a:r>
            <a:r>
              <a:rPr lang="en-GB" dirty="0" err="1">
                <a:solidFill>
                  <a:schemeClr val="tx1"/>
                </a:solidFill>
              </a:rPr>
              <a:t>tincidunt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Donec</a:t>
            </a:r>
            <a:r>
              <a:rPr lang="en-GB" dirty="0">
                <a:solidFill>
                  <a:schemeClr val="tx1"/>
                </a:solidFill>
              </a:rPr>
              <a:t> et 		</a:t>
            </a:r>
            <a:r>
              <a:rPr lang="en-GB" dirty="0" err="1">
                <a:solidFill>
                  <a:schemeClr val="tx1"/>
                </a:solidFill>
              </a:rPr>
              <a:t>metus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nec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orci</a:t>
            </a:r>
            <a:r>
              <a:rPr lang="en-GB" dirty="0">
                <a:solidFill>
                  <a:schemeClr val="tx1"/>
                </a:solidFill>
              </a:rPr>
              <a:t> dictum </a:t>
            </a:r>
            <a:r>
              <a:rPr lang="en-GB" dirty="0" err="1">
                <a:solidFill>
                  <a:schemeClr val="tx1"/>
                </a:solidFill>
              </a:rPr>
              <a:t>ultricies</a:t>
            </a:r>
            <a:r>
              <a:rPr lang="en-GB" dirty="0">
                <a:solidFill>
                  <a:schemeClr val="tx1"/>
                </a:solidFill>
              </a:rPr>
              <a:t>. Nam </a:t>
            </a:r>
            <a:r>
              <a:rPr lang="en-GB" dirty="0" err="1">
                <a:solidFill>
                  <a:schemeClr val="tx1"/>
                </a:solidFill>
              </a:rPr>
              <a:t>malesuada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justo</a:t>
            </a:r>
            <a:r>
              <a:rPr lang="en-GB" dirty="0">
                <a:solidFill>
                  <a:schemeClr val="tx1"/>
                </a:solidFill>
              </a:rPr>
              <a:t>, ac </a:t>
            </a:r>
            <a:r>
              <a:rPr lang="en-GB" dirty="0" err="1">
                <a:solidFill>
                  <a:schemeClr val="tx1"/>
                </a:solidFill>
              </a:rPr>
              <a:t>volutpat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lectus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commodo</a:t>
            </a:r>
            <a:r>
              <a:rPr lang="en-GB" dirty="0">
                <a:solidFill>
                  <a:schemeClr val="tx1"/>
                </a:solidFill>
              </a:rPr>
              <a:t> lacinia.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vitae </a:t>
            </a:r>
            <a:r>
              <a:rPr lang="en-GB" dirty="0" err="1">
                <a:solidFill>
                  <a:schemeClr val="tx1"/>
                </a:solidFill>
              </a:rPr>
              <a:t>nulla</a:t>
            </a:r>
            <a:r>
              <a:rPr lang="en-GB" dirty="0">
                <a:solidFill>
                  <a:schemeClr val="tx1"/>
                </a:solidFill>
              </a:rPr>
              <a:t> nisi. Ut </a:t>
            </a:r>
            <a:r>
              <a:rPr lang="en-GB" dirty="0" err="1">
                <a:solidFill>
                  <a:schemeClr val="tx1"/>
                </a:solidFill>
              </a:rPr>
              <a:t>dignissim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pellentesque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vel</a:t>
            </a:r>
            <a:r>
              <a:rPr lang="en-GB" dirty="0">
                <a:solidFill>
                  <a:schemeClr val="tx1"/>
                </a:solidFill>
              </a:rPr>
              <a:t> maximus. </a:t>
            </a:r>
            <a:r>
              <a:rPr lang="en-GB" dirty="0" err="1">
                <a:solidFill>
                  <a:schemeClr val="tx1"/>
                </a:solidFill>
              </a:rPr>
              <a:t>Phasellus</a:t>
            </a:r>
            <a:r>
              <a:rPr lang="en-GB" dirty="0">
                <a:solidFill>
                  <a:schemeClr val="tx1"/>
                </a:solidFill>
              </a:rPr>
              <a:t> vestibulum </a:t>
            </a:r>
            <a:r>
              <a:rPr lang="en-GB" dirty="0" err="1">
                <a:solidFill>
                  <a:schemeClr val="tx1"/>
                </a:solidFill>
              </a:rPr>
              <a:t>quam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sollicitudin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mauris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egestas</a:t>
            </a:r>
            <a:r>
              <a:rPr lang="en-GB" dirty="0">
                <a:solidFill>
                  <a:schemeClr val="tx1"/>
                </a:solidFill>
              </a:rPr>
              <a:t>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16054-BEC8-3546-8ED2-9FDDCBF81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545" y="2006601"/>
            <a:ext cx="1644794" cy="219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01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1200-B33C-2948-BD61-A38FE765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82646-AB8D-D54C-9254-ED963135EA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Elements can be positioned outside the normal flow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static</a:t>
            </a:r>
          </a:p>
          <a:p>
            <a:pPr lvl="1"/>
            <a:r>
              <a:rPr lang="en-GB" dirty="0"/>
              <a:t>Normal flow applies to element box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relative</a:t>
            </a:r>
          </a:p>
          <a:p>
            <a:pPr lvl="1"/>
            <a:r>
              <a:rPr lang="en-GB" dirty="0"/>
              <a:t>Box is displaced relative to its normal (static) position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absolute</a:t>
            </a:r>
          </a:p>
          <a:p>
            <a:pPr lvl="1"/>
            <a:r>
              <a:rPr lang="en-GB" dirty="0"/>
              <a:t>Box is positioned relative to its containing box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position: fixed</a:t>
            </a:r>
          </a:p>
          <a:p>
            <a:pPr lvl="1"/>
            <a:r>
              <a:rPr lang="en-GB" dirty="0"/>
              <a:t>Box is positioned relative to the viewport (screen) or page</a:t>
            </a:r>
          </a:p>
          <a:p>
            <a:pPr lvl="1"/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76FB0-EAF4-3847-B676-6D93BD4109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top: right: bottom: left:</a:t>
            </a:r>
          </a:p>
          <a:p>
            <a:pPr lvl="1"/>
            <a:r>
              <a:rPr lang="en-GB" dirty="0"/>
              <a:t>Used to specify offsets for use with the relative, absolute and fixed positioning schemes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0033F2-C9F2-B640-8E80-7ED19D9B03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939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note on standardisation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Very many W3C CSS standards documents:</a:t>
            </a:r>
          </a:p>
          <a:p>
            <a:pPr lvl="1"/>
            <a:r>
              <a:rPr lang="en-GB" dirty="0"/>
              <a:t>Recommendations:			15</a:t>
            </a:r>
          </a:p>
          <a:p>
            <a:pPr lvl="1"/>
            <a:r>
              <a:rPr lang="en-GB" dirty="0"/>
              <a:t>Notes:				7</a:t>
            </a:r>
          </a:p>
          <a:p>
            <a:pPr lvl="1"/>
            <a:r>
              <a:rPr lang="en-GB" dirty="0"/>
              <a:t>Candidate Recommendations:	28</a:t>
            </a:r>
          </a:p>
          <a:p>
            <a:pPr lvl="1"/>
            <a:r>
              <a:rPr lang="en-GB" dirty="0"/>
              <a:t>Drafts:				68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Very large number of standards documents</a:t>
            </a:r>
          </a:p>
          <a:p>
            <a:pPr lvl="1"/>
            <a:r>
              <a:rPr lang="en-GB" dirty="0"/>
              <a:t>Varying degrees of maturity</a:t>
            </a:r>
          </a:p>
          <a:p>
            <a:pPr lvl="1"/>
            <a:r>
              <a:rPr lang="en-GB" dirty="0"/>
              <a:t>Varying degrees of adoption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787FE3-824D-124B-817D-22434C4E3E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3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Future* CSS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Other layouts: Grid, Flexible Box, Multi-column, ...</a:t>
            </a:r>
          </a:p>
          <a:p>
            <a:r>
              <a:rPr lang="en-GB" dirty="0"/>
              <a:t>Animation</a:t>
            </a:r>
          </a:p>
          <a:p>
            <a:r>
              <a:rPr lang="en-GB" dirty="0"/>
              <a:t>Drop shadows, rounded borders</a:t>
            </a:r>
          </a:p>
          <a:p>
            <a:r>
              <a:rPr lang="en-GB" dirty="0"/>
              <a:t>Custom counters (for headings and lists)</a:t>
            </a:r>
          </a:p>
          <a:p>
            <a:r>
              <a:rPr lang="en-GB" dirty="0"/>
              <a:t>Text wrapping around shapes</a:t>
            </a:r>
          </a:p>
          <a:p>
            <a:r>
              <a:rPr lang="en-GB" dirty="0"/>
              <a:t>Web fonts</a:t>
            </a:r>
          </a:p>
          <a:p>
            <a:r>
              <a:rPr lang="en-GB" dirty="0"/>
              <a:t>Many others...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* Possibly usable now, but not yet standardised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C6F6AC-E187-144F-B5B8-011CB1E308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57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List of W3C CSS standards and standards-in-progress</a:t>
            </a:r>
          </a:p>
          <a:p>
            <a:pPr lvl="1"/>
            <a:r>
              <a:rPr lang="en-GB" dirty="0"/>
              <a:t>https://www.w3.org/standards/techs/</a:t>
            </a:r>
            <a:r>
              <a:rPr lang="en-GB" dirty="0" err="1"/>
              <a:t>css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CSS Zen Garden</a:t>
            </a:r>
          </a:p>
          <a:p>
            <a:pPr lvl="1"/>
            <a:r>
              <a:rPr lang="en-GB" dirty="0"/>
              <a:t>A demonstration of CSS capabilities </a:t>
            </a:r>
            <a:r>
              <a:rPr lang="mr-IN" dirty="0"/>
              <a:t>–</a:t>
            </a:r>
            <a:r>
              <a:rPr lang="en-GB" dirty="0"/>
              <a:t> many stylings of the same HTML page</a:t>
            </a:r>
          </a:p>
          <a:p>
            <a:pPr lvl="1"/>
            <a:r>
              <a:rPr lang="en-GB" dirty="0"/>
              <a:t>http://</a:t>
            </a:r>
            <a:r>
              <a:rPr lang="en-GB" dirty="0" err="1"/>
              <a:t>www.csszengarden.com</a:t>
            </a:r>
            <a:r>
              <a:rPr lang="en-GB" dirty="0"/>
              <a:t>/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E343B5-38ED-374E-AD18-21E63B8E7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572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eXtensible</a:t>
            </a:r>
            <a:r>
              <a:rPr lang="en-GB" dirty="0"/>
              <a:t> Stylesheet Language</a:t>
            </a:r>
          </a:p>
        </p:txBody>
      </p:sp>
    </p:spTree>
    <p:extLst>
      <p:ext uri="{BB962C8B-B14F-4D97-AF65-F5344CB8AC3E}">
        <p14:creationId xmlns:p14="http://schemas.microsoft.com/office/powerpoint/2010/main" val="3274144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do you maintain different versions of a document for presentation on different systems that:</a:t>
            </a:r>
          </a:p>
          <a:p>
            <a:pPr lvl="1"/>
            <a:r>
              <a:rPr lang="en-GB" dirty="0"/>
              <a:t>Have different presentation characteristics (screen size, </a:t>
            </a:r>
            <a:r>
              <a:rPr lang="en-GB" dirty="0" err="1"/>
              <a:t>etc</a:t>
            </a:r>
            <a:r>
              <a:rPr lang="en-GB" dirty="0"/>
              <a:t>)?</a:t>
            </a:r>
          </a:p>
          <a:p>
            <a:pPr lvl="1"/>
            <a:r>
              <a:rPr lang="en-GB" dirty="0"/>
              <a:t>Require different document formats?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XSL is a family of XML-based technologies designed to address this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FAFA7F-2902-B547-9F54-6E4B3EF9F4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388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eXtensible</a:t>
            </a:r>
            <a:r>
              <a:rPr lang="en-GB" dirty="0"/>
              <a:t> Stylesheet Language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XSL Transformations (XSLT)</a:t>
            </a:r>
          </a:p>
          <a:p>
            <a:pPr lvl="1"/>
            <a:r>
              <a:rPr lang="en-GB" dirty="0"/>
              <a:t>XML-based language for describing transformations from one XML-based language to another</a:t>
            </a:r>
          </a:p>
          <a:p>
            <a:pPr marL="0" indent="0">
              <a:buNone/>
            </a:pPr>
            <a:r>
              <a:rPr lang="en-GB" dirty="0"/>
              <a:t>XML Path Language (XPath)</a:t>
            </a:r>
          </a:p>
          <a:p>
            <a:pPr lvl="1"/>
            <a:r>
              <a:rPr lang="en-GB" dirty="0"/>
              <a:t>Language for referring to parts of an XML document</a:t>
            </a:r>
          </a:p>
          <a:p>
            <a:pPr marL="0" indent="0">
              <a:buNone/>
            </a:pPr>
            <a:r>
              <a:rPr lang="en-GB" dirty="0"/>
              <a:t>XSL Formatting Objects (XSL-FO)</a:t>
            </a:r>
          </a:p>
          <a:p>
            <a:pPr lvl="1"/>
            <a:r>
              <a:rPr lang="en-GB" dirty="0"/>
              <a:t>XML vocabulary for specifying formatting semantics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B4417-07DB-B648-9146-70056FC05D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58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Inline stylesheet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Presentation information provided inline in a style element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&lt;!DOCTYPE 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&lt;style type="text/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      h1 { 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color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: red; }</a:t>
            </a:r>
            <a:b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    &lt;/style&gt;</a:t>
            </a:r>
            <a:b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&lt;h1&gt;Cinderella&lt;/h1&gt;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&lt;p&gt;Once upon a time a wicked queen wanted to get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rid of her pretty step-daughter.&lt;/p&gt;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&lt;/html&gt;</a:t>
            </a:r>
          </a:p>
          <a:p>
            <a:endParaRPr lang="en-GB" sz="1600" dirty="0">
              <a:latin typeface="Lucida Console" panose="020B0609040504020204" pitchFamily="49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BF0BF0-E1D5-8E48-B7C5-2101956D46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16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XML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C7FE2-B807-F349-9FA0-F9E17BE14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ocument 3"/>
          <p:cNvSpPr/>
          <p:nvPr/>
        </p:nvSpPr>
        <p:spPr bwMode="auto">
          <a:xfrm>
            <a:off x="3193312" y="342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source document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7605824" y="459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ebook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7605824" y="342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web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page</a:t>
            </a:r>
          </a:p>
        </p:txBody>
      </p:sp>
      <p:sp>
        <p:nvSpPr>
          <p:cNvPr id="9" name="Document 8"/>
          <p:cNvSpPr/>
          <p:nvPr/>
        </p:nvSpPr>
        <p:spPr bwMode="auto">
          <a:xfrm>
            <a:off x="7605824" y="22590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printed document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467559" y="3429002"/>
            <a:ext cx="1095880" cy="1079997"/>
            <a:chOff x="3525422" y="4436063"/>
            <a:chExt cx="1278527" cy="125999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525422" y="4436063"/>
              <a:ext cx="1278527" cy="1259996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142" y="4520673"/>
              <a:ext cx="1115498" cy="1115499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15" name="Straight Arrow Connector 14"/>
          <p:cNvCxnSpPr>
            <a:cxnSpLocks/>
            <a:stCxn id="4" idx="3"/>
            <a:endCxn id="11" idx="1"/>
          </p:cNvCxnSpPr>
          <p:nvPr/>
        </p:nvCxnSpPr>
        <p:spPr bwMode="auto">
          <a:xfrm>
            <a:off x="3913312" y="3969000"/>
            <a:ext cx="1554247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cxnSpLocks/>
            <a:stCxn id="11" idx="3"/>
            <a:endCxn id="9" idx="1"/>
          </p:cNvCxnSpPr>
          <p:nvPr/>
        </p:nvCxnSpPr>
        <p:spPr bwMode="auto">
          <a:xfrm flipV="1">
            <a:off x="6563439" y="2799000"/>
            <a:ext cx="1042385" cy="11700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cxnSpLocks/>
            <a:stCxn id="11" idx="3"/>
            <a:endCxn id="8" idx="1"/>
          </p:cNvCxnSpPr>
          <p:nvPr/>
        </p:nvCxnSpPr>
        <p:spPr bwMode="auto">
          <a:xfrm flipV="1">
            <a:off x="6563439" y="3969000"/>
            <a:ext cx="1042385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/>
          <p:cNvCxnSpPr>
            <a:cxnSpLocks/>
            <a:stCxn id="11" idx="3"/>
            <a:endCxn id="7" idx="1"/>
          </p:cNvCxnSpPr>
          <p:nvPr/>
        </p:nvCxnSpPr>
        <p:spPr bwMode="auto">
          <a:xfrm>
            <a:off x="6563439" y="3969001"/>
            <a:ext cx="1042385" cy="11699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106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processing in theory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77E57-C11B-A443-9010-5AF0C0F854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/>
          <p:cNvSpPr/>
          <p:nvPr/>
        </p:nvSpPr>
        <p:spPr bwMode="auto">
          <a:xfrm>
            <a:off x="2108595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3919520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data.dtd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3922297" y="5101566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data.xsl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Document 10"/>
          <p:cNvSpPr/>
          <p:nvPr/>
        </p:nvSpPr>
        <p:spPr bwMode="auto">
          <a:xfrm>
            <a:off x="5736000" y="34440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FO.xml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2" name="Document 11"/>
          <p:cNvSpPr/>
          <p:nvPr/>
        </p:nvSpPr>
        <p:spPr bwMode="auto">
          <a:xfrm>
            <a:off x="7549701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FO.dtd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42297" y="3444046"/>
            <a:ext cx="1080002" cy="1079996"/>
            <a:chOff x="2697988" y="4447047"/>
            <a:chExt cx="1080002" cy="1079996"/>
          </a:xfrm>
        </p:grpSpPr>
        <p:grpSp>
          <p:nvGrpSpPr>
            <p:cNvPr id="10" name="Group 9"/>
            <p:cNvGrpSpPr/>
            <p:nvPr/>
          </p:nvGrpSpPr>
          <p:grpSpPr>
            <a:xfrm>
              <a:off x="2697988" y="4447047"/>
              <a:ext cx="1080000" cy="1079996"/>
              <a:chOff x="2697987" y="4447046"/>
              <a:chExt cx="1260000" cy="1259995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2697987" y="4447046"/>
                <a:ext cx="1260000" cy="1259995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XSL</a:t>
              </a:r>
              <a:endParaRPr lang="en-GB" sz="1600" dirty="0"/>
            </a:p>
            <a:p>
              <a:pPr algn="ctr"/>
              <a:r>
                <a:rPr lang="en-GB" sz="1600" dirty="0"/>
                <a:t>Transform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69700" y="3450038"/>
            <a:ext cx="1080003" cy="1074003"/>
            <a:chOff x="2697987" y="4447047"/>
            <a:chExt cx="1080003" cy="1074003"/>
          </a:xfrm>
        </p:grpSpPr>
        <p:grpSp>
          <p:nvGrpSpPr>
            <p:cNvPr id="16" name="Group 15"/>
            <p:cNvGrpSpPr/>
            <p:nvPr/>
          </p:nvGrpSpPr>
          <p:grpSpPr>
            <a:xfrm>
              <a:off x="2697987" y="4447047"/>
              <a:ext cx="1079979" cy="1074003"/>
              <a:chOff x="2697987" y="4447045"/>
              <a:chExt cx="1259976" cy="1253003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2697987" y="4447045"/>
                <a:ext cx="1259976" cy="1253003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 dirty="0"/>
                <a:t>XSL</a:t>
              </a:r>
            </a:p>
            <a:p>
              <a:pPr algn="ctr"/>
              <a:r>
                <a:rPr lang="en-GB" sz="1600" dirty="0"/>
                <a:t>Formatting</a:t>
              </a:r>
            </a:p>
          </p:txBody>
        </p:sp>
      </p:grpSp>
      <p:sp>
        <p:nvSpPr>
          <p:cNvPr id="20" name="Document 19"/>
          <p:cNvSpPr/>
          <p:nvPr/>
        </p:nvSpPr>
        <p:spPr bwMode="auto">
          <a:xfrm>
            <a:off x="9363404" y="468155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ebook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1" name="Document 20"/>
          <p:cNvSpPr/>
          <p:nvPr/>
        </p:nvSpPr>
        <p:spPr bwMode="auto">
          <a:xfrm>
            <a:off x="9363404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web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page</a:t>
            </a:r>
          </a:p>
        </p:txBody>
      </p:sp>
      <p:sp>
        <p:nvSpPr>
          <p:cNvPr id="22" name="Document 21"/>
          <p:cNvSpPr/>
          <p:nvPr/>
        </p:nvSpPr>
        <p:spPr bwMode="auto">
          <a:xfrm>
            <a:off x="9363404" y="2206532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printed document</a:t>
            </a:r>
          </a:p>
        </p:txBody>
      </p:sp>
      <p:cxnSp>
        <p:nvCxnSpPr>
          <p:cNvPr id="23" name="Straight Arrow Connector 22"/>
          <p:cNvCxnSpPr>
            <a:stCxn id="7" idx="3"/>
            <a:endCxn id="13" idx="1"/>
          </p:cNvCxnSpPr>
          <p:nvPr/>
        </p:nvCxnSpPr>
        <p:spPr bwMode="auto">
          <a:xfrm>
            <a:off x="2828595" y="3984043"/>
            <a:ext cx="913702" cy="5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cxnSpLocks/>
            <a:stCxn id="5" idx="3"/>
            <a:endCxn id="11" idx="1"/>
          </p:cNvCxnSpPr>
          <p:nvPr/>
        </p:nvCxnSpPr>
        <p:spPr bwMode="auto">
          <a:xfrm>
            <a:off x="4822297" y="3984044"/>
            <a:ext cx="91370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1" idx="3"/>
            <a:endCxn id="17" idx="1"/>
          </p:cNvCxnSpPr>
          <p:nvPr/>
        </p:nvCxnSpPr>
        <p:spPr bwMode="auto">
          <a:xfrm>
            <a:off x="6456001" y="3984045"/>
            <a:ext cx="913701" cy="111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stCxn id="17" idx="3"/>
            <a:endCxn id="21" idx="1"/>
          </p:cNvCxnSpPr>
          <p:nvPr/>
        </p:nvCxnSpPr>
        <p:spPr bwMode="auto">
          <a:xfrm flipV="1">
            <a:off x="8449702" y="3984043"/>
            <a:ext cx="913702" cy="111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cxnSpLocks/>
            <a:stCxn id="18" idx="3"/>
            <a:endCxn id="22" idx="1"/>
          </p:cNvCxnSpPr>
          <p:nvPr/>
        </p:nvCxnSpPr>
        <p:spPr bwMode="auto">
          <a:xfrm flipV="1">
            <a:off x="8449679" y="2746532"/>
            <a:ext cx="913725" cy="12405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17" idx="3"/>
            <a:endCxn id="20" idx="1"/>
          </p:cNvCxnSpPr>
          <p:nvPr/>
        </p:nvCxnSpPr>
        <p:spPr bwMode="auto">
          <a:xfrm>
            <a:off x="8449702" y="3995176"/>
            <a:ext cx="913702" cy="12263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cxnSpLocks/>
            <a:stCxn id="12" idx="2"/>
            <a:endCxn id="18" idx="0"/>
          </p:cNvCxnSpPr>
          <p:nvPr/>
        </p:nvCxnSpPr>
        <p:spPr bwMode="auto">
          <a:xfrm flipH="1">
            <a:off x="7909690" y="2797691"/>
            <a:ext cx="11" cy="6523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cxnSpLocks/>
            <a:stCxn id="8" idx="2"/>
            <a:endCxn id="5" idx="0"/>
          </p:cNvCxnSpPr>
          <p:nvPr/>
        </p:nvCxnSpPr>
        <p:spPr bwMode="auto">
          <a:xfrm>
            <a:off x="4279520" y="2797691"/>
            <a:ext cx="2777" cy="6463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cxnSpLocks/>
            <a:stCxn id="9" idx="0"/>
            <a:endCxn id="5" idx="2"/>
          </p:cNvCxnSpPr>
          <p:nvPr/>
        </p:nvCxnSpPr>
        <p:spPr bwMode="auto">
          <a:xfrm flipV="1">
            <a:off x="4282297" y="4524042"/>
            <a:ext cx="0" cy="577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450607" y="6181566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XSLT + XPath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18145" y="4529183"/>
            <a:ext cx="95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XSL-FO</a:t>
            </a:r>
          </a:p>
        </p:txBody>
      </p:sp>
    </p:spTree>
    <p:extLst>
      <p:ext uri="{BB962C8B-B14F-4D97-AF65-F5344CB8AC3E}">
        <p14:creationId xmlns:p14="http://schemas.microsoft.com/office/powerpoint/2010/main" val="402035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51" grpId="0"/>
      <p:bldP spid="5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cument 35"/>
          <p:cNvSpPr/>
          <p:nvPr/>
        </p:nvSpPr>
        <p:spPr bwMode="auto">
          <a:xfrm>
            <a:off x="7359860" y="1974684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processing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5EB25-338F-3E4F-89CF-56B83BAAB6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/>
          <p:cNvSpPr/>
          <p:nvPr/>
        </p:nvSpPr>
        <p:spPr bwMode="auto">
          <a:xfrm>
            <a:off x="2108595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Document 7"/>
          <p:cNvSpPr/>
          <p:nvPr/>
        </p:nvSpPr>
        <p:spPr bwMode="auto">
          <a:xfrm>
            <a:off x="3919520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data.dtd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3922297" y="5101566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data.xsl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11" name="Document 10"/>
          <p:cNvSpPr/>
          <p:nvPr/>
        </p:nvSpPr>
        <p:spPr bwMode="auto">
          <a:xfrm>
            <a:off x="5736000" y="34440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doc.html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42297" y="3444046"/>
            <a:ext cx="1080002" cy="1079996"/>
            <a:chOff x="2697988" y="4447047"/>
            <a:chExt cx="1080002" cy="1079996"/>
          </a:xfrm>
        </p:grpSpPr>
        <p:grpSp>
          <p:nvGrpSpPr>
            <p:cNvPr id="10" name="Group 9"/>
            <p:cNvGrpSpPr/>
            <p:nvPr/>
          </p:nvGrpSpPr>
          <p:grpSpPr>
            <a:xfrm>
              <a:off x="2697988" y="4447047"/>
              <a:ext cx="1080001" cy="1079996"/>
              <a:chOff x="2697987" y="4447046"/>
              <a:chExt cx="1260001" cy="1259995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2697987" y="4447046"/>
                <a:ext cx="1260001" cy="1259995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XSL</a:t>
              </a:r>
              <a:endParaRPr lang="en-GB" sz="1600" dirty="0"/>
            </a:p>
            <a:p>
              <a:pPr algn="ctr"/>
              <a:r>
                <a:rPr lang="en-GB" sz="1600" dirty="0"/>
                <a:t>Transform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69700" y="3450038"/>
            <a:ext cx="1080003" cy="1074003"/>
            <a:chOff x="2697987" y="4447047"/>
            <a:chExt cx="1080003" cy="1074003"/>
          </a:xfrm>
        </p:grpSpPr>
        <p:grpSp>
          <p:nvGrpSpPr>
            <p:cNvPr id="16" name="Group 15"/>
            <p:cNvGrpSpPr/>
            <p:nvPr/>
          </p:nvGrpSpPr>
          <p:grpSpPr>
            <a:xfrm>
              <a:off x="2697987" y="4447047"/>
              <a:ext cx="1079993" cy="1074003"/>
              <a:chOff x="2697987" y="4447045"/>
              <a:chExt cx="1259992" cy="1253003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2697987" y="4447045"/>
                <a:ext cx="1259992" cy="1253003"/>
              </a:xfrm>
              <a:prstGeom prst="round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 amt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0241" y="4519297"/>
                <a:ext cx="1115498" cy="111549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2697989" y="4699797"/>
              <a:ext cx="10800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 dirty="0"/>
                <a:t>Browser</a:t>
              </a:r>
            </a:p>
          </p:txBody>
        </p:sp>
      </p:grpSp>
      <p:sp>
        <p:nvSpPr>
          <p:cNvPr id="20" name="Document 19"/>
          <p:cNvSpPr/>
          <p:nvPr/>
        </p:nvSpPr>
        <p:spPr bwMode="auto">
          <a:xfrm>
            <a:off x="9363404" y="468155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ebook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1" name="Document 20"/>
          <p:cNvSpPr/>
          <p:nvPr/>
        </p:nvSpPr>
        <p:spPr bwMode="auto">
          <a:xfrm>
            <a:off x="9363404" y="344404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web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page</a:t>
            </a:r>
          </a:p>
        </p:txBody>
      </p:sp>
      <p:sp>
        <p:nvSpPr>
          <p:cNvPr id="22" name="Document 21"/>
          <p:cNvSpPr/>
          <p:nvPr/>
        </p:nvSpPr>
        <p:spPr bwMode="auto">
          <a:xfrm>
            <a:off x="9363404" y="2206532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printed document</a:t>
            </a:r>
          </a:p>
        </p:txBody>
      </p:sp>
      <p:cxnSp>
        <p:nvCxnSpPr>
          <p:cNvPr id="23" name="Straight Arrow Connector 22"/>
          <p:cNvCxnSpPr>
            <a:stCxn id="7" idx="3"/>
            <a:endCxn id="13" idx="1"/>
          </p:cNvCxnSpPr>
          <p:nvPr/>
        </p:nvCxnSpPr>
        <p:spPr bwMode="auto">
          <a:xfrm>
            <a:off x="2828595" y="3984043"/>
            <a:ext cx="913702" cy="5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cxnSpLocks/>
            <a:stCxn id="5" idx="3"/>
            <a:endCxn id="11" idx="1"/>
          </p:cNvCxnSpPr>
          <p:nvPr/>
        </p:nvCxnSpPr>
        <p:spPr bwMode="auto">
          <a:xfrm>
            <a:off x="4822298" y="3984044"/>
            <a:ext cx="91370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>
            <a:stCxn id="11" idx="3"/>
            <a:endCxn id="17" idx="1"/>
          </p:cNvCxnSpPr>
          <p:nvPr/>
        </p:nvCxnSpPr>
        <p:spPr bwMode="auto">
          <a:xfrm>
            <a:off x="6456001" y="3984045"/>
            <a:ext cx="913701" cy="111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>
            <a:stCxn id="17" idx="3"/>
            <a:endCxn id="21" idx="1"/>
          </p:cNvCxnSpPr>
          <p:nvPr/>
        </p:nvCxnSpPr>
        <p:spPr bwMode="auto">
          <a:xfrm flipV="1">
            <a:off x="8449702" y="3984043"/>
            <a:ext cx="913702" cy="111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>
            <a:cxnSpLocks/>
            <a:stCxn id="18" idx="3"/>
            <a:endCxn id="22" idx="1"/>
          </p:cNvCxnSpPr>
          <p:nvPr/>
        </p:nvCxnSpPr>
        <p:spPr bwMode="auto">
          <a:xfrm flipV="1">
            <a:off x="8449693" y="2746532"/>
            <a:ext cx="913711" cy="12405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/>
          <p:cNvCxnSpPr>
            <a:stCxn id="17" idx="3"/>
            <a:endCxn id="20" idx="1"/>
          </p:cNvCxnSpPr>
          <p:nvPr/>
        </p:nvCxnSpPr>
        <p:spPr bwMode="auto">
          <a:xfrm>
            <a:off x="8449702" y="3995176"/>
            <a:ext cx="913702" cy="12263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/>
          <p:cNvCxnSpPr>
            <a:cxnSpLocks/>
            <a:stCxn id="8" idx="2"/>
            <a:endCxn id="5" idx="0"/>
          </p:cNvCxnSpPr>
          <p:nvPr/>
        </p:nvCxnSpPr>
        <p:spPr bwMode="auto">
          <a:xfrm>
            <a:off x="4279520" y="2797691"/>
            <a:ext cx="2778" cy="6463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cxnSpLocks/>
            <a:stCxn id="9" idx="0"/>
            <a:endCxn id="5" idx="2"/>
          </p:cNvCxnSpPr>
          <p:nvPr/>
        </p:nvCxnSpPr>
        <p:spPr bwMode="auto">
          <a:xfrm flipV="1">
            <a:off x="4282297" y="4524042"/>
            <a:ext cx="1" cy="577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450607" y="6181566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XSLT + XPath</a:t>
            </a:r>
          </a:p>
        </p:txBody>
      </p:sp>
      <p:sp>
        <p:nvSpPr>
          <p:cNvPr id="33" name="Document 32"/>
          <p:cNvSpPr/>
          <p:nvPr/>
        </p:nvSpPr>
        <p:spPr bwMode="auto">
          <a:xfrm>
            <a:off x="7546924" y="1789091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4" name="Document 33"/>
          <p:cNvSpPr/>
          <p:nvPr/>
        </p:nvSpPr>
        <p:spPr bwMode="auto">
          <a:xfrm>
            <a:off x="7729702" y="1614635"/>
            <a:ext cx="720000" cy="10800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doc.css</a:t>
            </a:r>
            <a:endParaRPr lang="en-GB" sz="1200" dirty="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37" name="Straight Arrow Connector 36"/>
          <p:cNvCxnSpPr>
            <a:cxnSpLocks/>
            <a:stCxn id="33" idx="2"/>
            <a:endCxn id="18" idx="0"/>
          </p:cNvCxnSpPr>
          <p:nvPr/>
        </p:nvCxnSpPr>
        <p:spPr bwMode="auto">
          <a:xfrm>
            <a:off x="7906924" y="2797691"/>
            <a:ext cx="2773" cy="6523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5684672" y="4529183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HTML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7729" y="2069043"/>
            <a:ext cx="59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CSS</a:t>
            </a:r>
          </a:p>
        </p:txBody>
      </p:sp>
    </p:spTree>
    <p:extLst>
      <p:ext uri="{BB962C8B-B14F-4D97-AF65-F5344CB8AC3E}">
        <p14:creationId xmlns:p14="http://schemas.microsoft.com/office/powerpoint/2010/main" val="2905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" grpId="0" animBg="1"/>
      <p:bldP spid="9" grpId="0" animBg="1"/>
      <p:bldP spid="11" grpId="0" animBg="1"/>
      <p:bldP spid="20" grpId="0" animBg="1"/>
      <p:bldP spid="21" grpId="0" animBg="1"/>
      <p:bldP spid="22" grpId="0" animBg="1"/>
      <p:bldP spid="31" grpId="0"/>
      <p:bldP spid="33" grpId="0" animBg="1"/>
      <p:bldP spid="34" grpId="0" animBg="1"/>
      <p:bldP spid="39" grpId="0"/>
      <p:bldP spid="4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input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&lt;contacts&gt;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&lt;name&gt;My address list&lt;/name&gt;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&lt;name&gt;Fred Foo&lt;/name&gt;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type="work"&gt;01234567890&lt;/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&lt;name&gt;Jill Bar&lt;/name&gt;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type="home"&gt;02345678901&lt;/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&lt;/contacts&gt;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69DC2-8C07-8B45-ACB7-A40D25D1F6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83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output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&lt;html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="http://www.w3.org/TR/xhtml1/strict"&gt;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&lt;title&gt;My address list&lt;/title&gt;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&lt;h1&gt;My address list&lt;/h1&gt;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&lt;h2&gt;Fred Foo&lt;/h2&gt;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="mailto:fred@example.org"&gt;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&lt;p&gt;Telephone: 01234567890&lt;/p&gt;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&lt;h2&gt;Jill Bar&lt;/h2&gt;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="mailto:jill@example.org"&gt;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&lt;p&gt;Telephone: 02345678901&lt;/p&gt;&lt;/div&gt;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AB478-72EF-2943-9C8E-D824017292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5919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stylesheets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XSL stylesheet consists of a number of templates</a:t>
            </a:r>
          </a:p>
          <a:p>
            <a:pPr marL="0" indent="0">
              <a:buNone/>
            </a:pPr>
            <a:r>
              <a:rPr lang="en-GB" dirty="0"/>
              <a:t>Each template:</a:t>
            </a:r>
          </a:p>
          <a:p>
            <a:pPr lvl="1"/>
            <a:r>
              <a:rPr lang="en-GB" dirty="0"/>
              <a:t>Matches an element in the original document using XPath</a:t>
            </a:r>
          </a:p>
          <a:p>
            <a:pPr lvl="1"/>
            <a:r>
              <a:rPr lang="en-GB" dirty="0"/>
              <a:t>Specifies the new content with which the element is to be replaced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2F3372-DA01-2C47-A17F-0AFFD5048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766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XPath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Expression language for specifying nodes (elements, attributes) within an XML document</a:t>
            </a:r>
          </a:p>
          <a:p>
            <a:pPr marL="0" indent="0">
              <a:buNone/>
            </a:pPr>
            <a:r>
              <a:rPr lang="en-GB" dirty="0"/>
              <a:t>Specifies nodes using a path through the hierarchy of the document</a:t>
            </a:r>
          </a:p>
          <a:p>
            <a:pPr lvl="1"/>
            <a:r>
              <a:rPr lang="en-GB" dirty="0"/>
              <a:t>Can be absolute (from the root) or relative (from current position)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72196-4606-CC4F-BE28-A7AC5D6D21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006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XPath expressions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E</a:t>
            </a:r>
            <a:r>
              <a:rPr lang="en-GB" dirty="0"/>
              <a:t>		Selects all nodes with the name 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dirty="0"/>
              <a:t>		Selects from the root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//</a:t>
            </a:r>
            <a:r>
              <a:rPr lang="en-GB" dirty="0"/>
              <a:t>		Selects nodes anywhere under the current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.</a:t>
            </a:r>
            <a:r>
              <a:rPr lang="en-GB" dirty="0"/>
              <a:t>		Selects the current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..</a:t>
            </a:r>
            <a:r>
              <a:rPr lang="en-GB" dirty="0"/>
              <a:t>		Selects the parent of the current node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@</a:t>
            </a:r>
            <a:r>
              <a:rPr lang="en-GB" dirty="0"/>
              <a:t>		Selects attributes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56D262-3A98-0A43-9B8A-52EE5219BA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409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XPath path expression </a:t>
            </a:r>
            <a:r>
              <a:rPr lang="en-GB" dirty="0"/>
              <a:t>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  <a:r>
              <a:rPr lang="en-GB" dirty="0"/>
              <a:t>	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  <a:r>
              <a:rPr lang="en-GB" dirty="0"/>
              <a:t> elements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/contacts</a:t>
            </a:r>
            <a:r>
              <a:rPr lang="en-GB" dirty="0"/>
              <a:t>		Selects the root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  <a:r>
              <a:rPr lang="en-GB" dirty="0"/>
              <a:t> element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contacts/card</a:t>
            </a:r>
            <a:r>
              <a:rPr lang="en-GB" dirty="0"/>
              <a:t>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card</a:t>
            </a:r>
            <a:r>
              <a:rPr lang="en-GB" dirty="0"/>
              <a:t> elements that are children </a:t>
            </a:r>
            <a:br>
              <a:rPr lang="en-GB" dirty="0"/>
            </a:br>
            <a:r>
              <a:rPr lang="en-GB" dirty="0"/>
              <a:t>			of </a:t>
            </a:r>
            <a:r>
              <a:rPr lang="en-GB" dirty="0">
                <a:latin typeface="Lucida Console" panose="020B0609040504020204" pitchFamily="49" charset="0"/>
              </a:rPr>
              <a:t>contacts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//card	</a:t>
            </a:r>
            <a:r>
              <a:rPr lang="en-GB" dirty="0"/>
              <a:t>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card</a:t>
            </a:r>
            <a:r>
              <a:rPr lang="en-GB" dirty="0"/>
              <a:t> elements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contacts//name</a:t>
            </a:r>
            <a:r>
              <a:rPr lang="en-GB" dirty="0"/>
              <a:t>	Selects all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name</a:t>
            </a:r>
            <a:r>
              <a:rPr lang="en-GB" dirty="0"/>
              <a:t> elements that are </a:t>
            </a:r>
            <a:br>
              <a:rPr lang="en-GB" dirty="0"/>
            </a:br>
            <a:r>
              <a:rPr lang="en-GB" dirty="0"/>
              <a:t>			descendants of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contacts</a:t>
            </a:r>
          </a:p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//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/@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lang</a:t>
            </a:r>
            <a:r>
              <a:rPr lang="en-GB" dirty="0"/>
              <a:t>		Selects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type</a:t>
            </a:r>
            <a:r>
              <a:rPr lang="en-GB" dirty="0"/>
              <a:t> attribute on all </a:t>
            </a:r>
            <a:r>
              <a:rPr lang="en-GB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dirty="0"/>
              <a:t> elements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58670-2BB9-2049-BF6C-6C424C665C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228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match</a:t>
            </a:r>
            <a:r>
              <a:rPr lang="en-GB" dirty="0"/>
              <a:t> attribute contains XPath expression that identifies an element or elements</a:t>
            </a:r>
          </a:p>
          <a:p>
            <a:r>
              <a:rPr lang="en-GB" dirty="0"/>
              <a:t>Content of element is either output </a:t>
            </a:r>
            <a:r>
              <a:rPr lang="en-GB" dirty="0" err="1"/>
              <a:t>markup</a:t>
            </a:r>
            <a:r>
              <a:rPr lang="en-GB" dirty="0"/>
              <a:t>, or other XSL directives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match="/"&gt;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 ...</a:t>
            </a: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3B7D8-328F-1145-87B0-180F0FFC09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6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stylesheet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Presentation information stored in an external stylesheet, linked from the head of the document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latin typeface="Lucida Console" panose="020B0609040504020204" pitchFamily="49" charset="0"/>
              </a:rPr>
              <a:t>&lt;!DOCTYPE 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&lt;html&gt;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&lt;link 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rel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="stylesheet" type="text/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 </a:t>
            </a:r>
            <a:r>
              <a:rPr lang="en-GB" sz="1600">
                <a:solidFill>
                  <a:schemeClr val="accent4"/>
                </a:solidFill>
                <a:latin typeface="Lucida Console" panose="020B0609040504020204" pitchFamily="49" charset="0"/>
              </a:rPr>
              <a:t>href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style.css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&lt;/head&gt;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&lt;h1&gt;Cinderella&lt;/h1&gt;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&lt;p&gt;Once upon a time a wicked queen wanted to get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rid of her pretty step-daughter.&lt;/p&gt;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&lt;/body&gt;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&lt;/html&gt;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2C7B17-5B1B-A245-812A-4103AD03F3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525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Used within body of a template</a:t>
            </a:r>
          </a:p>
          <a:p>
            <a:pPr lvl="1"/>
            <a:r>
              <a:rPr lang="en-GB" dirty="0"/>
              <a:t>Recursively applies templates to children of the element</a:t>
            </a:r>
          </a:p>
          <a:p>
            <a:pPr lvl="1"/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select</a:t>
            </a:r>
            <a:r>
              <a:rPr lang="en-GB" dirty="0"/>
              <a:t> attribute identifies target child node using XPath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8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800" dirty="0">
                <a:latin typeface="Lucida Console" charset="0"/>
                <a:ea typeface="Lucida Console" charset="0"/>
                <a:cs typeface="Lucida Console" charset="0"/>
              </a:rPr>
              <a:t> select=”..."/&gt;</a:t>
            </a:r>
            <a:endParaRPr lang="en-GB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7D93E5-D4EB-614D-90A9-ECF935AB72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07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Loops over every matching element</a:t>
            </a:r>
          </a:p>
          <a:p>
            <a:pPr lvl="1"/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select</a:t>
            </a:r>
            <a:r>
              <a:rPr lang="en-GB" dirty="0"/>
              <a:t> attribute identifies target node 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US" sz="18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 select=”..."&gt;</a:t>
            </a: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...</a:t>
            </a: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US" sz="18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endParaRPr lang="en-GB" sz="1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4CD15E-B27C-0A4D-A68A-5D9CBFE54F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291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endParaRPr lang="en-GB" sz="2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Extracts the value of an XML element and uses it in the output document</a:t>
            </a:r>
          </a:p>
          <a:p>
            <a:pPr lvl="1"/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select</a:t>
            </a:r>
            <a:r>
              <a:rPr lang="en-GB" dirty="0"/>
              <a:t> attribute used to identify element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US" sz="18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US" sz="1800" dirty="0">
                <a:latin typeface="Lucida Console" charset="0"/>
                <a:ea typeface="Lucida Console" charset="0"/>
                <a:cs typeface="Lucida Console" charset="0"/>
              </a:rPr>
              <a:t> select=”..."/&gt;</a:t>
            </a:r>
            <a:endParaRPr lang="en-GB" sz="18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D72F7A-C018-5C4D-98C2-EED5F18608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537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input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&lt;contacts&gt;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&lt;name&gt;My address list&lt;/name&gt;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&lt;name&gt;Fred Foo&lt;/name&gt;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type="work"&gt;01234567890&lt;/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&lt;name&gt;Jill Bar&lt;/name&gt;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type="home"&gt;02345678901&lt;/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&lt;/contacts&gt;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318E5-0775-AD44-81B9-1AD77C176A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05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output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&lt;html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="http://www.w3.org/TR/xhtml1/strict"&gt;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&lt;title&gt;My address list&lt;/title&gt;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&lt;h1&gt;My address list&lt;/h1&gt;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&lt;h2&gt;Fred Foo&lt;/h2&gt;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="mailto:fred@example.org"&gt;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&lt;p&gt;Telephone: 01234567890&lt;/p&gt;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&lt;h2&gt;Jill Bar&lt;/h2&gt;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&lt;p&gt;Email: 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 &lt;a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="mailto:jill@example.org"&gt;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&lt;/a&gt;&lt;/p&gt;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&lt;p&gt;Telephone: 02345678901&lt;/p&gt;&lt;/div&gt;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39539-9530-8148-AFB0-861AB383E5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0236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using stylesheet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&lt;?xml-stylesheet type="text/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xsl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" 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600" b="1" dirty="0" err="1">
                <a:latin typeface="Lucida Console" charset="0"/>
                <a:ea typeface="Lucida Console" charset="0"/>
                <a:cs typeface="Lucida Console" charset="0"/>
              </a:rPr>
              <a:t>contacts.xsl</a:t>
            </a:r>
            <a: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  <a:t>" version="1.0"?&gt;</a:t>
            </a:r>
            <a:br>
              <a:rPr lang="en-GB" sz="1600" b="1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&lt;contacts&gt;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&lt;name&gt;My address list&lt;/name&gt;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&lt;name&gt;Fred Foo&lt;/name&gt;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fred@example.org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&gt;01234567890&lt;/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&lt;name&gt;Jill Bar&lt;/name&gt;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&lt;email&gt;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jill@example.org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&lt;/email&gt;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&gt;02345678901&lt;/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&lt;/card&gt;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&lt;/contacts&gt;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FF2F8-4DD7-1745-8E15-DFF08CA8CB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276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stylesheet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&lt;?xml version="1.0" encoding="UTF-8"?&gt;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xsl:stylesheet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version="1.0"  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xmlns:xsl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="http://www.w3.org/1999/XSL/Transform"    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="http://www.w3.org/TR/xhtml1/strict"&gt;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...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xsl:stylesheet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507D21-4359-B540-BEFA-0FFF05CB37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120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&lt;p&gt;Telephone: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select="."/&gt;&lt;/p&gt;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908076-A668-714E-AE75-EBE8109599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268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match="email"&gt;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&lt;p&gt;Email: &lt;a 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="mailto:{.}"&gt;&lt;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select="."/&gt;&lt;/a&gt;&lt;/p&gt;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7E8F7-842B-D147-BBB3-DA7CDDB66F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7877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match="name"&gt;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&lt;h2&gt;&lt;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select="."/&gt;&lt;/h2&gt;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4688D-5FB9-8F4B-A9C7-B5C17C5294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29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CSS and XML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CSS stylesheets may also be applied to XML documents using a processing instruction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r-IN" sz="1600" dirty="0">
                <a:latin typeface="Lucida Console" panose="020B0609040504020204" pitchFamily="49" charset="0"/>
              </a:rPr>
              <a:t>&lt;?</a:t>
            </a:r>
            <a:r>
              <a:rPr lang="mr-IN" sz="1600" dirty="0" err="1">
                <a:latin typeface="Lucida Console" panose="020B0609040504020204" pitchFamily="49" charset="0"/>
              </a:rPr>
              <a:t>xml</a:t>
            </a:r>
            <a:r>
              <a:rPr lang="mr-IN" sz="1600" dirty="0">
                <a:latin typeface="Lucida Console" panose="020B0609040504020204" pitchFamily="49" charset="0"/>
              </a:rPr>
              <a:t> </a:t>
            </a:r>
            <a:r>
              <a:rPr lang="mr-IN" sz="1600" dirty="0" err="1">
                <a:latin typeface="Lucida Console" panose="020B0609040504020204" pitchFamily="49" charset="0"/>
              </a:rPr>
              <a:t>version</a:t>
            </a:r>
            <a:r>
              <a:rPr lang="mr-IN" sz="1600" dirty="0">
                <a:latin typeface="Lucida Console" panose="020B0609040504020204" pitchFamily="49" charset="0"/>
              </a:rPr>
              <a:t>=</a:t>
            </a:r>
            <a:r>
              <a:rPr lang="en-GB" sz="1600" dirty="0">
                <a:latin typeface="Lucida Console" panose="020B0609040504020204" pitchFamily="49" charset="0"/>
              </a:rPr>
              <a:t>"</a:t>
            </a:r>
            <a:r>
              <a:rPr lang="mr-IN" sz="1600" dirty="0">
                <a:latin typeface="Lucida Console" panose="020B0609040504020204" pitchFamily="49" charset="0"/>
              </a:rPr>
              <a:t>1.0</a:t>
            </a:r>
            <a:r>
              <a:rPr lang="en-GB" sz="1600" dirty="0">
                <a:latin typeface="Lucida Console" panose="020B0609040504020204" pitchFamily="49" charset="0"/>
              </a:rPr>
              <a:t>"</a:t>
            </a:r>
            <a:r>
              <a:rPr lang="mr-IN" sz="1600" dirty="0">
                <a:latin typeface="Lucida Console" panose="020B0609040504020204" pitchFamily="49" charset="0"/>
              </a:rPr>
              <a:t>?&gt;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&lt;!DOCTYPE book PUBLIC "-//OASIS//DTD </a:t>
            </a:r>
            <a:r>
              <a:rPr lang="en-GB" sz="1600" dirty="0" err="1">
                <a:latin typeface="Lucida Console" panose="020B0609040504020204" pitchFamily="49" charset="0"/>
              </a:rPr>
              <a:t>DocBook</a:t>
            </a:r>
            <a:r>
              <a:rPr lang="en-GB" sz="1600" dirty="0">
                <a:latin typeface="Lucida Console" panose="020B0609040504020204" pitchFamily="49" charset="0"/>
              </a:rPr>
              <a:t> XML V4.5//EN"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"http://</a:t>
            </a:r>
            <a:r>
              <a:rPr lang="en-GB" sz="1600" dirty="0" err="1">
                <a:latin typeface="Lucida Console" panose="020B0609040504020204" pitchFamily="49" charset="0"/>
              </a:rPr>
              <a:t>www.oasis-open.org</a:t>
            </a:r>
            <a:r>
              <a:rPr lang="en-GB" sz="1600" dirty="0">
                <a:latin typeface="Lucida Console" panose="020B0609040504020204" pitchFamily="49" charset="0"/>
              </a:rPr>
              <a:t>/</a:t>
            </a:r>
            <a:r>
              <a:rPr lang="en-GB" sz="1600" dirty="0" err="1">
                <a:latin typeface="Lucida Console" panose="020B0609040504020204" pitchFamily="49" charset="0"/>
              </a:rPr>
              <a:t>docbook</a:t>
            </a:r>
            <a:r>
              <a:rPr lang="en-GB" sz="1600" dirty="0">
                <a:latin typeface="Lucida Console" panose="020B0609040504020204" pitchFamily="49" charset="0"/>
              </a:rPr>
              <a:t>/xml/4.5/</a:t>
            </a:r>
            <a:r>
              <a:rPr lang="en-GB" sz="1600" dirty="0" err="1">
                <a:latin typeface="Lucida Console" panose="020B0609040504020204" pitchFamily="49" charset="0"/>
              </a:rPr>
              <a:t>docbookx.dtd</a:t>
            </a:r>
            <a:r>
              <a:rPr lang="en-GB" sz="1600" dirty="0">
                <a:latin typeface="Lucida Console" panose="020B0609040504020204" pitchFamily="49" charset="0"/>
              </a:rPr>
              <a:t>"&gt;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&lt;?xml-stylesheet type="text/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 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href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="</a:t>
            </a:r>
            <a:r>
              <a:rPr lang="en-GB" sz="1600" dirty="0" err="1">
                <a:solidFill>
                  <a:schemeClr val="accent4"/>
                </a:solidFill>
                <a:latin typeface="Lucida Console" panose="020B0609040504020204" pitchFamily="49" charset="0"/>
              </a:rPr>
              <a:t>book.css</a:t>
            </a:r>
            <a:r>
              <a:rPr lang="en-GB" sz="1600" dirty="0">
                <a:solidFill>
                  <a:schemeClr val="accent4"/>
                </a:solidFill>
                <a:latin typeface="Lucida Console" panose="020B0609040504020204" pitchFamily="49" charset="0"/>
              </a:rPr>
              <a:t>" ?&gt;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&lt;book&gt;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&lt;chapter&gt;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&lt;title&gt;Cinderella&lt;/title&gt;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&lt;para&gt;Once upon a time a wicked queen wanted to get rid 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    of her pretty step-daughter.&lt;/para&gt;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  &lt;/chapter&gt;</a:t>
            </a:r>
            <a:br>
              <a:rPr lang="en-GB" sz="1600" dirty="0">
                <a:latin typeface="Lucida Console" panose="020B0609040504020204" pitchFamily="49" charset="0"/>
              </a:rPr>
            </a:br>
            <a:r>
              <a:rPr lang="en-GB" sz="1600" dirty="0">
                <a:latin typeface="Lucida Console" panose="020B0609040504020204" pitchFamily="49" charset="0"/>
              </a:rPr>
              <a:t>&lt;/book&gt;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E41B63-5478-0E4C-A02A-B541E336D3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7608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XSLT example </a:t>
            </a:r>
            <a:r>
              <a:rPr lang="mr-IN" dirty="0"/>
              <a:t>–</a:t>
            </a:r>
            <a:r>
              <a:rPr lang="en-GB" dirty="0"/>
              <a:t> templates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match="/"&gt;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&lt;html&gt;		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&lt;head&gt;			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&lt;title&gt;&lt;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select="/contacts/name"/&gt;&lt;/title&gt;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&lt;/head&gt;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&lt;h1&gt;&lt;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xsl:value-of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select="/contacts/name"/&gt;&lt;/h1&gt;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select="/contacts/card"&gt;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&lt;div&gt;	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select="name"/&gt;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select="email"/&gt;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  &lt;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xsl:apply-templates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select="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tel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"/&gt;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  &lt;/div&gt;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  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xsl:for-each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  &lt;/body&gt;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  &lt;/html&gt;</a:t>
            </a:r>
            <a:b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&lt;/</a:t>
            </a:r>
            <a:r>
              <a:rPr lang="en-GB" sz="1600" dirty="0" err="1">
                <a:latin typeface="Lucida Console" charset="0"/>
                <a:ea typeface="Lucida Console" charset="0"/>
                <a:cs typeface="Lucida Console" charset="0"/>
              </a:rPr>
              <a:t>xsl:template</a:t>
            </a:r>
            <a:r>
              <a:rPr lang="en-GB" sz="1600" dirty="0">
                <a:latin typeface="Lucida Console" charset="0"/>
                <a:ea typeface="Lucida Console" charset="0"/>
                <a:cs typeface="Lucida Console" charset="0"/>
              </a:rPr>
              <a:t>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5E879-E4C6-6442-ACA0-781A6830C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561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XSL versus CSS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Considering CSS...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Pros</a:t>
            </a:r>
          </a:p>
          <a:p>
            <a:pPr lvl="1"/>
            <a:r>
              <a:rPr lang="en-GB" dirty="0"/>
              <a:t>Simple (relatively)</a:t>
            </a:r>
          </a:p>
          <a:p>
            <a:pPr lvl="1"/>
            <a:r>
              <a:rPr lang="en-GB" dirty="0"/>
              <a:t>Cascading recognises different needs of users and authors</a:t>
            </a:r>
          </a:p>
          <a:p>
            <a:pPr marL="0" indent="0">
              <a:buNone/>
            </a:pPr>
            <a:r>
              <a:rPr lang="en-GB" dirty="0"/>
              <a:t>Cons</a:t>
            </a:r>
          </a:p>
          <a:p>
            <a:pPr lvl="1"/>
            <a:r>
              <a:rPr lang="en-GB" dirty="0"/>
              <a:t>Unable to modify document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5D6BD-53DC-5A4A-82CC-B0C0440648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25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XSL versus CSS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Considering XSL: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Pros</a:t>
            </a:r>
          </a:p>
          <a:p>
            <a:pPr lvl="1"/>
            <a:r>
              <a:rPr lang="en-GB" dirty="0"/>
              <a:t>Able to modify and transform document structure</a:t>
            </a:r>
          </a:p>
          <a:p>
            <a:pPr lvl="1"/>
            <a:r>
              <a:rPr lang="en-GB" dirty="0"/>
              <a:t>Better for data</a:t>
            </a:r>
          </a:p>
          <a:p>
            <a:pPr marL="0" indent="0">
              <a:buNone/>
            </a:pPr>
            <a:r>
              <a:rPr lang="en-GB" dirty="0"/>
              <a:t>Cons</a:t>
            </a:r>
          </a:p>
          <a:p>
            <a:pPr lvl="1"/>
            <a:r>
              <a:rPr lang="en-GB" dirty="0"/>
              <a:t>Complex (relatively)</a:t>
            </a:r>
          </a:p>
          <a:p>
            <a:pPr lvl="1"/>
            <a:r>
              <a:rPr lang="en-GB" dirty="0"/>
              <a:t>Cumbersome for ordinary documents</a:t>
            </a:r>
          </a:p>
          <a:p>
            <a:pPr lvl="1"/>
            <a:r>
              <a:rPr lang="en-GB" dirty="0"/>
              <a:t>No consideration of differing needs of users versus authors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039F4-1E17-564F-B06E-DF854CF205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8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D843-BFA3-1345-981F-60448FEA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DD5D6-FEA5-2146-A050-194E112E39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Kay, M. (2017) </a:t>
            </a:r>
            <a:r>
              <a:rPr lang="en-GB" i="1" dirty="0"/>
              <a:t>XSL Transformations Version 3.0</a:t>
            </a:r>
            <a:r>
              <a:rPr lang="en-GB" dirty="0"/>
              <a:t>. W3C Recommendation. Cambridge, MA: World Wide Web Consortium.</a:t>
            </a:r>
          </a:p>
          <a:p>
            <a:pPr lvl="1"/>
            <a:r>
              <a:rPr lang="en-US"/>
              <a:t>https://www.w3.org/TR/2017/REC-xslt-30-20170608/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BFECB-A2B9-2047-8BFB-5EA7341FE0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98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Optimising HTTP</a:t>
            </a:r>
          </a:p>
        </p:txBody>
      </p:sp>
    </p:spTree>
    <p:extLst>
      <p:ext uri="{BB962C8B-B14F-4D97-AF65-F5344CB8AC3E}">
        <p14:creationId xmlns:p14="http://schemas.microsoft.com/office/powerpoint/2010/main" val="377237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Cascading Stylesheets</a:t>
            </a:r>
          </a:p>
        </p:txBody>
      </p:sp>
    </p:spTree>
    <p:extLst>
      <p:ext uri="{BB962C8B-B14F-4D97-AF65-F5344CB8AC3E}">
        <p14:creationId xmlns:p14="http://schemas.microsoft.com/office/powerpoint/2010/main" val="232355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“Cascading” Stylesheets?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Stylesheets may be specified by different people:</a:t>
            </a:r>
          </a:p>
          <a:p>
            <a:pPr lvl="1"/>
            <a:r>
              <a:rPr lang="en-GB" dirty="0"/>
              <a:t>By the author of a web page</a:t>
            </a:r>
          </a:p>
          <a:p>
            <a:pPr lvl="1"/>
            <a:r>
              <a:rPr lang="en-GB" dirty="0"/>
              <a:t>By a user agent (a web browser)</a:t>
            </a:r>
          </a:p>
          <a:p>
            <a:pPr lvl="1"/>
            <a:r>
              <a:rPr lang="en-GB" dirty="0"/>
              <a:t>By a user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Cascading refers to the overriding of one stylesheet by another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F0CD07-984E-7B43-B5C7-C352F097FB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32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2607</TotalTime>
  <Words>4902</Words>
  <Application>Microsoft Macintosh PowerPoint</Application>
  <PresentationFormat>Widescreen</PresentationFormat>
  <Paragraphs>484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74</vt:i4>
      </vt:variant>
    </vt:vector>
  </HeadingPairs>
  <TitlesOfParts>
    <vt:vector size="88" baseType="lpstr">
      <vt:lpstr>Arial</vt:lpstr>
      <vt:lpstr>Calibri</vt:lpstr>
      <vt:lpstr>Georgia</vt:lpstr>
      <vt:lpstr>Lucida Console</vt:lpstr>
      <vt:lpstr>Lucida Grande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Styling the Web</vt:lpstr>
      <vt:lpstr>Content, Behaviour, Presentation</vt:lpstr>
      <vt:lpstr>HTML style attribute</vt:lpstr>
      <vt:lpstr>Inline stylesheet</vt:lpstr>
      <vt:lpstr>External stylesheet</vt:lpstr>
      <vt:lpstr>CSS and XML</vt:lpstr>
      <vt:lpstr>Cascading Stylesheets</vt:lpstr>
      <vt:lpstr>Why “Cascading” Stylesheets?</vt:lpstr>
      <vt:lpstr>The Cascade</vt:lpstr>
      <vt:lpstr>Rule Sets</vt:lpstr>
      <vt:lpstr>Anatomy of a CSS rule set</vt:lpstr>
      <vt:lpstr>Rule importance</vt:lpstr>
      <vt:lpstr>@rules</vt:lpstr>
      <vt:lpstr>Selectors</vt:lpstr>
      <vt:lpstr>Basic selectors and combinators</vt:lpstr>
      <vt:lpstr>Attribute selectors</vt:lpstr>
      <vt:lpstr>Pseudo-classes</vt:lpstr>
      <vt:lpstr>Structural pseudo-classes</vt:lpstr>
      <vt:lpstr>Pseudo-elements</vt:lpstr>
      <vt:lpstr>Selector specificity</vt:lpstr>
      <vt:lpstr>Specificity example</vt:lpstr>
      <vt:lpstr>Example</vt:lpstr>
      <vt:lpstr>Declarations</vt:lpstr>
      <vt:lpstr>Declarations</vt:lpstr>
      <vt:lpstr>Common properties</vt:lpstr>
      <vt:lpstr>Fonts</vt:lpstr>
      <vt:lpstr>Web Fonts</vt:lpstr>
      <vt:lpstr>Colours</vt:lpstr>
      <vt:lpstr>Backgrounds</vt:lpstr>
      <vt:lpstr>Text rendering</vt:lpstr>
      <vt:lpstr>Generated content</vt:lpstr>
      <vt:lpstr>Generated content: numbering</vt:lpstr>
      <vt:lpstr>Inheritance</vt:lpstr>
      <vt:lpstr>CSS Visual Formatting Model</vt:lpstr>
      <vt:lpstr>Visual Formatting Model</vt:lpstr>
      <vt:lpstr>Visual Formatting Model</vt:lpstr>
      <vt:lpstr>The Box Model</vt:lpstr>
      <vt:lpstr>Box Model properties</vt:lpstr>
      <vt:lpstr>Collapsing Margins</vt:lpstr>
      <vt:lpstr>Floating elements</vt:lpstr>
      <vt:lpstr>Floating elements</vt:lpstr>
      <vt:lpstr>Positioning</vt:lpstr>
      <vt:lpstr>A note on standardisation</vt:lpstr>
      <vt:lpstr>Future* CSS</vt:lpstr>
      <vt:lpstr>Further reading</vt:lpstr>
      <vt:lpstr>eXtensible Stylesheet Language</vt:lpstr>
      <vt:lpstr>The Problem</vt:lpstr>
      <vt:lpstr>eXtensible Stylesheet Language</vt:lpstr>
      <vt:lpstr>XML processing</vt:lpstr>
      <vt:lpstr>XSL processing in theory</vt:lpstr>
      <vt:lpstr>XSL processing in practice</vt:lpstr>
      <vt:lpstr>Example input</vt:lpstr>
      <vt:lpstr>Example output</vt:lpstr>
      <vt:lpstr>XSL stylesheets</vt:lpstr>
      <vt:lpstr>XPath</vt:lpstr>
      <vt:lpstr>XPath expressions</vt:lpstr>
      <vt:lpstr>XPath path expression examples</vt:lpstr>
      <vt:lpstr>xsl:template</vt:lpstr>
      <vt:lpstr>xsl:apply-templates</vt:lpstr>
      <vt:lpstr>xsl:for-each</vt:lpstr>
      <vt:lpstr>xsl:value-of</vt:lpstr>
      <vt:lpstr>XSLT example – input</vt:lpstr>
      <vt:lpstr>XSLT example – output</vt:lpstr>
      <vt:lpstr>XSLT example – using stylesheet</vt:lpstr>
      <vt:lpstr>XSLT example – stylesheet</vt:lpstr>
      <vt:lpstr>XSLT example – templates</vt:lpstr>
      <vt:lpstr>XSLT example – templates</vt:lpstr>
      <vt:lpstr>XSLT example – templates</vt:lpstr>
      <vt:lpstr>XSLT example – templates </vt:lpstr>
      <vt:lpstr>XSL versus CSS</vt:lpstr>
      <vt:lpstr>XSL versus CSS</vt:lpstr>
      <vt:lpstr>Further reading</vt:lpstr>
      <vt:lpstr>Next Lecture: Optimising HTTP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19</cp:revision>
  <dcterms:created xsi:type="dcterms:W3CDTF">2018-10-04T07:08:00Z</dcterms:created>
  <dcterms:modified xsi:type="dcterms:W3CDTF">2021-09-10T20:26:06Z</dcterms:modified>
</cp:coreProperties>
</file>