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3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4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5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6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7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  <p:sldMasterId id="2147483660" r:id="rId2"/>
    <p:sldMasterId id="2147483698" r:id="rId3"/>
    <p:sldMasterId id="2147483702" r:id="rId4"/>
    <p:sldMasterId id="2147483706" r:id="rId5"/>
    <p:sldMasterId id="2147483710" r:id="rId6"/>
    <p:sldMasterId id="2147483714" r:id="rId7"/>
    <p:sldMasterId id="2147483718" r:id="rId8"/>
  </p:sldMasterIdLst>
  <p:notesMasterIdLst>
    <p:notesMasterId r:id="rId44"/>
  </p:notesMasterIdLst>
  <p:sldIdLst>
    <p:sldId id="308" r:id="rId9"/>
    <p:sldId id="257" r:id="rId10"/>
    <p:sldId id="258" r:id="rId11"/>
    <p:sldId id="261" r:id="rId12"/>
    <p:sldId id="291" r:id="rId13"/>
    <p:sldId id="268" r:id="rId14"/>
    <p:sldId id="276" r:id="rId15"/>
    <p:sldId id="282" r:id="rId16"/>
    <p:sldId id="283" r:id="rId17"/>
    <p:sldId id="292" r:id="rId18"/>
    <p:sldId id="293" r:id="rId19"/>
    <p:sldId id="294" r:id="rId20"/>
    <p:sldId id="275" r:id="rId21"/>
    <p:sldId id="295" r:id="rId22"/>
    <p:sldId id="296" r:id="rId23"/>
    <p:sldId id="298" r:id="rId24"/>
    <p:sldId id="297" r:id="rId25"/>
    <p:sldId id="299" r:id="rId26"/>
    <p:sldId id="262" r:id="rId27"/>
    <p:sldId id="264" r:id="rId28"/>
    <p:sldId id="266" r:id="rId29"/>
    <p:sldId id="301" r:id="rId30"/>
    <p:sldId id="302" r:id="rId31"/>
    <p:sldId id="309" r:id="rId32"/>
    <p:sldId id="310" r:id="rId33"/>
    <p:sldId id="305" r:id="rId34"/>
    <p:sldId id="263" r:id="rId35"/>
    <p:sldId id="272" r:id="rId36"/>
    <p:sldId id="300" r:id="rId37"/>
    <p:sldId id="265" r:id="rId38"/>
    <p:sldId id="270" r:id="rId39"/>
    <p:sldId id="271" r:id="rId40"/>
    <p:sldId id="306" r:id="rId41"/>
    <p:sldId id="307" r:id="rId42"/>
    <p:sldId id="289" r:id="rId43"/>
  </p:sldIdLst>
  <p:sldSz cx="12192000" cy="6858000"/>
  <p:notesSz cx="6858000" cy="9144000"/>
  <p:embeddedFontLst>
    <p:embeddedFont>
      <p:font typeface="Calibri" panose="020F0502020204030204" pitchFamily="34" charset="0"/>
      <p:regular r:id="rId45"/>
      <p:bold r:id="rId46"/>
      <p:italic r:id="rId47"/>
      <p:boldItalic r:id="rId48"/>
    </p:embeddedFont>
    <p:embeddedFont>
      <p:font typeface="Georgia" panose="02040502050405020303" pitchFamily="18" charset="0"/>
      <p:regular r:id="rId49"/>
      <p:bold r:id="rId50"/>
      <p:italic r:id="rId51"/>
      <p:boldItalic r:id="rId52"/>
    </p:embeddedFont>
    <p:embeddedFont>
      <p:font typeface="Lucida Console" panose="020B0609040504020204" pitchFamily="49" charset="0"/>
      <p:regular r:id="rId53"/>
    </p:embeddedFont>
    <p:embeddedFont>
      <p:font typeface="Lucida Sans" panose="020B0602030504020204" pitchFamily="34" charset="77"/>
      <p:regular r:id="rId54"/>
      <p:bold r:id="rId55"/>
      <p:italic r:id="rId56"/>
      <p:boldItalic r:id="rId5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39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FC96A76-4965-F246-8617-20679D3F8595}" v="23" dt="2020-09-24T12:14:18.81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295"/>
    <p:restoredTop sz="88707"/>
  </p:normalViewPr>
  <p:slideViewPr>
    <p:cSldViewPr snapToGrid="0" snapToObjects="1" showGuides="1">
      <p:cViewPr varScale="1">
        <p:scale>
          <a:sx n="108" d="100"/>
          <a:sy n="108" d="100"/>
        </p:scale>
        <p:origin x="1264" y="200"/>
      </p:cViewPr>
      <p:guideLst>
        <p:guide orient="horz" pos="3339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9" Type="http://schemas.openxmlformats.org/officeDocument/2006/relationships/slide" Target="slides/slide31.xml"/><Relationship Id="rId21" Type="http://schemas.openxmlformats.org/officeDocument/2006/relationships/slide" Target="slides/slide13.xml"/><Relationship Id="rId34" Type="http://schemas.openxmlformats.org/officeDocument/2006/relationships/slide" Target="slides/slide26.xml"/><Relationship Id="rId42" Type="http://schemas.openxmlformats.org/officeDocument/2006/relationships/slide" Target="slides/slide34.xml"/><Relationship Id="rId47" Type="http://schemas.openxmlformats.org/officeDocument/2006/relationships/font" Target="fonts/font3.fntdata"/><Relationship Id="rId50" Type="http://schemas.openxmlformats.org/officeDocument/2006/relationships/font" Target="fonts/font6.fntdata"/><Relationship Id="rId55" Type="http://schemas.openxmlformats.org/officeDocument/2006/relationships/font" Target="fonts/font11.fntdata"/><Relationship Id="rId63" Type="http://schemas.microsoft.com/office/2015/10/relationships/revisionInfo" Target="revisionInfo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9" Type="http://schemas.openxmlformats.org/officeDocument/2006/relationships/slide" Target="slides/slide21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slide" Target="slides/slide29.xml"/><Relationship Id="rId40" Type="http://schemas.openxmlformats.org/officeDocument/2006/relationships/slide" Target="slides/slide32.xml"/><Relationship Id="rId45" Type="http://schemas.openxmlformats.org/officeDocument/2006/relationships/font" Target="fonts/font1.fntdata"/><Relationship Id="rId53" Type="http://schemas.openxmlformats.org/officeDocument/2006/relationships/font" Target="fonts/font9.fntdata"/><Relationship Id="rId58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61" Type="http://schemas.openxmlformats.org/officeDocument/2006/relationships/tableStyles" Target="tableStyles.xml"/><Relationship Id="rId19" Type="http://schemas.openxmlformats.org/officeDocument/2006/relationships/slide" Target="slides/slide1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43" Type="http://schemas.openxmlformats.org/officeDocument/2006/relationships/slide" Target="slides/slide35.xml"/><Relationship Id="rId48" Type="http://schemas.openxmlformats.org/officeDocument/2006/relationships/font" Target="fonts/font4.fntdata"/><Relationship Id="rId56" Type="http://schemas.openxmlformats.org/officeDocument/2006/relationships/font" Target="fonts/font12.fntdata"/><Relationship Id="rId8" Type="http://schemas.openxmlformats.org/officeDocument/2006/relationships/slideMaster" Target="slideMasters/slideMaster8.xml"/><Relationship Id="rId51" Type="http://schemas.openxmlformats.org/officeDocument/2006/relationships/font" Target="fonts/font7.fntdata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slide" Target="slides/slide30.xml"/><Relationship Id="rId46" Type="http://schemas.openxmlformats.org/officeDocument/2006/relationships/font" Target="fonts/font2.fntdata"/><Relationship Id="rId59" Type="http://schemas.openxmlformats.org/officeDocument/2006/relationships/viewProps" Target="viewProps.xml"/><Relationship Id="rId20" Type="http://schemas.openxmlformats.org/officeDocument/2006/relationships/slide" Target="slides/slide12.xml"/><Relationship Id="rId41" Type="http://schemas.openxmlformats.org/officeDocument/2006/relationships/slide" Target="slides/slide33.xml"/><Relationship Id="rId54" Type="http://schemas.openxmlformats.org/officeDocument/2006/relationships/font" Target="fonts/font10.fntdata"/><Relationship Id="rId62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slide" Target="slides/slide28.xml"/><Relationship Id="rId49" Type="http://schemas.openxmlformats.org/officeDocument/2006/relationships/font" Target="fonts/font5.fntdata"/><Relationship Id="rId57" Type="http://schemas.openxmlformats.org/officeDocument/2006/relationships/font" Target="fonts/font13.fntdata"/><Relationship Id="rId10" Type="http://schemas.openxmlformats.org/officeDocument/2006/relationships/slide" Target="slides/slide2.xml"/><Relationship Id="rId31" Type="http://schemas.openxmlformats.org/officeDocument/2006/relationships/slide" Target="slides/slide23.xml"/><Relationship Id="rId44" Type="http://schemas.openxmlformats.org/officeDocument/2006/relationships/notesMaster" Target="notesMasters/notesMaster1.xml"/><Relationship Id="rId52" Type="http://schemas.openxmlformats.org/officeDocument/2006/relationships/font" Target="fonts/font8.fntdata"/><Relationship Id="rId60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cholas Gibbins" userId="6a0e944c-4d97-467d-bb7a-7c3315791fe4" providerId="ADAL" clId="{EFC96A76-4965-F246-8617-20679D3F8595}"/>
    <pc:docChg chg="undo custSel modSld sldOrd">
      <pc:chgData name="Nicholas Gibbins" userId="6a0e944c-4d97-467d-bb7a-7c3315791fe4" providerId="ADAL" clId="{EFC96A76-4965-F246-8617-20679D3F8595}" dt="2020-10-12T10:41:49.816" v="131" actId="14100"/>
      <pc:docMkLst>
        <pc:docMk/>
      </pc:docMkLst>
      <pc:sldChg chg="modSp mod">
        <pc:chgData name="Nicholas Gibbins" userId="6a0e944c-4d97-467d-bb7a-7c3315791fe4" providerId="ADAL" clId="{EFC96A76-4965-F246-8617-20679D3F8595}" dt="2020-09-18T20:20:18.524" v="1" actId="20577"/>
        <pc:sldMkLst>
          <pc:docMk/>
          <pc:sldMk cId="4065533988" sldId="257"/>
        </pc:sldMkLst>
        <pc:spChg chg="mod">
          <ac:chgData name="Nicholas Gibbins" userId="6a0e944c-4d97-467d-bb7a-7c3315791fe4" providerId="ADAL" clId="{EFC96A76-4965-F246-8617-20679D3F8595}" dt="2020-09-18T20:20:18.524" v="1" actId="20577"/>
          <ac:spMkLst>
            <pc:docMk/>
            <pc:sldMk cId="4065533988" sldId="257"/>
            <ac:spMk id="3" creationId="{00000000-0000-0000-0000-000000000000}"/>
          </ac:spMkLst>
        </pc:spChg>
      </pc:sldChg>
      <pc:sldChg chg="addSp delSp modSp mod modClrScheme delAnim modAnim chgLayout">
        <pc:chgData name="Nicholas Gibbins" userId="6a0e944c-4d97-467d-bb7a-7c3315791fe4" providerId="ADAL" clId="{EFC96A76-4965-F246-8617-20679D3F8595}" dt="2020-09-24T12:14:18.819" v="57" actId="20577"/>
        <pc:sldMkLst>
          <pc:docMk/>
          <pc:sldMk cId="1767443061" sldId="258"/>
        </pc:sldMkLst>
        <pc:spChg chg="mod ord">
          <ac:chgData name="Nicholas Gibbins" userId="6a0e944c-4d97-467d-bb7a-7c3315791fe4" providerId="ADAL" clId="{EFC96A76-4965-F246-8617-20679D3F8595}" dt="2020-09-24T12:13:02.947" v="41" actId="700"/>
          <ac:spMkLst>
            <pc:docMk/>
            <pc:sldMk cId="1767443061" sldId="258"/>
            <ac:spMk id="2" creationId="{00000000-0000-0000-0000-000000000000}"/>
          </ac:spMkLst>
        </pc:spChg>
        <pc:spChg chg="mod ord">
          <ac:chgData name="Nicholas Gibbins" userId="6a0e944c-4d97-467d-bb7a-7c3315791fe4" providerId="ADAL" clId="{EFC96A76-4965-F246-8617-20679D3F8595}" dt="2020-09-24T12:13:02.947" v="41" actId="700"/>
          <ac:spMkLst>
            <pc:docMk/>
            <pc:sldMk cId="1767443061" sldId="258"/>
            <ac:spMk id="3" creationId="{00000000-0000-0000-0000-000000000000}"/>
          </ac:spMkLst>
        </pc:spChg>
        <pc:spChg chg="mod ord">
          <ac:chgData name="Nicholas Gibbins" userId="6a0e944c-4d97-467d-bb7a-7c3315791fe4" providerId="ADAL" clId="{EFC96A76-4965-F246-8617-20679D3F8595}" dt="2020-09-24T12:14:18.819" v="57" actId="20577"/>
          <ac:spMkLst>
            <pc:docMk/>
            <pc:sldMk cId="1767443061" sldId="258"/>
            <ac:spMk id="4" creationId="{00000000-0000-0000-0000-000000000000}"/>
          </ac:spMkLst>
        </pc:spChg>
        <pc:spChg chg="add del mod ord">
          <ac:chgData name="Nicholas Gibbins" userId="6a0e944c-4d97-467d-bb7a-7c3315791fe4" providerId="ADAL" clId="{EFC96A76-4965-F246-8617-20679D3F8595}" dt="2020-09-24T12:13:06.443" v="42" actId="478"/>
          <ac:spMkLst>
            <pc:docMk/>
            <pc:sldMk cId="1767443061" sldId="258"/>
            <ac:spMk id="5" creationId="{5CA13760-7B62-0F43-ABFA-923CFB2FDA52}"/>
          </ac:spMkLst>
        </pc:spChg>
        <pc:spChg chg="add mod ord">
          <ac:chgData name="Nicholas Gibbins" userId="6a0e944c-4d97-467d-bb7a-7c3315791fe4" providerId="ADAL" clId="{EFC96A76-4965-F246-8617-20679D3F8595}" dt="2020-09-24T12:13:02.947" v="41" actId="700"/>
          <ac:spMkLst>
            <pc:docMk/>
            <pc:sldMk cId="1767443061" sldId="258"/>
            <ac:spMk id="6" creationId="{5B9906B8-7A4A-3949-B5C8-D8CB8A212AF3}"/>
          </ac:spMkLst>
        </pc:spChg>
        <pc:spChg chg="del mod ord">
          <ac:chgData name="Nicholas Gibbins" userId="6a0e944c-4d97-467d-bb7a-7c3315791fe4" providerId="ADAL" clId="{EFC96A76-4965-F246-8617-20679D3F8595}" dt="2020-09-24T12:13:02.947" v="41" actId="700"/>
          <ac:spMkLst>
            <pc:docMk/>
            <pc:sldMk cId="1767443061" sldId="258"/>
            <ac:spMk id="10" creationId="{514F79E5-D768-AD4E-97A3-85D6AC348C58}"/>
          </ac:spMkLst>
        </pc:spChg>
        <pc:picChg chg="del">
          <ac:chgData name="Nicholas Gibbins" userId="6a0e944c-4d97-467d-bb7a-7c3315791fe4" providerId="ADAL" clId="{EFC96A76-4965-F246-8617-20679D3F8595}" dt="2020-09-21T17:36:36.783" v="24" actId="478"/>
          <ac:picMkLst>
            <pc:docMk/>
            <pc:sldMk cId="1767443061" sldId="258"/>
            <ac:picMk id="5" creationId="{00000000-0000-0000-0000-000000000000}"/>
          </ac:picMkLst>
        </pc:picChg>
        <pc:picChg chg="add del mod">
          <ac:chgData name="Nicholas Gibbins" userId="6a0e944c-4d97-467d-bb7a-7c3315791fe4" providerId="ADAL" clId="{EFC96A76-4965-F246-8617-20679D3F8595}" dt="2020-09-21T17:37:45.517" v="28" actId="478"/>
          <ac:picMkLst>
            <pc:docMk/>
            <pc:sldMk cId="1767443061" sldId="258"/>
            <ac:picMk id="7" creationId="{E3B00519-1FAE-1144-8D17-815769AEEF56}"/>
          </ac:picMkLst>
        </pc:picChg>
        <pc:picChg chg="add del mod">
          <ac:chgData name="Nicholas Gibbins" userId="6a0e944c-4d97-467d-bb7a-7c3315791fe4" providerId="ADAL" clId="{EFC96A76-4965-F246-8617-20679D3F8595}" dt="2020-09-24T12:12:34.635" v="39" actId="478"/>
          <ac:picMkLst>
            <pc:docMk/>
            <pc:sldMk cId="1767443061" sldId="258"/>
            <ac:picMk id="8" creationId="{7D9FB178-FF5A-394D-B509-2C2440680D65}"/>
          </ac:picMkLst>
        </pc:picChg>
        <pc:picChg chg="add mod">
          <ac:chgData name="Nicholas Gibbins" userId="6a0e944c-4d97-467d-bb7a-7c3315791fe4" providerId="ADAL" clId="{EFC96A76-4965-F246-8617-20679D3F8595}" dt="2020-09-24T12:13:23.643" v="46" actId="688"/>
          <ac:picMkLst>
            <pc:docMk/>
            <pc:sldMk cId="1767443061" sldId="258"/>
            <ac:picMk id="1026" creationId="{FA93F152-3EB5-DD41-AA94-A6D45FA0BCC2}"/>
          </ac:picMkLst>
        </pc:picChg>
      </pc:sldChg>
      <pc:sldChg chg="ord">
        <pc:chgData name="Nicholas Gibbins" userId="6a0e944c-4d97-467d-bb7a-7c3315791fe4" providerId="ADAL" clId="{EFC96A76-4965-F246-8617-20679D3F8595}" dt="2020-10-03T10:14:26.818" v="75" actId="20578"/>
        <pc:sldMkLst>
          <pc:docMk/>
          <pc:sldMk cId="4071248758" sldId="264"/>
        </pc:sldMkLst>
      </pc:sldChg>
      <pc:sldChg chg="ord">
        <pc:chgData name="Nicholas Gibbins" userId="6a0e944c-4d97-467d-bb7a-7c3315791fe4" providerId="ADAL" clId="{EFC96A76-4965-F246-8617-20679D3F8595}" dt="2020-10-03T10:14:26.818" v="75" actId="20578"/>
        <pc:sldMkLst>
          <pc:docMk/>
          <pc:sldMk cId="4160700933" sldId="266"/>
        </pc:sldMkLst>
      </pc:sldChg>
      <pc:sldChg chg="modSp mod">
        <pc:chgData name="Nicholas Gibbins" userId="6a0e944c-4d97-467d-bb7a-7c3315791fe4" providerId="ADAL" clId="{EFC96A76-4965-F246-8617-20679D3F8595}" dt="2020-10-12T10:41:49.816" v="131" actId="14100"/>
        <pc:sldMkLst>
          <pc:docMk/>
          <pc:sldMk cId="3276458679" sldId="272"/>
        </pc:sldMkLst>
        <pc:picChg chg="mod modCrop">
          <ac:chgData name="Nicholas Gibbins" userId="6a0e944c-4d97-467d-bb7a-7c3315791fe4" providerId="ADAL" clId="{EFC96A76-4965-F246-8617-20679D3F8595}" dt="2020-10-12T10:41:49.816" v="131" actId="14100"/>
          <ac:picMkLst>
            <pc:docMk/>
            <pc:sldMk cId="3276458679" sldId="272"/>
            <ac:picMk id="8" creationId="{00000000-0000-0000-0000-000000000000}"/>
          </ac:picMkLst>
        </pc:picChg>
      </pc:sldChg>
      <pc:sldChg chg="modSp mod">
        <pc:chgData name="Nicholas Gibbins" userId="6a0e944c-4d97-467d-bb7a-7c3315791fe4" providerId="ADAL" clId="{EFC96A76-4965-F246-8617-20679D3F8595}" dt="2020-10-03T10:14:15.509" v="74" actId="20577"/>
        <pc:sldMkLst>
          <pc:docMk/>
          <pc:sldMk cId="2212112667" sldId="289"/>
        </pc:sldMkLst>
        <pc:spChg chg="mod">
          <ac:chgData name="Nicholas Gibbins" userId="6a0e944c-4d97-467d-bb7a-7c3315791fe4" providerId="ADAL" clId="{EFC96A76-4965-F246-8617-20679D3F8595}" dt="2020-10-03T10:14:15.509" v="74" actId="20577"/>
          <ac:spMkLst>
            <pc:docMk/>
            <pc:sldMk cId="2212112667" sldId="289"/>
            <ac:spMk id="2" creationId="{00000000-0000-0000-0000-000000000000}"/>
          </ac:spMkLst>
        </pc:spChg>
      </pc:sldChg>
      <pc:sldChg chg="modSp mod">
        <pc:chgData name="Nicholas Gibbins" userId="6a0e944c-4d97-467d-bb7a-7c3315791fe4" providerId="ADAL" clId="{EFC96A76-4965-F246-8617-20679D3F8595}" dt="2020-10-12T10:40:35.788" v="129" actId="20577"/>
        <pc:sldMkLst>
          <pc:docMk/>
          <pc:sldMk cId="1008248391" sldId="300"/>
        </pc:sldMkLst>
        <pc:spChg chg="mod">
          <ac:chgData name="Nicholas Gibbins" userId="6a0e944c-4d97-467d-bb7a-7c3315791fe4" providerId="ADAL" clId="{EFC96A76-4965-F246-8617-20679D3F8595}" dt="2020-10-12T10:40:35.788" v="129" actId="20577"/>
          <ac:spMkLst>
            <pc:docMk/>
            <pc:sldMk cId="1008248391" sldId="300"/>
            <ac:spMk id="4" creationId="{00000000-0000-0000-0000-000000000000}"/>
          </ac:spMkLst>
        </pc:spChg>
      </pc:sldChg>
      <pc:sldChg chg="ord">
        <pc:chgData name="Nicholas Gibbins" userId="6a0e944c-4d97-467d-bb7a-7c3315791fe4" providerId="ADAL" clId="{EFC96A76-4965-F246-8617-20679D3F8595}" dt="2020-10-03T10:14:26.818" v="75" actId="20578"/>
        <pc:sldMkLst>
          <pc:docMk/>
          <pc:sldMk cId="599550979" sldId="301"/>
        </pc:sldMkLst>
      </pc:sldChg>
      <pc:sldChg chg="ord">
        <pc:chgData name="Nicholas Gibbins" userId="6a0e944c-4d97-467d-bb7a-7c3315791fe4" providerId="ADAL" clId="{EFC96A76-4965-F246-8617-20679D3F8595}" dt="2020-10-03T10:14:26.818" v="75" actId="20578"/>
        <pc:sldMkLst>
          <pc:docMk/>
          <pc:sldMk cId="1349204371" sldId="302"/>
        </pc:sldMkLst>
      </pc:sldChg>
      <pc:sldChg chg="ord">
        <pc:chgData name="Nicholas Gibbins" userId="6a0e944c-4d97-467d-bb7a-7c3315791fe4" providerId="ADAL" clId="{EFC96A76-4965-F246-8617-20679D3F8595}" dt="2020-10-03T10:14:26.818" v="75" actId="20578"/>
        <pc:sldMkLst>
          <pc:docMk/>
          <pc:sldMk cId="1269168123" sldId="305"/>
        </pc:sldMkLst>
      </pc:sldChg>
      <pc:sldChg chg="ord">
        <pc:chgData name="Nicholas Gibbins" userId="6a0e944c-4d97-467d-bb7a-7c3315791fe4" providerId="ADAL" clId="{EFC96A76-4965-F246-8617-20679D3F8595}" dt="2020-10-03T10:14:26.818" v="75" actId="20578"/>
        <pc:sldMkLst>
          <pc:docMk/>
          <pc:sldMk cId="697530869" sldId="309"/>
        </pc:sldMkLst>
      </pc:sldChg>
      <pc:sldChg chg="ord">
        <pc:chgData name="Nicholas Gibbins" userId="6a0e944c-4d97-467d-bb7a-7c3315791fe4" providerId="ADAL" clId="{EFC96A76-4965-F246-8617-20679D3F8595}" dt="2020-10-03T10:14:26.818" v="75" actId="20578"/>
        <pc:sldMkLst>
          <pc:docMk/>
          <pc:sldMk cId="1160190181" sldId="310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C11F37-1E6F-6A44-A0D2-6DE377B840E2}" type="datetimeFigureOut">
              <a:rPr lang="en-GB" smtClean="0"/>
              <a:t>18/10/2021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D4DA00-7454-BF4E-9465-7D8AE93A7E8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7601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Case sensitive element and attribute names</a:t>
            </a:r>
          </a:p>
          <a:p>
            <a:pPr marL="360000" lvl="1" indent="0">
              <a:buNone/>
            </a:pPr>
            <a:r>
              <a:rPr lang="en-GB" dirty="0">
                <a:latin typeface="Lucida Console" charset="0"/>
                <a:ea typeface="Lucida Console" charset="0"/>
                <a:cs typeface="Lucida Console" charset="0"/>
              </a:rPr>
              <a:t>&lt;books&gt; != &lt;Books&gt; != &lt;BOOKS&gt;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50891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XML Schema </a:t>
            </a:r>
            <a:r>
              <a:rPr lang="mr-IN" dirty="0"/>
              <a:t>–</a:t>
            </a:r>
            <a:r>
              <a:rPr lang="en-GB" dirty="0"/>
              <a:t> W3C standard</a:t>
            </a:r>
          </a:p>
          <a:p>
            <a:r>
              <a:rPr lang="en-GB" dirty="0"/>
              <a:t>Regular Language for XML Next Generation </a:t>
            </a:r>
            <a:r>
              <a:rPr lang="mr-IN" dirty="0"/>
              <a:t>–</a:t>
            </a:r>
            <a:r>
              <a:rPr lang="en-GB" dirty="0"/>
              <a:t> ISO standard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9C73EC-5356-7F4A-80EF-C37F3EC41CF9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12618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4775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602492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28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30094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8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02C8DE-3E98-4644-BFE2-F32FC3D7D4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5C1B61-3120-E04E-BDC6-5BA5CDF4F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69A46B8-E3F6-A44F-899D-EF8F718CC98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113C0B99-262F-EF42-9A89-D2867F6B927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0703782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B8FB3173-7AA0-D843-9B5E-650ED53C92B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728920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AC1511-F3E4-724E-9385-E56C8E96E4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317649E7-935E-964A-AF69-C0C4D907C8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2276475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1FB0E1B-5C1F-6F40-9A46-F8BCACC6E5E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2276477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F555E08-1F8E-FE4A-8984-00D05492437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2388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A01483EC-A312-1944-A3B6-36E2CF252F7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16743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22A8D003-FCDA-0047-981A-893491C3545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153774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2BDD746F-C60A-5F4B-A45F-63CE1F52DDB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167439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0956CC3-5066-2E40-8C1A-C70D599F386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858662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67437" y="692150"/>
            <a:ext cx="5400675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49B6178A-34C0-C542-A96F-1D5AC73A1E0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4A79C78-B21D-F943-BA39-8360A5CA224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0412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Mont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08D99ABB-BC2E-134A-A2CD-85CF5A02E72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901542" y="824986"/>
            <a:ext cx="2666571" cy="2815176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4DD31F4D-BE21-FB46-B0CE-AF77431BBABA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167438" y="1767953"/>
            <a:ext cx="2591229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86588E56-5876-5B4A-9118-0C89AE35EB9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171119" y="3789039"/>
            <a:ext cx="2877210" cy="2448249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F2C1FA18-66B6-1C4F-B252-BC50D7B557D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194885" y="3789040"/>
            <a:ext cx="2373228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8F2A8A3E-04CB-3D49-BFF9-4E8A1C7C715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8075468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2757BE-BD60-B043-9E76-245DD19A10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A8C294F4-A6AD-1740-BEEC-61206D8F402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67439" y="1773239"/>
            <a:ext cx="540117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0BA58DB-1B10-234D-9055-77566A37059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391" y="1773238"/>
            <a:ext cx="5401171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A0C5138F-94AF-8046-AAE7-1C99875056F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67439" y="4076701"/>
            <a:ext cx="5401169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81B490-0D9B-4347-9BB0-19B2C921F09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3391" y="4076701"/>
            <a:ext cx="5401171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i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A92EB63-72C1-744C-9F42-6A38D445FC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1931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75DE22-5B82-9541-BA5A-BB368C0FB0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8FB7F17B-6AA3-1149-BBC9-DC5B1DFC02A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888" y="1773237"/>
            <a:ext cx="3527425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82245F91-9A08-D645-A795-C37F14E4AAB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688" y="1773237"/>
            <a:ext cx="3527426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6F425D9C-51DB-2848-9101-2FF8AF58211F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775" y="1773236"/>
            <a:ext cx="3600450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C36AEF-34C3-E14F-BCD3-4CA0A0915F45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23393" y="4076700"/>
            <a:ext cx="3527920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D95E5B0E-4B8A-C24D-B31C-4457A16D9B9F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040688" y="4076700"/>
            <a:ext cx="3527425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31B113F3-BB57-AC48-9603-182BF960DC1B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295775" y="4076700"/>
            <a:ext cx="3600449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4A280A98-37C6-2342-830C-12DF4E52E1C3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2164967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x Portra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7F0019-9464-AF4F-A14A-C779F78A7D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08CBA7DE-3862-DF4A-B953-467BCFD74F7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23393" y="1773238"/>
            <a:ext cx="3527920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E13F7FAA-ACCD-1D4C-B487-1D8E59569BB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295775" y="1773239"/>
            <a:ext cx="3600449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8" name="Picture Placeholder 10">
            <a:extLst>
              <a:ext uri="{FF2B5EF4-FFF2-40B4-BE49-F238E27FC236}">
                <a16:creationId xmlns:a16="http://schemas.microsoft.com/office/drawing/2014/main" id="{6BFC2351-BCA4-634D-9FC2-1AABCF68D451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040689" y="1773238"/>
            <a:ext cx="3527424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68D0C368-497A-8B4F-9C13-C840AF36932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4915016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ndscape Full Ble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812300D-9767-B945-AF02-1D3DEB990C2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E341E2F-1B0D-9748-91C5-CC974CF8E9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E1188DFF-7D9D-C84E-AA59-F5EB920D497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0644295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5E695FFE-DEC3-8945-A9DF-C9F8CC8AF47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B158025-FD3D-9A45-8783-576F4EEB2C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5300663"/>
            <a:ext cx="10944224" cy="9366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</a:t>
            </a:r>
            <a:endParaRPr lang="en-GB" dirty="0"/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F4003048-D4F7-6941-99F8-0109AB947C0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708948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EC6D86-B0CF-2A49-A4C4-A057AAAF27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947C13D-6028-A044-A6F1-DC4BF348B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20E68F37-339A-074E-BA38-13276F509CB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3955076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60686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433439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586380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28720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319482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312009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3341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383688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739813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9307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2996258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FFB4DFBA-4204-6F48-9C17-C4753F47743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1748603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3788466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73085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1494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1814469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783035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97298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3343252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04162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78632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723983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3357494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D8BB0091-538D-5945-9060-309C4319283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7968705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6455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2160587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B0D52624-8049-5D40-91BF-8EA428BF66F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4786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2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79728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821EA71-BFDF-764B-9601-98B10F3D51B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8994752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3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515728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CD1A0C4-1EEA-A345-AAC3-06F0D07C5EF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642454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3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AD975F-9286-2641-8193-8DF7321C82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BC2BCE8-8683-9143-A195-36CA36A0357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392" y="1773238"/>
            <a:ext cx="3528392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5F0F8BD-14D9-F54C-8643-B510466E59C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216" y="1773239"/>
            <a:ext cx="3527897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022968ED-E95A-5C4A-AFD4-AFD46BE8A4B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800" y="1773239"/>
            <a:ext cx="360040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43667781-6711-AC4E-B59A-870436D7730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545C34E7-B8FA-EE45-B82E-8F66C358130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516034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6942AA-DC19-824E-AC96-5B2BE9F1F3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4068AE28-9C85-8643-AF49-94E4EA86D68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528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50EFFEC7-CADF-794D-8A8F-463A8B0D1636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8040689" y="5445122"/>
            <a:ext cx="1727719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A51B6D2F-C03C-364E-96D4-07089520BE82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6167435" y="5445122"/>
            <a:ext cx="1728790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760F87C5-62F3-5348-A9B3-27985DEED7C8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4295775" y="5445122"/>
            <a:ext cx="1728787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7062D462-B04F-C447-B1D0-0BC445592301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2423592" y="5445122"/>
            <a:ext cx="1727718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F8F9F3D8-C529-AD4D-A368-265D78A91F73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551384" y="5445122"/>
            <a:ext cx="1727743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2" name="Picture Placeholder 5">
            <a:extLst>
              <a:ext uri="{FF2B5EF4-FFF2-40B4-BE49-F238E27FC236}">
                <a16:creationId xmlns:a16="http://schemas.microsoft.com/office/drawing/2014/main" id="{F1E13E52-C677-7744-9232-41BF6179164F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9912872" y="5445122"/>
            <a:ext cx="1727744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34E2EFAD-DC91-6841-A510-D79076BDE67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01960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2.xml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2.pn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2.png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8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2.png"/><Relationship Id="rId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1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2.png"/><Relationship Id="rId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4.xml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Relationship Id="rId5" Type="http://schemas.openxmlformats.org/officeDocument/2006/relationships/image" Target="../media/image2.png"/><Relationship Id="rId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7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2.png"/><Relationship Id="rId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0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5" Type="http://schemas.openxmlformats.org/officeDocument/2006/relationships/image" Target="../media/image2.png"/><Relationship Id="rId4" Type="http://schemas.openxmlformats.org/officeDocument/2006/relationships/theme" Target="../theme/theme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3035032-FFFC-C447-BA60-9B32DA4586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  <a:prstGeom prst="rect">
            <a:avLst/>
          </a:prstGeom>
        </p:spPr>
        <p:txBody>
          <a:bodyPr vert="horz" lIns="72000" tIns="36000" rIns="72000" bIns="3600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E6C37D-9121-684D-B590-EF4A559356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7" y="1773238"/>
            <a:ext cx="10944225" cy="44640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5D240F-3434-DF49-BB59-C0B86B4149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3889" y="6381751"/>
            <a:ext cx="3527424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21B7BC17-F0E7-7A47-8273-78D53527614D}" type="datetimeFigureOut">
              <a:rPr lang="en-GB" smtClean="0"/>
              <a:pPr/>
              <a:t>18/10/2021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11AEA1-9EFF-6040-A0DF-32F3F8CF9F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95774" y="6381751"/>
            <a:ext cx="3600451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B9BF26-FC66-2C46-9F3E-A7306A28B9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799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426078B-3553-4544-8ED2-80E83B6C7BAA}"/>
              </a:ext>
            </a:extLst>
          </p:cNvPr>
          <p:cNvSpPr txBox="1">
            <a:spLocks/>
          </p:cNvSpPr>
          <p:nvPr userDrawn="1"/>
        </p:nvSpPr>
        <p:spPr>
          <a:xfrm>
            <a:off x="11568113" y="6381750"/>
            <a:ext cx="431799" cy="287339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BD0896E-602A-494F-99CF-AC1BD90019B0}" type="slidenum">
              <a:rPr lang="en-GB" smtClean="0">
                <a:solidFill>
                  <a:schemeClr val="tx1"/>
                </a:solidFill>
              </a:rPr>
              <a:pPr/>
              <a:t>‹#›</a:t>
            </a:fld>
            <a:endParaRPr lang="en-GB">
              <a:solidFill>
                <a:schemeClr val="tx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4DCCAEE-C447-EE4D-A54A-FF75ECE36C76}"/>
              </a:ext>
            </a:extLst>
          </p:cNvPr>
          <p:cNvPicPr>
            <a:picLocks noChangeAspect="1"/>
          </p:cNvPicPr>
          <p:nvPr userDrawn="1"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909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97" r:id="rId2"/>
    <p:sldLayoutId id="2147483676" r:id="rId3"/>
    <p:sldLayoutId id="2147483679" r:id="rId4"/>
    <p:sldLayoutId id="2147483680" r:id="rId5"/>
    <p:sldLayoutId id="2147483677" r:id="rId6"/>
    <p:sldLayoutId id="2147483678" r:id="rId7"/>
    <p:sldLayoutId id="2147483682" r:id="rId8"/>
    <p:sldLayoutId id="2147483683" r:id="rId9"/>
    <p:sldLayoutId id="2147483684" r:id="rId10"/>
    <p:sldLayoutId id="2147483685" r:id="rId11"/>
    <p:sldLayoutId id="2147483687" r:id="rId12"/>
    <p:sldLayoutId id="2147483686" r:id="rId13"/>
    <p:sldLayoutId id="2147483688" r:id="rId14"/>
    <p:sldLayoutId id="2147483689" r:id="rId15"/>
    <p:sldLayoutId id="2147483690" r:id="rId16"/>
    <p:sldLayoutId id="2147483691" r:id="rId17"/>
    <p:sldLayoutId id="2147483692" r:id="rId18"/>
    <p:sldLayoutId id="2147483693" r:id="rId1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4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90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62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36" userDrawn="1">
          <p15:clr>
            <a:srgbClr val="F26B43"/>
          </p15:clr>
        </p15:guide>
        <p15:guide id="2" orient="horz" pos="1026" userDrawn="1">
          <p15:clr>
            <a:srgbClr val="F26B43"/>
          </p15:clr>
        </p15:guide>
        <p15:guide id="3" orient="horz" pos="1117" userDrawn="1">
          <p15:clr>
            <a:srgbClr val="F26B43"/>
          </p15:clr>
        </p15:guide>
        <p15:guide id="4" orient="horz" pos="1344" userDrawn="1">
          <p15:clr>
            <a:srgbClr val="F26B43"/>
          </p15:clr>
        </p15:guide>
        <p15:guide id="5" orient="horz" pos="1434" userDrawn="1">
          <p15:clr>
            <a:srgbClr val="F26B43"/>
          </p15:clr>
        </p15:guide>
        <p15:guide id="6" orient="horz" pos="2478" userDrawn="1">
          <p15:clr>
            <a:srgbClr val="F26B43"/>
          </p15:clr>
        </p15:guide>
        <p15:guide id="7" orient="horz" pos="2568" userDrawn="1">
          <p15:clr>
            <a:srgbClr val="F26B43"/>
          </p15:clr>
        </p15:guide>
        <p15:guide id="8" orient="horz" pos="3929" userDrawn="1">
          <p15:clr>
            <a:srgbClr val="F26B43"/>
          </p15:clr>
        </p15:guide>
        <p15:guide id="9" orient="horz" pos="4020" userDrawn="1">
          <p15:clr>
            <a:srgbClr val="F26B43"/>
          </p15:clr>
        </p15:guide>
        <p15:guide id="10" orient="horz" pos="4201" userDrawn="1">
          <p15:clr>
            <a:srgbClr val="F26B43"/>
          </p15:clr>
        </p15:guide>
        <p15:guide id="11" pos="393" userDrawn="1">
          <p15:clr>
            <a:srgbClr val="F26B43"/>
          </p15:clr>
        </p15:guide>
        <p15:guide id="12" pos="2706" userDrawn="1">
          <p15:clr>
            <a:srgbClr val="F26B43"/>
          </p15:clr>
        </p15:guide>
        <p15:guide id="13" pos="2615" userDrawn="1">
          <p15:clr>
            <a:srgbClr val="F26B43"/>
          </p15:clr>
        </p15:guide>
        <p15:guide id="14" pos="3795" userDrawn="1">
          <p15:clr>
            <a:srgbClr val="F26B43"/>
          </p15:clr>
        </p15:guide>
        <p15:guide id="15" pos="3885" userDrawn="1">
          <p15:clr>
            <a:srgbClr val="F26B43"/>
          </p15:clr>
        </p15:guide>
        <p15:guide id="16" pos="5065" userDrawn="1">
          <p15:clr>
            <a:srgbClr val="F26B43"/>
          </p15:clr>
        </p15:guide>
        <p15:guide id="17" pos="4974" userDrawn="1">
          <p15:clr>
            <a:srgbClr val="F26B43"/>
          </p15:clr>
        </p15:guide>
        <p15:guide id="18" pos="7559" userDrawn="1">
          <p15:clr>
            <a:srgbClr val="F26B43"/>
          </p15:clr>
        </p15:guide>
        <p15:guide id="19" pos="7287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570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1" r:id="rId2"/>
    <p:sldLayoutId id="214748366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 userDrawn="1">
          <p15:clr>
            <a:srgbClr val="F26B43"/>
          </p15:clr>
        </p15:guide>
        <p15:guide id="2" pos="6199" userDrawn="1">
          <p15:clr>
            <a:srgbClr val="F26B43"/>
          </p15:clr>
        </p15:guide>
        <p15:guide id="3" orient="horz" pos="1344" userDrawn="1">
          <p15:clr>
            <a:srgbClr val="F26B43"/>
          </p15:clr>
        </p15:guide>
        <p15:guide id="4" orient="horz" pos="2115" userDrawn="1">
          <p15:clr>
            <a:srgbClr val="F26B43"/>
          </p15:clr>
        </p15:guide>
        <p15:guide id="5" orient="horz" pos="2205" userDrawn="1">
          <p15:clr>
            <a:srgbClr val="F26B43"/>
          </p15:clr>
        </p15:guide>
        <p15:guide id="6" orient="horz" pos="2840" userDrawn="1">
          <p15:clr>
            <a:srgbClr val="F26B43"/>
          </p15:clr>
        </p15:guide>
        <p15:guide id="7" orient="horz" pos="2931" userDrawn="1">
          <p15:clr>
            <a:srgbClr val="F26B43"/>
          </p15:clr>
        </p15:guide>
        <p15:guide id="8" orient="horz" pos="3158" userDrawn="1">
          <p15:clr>
            <a:srgbClr val="F26B43"/>
          </p15:clr>
        </p15:guide>
        <p15:guide id="9" pos="7287" userDrawn="1">
          <p15:clr>
            <a:srgbClr val="F26B43"/>
          </p15:clr>
        </p15:guide>
        <p15:guide id="10" pos="7559" userDrawn="1">
          <p15:clr>
            <a:srgbClr val="F26B43"/>
          </p15:clr>
        </p15:guide>
        <p15:guide id="11" orient="horz" pos="4020" userDrawn="1">
          <p15:clr>
            <a:srgbClr val="F26B43"/>
          </p15:clr>
        </p15:guide>
        <p15:guide id="12" orient="horz" pos="4201" userDrawn="1">
          <p15:clr>
            <a:srgbClr val="F26B43"/>
          </p15:clr>
        </p15:guide>
        <p15:guide id="13" orient="horz" pos="436" userDrawn="1">
          <p15:clr>
            <a:srgbClr val="F26B43"/>
          </p15:clr>
        </p15:guide>
        <p15:guide id="14" orient="horz" pos="3929" userDrawn="1">
          <p15:clr>
            <a:srgbClr val="F26B43"/>
          </p15:clr>
        </p15:guide>
        <p15:guide id="15" pos="393" userDrawn="1">
          <p15:clr>
            <a:srgbClr val="F26B43"/>
          </p15:clr>
        </p15:guide>
        <p15:guide id="16" orient="horz" pos="1026" userDrawn="1">
          <p15:clr>
            <a:srgbClr val="F26B43"/>
          </p15:clr>
        </p15:guide>
        <p15:guide id="17" orient="horz" pos="1117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089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878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580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996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504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53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0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768812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Other Schema Languages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Document Type Definitions have expressive limitations</a:t>
            </a:r>
          </a:p>
          <a:p>
            <a:pPr lvl="1"/>
            <a:r>
              <a:rPr lang="en-GB" dirty="0"/>
              <a:t>Cannot specify the range of values taken by attributes</a:t>
            </a:r>
          </a:p>
          <a:p>
            <a:pPr lvl="1"/>
            <a:r>
              <a:rPr lang="en-GB" dirty="0"/>
              <a:t>Cannot specify the range of non-</a:t>
            </a:r>
            <a:r>
              <a:rPr lang="en-GB" dirty="0" err="1"/>
              <a:t>markup</a:t>
            </a:r>
            <a:r>
              <a:rPr lang="en-GB" dirty="0"/>
              <a:t> element content</a:t>
            </a:r>
          </a:p>
          <a:p>
            <a:pPr lvl="1"/>
            <a:endParaRPr lang="en-GB" dirty="0"/>
          </a:p>
          <a:p>
            <a:pPr marL="0" indent="0">
              <a:buNone/>
            </a:pPr>
            <a:r>
              <a:rPr lang="en-GB" dirty="0"/>
              <a:t>Two main competitors:</a:t>
            </a:r>
          </a:p>
          <a:p>
            <a:pPr lvl="1"/>
            <a:r>
              <a:rPr lang="en-GB" dirty="0"/>
              <a:t>XML Schema</a:t>
            </a:r>
          </a:p>
          <a:p>
            <a:pPr lvl="1"/>
            <a:r>
              <a:rPr lang="en-GB" dirty="0"/>
              <a:t>RELAX NG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C8D089A-5413-C743-B249-E34E39E2904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83552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Scalable Vector Graphics</a:t>
            </a:r>
          </a:p>
        </p:txBody>
      </p:sp>
    </p:spTree>
    <p:extLst>
      <p:ext uri="{BB962C8B-B14F-4D97-AF65-F5344CB8AC3E}">
        <p14:creationId xmlns:p14="http://schemas.microsoft.com/office/powerpoint/2010/main" val="1114415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Scalable Vector Graphics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XML-based language for describing 2D graphics</a:t>
            </a:r>
          </a:p>
          <a:p>
            <a:pPr lvl="1"/>
            <a:r>
              <a:rPr lang="en-GB" dirty="0"/>
              <a:t>Resolution independent</a:t>
            </a:r>
          </a:p>
          <a:p>
            <a:pPr lvl="1"/>
            <a:r>
              <a:rPr lang="en-GB" dirty="0"/>
              <a:t>Support for </a:t>
            </a:r>
            <a:r>
              <a:rPr lang="en-GB" dirty="0" err="1"/>
              <a:t>Javascript</a:t>
            </a:r>
            <a:r>
              <a:rPr lang="en-GB" dirty="0"/>
              <a:t> event handlers</a:t>
            </a:r>
          </a:p>
          <a:p>
            <a:pPr lvl="1"/>
            <a:r>
              <a:rPr lang="en-GB" dirty="0"/>
              <a:t>Support for manipulation via the Document Object Model (DOM)</a:t>
            </a:r>
          </a:p>
          <a:p>
            <a:pPr lvl="1"/>
            <a:r>
              <a:rPr lang="en-GB" dirty="0"/>
              <a:t>Uses CSS for styling and animation</a:t>
            </a:r>
          </a:p>
          <a:p>
            <a:pPr lvl="1"/>
            <a:r>
              <a:rPr lang="en-GB" dirty="0"/>
              <a:t>Integrates with HTML5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760FE23-6B52-4D43-9289-993B2F2ACE2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70666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SVG Example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&lt;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svg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 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height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="150" 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width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="400" 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xmlns:xlink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="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http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://www.w3.org/1999/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xlink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"&gt;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&lt;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defs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&lt;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linearGradient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 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id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="grad1" x1="0%" y1="0%" x2="100%" y2="0%"&gt;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  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&lt;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stop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 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offset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="0%" 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style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="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stop-color:rgb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(255,255,0);stop-opacity:1" /&gt;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  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&lt;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stop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 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offset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="100%" 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style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="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stop-color:rgb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(255,0,0);stop-opacity:1" /&gt;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&lt;/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linearGradient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&gt;	  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&lt;/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defs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&lt;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ellipse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 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cx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="200" 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cy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="70" 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rx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="85" 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ry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="55" 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fill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="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url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(#grad1)" /&gt;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&lt;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text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 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x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="0" 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y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="15" 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fill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="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blue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" 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transform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="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rotate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(30 20,40)"&gt;I 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love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 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&lt;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a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 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xlink:href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="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http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://www.w3.org/SVG/" 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target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="_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blank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"&gt;SVG&lt;/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a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&gt;&lt;/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text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&lt;/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svg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endParaRPr lang="en-GB" sz="1600" dirty="0">
              <a:latin typeface="Lucida Console" charset="0"/>
              <a:ea typeface="Lucida Console" charset="0"/>
              <a:cs typeface="Lucida Console" charset="0"/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105E88D-DC95-C341-9C5C-72EFAF2143D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quarter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1455" y="4493420"/>
            <a:ext cx="3873500" cy="2032000"/>
          </a:xfrm>
        </p:spPr>
      </p:pic>
    </p:spTree>
    <p:extLst>
      <p:ext uri="{BB962C8B-B14F-4D97-AF65-F5344CB8AC3E}">
        <p14:creationId xmlns:p14="http://schemas.microsoft.com/office/powerpoint/2010/main" val="1062689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MathML</a:t>
            </a:r>
          </a:p>
        </p:txBody>
      </p:sp>
    </p:spTree>
    <p:extLst>
      <p:ext uri="{BB962C8B-B14F-4D97-AF65-F5344CB8AC3E}">
        <p14:creationId xmlns:p14="http://schemas.microsoft.com/office/powerpoint/2010/main" val="9699737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MathML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XML-based language for expressing mathematical expressions</a:t>
            </a:r>
          </a:p>
          <a:p>
            <a:pPr lvl="1"/>
            <a:r>
              <a:rPr lang="en-GB" dirty="0"/>
              <a:t>Integrates with HTML5</a:t>
            </a:r>
          </a:p>
          <a:p>
            <a:pPr marL="0" indent="0">
              <a:buNone/>
            </a:pPr>
            <a:r>
              <a:rPr lang="en-GB" dirty="0"/>
              <a:t>Two sub-languages:</a:t>
            </a:r>
          </a:p>
          <a:p>
            <a:pPr lvl="1"/>
            <a:r>
              <a:rPr lang="en-GB" dirty="0"/>
              <a:t>Presentation-oriented (for display)</a:t>
            </a:r>
          </a:p>
          <a:p>
            <a:pPr lvl="1"/>
            <a:r>
              <a:rPr lang="en-GB" dirty="0"/>
              <a:t>Semantics-oriented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411B303-822F-2347-98F8-73429525505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512845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Presentational MathML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>
          <a:xfrm>
            <a:off x="623887" y="1773236"/>
            <a:ext cx="6312621" cy="446405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&lt;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math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 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xmlns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="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http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://www.w3.org/1998/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Math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/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MathML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"&gt;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&lt;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mrow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&lt;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msup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&gt;&lt;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mi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a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&lt;/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mi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&gt;&lt;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mn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&gt;2&lt;/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mn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&gt;&lt;/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msup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&gt;            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&lt;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mo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&gt;+&lt;/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mo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&gt;            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&lt;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msup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&gt;&lt;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mi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b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&lt;/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mi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&gt;&lt;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mn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&gt;2&lt;/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mn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&gt;&lt;/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msup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&gt;            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&lt;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mo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&gt;=&lt;/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mo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&gt;            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&lt;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msup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&gt;&lt;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mi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c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&lt;/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mi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&gt;&lt;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mn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&gt;2&lt;/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mn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&gt;&lt;/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msup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&gt;         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&lt;/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mrow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&gt;      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&lt;/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math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endParaRPr lang="en-GB" sz="1600" dirty="0">
              <a:latin typeface="Lucida Console" charset="0"/>
              <a:ea typeface="Lucida Console" charset="0"/>
              <a:cs typeface="Lucida Console" charset="0"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sz="quarter" idx="14"/>
          </p:nvPr>
        </p:nvSpPr>
        <p:spPr/>
        <p:txBody>
          <a:bodyPr anchor="ctr"/>
          <a:lstStyle/>
          <a:p>
            <a:pPr marL="0" indent="0" algn="ctr">
              <a:buNone/>
            </a:pPr>
            <a:r>
              <a:rPr lang="en-GB" sz="3600" dirty="0"/>
              <a:t>a</a:t>
            </a:r>
            <a:r>
              <a:rPr lang="en-GB" sz="3600" baseline="30000" dirty="0"/>
              <a:t>2</a:t>
            </a:r>
            <a:r>
              <a:rPr lang="en-GB" sz="3600" dirty="0"/>
              <a:t> + b</a:t>
            </a:r>
            <a:r>
              <a:rPr lang="en-GB" sz="3600" baseline="30000" dirty="0"/>
              <a:t>2</a:t>
            </a:r>
            <a:r>
              <a:rPr lang="en-GB" sz="3600" dirty="0"/>
              <a:t> = c</a:t>
            </a:r>
            <a:r>
              <a:rPr lang="en-GB" sz="3600" baseline="30000" dirty="0"/>
              <a:t>2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D1CE6A1-4644-E04A-B5C0-A70F0FB60BA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771732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Semantic MathML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6441930" cy="446405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&lt;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math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 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xmlns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="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http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://www.w3.org/1998/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Math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/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MathML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”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&lt;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apply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&lt;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eq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/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&lt;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apply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  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&lt;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plus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/&gt;	        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  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&lt;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apply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    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&lt;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power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/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&lt;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ci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a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&lt;/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ci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&lt;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cn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&gt;2&lt;/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cn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  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&lt;/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apply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  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&lt;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apply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    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&lt;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power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/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&lt;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ci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b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&lt;/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ci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&lt;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cn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&gt;2&lt;/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cn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  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&lt;/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apply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&lt;/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apply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&lt;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apply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  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&lt;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power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/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&lt;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ci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c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&lt;/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ci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&lt;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cn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&gt;2&lt;/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cn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&lt;/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apply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&lt;/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apply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&lt;/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math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endParaRPr lang="en-GB" sz="1600" dirty="0">
              <a:latin typeface="Lucida Console" charset="0"/>
              <a:ea typeface="Lucida Console" charset="0"/>
              <a:cs typeface="Lucida Console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quarter" idx="14"/>
          </p:nvPr>
        </p:nvSpPr>
        <p:spPr/>
        <p:txBody>
          <a:bodyPr anchor="ctr"/>
          <a:lstStyle/>
          <a:p>
            <a:pPr marL="0" indent="0" algn="ctr">
              <a:buNone/>
            </a:pPr>
            <a:r>
              <a:rPr lang="en-GB" sz="3600" dirty="0"/>
              <a:t>a</a:t>
            </a:r>
            <a:r>
              <a:rPr lang="en-GB" sz="3600" baseline="30000" dirty="0"/>
              <a:t>2</a:t>
            </a:r>
            <a:r>
              <a:rPr lang="en-GB" sz="3600" dirty="0"/>
              <a:t> + b</a:t>
            </a:r>
            <a:r>
              <a:rPr lang="en-GB" sz="3600" baseline="30000" dirty="0"/>
              <a:t>2</a:t>
            </a:r>
            <a:r>
              <a:rPr lang="en-GB" sz="3600" dirty="0"/>
              <a:t> = c</a:t>
            </a:r>
            <a:r>
              <a:rPr lang="en-GB" sz="3600" baseline="30000" dirty="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2207992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Web Data</a:t>
            </a:r>
          </a:p>
        </p:txBody>
      </p:sp>
    </p:spTree>
    <p:extLst>
      <p:ext uri="{BB962C8B-B14F-4D97-AF65-F5344CB8AC3E}">
        <p14:creationId xmlns:p14="http://schemas.microsoft.com/office/powerpoint/2010/main" val="414266835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Structured and Linked Data on the Web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The Resource Description Framework</a:t>
            </a:r>
          </a:p>
          <a:p>
            <a:pPr lvl="1"/>
            <a:r>
              <a:rPr lang="en-GB" dirty="0"/>
              <a:t>Subject of a later lecture on this module</a:t>
            </a:r>
          </a:p>
          <a:p>
            <a:pPr lvl="1"/>
            <a:r>
              <a:rPr lang="en-GB" dirty="0"/>
              <a:t>Covered (in considerable depth) in COMP6215 Semantic Web Technologies next semester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1555" y="2997701"/>
            <a:ext cx="9048889" cy="3671387"/>
          </a:xfrm>
        </p:spPr>
      </p:pic>
    </p:spTree>
    <p:extLst>
      <p:ext uri="{BB962C8B-B14F-4D97-AF65-F5344CB8AC3E}">
        <p14:creationId xmlns:p14="http://schemas.microsoft.com/office/powerpoint/2010/main" val="10629027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Web Formats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COMP3220 Web Infrastructure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/>
              <a:t>Dr Nicholas Gibbins </a:t>
            </a:r>
            <a:r>
              <a:rPr lang="mr-IN" dirty="0"/>
              <a:t>–</a:t>
            </a:r>
            <a:r>
              <a:rPr lang="en-GB" dirty="0"/>
              <a:t> </a:t>
            </a:r>
            <a:r>
              <a:rPr lang="en-GB" dirty="0" err="1"/>
              <a:t>nmg@ecs.soton.ac.uk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6553398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ePub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7124875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ePub</a:t>
            </a:r>
            <a:r>
              <a:rPr lang="en-GB" dirty="0"/>
              <a:t> Format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Open vendor-neutral standard for e-books defined by IDPF (now part of W3C)</a:t>
            </a:r>
          </a:p>
          <a:p>
            <a:pPr marL="0" indent="0">
              <a:buNone/>
            </a:pPr>
            <a:r>
              <a:rPr lang="en-GB" dirty="0"/>
              <a:t>ZIP file of directory hierarchy containing XML and HTML files </a:t>
            </a:r>
          </a:p>
          <a:p>
            <a:pPr lvl="1"/>
            <a:r>
              <a:rPr lang="en-GB" dirty="0"/>
              <a:t>META-INF/</a:t>
            </a:r>
            <a:r>
              <a:rPr lang="en-GB" dirty="0" err="1"/>
              <a:t>container.xml</a:t>
            </a:r>
            <a:endParaRPr lang="en-GB" dirty="0"/>
          </a:p>
          <a:p>
            <a:pPr lvl="1"/>
            <a:r>
              <a:rPr lang="en-GB" dirty="0"/>
              <a:t>OEBPS/</a:t>
            </a:r>
            <a:r>
              <a:rPr lang="en-GB" dirty="0" err="1"/>
              <a:t>content.opf</a:t>
            </a:r>
            <a:endParaRPr lang="en-GB" dirty="0"/>
          </a:p>
          <a:p>
            <a:pPr marL="0" indent="0">
              <a:buNone/>
            </a:pPr>
            <a:r>
              <a:rPr lang="en-GB" dirty="0"/>
              <a:t>Use of HTML allows resizable and </a:t>
            </a:r>
            <a:r>
              <a:rPr lang="en-GB" dirty="0" err="1"/>
              <a:t>reflowable</a:t>
            </a:r>
            <a:r>
              <a:rPr lang="en-GB" dirty="0"/>
              <a:t> content </a:t>
            </a:r>
            <a:r>
              <a:rPr lang="mr-IN" dirty="0"/>
              <a:t>–</a:t>
            </a:r>
            <a:r>
              <a:rPr lang="en-GB" dirty="0"/>
              <a:t> essential for adapting to a wide variety of readers</a:t>
            </a:r>
          </a:p>
          <a:p>
            <a:pPr marL="0" indent="0">
              <a:buNone/>
            </a:pPr>
            <a:r>
              <a:rPr lang="en-GB" dirty="0"/>
              <a:t>Other common </a:t>
            </a:r>
            <a:r>
              <a:rPr lang="en-GB" dirty="0" err="1"/>
              <a:t>ebook</a:t>
            </a:r>
            <a:r>
              <a:rPr lang="en-GB" dirty="0"/>
              <a:t> formats take similar approach (ZIP of XML/HTML files)</a:t>
            </a:r>
          </a:p>
          <a:p>
            <a:pPr lvl="1"/>
            <a:r>
              <a:rPr lang="en-GB" dirty="0"/>
              <a:t>Kindle (.</a:t>
            </a:r>
            <a:r>
              <a:rPr lang="en-GB" dirty="0" err="1"/>
              <a:t>azw</a:t>
            </a:r>
            <a:r>
              <a:rPr lang="en-GB" dirty="0"/>
              <a:t>), </a:t>
            </a:r>
            <a:r>
              <a:rPr lang="en-GB" dirty="0" err="1"/>
              <a:t>Mobipocket</a:t>
            </a:r>
            <a:r>
              <a:rPr lang="en-GB" dirty="0"/>
              <a:t>, Apple </a:t>
            </a:r>
            <a:r>
              <a:rPr lang="en-GB" dirty="0" err="1"/>
              <a:t>iBooks</a:t>
            </a:r>
            <a:endParaRPr lang="en-GB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5794" y="1773238"/>
            <a:ext cx="3063961" cy="4464049"/>
          </a:xfrm>
        </p:spPr>
      </p:pic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67E9FE7-D7F3-9E46-BC81-78B5B62788A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070093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META-INF/</a:t>
            </a:r>
            <a:r>
              <a:rPr lang="en-GB" dirty="0" err="1"/>
              <a:t>container.xml</a:t>
            </a:r>
            <a:endParaRPr lang="en-GB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Points to OPF package which describes the other components of the document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4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sz="1600" dirty="0">
                <a:latin typeface="Lucida Console" panose="020B0609040504020204" pitchFamily="49" charset="0"/>
              </a:rPr>
              <a:t>&lt;?xml version="1.0" encoding="UTF-8"?&gt;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&lt;container version="1.0”  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</a:t>
            </a:r>
            <a:r>
              <a:rPr lang="en-GB" sz="1600" dirty="0" err="1">
                <a:latin typeface="Lucida Console" panose="020B0609040504020204" pitchFamily="49" charset="0"/>
              </a:rPr>
              <a:t>xmlns</a:t>
            </a:r>
            <a:r>
              <a:rPr lang="en-GB" sz="1600" dirty="0">
                <a:latin typeface="Lucida Console" panose="020B0609040504020204" pitchFamily="49" charset="0"/>
              </a:rPr>
              <a:t>="</a:t>
            </a:r>
            <a:r>
              <a:rPr lang="en-GB" sz="1600" dirty="0" err="1">
                <a:latin typeface="Lucida Console" panose="020B0609040504020204" pitchFamily="49" charset="0"/>
              </a:rPr>
              <a:t>urn:oasis:names:tc:opendocument:xmlns:container</a:t>
            </a:r>
            <a:r>
              <a:rPr lang="en-GB" sz="1600" dirty="0">
                <a:latin typeface="Lucida Console" panose="020B0609040504020204" pitchFamily="49" charset="0"/>
              </a:rPr>
              <a:t>"&gt;    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&lt;</a:t>
            </a:r>
            <a:r>
              <a:rPr lang="en-GB" sz="1600" dirty="0" err="1">
                <a:latin typeface="Lucida Console" panose="020B0609040504020204" pitchFamily="49" charset="0"/>
              </a:rPr>
              <a:t>rootfiles</a:t>
            </a:r>
            <a:r>
              <a:rPr lang="en-GB" sz="1600" dirty="0">
                <a:latin typeface="Lucida Console" panose="020B0609040504020204" pitchFamily="49" charset="0"/>
              </a:rPr>
              <a:t>&gt;        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  &lt;</a:t>
            </a:r>
            <a:r>
              <a:rPr lang="en-GB" sz="1600" dirty="0" err="1">
                <a:latin typeface="Lucida Console" panose="020B0609040504020204" pitchFamily="49" charset="0"/>
              </a:rPr>
              <a:t>rootfile</a:t>
            </a:r>
            <a:r>
              <a:rPr lang="en-GB" sz="1600" dirty="0">
                <a:latin typeface="Lucida Console" panose="020B0609040504020204" pitchFamily="49" charset="0"/>
              </a:rPr>
              <a:t> full-path="OEBPS/</a:t>
            </a:r>
            <a:r>
              <a:rPr lang="en-GB" sz="1600" dirty="0" err="1">
                <a:latin typeface="Lucida Console" panose="020B0609040504020204" pitchFamily="49" charset="0"/>
              </a:rPr>
              <a:t>content.opf</a:t>
            </a:r>
            <a:r>
              <a:rPr lang="en-GB" sz="1600" dirty="0">
                <a:latin typeface="Lucida Console" panose="020B0609040504020204" pitchFamily="49" charset="0"/>
              </a:rPr>
              <a:t>" 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            media-type="application/</a:t>
            </a:r>
            <a:r>
              <a:rPr lang="en-GB" sz="1600" dirty="0" err="1">
                <a:latin typeface="Lucida Console" panose="020B0609040504020204" pitchFamily="49" charset="0"/>
              </a:rPr>
              <a:t>oebps-package+xml</a:t>
            </a:r>
            <a:r>
              <a:rPr lang="en-GB" sz="1600" dirty="0">
                <a:latin typeface="Lucida Console" panose="020B0609040504020204" pitchFamily="49" charset="0"/>
              </a:rPr>
              <a:t>"/&gt;   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&lt;/</a:t>
            </a:r>
            <a:r>
              <a:rPr lang="en-GB" sz="1600" dirty="0" err="1">
                <a:latin typeface="Lucida Console" panose="020B0609040504020204" pitchFamily="49" charset="0"/>
              </a:rPr>
              <a:t>rootfiles</a:t>
            </a:r>
            <a:r>
              <a:rPr lang="en-GB" sz="1600" dirty="0">
                <a:latin typeface="Lucida Console" panose="020B0609040504020204" pitchFamily="49" charset="0"/>
              </a:rPr>
              <a:t>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&lt;/container&gt;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D1D07C5-32E8-E347-80A2-ECDF9AB80EF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955097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OEBPS/</a:t>
            </a:r>
            <a:r>
              <a:rPr lang="en-GB" dirty="0" err="1"/>
              <a:t>content.opf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Three key components:</a:t>
            </a:r>
          </a:p>
          <a:p>
            <a:pPr lvl="1"/>
            <a:r>
              <a:rPr lang="en-GB" dirty="0"/>
              <a:t>Metadata about document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2952F1E0-2A41-D449-9914-4976EE7ED7D3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sz="1600" dirty="0">
                <a:latin typeface="Lucida Console" panose="020B0609040504020204" pitchFamily="49" charset="0"/>
              </a:rPr>
              <a:t>&lt;metadata </a:t>
            </a:r>
            <a:r>
              <a:rPr lang="en-GB" sz="1600" dirty="0" err="1">
                <a:latin typeface="Lucida Console" panose="020B0609040504020204" pitchFamily="49" charset="0"/>
              </a:rPr>
              <a:t>xmlns:dc</a:t>
            </a:r>
            <a:r>
              <a:rPr lang="en-GB" sz="1600" dirty="0">
                <a:latin typeface="Lucida Console" panose="020B0609040504020204" pitchFamily="49" charset="0"/>
              </a:rPr>
              <a:t>="http://</a:t>
            </a:r>
            <a:r>
              <a:rPr lang="en-GB" sz="1600" dirty="0" err="1">
                <a:latin typeface="Lucida Console" panose="020B0609040504020204" pitchFamily="49" charset="0"/>
              </a:rPr>
              <a:t>purl.org</a:t>
            </a:r>
            <a:r>
              <a:rPr lang="en-GB" sz="1600" dirty="0">
                <a:latin typeface="Lucida Console" panose="020B0609040504020204" pitchFamily="49" charset="0"/>
              </a:rPr>
              <a:t>/dc/elements/1.1/" 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        </a:t>
            </a:r>
            <a:r>
              <a:rPr lang="en-GB" sz="1600" dirty="0" err="1">
                <a:latin typeface="Lucida Console" panose="020B0609040504020204" pitchFamily="49" charset="0"/>
              </a:rPr>
              <a:t>xmlns:dcterms</a:t>
            </a:r>
            <a:r>
              <a:rPr lang="en-GB" sz="1600" dirty="0">
                <a:latin typeface="Lucida Console" panose="020B0609040504020204" pitchFamily="49" charset="0"/>
              </a:rPr>
              <a:t>="http://</a:t>
            </a:r>
            <a:r>
              <a:rPr lang="en-GB" sz="1600" dirty="0" err="1">
                <a:latin typeface="Lucida Console" panose="020B0609040504020204" pitchFamily="49" charset="0"/>
              </a:rPr>
              <a:t>purl.org</a:t>
            </a:r>
            <a:r>
              <a:rPr lang="en-GB" sz="1600" dirty="0">
                <a:latin typeface="Lucida Console" panose="020B0609040504020204" pitchFamily="49" charset="0"/>
              </a:rPr>
              <a:t>/dc/terms/" 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        </a:t>
            </a:r>
            <a:r>
              <a:rPr lang="en-GB" sz="1600" dirty="0" err="1">
                <a:latin typeface="Lucida Console" panose="020B0609040504020204" pitchFamily="49" charset="0"/>
              </a:rPr>
              <a:t>xmlns:opf</a:t>
            </a:r>
            <a:r>
              <a:rPr lang="en-GB" sz="1600" dirty="0">
                <a:latin typeface="Lucida Console" panose="020B0609040504020204" pitchFamily="49" charset="0"/>
              </a:rPr>
              <a:t>="http://</a:t>
            </a:r>
            <a:r>
              <a:rPr lang="en-GB" sz="1600" dirty="0" err="1">
                <a:latin typeface="Lucida Console" panose="020B0609040504020204" pitchFamily="49" charset="0"/>
              </a:rPr>
              <a:t>www.idpf.org</a:t>
            </a:r>
            <a:r>
              <a:rPr lang="en-GB" sz="1600" dirty="0">
                <a:latin typeface="Lucida Console" panose="020B0609040504020204" pitchFamily="49" charset="0"/>
              </a:rPr>
              <a:t>/2007/</a:t>
            </a:r>
            <a:r>
              <a:rPr lang="en-GB" sz="1600" dirty="0" err="1">
                <a:latin typeface="Lucida Console" panose="020B0609040504020204" pitchFamily="49" charset="0"/>
              </a:rPr>
              <a:t>opf</a:t>
            </a:r>
            <a:r>
              <a:rPr lang="en-GB" sz="1600" dirty="0">
                <a:latin typeface="Lucida Console" panose="020B0609040504020204" pitchFamily="49" charset="0"/>
              </a:rPr>
              <a:t>" 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        </a:t>
            </a:r>
            <a:r>
              <a:rPr lang="en-GB" sz="1600" dirty="0" err="1">
                <a:latin typeface="Lucida Console" panose="020B0609040504020204" pitchFamily="49" charset="0"/>
              </a:rPr>
              <a:t>xmlns:xsi</a:t>
            </a:r>
            <a:r>
              <a:rPr lang="en-GB" sz="1600" dirty="0">
                <a:latin typeface="Lucida Console" panose="020B0609040504020204" pitchFamily="49" charset="0"/>
              </a:rPr>
              <a:t>="http://www.w3.org/2001/</a:t>
            </a:r>
            <a:r>
              <a:rPr lang="en-GB" sz="1600" dirty="0" err="1">
                <a:latin typeface="Lucida Console" panose="020B0609040504020204" pitchFamily="49" charset="0"/>
              </a:rPr>
              <a:t>XMLSchema</a:t>
            </a:r>
            <a:r>
              <a:rPr lang="en-GB" sz="1600" dirty="0">
                <a:latin typeface="Lucida Console" panose="020B0609040504020204" pitchFamily="49" charset="0"/>
              </a:rPr>
              <a:t>-instance"&gt;    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&lt;</a:t>
            </a:r>
            <a:r>
              <a:rPr lang="en-GB" sz="1600" dirty="0" err="1">
                <a:latin typeface="Lucida Console" panose="020B0609040504020204" pitchFamily="49" charset="0"/>
              </a:rPr>
              <a:t>dc:identifier</a:t>
            </a:r>
            <a:r>
              <a:rPr lang="en-GB" sz="1600" dirty="0">
                <a:latin typeface="Lucida Console" panose="020B0609040504020204" pitchFamily="49" charset="0"/>
              </a:rPr>
              <a:t> id="</a:t>
            </a:r>
            <a:r>
              <a:rPr lang="en-GB" sz="1600" dirty="0" err="1">
                <a:latin typeface="Lucida Console" panose="020B0609040504020204" pitchFamily="49" charset="0"/>
              </a:rPr>
              <a:t>uuid_id</a:t>
            </a:r>
            <a:r>
              <a:rPr lang="en-GB" sz="1600" dirty="0">
                <a:latin typeface="Lucida Console" panose="020B0609040504020204" pitchFamily="49" charset="0"/>
              </a:rPr>
              <a:t>" </a:t>
            </a:r>
            <a:r>
              <a:rPr lang="en-GB" sz="1600" dirty="0" err="1">
                <a:latin typeface="Lucida Console" panose="020B0609040504020204" pitchFamily="49" charset="0"/>
              </a:rPr>
              <a:t>opf:scheme</a:t>
            </a:r>
            <a:r>
              <a:rPr lang="en-GB" sz="1600" dirty="0">
                <a:latin typeface="Lucida Console" panose="020B0609040504020204" pitchFamily="49" charset="0"/>
              </a:rPr>
              <a:t>="</a:t>
            </a:r>
            <a:r>
              <a:rPr lang="en-GB" sz="1600" dirty="0" err="1">
                <a:latin typeface="Lucida Console" panose="020B0609040504020204" pitchFamily="49" charset="0"/>
              </a:rPr>
              <a:t>uuid</a:t>
            </a:r>
            <a:r>
              <a:rPr lang="en-GB" sz="1600" dirty="0">
                <a:latin typeface="Lucida Console" panose="020B0609040504020204" pitchFamily="49" charset="0"/>
              </a:rPr>
              <a:t>"&gt;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  df3d24ec-aa53-4a72-9075-e97b5b7bc26f&lt;/</a:t>
            </a:r>
            <a:r>
              <a:rPr lang="en-GB" sz="1600" dirty="0" err="1">
                <a:latin typeface="Lucida Console" panose="020B0609040504020204" pitchFamily="49" charset="0"/>
              </a:rPr>
              <a:t>dc:identifier</a:t>
            </a:r>
            <a:r>
              <a:rPr lang="en-GB" sz="1600" dirty="0">
                <a:latin typeface="Lucida Console" panose="020B0609040504020204" pitchFamily="49" charset="0"/>
              </a:rPr>
              <a:t>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&lt;</a:t>
            </a:r>
            <a:r>
              <a:rPr lang="en-GB" sz="1600" dirty="0" err="1">
                <a:latin typeface="Lucida Console" panose="020B0609040504020204" pitchFamily="49" charset="0"/>
              </a:rPr>
              <a:t>dc:title</a:t>
            </a:r>
            <a:r>
              <a:rPr lang="en-GB" sz="1600" dirty="0">
                <a:latin typeface="Lucida Console" panose="020B0609040504020204" pitchFamily="49" charset="0"/>
              </a:rPr>
              <a:t>&gt;The Stars, Like Dust&lt;/</a:t>
            </a:r>
            <a:r>
              <a:rPr lang="en-GB" sz="1600" dirty="0" err="1">
                <a:latin typeface="Lucida Console" panose="020B0609040504020204" pitchFamily="49" charset="0"/>
              </a:rPr>
              <a:t>dc:title</a:t>
            </a:r>
            <a:r>
              <a:rPr lang="en-GB" sz="1600" dirty="0">
                <a:latin typeface="Lucida Console" panose="020B0609040504020204" pitchFamily="49" charset="0"/>
              </a:rPr>
              <a:t>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&lt;</a:t>
            </a:r>
            <a:r>
              <a:rPr lang="en-GB" sz="1600" dirty="0" err="1">
                <a:latin typeface="Lucida Console" panose="020B0609040504020204" pitchFamily="49" charset="0"/>
              </a:rPr>
              <a:t>dc:creator</a:t>
            </a:r>
            <a:r>
              <a:rPr lang="en-GB" sz="1600" dirty="0">
                <a:latin typeface="Lucida Console" panose="020B0609040504020204" pitchFamily="49" charset="0"/>
              </a:rPr>
              <a:t> </a:t>
            </a:r>
            <a:r>
              <a:rPr lang="en-GB" sz="1600" dirty="0" err="1">
                <a:latin typeface="Lucida Console" panose="020B0609040504020204" pitchFamily="49" charset="0"/>
              </a:rPr>
              <a:t>opf:file-as</a:t>
            </a:r>
            <a:r>
              <a:rPr lang="en-GB" sz="1600" dirty="0">
                <a:latin typeface="Lucida Console" panose="020B0609040504020204" pitchFamily="49" charset="0"/>
              </a:rPr>
              <a:t>="Asimov, Isaac” </a:t>
            </a:r>
            <a:r>
              <a:rPr lang="en-GB" sz="1600" dirty="0" err="1">
                <a:latin typeface="Lucida Console" panose="020B0609040504020204" pitchFamily="49" charset="0"/>
              </a:rPr>
              <a:t>opf:role</a:t>
            </a:r>
            <a:r>
              <a:rPr lang="en-GB" sz="1600" dirty="0">
                <a:latin typeface="Lucida Console" panose="020B0609040504020204" pitchFamily="49" charset="0"/>
              </a:rPr>
              <a:t>="</a:t>
            </a:r>
            <a:r>
              <a:rPr lang="en-GB" sz="1600" dirty="0" err="1">
                <a:latin typeface="Lucida Console" panose="020B0609040504020204" pitchFamily="49" charset="0"/>
              </a:rPr>
              <a:t>aut</a:t>
            </a:r>
            <a:r>
              <a:rPr lang="en-GB" sz="1600" dirty="0">
                <a:latin typeface="Lucida Console" panose="020B0609040504020204" pitchFamily="49" charset="0"/>
              </a:rPr>
              <a:t>"&gt;Isaac Asimov&lt;/</a:t>
            </a:r>
            <a:r>
              <a:rPr lang="en-GB" sz="1600" dirty="0" err="1">
                <a:latin typeface="Lucida Console" panose="020B0609040504020204" pitchFamily="49" charset="0"/>
              </a:rPr>
              <a:t>dc:creator</a:t>
            </a:r>
            <a:r>
              <a:rPr lang="en-GB" sz="1600" dirty="0">
                <a:latin typeface="Lucida Console" panose="020B0609040504020204" pitchFamily="49" charset="0"/>
              </a:rPr>
              <a:t>&gt;    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&lt;</a:t>
            </a:r>
            <a:r>
              <a:rPr lang="en-GB" sz="1600" dirty="0" err="1">
                <a:latin typeface="Lucida Console" panose="020B0609040504020204" pitchFamily="49" charset="0"/>
              </a:rPr>
              <a:t>dc:language</a:t>
            </a:r>
            <a:r>
              <a:rPr lang="en-GB" sz="1600" dirty="0">
                <a:latin typeface="Lucida Console" panose="020B0609040504020204" pitchFamily="49" charset="0"/>
              </a:rPr>
              <a:t>&gt;</a:t>
            </a:r>
            <a:r>
              <a:rPr lang="en-GB" sz="1600" dirty="0" err="1">
                <a:latin typeface="Lucida Console" panose="020B0609040504020204" pitchFamily="49" charset="0"/>
              </a:rPr>
              <a:t>en</a:t>
            </a:r>
            <a:r>
              <a:rPr lang="en-GB" sz="1600" dirty="0">
                <a:latin typeface="Lucida Console" panose="020B0609040504020204" pitchFamily="49" charset="0"/>
              </a:rPr>
              <a:t>&lt;/</a:t>
            </a:r>
            <a:r>
              <a:rPr lang="en-GB" sz="1600" dirty="0" err="1">
                <a:latin typeface="Lucida Console" panose="020B0609040504020204" pitchFamily="49" charset="0"/>
              </a:rPr>
              <a:t>dc:language</a:t>
            </a:r>
            <a:r>
              <a:rPr lang="en-GB" sz="1600" dirty="0">
                <a:latin typeface="Lucida Console" panose="020B0609040504020204" pitchFamily="49" charset="0"/>
              </a:rPr>
              <a:t>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&lt;/metadata&gt;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ED61BAE1-089B-3B40-8EE0-19D00447E1A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11760200" y="6381750"/>
            <a:ext cx="431800" cy="287338"/>
          </a:xfrm>
        </p:spPr>
        <p:txBody>
          <a:bodyPr/>
          <a:lstStyle/>
          <a:p>
            <a:fld id="{03AC6681-E0FD-2C4C-B392-04A572FD2AAE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920437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OEBPS/</a:t>
            </a:r>
            <a:r>
              <a:rPr lang="en-GB" dirty="0" err="1"/>
              <a:t>content.opf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Three key components:</a:t>
            </a:r>
          </a:p>
          <a:p>
            <a:pPr lvl="1"/>
            <a:r>
              <a:rPr lang="en-GB" dirty="0">
                <a:solidFill>
                  <a:schemeClr val="bg2"/>
                </a:solidFill>
              </a:rPr>
              <a:t>Metadata about document</a:t>
            </a:r>
          </a:p>
          <a:p>
            <a:pPr lvl="1"/>
            <a:r>
              <a:rPr lang="en-GB" dirty="0"/>
              <a:t>Manifest listing files that comprise document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2952F1E0-2A41-D449-9914-4976EE7ED7D3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GB" sz="1600" dirty="0">
                <a:latin typeface="Lucida Console" panose="020B0609040504020204" pitchFamily="49" charset="0"/>
              </a:rPr>
              <a:t>&lt;manifest&gt;    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&lt;item </a:t>
            </a:r>
            <a:r>
              <a:rPr lang="en-GB" sz="1600" dirty="0" err="1">
                <a:latin typeface="Lucida Console" panose="020B0609040504020204" pitchFamily="49" charset="0"/>
              </a:rPr>
              <a:t>href</a:t>
            </a:r>
            <a:r>
              <a:rPr lang="en-GB" sz="1600" dirty="0">
                <a:latin typeface="Lucida Console" panose="020B0609040504020204" pitchFamily="49" charset="0"/>
              </a:rPr>
              <a:t>="Images/</a:t>
            </a:r>
            <a:r>
              <a:rPr lang="en-GB" sz="1600" dirty="0" err="1">
                <a:latin typeface="Lucida Console" panose="020B0609040504020204" pitchFamily="49" charset="0"/>
              </a:rPr>
              <a:t>cover.jpeg</a:t>
            </a:r>
            <a:r>
              <a:rPr lang="en-GB" sz="1600" dirty="0">
                <a:latin typeface="Lucida Console" panose="020B0609040504020204" pitchFamily="49" charset="0"/>
              </a:rPr>
              <a:t>" id="cover" 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      media-type="image/jpeg"/&gt;    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&lt;item </a:t>
            </a:r>
            <a:r>
              <a:rPr lang="en-GB" sz="1600" dirty="0" err="1">
                <a:latin typeface="Lucida Console" panose="020B0609040504020204" pitchFamily="49" charset="0"/>
              </a:rPr>
              <a:t>href</a:t>
            </a:r>
            <a:r>
              <a:rPr lang="en-GB" sz="1600" dirty="0">
                <a:latin typeface="Lucida Console" panose="020B0609040504020204" pitchFamily="49" charset="0"/>
              </a:rPr>
              <a:t>="Styles/</a:t>
            </a:r>
            <a:r>
              <a:rPr lang="en-GB" sz="1600" dirty="0" err="1">
                <a:latin typeface="Lucida Console" panose="020B0609040504020204" pitchFamily="49" charset="0"/>
              </a:rPr>
              <a:t>stylesheet.css</a:t>
            </a:r>
            <a:r>
              <a:rPr lang="en-GB" sz="1600" dirty="0">
                <a:latin typeface="Lucida Console" panose="020B0609040504020204" pitchFamily="49" charset="0"/>
              </a:rPr>
              <a:t>" id="</a:t>
            </a:r>
            <a:r>
              <a:rPr lang="en-GB" sz="1600" dirty="0" err="1">
                <a:latin typeface="Lucida Console" panose="020B0609040504020204" pitchFamily="49" charset="0"/>
              </a:rPr>
              <a:t>css</a:t>
            </a:r>
            <a:r>
              <a:rPr lang="en-GB" sz="1600" dirty="0">
                <a:latin typeface="Lucida Console" panose="020B0609040504020204" pitchFamily="49" charset="0"/>
              </a:rPr>
              <a:t>" 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      media-type="text/</a:t>
            </a:r>
            <a:r>
              <a:rPr lang="en-GB" sz="1600" dirty="0" err="1">
                <a:latin typeface="Lucida Console" panose="020B0609040504020204" pitchFamily="49" charset="0"/>
              </a:rPr>
              <a:t>css</a:t>
            </a:r>
            <a:r>
              <a:rPr lang="en-GB" sz="1600" dirty="0">
                <a:latin typeface="Lucida Console" panose="020B0609040504020204" pitchFamily="49" charset="0"/>
              </a:rPr>
              <a:t>"/&gt;    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&lt;item </a:t>
            </a:r>
            <a:r>
              <a:rPr lang="en-GB" sz="1600" dirty="0" err="1">
                <a:latin typeface="Lucida Console" panose="020B0609040504020204" pitchFamily="49" charset="0"/>
              </a:rPr>
              <a:t>href</a:t>
            </a:r>
            <a:r>
              <a:rPr lang="en-GB" sz="1600" dirty="0">
                <a:latin typeface="Lucida Console" panose="020B0609040504020204" pitchFamily="49" charset="0"/>
              </a:rPr>
              <a:t>="Text/</a:t>
            </a:r>
            <a:r>
              <a:rPr lang="en-GB" sz="1600" dirty="0" err="1">
                <a:latin typeface="Lucida Console" panose="020B0609040504020204" pitchFamily="49" charset="0"/>
              </a:rPr>
              <a:t>cover.xhtml</a:t>
            </a:r>
            <a:r>
              <a:rPr lang="en-GB" sz="1600" dirty="0">
                <a:latin typeface="Lucida Console" panose="020B0609040504020204" pitchFamily="49" charset="0"/>
              </a:rPr>
              <a:t>" id="</a:t>
            </a:r>
            <a:r>
              <a:rPr lang="en-GB" sz="1600" dirty="0" err="1">
                <a:latin typeface="Lucida Console" panose="020B0609040504020204" pitchFamily="49" charset="0"/>
              </a:rPr>
              <a:t>cover.xhtml</a:t>
            </a:r>
            <a:r>
              <a:rPr lang="en-GB" sz="1600" dirty="0">
                <a:latin typeface="Lucida Console" panose="020B0609040504020204" pitchFamily="49" charset="0"/>
              </a:rPr>
              <a:t>" 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      media-type="application/</a:t>
            </a:r>
            <a:r>
              <a:rPr lang="en-GB" sz="1600" dirty="0" err="1">
                <a:latin typeface="Lucida Console" panose="020B0609040504020204" pitchFamily="49" charset="0"/>
              </a:rPr>
              <a:t>xhtml+xml</a:t>
            </a:r>
            <a:r>
              <a:rPr lang="en-GB" sz="1600" dirty="0">
                <a:latin typeface="Lucida Console" panose="020B0609040504020204" pitchFamily="49" charset="0"/>
              </a:rPr>
              <a:t>"/&gt;    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&lt;item </a:t>
            </a:r>
            <a:r>
              <a:rPr lang="en-GB" sz="1600" dirty="0" err="1">
                <a:latin typeface="Lucida Console" panose="020B0609040504020204" pitchFamily="49" charset="0"/>
              </a:rPr>
              <a:t>href</a:t>
            </a:r>
            <a:r>
              <a:rPr lang="en-GB" sz="1600" dirty="0">
                <a:latin typeface="Lucida Console" panose="020B0609040504020204" pitchFamily="49" charset="0"/>
              </a:rPr>
              <a:t>="Text/chapter01.xhtml" id="chapter01.xhtml" 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      media-type="application/</a:t>
            </a:r>
            <a:r>
              <a:rPr lang="en-GB" sz="1600" dirty="0" err="1">
                <a:latin typeface="Lucida Console" panose="020B0609040504020204" pitchFamily="49" charset="0"/>
              </a:rPr>
              <a:t>xhtml+xml</a:t>
            </a:r>
            <a:r>
              <a:rPr lang="en-GB" sz="1600" dirty="0">
                <a:latin typeface="Lucida Console" panose="020B0609040504020204" pitchFamily="49" charset="0"/>
              </a:rPr>
              <a:t>"/&gt;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...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&lt;/manifest&gt;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18751B7-2821-1242-8E96-907827D97C6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11760200" y="6381750"/>
            <a:ext cx="431800" cy="287338"/>
          </a:xfrm>
        </p:spPr>
        <p:txBody>
          <a:bodyPr/>
          <a:lstStyle/>
          <a:p>
            <a:fld id="{03AC6681-E0FD-2C4C-B392-04A572FD2AAE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753086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OEBPS/</a:t>
            </a:r>
            <a:r>
              <a:rPr lang="en-GB" dirty="0" err="1"/>
              <a:t>content.opf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Three key components:</a:t>
            </a:r>
          </a:p>
          <a:p>
            <a:pPr lvl="1"/>
            <a:r>
              <a:rPr lang="en-GB" dirty="0">
                <a:solidFill>
                  <a:schemeClr val="bg2"/>
                </a:solidFill>
              </a:rPr>
              <a:t>Metadata about document</a:t>
            </a:r>
          </a:p>
          <a:p>
            <a:pPr lvl="1"/>
            <a:r>
              <a:rPr lang="en-GB" dirty="0">
                <a:solidFill>
                  <a:schemeClr val="bg2"/>
                </a:solidFill>
              </a:rPr>
              <a:t>Manifest listing files that comprise document</a:t>
            </a:r>
          </a:p>
          <a:p>
            <a:pPr lvl="1"/>
            <a:r>
              <a:rPr lang="en-GB" dirty="0"/>
              <a:t>Spine listing table of contents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2952F1E0-2A41-D449-9914-4976EE7ED7D3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sz="1600" dirty="0">
                <a:latin typeface="Lucida Console" panose="020B0609040504020204" pitchFamily="49" charset="0"/>
              </a:rPr>
              <a:t>&lt;spine toc="</a:t>
            </a:r>
            <a:r>
              <a:rPr lang="en-GB" sz="1600" dirty="0" err="1">
                <a:latin typeface="Lucida Console" panose="020B0609040504020204" pitchFamily="49" charset="0"/>
              </a:rPr>
              <a:t>ncx</a:t>
            </a:r>
            <a:r>
              <a:rPr lang="en-GB" sz="1600" dirty="0">
                <a:latin typeface="Lucida Console" panose="020B0609040504020204" pitchFamily="49" charset="0"/>
              </a:rPr>
              <a:t>"&gt;    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&lt;</a:t>
            </a:r>
            <a:r>
              <a:rPr lang="en-GB" sz="1600" dirty="0" err="1">
                <a:latin typeface="Lucida Console" panose="020B0609040504020204" pitchFamily="49" charset="0"/>
              </a:rPr>
              <a:t>itemref</a:t>
            </a:r>
            <a:r>
              <a:rPr lang="en-GB" sz="1600" dirty="0">
                <a:latin typeface="Lucida Console" panose="020B0609040504020204" pitchFamily="49" charset="0"/>
              </a:rPr>
              <a:t> </a:t>
            </a:r>
            <a:r>
              <a:rPr lang="en-GB" sz="1600" dirty="0" err="1">
                <a:latin typeface="Lucida Console" panose="020B0609040504020204" pitchFamily="49" charset="0"/>
              </a:rPr>
              <a:t>idref</a:t>
            </a:r>
            <a:r>
              <a:rPr lang="en-GB" sz="1600" dirty="0">
                <a:latin typeface="Lucida Console" panose="020B0609040504020204" pitchFamily="49" charset="0"/>
              </a:rPr>
              <a:t>="</a:t>
            </a:r>
            <a:r>
              <a:rPr lang="en-GB" sz="1600" dirty="0" err="1">
                <a:latin typeface="Lucida Console" panose="020B0609040504020204" pitchFamily="49" charset="0"/>
              </a:rPr>
              <a:t>cover.xhtml</a:t>
            </a:r>
            <a:r>
              <a:rPr lang="en-GB" sz="1600" dirty="0">
                <a:latin typeface="Lucida Console" panose="020B0609040504020204" pitchFamily="49" charset="0"/>
              </a:rPr>
              <a:t>"/&gt;    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&lt;</a:t>
            </a:r>
            <a:r>
              <a:rPr lang="en-GB" sz="1600" dirty="0" err="1">
                <a:latin typeface="Lucida Console" panose="020B0609040504020204" pitchFamily="49" charset="0"/>
              </a:rPr>
              <a:t>itemref</a:t>
            </a:r>
            <a:r>
              <a:rPr lang="en-GB" sz="1600" dirty="0">
                <a:latin typeface="Lucida Console" panose="020B0609040504020204" pitchFamily="49" charset="0"/>
              </a:rPr>
              <a:t> </a:t>
            </a:r>
            <a:r>
              <a:rPr lang="en-GB" sz="1600" dirty="0" err="1">
                <a:latin typeface="Lucida Console" panose="020B0609040504020204" pitchFamily="49" charset="0"/>
              </a:rPr>
              <a:t>idref</a:t>
            </a:r>
            <a:r>
              <a:rPr lang="en-GB" sz="1600" dirty="0">
                <a:latin typeface="Lucida Console" panose="020B0609040504020204" pitchFamily="49" charset="0"/>
              </a:rPr>
              <a:t>="</a:t>
            </a:r>
            <a:r>
              <a:rPr lang="en-GB" sz="1600" dirty="0" err="1">
                <a:latin typeface="Lucida Console" panose="020B0609040504020204" pitchFamily="49" charset="0"/>
              </a:rPr>
              <a:t>title.xhtml</a:t>
            </a:r>
            <a:r>
              <a:rPr lang="en-GB" sz="1600" dirty="0">
                <a:latin typeface="Lucida Console" panose="020B0609040504020204" pitchFamily="49" charset="0"/>
              </a:rPr>
              <a:t>"/&gt;    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&lt;</a:t>
            </a:r>
            <a:r>
              <a:rPr lang="en-GB" sz="1600" dirty="0" err="1">
                <a:latin typeface="Lucida Console" panose="020B0609040504020204" pitchFamily="49" charset="0"/>
              </a:rPr>
              <a:t>itemref</a:t>
            </a:r>
            <a:r>
              <a:rPr lang="en-GB" sz="1600" dirty="0">
                <a:latin typeface="Lucida Console" panose="020B0609040504020204" pitchFamily="49" charset="0"/>
              </a:rPr>
              <a:t> </a:t>
            </a:r>
            <a:r>
              <a:rPr lang="en-GB" sz="1600" dirty="0" err="1">
                <a:latin typeface="Lucida Console" panose="020B0609040504020204" pitchFamily="49" charset="0"/>
              </a:rPr>
              <a:t>idref</a:t>
            </a:r>
            <a:r>
              <a:rPr lang="en-GB" sz="1600" dirty="0">
                <a:latin typeface="Lucida Console" panose="020B0609040504020204" pitchFamily="49" charset="0"/>
              </a:rPr>
              <a:t>="chapter01.xhtml"/&gt;    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&lt;</a:t>
            </a:r>
            <a:r>
              <a:rPr lang="en-GB" sz="1600" dirty="0" err="1">
                <a:latin typeface="Lucida Console" panose="020B0609040504020204" pitchFamily="49" charset="0"/>
              </a:rPr>
              <a:t>itemref</a:t>
            </a:r>
            <a:r>
              <a:rPr lang="en-GB" sz="1600" dirty="0">
                <a:latin typeface="Lucida Console" panose="020B0609040504020204" pitchFamily="49" charset="0"/>
              </a:rPr>
              <a:t> </a:t>
            </a:r>
            <a:r>
              <a:rPr lang="en-GB" sz="1600" dirty="0" err="1">
                <a:latin typeface="Lucida Console" panose="020B0609040504020204" pitchFamily="49" charset="0"/>
              </a:rPr>
              <a:t>idref</a:t>
            </a:r>
            <a:r>
              <a:rPr lang="en-GB" sz="1600" dirty="0">
                <a:latin typeface="Lucida Console" panose="020B0609040504020204" pitchFamily="49" charset="0"/>
              </a:rPr>
              <a:t>="chapter02.xhtml"/&gt;    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&lt;</a:t>
            </a:r>
            <a:r>
              <a:rPr lang="en-GB" sz="1600" dirty="0" err="1">
                <a:latin typeface="Lucida Console" panose="020B0609040504020204" pitchFamily="49" charset="0"/>
              </a:rPr>
              <a:t>itemref</a:t>
            </a:r>
            <a:r>
              <a:rPr lang="en-GB" sz="1600" dirty="0">
                <a:latin typeface="Lucida Console" panose="020B0609040504020204" pitchFamily="49" charset="0"/>
              </a:rPr>
              <a:t> </a:t>
            </a:r>
            <a:r>
              <a:rPr lang="en-GB" sz="1600" dirty="0" err="1">
                <a:latin typeface="Lucida Console" panose="020B0609040504020204" pitchFamily="49" charset="0"/>
              </a:rPr>
              <a:t>idref</a:t>
            </a:r>
            <a:r>
              <a:rPr lang="en-GB" sz="1600" dirty="0">
                <a:latin typeface="Lucida Console" panose="020B0609040504020204" pitchFamily="49" charset="0"/>
              </a:rPr>
              <a:t>="chapter03.xhtml"/&gt;    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...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&lt;/spine&gt;</a:t>
            </a:r>
            <a:br>
              <a:rPr lang="en-GB" sz="1600" dirty="0">
                <a:latin typeface="Lucida Console" panose="020B0609040504020204" pitchFamily="49" charset="0"/>
              </a:rPr>
            </a:br>
            <a:endParaRPr lang="en-GB" sz="1600" dirty="0">
              <a:latin typeface="Lucida Console" panose="020B0609040504020204" pitchFamily="49" charset="0"/>
            </a:endParaRP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FD5A1690-8A51-1244-8D72-254A7940458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11760200" y="6381750"/>
            <a:ext cx="431800" cy="287338"/>
          </a:xfrm>
        </p:spPr>
        <p:txBody>
          <a:bodyPr/>
          <a:lstStyle/>
          <a:p>
            <a:fld id="{03AC6681-E0FD-2C4C-B392-04A572FD2AAE}" type="slidenum">
              <a:rPr lang="en-US" smtClean="0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019018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OEBPS/Text/chapter01.xhtml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26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sz="1600" dirty="0">
                <a:latin typeface="Lucida Console" panose="020B0609040504020204" pitchFamily="49" charset="0"/>
              </a:rPr>
              <a:t>&lt;?xml version="1.0" encoding="utf-8"?&gt;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&lt;!DOCTYPE html PUBLIC "-//W3C//DTD XHTML 1.1//EN” "http://www.w3.org/TR/xhtml11/DTD/xhtml11.dtd"&gt;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&lt;html </a:t>
            </a:r>
            <a:r>
              <a:rPr lang="en-GB" sz="1600" dirty="0" err="1">
                <a:latin typeface="Lucida Console" panose="020B0609040504020204" pitchFamily="49" charset="0"/>
              </a:rPr>
              <a:t>xmlns</a:t>
            </a:r>
            <a:r>
              <a:rPr lang="en-GB" sz="1600" dirty="0">
                <a:latin typeface="Lucida Console" panose="020B0609040504020204" pitchFamily="49" charset="0"/>
              </a:rPr>
              <a:t>="http://www.w3.org/1999/</a:t>
            </a:r>
            <a:r>
              <a:rPr lang="en-GB" sz="1600" dirty="0" err="1">
                <a:latin typeface="Lucida Console" panose="020B0609040504020204" pitchFamily="49" charset="0"/>
              </a:rPr>
              <a:t>xhtml</a:t>
            </a:r>
            <a:r>
              <a:rPr lang="en-GB" sz="1600" dirty="0">
                <a:latin typeface="Lucida Console" panose="020B0609040504020204" pitchFamily="49" charset="0"/>
              </a:rPr>
              <a:t>"&gt;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&lt;head&gt;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  &lt;link </a:t>
            </a:r>
            <a:r>
              <a:rPr lang="en-GB" sz="1600" dirty="0" err="1">
                <a:latin typeface="Lucida Console" panose="020B0609040504020204" pitchFamily="49" charset="0"/>
              </a:rPr>
              <a:t>href</a:t>
            </a:r>
            <a:r>
              <a:rPr lang="en-GB" sz="1600" dirty="0">
                <a:latin typeface="Lucida Console" panose="020B0609040504020204" pitchFamily="49" charset="0"/>
              </a:rPr>
              <a:t>="../Styles/</a:t>
            </a:r>
            <a:r>
              <a:rPr lang="en-GB" sz="1600" dirty="0" err="1">
                <a:latin typeface="Lucida Console" panose="020B0609040504020204" pitchFamily="49" charset="0"/>
              </a:rPr>
              <a:t>stylesheet.css</a:t>
            </a:r>
            <a:r>
              <a:rPr lang="en-GB" sz="1600" dirty="0">
                <a:latin typeface="Lucida Console" panose="020B0609040504020204" pitchFamily="49" charset="0"/>
              </a:rPr>
              <a:t>" </a:t>
            </a:r>
            <a:r>
              <a:rPr lang="en-GB" sz="1600" dirty="0" err="1">
                <a:latin typeface="Lucida Console" panose="020B0609040504020204" pitchFamily="49" charset="0"/>
              </a:rPr>
              <a:t>rel</a:t>
            </a:r>
            <a:r>
              <a:rPr lang="en-GB" sz="1600" dirty="0">
                <a:latin typeface="Lucida Console" panose="020B0609040504020204" pitchFamily="49" charset="0"/>
              </a:rPr>
              <a:t>="stylesheet" 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        type="text/</a:t>
            </a:r>
            <a:r>
              <a:rPr lang="en-GB" sz="1600" dirty="0" err="1">
                <a:latin typeface="Lucida Console" panose="020B0609040504020204" pitchFamily="49" charset="0"/>
              </a:rPr>
              <a:t>css</a:t>
            </a:r>
            <a:r>
              <a:rPr lang="en-GB" sz="1600" dirty="0">
                <a:latin typeface="Lucida Console" panose="020B0609040504020204" pitchFamily="49" charset="0"/>
              </a:rPr>
              <a:t>"/&gt;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&lt;/head&gt;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&lt;body&gt;  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  &lt;h1&gt;ONE: The Bedroom Murmured&lt;/h1&gt;  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  &lt;p&gt;The bedroom murmured to itself gently. It was almost below the limits of hearing—an irregular little sound, yet quite unmistakable, and quite deadly.&lt;/p&gt;  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  &lt;p&gt;But it wasn’t that which awakened Biron </a:t>
            </a:r>
            <a:r>
              <a:rPr lang="en-GB" sz="1600" dirty="0" err="1">
                <a:latin typeface="Lucida Console" panose="020B0609040504020204" pitchFamily="49" charset="0"/>
              </a:rPr>
              <a:t>Farrill</a:t>
            </a:r>
            <a:r>
              <a:rPr lang="en-GB" sz="1600" dirty="0">
                <a:latin typeface="Lucida Console" panose="020B0609040504020204" pitchFamily="49" charset="0"/>
              </a:rPr>
              <a:t> and dragged him out of a heavy, unrefreshing slumber. He turned his head restlessly from side to side in a futile struggle against the periodic burr-r-r on the end table.&lt;/p&gt;  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  &lt;p&gt;He put out a clumsy hand without opening his eyes and closed contact.&lt;/p&gt;  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  &lt;p&gt;“Hello,” he mumbled.&lt;/p&gt;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C3C57CED-7E19-F14F-9278-ED3CF96C7E0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916812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Office Open XML</a:t>
            </a:r>
          </a:p>
        </p:txBody>
      </p:sp>
    </p:spTree>
    <p:extLst>
      <p:ext uri="{BB962C8B-B14F-4D97-AF65-F5344CB8AC3E}">
        <p14:creationId xmlns:p14="http://schemas.microsoft.com/office/powerpoint/2010/main" val="414148379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Open Office XML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711598" cy="4464051"/>
          </a:xfrm>
        </p:spPr>
        <p:txBody>
          <a:bodyPr/>
          <a:lstStyle/>
          <a:p>
            <a:pPr marL="0" indent="0">
              <a:buNone/>
            </a:pPr>
            <a:r>
              <a:rPr lang="en-GB" dirty="0"/>
              <a:t>Microsoft-originated XML-based format</a:t>
            </a:r>
          </a:p>
          <a:p>
            <a:pPr lvl="1"/>
            <a:r>
              <a:rPr lang="en-GB" dirty="0"/>
              <a:t>Standardised by </a:t>
            </a:r>
            <a:r>
              <a:rPr lang="en-GB" dirty="0" err="1"/>
              <a:t>Ecma</a:t>
            </a:r>
            <a:r>
              <a:rPr lang="en-GB" dirty="0"/>
              <a:t> and ISO/IEC</a:t>
            </a:r>
          </a:p>
          <a:p>
            <a:pPr lvl="1"/>
            <a:r>
              <a:rPr lang="en-GB" dirty="0"/>
              <a:t>Replaced pre-2007 proprietary format</a:t>
            </a:r>
          </a:p>
          <a:p>
            <a:pPr marL="0" indent="0">
              <a:buNone/>
            </a:pPr>
            <a:r>
              <a:rPr lang="en-GB" dirty="0"/>
              <a:t>ZIP file of directory hierarchy containing XML</a:t>
            </a:r>
          </a:p>
          <a:p>
            <a:pPr lvl="1"/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docprops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/</a:t>
            </a:r>
            <a:r>
              <a:rPr lang="en-GB" dirty="0"/>
              <a:t> contains metadata</a:t>
            </a:r>
          </a:p>
          <a:p>
            <a:pPr lvl="1"/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ppt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/slides</a:t>
            </a:r>
            <a:r>
              <a:rPr lang="en-GB" dirty="0"/>
              <a:t> contains slides</a:t>
            </a:r>
          </a:p>
          <a:p>
            <a:pPr lvl="1"/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ppt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/media</a:t>
            </a:r>
            <a:r>
              <a:rPr lang="en-GB" dirty="0"/>
              <a:t> contains images</a:t>
            </a:r>
          </a:p>
          <a:p>
            <a:pPr lvl="1"/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_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rels</a:t>
            </a:r>
            <a:r>
              <a:rPr lang="en-GB" dirty="0">
                <a:latin typeface="Georgia" charset="0"/>
                <a:ea typeface="Georgia" charset="0"/>
                <a:cs typeface="Georgia" charset="0"/>
              </a:rPr>
              <a:t> </a:t>
            </a:r>
            <a:r>
              <a:rPr lang="en-GB" dirty="0"/>
              <a:t>translates file names into XML attribute values</a:t>
            </a:r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quarter" idx="14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709"/>
          <a:stretch/>
        </p:blipFill>
        <p:spPr>
          <a:xfrm>
            <a:off x="7276431" y="1773236"/>
            <a:ext cx="2866841" cy="4392613"/>
          </a:xfr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DC115AF-DC48-7B4E-AEA8-CF553C1B0CE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645867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>
          <a:xfrm>
            <a:off x="623887" y="692150"/>
            <a:ext cx="10944225" cy="6165850"/>
          </a:xfrm>
        </p:spPr>
        <p:txBody>
          <a:bodyPr wrap="square">
            <a:normAutofit fontScale="85000" lnSpcReduction="10000"/>
          </a:bodyPr>
          <a:lstStyle/>
          <a:p>
            <a:pPr marL="0" indent="0">
              <a:buNone/>
            </a:pPr>
            <a:r>
              <a:rPr lang="en-GB" dirty="0"/>
              <a:t>&lt;?xml version="1.0" encoding="UTF-8" standalone="yes"?&gt;</a:t>
            </a:r>
            <a:br>
              <a:rPr lang="en-GB" dirty="0"/>
            </a:br>
            <a:r>
              <a:rPr lang="en-GB" dirty="0"/>
              <a:t>&lt;</a:t>
            </a:r>
            <a:r>
              <a:rPr lang="en-GB" dirty="0" err="1"/>
              <a:t>p:sld</a:t>
            </a:r>
            <a:r>
              <a:rPr lang="en-GB" dirty="0"/>
              <a:t> </a:t>
            </a:r>
            <a:r>
              <a:rPr lang="en-GB" dirty="0" err="1"/>
              <a:t>xmlns:a</a:t>
            </a:r>
            <a:r>
              <a:rPr lang="en-GB" dirty="0"/>
              <a:t>="http://</a:t>
            </a:r>
            <a:r>
              <a:rPr lang="en-GB" dirty="0" err="1"/>
              <a:t>schemas.openxmlformats.org</a:t>
            </a:r>
            <a:r>
              <a:rPr lang="en-GB" dirty="0"/>
              <a:t>/</a:t>
            </a:r>
            <a:r>
              <a:rPr lang="en-GB" dirty="0" err="1"/>
              <a:t>drawingml</a:t>
            </a:r>
            <a:r>
              <a:rPr lang="en-GB" dirty="0"/>
              <a:t>/2006/main" </a:t>
            </a:r>
            <a:br>
              <a:rPr lang="en-GB" dirty="0"/>
            </a:br>
            <a:r>
              <a:rPr lang="en-GB" dirty="0"/>
              <a:t>          </a:t>
            </a:r>
            <a:r>
              <a:rPr lang="en-GB" dirty="0" err="1"/>
              <a:t>xmlns:r</a:t>
            </a:r>
            <a:r>
              <a:rPr lang="en-GB" dirty="0"/>
              <a:t>="http://</a:t>
            </a:r>
            <a:r>
              <a:rPr lang="en-GB" dirty="0" err="1"/>
              <a:t>schemas.openxmlformats.org</a:t>
            </a:r>
            <a:r>
              <a:rPr lang="en-GB" dirty="0"/>
              <a:t>/</a:t>
            </a:r>
            <a:r>
              <a:rPr lang="en-GB" dirty="0" err="1"/>
              <a:t>officeDocument</a:t>
            </a:r>
            <a:r>
              <a:rPr lang="en-GB" dirty="0"/>
              <a:t>/2006/relationships" </a:t>
            </a:r>
            <a:br>
              <a:rPr lang="en-GB" dirty="0"/>
            </a:br>
            <a:r>
              <a:rPr lang="en-GB" dirty="0"/>
              <a:t>          </a:t>
            </a:r>
            <a:r>
              <a:rPr lang="en-GB" dirty="0" err="1"/>
              <a:t>xmlns:p</a:t>
            </a:r>
            <a:r>
              <a:rPr lang="en-GB" dirty="0"/>
              <a:t>="http://</a:t>
            </a:r>
            <a:r>
              <a:rPr lang="en-GB" dirty="0" err="1"/>
              <a:t>schemas.openxmlformats.org</a:t>
            </a:r>
            <a:r>
              <a:rPr lang="en-GB" dirty="0"/>
              <a:t>/</a:t>
            </a:r>
            <a:r>
              <a:rPr lang="en-GB" dirty="0" err="1"/>
              <a:t>presentationml</a:t>
            </a:r>
            <a:r>
              <a:rPr lang="en-GB" dirty="0"/>
              <a:t>/2006/main"&gt;</a:t>
            </a:r>
            <a:br>
              <a:rPr lang="en-GB" dirty="0"/>
            </a:br>
            <a:r>
              <a:rPr lang="en-GB" dirty="0"/>
              <a:t>&lt;</a:t>
            </a:r>
            <a:r>
              <a:rPr lang="en-GB" dirty="0" err="1"/>
              <a:t>p:cSld</a:t>
            </a:r>
            <a:r>
              <a:rPr lang="en-GB" dirty="0"/>
              <a:t>&gt;&lt;</a:t>
            </a:r>
            <a:r>
              <a:rPr lang="en-GB" dirty="0" err="1"/>
              <a:t>p:spTree</a:t>
            </a:r>
            <a:r>
              <a:rPr lang="en-GB" dirty="0"/>
              <a:t>&gt;</a:t>
            </a:r>
            <a:br>
              <a:rPr lang="en-GB" dirty="0"/>
            </a:br>
            <a:r>
              <a:rPr lang="en-GB" dirty="0"/>
              <a:t>&lt;</a:t>
            </a:r>
            <a:r>
              <a:rPr lang="en-GB" dirty="0" err="1"/>
              <a:t>p:nvGrpSpPr</a:t>
            </a:r>
            <a:r>
              <a:rPr lang="en-GB" dirty="0"/>
              <a:t>&gt;&lt;</a:t>
            </a:r>
            <a:r>
              <a:rPr lang="en-GB" dirty="0" err="1"/>
              <a:t>p:cNvPr</a:t>
            </a:r>
            <a:r>
              <a:rPr lang="en-GB" dirty="0"/>
              <a:t> id="1" name=""/&gt;&lt;</a:t>
            </a:r>
            <a:r>
              <a:rPr lang="en-GB" dirty="0" err="1"/>
              <a:t>p:cNvGrpSpPr</a:t>
            </a:r>
            <a:r>
              <a:rPr lang="en-GB" dirty="0"/>
              <a:t>/&gt;&lt;</a:t>
            </a:r>
            <a:r>
              <a:rPr lang="en-GB" dirty="0" err="1"/>
              <a:t>p:nvPr</a:t>
            </a:r>
            <a:r>
              <a:rPr lang="en-GB" dirty="0"/>
              <a:t>/&gt;&lt;/</a:t>
            </a:r>
            <a:r>
              <a:rPr lang="en-GB" dirty="0" err="1"/>
              <a:t>p:nvGrpSpPr</a:t>
            </a:r>
            <a:r>
              <a:rPr lang="en-GB" dirty="0"/>
              <a:t>&gt;</a:t>
            </a:r>
            <a:br>
              <a:rPr lang="en-GB" dirty="0"/>
            </a:br>
            <a:r>
              <a:rPr lang="en-GB" dirty="0"/>
              <a:t>&lt;</a:t>
            </a:r>
            <a:r>
              <a:rPr lang="en-GB" dirty="0" err="1"/>
              <a:t>p:grpSpPr</a:t>
            </a:r>
            <a:r>
              <a:rPr lang="en-GB" dirty="0"/>
              <a:t>&gt;&lt;</a:t>
            </a:r>
            <a:r>
              <a:rPr lang="en-GB" dirty="0" err="1"/>
              <a:t>a:xfrm</a:t>
            </a:r>
            <a:r>
              <a:rPr lang="en-GB" dirty="0"/>
              <a:t>&gt;&lt;</a:t>
            </a:r>
            <a:r>
              <a:rPr lang="en-GB" dirty="0" err="1"/>
              <a:t>a:off</a:t>
            </a:r>
            <a:r>
              <a:rPr lang="en-GB" dirty="0"/>
              <a:t> x="0" y="0"/&gt;&lt;</a:t>
            </a:r>
            <a:r>
              <a:rPr lang="en-GB" dirty="0" err="1"/>
              <a:t>a:ext</a:t>
            </a:r>
            <a:r>
              <a:rPr lang="en-GB" dirty="0"/>
              <a:t> cx="0" cy="0"/&gt;&lt;</a:t>
            </a:r>
            <a:r>
              <a:rPr lang="en-GB" dirty="0" err="1"/>
              <a:t>a:chOff</a:t>
            </a:r>
            <a:r>
              <a:rPr lang="en-GB" dirty="0"/>
              <a:t> x="0" y="0"/&gt;&lt;</a:t>
            </a:r>
            <a:r>
              <a:rPr lang="en-GB" dirty="0" err="1"/>
              <a:t>a:chExt</a:t>
            </a:r>
            <a:r>
              <a:rPr lang="en-GB" dirty="0"/>
              <a:t> cx="0" cy="0"/&gt;&lt;/</a:t>
            </a:r>
            <a:r>
              <a:rPr lang="en-GB" dirty="0" err="1"/>
              <a:t>a:xfrm</a:t>
            </a:r>
            <a:r>
              <a:rPr lang="en-GB" dirty="0"/>
              <a:t>&gt;&lt;/</a:t>
            </a:r>
            <a:r>
              <a:rPr lang="en-GB" dirty="0" err="1"/>
              <a:t>p:grpSpPr</a:t>
            </a:r>
            <a:r>
              <a:rPr lang="en-GB" dirty="0"/>
              <a:t>&gt;</a:t>
            </a:r>
            <a:br>
              <a:rPr lang="en-GB" dirty="0"/>
            </a:br>
            <a:r>
              <a:rPr lang="en-GB" dirty="0"/>
              <a:t>&lt;</a:t>
            </a:r>
            <a:r>
              <a:rPr lang="en-GB" dirty="0" err="1"/>
              <a:t>p:sp</a:t>
            </a:r>
            <a:r>
              <a:rPr lang="en-GB" dirty="0"/>
              <a:t>&gt;&lt;</a:t>
            </a:r>
            <a:r>
              <a:rPr lang="en-GB" dirty="0" err="1"/>
              <a:t>p:nvSpPr</a:t>
            </a:r>
            <a:r>
              <a:rPr lang="en-GB" dirty="0"/>
              <a:t>&gt;&lt;</a:t>
            </a:r>
            <a:r>
              <a:rPr lang="en-GB" dirty="0" err="1"/>
              <a:t>p:cNvPr</a:t>
            </a:r>
            <a:r>
              <a:rPr lang="en-GB" dirty="0"/>
              <a:t> id="2" name="Title 1"/&gt;&lt;</a:t>
            </a:r>
            <a:r>
              <a:rPr lang="en-GB" dirty="0" err="1"/>
              <a:t>p:cNvSpPr</a:t>
            </a:r>
            <a:r>
              <a:rPr lang="en-GB" dirty="0"/>
              <a:t>&gt;&lt;</a:t>
            </a:r>
            <a:r>
              <a:rPr lang="en-GB" dirty="0" err="1"/>
              <a:t>a:spLocks</a:t>
            </a:r>
            <a:r>
              <a:rPr lang="en-GB" dirty="0"/>
              <a:t> </a:t>
            </a:r>
            <a:r>
              <a:rPr lang="en-GB" dirty="0" err="1"/>
              <a:t>noGrp</a:t>
            </a:r>
            <a:r>
              <a:rPr lang="en-GB" dirty="0"/>
              <a:t>="1"/&gt;&lt;/</a:t>
            </a:r>
            <a:r>
              <a:rPr lang="en-GB" dirty="0" err="1"/>
              <a:t>p:cNvSpPr</a:t>
            </a:r>
            <a:r>
              <a:rPr lang="en-GB" dirty="0"/>
              <a:t>&gt;</a:t>
            </a:r>
            <a:br>
              <a:rPr lang="en-GB" dirty="0"/>
            </a:br>
            <a:r>
              <a:rPr lang="en-GB" dirty="0"/>
              <a:t>&lt;</a:t>
            </a:r>
            <a:r>
              <a:rPr lang="en-GB" dirty="0" err="1"/>
              <a:t>p:nvPr</a:t>
            </a:r>
            <a:r>
              <a:rPr lang="en-GB" dirty="0"/>
              <a:t>&gt;&lt;</a:t>
            </a:r>
            <a:r>
              <a:rPr lang="en-GB" dirty="0" err="1"/>
              <a:t>p:ph</a:t>
            </a:r>
            <a:r>
              <a:rPr lang="en-GB" dirty="0"/>
              <a:t> type="</a:t>
            </a:r>
            <a:r>
              <a:rPr lang="en-GB" dirty="0" err="1"/>
              <a:t>ctrTitle</a:t>
            </a:r>
            <a:r>
              <a:rPr lang="en-GB" dirty="0"/>
              <a:t>"/&gt;&lt;/</a:t>
            </a:r>
            <a:r>
              <a:rPr lang="en-GB" dirty="0" err="1"/>
              <a:t>p:nvPr</a:t>
            </a:r>
            <a:r>
              <a:rPr lang="en-GB" dirty="0"/>
              <a:t>&gt;&lt;/</a:t>
            </a:r>
            <a:r>
              <a:rPr lang="en-GB" dirty="0" err="1"/>
              <a:t>p:nvSpPr</a:t>
            </a:r>
            <a:r>
              <a:rPr lang="en-GB" dirty="0"/>
              <a:t>&gt;&lt;</a:t>
            </a:r>
            <a:r>
              <a:rPr lang="en-GB" dirty="0" err="1"/>
              <a:t>p:spPr</a:t>
            </a:r>
            <a:r>
              <a:rPr lang="en-GB" dirty="0"/>
              <a:t>/&gt;</a:t>
            </a:r>
            <a:br>
              <a:rPr lang="en-GB" dirty="0"/>
            </a:br>
            <a:r>
              <a:rPr lang="en-GB" dirty="0"/>
              <a:t>&lt;</a:t>
            </a:r>
            <a:r>
              <a:rPr lang="en-GB" dirty="0" err="1"/>
              <a:t>p:txBody</a:t>
            </a:r>
            <a:r>
              <a:rPr lang="en-GB" dirty="0"/>
              <a:t>&gt;&lt;</a:t>
            </a:r>
            <a:r>
              <a:rPr lang="en-GB" dirty="0" err="1"/>
              <a:t>a:bodyPr</a:t>
            </a:r>
            <a:r>
              <a:rPr lang="en-GB" dirty="0"/>
              <a:t>/&gt;&lt;</a:t>
            </a:r>
            <a:r>
              <a:rPr lang="en-GB" dirty="0" err="1"/>
              <a:t>a:lstStyle</a:t>
            </a:r>
            <a:r>
              <a:rPr lang="en-GB" dirty="0"/>
              <a:t>/&gt;&lt;</a:t>
            </a:r>
            <a:r>
              <a:rPr lang="en-GB" dirty="0" err="1"/>
              <a:t>a:p</a:t>
            </a:r>
            <a:r>
              <a:rPr lang="en-GB" dirty="0"/>
              <a:t>&gt;&lt;</a:t>
            </a:r>
            <a:r>
              <a:rPr lang="en-GB" dirty="0" err="1"/>
              <a:t>a:r</a:t>
            </a:r>
            <a:r>
              <a:rPr lang="en-GB" dirty="0"/>
              <a:t>&gt;&lt;</a:t>
            </a:r>
            <a:r>
              <a:rPr lang="en-GB" dirty="0" err="1"/>
              <a:t>a:rPr</a:t>
            </a:r>
            <a:r>
              <a:rPr lang="en-GB" dirty="0"/>
              <a:t> lang="</a:t>
            </a:r>
            <a:r>
              <a:rPr lang="en-GB" dirty="0" err="1"/>
              <a:t>en</a:t>
            </a:r>
            <a:r>
              <a:rPr lang="en-GB" dirty="0"/>
              <a:t>-GB" dirty="0"/&gt;&lt;</a:t>
            </a:r>
            <a:r>
              <a:rPr lang="en-GB" dirty="0" err="1"/>
              <a:t>a:t</a:t>
            </a:r>
            <a:r>
              <a:rPr lang="en-GB" dirty="0"/>
              <a:t>&gt;</a:t>
            </a:r>
            <a:r>
              <a:rPr lang="en-GB" b="1" dirty="0"/>
              <a:t>Web Formats</a:t>
            </a:r>
            <a:r>
              <a:rPr lang="en-GB" dirty="0"/>
              <a:t>&lt;/</a:t>
            </a:r>
            <a:r>
              <a:rPr lang="en-GB" dirty="0" err="1"/>
              <a:t>a:t</a:t>
            </a:r>
            <a:r>
              <a:rPr lang="en-GB" dirty="0"/>
              <a:t>&gt;&lt;/</a:t>
            </a:r>
            <a:r>
              <a:rPr lang="en-GB" dirty="0" err="1"/>
              <a:t>a:r</a:t>
            </a:r>
            <a:r>
              <a:rPr lang="en-GB" dirty="0"/>
              <a:t>&gt;&lt;/</a:t>
            </a:r>
            <a:r>
              <a:rPr lang="en-GB" dirty="0" err="1"/>
              <a:t>a:p</a:t>
            </a:r>
            <a:r>
              <a:rPr lang="en-GB" dirty="0"/>
              <a:t>&gt;&lt;/</a:t>
            </a:r>
            <a:r>
              <a:rPr lang="en-GB" dirty="0" err="1"/>
              <a:t>p:txBody</a:t>
            </a:r>
            <a:r>
              <a:rPr lang="en-GB" dirty="0"/>
              <a:t>&gt;&lt;/</a:t>
            </a:r>
            <a:r>
              <a:rPr lang="en-GB" dirty="0" err="1"/>
              <a:t>p:sp</a:t>
            </a:r>
            <a:r>
              <a:rPr lang="en-GB" dirty="0"/>
              <a:t>&gt;&lt;</a:t>
            </a:r>
            <a:r>
              <a:rPr lang="en-GB" dirty="0" err="1"/>
              <a:t>p:sp</a:t>
            </a:r>
            <a:r>
              <a:rPr lang="en-GB" dirty="0"/>
              <a:t>&gt;&lt;</a:t>
            </a:r>
            <a:r>
              <a:rPr lang="en-GB" dirty="0" err="1"/>
              <a:t>p:nvSpPr</a:t>
            </a:r>
            <a:r>
              <a:rPr lang="en-GB" dirty="0"/>
              <a:t>&gt;&lt;</a:t>
            </a:r>
            <a:r>
              <a:rPr lang="en-GB" dirty="0" err="1"/>
              <a:t>p:cNvPr</a:t>
            </a:r>
            <a:r>
              <a:rPr lang="en-GB" dirty="0"/>
              <a:t> id="3" name="Subtitle 2"/&gt;&lt;</a:t>
            </a:r>
            <a:r>
              <a:rPr lang="en-GB" dirty="0" err="1"/>
              <a:t>p:cNvSpPr</a:t>
            </a:r>
            <a:r>
              <a:rPr lang="en-GB" dirty="0"/>
              <a:t>&gt;&lt;</a:t>
            </a:r>
            <a:r>
              <a:rPr lang="en-GB" dirty="0" err="1"/>
              <a:t>a:spLocks</a:t>
            </a:r>
            <a:r>
              <a:rPr lang="en-GB" dirty="0"/>
              <a:t> </a:t>
            </a:r>
            <a:r>
              <a:rPr lang="en-GB" dirty="0" err="1"/>
              <a:t>noGrp</a:t>
            </a:r>
            <a:r>
              <a:rPr lang="en-GB" dirty="0"/>
              <a:t>="1"/&gt;&lt;/</a:t>
            </a:r>
            <a:r>
              <a:rPr lang="en-GB" dirty="0" err="1"/>
              <a:t>p:cNvSpPr</a:t>
            </a:r>
            <a:r>
              <a:rPr lang="en-GB" dirty="0"/>
              <a:t>&gt;&lt;</a:t>
            </a:r>
            <a:r>
              <a:rPr lang="en-GB" dirty="0" err="1"/>
              <a:t>p:nvPr</a:t>
            </a:r>
            <a:r>
              <a:rPr lang="en-GB" dirty="0"/>
              <a:t>&gt;&lt;</a:t>
            </a:r>
            <a:r>
              <a:rPr lang="en-GB" dirty="0" err="1"/>
              <a:t>p:ph</a:t>
            </a:r>
            <a:r>
              <a:rPr lang="en-GB" dirty="0"/>
              <a:t> type="</a:t>
            </a:r>
            <a:r>
              <a:rPr lang="en-GB" dirty="0" err="1"/>
              <a:t>subTitle</a:t>
            </a:r>
            <a:r>
              <a:rPr lang="en-GB" dirty="0"/>
              <a:t>" </a:t>
            </a:r>
            <a:r>
              <a:rPr lang="en-GB" dirty="0" err="1"/>
              <a:t>idx</a:t>
            </a:r>
            <a:r>
              <a:rPr lang="en-GB" dirty="0"/>
              <a:t>="1"/&gt;&lt;/</a:t>
            </a:r>
            <a:r>
              <a:rPr lang="en-GB" dirty="0" err="1"/>
              <a:t>p:nvPr</a:t>
            </a:r>
            <a:r>
              <a:rPr lang="en-GB" dirty="0"/>
              <a:t>&gt;&lt;/</a:t>
            </a:r>
            <a:r>
              <a:rPr lang="en-GB" dirty="0" err="1"/>
              <a:t>p:nvSpPr</a:t>
            </a:r>
            <a:r>
              <a:rPr lang="en-GB" dirty="0"/>
              <a:t>&gt;&lt;</a:t>
            </a:r>
            <a:r>
              <a:rPr lang="en-GB" dirty="0" err="1"/>
              <a:t>p:spPr</a:t>
            </a:r>
            <a:r>
              <a:rPr lang="en-GB" dirty="0"/>
              <a:t>/&gt;&lt;</a:t>
            </a:r>
            <a:r>
              <a:rPr lang="en-GB" dirty="0" err="1"/>
              <a:t>p:txBody</a:t>
            </a:r>
            <a:r>
              <a:rPr lang="en-GB" dirty="0"/>
              <a:t>&gt;&lt;</a:t>
            </a:r>
            <a:r>
              <a:rPr lang="en-GB" dirty="0" err="1"/>
              <a:t>a:bodyPr</a:t>
            </a:r>
            <a:r>
              <a:rPr lang="en-GB" dirty="0"/>
              <a:t>/&gt;&lt;</a:t>
            </a:r>
            <a:r>
              <a:rPr lang="en-GB" dirty="0" err="1"/>
              <a:t>a:lstStyle</a:t>
            </a:r>
            <a:r>
              <a:rPr lang="en-GB" dirty="0"/>
              <a:t>/&gt;</a:t>
            </a:r>
            <a:br>
              <a:rPr lang="en-GB" dirty="0"/>
            </a:br>
            <a:r>
              <a:rPr lang="en-GB" dirty="0"/>
              <a:t>&lt;</a:t>
            </a:r>
            <a:r>
              <a:rPr lang="en-GB" dirty="0" err="1"/>
              <a:t>a:p</a:t>
            </a:r>
            <a:r>
              <a:rPr lang="en-GB" dirty="0"/>
              <a:t>&gt;&lt;</a:t>
            </a:r>
            <a:r>
              <a:rPr lang="en-GB" dirty="0" err="1"/>
              <a:t>a:r</a:t>
            </a:r>
            <a:r>
              <a:rPr lang="en-GB" dirty="0"/>
              <a:t>&gt;&lt;</a:t>
            </a:r>
            <a:r>
              <a:rPr lang="en-GB" dirty="0" err="1"/>
              <a:t>a:rPr</a:t>
            </a:r>
            <a:r>
              <a:rPr lang="en-GB" dirty="0"/>
              <a:t> lang="</a:t>
            </a:r>
            <a:r>
              <a:rPr lang="en-GB" dirty="0" err="1"/>
              <a:t>en</a:t>
            </a:r>
            <a:r>
              <a:rPr lang="en-GB" dirty="0"/>
              <a:t>-GB" dirty="0"/&gt;&lt;</a:t>
            </a:r>
            <a:r>
              <a:rPr lang="en-GB" dirty="0" err="1"/>
              <a:t>a:t</a:t>
            </a:r>
            <a:r>
              <a:rPr lang="en-GB" dirty="0"/>
              <a:t>&gt;</a:t>
            </a:r>
            <a:r>
              <a:rPr lang="en-GB" b="1" dirty="0"/>
              <a:t>COMP3220 Web Infrastructure</a:t>
            </a:r>
            <a:r>
              <a:rPr lang="en-GB" dirty="0"/>
              <a:t>&lt;/</a:t>
            </a:r>
            <a:r>
              <a:rPr lang="en-GB" dirty="0" err="1"/>
              <a:t>a:t</a:t>
            </a:r>
            <a:r>
              <a:rPr lang="en-GB" dirty="0"/>
              <a:t>&gt;&lt;/</a:t>
            </a:r>
            <a:r>
              <a:rPr lang="en-GB" dirty="0" err="1"/>
              <a:t>a:r</a:t>
            </a:r>
            <a:r>
              <a:rPr lang="en-GB" dirty="0"/>
              <a:t>&gt;&lt;/</a:t>
            </a:r>
            <a:r>
              <a:rPr lang="en-GB" dirty="0" err="1"/>
              <a:t>a:p</a:t>
            </a:r>
            <a:r>
              <a:rPr lang="en-GB" dirty="0"/>
              <a:t>&gt;</a:t>
            </a:r>
            <a:br>
              <a:rPr lang="en-GB" dirty="0"/>
            </a:br>
            <a:r>
              <a:rPr lang="en-GB" dirty="0"/>
              <a:t>&lt;/</a:t>
            </a:r>
            <a:r>
              <a:rPr lang="en-GB" dirty="0" err="1"/>
              <a:t>p:txBody</a:t>
            </a:r>
            <a:r>
              <a:rPr lang="en-GB" dirty="0"/>
              <a:t>&gt;&lt;/</a:t>
            </a:r>
            <a:r>
              <a:rPr lang="en-GB" dirty="0" err="1"/>
              <a:t>p:sp</a:t>
            </a:r>
            <a:r>
              <a:rPr lang="en-GB" dirty="0"/>
              <a:t>&gt;&lt;</a:t>
            </a:r>
            <a:r>
              <a:rPr lang="en-GB" dirty="0" err="1"/>
              <a:t>p:sp</a:t>
            </a:r>
            <a:r>
              <a:rPr lang="en-GB" dirty="0"/>
              <a:t>&gt;&lt;</a:t>
            </a:r>
            <a:r>
              <a:rPr lang="en-GB" dirty="0" err="1"/>
              <a:t>p:nvSpPr</a:t>
            </a:r>
            <a:r>
              <a:rPr lang="en-GB" dirty="0"/>
              <a:t>&gt;&lt;</a:t>
            </a:r>
            <a:r>
              <a:rPr lang="en-GB" dirty="0" err="1"/>
              <a:t>p:cNvPr</a:t>
            </a:r>
            <a:r>
              <a:rPr lang="en-GB" dirty="0"/>
              <a:t> id="4" name="Text Placeholder 3"/&gt;&lt;</a:t>
            </a:r>
            <a:r>
              <a:rPr lang="en-GB" dirty="0" err="1"/>
              <a:t>p:cNvSpPr</a:t>
            </a:r>
            <a:r>
              <a:rPr lang="en-GB" dirty="0"/>
              <a:t>&gt;&lt;</a:t>
            </a:r>
            <a:r>
              <a:rPr lang="en-GB" dirty="0" err="1"/>
              <a:t>a:spLocks</a:t>
            </a:r>
            <a:r>
              <a:rPr lang="en-GB" dirty="0"/>
              <a:t> </a:t>
            </a:r>
            <a:r>
              <a:rPr lang="en-GB" dirty="0" err="1"/>
              <a:t>noGrp</a:t>
            </a:r>
            <a:r>
              <a:rPr lang="en-GB" dirty="0"/>
              <a:t>="1"/&gt;&lt;/</a:t>
            </a:r>
            <a:r>
              <a:rPr lang="en-GB" dirty="0" err="1"/>
              <a:t>p:cNvSpPr</a:t>
            </a:r>
            <a:r>
              <a:rPr lang="en-GB" dirty="0"/>
              <a:t>&gt;&lt;</a:t>
            </a:r>
            <a:r>
              <a:rPr lang="en-GB" dirty="0" err="1"/>
              <a:t>p:nvPr</a:t>
            </a:r>
            <a:r>
              <a:rPr lang="en-GB" dirty="0"/>
              <a:t>&gt;&lt;</a:t>
            </a:r>
            <a:r>
              <a:rPr lang="en-GB" dirty="0" err="1"/>
              <a:t>p:ph</a:t>
            </a:r>
            <a:r>
              <a:rPr lang="en-GB" dirty="0"/>
              <a:t> type="body" </a:t>
            </a:r>
            <a:r>
              <a:rPr lang="en-GB" dirty="0" err="1"/>
              <a:t>sz</a:t>
            </a:r>
            <a:r>
              <a:rPr lang="en-GB" dirty="0"/>
              <a:t>="quarter" </a:t>
            </a:r>
            <a:r>
              <a:rPr lang="en-GB" dirty="0" err="1"/>
              <a:t>idx</a:t>
            </a:r>
            <a:r>
              <a:rPr lang="en-GB" dirty="0"/>
              <a:t>="13"/&gt;&lt;/</a:t>
            </a:r>
            <a:r>
              <a:rPr lang="en-GB" dirty="0" err="1"/>
              <a:t>p:nvPr</a:t>
            </a:r>
            <a:r>
              <a:rPr lang="en-GB" dirty="0"/>
              <a:t>&gt;&lt;/</a:t>
            </a:r>
            <a:r>
              <a:rPr lang="en-GB" dirty="0" err="1"/>
              <a:t>p:nvSpPr</a:t>
            </a:r>
            <a:r>
              <a:rPr lang="en-GB" dirty="0"/>
              <a:t>&gt;&lt;</a:t>
            </a:r>
            <a:r>
              <a:rPr lang="en-GB" dirty="0" err="1"/>
              <a:t>p:spPr</a:t>
            </a:r>
            <a:r>
              <a:rPr lang="en-GB" dirty="0"/>
              <a:t>/&gt;&lt;</a:t>
            </a:r>
            <a:r>
              <a:rPr lang="en-GB" dirty="0" err="1"/>
              <a:t>p:txBody</a:t>
            </a:r>
            <a:r>
              <a:rPr lang="en-GB" dirty="0"/>
              <a:t>&gt;&lt;</a:t>
            </a:r>
            <a:r>
              <a:rPr lang="en-GB" dirty="0" err="1"/>
              <a:t>a:bodyPr</a:t>
            </a:r>
            <a:r>
              <a:rPr lang="en-GB" dirty="0"/>
              <a:t>/&gt;&lt;</a:t>
            </a:r>
            <a:r>
              <a:rPr lang="en-GB" dirty="0" err="1"/>
              <a:t>a:lstStyle</a:t>
            </a:r>
            <a:r>
              <a:rPr lang="en-GB" dirty="0"/>
              <a:t>/&gt;&lt;</a:t>
            </a:r>
            <a:r>
              <a:rPr lang="en-GB" dirty="0" err="1"/>
              <a:t>a:p</a:t>
            </a:r>
            <a:r>
              <a:rPr lang="en-GB" dirty="0"/>
              <a:t>&gt;&lt;</a:t>
            </a:r>
            <a:r>
              <a:rPr lang="en-GB" dirty="0" err="1"/>
              <a:t>a:r</a:t>
            </a:r>
            <a:r>
              <a:rPr lang="en-GB" dirty="0"/>
              <a:t>&gt;&lt;</a:t>
            </a:r>
            <a:r>
              <a:rPr lang="en-GB" dirty="0" err="1"/>
              <a:t>a:rPr</a:t>
            </a:r>
            <a:r>
              <a:rPr lang="en-GB" dirty="0"/>
              <a:t> lang="</a:t>
            </a:r>
            <a:r>
              <a:rPr lang="en-GB" dirty="0" err="1"/>
              <a:t>en</a:t>
            </a:r>
            <a:r>
              <a:rPr lang="en-GB" dirty="0"/>
              <a:t>-GB" dirty="0"/&gt;&lt;</a:t>
            </a:r>
            <a:r>
              <a:rPr lang="en-GB" dirty="0" err="1"/>
              <a:t>a:t</a:t>
            </a:r>
            <a:r>
              <a:rPr lang="en-GB" dirty="0"/>
              <a:t>&gt;</a:t>
            </a:r>
            <a:r>
              <a:rPr lang="en-GB" b="1" dirty="0"/>
              <a:t>Dr Nicholas Gibbins </a:t>
            </a:r>
            <a:r>
              <a:rPr lang="en-GB" dirty="0"/>
              <a:t>&lt;/</a:t>
            </a:r>
            <a:r>
              <a:rPr lang="en-GB" dirty="0" err="1"/>
              <a:t>a:t</a:t>
            </a:r>
            <a:r>
              <a:rPr lang="en-GB" dirty="0"/>
              <a:t>&gt;&lt;/</a:t>
            </a:r>
            <a:r>
              <a:rPr lang="en-GB" dirty="0" err="1"/>
              <a:t>a:r</a:t>
            </a:r>
            <a:r>
              <a:rPr lang="en-GB" dirty="0"/>
              <a:t>&gt;&lt;</a:t>
            </a:r>
            <a:r>
              <a:rPr lang="en-GB" dirty="0" err="1"/>
              <a:t>a:r</a:t>
            </a:r>
            <a:r>
              <a:rPr lang="en-GB" dirty="0"/>
              <a:t>&gt;&lt;</a:t>
            </a:r>
            <a:r>
              <a:rPr lang="en-GB" dirty="0" err="1"/>
              <a:t>a:rPr</a:t>
            </a:r>
            <a:r>
              <a:rPr lang="en-GB" dirty="0"/>
              <a:t> lang="</a:t>
            </a:r>
            <a:r>
              <a:rPr lang="en-GB" dirty="0" err="1"/>
              <a:t>mr</a:t>
            </a:r>
            <a:r>
              <a:rPr lang="en-GB" dirty="0"/>
              <a:t>-IN" dirty="0"/&gt;&lt;</a:t>
            </a:r>
            <a:r>
              <a:rPr lang="en-GB" dirty="0" err="1"/>
              <a:t>a:t</a:t>
            </a:r>
            <a:r>
              <a:rPr lang="en-GB" dirty="0"/>
              <a:t>&gt;–&lt;/</a:t>
            </a:r>
            <a:r>
              <a:rPr lang="en-GB" dirty="0" err="1"/>
              <a:t>a:t</a:t>
            </a:r>
            <a:r>
              <a:rPr lang="en-GB" dirty="0"/>
              <a:t>&gt;&lt;/</a:t>
            </a:r>
            <a:r>
              <a:rPr lang="en-GB" dirty="0" err="1"/>
              <a:t>a:r</a:t>
            </a:r>
            <a:r>
              <a:rPr lang="en-GB" dirty="0"/>
              <a:t>&gt;&lt;</a:t>
            </a:r>
            <a:r>
              <a:rPr lang="en-GB" dirty="0" err="1"/>
              <a:t>a:r</a:t>
            </a:r>
            <a:r>
              <a:rPr lang="en-GB" dirty="0"/>
              <a:t>&gt;&lt;</a:t>
            </a:r>
            <a:r>
              <a:rPr lang="en-GB" dirty="0" err="1"/>
              <a:t>a:rPr</a:t>
            </a:r>
            <a:r>
              <a:rPr lang="en-GB" dirty="0"/>
              <a:t> lang="</a:t>
            </a:r>
            <a:r>
              <a:rPr lang="en-GB" dirty="0" err="1"/>
              <a:t>en</a:t>
            </a:r>
            <a:r>
              <a:rPr lang="en-GB" dirty="0"/>
              <a:t>-GB" dirty="0"/&gt;&lt;</a:t>
            </a:r>
            <a:r>
              <a:rPr lang="en-GB" dirty="0" err="1"/>
              <a:t>a:t</a:t>
            </a:r>
            <a:r>
              <a:rPr lang="en-GB" dirty="0"/>
              <a:t>&gt; &lt;/</a:t>
            </a:r>
            <a:r>
              <a:rPr lang="en-GB" dirty="0" err="1"/>
              <a:t>a:t</a:t>
            </a:r>
            <a:r>
              <a:rPr lang="en-GB" dirty="0"/>
              <a:t>&gt;&lt;/</a:t>
            </a:r>
            <a:r>
              <a:rPr lang="en-GB" dirty="0" err="1"/>
              <a:t>a:r</a:t>
            </a:r>
            <a:r>
              <a:rPr lang="en-GB" dirty="0"/>
              <a:t>&gt;&lt;</a:t>
            </a:r>
            <a:r>
              <a:rPr lang="en-GB" dirty="0" err="1"/>
              <a:t>a:r</a:t>
            </a:r>
            <a:r>
              <a:rPr lang="en-GB" dirty="0"/>
              <a:t>&gt;&lt;</a:t>
            </a:r>
            <a:r>
              <a:rPr lang="en-GB" dirty="0" err="1"/>
              <a:t>a:rPr</a:t>
            </a:r>
            <a:r>
              <a:rPr lang="en-GB" dirty="0"/>
              <a:t> lang="</a:t>
            </a:r>
            <a:r>
              <a:rPr lang="en-GB" dirty="0" err="1"/>
              <a:t>en</a:t>
            </a:r>
            <a:r>
              <a:rPr lang="en-GB" dirty="0"/>
              <a:t>-GB" dirty="0" err="1"/&gt;&lt;</a:t>
            </a:r>
            <a:r>
              <a:rPr lang="en-GB" dirty="0" err="1"/>
              <a:t>a:t</a:t>
            </a:r>
            <a:r>
              <a:rPr lang="en-GB" dirty="0"/>
              <a:t>&gt;</a:t>
            </a:r>
            <a:r>
              <a:rPr lang="en-GB" dirty="0" err="1"/>
              <a:t>nmg@ecs.soton.ac.uk</a:t>
            </a:r>
            <a:r>
              <a:rPr lang="en-GB" dirty="0"/>
              <a:t>&lt;/</a:t>
            </a:r>
            <a:r>
              <a:rPr lang="en-GB" dirty="0" err="1"/>
              <a:t>a:t</a:t>
            </a:r>
            <a:r>
              <a:rPr lang="en-GB" dirty="0"/>
              <a:t>&gt;&lt;/</a:t>
            </a:r>
            <a:r>
              <a:rPr lang="en-GB" dirty="0" err="1"/>
              <a:t>a:r</a:t>
            </a:r>
            <a:r>
              <a:rPr lang="en-GB" dirty="0"/>
              <a:t>&gt;&lt;</a:t>
            </a:r>
            <a:r>
              <a:rPr lang="en-GB" dirty="0" err="1"/>
              <a:t>a:endParaRPr</a:t>
            </a:r>
            <a:r>
              <a:rPr lang="en-GB" dirty="0"/>
              <a:t> lang="</a:t>
            </a:r>
            <a:r>
              <a:rPr lang="en-GB" dirty="0" err="1"/>
              <a:t>en</a:t>
            </a:r>
            <a:r>
              <a:rPr lang="en-GB" dirty="0"/>
              <a:t>-GB" dirty="0"/&gt;&lt;/</a:t>
            </a:r>
            <a:r>
              <a:rPr lang="en-GB" dirty="0" err="1"/>
              <a:t>a:p</a:t>
            </a:r>
            <a:r>
              <a:rPr lang="en-GB" dirty="0"/>
              <a:t>&gt;&lt;/</a:t>
            </a:r>
            <a:r>
              <a:rPr lang="en-GB" dirty="0" err="1"/>
              <a:t>p:txBody</a:t>
            </a:r>
            <a:r>
              <a:rPr lang="en-GB" dirty="0"/>
              <a:t>&gt;&lt;/</a:t>
            </a:r>
            <a:r>
              <a:rPr lang="en-GB" dirty="0" err="1"/>
              <a:t>p:sp</a:t>
            </a:r>
            <a:r>
              <a:rPr lang="en-GB" dirty="0"/>
              <a:t>&gt;&lt;/</a:t>
            </a:r>
            <a:r>
              <a:rPr lang="en-GB" dirty="0" err="1"/>
              <a:t>p:spTree</a:t>
            </a:r>
            <a:r>
              <a:rPr lang="en-GB" dirty="0"/>
              <a:t>&gt;&lt;</a:t>
            </a:r>
            <a:r>
              <a:rPr lang="en-GB" dirty="0" err="1"/>
              <a:t>p:extLst</a:t>
            </a:r>
            <a:r>
              <a:rPr lang="en-GB" dirty="0"/>
              <a:t>&gt;&lt;</a:t>
            </a:r>
            <a:r>
              <a:rPr lang="en-GB" dirty="0" err="1"/>
              <a:t>p:ext</a:t>
            </a:r>
            <a:r>
              <a:rPr lang="en-GB" dirty="0"/>
              <a:t> </a:t>
            </a:r>
            <a:r>
              <a:rPr lang="en-GB" dirty="0" err="1"/>
              <a:t>uri</a:t>
            </a:r>
            <a:r>
              <a:rPr lang="en-GB" dirty="0"/>
              <a:t>="{BB962C8B-B14F-4D97-AF65-F5344CB8AC3E}"&gt;</a:t>
            </a:r>
            <a:br>
              <a:rPr lang="en-GB" dirty="0"/>
            </a:br>
            <a:r>
              <a:rPr lang="en-GB" dirty="0"/>
              <a:t>...</a:t>
            </a:r>
          </a:p>
        </p:txBody>
      </p:sp>
    </p:spTree>
    <p:extLst>
      <p:ext uri="{BB962C8B-B14F-4D97-AF65-F5344CB8AC3E}">
        <p14:creationId xmlns:p14="http://schemas.microsoft.com/office/powerpoint/2010/main" val="10082483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Web Formats</a:t>
            </a:r>
            <a:br>
              <a:rPr lang="en-GB" dirty="0"/>
            </a:b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HTML is the main Web format</a:t>
            </a:r>
          </a:p>
          <a:p>
            <a:pPr lvl="1"/>
            <a:r>
              <a:rPr lang="en-GB" dirty="0"/>
              <a:t>Many other formats in use on the Web</a:t>
            </a:r>
          </a:p>
          <a:p>
            <a:pPr lvl="1"/>
            <a:r>
              <a:rPr lang="en-GB" dirty="0"/>
              <a:t>Many other formats use Web standards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dirty="0"/>
              <a:t>NOTE: This lecture goes into a lot of detail, but for illustrative purposes only. You should be broadly familiar with the range of formats</a:t>
            </a:r>
            <a:r>
              <a:rPr lang="en-GB"/>
              <a:t>, what they’re </a:t>
            </a:r>
            <a:r>
              <a:rPr lang="en-GB" dirty="0"/>
              <a:t>for and (roughly) how they work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B9906B8-7A4A-3949-B5C8-D8CB8A212AF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11760200" y="6381750"/>
            <a:ext cx="431800" cy="287338"/>
          </a:xfrm>
        </p:spPr>
        <p:txBody>
          <a:bodyPr/>
          <a:lstStyle/>
          <a:p>
            <a:fld id="{03AC6681-E0FD-2C4C-B392-04A572FD2AAE}" type="slidenum">
              <a:rPr lang="en-US" smtClean="0"/>
              <a:pPr/>
              <a:t>3</a:t>
            </a:fld>
            <a:endParaRPr lang="en-US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FA93F152-3EB5-DD41-AA94-A6D45FA0BC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00000">
            <a:off x="7006004" y="1863725"/>
            <a:ext cx="3541346" cy="3130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74430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Portable Document Format</a:t>
            </a:r>
          </a:p>
        </p:txBody>
      </p:sp>
    </p:spTree>
    <p:extLst>
      <p:ext uri="{BB962C8B-B14F-4D97-AF65-F5344CB8AC3E}">
        <p14:creationId xmlns:p14="http://schemas.microsoft.com/office/powerpoint/2010/main" val="38130732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Portable Document Format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31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Not “of the Web”, but important for the Web</a:t>
            </a:r>
          </a:p>
          <a:p>
            <a:pPr lvl="1"/>
            <a:r>
              <a:rPr lang="en-GB" dirty="0"/>
              <a:t>8.5bn HTML documents in Google</a:t>
            </a:r>
          </a:p>
          <a:p>
            <a:pPr lvl="1"/>
            <a:r>
              <a:rPr lang="en-GB" dirty="0"/>
              <a:t>2.3bn PDF documents in Google</a:t>
            </a:r>
          </a:p>
          <a:p>
            <a:pPr marL="0" indent="0">
              <a:buNone/>
            </a:pPr>
            <a:r>
              <a:rPr lang="en-GB" dirty="0"/>
              <a:t>Structured for rendering of pre-formatted documents</a:t>
            </a:r>
          </a:p>
          <a:p>
            <a:pPr lvl="1"/>
            <a:r>
              <a:rPr lang="en-GB" dirty="0"/>
              <a:t>Set characters from fonts at position</a:t>
            </a:r>
          </a:p>
          <a:p>
            <a:pPr lvl="1"/>
            <a:r>
              <a:rPr lang="en-GB" dirty="0"/>
              <a:t>Draw lines (</a:t>
            </a:r>
            <a:r>
              <a:rPr lang="en-GB" dirty="0" err="1"/>
              <a:t>etc</a:t>
            </a:r>
            <a:r>
              <a:rPr lang="en-GB" dirty="0"/>
              <a:t>) at position</a:t>
            </a:r>
          </a:p>
          <a:p>
            <a:pPr lvl="1"/>
            <a:r>
              <a:rPr lang="en-GB" dirty="0"/>
              <a:t>No structure to text: no paragraphs, headings, lists, </a:t>
            </a:r>
            <a:r>
              <a:rPr lang="en-GB" dirty="0" err="1"/>
              <a:t>etc</a:t>
            </a:r>
            <a:endParaRPr lang="en-GB" dirty="0"/>
          </a:p>
          <a:p>
            <a:pPr marL="0" indent="0">
              <a:buNone/>
            </a:pPr>
            <a:r>
              <a:rPr lang="en-GB" dirty="0"/>
              <a:t>Often used as official format of record</a:t>
            </a:r>
          </a:p>
          <a:p>
            <a:pPr lvl="1"/>
            <a:r>
              <a:rPr lang="en-GB" dirty="0"/>
              <a:t>Searchable </a:t>
            </a:r>
            <a:r>
              <a:rPr lang="mr-IN" dirty="0"/>
              <a:t>–</a:t>
            </a:r>
            <a:r>
              <a:rPr lang="en-GB" dirty="0"/>
              <a:t> unlike scanned documents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D403944-C6B5-514D-8329-52D2D7502F6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251335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PDF History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32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Derived from Adobe’s earlier PostScript language</a:t>
            </a:r>
          </a:p>
          <a:p>
            <a:pPr lvl="1"/>
            <a:r>
              <a:rPr lang="en-GB" dirty="0"/>
              <a:t>Subset of PostScript’s page description language</a:t>
            </a:r>
            <a:br>
              <a:rPr lang="en-GB" dirty="0"/>
            </a:br>
            <a:r>
              <a:rPr lang="en-GB" dirty="0"/>
              <a:t>(but not a programming language like PostScript)</a:t>
            </a:r>
          </a:p>
          <a:p>
            <a:pPr marL="0" indent="0">
              <a:buNone/>
            </a:pPr>
            <a:r>
              <a:rPr lang="en-GB" dirty="0"/>
              <a:t>Other features</a:t>
            </a:r>
          </a:p>
          <a:p>
            <a:pPr lvl="1"/>
            <a:r>
              <a:rPr lang="en-GB" dirty="0"/>
              <a:t>Font embedding in documents</a:t>
            </a:r>
          </a:p>
          <a:p>
            <a:pPr lvl="1"/>
            <a:r>
              <a:rPr lang="en-GB" dirty="0"/>
              <a:t>Structured object storage, with data compression</a:t>
            </a:r>
          </a:p>
          <a:p>
            <a:pPr lvl="1"/>
            <a:r>
              <a:rPr lang="en-GB" dirty="0"/>
              <a:t>Access control and DRM</a:t>
            </a:r>
          </a:p>
          <a:p>
            <a:pPr lvl="1"/>
            <a:r>
              <a:rPr lang="en-GB" dirty="0"/>
              <a:t>Extensible metadata</a:t>
            </a:r>
          </a:p>
          <a:p>
            <a:pPr lvl="1"/>
            <a:r>
              <a:rPr lang="en-GB" dirty="0"/>
              <a:t>Fillable forms, annotations</a:t>
            </a:r>
          </a:p>
          <a:p>
            <a:pPr lvl="1"/>
            <a:r>
              <a:rPr lang="en-GB" dirty="0"/>
              <a:t>Links!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95965E7-BE26-5647-AF3B-2C76527CE7B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000567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Sample PDF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600" b="1" dirty="0">
                <a:latin typeface="Lucida Console" charset="0"/>
                <a:ea typeface="Lucida Console" charset="0"/>
                <a:cs typeface="Lucida Console" charset="0"/>
              </a:rPr>
              <a:t>%PDF-1.0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b="1" dirty="0">
                <a:latin typeface="Lucida Console" charset="0"/>
                <a:ea typeface="Lucida Console" charset="0"/>
                <a:cs typeface="Lucida Console" charset="0"/>
              </a:rPr>
              <a:t>1 0 </a:t>
            </a:r>
            <a:r>
              <a:rPr lang="en-GB" sz="1600" b="1" dirty="0" err="1">
                <a:latin typeface="Lucida Console" charset="0"/>
                <a:ea typeface="Lucida Console" charset="0"/>
                <a:cs typeface="Lucida Console" charset="0"/>
              </a:rPr>
              <a:t>obj</a:t>
            </a:r>
            <a:br>
              <a:rPr lang="en-GB" sz="1600" b="1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&lt;&lt;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/Type /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Catalog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/Pages 3 0 R 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/Outlines 2 0 R 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&gt;&gt;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endobj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b="1" dirty="0">
                <a:latin typeface="Lucida Console" charset="0"/>
                <a:ea typeface="Lucida Console" charset="0"/>
                <a:cs typeface="Lucida Console" charset="0"/>
              </a:rPr>
              <a:t>2 0 </a:t>
            </a:r>
            <a:r>
              <a:rPr lang="en-GB" sz="1600" b="1" dirty="0" err="1">
                <a:latin typeface="Lucida Console" charset="0"/>
                <a:ea typeface="Lucida Console" charset="0"/>
                <a:cs typeface="Lucida Console" charset="0"/>
              </a:rPr>
              <a:t>obj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&lt;&lt;/Type /Outlines /Count 0&gt;&gt;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endobj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b="1" dirty="0">
                <a:latin typeface="Lucida Console" charset="0"/>
                <a:ea typeface="Lucida Console" charset="0"/>
                <a:cs typeface="Lucida Console" charset="0"/>
              </a:rPr>
              <a:t>3 0 </a:t>
            </a:r>
            <a:r>
              <a:rPr lang="en-GB" sz="1600" b="1" dirty="0" err="1">
                <a:latin typeface="Lucida Console" charset="0"/>
                <a:ea typeface="Lucida Console" charset="0"/>
                <a:cs typeface="Lucida Console" charset="0"/>
              </a:rPr>
              <a:t>obj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&lt;&lt;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/Type /Pages 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/Count 1 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/Kids [4 0 R] 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&gt;&gt;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endobj</a:t>
            </a:r>
            <a:endParaRPr lang="en-GB" sz="1600" dirty="0">
              <a:latin typeface="Lucida Console" charset="0"/>
              <a:ea typeface="Lucida Console" charset="0"/>
              <a:cs typeface="Lucida Console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600" b="1" dirty="0">
                <a:latin typeface="Lucida Console" charset="0"/>
                <a:ea typeface="Lucida Console" charset="0"/>
                <a:cs typeface="Lucida Console" charset="0"/>
              </a:rPr>
              <a:t>4 0 </a:t>
            </a:r>
            <a:r>
              <a:rPr lang="en-GB" sz="1600" b="1" dirty="0" err="1">
                <a:latin typeface="Lucida Console" charset="0"/>
                <a:ea typeface="Lucida Console" charset="0"/>
                <a:cs typeface="Lucida Console" charset="0"/>
              </a:rPr>
              <a:t>obj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&lt;&lt;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/Type /Page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/Parent 3 0 R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/Resources &lt;&lt; 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/Font &lt;&lt; /F1 7 0 R &gt;&gt; 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/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ProcSet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6 0 R &gt;&gt; 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/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MediaBox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[0 0 612 792]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/Contents 5 0 R 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&gt;&gt;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endobj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b="1" dirty="0">
                <a:latin typeface="Lucida Console" charset="0"/>
                <a:ea typeface="Lucida Console" charset="0"/>
                <a:cs typeface="Lucida Console" charset="0"/>
              </a:rPr>
              <a:t>5 0 </a:t>
            </a:r>
            <a:r>
              <a:rPr lang="en-GB" sz="1600" b="1" dirty="0" err="1">
                <a:latin typeface="Lucida Console" charset="0"/>
                <a:ea typeface="Lucida Console" charset="0"/>
                <a:cs typeface="Lucida Console" charset="0"/>
              </a:rPr>
              <a:t>obj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&lt;&lt; /Length 44 &gt;&gt;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stream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BT /F1 24 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Tf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100 100 Td (Hello World) 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Tj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ET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endstream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endobj</a:t>
            </a:r>
            <a:endParaRPr lang="en-GB" sz="1600" dirty="0">
              <a:latin typeface="Lucida Console" charset="0"/>
              <a:ea typeface="Lucida Console" charset="0"/>
              <a:cs typeface="Lucida Console" charset="0"/>
            </a:endParaRP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9AA90822-BB02-2D4C-98F7-26EA5CE9A21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Rectangular Callout 5"/>
          <p:cNvSpPr/>
          <p:nvPr/>
        </p:nvSpPr>
        <p:spPr bwMode="auto">
          <a:xfrm>
            <a:off x="3159200" y="1755150"/>
            <a:ext cx="1435100" cy="431800"/>
          </a:xfrm>
          <a:prstGeom prst="wedgeRectCallout">
            <a:avLst>
              <a:gd name="adj1" fmla="val -65081"/>
              <a:gd name="adj2" fmla="val 36029"/>
            </a:avLst>
          </a:prstGeom>
          <a:solidFill>
            <a:schemeClr val="bg2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72000" rIns="72000" bIns="7200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Root Object</a:t>
            </a:r>
          </a:p>
        </p:txBody>
      </p:sp>
      <p:sp>
        <p:nvSpPr>
          <p:cNvPr id="7" name="Rectangular Callout 6"/>
          <p:cNvSpPr/>
          <p:nvPr/>
        </p:nvSpPr>
        <p:spPr bwMode="auto">
          <a:xfrm>
            <a:off x="3159200" y="3380806"/>
            <a:ext cx="2382618" cy="431800"/>
          </a:xfrm>
          <a:prstGeom prst="wedgeRectCallout">
            <a:avLst>
              <a:gd name="adj1" fmla="val -64103"/>
              <a:gd name="adj2" fmla="val 56617"/>
            </a:avLst>
          </a:prstGeom>
          <a:solidFill>
            <a:schemeClr val="bg2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72000" rIns="72000" bIns="7200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Outlines Object (TOC)</a:t>
            </a:r>
          </a:p>
        </p:txBody>
      </p:sp>
      <p:sp>
        <p:nvSpPr>
          <p:cNvPr id="8" name="Rectangular Callout 7"/>
          <p:cNvSpPr/>
          <p:nvPr/>
        </p:nvSpPr>
        <p:spPr bwMode="auto">
          <a:xfrm>
            <a:off x="3159200" y="4283179"/>
            <a:ext cx="1381050" cy="431800"/>
          </a:xfrm>
          <a:prstGeom prst="wedgeRectCallout">
            <a:avLst>
              <a:gd name="adj1" fmla="val -71864"/>
              <a:gd name="adj2" fmla="val 18382"/>
            </a:avLst>
          </a:prstGeom>
          <a:solidFill>
            <a:schemeClr val="bg2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72000" rIns="72000" bIns="7200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Page List</a:t>
            </a:r>
            <a:endParaRPr lang="en-GB" sz="1600" dirty="0">
              <a:solidFill>
                <a:schemeClr val="bg1"/>
              </a:solidFill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" name="Rectangular Callout 8"/>
          <p:cNvSpPr/>
          <p:nvPr/>
        </p:nvSpPr>
        <p:spPr bwMode="auto">
          <a:xfrm>
            <a:off x="7775650" y="1528539"/>
            <a:ext cx="1381050" cy="431800"/>
          </a:xfrm>
          <a:prstGeom prst="wedgeRectCallout">
            <a:avLst>
              <a:gd name="adj1" fmla="val -78301"/>
              <a:gd name="adj2" fmla="val 24265"/>
            </a:avLst>
          </a:prstGeom>
          <a:solidFill>
            <a:schemeClr val="bg2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72000" rIns="72000" bIns="7200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First Page</a:t>
            </a:r>
          </a:p>
        </p:txBody>
      </p:sp>
      <p:sp>
        <p:nvSpPr>
          <p:cNvPr id="10" name="Rectangular Callout 9"/>
          <p:cNvSpPr/>
          <p:nvPr/>
        </p:nvSpPr>
        <p:spPr bwMode="auto">
          <a:xfrm>
            <a:off x="7605675" y="3927474"/>
            <a:ext cx="2122525" cy="600074"/>
          </a:xfrm>
          <a:prstGeom prst="wedgeRectCallout">
            <a:avLst>
              <a:gd name="adj1" fmla="val -64009"/>
              <a:gd name="adj2" fmla="val 53458"/>
            </a:avLst>
          </a:prstGeom>
          <a:solidFill>
            <a:schemeClr val="bg2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72000" rIns="72000" bIns="7200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Drawing commands for </a:t>
            </a:r>
            <a:r>
              <a:rPr lang="en-GB" sz="160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first page</a:t>
            </a:r>
            <a:endParaRPr lang="en-GB" sz="1600" dirty="0">
              <a:solidFill>
                <a:schemeClr val="bg1"/>
              </a:solidFill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1" name="Rectangular Callout 10"/>
          <p:cNvSpPr/>
          <p:nvPr/>
        </p:nvSpPr>
        <p:spPr bwMode="auto">
          <a:xfrm>
            <a:off x="2832102" y="5768520"/>
            <a:ext cx="3416299" cy="1039809"/>
          </a:xfrm>
          <a:prstGeom prst="wedgeRectCallout">
            <a:avLst>
              <a:gd name="adj1" fmla="val 47069"/>
              <a:gd name="adj2" fmla="val -96153"/>
            </a:avLst>
          </a:prstGeom>
          <a:solidFill>
            <a:schemeClr val="bg2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72000" rIns="72000" bIns="7200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 err="1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BeginText</a:t>
            </a:r>
            <a:r>
              <a:rPr lang="en-GB" sz="16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, use font F1 at size 24, move to (100,100), draw the text “Hello World”, </a:t>
            </a:r>
            <a:r>
              <a:rPr lang="en-GB" sz="1600" dirty="0" err="1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EndText</a:t>
            </a:r>
            <a:endParaRPr lang="en-GB" sz="1600" dirty="0">
              <a:solidFill>
                <a:schemeClr val="bg1"/>
              </a:solidFill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2876174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Sample PDF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600" b="1" dirty="0">
                <a:latin typeface="Lucida Console" charset="0"/>
                <a:ea typeface="Lucida Console" charset="0"/>
                <a:cs typeface="Lucida Console" charset="0"/>
              </a:rPr>
              <a:t>6 0 </a:t>
            </a:r>
            <a:r>
              <a:rPr lang="en-GB" sz="1600" b="1" dirty="0" err="1">
                <a:latin typeface="Lucida Console" charset="0"/>
                <a:ea typeface="Lucida Console" charset="0"/>
                <a:cs typeface="Lucida Console" charset="0"/>
              </a:rPr>
              <a:t>obj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[/PDF /Text]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endobj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b="1" dirty="0">
                <a:latin typeface="Lucida Console" charset="0"/>
                <a:ea typeface="Lucida Console" charset="0"/>
                <a:cs typeface="Lucida Console" charset="0"/>
              </a:rPr>
              <a:t>7 0 </a:t>
            </a:r>
            <a:r>
              <a:rPr lang="en-GB" sz="1600" b="1" dirty="0" err="1">
                <a:latin typeface="Lucida Console" charset="0"/>
                <a:ea typeface="Lucida Console" charset="0"/>
                <a:cs typeface="Lucida Console" charset="0"/>
              </a:rPr>
              <a:t>obj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&lt;&lt;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/Type /Font 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/Subtype /Type1 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/Name /F1 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/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BaseFont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/Helvetica 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&gt;&gt;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endobj</a:t>
            </a:r>
            <a:endParaRPr lang="en-GB" sz="1600" dirty="0">
              <a:latin typeface="Lucida Console" charset="0"/>
              <a:ea typeface="Lucida Console" charset="0"/>
              <a:cs typeface="Lucida Console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marL="0" indent="0">
              <a:buNone/>
            </a:pPr>
            <a:r>
              <a:rPr lang="fr-FR" sz="1600" b="1" dirty="0" err="1">
                <a:latin typeface="Lucida Console" charset="0"/>
                <a:ea typeface="Lucida Console" charset="0"/>
                <a:cs typeface="Lucida Console" charset="0"/>
              </a:rPr>
              <a:t>xref</a:t>
            </a:r>
            <a:br>
              <a:rPr lang="fr-FR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fr-FR" sz="1600" dirty="0">
                <a:latin typeface="Lucida Console" charset="0"/>
                <a:ea typeface="Lucida Console" charset="0"/>
                <a:cs typeface="Lucida Console" charset="0"/>
              </a:rPr>
              <a:t>08</a:t>
            </a:r>
            <a:br>
              <a:rPr lang="fr-FR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fr-FR" sz="1600" dirty="0">
                <a:latin typeface="Lucida Console" charset="0"/>
                <a:ea typeface="Lucida Console" charset="0"/>
                <a:cs typeface="Lucida Console" charset="0"/>
              </a:rPr>
              <a:t>0000000000 65535 f</a:t>
            </a:r>
            <a:br>
              <a:rPr lang="fr-FR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fr-FR" sz="1600" dirty="0">
                <a:latin typeface="Lucida Console" charset="0"/>
                <a:ea typeface="Lucida Console" charset="0"/>
                <a:cs typeface="Lucida Console" charset="0"/>
              </a:rPr>
              <a:t>0000000009 00000 n</a:t>
            </a:r>
            <a:br>
              <a:rPr lang="fr-FR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fr-FR" sz="1600" dirty="0">
                <a:latin typeface="Lucida Console" charset="0"/>
                <a:ea typeface="Lucida Console" charset="0"/>
                <a:cs typeface="Lucida Console" charset="0"/>
              </a:rPr>
              <a:t>0000000074 00000 n</a:t>
            </a:r>
            <a:br>
              <a:rPr lang="fr-FR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fr-FR" sz="1600" dirty="0">
                <a:latin typeface="Lucida Console" charset="0"/>
                <a:ea typeface="Lucida Console" charset="0"/>
                <a:cs typeface="Lucida Console" charset="0"/>
              </a:rPr>
              <a:t>0000000120 00000 n</a:t>
            </a:r>
            <a:br>
              <a:rPr lang="fr-FR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fr-FR" sz="1600" dirty="0">
                <a:latin typeface="Lucida Console" charset="0"/>
                <a:ea typeface="Lucida Console" charset="0"/>
                <a:cs typeface="Lucida Console" charset="0"/>
              </a:rPr>
              <a:t>0000000179 00000 n</a:t>
            </a:r>
            <a:br>
              <a:rPr lang="fr-FR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fr-FR" sz="1600" dirty="0">
                <a:latin typeface="Lucida Console" charset="0"/>
                <a:ea typeface="Lucida Console" charset="0"/>
                <a:cs typeface="Lucida Console" charset="0"/>
              </a:rPr>
              <a:t>0000000322 00000 n</a:t>
            </a:r>
            <a:br>
              <a:rPr lang="fr-FR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fr-FR" sz="1600" dirty="0">
                <a:latin typeface="Lucida Console" charset="0"/>
                <a:ea typeface="Lucida Console" charset="0"/>
                <a:cs typeface="Lucida Console" charset="0"/>
              </a:rPr>
              <a:t>0000000415 00000 n</a:t>
            </a:r>
            <a:br>
              <a:rPr lang="fr-FR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fr-FR" sz="1600" dirty="0">
                <a:latin typeface="Lucida Console" charset="0"/>
                <a:ea typeface="Lucida Console" charset="0"/>
                <a:cs typeface="Lucida Console" charset="0"/>
              </a:rPr>
              <a:t>0000000445 00000 n</a:t>
            </a:r>
            <a:br>
              <a:rPr lang="fr-FR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fr-FR" sz="1600" b="1" dirty="0" err="1">
                <a:latin typeface="Lucida Console" charset="0"/>
                <a:ea typeface="Lucida Console" charset="0"/>
                <a:cs typeface="Lucida Console" charset="0"/>
              </a:rPr>
              <a:t>trailer</a:t>
            </a:r>
            <a:br>
              <a:rPr lang="fr-FR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fr-FR" sz="1600" dirty="0">
                <a:latin typeface="Lucida Console" charset="0"/>
                <a:ea typeface="Lucida Console" charset="0"/>
                <a:cs typeface="Lucida Console" charset="0"/>
              </a:rPr>
              <a:t>&lt;&lt;</a:t>
            </a:r>
            <a:br>
              <a:rPr lang="fr-FR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fr-FR" sz="1600" dirty="0">
                <a:latin typeface="Lucida Console" charset="0"/>
                <a:ea typeface="Lucida Console" charset="0"/>
                <a:cs typeface="Lucida Console" charset="0"/>
              </a:rPr>
              <a:t>/Size 8 </a:t>
            </a:r>
            <a:br>
              <a:rPr lang="fr-FR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fr-FR" sz="1600" dirty="0">
                <a:latin typeface="Lucida Console" charset="0"/>
                <a:ea typeface="Lucida Console" charset="0"/>
                <a:cs typeface="Lucida Console" charset="0"/>
              </a:rPr>
              <a:t>/</a:t>
            </a:r>
            <a:r>
              <a:rPr lang="fr-FR" sz="1600" dirty="0" err="1">
                <a:latin typeface="Lucida Console" charset="0"/>
                <a:ea typeface="Lucida Console" charset="0"/>
                <a:cs typeface="Lucida Console" charset="0"/>
              </a:rPr>
              <a:t>Root</a:t>
            </a:r>
            <a:r>
              <a:rPr lang="fr-FR" sz="1600" dirty="0">
                <a:latin typeface="Lucida Console" charset="0"/>
                <a:ea typeface="Lucida Console" charset="0"/>
                <a:cs typeface="Lucida Console" charset="0"/>
              </a:rPr>
              <a:t> 1 0 R </a:t>
            </a:r>
            <a:br>
              <a:rPr lang="fr-FR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fr-FR" sz="1600" dirty="0">
                <a:latin typeface="Lucida Console" charset="0"/>
                <a:ea typeface="Lucida Console" charset="0"/>
                <a:cs typeface="Lucida Console" charset="0"/>
              </a:rPr>
              <a:t>&gt;&gt;</a:t>
            </a:r>
            <a:br>
              <a:rPr lang="fr-FR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fr-FR" sz="1600" b="1" dirty="0" err="1">
                <a:latin typeface="Lucida Console" charset="0"/>
                <a:ea typeface="Lucida Console" charset="0"/>
                <a:cs typeface="Lucida Console" charset="0"/>
              </a:rPr>
              <a:t>startxref</a:t>
            </a:r>
            <a:r>
              <a:rPr lang="fr-FR" sz="1600" dirty="0">
                <a:latin typeface="Lucida Console" charset="0"/>
                <a:ea typeface="Lucida Console" charset="0"/>
                <a:cs typeface="Lucida Console" charset="0"/>
              </a:rPr>
              <a:t> 553</a:t>
            </a:r>
            <a:br>
              <a:rPr lang="fr-FR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fr-FR" sz="1600" b="1" dirty="0">
                <a:latin typeface="Lucida Console" charset="0"/>
                <a:ea typeface="Lucida Console" charset="0"/>
                <a:cs typeface="Lucida Console" charset="0"/>
              </a:rPr>
              <a:t>%%EOF</a:t>
            </a:r>
            <a:endParaRPr lang="en-GB" sz="1600" b="1" dirty="0">
              <a:latin typeface="Lucida Console" charset="0"/>
              <a:ea typeface="Lucida Console" charset="0"/>
              <a:cs typeface="Lucida Console" charset="0"/>
            </a:endParaRP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9F840560-4219-0644-9E8A-EED2C6C7D75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Rectangular Callout 5"/>
          <p:cNvSpPr/>
          <p:nvPr/>
        </p:nvSpPr>
        <p:spPr bwMode="auto">
          <a:xfrm>
            <a:off x="8086650" y="1658937"/>
            <a:ext cx="1381050" cy="431800"/>
          </a:xfrm>
          <a:prstGeom prst="wedgeRectCallout">
            <a:avLst>
              <a:gd name="adj1" fmla="val -78301"/>
              <a:gd name="adj2" fmla="val -2206"/>
            </a:avLst>
          </a:prstGeom>
          <a:solidFill>
            <a:schemeClr val="bg2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72000" rIns="72000" bIns="7200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Index</a:t>
            </a:r>
            <a:endParaRPr lang="en-GB" sz="1600" dirty="0">
              <a:solidFill>
                <a:schemeClr val="bg1"/>
              </a:solidFill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7" name="Rectangular Callout 6"/>
          <p:cNvSpPr/>
          <p:nvPr/>
        </p:nvSpPr>
        <p:spPr bwMode="auto">
          <a:xfrm>
            <a:off x="3540050" y="2414587"/>
            <a:ext cx="1381050" cy="595313"/>
          </a:xfrm>
          <a:prstGeom prst="wedgeRectCallout">
            <a:avLst>
              <a:gd name="adj1" fmla="val -78301"/>
              <a:gd name="adj2" fmla="val -16268"/>
            </a:avLst>
          </a:prstGeom>
          <a:solidFill>
            <a:schemeClr val="bg2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72000" rIns="72000" bIns="7200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Fonts for first page</a:t>
            </a:r>
          </a:p>
        </p:txBody>
      </p:sp>
      <p:sp>
        <p:nvSpPr>
          <p:cNvPr id="8" name="Rectangular Callout 7"/>
          <p:cNvSpPr/>
          <p:nvPr/>
        </p:nvSpPr>
        <p:spPr bwMode="auto">
          <a:xfrm>
            <a:off x="3540051" y="1658938"/>
            <a:ext cx="1696925" cy="595313"/>
          </a:xfrm>
          <a:prstGeom prst="wedgeRectCallout">
            <a:avLst>
              <a:gd name="adj1" fmla="val -78301"/>
              <a:gd name="adj2" fmla="val -16268"/>
            </a:avLst>
          </a:prstGeom>
          <a:solidFill>
            <a:schemeClr val="bg2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72000" rIns="72000" bIns="7200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Definitions for </a:t>
            </a:r>
            <a:r>
              <a:rPr lang="en-GB" sz="16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first page</a:t>
            </a:r>
          </a:p>
        </p:txBody>
      </p:sp>
      <p:sp>
        <p:nvSpPr>
          <p:cNvPr id="9" name="Rectangular Callout 8"/>
          <p:cNvSpPr/>
          <p:nvPr/>
        </p:nvSpPr>
        <p:spPr bwMode="auto">
          <a:xfrm>
            <a:off x="3001263" y="4724401"/>
            <a:ext cx="2235712" cy="681037"/>
          </a:xfrm>
          <a:prstGeom prst="wedgeRectCallout">
            <a:avLst>
              <a:gd name="adj1" fmla="val 91823"/>
              <a:gd name="adj2" fmla="val -40441"/>
            </a:avLst>
          </a:prstGeom>
          <a:solidFill>
            <a:schemeClr val="bg2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72000" rIns="72000" bIns="7200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Number of objects, ID of root</a:t>
            </a:r>
            <a:endParaRPr lang="en-GB" sz="1600" dirty="0">
              <a:solidFill>
                <a:schemeClr val="bg1"/>
              </a:solidFill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232790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Next Lecture: </a:t>
            </a:r>
            <a:r>
              <a:rPr lang="en-GB"/>
              <a:t>Web APIs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121126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eXtensible</a:t>
            </a:r>
            <a:r>
              <a:rPr lang="en-GB" dirty="0"/>
              <a:t> </a:t>
            </a:r>
            <a:r>
              <a:rPr lang="en-GB" dirty="0" err="1"/>
              <a:t>Markup</a:t>
            </a:r>
            <a:r>
              <a:rPr lang="en-GB" dirty="0"/>
              <a:t> Language</a:t>
            </a:r>
          </a:p>
        </p:txBody>
      </p:sp>
    </p:spTree>
    <p:extLst>
      <p:ext uri="{BB962C8B-B14F-4D97-AF65-F5344CB8AC3E}">
        <p14:creationId xmlns:p14="http://schemas.microsoft.com/office/powerpoint/2010/main" val="1011636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</a:t>
            </a:r>
            <a:r>
              <a:rPr lang="en-GB" dirty="0" err="1"/>
              <a:t>eXtensible</a:t>
            </a:r>
            <a:r>
              <a:rPr lang="en-GB" dirty="0"/>
              <a:t> </a:t>
            </a:r>
            <a:r>
              <a:rPr lang="en-GB" dirty="0" err="1"/>
              <a:t>Markup</a:t>
            </a:r>
            <a:r>
              <a:rPr lang="en-GB" dirty="0"/>
              <a:t> Language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GB" dirty="0"/>
              <a:t>A </a:t>
            </a:r>
            <a:r>
              <a:rPr lang="en-GB" b="1" dirty="0"/>
              <a:t>general purpose </a:t>
            </a:r>
            <a:r>
              <a:rPr lang="en-GB" dirty="0" err="1"/>
              <a:t>markup</a:t>
            </a:r>
            <a:r>
              <a:rPr lang="en-GB" dirty="0"/>
              <a:t> language</a:t>
            </a:r>
          </a:p>
          <a:p>
            <a:pPr lvl="1"/>
            <a:r>
              <a:rPr lang="en-GB" dirty="0"/>
              <a:t>A W3C-defined subset of the Standard Generalized </a:t>
            </a:r>
            <a:r>
              <a:rPr lang="en-GB" dirty="0" err="1"/>
              <a:t>Markup</a:t>
            </a:r>
            <a:r>
              <a:rPr lang="en-GB" dirty="0"/>
              <a:t> Language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A </a:t>
            </a:r>
            <a:r>
              <a:rPr lang="en-GB" dirty="0" err="1"/>
              <a:t>markup</a:t>
            </a:r>
            <a:r>
              <a:rPr lang="en-GB" dirty="0"/>
              <a:t> language for defining domain-specific </a:t>
            </a:r>
            <a:r>
              <a:rPr lang="en-GB" dirty="0" err="1"/>
              <a:t>markup</a:t>
            </a:r>
            <a:r>
              <a:rPr lang="en-GB" dirty="0"/>
              <a:t> languages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Used as the basis for a number of Web formats:</a:t>
            </a:r>
          </a:p>
          <a:p>
            <a:pPr lvl="1"/>
            <a:r>
              <a:rPr lang="en-GB" dirty="0"/>
              <a:t>Scalable Vector Graphics</a:t>
            </a:r>
          </a:p>
          <a:p>
            <a:pPr lvl="1"/>
            <a:r>
              <a:rPr lang="en-GB" dirty="0"/>
              <a:t>Resource Description Framework</a:t>
            </a:r>
          </a:p>
          <a:p>
            <a:pPr lvl="1"/>
            <a:r>
              <a:rPr lang="en-GB" dirty="0"/>
              <a:t>Synchronised Multimedia Integration Language</a:t>
            </a:r>
          </a:p>
          <a:p>
            <a:pPr lvl="1"/>
            <a:r>
              <a:rPr lang="en-GB" dirty="0"/>
              <a:t>Simple Object Access Protocol</a:t>
            </a:r>
          </a:p>
          <a:p>
            <a:pPr lvl="1"/>
            <a:r>
              <a:rPr lang="en-GB" dirty="0" err="1"/>
              <a:t>eXtensible</a:t>
            </a:r>
            <a:r>
              <a:rPr lang="en-GB" dirty="0"/>
              <a:t> Stylesheet Language Transformations</a:t>
            </a:r>
          </a:p>
          <a:p>
            <a:pPr lvl="1"/>
            <a:r>
              <a:rPr lang="en-GB" dirty="0"/>
              <a:t>(but not HTML5)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4125719-C241-594A-B8CE-C17366ECEDC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7310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XML example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&lt;?xml version="1.0"?&gt; 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&lt;!DOCTYPE booklist SYSTEM "</a:t>
            </a:r>
            <a:r>
              <a:rPr lang="en-US" sz="1600" dirty="0" err="1">
                <a:latin typeface="Lucida Console" charset="0"/>
                <a:ea typeface="Lucida Console" charset="0"/>
                <a:cs typeface="Lucida Console" charset="0"/>
              </a:rPr>
              <a:t>books.dtd</a:t>
            </a: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"&gt; 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&lt;booklist&gt; 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&lt;books&gt; 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&lt;item cat="S"&gt; 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&lt;title&gt;I, Robot&lt;/title&gt; 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&lt;author&gt;Asimov, Isaac&lt;/author&gt; 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&lt;price&gt;5.95&lt;/price&gt; 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&lt;quantity&gt;3&lt;/quantity&gt; 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&lt;/item&gt; 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&lt;item cat=”C"&gt; 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&lt;title&gt;Persuasion&lt;/title&gt; 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&lt;author&gt;Austen, Jane&lt;/author&gt; 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&lt;price&gt;6.95&lt;/price&gt; 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&lt;quantity&gt;2&lt;/quantity&gt; 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&lt;/item&gt; 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&lt;/books&gt; 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&lt;/booklist&gt; </a:t>
            </a:r>
          </a:p>
          <a:p>
            <a:endParaRPr lang="en-GB" sz="1600" dirty="0">
              <a:latin typeface="Lucida Console" charset="0"/>
              <a:ea typeface="Lucida Console" charset="0"/>
              <a:cs typeface="Lucida Console" charset="0"/>
            </a:endParaRP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5013B1B1-E658-2E4D-8F13-21CCF8AFB7A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B567917E-63E8-1642-9ECB-D89404A0D240}"/>
              </a:ext>
            </a:extLst>
          </p:cNvPr>
          <p:cNvGrpSpPr/>
          <p:nvPr/>
        </p:nvGrpSpPr>
        <p:grpSpPr>
          <a:xfrm>
            <a:off x="623888" y="898048"/>
            <a:ext cx="9434598" cy="1153952"/>
            <a:chOff x="623888" y="898048"/>
            <a:chExt cx="9434598" cy="1153952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EF06EFCA-C9E4-F54A-9EC2-9BC7372FA30F}"/>
                </a:ext>
              </a:extLst>
            </p:cNvPr>
            <p:cNvSpPr/>
            <p:nvPr/>
          </p:nvSpPr>
          <p:spPr bwMode="auto">
            <a:xfrm>
              <a:off x="623888" y="1800000"/>
              <a:ext cx="5400675" cy="252000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 w="12700" cap="flat" cmpd="sng" algn="ctr">
              <a:solidFill>
                <a:schemeClr val="bg2">
                  <a:lumMod val="75000"/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D175C6FB-FE3B-B941-B9F2-F408764391FF}"/>
                </a:ext>
              </a:extLst>
            </p:cNvPr>
            <p:cNvSpPr txBox="1"/>
            <p:nvPr/>
          </p:nvSpPr>
          <p:spPr>
            <a:xfrm>
              <a:off x="6262254" y="898048"/>
              <a:ext cx="3796232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XML declaration</a:t>
              </a:r>
            </a:p>
            <a:p>
              <a:r>
                <a:rPr lang="en-GB" dirty="0"/>
                <a:t>Tells a document processor that</a:t>
              </a:r>
            </a:p>
            <a:p>
              <a:r>
                <a:rPr lang="en-GB" dirty="0"/>
                <a:t>this is XML</a:t>
              </a:r>
            </a:p>
          </p:txBody>
        </p:sp>
        <p:cxnSp>
          <p:nvCxnSpPr>
            <p:cNvPr id="11" name="Curved Connector 10">
              <a:extLst>
                <a:ext uri="{FF2B5EF4-FFF2-40B4-BE49-F238E27FC236}">
                  <a16:creationId xmlns:a16="http://schemas.microsoft.com/office/drawing/2014/main" id="{D0C50BD4-8230-C546-A478-07DEEB2A2B12}"/>
                </a:ext>
              </a:extLst>
            </p:cNvPr>
            <p:cNvCxnSpPr>
              <a:cxnSpLocks/>
              <a:stCxn id="8" idx="1"/>
              <a:endCxn id="6" idx="0"/>
            </p:cNvCxnSpPr>
            <p:nvPr/>
          </p:nvCxnSpPr>
          <p:spPr>
            <a:xfrm rot="10800000" flipV="1">
              <a:off x="3324226" y="1359712"/>
              <a:ext cx="2938028" cy="440287"/>
            </a:xfrm>
            <a:prstGeom prst="curvedConnector2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B65948C6-18A9-9643-A251-F381388B2D83}"/>
              </a:ext>
            </a:extLst>
          </p:cNvPr>
          <p:cNvGrpSpPr/>
          <p:nvPr/>
        </p:nvGrpSpPr>
        <p:grpSpPr>
          <a:xfrm>
            <a:off x="623886" y="2052000"/>
            <a:ext cx="10080610" cy="2829497"/>
            <a:chOff x="623886" y="2052000"/>
            <a:chExt cx="10080610" cy="2829497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98F3C7E0-5CA3-8048-A321-D977C5DF37FA}"/>
                </a:ext>
              </a:extLst>
            </p:cNvPr>
            <p:cNvSpPr/>
            <p:nvPr/>
          </p:nvSpPr>
          <p:spPr bwMode="auto">
            <a:xfrm>
              <a:off x="623886" y="2052000"/>
              <a:ext cx="5400677" cy="252000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 w="12700" cap="flat" cmpd="sng" algn="ctr">
              <a:solidFill>
                <a:schemeClr val="bg2">
                  <a:lumMod val="75000"/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96EDE406-35EC-BE4D-AAC8-0D3779C0B147}"/>
                </a:ext>
              </a:extLst>
            </p:cNvPr>
            <p:cNvSpPr txBox="1"/>
            <p:nvPr/>
          </p:nvSpPr>
          <p:spPr>
            <a:xfrm>
              <a:off x="6262254" y="3958167"/>
              <a:ext cx="4442242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Document Type Declaration (doctype)</a:t>
              </a:r>
            </a:p>
            <a:p>
              <a:r>
                <a:rPr lang="en-GB" dirty="0"/>
                <a:t>Tells a document processor what type</a:t>
              </a:r>
            </a:p>
            <a:p>
              <a:r>
                <a:rPr lang="en-GB" dirty="0"/>
                <a:t>of document this is</a:t>
              </a:r>
            </a:p>
          </p:txBody>
        </p:sp>
        <p:cxnSp>
          <p:nvCxnSpPr>
            <p:cNvPr id="13" name="Curved Connector 12">
              <a:extLst>
                <a:ext uri="{FF2B5EF4-FFF2-40B4-BE49-F238E27FC236}">
                  <a16:creationId xmlns:a16="http://schemas.microsoft.com/office/drawing/2014/main" id="{7E94B8AC-1B66-174A-90C7-924BCF5FC40C}"/>
                </a:ext>
              </a:extLst>
            </p:cNvPr>
            <p:cNvCxnSpPr>
              <a:cxnSpLocks/>
              <a:stCxn id="9" idx="1"/>
              <a:endCxn id="7" idx="2"/>
            </p:cNvCxnSpPr>
            <p:nvPr/>
          </p:nvCxnSpPr>
          <p:spPr>
            <a:xfrm rot="10800000">
              <a:off x="3324226" y="2304000"/>
              <a:ext cx="2938029" cy="2115832"/>
            </a:xfrm>
            <a:prstGeom prst="curvedConnector2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CD6D16E4-7401-CB4F-8B45-777584CA4ADD}"/>
              </a:ext>
            </a:extLst>
          </p:cNvPr>
          <p:cNvGrpSpPr/>
          <p:nvPr/>
        </p:nvGrpSpPr>
        <p:grpSpPr>
          <a:xfrm>
            <a:off x="3865122" y="2051999"/>
            <a:ext cx="7273788" cy="1299438"/>
            <a:chOff x="3865122" y="2051999"/>
            <a:chExt cx="7273788" cy="1299438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250E7E8E-BA5F-2541-B84B-0E32FAA6D9A7}"/>
                </a:ext>
              </a:extLst>
            </p:cNvPr>
            <p:cNvSpPr/>
            <p:nvPr/>
          </p:nvSpPr>
          <p:spPr bwMode="auto">
            <a:xfrm>
              <a:off x="3865122" y="2051999"/>
              <a:ext cx="1355389" cy="252000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 w="12700" cap="flat" cmpd="sng" algn="ctr">
              <a:solidFill>
                <a:schemeClr val="bg2">
                  <a:lumMod val="75000"/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878040BA-CC85-4E48-9197-83D179B9275B}"/>
                </a:ext>
              </a:extLst>
            </p:cNvPr>
            <p:cNvSpPr txBox="1"/>
            <p:nvPr/>
          </p:nvSpPr>
          <p:spPr>
            <a:xfrm>
              <a:off x="6262254" y="2428107"/>
              <a:ext cx="4876656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Reference to a Document Type Definition</a:t>
              </a:r>
            </a:p>
            <a:p>
              <a:r>
                <a:rPr lang="en-GB" dirty="0"/>
                <a:t>Tells a document processor how to parse </a:t>
              </a:r>
              <a:br>
                <a:rPr lang="en-GB" dirty="0"/>
              </a:br>
              <a:r>
                <a:rPr lang="en-GB" dirty="0"/>
                <a:t>this document</a:t>
              </a:r>
            </a:p>
          </p:txBody>
        </p:sp>
        <p:cxnSp>
          <p:nvCxnSpPr>
            <p:cNvPr id="19" name="Curved Connector 18">
              <a:extLst>
                <a:ext uri="{FF2B5EF4-FFF2-40B4-BE49-F238E27FC236}">
                  <a16:creationId xmlns:a16="http://schemas.microsoft.com/office/drawing/2014/main" id="{22C1365E-9FEB-A84E-91CA-6FAC7F6185DE}"/>
                </a:ext>
              </a:extLst>
            </p:cNvPr>
            <p:cNvCxnSpPr>
              <a:cxnSpLocks/>
              <a:stCxn id="18" idx="1"/>
              <a:endCxn id="15" idx="2"/>
            </p:cNvCxnSpPr>
            <p:nvPr/>
          </p:nvCxnSpPr>
          <p:spPr>
            <a:xfrm rot="10800000">
              <a:off x="4542818" y="2304000"/>
              <a:ext cx="1719437" cy="585773"/>
            </a:xfrm>
            <a:prstGeom prst="curvedConnector2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4784247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Document Type Definition (DTD)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A formal definition of the grammar for an XML document type</a:t>
            </a:r>
          </a:p>
          <a:p>
            <a:pPr lvl="1"/>
            <a:r>
              <a:rPr lang="en-GB" dirty="0"/>
              <a:t>What elements and attributes exist</a:t>
            </a:r>
          </a:p>
          <a:p>
            <a:pPr lvl="1"/>
            <a:r>
              <a:rPr lang="en-GB" dirty="0"/>
              <a:t>What elements can exist inside other elements (the content model)</a:t>
            </a:r>
          </a:p>
          <a:p>
            <a:pPr lvl="1"/>
            <a:r>
              <a:rPr lang="en-GB" dirty="0">
                <a:ea typeface="Lucida Sans Typewriter Std" charset="0"/>
                <a:cs typeface="Lucida Sans Typewriter Std" charset="0"/>
              </a:rPr>
              <a:t>Referenced</a:t>
            </a:r>
            <a:r>
              <a:rPr lang="en-GB" dirty="0">
                <a:latin typeface="Lucida Sans" panose="020B0602030504020204" pitchFamily="34" charset="77"/>
                <a:ea typeface="Lucida Sans Typewriter Std" charset="0"/>
                <a:cs typeface="Lucida Sans Typewriter Std" charset="0"/>
              </a:rPr>
              <a:t> by the document type declaration</a:t>
            </a:r>
          </a:p>
          <a:p>
            <a:pPr marL="0" indent="0">
              <a:buNone/>
            </a:pPr>
            <a: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  <a:t>&lt;!DOCTYPE booklist [</a:t>
            </a:r>
            <a:b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  <a:t>  &lt;!ELEMENT booklist (books)&gt;</a:t>
            </a:r>
            <a:b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  <a:t>  &lt;!ELEMENT books (item)*&gt;</a:t>
            </a:r>
            <a:b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  <a:t>  &lt;!ELEMENT item (title, author, price, quantity)&gt;</a:t>
            </a:r>
            <a:b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  <a:t>  &lt;!ELEMENT title (#PCDATA)&gt;</a:t>
            </a:r>
            <a:b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  <a:t>  &lt;!ELEMENT author (#PCDATA)&gt;</a:t>
            </a:r>
            <a:b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  <a:t>  &lt;!ELEMENT price (#PCDATA)&gt;</a:t>
            </a:r>
            <a:b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  <a:t>  &lt;!ELEMENT quantity (#PCDATA)&gt;</a:t>
            </a:r>
            <a:b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  <a:t>  &lt;!ATTLIST item cat CDATA #REQUIRED&gt;</a:t>
            </a:r>
            <a:b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  <a:t>]&gt;</a:t>
            </a: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C6580753-8D70-144F-9E5C-B54A95B71B3A}"/>
              </a:ext>
            </a:extLst>
          </p:cNvPr>
          <p:cNvGrpSpPr/>
          <p:nvPr/>
        </p:nvGrpSpPr>
        <p:grpSpPr>
          <a:xfrm>
            <a:off x="930010" y="3613665"/>
            <a:ext cx="10963398" cy="775455"/>
            <a:chOff x="930010" y="3613665"/>
            <a:chExt cx="10963398" cy="775455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BE7530CB-249B-4B44-BCCC-BEAF32A9C0E5}"/>
                </a:ext>
              </a:extLst>
            </p:cNvPr>
            <p:cNvSpPr/>
            <p:nvPr/>
          </p:nvSpPr>
          <p:spPr bwMode="auto">
            <a:xfrm>
              <a:off x="930010" y="4035703"/>
              <a:ext cx="6774804" cy="353417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 w="12700" cap="flat" cmpd="sng" algn="ctr">
              <a:solidFill>
                <a:schemeClr val="bg2">
                  <a:lumMod val="75000"/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94058214-1513-4D4E-9BC2-CA1A69F2E3E0}"/>
                </a:ext>
              </a:extLst>
            </p:cNvPr>
            <p:cNvSpPr txBox="1"/>
            <p:nvPr/>
          </p:nvSpPr>
          <p:spPr>
            <a:xfrm>
              <a:off x="9668119" y="3613665"/>
              <a:ext cx="222528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Element definition</a:t>
              </a:r>
            </a:p>
          </p:txBody>
        </p:sp>
        <p:cxnSp>
          <p:nvCxnSpPr>
            <p:cNvPr id="23" name="Curved Connector 22">
              <a:extLst>
                <a:ext uri="{FF2B5EF4-FFF2-40B4-BE49-F238E27FC236}">
                  <a16:creationId xmlns:a16="http://schemas.microsoft.com/office/drawing/2014/main" id="{998BB43D-EF88-E341-8FD8-D86089028073}"/>
                </a:ext>
              </a:extLst>
            </p:cNvPr>
            <p:cNvCxnSpPr>
              <a:cxnSpLocks/>
              <a:stCxn id="12" idx="2"/>
              <a:endCxn id="7" idx="3"/>
            </p:cNvCxnSpPr>
            <p:nvPr/>
          </p:nvCxnSpPr>
          <p:spPr>
            <a:xfrm rot="5400000">
              <a:off x="9128082" y="2559729"/>
              <a:ext cx="229415" cy="3075950"/>
            </a:xfrm>
            <a:prstGeom prst="curvedConnector2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1C56AE12-9F48-4E4B-BEA5-C4B80746197B}"/>
              </a:ext>
            </a:extLst>
          </p:cNvPr>
          <p:cNvGrpSpPr/>
          <p:nvPr/>
        </p:nvGrpSpPr>
        <p:grpSpPr>
          <a:xfrm>
            <a:off x="2331643" y="5440998"/>
            <a:ext cx="2840743" cy="1127580"/>
            <a:chOff x="2325610" y="4064630"/>
            <a:chExt cx="2840743" cy="112758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5E093BF2-4618-D042-8061-CDFBAF3A20F2}"/>
                </a:ext>
              </a:extLst>
            </p:cNvPr>
            <p:cNvSpPr/>
            <p:nvPr/>
          </p:nvSpPr>
          <p:spPr bwMode="auto">
            <a:xfrm>
              <a:off x="2325610" y="4064630"/>
              <a:ext cx="616373" cy="295562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 w="12700" cap="flat" cmpd="sng" algn="ctr">
              <a:solidFill>
                <a:schemeClr val="bg2">
                  <a:lumMod val="75000"/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cxnSp>
          <p:nvCxnSpPr>
            <p:cNvPr id="14" name="Curved Connector 13">
              <a:extLst>
                <a:ext uri="{FF2B5EF4-FFF2-40B4-BE49-F238E27FC236}">
                  <a16:creationId xmlns:a16="http://schemas.microsoft.com/office/drawing/2014/main" id="{0A64F9AB-0C15-CA4F-94AE-21AB017C31A8}"/>
                </a:ext>
              </a:extLst>
            </p:cNvPr>
            <p:cNvCxnSpPr>
              <a:cxnSpLocks/>
              <a:stCxn id="16" idx="1"/>
              <a:endCxn id="8" idx="2"/>
            </p:cNvCxnSpPr>
            <p:nvPr/>
          </p:nvCxnSpPr>
          <p:spPr>
            <a:xfrm rot="10800000">
              <a:off x="2633798" y="4360192"/>
              <a:ext cx="767329" cy="647352"/>
            </a:xfrm>
            <a:prstGeom prst="curvedConnector2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371C3E93-942B-1242-BA3B-730D8B4A020F}"/>
                </a:ext>
              </a:extLst>
            </p:cNvPr>
            <p:cNvSpPr txBox="1"/>
            <p:nvPr/>
          </p:nvSpPr>
          <p:spPr>
            <a:xfrm>
              <a:off x="3401126" y="4822878"/>
              <a:ext cx="176522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Element name</a:t>
              </a: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7858D8CF-A322-D74E-830D-3947068DBA84}"/>
              </a:ext>
            </a:extLst>
          </p:cNvPr>
          <p:cNvGrpSpPr/>
          <p:nvPr/>
        </p:nvGrpSpPr>
        <p:grpSpPr>
          <a:xfrm>
            <a:off x="3018698" y="3455352"/>
            <a:ext cx="6277359" cy="904840"/>
            <a:chOff x="3018698" y="3455352"/>
            <a:chExt cx="6277359" cy="904840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356A03EE-B59E-A047-8E28-B39B92B63E66}"/>
                </a:ext>
              </a:extLst>
            </p:cNvPr>
            <p:cNvSpPr/>
            <p:nvPr/>
          </p:nvSpPr>
          <p:spPr bwMode="auto">
            <a:xfrm>
              <a:off x="3018698" y="4064630"/>
              <a:ext cx="4431674" cy="295562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 w="12700" cap="flat" cmpd="sng" algn="ctr">
              <a:solidFill>
                <a:schemeClr val="bg2">
                  <a:lumMod val="75000"/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cxnSp>
          <p:nvCxnSpPr>
            <p:cNvPr id="15" name="Curved Connector 14">
              <a:extLst>
                <a:ext uri="{FF2B5EF4-FFF2-40B4-BE49-F238E27FC236}">
                  <a16:creationId xmlns:a16="http://schemas.microsoft.com/office/drawing/2014/main" id="{D560BB66-4B0D-9140-961B-F70E68865CB6}"/>
                </a:ext>
              </a:extLst>
            </p:cNvPr>
            <p:cNvCxnSpPr>
              <a:cxnSpLocks/>
              <a:stCxn id="17" idx="1"/>
              <a:endCxn id="9" idx="0"/>
            </p:cNvCxnSpPr>
            <p:nvPr/>
          </p:nvCxnSpPr>
          <p:spPr>
            <a:xfrm rot="10800000" flipV="1">
              <a:off x="5234535" y="3640018"/>
              <a:ext cx="2217748" cy="424612"/>
            </a:xfrm>
            <a:prstGeom prst="curvedConnector2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BD95AC08-7748-6D4B-978D-43573A778674}"/>
                </a:ext>
              </a:extLst>
            </p:cNvPr>
            <p:cNvSpPr txBox="1"/>
            <p:nvPr/>
          </p:nvSpPr>
          <p:spPr>
            <a:xfrm>
              <a:off x="7452283" y="3455352"/>
              <a:ext cx="184377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Content model</a:t>
              </a: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4BFD9B3E-E104-A343-AE17-8F0D1D26B8F7}"/>
              </a:ext>
            </a:extLst>
          </p:cNvPr>
          <p:cNvGrpSpPr/>
          <p:nvPr/>
        </p:nvGrpSpPr>
        <p:grpSpPr>
          <a:xfrm>
            <a:off x="932319" y="4990034"/>
            <a:ext cx="11067593" cy="775455"/>
            <a:chOff x="930010" y="3613665"/>
            <a:chExt cx="11067593" cy="775455"/>
          </a:xfrm>
        </p:grpSpPr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600DB490-A8CE-6F45-881E-CBB79F18A83C}"/>
                </a:ext>
              </a:extLst>
            </p:cNvPr>
            <p:cNvSpPr/>
            <p:nvPr/>
          </p:nvSpPr>
          <p:spPr bwMode="auto">
            <a:xfrm>
              <a:off x="930010" y="4035703"/>
              <a:ext cx="4949680" cy="353417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 w="12700" cap="flat" cmpd="sng" algn="ctr">
              <a:solidFill>
                <a:schemeClr val="bg2">
                  <a:lumMod val="75000"/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1F2A25C8-E702-A44C-BBF4-F09E939A24F7}"/>
                </a:ext>
              </a:extLst>
            </p:cNvPr>
            <p:cNvSpPr txBox="1"/>
            <p:nvPr/>
          </p:nvSpPr>
          <p:spPr>
            <a:xfrm>
              <a:off x="9668119" y="3613665"/>
              <a:ext cx="232948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Attribute definition</a:t>
              </a:r>
            </a:p>
          </p:txBody>
        </p:sp>
        <p:cxnSp>
          <p:nvCxnSpPr>
            <p:cNvPr id="34" name="Curved Connector 33">
              <a:extLst>
                <a:ext uri="{FF2B5EF4-FFF2-40B4-BE49-F238E27FC236}">
                  <a16:creationId xmlns:a16="http://schemas.microsoft.com/office/drawing/2014/main" id="{4484DAAB-619D-AB43-B4E7-7F90335089A8}"/>
                </a:ext>
              </a:extLst>
            </p:cNvPr>
            <p:cNvCxnSpPr>
              <a:cxnSpLocks/>
              <a:stCxn id="33" idx="2"/>
              <a:endCxn id="32" idx="3"/>
            </p:cNvCxnSpPr>
            <p:nvPr/>
          </p:nvCxnSpPr>
          <p:spPr>
            <a:xfrm rot="5400000">
              <a:off x="8241569" y="1621119"/>
              <a:ext cx="229415" cy="4953171"/>
            </a:xfrm>
            <a:prstGeom prst="curvedConnector2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74685419-4336-BE44-9071-C19D4AB64FF3}"/>
              </a:ext>
            </a:extLst>
          </p:cNvPr>
          <p:cNvGrpSpPr/>
          <p:nvPr/>
        </p:nvGrpSpPr>
        <p:grpSpPr>
          <a:xfrm>
            <a:off x="2331643" y="3194572"/>
            <a:ext cx="4927814" cy="1165620"/>
            <a:chOff x="2331643" y="3194572"/>
            <a:chExt cx="4927814" cy="1165620"/>
          </a:xfrm>
        </p:grpSpPr>
        <p:cxnSp>
          <p:nvCxnSpPr>
            <p:cNvPr id="38" name="Curved Connector 37">
              <a:extLst>
                <a:ext uri="{FF2B5EF4-FFF2-40B4-BE49-F238E27FC236}">
                  <a16:creationId xmlns:a16="http://schemas.microsoft.com/office/drawing/2014/main" id="{CE383EEC-9B0B-D246-89F2-CC66161ADD05}"/>
                </a:ext>
              </a:extLst>
            </p:cNvPr>
            <p:cNvCxnSpPr>
              <a:cxnSpLocks/>
              <a:stCxn id="50" idx="1"/>
              <a:endCxn id="48" idx="0"/>
            </p:cNvCxnSpPr>
            <p:nvPr/>
          </p:nvCxnSpPr>
          <p:spPr>
            <a:xfrm rot="10800000" flipV="1">
              <a:off x="2639830" y="3379238"/>
              <a:ext cx="2854400" cy="685392"/>
            </a:xfrm>
            <a:prstGeom prst="curvedConnector2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2958B634-3512-664A-AD07-B461C90AC69C}"/>
                </a:ext>
              </a:extLst>
            </p:cNvPr>
            <p:cNvSpPr/>
            <p:nvPr/>
          </p:nvSpPr>
          <p:spPr bwMode="auto">
            <a:xfrm>
              <a:off x="2331643" y="4064630"/>
              <a:ext cx="616373" cy="295562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 w="12700" cap="flat" cmpd="sng" algn="ctr">
              <a:solidFill>
                <a:schemeClr val="bg2">
                  <a:lumMod val="75000"/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C042B201-E26E-A742-A44D-E96E4CFE22C7}"/>
                </a:ext>
              </a:extLst>
            </p:cNvPr>
            <p:cNvSpPr txBox="1"/>
            <p:nvPr/>
          </p:nvSpPr>
          <p:spPr>
            <a:xfrm>
              <a:off x="5494230" y="3194572"/>
              <a:ext cx="176522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Element name</a:t>
              </a: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55BF65F4-BB1D-F146-9A5A-F806B9750C15}"/>
              </a:ext>
            </a:extLst>
          </p:cNvPr>
          <p:cNvGrpSpPr/>
          <p:nvPr/>
        </p:nvGrpSpPr>
        <p:grpSpPr>
          <a:xfrm>
            <a:off x="3010572" y="5440998"/>
            <a:ext cx="3652243" cy="855491"/>
            <a:chOff x="2325610" y="4064630"/>
            <a:chExt cx="3652243" cy="855491"/>
          </a:xfrm>
        </p:grpSpPr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0DFF9FDD-6D2B-AD4B-8DB1-B039CA35BAD6}"/>
                </a:ext>
              </a:extLst>
            </p:cNvPr>
            <p:cNvSpPr/>
            <p:nvPr/>
          </p:nvSpPr>
          <p:spPr bwMode="auto">
            <a:xfrm>
              <a:off x="2325610" y="4064630"/>
              <a:ext cx="490453" cy="295562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 w="12700" cap="flat" cmpd="sng" algn="ctr">
              <a:solidFill>
                <a:schemeClr val="bg2">
                  <a:lumMod val="75000"/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cxnSp>
          <p:nvCxnSpPr>
            <p:cNvPr id="55" name="Curved Connector 54">
              <a:extLst>
                <a:ext uri="{FF2B5EF4-FFF2-40B4-BE49-F238E27FC236}">
                  <a16:creationId xmlns:a16="http://schemas.microsoft.com/office/drawing/2014/main" id="{4A309D41-1B99-9341-AF13-27E43CC4BE06}"/>
                </a:ext>
              </a:extLst>
            </p:cNvPr>
            <p:cNvCxnSpPr>
              <a:cxnSpLocks/>
              <a:stCxn id="56" idx="1"/>
              <a:endCxn id="54" idx="2"/>
            </p:cNvCxnSpPr>
            <p:nvPr/>
          </p:nvCxnSpPr>
          <p:spPr>
            <a:xfrm rot="10800000">
              <a:off x="2570838" y="4360193"/>
              <a:ext cx="1537593" cy="375263"/>
            </a:xfrm>
            <a:prstGeom prst="curvedConnector2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FBD95A50-19B4-8841-9B22-FFC981288FB4}"/>
                </a:ext>
              </a:extLst>
            </p:cNvPr>
            <p:cNvSpPr txBox="1"/>
            <p:nvPr/>
          </p:nvSpPr>
          <p:spPr>
            <a:xfrm>
              <a:off x="4108430" y="4550789"/>
              <a:ext cx="186942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Attribute name</a:t>
              </a:r>
            </a:p>
          </p:txBody>
        </p: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B818CAC9-9B0D-FF45-A41F-8E72A8DE73A4}"/>
              </a:ext>
            </a:extLst>
          </p:cNvPr>
          <p:cNvGrpSpPr/>
          <p:nvPr/>
        </p:nvGrpSpPr>
        <p:grpSpPr>
          <a:xfrm>
            <a:off x="3562165" y="4813326"/>
            <a:ext cx="3755157" cy="926629"/>
            <a:chOff x="2325610" y="3433563"/>
            <a:chExt cx="3755157" cy="926629"/>
          </a:xfrm>
        </p:grpSpPr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45833E59-3DF0-5248-9338-5482CFAE0630}"/>
                </a:ext>
              </a:extLst>
            </p:cNvPr>
            <p:cNvSpPr/>
            <p:nvPr/>
          </p:nvSpPr>
          <p:spPr bwMode="auto">
            <a:xfrm>
              <a:off x="2325610" y="4064630"/>
              <a:ext cx="767329" cy="295562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 w="12700" cap="flat" cmpd="sng" algn="ctr">
              <a:solidFill>
                <a:schemeClr val="bg2">
                  <a:lumMod val="75000"/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cxnSp>
          <p:nvCxnSpPr>
            <p:cNvPr id="61" name="Curved Connector 60">
              <a:extLst>
                <a:ext uri="{FF2B5EF4-FFF2-40B4-BE49-F238E27FC236}">
                  <a16:creationId xmlns:a16="http://schemas.microsoft.com/office/drawing/2014/main" id="{219F19DD-937A-2A4D-ADC6-28F388A92C9F}"/>
                </a:ext>
              </a:extLst>
            </p:cNvPr>
            <p:cNvCxnSpPr>
              <a:cxnSpLocks/>
              <a:stCxn id="62" idx="1"/>
              <a:endCxn id="60" idx="0"/>
            </p:cNvCxnSpPr>
            <p:nvPr/>
          </p:nvCxnSpPr>
          <p:spPr>
            <a:xfrm rot="10800000" flipV="1">
              <a:off x="2709276" y="3618228"/>
              <a:ext cx="1635119" cy="446401"/>
            </a:xfrm>
            <a:prstGeom prst="curvedConnector2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3A9D37D2-2195-454C-A971-37B50D6D4BAA}"/>
                </a:ext>
              </a:extLst>
            </p:cNvPr>
            <p:cNvSpPr txBox="1"/>
            <p:nvPr/>
          </p:nvSpPr>
          <p:spPr>
            <a:xfrm>
              <a:off x="4344394" y="3433563"/>
              <a:ext cx="173637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Attribute type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861858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Well-Formedness versus Validity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An XML document is </a:t>
            </a:r>
            <a:r>
              <a:rPr lang="en-GB" i="1" dirty="0"/>
              <a:t>well-formed</a:t>
            </a:r>
            <a:r>
              <a:rPr lang="en-GB" dirty="0"/>
              <a:t> if it obeys the syntax rules in the XML spec:</a:t>
            </a:r>
          </a:p>
          <a:p>
            <a:pPr lvl="1"/>
            <a:r>
              <a:rPr lang="en-GB" dirty="0"/>
              <a:t>Single root element</a:t>
            </a:r>
          </a:p>
          <a:p>
            <a:pPr lvl="1"/>
            <a:r>
              <a:rPr lang="en-GB" dirty="0"/>
              <a:t>Elements are correctly nested (no overlapping)</a:t>
            </a:r>
          </a:p>
          <a:p>
            <a:pPr lvl="1"/>
            <a:r>
              <a:rPr lang="en-GB" dirty="0"/>
              <a:t>Tag names contain only legal characters</a:t>
            </a:r>
          </a:p>
          <a:p>
            <a:pPr lvl="1"/>
            <a:r>
              <a:rPr lang="en-GB" dirty="0"/>
              <a:t>Start and end tag names have matching capitalisation</a:t>
            </a:r>
          </a:p>
          <a:p>
            <a:pPr lvl="1"/>
            <a:r>
              <a:rPr lang="en-GB" dirty="0"/>
              <a:t>(to name but a few of the rules)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26ACBEF-92FA-0144-A609-C09EB796E5D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34068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Well-Formedness versus Validity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An XML document is </a:t>
            </a:r>
            <a:r>
              <a:rPr lang="en-GB" i="1" dirty="0"/>
              <a:t>valid</a:t>
            </a:r>
            <a:r>
              <a:rPr lang="en-GB" dirty="0"/>
              <a:t> if:</a:t>
            </a:r>
          </a:p>
          <a:p>
            <a:pPr lvl="1"/>
            <a:r>
              <a:rPr lang="en-GB" dirty="0"/>
              <a:t>It contains a reference to a DTD</a:t>
            </a:r>
          </a:p>
          <a:p>
            <a:pPr lvl="1"/>
            <a:r>
              <a:rPr lang="en-GB" dirty="0"/>
              <a:t>It only contains elements and attributes that are defined in that DTD</a:t>
            </a:r>
          </a:p>
          <a:p>
            <a:pPr lvl="1"/>
            <a:r>
              <a:rPr lang="en-GB" dirty="0"/>
              <a:t>Its use of those elements and attributes follows the grammar rules in the DTD</a:t>
            </a:r>
          </a:p>
          <a:p>
            <a:endParaRPr lang="en-GB" dirty="0"/>
          </a:p>
          <a:p>
            <a:r>
              <a:rPr lang="en-GB" dirty="0"/>
              <a:t>All valid XML documents are well-formed</a:t>
            </a:r>
          </a:p>
          <a:p>
            <a:r>
              <a:rPr lang="en-GB" dirty="0"/>
              <a:t>Not all well-formed XML documents are valid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A5A8EA3-6937-8945-AB95-997D0EE9297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25866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Plain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FAC440A0-E155-B946-914F-5936431B4EB9}"/>
    </a:ext>
  </a:extLst>
</a:theme>
</file>

<file path=ppt/theme/theme2.xml><?xml version="1.0" encoding="utf-8"?>
<a:theme xmlns:a="http://schemas.openxmlformats.org/drawingml/2006/main" name="Marine 1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0D93C95F-2DC1-2A4E-B142-7D61E6CC609A}"/>
    </a:ext>
  </a:extLst>
</a:theme>
</file>

<file path=ppt/theme/theme3.xml><?xml version="1.0" encoding="utf-8"?>
<a:theme xmlns:a="http://schemas.openxmlformats.org/drawingml/2006/main" name="Marine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967CC3BD-E74E-9B48-A70B-8F2C1FC0168D}"/>
    </a:ext>
  </a:extLst>
</a:theme>
</file>

<file path=ppt/theme/theme4.xml><?xml version="1.0" encoding="utf-8"?>
<a:theme xmlns:a="http://schemas.openxmlformats.org/drawingml/2006/main" name="Marine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E63C4AFA-5CDD-0448-9752-1553B0FA9E54}"/>
    </a:ext>
  </a:extLst>
</a:theme>
</file>

<file path=ppt/theme/theme5.xml><?xml version="1.0" encoding="utf-8"?>
<a:theme xmlns:a="http://schemas.openxmlformats.org/drawingml/2006/main" name="Marine 6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0D22C297-7613-8F40-B64B-5C2B3E659575}"/>
    </a:ext>
  </a:extLst>
</a:theme>
</file>

<file path=ppt/theme/theme6.xml><?xml version="1.0" encoding="utf-8"?>
<a:theme xmlns:a="http://schemas.openxmlformats.org/drawingml/2006/main" name="Horizon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C7D6AF5E-FD7F-F84A-B7B9-5AF6110BEB2E}"/>
    </a:ext>
  </a:extLst>
</a:theme>
</file>

<file path=ppt/theme/theme7.xml><?xml version="1.0" encoding="utf-8"?>
<a:theme xmlns:a="http://schemas.openxmlformats.org/drawingml/2006/main" name="Horizon 4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28588786-51B7-4347-B9A0-6F586B294BD4}"/>
    </a:ext>
  </a:extLst>
</a:theme>
</file>

<file path=ppt/theme/theme8.xml><?xml version="1.0" encoding="utf-8"?>
<a:theme xmlns:a="http://schemas.openxmlformats.org/drawingml/2006/main" name="Horizon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C4C5CE5B-70DD-BB4A-B8D3-088B3EDCABC2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Plain</Template>
  <TotalTime>959</TotalTime>
  <Words>3156</Words>
  <Application>Microsoft Macintosh PowerPoint</Application>
  <PresentationFormat>Widescreen</PresentationFormat>
  <Paragraphs>200</Paragraphs>
  <Slides>35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35</vt:i4>
      </vt:variant>
    </vt:vector>
  </HeadingPairs>
  <TitlesOfParts>
    <vt:vector size="48" baseType="lpstr">
      <vt:lpstr>Georgia</vt:lpstr>
      <vt:lpstr>Lucida Console</vt:lpstr>
      <vt:lpstr>Lucida Sans</vt:lpstr>
      <vt:lpstr>Calibri</vt:lpstr>
      <vt:lpstr>Arial</vt:lpstr>
      <vt:lpstr>Plain</vt:lpstr>
      <vt:lpstr>Marine 1</vt:lpstr>
      <vt:lpstr>Marine 3</vt:lpstr>
      <vt:lpstr>Marine 5</vt:lpstr>
      <vt:lpstr>Marine 6</vt:lpstr>
      <vt:lpstr>Horizon 3</vt:lpstr>
      <vt:lpstr>Horizon 4</vt:lpstr>
      <vt:lpstr>Horizon 5</vt:lpstr>
      <vt:lpstr>PowerPoint Presentation</vt:lpstr>
      <vt:lpstr>Web Formats</vt:lpstr>
      <vt:lpstr>Web Formats </vt:lpstr>
      <vt:lpstr>eXtensible Markup Language</vt:lpstr>
      <vt:lpstr>The eXtensible Markup Language</vt:lpstr>
      <vt:lpstr>XML example</vt:lpstr>
      <vt:lpstr>Document Type Definition (DTD)</vt:lpstr>
      <vt:lpstr>Well-Formedness versus Validity</vt:lpstr>
      <vt:lpstr>Well-Formedness versus Validity</vt:lpstr>
      <vt:lpstr>Other Schema Languages</vt:lpstr>
      <vt:lpstr>Scalable Vector Graphics</vt:lpstr>
      <vt:lpstr>Scalable Vector Graphics</vt:lpstr>
      <vt:lpstr>SVG Example</vt:lpstr>
      <vt:lpstr>MathML</vt:lpstr>
      <vt:lpstr>MathML</vt:lpstr>
      <vt:lpstr>Presentational MathML</vt:lpstr>
      <vt:lpstr>Semantic MathML</vt:lpstr>
      <vt:lpstr>Web Data</vt:lpstr>
      <vt:lpstr>Structured and Linked Data on the Web</vt:lpstr>
      <vt:lpstr>ePub</vt:lpstr>
      <vt:lpstr>ePub Format</vt:lpstr>
      <vt:lpstr>META-INF/container.xml</vt:lpstr>
      <vt:lpstr>OEBPS/content.opf</vt:lpstr>
      <vt:lpstr>OEBPS/content.opf</vt:lpstr>
      <vt:lpstr>OEBPS/content.opf</vt:lpstr>
      <vt:lpstr>OEBPS/Text/chapter01.xhtml</vt:lpstr>
      <vt:lpstr>Office Open XML</vt:lpstr>
      <vt:lpstr>Open Office XML</vt:lpstr>
      <vt:lpstr>PowerPoint Presentation</vt:lpstr>
      <vt:lpstr>Portable Document Format</vt:lpstr>
      <vt:lpstr>Portable Document Format</vt:lpstr>
      <vt:lpstr>PDF History</vt:lpstr>
      <vt:lpstr>Sample PDF</vt:lpstr>
      <vt:lpstr>Sample PDF</vt:lpstr>
      <vt:lpstr>Next Lecture: Web APIs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Nick Gibbins</dc:creator>
  <cp:lastModifiedBy>Nicholas Gibbins</cp:lastModifiedBy>
  <cp:revision>15</cp:revision>
  <dcterms:created xsi:type="dcterms:W3CDTF">2018-10-03T19:28:23Z</dcterms:created>
  <dcterms:modified xsi:type="dcterms:W3CDTF">2021-10-18T09:10:02Z</dcterms:modified>
</cp:coreProperties>
</file>