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37"/>
  </p:notesMasterIdLst>
  <p:sldIdLst>
    <p:sldId id="258" r:id="rId5"/>
    <p:sldId id="256" r:id="rId6"/>
    <p:sldId id="303" r:id="rId7"/>
    <p:sldId id="302" r:id="rId8"/>
    <p:sldId id="329" r:id="rId9"/>
    <p:sldId id="330" r:id="rId10"/>
    <p:sldId id="284" r:id="rId11"/>
    <p:sldId id="331" r:id="rId12"/>
    <p:sldId id="285" r:id="rId13"/>
    <p:sldId id="287" r:id="rId14"/>
    <p:sldId id="334" r:id="rId15"/>
    <p:sldId id="305" r:id="rId16"/>
    <p:sldId id="259" r:id="rId17"/>
    <p:sldId id="289" r:id="rId18"/>
    <p:sldId id="290" r:id="rId19"/>
    <p:sldId id="326" r:id="rId20"/>
    <p:sldId id="295" r:id="rId21"/>
    <p:sldId id="315" r:id="rId22"/>
    <p:sldId id="327" r:id="rId23"/>
    <p:sldId id="296" r:id="rId24"/>
    <p:sldId id="316" r:id="rId25"/>
    <p:sldId id="297" r:id="rId26"/>
    <p:sldId id="320" r:id="rId27"/>
    <p:sldId id="298" r:id="rId28"/>
    <p:sldId id="321" r:id="rId29"/>
    <p:sldId id="300" r:id="rId30"/>
    <p:sldId id="317" r:id="rId31"/>
    <p:sldId id="323" r:id="rId32"/>
    <p:sldId id="299" r:id="rId33"/>
    <p:sldId id="322" r:id="rId34"/>
    <p:sldId id="313" r:id="rId35"/>
    <p:sldId id="333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Georgia" panose="02040502050405020303" pitchFamily="18" charset="0"/>
      <p:regular r:id="rId42"/>
      <p:bold r:id="rId43"/>
      <p:italic r:id="rId44"/>
      <p:boldItalic r:id="rId45"/>
    </p:embeddedFont>
    <p:embeddedFont>
      <p:font typeface="Lucida Console" panose="020B0609040504020204" pitchFamily="49" charset="0"/>
      <p:regular r:id="rId46"/>
    </p:embeddedFont>
    <p:embeddedFont>
      <p:font typeface="Lucida Sans" panose="020B0602030504020204" pitchFamily="34" charset="77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CE92D534-C385-9645-B81F-AFA8001D43FE}"/>
    <pc:docChg chg="custSel delSld modSld">
      <pc:chgData name="Nicholas Gibbins" userId="6a0e944c-4d97-467d-bb7a-7c3315791fe4" providerId="ADAL" clId="{CE92D534-C385-9645-B81F-AFA8001D43FE}" dt="2020-09-30T13:15:04.070" v="50" actId="6264"/>
      <pc:docMkLst>
        <pc:docMk/>
      </pc:docMkLst>
      <pc:sldChg chg="addSp delSp modSp mod chgLayout">
        <pc:chgData name="Nicholas Gibbins" userId="6a0e944c-4d97-467d-bb7a-7c3315791fe4" providerId="ADAL" clId="{CE92D534-C385-9645-B81F-AFA8001D43FE}" dt="2020-09-30T13:15:04.070" v="50" actId="6264"/>
        <pc:sldMkLst>
          <pc:docMk/>
          <pc:sldMk cId="2699188017" sldId="256"/>
        </pc:sldMkLst>
        <pc:spChg chg="mod or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4" creationId="{00000000-0000-0000-0000-000000000000}"/>
          </ac:spMkLst>
        </pc:spChg>
        <pc:spChg chg="add del mo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5" creationId="{54B0C34D-05EF-354B-A931-9C94F17F7466}"/>
          </ac:spMkLst>
        </pc:spChg>
        <pc:spChg chg="add del mo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6" creationId="{AC1E767F-9A78-CF43-901A-C1399E87202F}"/>
          </ac:spMkLst>
        </pc:spChg>
        <pc:spChg chg="add del mo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7" creationId="{D2413A51-4371-D148-923A-98A3F17F3D48}"/>
          </ac:spMkLst>
        </pc:spChg>
      </pc:sldChg>
      <pc:sldChg chg="del">
        <pc:chgData name="Nicholas Gibbins" userId="6a0e944c-4d97-467d-bb7a-7c3315791fe4" providerId="ADAL" clId="{CE92D534-C385-9645-B81F-AFA8001D43FE}" dt="2020-09-10T09:46:38.954" v="10" actId="2696"/>
        <pc:sldMkLst>
          <pc:docMk/>
          <pc:sldMk cId="3669787033" sldId="259"/>
        </pc:sldMkLst>
      </pc:sldChg>
      <pc:sldChg chg="del">
        <pc:chgData name="Nicholas Gibbins" userId="6a0e944c-4d97-467d-bb7a-7c3315791fe4" providerId="ADAL" clId="{CE92D534-C385-9645-B81F-AFA8001D43FE}" dt="2020-09-10T09:46:30.560" v="4" actId="2696"/>
        <pc:sldMkLst>
          <pc:docMk/>
          <pc:sldMk cId="287371203" sldId="282"/>
        </pc:sldMkLst>
      </pc:sldChg>
      <pc:sldChg chg="del">
        <pc:chgData name="Nicholas Gibbins" userId="6a0e944c-4d97-467d-bb7a-7c3315791fe4" providerId="ADAL" clId="{CE92D534-C385-9645-B81F-AFA8001D43FE}" dt="2020-09-10T09:46:38.924" v="5" actId="2696"/>
        <pc:sldMkLst>
          <pc:docMk/>
          <pc:sldMk cId="1000178651" sldId="288"/>
        </pc:sldMkLst>
      </pc:sldChg>
      <pc:sldChg chg="del">
        <pc:chgData name="Nicholas Gibbins" userId="6a0e944c-4d97-467d-bb7a-7c3315791fe4" providerId="ADAL" clId="{CE92D534-C385-9645-B81F-AFA8001D43FE}" dt="2020-09-10T09:46:38.930" v="6" actId="2696"/>
        <pc:sldMkLst>
          <pc:docMk/>
          <pc:sldMk cId="467038706" sldId="289"/>
        </pc:sldMkLst>
      </pc:sldChg>
      <pc:sldChg chg="del">
        <pc:chgData name="Nicholas Gibbins" userId="6a0e944c-4d97-467d-bb7a-7c3315791fe4" providerId="ADAL" clId="{CE92D534-C385-9645-B81F-AFA8001D43FE}" dt="2020-09-10T09:46:38.974" v="14" actId="2696"/>
        <pc:sldMkLst>
          <pc:docMk/>
          <pc:sldMk cId="4248565364" sldId="290"/>
        </pc:sldMkLst>
      </pc:sldChg>
      <pc:sldChg chg="del">
        <pc:chgData name="Nicholas Gibbins" userId="6a0e944c-4d97-467d-bb7a-7c3315791fe4" providerId="ADAL" clId="{CE92D534-C385-9645-B81F-AFA8001D43FE}" dt="2020-09-10T09:46:39.035" v="20" actId="2696"/>
        <pc:sldMkLst>
          <pc:docMk/>
          <pc:sldMk cId="2160155932" sldId="295"/>
        </pc:sldMkLst>
      </pc:sldChg>
      <pc:sldChg chg="del">
        <pc:chgData name="Nicholas Gibbins" userId="6a0e944c-4d97-467d-bb7a-7c3315791fe4" providerId="ADAL" clId="{CE92D534-C385-9645-B81F-AFA8001D43FE}" dt="2020-09-10T09:46:38.978" v="15" actId="2696"/>
        <pc:sldMkLst>
          <pc:docMk/>
          <pc:sldMk cId="3156513482" sldId="296"/>
        </pc:sldMkLst>
      </pc:sldChg>
      <pc:sldChg chg="del">
        <pc:chgData name="Nicholas Gibbins" userId="6a0e944c-4d97-467d-bb7a-7c3315791fe4" providerId="ADAL" clId="{CE92D534-C385-9645-B81F-AFA8001D43FE}" dt="2020-09-10T09:46:39.075" v="26" actId="2696"/>
        <pc:sldMkLst>
          <pc:docMk/>
          <pc:sldMk cId="907404452" sldId="297"/>
        </pc:sldMkLst>
      </pc:sldChg>
      <pc:sldChg chg="del">
        <pc:chgData name="Nicholas Gibbins" userId="6a0e944c-4d97-467d-bb7a-7c3315791fe4" providerId="ADAL" clId="{CE92D534-C385-9645-B81F-AFA8001D43FE}" dt="2020-09-10T09:46:38.959" v="11" actId="2696"/>
        <pc:sldMkLst>
          <pc:docMk/>
          <pc:sldMk cId="3237636168" sldId="298"/>
        </pc:sldMkLst>
      </pc:sldChg>
      <pc:sldChg chg="del">
        <pc:chgData name="Nicholas Gibbins" userId="6a0e944c-4d97-467d-bb7a-7c3315791fe4" providerId="ADAL" clId="{CE92D534-C385-9645-B81F-AFA8001D43FE}" dt="2020-09-10T09:46:39.015" v="19" actId="2696"/>
        <pc:sldMkLst>
          <pc:docMk/>
          <pc:sldMk cId="185403733" sldId="299"/>
        </pc:sldMkLst>
      </pc:sldChg>
      <pc:sldChg chg="del">
        <pc:chgData name="Nicholas Gibbins" userId="6a0e944c-4d97-467d-bb7a-7c3315791fe4" providerId="ADAL" clId="{CE92D534-C385-9645-B81F-AFA8001D43FE}" dt="2020-09-10T09:46:39.011" v="18" actId="2696"/>
        <pc:sldMkLst>
          <pc:docMk/>
          <pc:sldMk cId="114369233" sldId="300"/>
        </pc:sldMkLst>
      </pc:sldChg>
      <pc:sldChg chg="del">
        <pc:chgData name="Nicholas Gibbins" userId="6a0e944c-4d97-467d-bb7a-7c3315791fe4" providerId="ADAL" clId="{CE92D534-C385-9645-B81F-AFA8001D43FE}" dt="2020-09-10T09:46:39.001" v="16" actId="2696"/>
        <pc:sldMkLst>
          <pc:docMk/>
          <pc:sldMk cId="1572808675" sldId="305"/>
        </pc:sldMkLst>
      </pc:sldChg>
      <pc:sldChg chg="del">
        <pc:chgData name="Nicholas Gibbins" userId="6a0e944c-4d97-467d-bb7a-7c3315791fe4" providerId="ADAL" clId="{CE92D534-C385-9645-B81F-AFA8001D43FE}" dt="2020-09-10T09:46:39.057" v="24" actId="2696"/>
        <pc:sldMkLst>
          <pc:docMk/>
          <pc:sldMk cId="2298548214" sldId="312"/>
        </pc:sldMkLst>
      </pc:sldChg>
      <pc:sldChg chg="del">
        <pc:chgData name="Nicholas Gibbins" userId="6a0e944c-4d97-467d-bb7a-7c3315791fe4" providerId="ADAL" clId="{CE92D534-C385-9645-B81F-AFA8001D43FE}" dt="2020-09-10T09:46:38.963" v="12" actId="2696"/>
        <pc:sldMkLst>
          <pc:docMk/>
          <pc:sldMk cId="4039322176" sldId="313"/>
        </pc:sldMkLst>
      </pc:sldChg>
      <pc:sldChg chg="del">
        <pc:chgData name="Nicholas Gibbins" userId="6a0e944c-4d97-467d-bb7a-7c3315791fe4" providerId="ADAL" clId="{CE92D534-C385-9645-B81F-AFA8001D43FE}" dt="2020-09-10T09:46:38.949" v="9" actId="2696"/>
        <pc:sldMkLst>
          <pc:docMk/>
          <pc:sldMk cId="946479785" sldId="315"/>
        </pc:sldMkLst>
      </pc:sldChg>
      <pc:sldChg chg="del">
        <pc:chgData name="Nicholas Gibbins" userId="6a0e944c-4d97-467d-bb7a-7c3315791fe4" providerId="ADAL" clId="{CE92D534-C385-9645-B81F-AFA8001D43FE}" dt="2020-09-10T09:46:38.969" v="13" actId="2696"/>
        <pc:sldMkLst>
          <pc:docMk/>
          <pc:sldMk cId="3366148894" sldId="316"/>
        </pc:sldMkLst>
      </pc:sldChg>
      <pc:sldChg chg="del">
        <pc:chgData name="Nicholas Gibbins" userId="6a0e944c-4d97-467d-bb7a-7c3315791fe4" providerId="ADAL" clId="{CE92D534-C385-9645-B81F-AFA8001D43FE}" dt="2020-09-10T09:46:39.041" v="21" actId="2696"/>
        <pc:sldMkLst>
          <pc:docMk/>
          <pc:sldMk cId="2463935289" sldId="317"/>
        </pc:sldMkLst>
      </pc:sldChg>
      <pc:sldChg chg="del">
        <pc:chgData name="Nicholas Gibbins" userId="6a0e944c-4d97-467d-bb7a-7c3315791fe4" providerId="ADAL" clId="{CE92D534-C385-9645-B81F-AFA8001D43FE}" dt="2020-09-10T09:46:38.942" v="8" actId="2696"/>
        <pc:sldMkLst>
          <pc:docMk/>
          <pc:sldMk cId="4134514549" sldId="320"/>
        </pc:sldMkLst>
      </pc:sldChg>
      <pc:sldChg chg="del">
        <pc:chgData name="Nicholas Gibbins" userId="6a0e944c-4d97-467d-bb7a-7c3315791fe4" providerId="ADAL" clId="{CE92D534-C385-9645-B81F-AFA8001D43FE}" dt="2020-09-10T09:46:39.047" v="22" actId="2696"/>
        <pc:sldMkLst>
          <pc:docMk/>
          <pc:sldMk cId="187349593" sldId="321"/>
        </pc:sldMkLst>
      </pc:sldChg>
      <pc:sldChg chg="del">
        <pc:chgData name="Nicholas Gibbins" userId="6a0e944c-4d97-467d-bb7a-7c3315791fe4" providerId="ADAL" clId="{CE92D534-C385-9645-B81F-AFA8001D43FE}" dt="2020-09-10T09:46:39.063" v="25" actId="2696"/>
        <pc:sldMkLst>
          <pc:docMk/>
          <pc:sldMk cId="1838006942" sldId="322"/>
        </pc:sldMkLst>
      </pc:sldChg>
      <pc:sldChg chg="del">
        <pc:chgData name="Nicholas Gibbins" userId="6a0e944c-4d97-467d-bb7a-7c3315791fe4" providerId="ADAL" clId="{CE92D534-C385-9645-B81F-AFA8001D43FE}" dt="2020-09-10T09:46:39.053" v="23" actId="2696"/>
        <pc:sldMkLst>
          <pc:docMk/>
          <pc:sldMk cId="3120608332" sldId="323"/>
        </pc:sldMkLst>
      </pc:sldChg>
      <pc:sldChg chg="del">
        <pc:chgData name="Nicholas Gibbins" userId="6a0e944c-4d97-467d-bb7a-7c3315791fe4" providerId="ADAL" clId="{CE92D534-C385-9645-B81F-AFA8001D43FE}" dt="2020-09-10T09:46:38.936" v="7" actId="2696"/>
        <pc:sldMkLst>
          <pc:docMk/>
          <pc:sldMk cId="1624771878" sldId="326"/>
        </pc:sldMkLst>
      </pc:sldChg>
      <pc:sldChg chg="del">
        <pc:chgData name="Nicholas Gibbins" userId="6a0e944c-4d97-467d-bb7a-7c3315791fe4" providerId="ADAL" clId="{CE92D534-C385-9645-B81F-AFA8001D43FE}" dt="2020-09-10T09:46:39.007" v="17" actId="2696"/>
        <pc:sldMkLst>
          <pc:docMk/>
          <pc:sldMk cId="3300511327" sldId="327"/>
        </pc:sldMkLst>
      </pc:sldChg>
      <pc:sldChg chg="modSp mod">
        <pc:chgData name="Nicholas Gibbins" userId="6a0e944c-4d97-467d-bb7a-7c3315791fe4" providerId="ADAL" clId="{CE92D534-C385-9645-B81F-AFA8001D43FE}" dt="2020-09-10T09:46:51.297" v="49" actId="20577"/>
        <pc:sldMkLst>
          <pc:docMk/>
          <pc:sldMk cId="223852778" sldId="328"/>
        </pc:sldMkLst>
        <pc:spChg chg="mod">
          <ac:chgData name="Nicholas Gibbins" userId="6a0e944c-4d97-467d-bb7a-7c3315791fe4" providerId="ADAL" clId="{CE92D534-C385-9645-B81F-AFA8001D43FE}" dt="2020-09-10T09:46:51.297" v="49" actId="20577"/>
          <ac:spMkLst>
            <pc:docMk/>
            <pc:sldMk cId="223852778" sldId="328"/>
            <ac:spMk id="2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FF9BE9EB-F8D9-BC44-83AE-529057E72BB0}"/>
    <pc:docChg chg="modSld">
      <pc:chgData name="Nicholas Gibbins" userId="6a0e944c-4d97-467d-bb7a-7c3315791fe4" providerId="ADAL" clId="{FF9BE9EB-F8D9-BC44-83AE-529057E72BB0}" dt="2021-10-04T12:42:39.134" v="1" actId="1035"/>
      <pc:docMkLst>
        <pc:docMk/>
      </pc:docMkLst>
      <pc:sldChg chg="modSp mod">
        <pc:chgData name="Nicholas Gibbins" userId="6a0e944c-4d97-467d-bb7a-7c3315791fe4" providerId="ADAL" clId="{FF9BE9EB-F8D9-BC44-83AE-529057E72BB0}" dt="2021-10-04T12:42:39.134" v="1" actId="1035"/>
        <pc:sldMkLst>
          <pc:docMk/>
          <pc:sldMk cId="1582850652" sldId="302"/>
        </pc:sldMkLst>
        <pc:picChg chg="mod">
          <ac:chgData name="Nicholas Gibbins" userId="6a0e944c-4d97-467d-bb7a-7c3315791fe4" providerId="ADAL" clId="{FF9BE9EB-F8D9-BC44-83AE-529057E72BB0}" dt="2021-10-04T12:42:39.134" v="1" actId="1035"/>
          <ac:picMkLst>
            <pc:docMk/>
            <pc:sldMk cId="1582850652" sldId="302"/>
            <ac:picMk id="14" creationId="{F1016577-221D-4F40-8412-A1A36714CF8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FA317-EFEC-4F49-AF4B-3C93807E8741}" type="slidenum">
              <a:rPr lang="en-GB"/>
              <a:pPr/>
              <a:t>10</a:t>
            </a:fld>
            <a:endParaRPr lang="en-GB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Associative relationships, Non-linearity, networks</a:t>
            </a:r>
          </a:p>
          <a:p>
            <a:endParaRPr lang="en-GB"/>
          </a:p>
          <a:p>
            <a:r>
              <a:rPr lang="en-GB"/>
              <a:t>Not flat, linear presentation of information, read sequentially</a:t>
            </a:r>
            <a:br>
              <a:rPr lang="en-GB"/>
            </a:br>
            <a:br>
              <a:rPr lang="en-GB"/>
            </a:br>
            <a:r>
              <a:rPr lang="en-GB"/>
              <a:t>but a network of </a:t>
            </a:r>
            <a:r>
              <a:rPr lang="en-GB" u="sng"/>
              <a:t>nodes</a:t>
            </a:r>
            <a:r>
              <a:rPr lang="en-GB"/>
              <a:t> connected by </a:t>
            </a:r>
            <a:r>
              <a:rPr lang="en-GB" u="sng"/>
              <a:t>links</a:t>
            </a:r>
            <a:br>
              <a:rPr lang="en-GB"/>
            </a:br>
            <a:br>
              <a:rPr lang="en-GB"/>
            </a:br>
            <a:r>
              <a:rPr lang="en-GB"/>
              <a:t>Author creates connections and (perhaps) the nodes,</a:t>
            </a:r>
            <a:br>
              <a:rPr lang="en-GB"/>
            </a:br>
            <a:r>
              <a:rPr lang="en-GB"/>
              <a:t>but reader interactively follows own trail in preferred order and to depth of detail desired,</a:t>
            </a:r>
            <a:br>
              <a:rPr lang="en-GB"/>
            </a:br>
            <a:r>
              <a:rPr lang="en-GB"/>
              <a:t>	</a:t>
            </a:r>
            <a:r>
              <a:rPr lang="en-GB" i="1"/>
              <a:t>... and makes new connections?</a:t>
            </a:r>
            <a:br>
              <a:rPr lang="en-GB" i="1"/>
            </a:br>
            <a:br>
              <a:rPr lang="en-GB"/>
            </a:br>
            <a:r>
              <a:rPr lang="en-GB"/>
              <a:t>Contrast paper documents - sequential reading.</a:t>
            </a:r>
            <a:br>
              <a:rPr lang="en-GB"/>
            </a:br>
            <a:br>
              <a:rPr lang="en-GB"/>
            </a:br>
            <a:br>
              <a:rPr lang="en-GB"/>
            </a:br>
            <a:r>
              <a:rPr lang="en-GB"/>
              <a:t>Exceptions</a:t>
            </a:r>
            <a:br>
              <a:rPr lang="en-GB"/>
            </a:br>
            <a:r>
              <a:rPr lang="en-GB"/>
              <a:t>		Encyclopaedias?</a:t>
            </a:r>
            <a:br>
              <a:rPr lang="en-GB"/>
            </a:br>
            <a:br>
              <a:rPr lang="en-GB"/>
            </a:br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667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376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978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27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96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28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dict</a:t>
            </a:r>
            <a:r>
              <a:rPr lang="en-GB"/>
              <a:t>() function used in source endpoint maps any word to an endpoint</a:t>
            </a:r>
            <a:r>
              <a:rPr lang="en-GB" baseline="0"/>
              <a:t> that points at a </a:t>
            </a:r>
            <a:r>
              <a:rPr lang="en-GB"/>
              <a:t>node that defines</a:t>
            </a:r>
            <a:r>
              <a:rPr lang="en-GB" baseline="0"/>
              <a:t> that word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951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HTML5</a:t>
            </a:r>
            <a:r>
              <a:rPr lang="en-GB" baseline="0"/>
              <a:t> does define a set of link types for &lt;a&gt; (next, </a:t>
            </a:r>
            <a:r>
              <a:rPr lang="en-GB" baseline="0" err="1"/>
              <a:t>prev</a:t>
            </a:r>
            <a:r>
              <a:rPr lang="en-GB" baseline="0"/>
              <a:t>, search, license, tag, alternate, author, help, bookmark)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C7C6D-7E12-F14E-B321-BFDDB26DAC1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23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30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02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96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One/multiple nodes on screen?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Composite (virtual) nodes  ... a research question</a:t>
            </a:r>
          </a:p>
          <a:p>
            <a:pPr marL="628650" lvl="1" indent="-171450">
              <a:buFont typeface="Arial"/>
              <a:buChar char="•"/>
            </a:pPr>
            <a:r>
              <a:rPr lang="en-GB"/>
              <a:t>can a node stand for a sub-hyperspace of nodes and links?</a:t>
            </a:r>
            <a:br>
              <a:rPr lang="en-GB"/>
            </a:br>
            <a:br>
              <a:rPr lang="en-GB"/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83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Links: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Typically navigable</a:t>
            </a:r>
            <a:r>
              <a:rPr lang="en-GB" baseline="0"/>
              <a:t> (can be followed), but not necessarily</a:t>
            </a:r>
          </a:p>
          <a:p>
            <a:pPr marL="171450" indent="-171450">
              <a:buFont typeface="Arial"/>
              <a:buChar char="•"/>
            </a:pPr>
            <a:r>
              <a:rPr lang="en-GB" baseline="0"/>
              <a:t>Can be viewed as the visible manifestation of an underlying association of concepts (where the concepts manifest as nodes)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74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>
                <a:solidFill>
                  <a:srgbClr val="0000FF"/>
                </a:solidFill>
              </a:rPr>
              <a:t>blue</a:t>
            </a:r>
            <a:r>
              <a:rPr lang="en-GB" u="sng" baseline="0">
                <a:solidFill>
                  <a:srgbClr val="0000FF"/>
                </a:solidFill>
              </a:rPr>
              <a:t> underlines</a:t>
            </a:r>
            <a:r>
              <a:rPr lang="en-GB" baseline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Need not be visible (too many anchors</a:t>
            </a:r>
            <a:r>
              <a:rPr lang="en-GB" baseline="0"/>
              <a:t> clutter the page)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147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>
                <a:solidFill>
                  <a:srgbClr val="0000FF"/>
                </a:solidFill>
              </a:rPr>
              <a:t>blue</a:t>
            </a:r>
            <a:r>
              <a:rPr lang="en-GB" u="sng" baseline="0">
                <a:solidFill>
                  <a:srgbClr val="0000FF"/>
                </a:solidFill>
              </a:rPr>
              <a:t> underlines</a:t>
            </a:r>
            <a:r>
              <a:rPr lang="en-GB" baseline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Need not be visible (too many anchors</a:t>
            </a:r>
            <a:r>
              <a:rPr lang="en-GB" baseline="0"/>
              <a:t> clutter the page)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190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18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219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77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21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57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98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57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278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5754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Non-linear writing </a:t>
            </a:r>
          </a:p>
          <a:p>
            <a:pPr lvl="1"/>
            <a:r>
              <a:rPr lang="en-GB"/>
              <a:t>Interlinked texts </a:t>
            </a:r>
          </a:p>
          <a:p>
            <a:pPr lvl="1"/>
            <a:r>
              <a:rPr lang="en-GB"/>
              <a:t>Multiple pathways, multiple reading sequences</a:t>
            </a:r>
          </a:p>
          <a:p>
            <a:r>
              <a:rPr lang="en-GB"/>
              <a:t>Annotation and commentary</a:t>
            </a:r>
          </a:p>
          <a:p>
            <a:r>
              <a:rPr lang="en-GB"/>
              <a:t>Association of ideas </a:t>
            </a:r>
          </a:p>
          <a:p>
            <a:r>
              <a:rPr lang="en-GB"/>
              <a:t>Writing and reading not separated</a:t>
            </a:r>
          </a:p>
          <a:p>
            <a:r>
              <a:rPr lang="en-GB"/>
              <a:t>Interactive</a:t>
            </a:r>
          </a:p>
          <a:p>
            <a:r>
              <a:rPr lang="en-GB"/>
              <a:t>Not limited to text - hypermedia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719971-11EC-144E-98F1-EC8287B270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29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A65F3-191D-084A-8CDF-D85F280E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Terminology</a:t>
            </a:r>
          </a:p>
        </p:txBody>
      </p:sp>
    </p:spTree>
    <p:extLst>
      <p:ext uri="{BB962C8B-B14F-4D97-AF65-F5344CB8AC3E}">
        <p14:creationId xmlns:p14="http://schemas.microsoft.com/office/powerpoint/2010/main" val="2495992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AC422-1504-DD46-B067-A392A4871D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4718468" y="3027334"/>
            <a:ext cx="2914933" cy="1154492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72808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node is a ‘chunk’ of information that corresponds to a natural ‘semantic unit’</a:t>
            </a:r>
          </a:p>
          <a:p>
            <a:pPr lvl="1"/>
            <a:r>
              <a:rPr lang="en-GB" dirty="0"/>
              <a:t>e.g. screen, page, frame, lexia…</a:t>
            </a:r>
          </a:p>
          <a:p>
            <a:pPr lvl="1"/>
            <a:r>
              <a:rPr lang="en-GB" dirty="0"/>
              <a:t>The act of chunking information is part of authoring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73F5A-250E-C242-88DA-80B965E46D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9787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link is an association between nodes</a:t>
            </a:r>
          </a:p>
          <a:p>
            <a:pPr marL="90000" indent="0">
              <a:buNone/>
            </a:pPr>
            <a:r>
              <a:rPr lang="en-GB" sz="2400" dirty="0"/>
              <a:t>May be navigable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430A8-13BF-1549-9F3D-364945E021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7038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anchor is the representation of a link on a node</a:t>
            </a:r>
          </a:p>
          <a:p>
            <a:pPr lvl="1"/>
            <a:r>
              <a:rPr lang="en-GB" dirty="0"/>
              <a:t>e.g. buttons, bolded text, “hotspots”, images … </a:t>
            </a:r>
          </a:p>
          <a:p>
            <a:pPr lvl="1"/>
            <a:r>
              <a:rPr lang="en-GB" dirty="0"/>
              <a:t>the whole node might be an anchor but should be able to designate a sub-region as a source or destination of a link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4A53B-67B4-DE46-A9F5-E927BDB2B9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48565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endpoint is a component of a link that references an anchor on a node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52CA8-F5A7-DF46-B656-567D320CF7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>
                <a:latin typeface="Lucida Sans" panose="020B0602030504020204" pitchFamily="34" charset="77"/>
              </a:rPr>
              <a:t> 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389412" y="2900283"/>
            <a:ext cx="2189107" cy="879655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261061" y="2865538"/>
            <a:ext cx="128351" cy="89443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>
                <a:latin typeface="Lucida Sans" panose="020B0602030504020204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4771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Links on the Web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Links are part of the source node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=“”&gt;</a:t>
            </a:r>
          </a:p>
          <a:p>
            <a:pPr lvl="1"/>
            <a:r>
              <a:rPr lang="en-US" dirty="0"/>
              <a:t>Embedded links (c.f. first class links)</a:t>
            </a:r>
          </a:p>
          <a:p>
            <a:r>
              <a:rPr lang="en-US" dirty="0"/>
              <a:t>Links can only be followed in the forward direction</a:t>
            </a:r>
          </a:p>
          <a:p>
            <a:r>
              <a:rPr lang="en-US" dirty="0"/>
              <a:t>Links can only connect a pair of nodes</a:t>
            </a:r>
          </a:p>
          <a:p>
            <a:r>
              <a:rPr lang="en-US" dirty="0"/>
              <a:t>Link anchors must be specified explicitly</a:t>
            </a:r>
          </a:p>
          <a:p>
            <a:r>
              <a:rPr lang="en-US" dirty="0"/>
              <a:t>Links (usually) contain no additional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D08E3-46EF-9A45-AF8B-0FA3EA9D1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155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0000" y="2916000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80000" y="2916000"/>
            <a:ext cx="2953400" cy="1265826"/>
            <a:chOff x="3155999" y="2916000"/>
            <a:chExt cx="2953400" cy="1265826"/>
          </a:xfrm>
        </p:grpSpPr>
        <p:sp>
          <p:nvSpPr>
            <p:cNvPr id="9" name="Rectangle 8"/>
            <p:cNvSpPr/>
            <p:nvPr/>
          </p:nvSpPr>
          <p:spPr bwMode="auto">
            <a:xfrm>
              <a:off x="3155999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191999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71998" y="3095640"/>
              <a:ext cx="2737401" cy="1086186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47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564780" y="2205892"/>
            <a:ext cx="6400147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&lt;html&gt;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&lt;head&gt;&lt;/head&gt;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&lt;body&gt;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&lt;p&gt;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Lorem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ipsum dolor sit amet, </a:t>
            </a:r>
            <a:br>
              <a:rPr lang="en-US" sz="1600">
                <a:latin typeface="Lucida Console" panose="020B0609040504020204" pitchFamily="49" charset="0"/>
                <a:cs typeface="Georgia"/>
              </a:rPr>
            </a:br>
            <a:r>
              <a:rPr lang="en-US" sz="1600">
                <a:latin typeface="Lucida Console" panose="020B0609040504020204" pitchFamily="49" charset="0"/>
                <a:cs typeface="Georgia"/>
              </a:rPr>
              <a:t>&lt;a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href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=“http://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www.example.org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/”&gt;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consectetur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&lt;/a&gt; adipiscing elit. Nulla consequat tortor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eget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turpis scelerisque sit amet facilisis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metus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iaculis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.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Duis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aliquam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lacinia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dictum.&lt;/p&gt;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&lt;/body&gt;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&lt;/html&gt;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Links in HTML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40E279-4F01-4141-AED0-9D25DD2F0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2643042" y="3351097"/>
            <a:ext cx="6025172" cy="2166320"/>
            <a:chOff x="1944232" y="3375806"/>
            <a:chExt cx="6025172" cy="2166320"/>
          </a:xfrm>
        </p:grpSpPr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1944232" y="3375806"/>
              <a:ext cx="6025172" cy="328759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080698" y="3701824"/>
              <a:ext cx="2908069" cy="1840302"/>
              <a:chOff x="1835696" y="3284952"/>
              <a:chExt cx="2908069" cy="1840302"/>
            </a:xfrm>
          </p:grpSpPr>
          <p:cxnSp>
            <p:nvCxnSpPr>
              <p:cNvPr id="15" name="Curved Connector 14"/>
              <p:cNvCxnSpPr/>
              <p:nvPr/>
            </p:nvCxnSpPr>
            <p:spPr bwMode="auto">
              <a:xfrm rot="10800000">
                <a:off x="1835696" y="3284952"/>
                <a:ext cx="1800200" cy="1656216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6" name="TextBox 15"/>
              <p:cNvSpPr txBox="1"/>
              <p:nvPr/>
            </p:nvSpPr>
            <p:spPr>
              <a:xfrm>
                <a:off x="3707904" y="4725144"/>
                <a:ext cx="10358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anchor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21503" y="1773238"/>
            <a:ext cx="3270993" cy="1875081"/>
            <a:chOff x="5266814" y="1767721"/>
            <a:chExt cx="3270993" cy="1875081"/>
          </a:xfrm>
        </p:grpSpPr>
        <p:grpSp>
          <p:nvGrpSpPr>
            <p:cNvPr id="11" name="Group 10"/>
            <p:cNvGrpSpPr/>
            <p:nvPr/>
          </p:nvGrpSpPr>
          <p:grpSpPr>
            <a:xfrm>
              <a:off x="5949038" y="1767721"/>
              <a:ext cx="2588769" cy="1625243"/>
              <a:chOff x="3944146" y="1334646"/>
              <a:chExt cx="2588769" cy="1625243"/>
            </a:xfrm>
          </p:grpSpPr>
          <p:cxnSp>
            <p:nvCxnSpPr>
              <p:cNvPr id="12" name="Curved Connector 11"/>
              <p:cNvCxnSpPr>
                <a:cxnSpLocks/>
                <a:stCxn id="13" idx="1"/>
                <a:endCxn id="25" idx="0"/>
              </p:cNvCxnSpPr>
              <p:nvPr/>
            </p:nvCxnSpPr>
            <p:spPr bwMode="auto">
              <a:xfrm rot="10800000" flipV="1">
                <a:off x="3944146" y="1688589"/>
                <a:ext cx="1293223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>
              <a:xfrm>
                <a:off x="5237368" y="1334646"/>
                <a:ext cx="129554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source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5266814" y="3392964"/>
              <a:ext cx="1364445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366221-7405-9044-B30D-BB5843CE2AEA}"/>
              </a:ext>
            </a:extLst>
          </p:cNvPr>
          <p:cNvGrpSpPr/>
          <p:nvPr/>
        </p:nvGrpSpPr>
        <p:grpSpPr>
          <a:xfrm>
            <a:off x="3750468" y="1762678"/>
            <a:ext cx="3551518" cy="1875081"/>
            <a:chOff x="5266814" y="1767721"/>
            <a:chExt cx="3551518" cy="187508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300AE95-BFCD-334B-8A84-AC5EA914FC4B}"/>
                </a:ext>
              </a:extLst>
            </p:cNvPr>
            <p:cNvGrpSpPr/>
            <p:nvPr/>
          </p:nvGrpSpPr>
          <p:grpSpPr>
            <a:xfrm>
              <a:off x="6653976" y="1767721"/>
              <a:ext cx="2164356" cy="1625243"/>
              <a:chOff x="4649084" y="1334646"/>
              <a:chExt cx="2164356" cy="1625243"/>
            </a:xfrm>
          </p:grpSpPr>
          <p:cxnSp>
            <p:nvCxnSpPr>
              <p:cNvPr id="20" name="Curved Connector 19">
                <a:extLst>
                  <a:ext uri="{FF2B5EF4-FFF2-40B4-BE49-F238E27FC236}">
                    <a16:creationId xmlns:a16="http://schemas.microsoft.com/office/drawing/2014/main" id="{679ABC17-ED9E-CD41-BF86-5D3788A1E857}"/>
                  </a:ext>
                </a:extLst>
              </p:cNvPr>
              <p:cNvCxnSpPr>
                <a:cxnSpLocks/>
                <a:stCxn id="21" idx="1"/>
                <a:endCxn id="19" idx="0"/>
              </p:cNvCxnSpPr>
              <p:nvPr/>
            </p:nvCxnSpPr>
            <p:spPr bwMode="auto">
              <a:xfrm rot="10800000" flipV="1">
                <a:off x="4649084" y="1688589"/>
                <a:ext cx="588285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6879E82-86C2-FC4C-B69D-306B0C15F305}"/>
                  </a:ext>
                </a:extLst>
              </p:cNvPr>
              <p:cNvSpPr txBox="1"/>
              <p:nvPr/>
            </p:nvSpPr>
            <p:spPr>
              <a:xfrm>
                <a:off x="5237368" y="1334646"/>
                <a:ext cx="157607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destination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76DE3014-AD41-E74F-AA9C-D4FE647C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6814" y="3392964"/>
              <a:ext cx="2774322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051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>
            <a:normAutofit/>
          </a:bodyPr>
          <a:lstStyle/>
          <a:p>
            <a:r>
              <a:rPr lang="en-US" dirty="0"/>
              <a:t>Hypertext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351088" y="4652963"/>
            <a:ext cx="7489825" cy="360362"/>
          </a:xfrm>
        </p:spPr>
        <p:txBody>
          <a:bodyPr>
            <a:normAutofit/>
          </a:bodyPr>
          <a:lstStyle/>
          <a:p>
            <a:r>
              <a:rPr lang="en-US" err="1"/>
              <a:t>Dr</a:t>
            </a:r>
            <a:r>
              <a:rPr lang="en-US"/>
              <a:t> Nicholas Gibbins - </a:t>
            </a:r>
            <a:r>
              <a:rPr lang="en-US" err="1"/>
              <a:t>nmg@ecs.soton.ac.uk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88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vs. First class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Links are embedded in web pages</a:t>
            </a:r>
          </a:p>
          <a:p>
            <a:pPr lvl="1"/>
            <a:r>
              <a:rPr lang="en-US" dirty="0"/>
              <a:t>To create a link from a web page, the web page must be edited</a:t>
            </a:r>
          </a:p>
          <a:p>
            <a:pPr lvl="1"/>
            <a:r>
              <a:rPr lang="en-US" dirty="0"/>
              <a:t>Only the owner of a web page may create/edit links within it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Separating links from nodes (first class links) allows richer linking:</a:t>
            </a:r>
          </a:p>
          <a:p>
            <a:pPr lvl="1"/>
            <a:r>
              <a:rPr lang="en-US" dirty="0"/>
              <a:t>Multiple different link overlays (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Personalisation</a:t>
            </a:r>
            <a:r>
              <a:rPr lang="en-US" dirty="0"/>
              <a:t>, task-orientation,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DE83C-8563-0149-AEC2-9AABF7A1E6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513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 Class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7" y="3173184"/>
            <a:ext cx="2911844" cy="2652155"/>
            <a:chOff x="3194467" y="3173183"/>
            <a:chExt cx="2911844" cy="2652155"/>
          </a:xfrm>
        </p:grpSpPr>
        <p:grpSp>
          <p:nvGrpSpPr>
            <p:cNvPr id="2" name="Group 1"/>
            <p:cNvGrpSpPr/>
            <p:nvPr/>
          </p:nvGrpSpPr>
          <p:grpSpPr>
            <a:xfrm>
              <a:off x="3945666" y="5609109"/>
              <a:ext cx="1152000" cy="216229"/>
              <a:chOff x="1628548" y="5940079"/>
              <a:chExt cx="1152000" cy="21622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7" y="3173183"/>
              <a:ext cx="833529" cy="2433288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97665" y="4283659"/>
              <a:ext cx="1008646" cy="132281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77666" y="5717110"/>
            <a:ext cx="3313480" cy="996232"/>
            <a:chOff x="4053666" y="5717109"/>
            <a:chExt cx="3313480" cy="996232"/>
          </a:xfrm>
        </p:grpSpPr>
        <p:sp>
          <p:nvSpPr>
            <p:cNvPr id="26" name="TextBox 25"/>
            <p:cNvSpPr txBox="1"/>
            <p:nvPr/>
          </p:nvSpPr>
          <p:spPr>
            <a:xfrm>
              <a:off x="5940152" y="6313231"/>
              <a:ext cx="14269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endpoints</a:t>
              </a:r>
            </a:p>
          </p:txBody>
        </p:sp>
        <p:cxnSp>
          <p:nvCxnSpPr>
            <p:cNvPr id="27" name="Curved Connector 26"/>
            <p:cNvCxnSpPr>
              <a:endCxn id="32" idx="3"/>
            </p:cNvCxnSpPr>
            <p:nvPr/>
          </p:nvCxnSpPr>
          <p:spPr bwMode="auto">
            <a:xfrm rot="10800000">
              <a:off x="5097666" y="5717109"/>
              <a:ext cx="836024" cy="8233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Curved Connector 48"/>
            <p:cNvCxnSpPr>
              <a:stCxn id="34" idx="2"/>
            </p:cNvCxnSpPr>
            <p:nvPr/>
          </p:nvCxnSpPr>
          <p:spPr bwMode="auto">
            <a:xfrm rot="16200000" flipH="1">
              <a:off x="4657590" y="5221185"/>
              <a:ext cx="715388" cy="192323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6614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Bidirectional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On the Web, not easy to see what links to a page </a:t>
            </a:r>
          </a:p>
          <a:p>
            <a:pPr lvl="1"/>
            <a:r>
              <a:rPr lang="en-US" dirty="0"/>
              <a:t>Links are embedded, so can only be followed from the source document to the destination, not the other way</a:t>
            </a:r>
          </a:p>
          <a:p>
            <a:pPr lvl="1"/>
            <a:r>
              <a:rPr lang="en-US" dirty="0"/>
              <a:t>Can use a global index such as Google, but this raises issues of scalability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With first class links:	</a:t>
            </a:r>
          </a:p>
          <a:p>
            <a:pPr lvl="1"/>
            <a:r>
              <a:rPr lang="en-US" dirty="0"/>
              <a:t>As easy to traverse links backwards as forwards</a:t>
            </a:r>
          </a:p>
          <a:p>
            <a:pPr lvl="1"/>
            <a:r>
              <a:rPr lang="en-US" dirty="0"/>
              <a:t>Endpoints may be annotated as source/destination/bidirectional</a:t>
            </a:r>
          </a:p>
          <a:p>
            <a:pPr lvl="1"/>
            <a:r>
              <a:rPr lang="en-US" dirty="0"/>
              <a:t>How do we find links that can be applied to a given document?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91F11C-54E3-1444-8E8B-89C96697A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404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Bidirectional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70BCA-8751-E542-91D5-C95A6A1A5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26081" y="3161080"/>
            <a:ext cx="2889797" cy="2664032"/>
            <a:chOff x="3202081" y="3161079"/>
            <a:chExt cx="2889797" cy="2664032"/>
          </a:xfrm>
        </p:grpSpPr>
        <p:grpSp>
          <p:nvGrpSpPr>
            <p:cNvPr id="2" name="Group 1"/>
            <p:cNvGrpSpPr/>
            <p:nvPr/>
          </p:nvGrpSpPr>
          <p:grpSpPr>
            <a:xfrm>
              <a:off x="3955273" y="5609110"/>
              <a:ext cx="1148857" cy="216001"/>
              <a:chOff x="1638155" y="5940080"/>
              <a:chExt cx="1148857" cy="216001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54970" y="5940081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71012" y="594008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2994" y="5981861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38155" y="594008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72652" y="5982195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202081" y="3161079"/>
              <a:ext cx="820686" cy="2448029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64111" y="4297161"/>
              <a:ext cx="1027767" cy="1311947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sp>
        <p:nvSpPr>
          <p:cNvPr id="38" name="Right Arrow 37"/>
          <p:cNvSpPr/>
          <p:nvPr/>
        </p:nvSpPr>
        <p:spPr bwMode="auto">
          <a:xfrm>
            <a:off x="5447944" y="3264775"/>
            <a:ext cx="1440128" cy="458539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Left Arrow 38"/>
          <p:cNvSpPr/>
          <p:nvPr/>
        </p:nvSpPr>
        <p:spPr bwMode="auto">
          <a:xfrm>
            <a:off x="5298623" y="3615134"/>
            <a:ext cx="1440128" cy="458539"/>
          </a:xfrm>
          <a:prstGeom prst="lef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451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Web links connect only two documents together</a:t>
            </a:r>
          </a:p>
          <a:p>
            <a:pPr lvl="1"/>
            <a:r>
              <a:rPr lang="en-US" dirty="0"/>
              <a:t>Only one </a:t>
            </a:r>
            <a:r>
              <a:rPr lang="en-US" dirty="0" err="1"/>
              <a:t>href</a:t>
            </a:r>
            <a:r>
              <a:rPr lang="en-US" dirty="0"/>
              <a:t> attribute allowed on an &lt;a&gt; tag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First class links can connect many nodes together</a:t>
            </a:r>
          </a:p>
          <a:p>
            <a:pPr lvl="1"/>
            <a:r>
              <a:rPr lang="en-US" dirty="0"/>
              <a:t>Many sources</a:t>
            </a:r>
          </a:p>
          <a:p>
            <a:pPr lvl="1"/>
            <a:r>
              <a:rPr lang="en-US" dirty="0"/>
              <a:t>Many destinations</a:t>
            </a:r>
          </a:p>
          <a:p>
            <a:pPr lvl="1"/>
            <a:r>
              <a:rPr lang="en-US" dirty="0"/>
              <a:t>Many of both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9D1B3-5F0F-5648-9200-A8ABD6004F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636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N-</a:t>
            </a:r>
            <a:r>
              <a:rPr lang="en-GB" dirty="0" err="1">
                <a:solidFill>
                  <a:schemeClr val="tx1"/>
                </a:solidFill>
                <a:effectLst/>
              </a:rPr>
              <a:t>ary</a:t>
            </a:r>
            <a:r>
              <a:rPr lang="en-GB" dirty="0">
                <a:solidFill>
                  <a:schemeClr val="tx1"/>
                </a:solidFill>
                <a:effectLst/>
              </a:rPr>
              <a:t>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3BFF6-CC96-1145-AAEA-7E866D8F7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672063" y="1935471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6733010" y="3009779"/>
            <a:ext cx="979355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72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08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Line 9"/>
          <p:cNvSpPr>
            <a:spLocks noChangeShapeType="1"/>
          </p:cNvSpPr>
          <p:nvPr/>
        </p:nvSpPr>
        <p:spPr bwMode="auto">
          <a:xfrm flipH="1" flipV="1">
            <a:off x="4718468" y="3173184"/>
            <a:ext cx="816002" cy="2442814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504003" y="3259617"/>
            <a:ext cx="229008" cy="2356381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7848007" y="2914212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9202198" y="4455270"/>
            <a:ext cx="342044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408000" y="5832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444000" y="5868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V="1">
            <a:off x="6624000" y="4705108"/>
            <a:ext cx="2578198" cy="1244640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734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(functional, dynamic)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Web links have explicitly specified anchors</a:t>
            </a:r>
          </a:p>
          <a:p>
            <a:pPr lvl="1"/>
            <a:r>
              <a:rPr lang="en-US" dirty="0"/>
              <a:t>Source anchor is the location in which the &lt;a&gt; is embedded</a:t>
            </a:r>
          </a:p>
          <a:p>
            <a:pPr lvl="1"/>
            <a:r>
              <a:rPr lang="en-US" dirty="0"/>
              <a:t>Destination anchor is given by the fragment identifier on the URI reference: 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  <a:r>
              <a:rPr lang="en-US" dirty="0" err="1"/>
              <a:t>index.html#foo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Richer location specifiers (</a:t>
            </a:r>
            <a:r>
              <a:rPr lang="en-US" dirty="0" err="1"/>
              <a:t>locspecs</a:t>
            </a:r>
            <a:r>
              <a:rPr lang="en-US" dirty="0"/>
              <a:t>) in endpoints</a:t>
            </a:r>
          </a:p>
          <a:p>
            <a:pPr lvl="1"/>
            <a:r>
              <a:rPr lang="en-US" dirty="0"/>
              <a:t>Put a link on all occurrences of the word ‘hypertext’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EB8750B-8D7C-284C-B0EF-0D593CC2E8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69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Generic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949D34-40C8-4F45-9685-27D54D868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112000" y="5616000"/>
            <a:ext cx="57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ln w="12700" cmpd="sng">
                  <a:noFill/>
                </a:ln>
                <a:solidFill>
                  <a:schemeClr val="bg2"/>
                </a:solidFill>
                <a:latin typeface="Georgia"/>
                <a:ea typeface="ＭＳ Ｐゴシック" pitchFamily="-106" charset="-128"/>
                <a:cs typeface="Georgia"/>
              </a:rPr>
              <a:t>“sit”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6624000" y="4293096"/>
            <a:ext cx="1009400" cy="1322904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401172" y="3647246"/>
            <a:ext cx="710826" cy="2068122"/>
            <a:chOff x="2877171" y="3647245"/>
            <a:chExt cx="710826" cy="2068122"/>
          </a:xfrm>
        </p:grpSpPr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 flipV="1">
              <a:off x="3194466" y="3897082"/>
              <a:ext cx="393531" cy="181828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77171" y="3647245"/>
              <a:ext cx="317296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788272" y="2923346"/>
            <a:ext cx="2323725" cy="2792022"/>
            <a:chOff x="1264271" y="2923345"/>
            <a:chExt cx="2323725" cy="2792022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264271" y="2923345"/>
              <a:ext cx="268800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 flipV="1">
              <a:off x="1533069" y="3173182"/>
              <a:ext cx="2054927" cy="254218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393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96BF65-1FE7-0B49-9D84-3D7579C6EC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12130" y="5609111"/>
            <a:ext cx="1062727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err="1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dict</a:t>
            </a:r>
            <a:r>
              <a:rPr lang="en-US" sz="140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($word)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80215" y="5609111"/>
            <a:ext cx="712633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$word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786939" y="2914212"/>
            <a:ext cx="7208316" cy="2862997"/>
            <a:chOff x="1262939" y="2914211"/>
            <a:chExt cx="7208316" cy="2862997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1262939" y="4134636"/>
              <a:ext cx="614848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6324007" y="2914211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  <a:t>Iaculis:</a:t>
              </a:r>
              <a:br>
                <a:rPr lang="fr-FR" sz="1600">
                  <a:latin typeface="Georgia"/>
                  <a:ea typeface="ＭＳ Ｐゴシック" pitchFamily="-106" charset="-128"/>
                  <a:cs typeface="Georgia"/>
                </a:rPr>
              </a:br>
              <a:br>
                <a:rPr lang="fr-FR" sz="1600">
                  <a:latin typeface="Georgia"/>
                  <a:ea typeface="ＭＳ Ｐゴシック" pitchFamily="-106" charset="-128"/>
                  <a:cs typeface="Georgia"/>
                </a:rPr>
              </a:br>
              <a:r>
                <a:rPr lang="fr-FR" sz="160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H="1" flipV="1">
              <a:off x="1877787" y="4384474"/>
              <a:ext cx="1578427" cy="1392734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V="1">
              <a:off x="5950856" y="5143500"/>
              <a:ext cx="373151" cy="58662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47815" y="1935471"/>
            <a:ext cx="5771496" cy="3841737"/>
            <a:chOff x="1523815" y="1935470"/>
            <a:chExt cx="5771496" cy="3841737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23815" y="2923345"/>
              <a:ext cx="480971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prstDash val="sys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n>
                  <a:solidFill>
                    <a:schemeClr val="tx1"/>
                  </a:solidFill>
                  <a:prstDash val="dash"/>
                </a:ln>
                <a:latin typeface="Lucida Sans" panose="020B0602030504020204" pitchFamily="34" charset="77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148063" y="1935470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  <a:t>Amet:</a:t>
              </a:r>
              <a:b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</a:br>
              <a:endParaRPr lang="fr-FR" sz="1600" b="1">
                <a:latin typeface="Georgia"/>
                <a:ea typeface="ＭＳ Ｐゴシック" pitchFamily="-106" charset="-128"/>
                <a:cs typeface="Georgia"/>
              </a:endParaRPr>
            </a:p>
            <a:p>
              <a:pPr>
                <a:defRPr/>
              </a:pPr>
              <a:r>
                <a:rPr lang="fr-FR" sz="160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2004786" y="3173182"/>
              <a:ext cx="1451428" cy="260402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dash"/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n>
                  <a:solidFill>
                    <a:schemeClr val="tx1"/>
                  </a:solidFill>
                  <a:prstDash val="dash"/>
                </a:ln>
                <a:latin typeface="Lucida Sans" panose="020B0602030504020204" pitchFamily="34" charset="77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V="1">
              <a:off x="5950855" y="4798465"/>
              <a:ext cx="172358" cy="931655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060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Web links may contain some additional information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 </a:t>
            </a:r>
            <a:r>
              <a:rPr lang="en-US" dirty="0" err="1"/>
              <a:t>rel</a:t>
            </a:r>
            <a:r>
              <a:rPr lang="en-US" dirty="0"/>
              <a:t>=“” rev=“”&gt;</a:t>
            </a:r>
          </a:p>
          <a:p>
            <a:pPr lvl="2"/>
            <a:r>
              <a:rPr lang="en-US" dirty="0" err="1"/>
              <a:t>rel</a:t>
            </a:r>
            <a:r>
              <a:rPr lang="en-US" dirty="0"/>
              <a:t>: the role of the relation from the source to the destination</a:t>
            </a:r>
          </a:p>
          <a:p>
            <a:pPr lvl="2"/>
            <a:r>
              <a:rPr lang="en-US" dirty="0"/>
              <a:t>rev: the role of the relation from the destination to the source</a:t>
            </a:r>
            <a:br>
              <a:rPr lang="en-US" dirty="0"/>
            </a:br>
            <a:r>
              <a:rPr lang="en-US" dirty="0"/>
              <a:t>(the reverse relation)</a:t>
            </a:r>
          </a:p>
          <a:p>
            <a:pPr lvl="1"/>
            <a:r>
              <a:rPr lang="en-US" dirty="0"/>
              <a:t>In practice, most Web authors don’t use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r>
              <a:rPr lang="en-US" dirty="0"/>
              <a:t>In practice, most Web browsers ignore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endParaRPr lang="en-US" dirty="0"/>
          </a:p>
          <a:p>
            <a:pPr marL="90000" indent="0">
              <a:buNone/>
            </a:pPr>
            <a:r>
              <a:rPr lang="en-US" dirty="0"/>
              <a:t>Links are more than just navigation – underlying associative relationship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4B9EA-E90E-E84B-9139-C05E04FDD7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IANA (2020) </a:t>
            </a:r>
            <a:r>
              <a:rPr lang="en-GB" i="1" dirty="0"/>
              <a:t>Link Relations</a:t>
            </a:r>
            <a:r>
              <a:rPr lang="en-GB" dirty="0"/>
              <a:t>. Available at: https://</a:t>
            </a:r>
            <a:r>
              <a:rPr lang="en-GB" dirty="0" err="1"/>
              <a:t>www.iana.org</a:t>
            </a:r>
            <a:r>
              <a:rPr lang="en-GB" dirty="0"/>
              <a:t>/assignments/link-relations/link-</a:t>
            </a:r>
            <a:r>
              <a:rPr lang="en-GB" dirty="0" err="1"/>
              <a:t>relations.xhtml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0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yper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49" y="570927"/>
            <a:ext cx="7182702" cy="581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5936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D2B81-0F8F-A646-8ECD-80A55FB35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72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08000" y="5652000"/>
            <a:ext cx="144000" cy="144000"/>
          </a:xfrm>
          <a:prstGeom prst="ellipse">
            <a:avLst/>
          </a:prstGeom>
          <a:solidFill>
            <a:srgbClr val="00B0F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624000" y="4293096"/>
            <a:ext cx="702952" cy="1322904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472000" y="5832000"/>
            <a:ext cx="1152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 anchor="ctr"/>
          <a:lstStyle/>
          <a:p>
            <a:pPr algn="ctr"/>
            <a:r>
              <a:rPr lang="en-US" sz="1400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Lucida Sans" panose="020B0602030504020204" pitchFamily="34" charset="77"/>
              </a:rPr>
              <a:t>defined-in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047816" y="2923345"/>
            <a:ext cx="480971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3269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b="1">
                <a:latin typeface="Georgia"/>
                <a:ea typeface="ＭＳ Ｐゴシック" pitchFamily="-106" charset="-128"/>
                <a:cs typeface="Georgia"/>
              </a:rPr>
              <a:t>Amet:</a:t>
            </a:r>
            <a:br>
              <a:rPr lang="fr-FR" sz="1600" b="1">
                <a:latin typeface="Georgia"/>
                <a:ea typeface="ＭＳ Ｐゴシック" pitchFamily="-106" charset="-128"/>
                <a:cs typeface="Georgia"/>
              </a:rPr>
            </a:br>
            <a:endParaRPr lang="fr-FR" sz="1600" b="1">
              <a:latin typeface="Georgia"/>
              <a:ea typeface="ＭＳ Ｐゴシック" pitchFamily="-106" charset="-128"/>
              <a:cs typeface="Georgia"/>
            </a:endParaRPr>
          </a:p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3528784" y="3173182"/>
            <a:ext cx="1943216" cy="2442818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800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is more than just the Web!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Web has a fairly impoverished approach to links:</a:t>
            </a:r>
          </a:p>
          <a:p>
            <a:pPr lvl="1"/>
            <a:r>
              <a:rPr lang="en-US" dirty="0"/>
              <a:t>No first class links</a:t>
            </a:r>
          </a:p>
          <a:p>
            <a:pPr lvl="1"/>
            <a:r>
              <a:rPr lang="en-US" dirty="0"/>
              <a:t>No bidirectional links</a:t>
            </a:r>
          </a:p>
          <a:p>
            <a:pPr lvl="1"/>
            <a:r>
              <a:rPr lang="en-US" dirty="0"/>
              <a:t>No 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  <a:p>
            <a:pPr lvl="1"/>
            <a:r>
              <a:rPr lang="en-US" dirty="0"/>
              <a:t>No generic links</a:t>
            </a:r>
          </a:p>
          <a:p>
            <a:pPr lvl="1"/>
            <a:r>
              <a:rPr lang="en-US" dirty="0"/>
              <a:t>No functional links</a:t>
            </a:r>
          </a:p>
          <a:p>
            <a:pPr lvl="1"/>
            <a:r>
              <a:rPr lang="en-US" dirty="0"/>
              <a:t>Link types are present, but rarely used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4EC05A3-7672-F14C-8327-1057C590FE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32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Architecture of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3375759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1016577-221D-4F40-8412-A1A36714CF8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2555303"/>
            <a:ext cx="10944226" cy="238340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85C33-ADE0-F344-8EEA-7DC6BD468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(1965) A file structure for the complex, the changing and the indeterminate. </a:t>
            </a:r>
          </a:p>
          <a:p>
            <a:r>
              <a:rPr lang="en-US"/>
              <a:t>Proceedings of the 20th ACM National Conference..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03EF53-FD87-DC41-87C8-5CBB7829DD24}"/>
              </a:ext>
            </a:extLst>
          </p:cNvPr>
          <p:cNvSpPr/>
          <p:nvPr/>
        </p:nvSpPr>
        <p:spPr>
          <a:xfrm>
            <a:off x="9531496" y="4651513"/>
            <a:ext cx="1812365" cy="556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85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(1967) "Getting it out of our system": Information Retrieval: A Critical Review, Schechter, G. (ed.). Washington, DC: Thompson Books.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133600"/>
            <a:ext cx="5400103" cy="1943100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/>
              <a:t>[hypertext is] a combination of natural language text with the computer’s capacity for branching, or dynamic display</a:t>
            </a:r>
          </a:p>
        </p:txBody>
      </p:sp>
    </p:spTree>
    <p:extLst>
      <p:ext uri="{BB962C8B-B14F-4D97-AF65-F5344CB8AC3E}">
        <p14:creationId xmlns:p14="http://schemas.microsoft.com/office/powerpoint/2010/main" val="292446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>
                <a:cs typeface="Georgia"/>
              </a:rPr>
              <a:t>Nelson, T.H. (1974) </a:t>
            </a:r>
            <a:r>
              <a:rPr lang="en-US" i="1">
                <a:cs typeface="Georgia"/>
              </a:rPr>
              <a:t>Computer Lib/Dream Machines</a:t>
            </a:r>
            <a:r>
              <a:rPr lang="en-US">
                <a:cs typeface="Georgia"/>
              </a:rPr>
              <a:t>. Chicago, IL: Nelson, T.H.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994990"/>
            <a:ext cx="5400103" cy="1081709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/>
              <a:t>By “hypertext” I mean </a:t>
            </a:r>
            <a:br>
              <a:rPr lang="en-GB" sz="2400"/>
            </a:br>
            <a:r>
              <a:rPr lang="en-GB" sz="2400"/>
              <a:t>non-sequential writing</a:t>
            </a:r>
          </a:p>
        </p:txBody>
      </p:sp>
    </p:spTree>
    <p:extLst>
      <p:ext uri="{BB962C8B-B14F-4D97-AF65-F5344CB8AC3E}">
        <p14:creationId xmlns:p14="http://schemas.microsoft.com/office/powerpoint/2010/main" val="1834957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00811" y="1773238"/>
            <a:ext cx="4990379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28385-33F2-2B4B-AF17-7213D74182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ounded Rectangle 2"/>
          <p:cNvSpPr/>
          <p:nvPr/>
        </p:nvSpPr>
        <p:spPr bwMode="auto">
          <a:xfrm>
            <a:off x="3050673" y="2899057"/>
            <a:ext cx="5991228" cy="1744565"/>
          </a:xfrm>
          <a:prstGeom prst="roundRect">
            <a:avLst/>
          </a:prstGeom>
          <a:solidFill>
            <a:schemeClr val="bg1">
              <a:alpha val="77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>
                <a:latin typeface="Georgia"/>
                <a:ea typeface="ＭＳ Ｐゴシック" pitchFamily="-106" charset="-128"/>
                <a:cs typeface="Georgia"/>
              </a:rPr>
              <a:t>“vague, but exciting”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latin typeface="Georgia"/>
                <a:ea typeface="ＭＳ Ｐゴシック" pitchFamily="-106" charset="-128"/>
                <a:cs typeface="Georgia"/>
              </a:rPr>
              <a:t>— Mike </a:t>
            </a:r>
            <a:r>
              <a:rPr lang="en-US" sz="2400" err="1">
                <a:latin typeface="Georgia"/>
                <a:ea typeface="ＭＳ Ｐゴシック" pitchFamily="-106" charset="-128"/>
                <a:cs typeface="Georgia"/>
              </a:rPr>
              <a:t>Sendall</a:t>
            </a:r>
            <a:endParaRPr lang="en-US" sz="240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055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(1997) After-dinner speech at Hypertext ‘97, Southampton, UK.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1D9135DD-EEC0-C54A-922F-226BB63D9B06}"/>
              </a:ext>
            </a:extLst>
          </p:cNvPr>
          <p:cNvSpPr/>
          <p:nvPr/>
        </p:nvSpPr>
        <p:spPr bwMode="auto">
          <a:xfrm>
            <a:off x="6420490" y="2274577"/>
            <a:ext cx="5400676" cy="3461371"/>
          </a:xfrm>
          <a:prstGeom prst="wedgeRoundRectCallout">
            <a:avLst>
              <a:gd name="adj1" fmla="val -66689"/>
              <a:gd name="adj2" fmla="val 827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/>
              <a:t>The reaction of the hypertext research community to the World Wide Web is like finding out that you have a fully grown child. 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And it’s a delinquent. </a:t>
            </a:r>
          </a:p>
        </p:txBody>
      </p:sp>
    </p:spTree>
    <p:extLst>
      <p:ext uri="{BB962C8B-B14F-4D97-AF65-F5344CB8AC3E}">
        <p14:creationId xmlns:p14="http://schemas.microsoft.com/office/powerpoint/2010/main" val="31370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b="8213"/>
          <a:stretch/>
        </p:blipFill>
        <p:spPr>
          <a:xfrm>
            <a:off x="6167439" y="0"/>
            <a:ext cx="6024562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“An application which uses associative relationships among information contained within multiple media data for the purpose of facilitating access to, and manipulation of, the information encapsulated by the data.”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E87D5-AF7E-B54C-B246-D0A72FADB0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Lowe, D and Hall, W. (1999) </a:t>
            </a:r>
            <a:r>
              <a:rPr lang="en-US" i="1"/>
              <a:t>Hypermedia and the Web: An Engineering Approach</a:t>
            </a:r>
            <a:r>
              <a:rPr lang="en-US"/>
              <a:t>.  </a:t>
            </a:r>
            <a:r>
              <a:rPr lang="en-US" err="1"/>
              <a:t>Chichester</a:t>
            </a:r>
            <a:r>
              <a:rPr lang="en-US"/>
              <a:t>, UK: John Wiley.</a:t>
            </a:r>
          </a:p>
        </p:txBody>
      </p:sp>
    </p:spTree>
    <p:extLst>
      <p:ext uri="{BB962C8B-B14F-4D97-AF65-F5344CB8AC3E}">
        <p14:creationId xmlns:p14="http://schemas.microsoft.com/office/powerpoint/2010/main" val="253488059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239</TotalTime>
  <Words>1755</Words>
  <Application>Microsoft Macintosh PowerPoint</Application>
  <PresentationFormat>Widescreen</PresentationFormat>
  <Paragraphs>211</Paragraphs>
  <Slides>32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Lucida Sans</vt:lpstr>
      <vt:lpstr>Calibri</vt:lpstr>
      <vt:lpstr>Arial</vt:lpstr>
      <vt:lpstr>Lucida Grande</vt:lpstr>
      <vt:lpstr>Georgia</vt:lpstr>
      <vt:lpstr>Lucida Console</vt:lpstr>
      <vt:lpstr>Plain</vt:lpstr>
      <vt:lpstr>Prussian</vt:lpstr>
      <vt:lpstr>Coral</vt:lpstr>
      <vt:lpstr>Aqua</vt:lpstr>
      <vt:lpstr>PowerPoint Presentation</vt:lpstr>
      <vt:lpstr>Hypertext</vt:lpstr>
      <vt:lpstr>PowerPoint Presentation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Hypertext Terminology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Links on the Web</vt:lpstr>
      <vt:lpstr>Embedded Links</vt:lpstr>
      <vt:lpstr>Embedded Links in HTML</vt:lpstr>
      <vt:lpstr>Embedded vs. First class links</vt:lpstr>
      <vt:lpstr>First Class Links</vt:lpstr>
      <vt:lpstr>Bidirectional Links</vt:lpstr>
      <vt:lpstr>Bidirectional Links</vt:lpstr>
      <vt:lpstr>N-ary Links</vt:lpstr>
      <vt:lpstr>N-ary Links</vt:lpstr>
      <vt:lpstr>Generic (functional, dynamic) links</vt:lpstr>
      <vt:lpstr>Generic Links</vt:lpstr>
      <vt:lpstr>Functional Links</vt:lpstr>
      <vt:lpstr>Typed links</vt:lpstr>
      <vt:lpstr>Nodes, Links and Anchors</vt:lpstr>
      <vt:lpstr>Summary</vt:lpstr>
      <vt:lpstr>Next Lecture: Architecture of the World Wide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</cp:revision>
  <dcterms:created xsi:type="dcterms:W3CDTF">2018-10-01T14:58:42Z</dcterms:created>
  <dcterms:modified xsi:type="dcterms:W3CDTF">2021-10-04T12:42:44Z</dcterms:modified>
</cp:coreProperties>
</file>