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68" r:id="rId3"/>
    <p:sldMasterId id="2147483672" r:id="rId4"/>
  </p:sldMasterIdLst>
  <p:notesMasterIdLst>
    <p:notesMasterId r:id="rId32"/>
  </p:notesMasterIdLst>
  <p:sldIdLst>
    <p:sldId id="258" r:id="rId5"/>
    <p:sldId id="257" r:id="rId6"/>
    <p:sldId id="259" r:id="rId7"/>
    <p:sldId id="277" r:id="rId8"/>
    <p:sldId id="267" r:id="rId9"/>
    <p:sldId id="266" r:id="rId10"/>
    <p:sldId id="279" r:id="rId11"/>
    <p:sldId id="268" r:id="rId12"/>
    <p:sldId id="265" r:id="rId13"/>
    <p:sldId id="280" r:id="rId14"/>
    <p:sldId id="281" r:id="rId15"/>
    <p:sldId id="282" r:id="rId16"/>
    <p:sldId id="285" r:id="rId17"/>
    <p:sldId id="264" r:id="rId18"/>
    <p:sldId id="263" r:id="rId19"/>
    <p:sldId id="286" r:id="rId20"/>
    <p:sldId id="287" r:id="rId21"/>
    <p:sldId id="284" r:id="rId22"/>
    <p:sldId id="278" r:id="rId23"/>
    <p:sldId id="260" r:id="rId24"/>
    <p:sldId id="261" r:id="rId25"/>
    <p:sldId id="262" r:id="rId26"/>
    <p:sldId id="288" r:id="rId27"/>
    <p:sldId id="273" r:id="rId28"/>
    <p:sldId id="283" r:id="rId29"/>
    <p:sldId id="272" r:id="rId30"/>
    <p:sldId id="276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ucida Sans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5A353-E8AA-43C1-9F74-3A6C6FDEEBAF}" v="1" dt="2021-10-04T13:01:44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How does it work?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What are the constituent technologies?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How are those technologies integrated into a consistent whole?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Web as socio-technical construct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/>
              <a:t>History of hypertext, how that influenced (or didn't influence) the Web</a:t>
            </a:r>
          </a:p>
          <a:p>
            <a:r>
              <a:rPr lang="en-GB"/>
              <a:t>What was new about the Web that we didn’t have before</a:t>
            </a:r>
          </a:p>
          <a:p>
            <a:endParaRPr lang="en-GB"/>
          </a:p>
          <a:p>
            <a:r>
              <a:rPr lang="en-GB"/>
              <a:t>Future directions of the Web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2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Interaction characterised as </a:t>
            </a:r>
            <a:r>
              <a:rPr lang="en-GB" b="1"/>
              <a:t>downloading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0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Interaction characterised as </a:t>
            </a:r>
            <a:r>
              <a:rPr lang="en-GB" b="1"/>
              <a:t>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7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Number of web pages on the indexed Web ~=5.5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17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Number of web pages on the indexed Web ~=5.5 billion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1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48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38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6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/>
              <a:t>Click to add author </a:t>
            </a:r>
            <a:br>
              <a:rPr lang="en-US"/>
            </a:br>
            <a:r>
              <a:rPr lang="en-US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2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92093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3602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26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53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8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4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9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6" r:id="rId2"/>
    <p:sldLayoutId id="2147483679" r:id="rId3"/>
    <p:sldLayoutId id="2147483680" r:id="rId4"/>
    <p:sldLayoutId id="2147483677" r:id="rId5"/>
    <p:sldLayoutId id="2147483678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16BBD-BA9B-9C41-8F36-256387FD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on assessable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B4D74-BF31-2444-8237-31804B1E6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Not everything we cover on this module can be sensibly assessed, so we'll indicate topics of which you only need a high-level understanding as follows.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concerns technologies which are currently undergoing </a:t>
            </a:r>
            <a:r>
              <a:rPr lang="en-US" err="1"/>
              <a:t>standardisation</a:t>
            </a:r>
            <a:r>
              <a:rPr lang="en-US"/>
              <a:t> (and so which are subject to change), we'll indicate it like this: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goes into large amounts of detail that's primarily there only for illustrative purposes, we'll indicate it like this: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4417EF-48CB-654B-AE03-A77123C19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7A31AE-57C9-3F4C-B035-697CDA67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5112022"/>
            <a:ext cx="1434721" cy="12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D30A31-18AA-7943-956D-93BBB81B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3441835"/>
            <a:ext cx="1434722" cy="12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C418-15D9-7643-8ABE-C278253B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308966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D5F5E3-8A08-E14D-92DC-46B56A0800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5D84555-3753-D742-BE0D-80333D5A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81" y="0"/>
            <a:ext cx="62981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F22BB-FF09-EA41-BA8A-C5AB40C62798}"/>
              </a:ext>
            </a:extLst>
          </p:cNvPr>
          <p:cNvSpPr txBox="1"/>
          <p:nvPr/>
        </p:nvSpPr>
        <p:spPr>
          <a:xfrm>
            <a:off x="5949697" y="3682365"/>
            <a:ext cx="2950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“When I use a word,”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Humpty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Dumpty said, in rather a scornful tone, “it means just what I choose it to mean—neither more nor less.”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108C2-0615-334C-8B42-11D38F9CD0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A user typed a host address into a client program</a:t>
            </a:r>
          </a:p>
          <a:p>
            <a:r>
              <a:rPr lang="en-GB"/>
              <a:t>The client communicated with a file server using the File Transfer Protocol (FTP)</a:t>
            </a:r>
          </a:p>
          <a:p>
            <a:r>
              <a:rPr lang="en-GB"/>
              <a:t>The user typed commands into the client:</a:t>
            </a:r>
          </a:p>
          <a:p>
            <a:pPr lvl="1"/>
            <a:r>
              <a:rPr lang="en-GB"/>
              <a:t>To navigate to the right directory</a:t>
            </a:r>
          </a:p>
          <a:p>
            <a:pPr lvl="1"/>
            <a:r>
              <a:rPr lang="en-GB"/>
              <a:t>To specify whether the file being transferred was binary or ASCII</a:t>
            </a:r>
          </a:p>
          <a:p>
            <a:pPr lvl="1"/>
            <a:r>
              <a:rPr lang="en-GB"/>
              <a:t>To get the right file</a:t>
            </a:r>
          </a:p>
          <a:p>
            <a:r>
              <a:rPr lang="en-GB"/>
              <a:t>The server sent a file back</a:t>
            </a:r>
          </a:p>
          <a:p>
            <a:r>
              <a:rPr lang="en-GB"/>
              <a:t>The client stored the file on the hard disk</a:t>
            </a:r>
          </a:p>
          <a:p>
            <a:r>
              <a:rPr lang="en-GB"/>
              <a:t>The user printed the file, or used a separate viewer</a:t>
            </a:r>
          </a:p>
        </p:txBody>
      </p:sp>
      <p:pic>
        <p:nvPicPr>
          <p:cNvPr id="11" name="Screen Recording 2020-09-25 at 19.15.25.mov" descr="Screen Recording 2020-09-25 at 19.15.25.mov">
            <a:hlinkClick r:id="" action="ppaction://media"/>
            <a:extLst>
              <a:ext uri="{FF2B5EF4-FFF2-40B4-BE49-F238E27FC236}">
                <a16:creationId xmlns:a16="http://schemas.microsoft.com/office/drawing/2014/main" id="{966BA2E4-CCD5-7447-83C8-91548C0639B0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6167438" y="2274888"/>
            <a:ext cx="5400675" cy="34607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5F573-AAFE-D047-8C85-AE95510F3F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Web experience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A user clicks on a link in a browser</a:t>
            </a:r>
          </a:p>
          <a:p>
            <a:r>
              <a:rPr lang="en-GB"/>
              <a:t>(the browser talks to a web server)</a:t>
            </a:r>
          </a:p>
          <a:p>
            <a:r>
              <a:rPr lang="en-GB"/>
              <a:t>(the server sends a document back)</a:t>
            </a:r>
          </a:p>
          <a:p>
            <a:r>
              <a:rPr lang="en-GB"/>
              <a:t>The browser displays the document</a:t>
            </a:r>
          </a:p>
          <a:p>
            <a:r>
              <a:rPr lang="en-GB"/>
              <a:t>The user clicks on another link (</a:t>
            </a:r>
            <a:r>
              <a:rPr lang="en-GB" err="1"/>
              <a:t>etc</a:t>
            </a:r>
            <a:r>
              <a:rPr lang="en-GB"/>
              <a:t>)</a:t>
            </a:r>
          </a:p>
        </p:txBody>
      </p:sp>
      <p:pic>
        <p:nvPicPr>
          <p:cNvPr id="8" name="Screen Recording 2020-09-28 at 16.49.32" descr="Screen Recording 2020-09-28 at 16.49.32">
            <a:hlinkClick r:id="" action="ppaction://media"/>
            <a:extLst>
              <a:ext uri="{FF2B5EF4-FFF2-40B4-BE49-F238E27FC236}">
                <a16:creationId xmlns:a16="http://schemas.microsoft.com/office/drawing/2014/main" id="{43F0BDFF-7F4E-AC45-94A4-DC001CF6F4A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8" y="2325688"/>
            <a:ext cx="5400675" cy="335756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C881C-FF6A-7D4B-BF79-4813EC94C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2E04-EA43-874B-9E88-C40DD2C8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DF0-39A8-5046-922E-0A3EB35ECB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Web is for scientists (1991-1995)</a:t>
            </a:r>
          </a:p>
          <a:p>
            <a:pPr lvl="1"/>
            <a:r>
              <a:rPr lang="en-US"/>
              <a:t>Document-centric</a:t>
            </a:r>
          </a:p>
          <a:p>
            <a:pPr lvl="1"/>
            <a:r>
              <a:rPr lang="en-US"/>
              <a:t>Limited interactivity</a:t>
            </a:r>
          </a:p>
          <a:p>
            <a:pPr marL="0" indent="0">
              <a:buNone/>
            </a:pPr>
            <a:r>
              <a:rPr lang="en-US"/>
              <a:t>The Web is for commerce (1996-2000)</a:t>
            </a:r>
          </a:p>
          <a:p>
            <a:pPr lvl="1"/>
            <a:r>
              <a:rPr lang="en-US"/>
              <a:t>Invention of Secure Sockets</a:t>
            </a:r>
          </a:p>
          <a:p>
            <a:pPr lvl="1"/>
            <a:r>
              <a:rPr lang="en-US"/>
              <a:t>The dot-com bubble</a:t>
            </a:r>
          </a:p>
          <a:p>
            <a:pPr marL="0" indent="0">
              <a:buNone/>
            </a:pPr>
            <a:r>
              <a:rPr lang="en-US"/>
              <a:t>The Web is for users (2000-2005)</a:t>
            </a:r>
          </a:p>
          <a:p>
            <a:pPr lvl="1"/>
            <a:r>
              <a:rPr lang="en-US"/>
              <a:t>Web 2.0 (just a marketing slogan?)</a:t>
            </a:r>
          </a:p>
          <a:p>
            <a:pPr lvl="1"/>
            <a:r>
              <a:rPr lang="en-US"/>
              <a:t>Emphasis on user-generated content</a:t>
            </a:r>
          </a:p>
          <a:p>
            <a:pPr lvl="1"/>
            <a:r>
              <a:rPr lang="en-US"/>
              <a:t>Web browser as rich client</a:t>
            </a:r>
          </a:p>
          <a:p>
            <a:pPr marL="0" indent="0">
              <a:buNone/>
            </a:pPr>
            <a:r>
              <a:rPr lang="en-US"/>
              <a:t>The Web as application platform (2005-)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7D141C79-9842-CE45-BB0C-27FB827B36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1CDC7-1DE3-9548-9110-58D730EC19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D8312D-8A83-3043-82C4-C5434AE66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13E7C6F-A66E-E84B-9BEE-CD3C7F12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F4A652C-6E83-3844-8ACD-C86787971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37" y="1773238"/>
            <a:ext cx="5400675" cy="4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DAC76-A16B-824E-A231-31B7C5FFF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7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1F4461-6BED-F14E-A13D-942D0D8A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A distributed information system that provides access </a:t>
            </a:r>
            <a:br>
              <a:rPr lang="en-US"/>
            </a:br>
            <a:r>
              <a:rPr lang="en-US"/>
              <a:t>to hypertext documents and other objects of interest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We have a general name for these objects of interest: </a:t>
            </a:r>
          </a:p>
          <a:p>
            <a:pPr marL="0" indent="0" algn="ctr">
              <a:buNone/>
            </a:pPr>
            <a:r>
              <a:rPr lang="en-US" sz="3600"/>
              <a:t>resources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1668EE-4B2F-DA40-9514-BEF1E28F5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731027" y="2693261"/>
            <a:ext cx="6987601" cy="1704312"/>
            <a:chOff x="1207027" y="2693261"/>
            <a:chExt cx="6987601" cy="17043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7901" y="2693261"/>
              <a:ext cx="2306727" cy="1435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313" y="3500106"/>
              <a:ext cx="897467" cy="8974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895599"/>
              <a:ext cx="1559493" cy="965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1575" y="2835471"/>
              <a:ext cx="1067662" cy="1067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424" y="3483173"/>
              <a:ext cx="897468" cy="897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7027" y="3465301"/>
              <a:ext cx="1073720" cy="8729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1778" y="3475566"/>
              <a:ext cx="1000443" cy="884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4941" y="2980266"/>
              <a:ext cx="897468" cy="89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3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resource?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“Familiar examples [of resources] include an electronic document, an image, a source of information with a consistent purpose (e.g., ‘today's weather report for Los Angeles’), a service (e.g., an HTTP-to-SMS gateway), and a collection of other resources. A resource is not necessarily accessible via the Internet; e.g., human beings, corporations, and bound books in a library can also be resources. Likewise, abstract concepts can be resources, such as the operators and operands of a mathematical equation, the types of a relationship (e.g., ‘parent’ or ‘employee’), or numeric values (e.g., zero, one, and infinity).”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BB9A9-A4AF-524E-97EB-1DBB6E8CF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Berners-Lee, T. et al (2005) </a:t>
            </a:r>
            <a:r>
              <a:rPr lang="en-GB" i="1"/>
              <a:t>Uniform Resource Identifier (URI): Generic Syntax</a:t>
            </a:r>
            <a:r>
              <a:rPr lang="en-GB"/>
              <a:t>. RFC3986.</a:t>
            </a:r>
          </a:p>
        </p:txBody>
      </p:sp>
    </p:spTree>
    <p:extLst>
      <p:ext uri="{BB962C8B-B14F-4D97-AF65-F5344CB8AC3E}">
        <p14:creationId xmlns:p14="http://schemas.microsoft.com/office/powerpoint/2010/main" val="8949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COMP3220 Web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err="1"/>
              <a:t>Dr</a:t>
            </a:r>
            <a:r>
              <a:rPr lang="en-US"/>
              <a:t> Nicholas Gibbins </a:t>
            </a:r>
            <a:r>
              <a:rPr lang="mr-IN"/>
              <a:t>–</a:t>
            </a:r>
            <a:r>
              <a:rPr lang="en-US"/>
              <a:t> </a:t>
            </a:r>
            <a:r>
              <a:rPr lang="en-US" err="1"/>
              <a:t>nmg@ecs.soton.ac.uk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9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Web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Resources are </a:t>
            </a:r>
            <a:r>
              <a:rPr lang="en-GB" i="1"/>
              <a:t>identified</a:t>
            </a:r>
            <a:r>
              <a:rPr lang="en-GB"/>
              <a:t> by URIs</a:t>
            </a:r>
            <a:br>
              <a:rPr lang="en-GB"/>
            </a:br>
            <a:r>
              <a:rPr lang="en-GB"/>
              <a:t>(Uniform Resource Identifiers)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Resources have </a:t>
            </a:r>
            <a:r>
              <a:rPr lang="en-GB" i="1"/>
              <a:t>representations</a:t>
            </a:r>
            <a:r>
              <a:rPr lang="en-GB"/>
              <a:t> in different formats (HTML, text, PDF)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Resources can be </a:t>
            </a:r>
            <a:r>
              <a:rPr lang="en-GB" i="1"/>
              <a:t>interacted</a:t>
            </a:r>
            <a:r>
              <a:rPr lang="en-GB"/>
              <a:t> with using network protocols (HTTP)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13C312-3AC8-DA4D-8697-40E77FED9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69089-D3EF-9D40-A48A-4A745BCFBFA7}"/>
              </a:ext>
            </a:extLst>
          </p:cNvPr>
          <p:cNvGrpSpPr/>
          <p:nvPr/>
        </p:nvGrpSpPr>
        <p:grpSpPr>
          <a:xfrm>
            <a:off x="6275388" y="2817307"/>
            <a:ext cx="2530794" cy="1593065"/>
            <a:chOff x="2829914" y="2836304"/>
            <a:chExt cx="2530794" cy="159306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4470783-B028-484D-B70C-215058243B1B}"/>
                </a:ext>
              </a:extLst>
            </p:cNvPr>
            <p:cNvSpPr/>
            <p:nvPr/>
          </p:nvSpPr>
          <p:spPr bwMode="auto">
            <a:xfrm>
              <a:off x="2856261" y="3196366"/>
              <a:ext cx="2504447" cy="1233003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today’s BBC weather forecast for Southampton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A2AA9-E860-6443-B330-008C6EE3F79C}"/>
                </a:ext>
              </a:extLst>
            </p:cNvPr>
            <p:cNvSpPr txBox="1"/>
            <p:nvPr/>
          </p:nvSpPr>
          <p:spPr>
            <a:xfrm>
              <a:off x="2829914" y="283630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628C-1ED7-B148-B565-5443EB27D00D}"/>
              </a:ext>
            </a:extLst>
          </p:cNvPr>
          <p:cNvGrpSpPr/>
          <p:nvPr/>
        </p:nvGrpSpPr>
        <p:grpSpPr>
          <a:xfrm>
            <a:off x="8430539" y="1733035"/>
            <a:ext cx="3246402" cy="618110"/>
            <a:chOff x="6491908" y="1752032"/>
            <a:chExt cx="3246402" cy="618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B15B2-EFDA-E243-9274-4E27B7009F8E}"/>
                </a:ext>
              </a:extLst>
            </p:cNvPr>
            <p:cNvSpPr txBox="1"/>
            <p:nvPr/>
          </p:nvSpPr>
          <p:spPr>
            <a:xfrm>
              <a:off x="6491908" y="2093143"/>
              <a:ext cx="3246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Lucida Sans" panose="020B0602030504020204" pitchFamily="34" charset="77"/>
                  <a:cs typeface="Lucida  "/>
                </a:rPr>
                <a:t>http://</a:t>
              </a:r>
              <a:r>
                <a:rPr lang="en-US" sz="1200" err="1">
                  <a:latin typeface="Lucida Sans" panose="020B0602030504020204" pitchFamily="34" charset="77"/>
                  <a:cs typeface="Lucida  "/>
                </a:rPr>
                <a:t>www.bbc.co.uk</a:t>
              </a:r>
              <a:r>
                <a:rPr lang="en-US" sz="1200">
                  <a:latin typeface="Lucida Sans" panose="020B0602030504020204" pitchFamily="34" charset="77"/>
                  <a:cs typeface="Lucida  "/>
                </a:rPr>
                <a:t>/weather/2637487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BFE41-DB2E-504A-9225-FFB8763C61D0}"/>
                </a:ext>
              </a:extLst>
            </p:cNvPr>
            <p:cNvSpPr txBox="1"/>
            <p:nvPr/>
          </p:nvSpPr>
          <p:spPr>
            <a:xfrm>
              <a:off x="6491908" y="17520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URI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6DF38-3C86-8D4C-905D-A7AE5BC3D349}"/>
              </a:ext>
            </a:extLst>
          </p:cNvPr>
          <p:cNvGrpSpPr/>
          <p:nvPr/>
        </p:nvGrpSpPr>
        <p:grpSpPr>
          <a:xfrm rot="20822521">
            <a:off x="7635184" y="2298736"/>
            <a:ext cx="986167" cy="735166"/>
            <a:chOff x="5265179" y="2144849"/>
            <a:chExt cx="986167" cy="735166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88414517-E2CD-A84D-960B-4E5CB41F12A1}"/>
                </a:ext>
              </a:extLst>
            </p:cNvPr>
            <p:cNvSpPr/>
            <p:nvPr/>
          </p:nvSpPr>
          <p:spPr bwMode="auto">
            <a:xfrm rot="19939971">
              <a:off x="5672158" y="2421476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2433E-D4EC-7E44-91E8-477BCC524688}"/>
                </a:ext>
              </a:extLst>
            </p:cNvPr>
            <p:cNvSpPr txBox="1"/>
            <p:nvPr/>
          </p:nvSpPr>
          <p:spPr>
            <a:xfrm rot="20019355">
              <a:off x="5265179" y="2144849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identifies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553557-2780-A34C-AB00-F5ECE566F151}"/>
              </a:ext>
            </a:extLst>
          </p:cNvPr>
          <p:cNvGrpSpPr/>
          <p:nvPr/>
        </p:nvGrpSpPr>
        <p:grpSpPr>
          <a:xfrm>
            <a:off x="9280553" y="3677986"/>
            <a:ext cx="2196841" cy="2487864"/>
            <a:chOff x="6491908" y="3696983"/>
            <a:chExt cx="2196841" cy="2487864"/>
          </a:xfrm>
        </p:grpSpPr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EF9DC476-2D24-384D-A855-E5EBEF7F00C7}"/>
                </a:ext>
              </a:extLst>
            </p:cNvPr>
            <p:cNvSpPr/>
            <p:nvPr/>
          </p:nvSpPr>
          <p:spPr bwMode="auto">
            <a:xfrm>
              <a:off x="6593660" y="4123436"/>
              <a:ext cx="2095089" cy="2061411"/>
            </a:xfrm>
            <a:prstGeom prst="flowChart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Metadata: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Content-Type: text/html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Data: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&lt;html&gt;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&lt;head&gt;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&lt;title&gt;BBC Weather – Southampton&lt;/title&gt;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...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&lt;/html&gt;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4BC70-80B3-EF4E-8D99-51ED45A14870}"/>
                </a:ext>
              </a:extLst>
            </p:cNvPr>
            <p:cNvSpPr txBox="1"/>
            <p:nvPr/>
          </p:nvSpPr>
          <p:spPr>
            <a:xfrm>
              <a:off x="6491908" y="3696983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136E9-74F0-0045-B5B0-50592B8DAD26}"/>
              </a:ext>
            </a:extLst>
          </p:cNvPr>
          <p:cNvGrpSpPr/>
          <p:nvPr/>
        </p:nvGrpSpPr>
        <p:grpSpPr>
          <a:xfrm rot="1003722">
            <a:off x="8280134" y="4405998"/>
            <a:ext cx="1104790" cy="728128"/>
            <a:chOff x="5415967" y="4205103"/>
            <a:chExt cx="1104790" cy="728128"/>
          </a:xfrm>
        </p:grpSpPr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52A0F88E-6F96-BE4C-9E90-C35375F36A98}"/>
                </a:ext>
              </a:extLst>
            </p:cNvPr>
            <p:cNvSpPr/>
            <p:nvPr/>
          </p:nvSpPr>
          <p:spPr bwMode="auto">
            <a:xfrm rot="1603421">
              <a:off x="5673224" y="4474692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41C04-334D-F94B-A380-6569CD8512F7}"/>
                </a:ext>
              </a:extLst>
            </p:cNvPr>
            <p:cNvSpPr txBox="1"/>
            <p:nvPr/>
          </p:nvSpPr>
          <p:spPr>
            <a:xfrm rot="1612783">
              <a:off x="5415967" y="4205103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represents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1FDEA0-1B50-084B-8E34-802AA25D6538}"/>
              </a:ext>
            </a:extLst>
          </p:cNvPr>
          <p:cNvGrpSpPr/>
          <p:nvPr/>
        </p:nvGrpSpPr>
        <p:grpSpPr>
          <a:xfrm>
            <a:off x="9940532" y="2867219"/>
            <a:ext cx="1365028" cy="328561"/>
            <a:chOff x="7406287" y="2888589"/>
            <a:chExt cx="1365028" cy="328561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F9232ED6-9962-984B-BB0D-633A1E830A85}"/>
                </a:ext>
              </a:extLst>
            </p:cNvPr>
            <p:cNvSpPr/>
            <p:nvPr/>
          </p:nvSpPr>
          <p:spPr bwMode="auto">
            <a:xfrm rot="16200000">
              <a:off x="7512820" y="2865143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2A7FE-C57E-2446-8A01-21CDDFDE1DCE}"/>
                </a:ext>
              </a:extLst>
            </p:cNvPr>
            <p:cNvSpPr txBox="1"/>
            <p:nvPr/>
          </p:nvSpPr>
          <p:spPr>
            <a:xfrm>
              <a:off x="7831634" y="288858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103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Web principles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All entities of interest should be identified by URIs</a:t>
            </a:r>
          </a:p>
          <a:p>
            <a:r>
              <a:rPr lang="en-GB"/>
              <a:t>All URIs should be resolvable (i.e. you can use them to fetch something)</a:t>
            </a:r>
          </a:p>
          <a:p>
            <a:r>
              <a:rPr lang="en-GB"/>
              <a:t>When you resolve a URI, you get some data about the identified resource </a:t>
            </a:r>
          </a:p>
          <a:p>
            <a:r>
              <a:rPr lang="en-GB"/>
              <a:t>Data should be provided using standard formats</a:t>
            </a:r>
          </a:p>
          <a:p>
            <a:r>
              <a:rPr lang="en-GB"/>
              <a:t>Data should be linked with other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89E1F-BABF-524B-8312-999FDF65AE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7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 Stars of Linked Data (2010)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★		Available on the Web (in whatever format) under an open licence</a:t>
            </a:r>
          </a:p>
          <a:p>
            <a:pPr marL="0" indent="0">
              <a:buNone/>
            </a:pPr>
            <a:r>
              <a:rPr lang="en-GB"/>
              <a:t>★★		As above, but as machine-readable structured data </a:t>
            </a:r>
            <a:br>
              <a:rPr lang="en-GB"/>
            </a:br>
            <a:r>
              <a:rPr lang="en-GB"/>
              <a:t>		(e.g. Excel instead of an image of a table)</a:t>
            </a:r>
          </a:p>
          <a:p>
            <a:pPr marL="0" indent="0">
              <a:buNone/>
            </a:pPr>
            <a:r>
              <a:rPr lang="en-GB"/>
              <a:t>★★★		As above, but in a non-proprietary format </a:t>
            </a:r>
            <a:br>
              <a:rPr lang="en-GB"/>
            </a:br>
            <a:r>
              <a:rPr lang="en-GB"/>
              <a:t>		(e.g. CSV instead of Excel)</a:t>
            </a:r>
          </a:p>
          <a:p>
            <a:pPr marL="0" indent="0">
              <a:buNone/>
            </a:pPr>
            <a:r>
              <a:rPr lang="en-GB"/>
              <a:t>★★★★		As above, but using W3C standards (RDF, SPARQL) to identify things, </a:t>
            </a:r>
            <a:br>
              <a:rPr lang="en-GB"/>
            </a:br>
            <a:r>
              <a:rPr lang="en-GB"/>
              <a:t>		so that others can point at your data</a:t>
            </a:r>
          </a:p>
          <a:p>
            <a:pPr marL="0" indent="0">
              <a:buNone/>
            </a:pPr>
            <a:r>
              <a:rPr lang="en-GB"/>
              <a:t>★★★★★	As above, but linked to other people’s data to provide 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ACAA6F-2BFA-9B42-83C1-79419DDC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2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19E85-BE5F-F344-97DC-63B44C378D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0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growth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6F85-6CDB-9A40-9F5D-1C19C988DA21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B501-8949-FA41-8322-C7381C310F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42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7E57-78CA-5F45-9AEF-CE29375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4992-FFDF-7648-BDB5-7BE04C30A5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How many webpages are there?</a:t>
            </a:r>
          </a:p>
          <a:p>
            <a:pPr lvl="1"/>
            <a:r>
              <a:rPr lang="en-US"/>
              <a:t>Harder to count than websites (deep Web – not linked)</a:t>
            </a:r>
          </a:p>
          <a:p>
            <a:pPr lvl="1"/>
            <a:r>
              <a:rPr lang="en-US"/>
              <a:t>Estimate size of the indexed Web using search engines</a:t>
            </a:r>
          </a:p>
          <a:p>
            <a:pPr lvl="1"/>
            <a:r>
              <a:rPr lang="en-US"/>
              <a:t>Around 800 million in 1999 (compare with ~3 million websites)</a:t>
            </a:r>
          </a:p>
          <a:p>
            <a:pPr lvl="1"/>
            <a:r>
              <a:rPr lang="en-US"/>
              <a:t>At least 10 billion in 2005 (compare with ~34 million active websites)</a:t>
            </a:r>
          </a:p>
          <a:p>
            <a:pPr lvl="1"/>
            <a:r>
              <a:rPr lang="en-US"/>
              <a:t>At least 1 trillion in 2016 (compare with ~170 million websites)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What is the diameter of the Web?</a:t>
            </a:r>
          </a:p>
          <a:p>
            <a:pPr lvl="1"/>
            <a:r>
              <a:rPr lang="en-US"/>
              <a:t>How many links do you need to follow to travel between an arbitrary pair of webpages?</a:t>
            </a:r>
          </a:p>
          <a:p>
            <a:pPr lvl="1"/>
            <a:r>
              <a:rPr lang="en-US"/>
              <a:t>Longest shortest finite path</a:t>
            </a:r>
          </a:p>
          <a:p>
            <a:pPr lvl="1"/>
            <a:r>
              <a:rPr lang="en-US"/>
              <a:t>Even harder to measure...</a:t>
            </a:r>
          </a:p>
          <a:p>
            <a:pPr lvl="1"/>
            <a:r>
              <a:rPr lang="en-US"/>
              <a:t>Estimated at 19 in 1999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1ED8-86B5-F74F-B56C-609FA685B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US"/>
              <a:t>Lawrence, S. and Giles, C.L. (1999) Accessibility of information on the Web. Nature, 400, pp. 107-109.</a:t>
            </a:r>
            <a:br>
              <a:rPr lang="en-US"/>
            </a:br>
            <a:r>
              <a:rPr lang="en-US"/>
              <a:t>Albert, R. and </a:t>
            </a:r>
            <a:r>
              <a:rPr lang="en-US" err="1"/>
              <a:t>Barabási</a:t>
            </a:r>
            <a:r>
              <a:rPr lang="en-US"/>
              <a:t>, A-L. (1999) Diameter of the World-Wide Web. Nature, 401, pp.130-133.</a:t>
            </a:r>
          </a:p>
        </p:txBody>
      </p:sp>
    </p:spTree>
    <p:extLst>
      <p:ext uri="{BB962C8B-B14F-4D97-AF65-F5344CB8AC3E}">
        <p14:creationId xmlns:p14="http://schemas.microsoft.com/office/powerpoint/2010/main" val="1192262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shape of the Web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943D9D6-FD18-9C40-AB15-D646C7E5E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423858" y="1773238"/>
            <a:ext cx="5344285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3841-6C6A-3146-975D-F255913BC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GB"/>
              <a:t>Broder, A. et al (2000) </a:t>
            </a:r>
            <a:r>
              <a:rPr lang="en-GB" i="1"/>
              <a:t>Graph Structure in the Web</a:t>
            </a:r>
            <a:r>
              <a:rPr lang="en-GB"/>
              <a:t>. Computer Networks 33, pp. 309-320.</a:t>
            </a:r>
            <a:br>
              <a:rPr lang="en-GB"/>
            </a:br>
            <a:r>
              <a:rPr lang="en-GB" err="1"/>
              <a:t>Meusel</a:t>
            </a:r>
            <a:r>
              <a:rPr lang="en-GB"/>
              <a:t>, R. et al (2015) </a:t>
            </a:r>
            <a:r>
              <a:rPr lang="en-GB" i="1"/>
              <a:t>Graph Structure in the Web – Revisited</a:t>
            </a:r>
            <a:r>
              <a:rPr lang="en-GB"/>
              <a:t>. In Proceedings of the 14</a:t>
            </a:r>
            <a:r>
              <a:rPr lang="en-GB" baseline="30000"/>
              <a:t>th</a:t>
            </a:r>
            <a:r>
              <a:rPr lang="en-GB"/>
              <a:t> International World Wide Web Conference. pp. 427–432.</a:t>
            </a:r>
          </a:p>
        </p:txBody>
      </p:sp>
    </p:spTree>
    <p:extLst>
      <p:ext uri="{BB962C8B-B14F-4D97-AF65-F5344CB8AC3E}">
        <p14:creationId xmlns:p14="http://schemas.microsoft.com/office/powerpoint/2010/main" val="75573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Lecture:</a:t>
            </a:r>
            <a:br>
              <a:rPr lang="en-GB"/>
            </a:br>
            <a:r>
              <a:rPr lang="en-GB"/>
              <a:t>Hypertext</a:t>
            </a:r>
          </a:p>
        </p:txBody>
      </p:sp>
    </p:spTree>
    <p:extLst>
      <p:ext uri="{BB962C8B-B14F-4D97-AF65-F5344CB8AC3E}">
        <p14:creationId xmlns:p14="http://schemas.microsoft.com/office/powerpoint/2010/main" val="334601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this module about?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What is the Web?</a:t>
            </a:r>
          </a:p>
          <a:p>
            <a:r>
              <a:rPr lang="en-GB"/>
              <a:t>How is the Web made?</a:t>
            </a:r>
          </a:p>
          <a:p>
            <a:r>
              <a:rPr lang="en-GB"/>
              <a:t>What came before the Web?</a:t>
            </a:r>
          </a:p>
          <a:p>
            <a:r>
              <a:rPr lang="en-GB"/>
              <a:t>Where is the Web going?</a:t>
            </a:r>
          </a:p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78996A-D26F-2641-8852-0472B6CD64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9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664B-520E-134C-8211-88A2FC78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 module </a:t>
            </a:r>
            <a:r>
              <a:rPr lang="en-US" i="1"/>
              <a:t>not</a:t>
            </a:r>
            <a:r>
              <a:rPr lang="en-US"/>
              <a:t> about?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9162C-90C9-C745-B6C4-9945DB19C0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How to write HTML (although we will look at its evolution and capabilities)</a:t>
            </a:r>
          </a:p>
          <a:p>
            <a:r>
              <a:rPr lang="en-US"/>
              <a:t>How to write CSS (although we will look at its capabilities)</a:t>
            </a:r>
          </a:p>
          <a:p>
            <a:r>
              <a:rPr lang="en-US"/>
              <a:t>How to set up a web server</a:t>
            </a:r>
          </a:p>
          <a:p>
            <a:r>
              <a:rPr lang="en-US"/>
              <a:t>How to write applications in PHP/ASP.NET/Ruby on Rails/Django/</a:t>
            </a:r>
            <a:r>
              <a:rPr lang="en-US" err="1"/>
              <a:t>node.js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Other ECS modules cover some of this, most notably COMP6205 Web Development</a:t>
            </a:r>
          </a:p>
          <a:p>
            <a:pPr marL="0" indent="0">
              <a:buNone/>
            </a:pPr>
            <a:r>
              <a:rPr lang="en-US"/>
              <a:t>Some material is covered in more depth in COMP6215 Semantic Web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AA89C6-337F-004A-A360-F00ED4108E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Lecturers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30626DA-ECAA-064D-AECD-42B7FAA129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08" t="2910" r="3855" b="4168"/>
          <a:stretch/>
        </p:blipFill>
        <p:spPr>
          <a:xfrm>
            <a:off x="623888" y="1773238"/>
            <a:ext cx="3527422" cy="4464050"/>
          </a:xfrm>
          <a:effectLst/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079AAE2-7D25-894C-8D55-2230C19094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873" t="1624" r="4211" b="8676"/>
          <a:stretch/>
        </p:blipFill>
        <p:spPr>
          <a:xfrm>
            <a:off x="4295775" y="1773239"/>
            <a:ext cx="3600449" cy="4464050"/>
          </a:xfrm>
          <a:effectLst/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606821" y="6419158"/>
            <a:ext cx="13609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GB" sz="1400"/>
              <a:t>Dr Nick Gibbins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310528" y="6419158"/>
            <a:ext cx="15709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GB" sz="1400"/>
              <a:t>Dr Heather Packer</a:t>
            </a:r>
          </a:p>
        </p:txBody>
      </p:sp>
    </p:spTree>
    <p:extLst>
      <p:ext uri="{BB962C8B-B14F-4D97-AF65-F5344CB8AC3E}">
        <p14:creationId xmlns:p14="http://schemas.microsoft.com/office/powerpoint/2010/main" val="427881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Module 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Three lectures per week:</a:t>
            </a:r>
          </a:p>
          <a:p>
            <a:pPr lvl="1"/>
            <a:r>
              <a:rPr lang="en-GB"/>
              <a:t>Monday 2pm in 4/3057</a:t>
            </a:r>
          </a:p>
          <a:p>
            <a:pPr lvl="1"/>
            <a:r>
              <a:rPr lang="en-GB"/>
              <a:t>Monday 3pm in 4/3057</a:t>
            </a:r>
          </a:p>
          <a:p>
            <a:pPr lvl="1"/>
            <a:r>
              <a:rPr lang="en-GB"/>
              <a:t>Thursday 4pm in 4/3057</a:t>
            </a:r>
          </a:p>
          <a:p>
            <a:endParaRPr lang="en-GB"/>
          </a:p>
          <a:p>
            <a:pPr marL="0" indent="0">
              <a:buNone/>
            </a:pPr>
            <a:r>
              <a:rPr lang="en-GB"/>
              <a:t>One lab per week (starting in Week 3):</a:t>
            </a:r>
          </a:p>
          <a:p>
            <a:pPr lvl="1"/>
            <a:r>
              <a:rPr lang="en-GB"/>
              <a:t>Tuesday 4pm in 65/2141 (note: on Avenue campus)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r>
              <a:rPr lang="en-GB"/>
              <a:t>Links to all module resources will be at </a:t>
            </a:r>
            <a:r>
              <a:rPr lang="en-US"/>
              <a:t>https://</a:t>
            </a:r>
            <a:r>
              <a:rPr lang="en-US" err="1"/>
              <a:t>secure.ecs.soton.ac.uk</a:t>
            </a:r>
            <a:r>
              <a:rPr lang="en-US"/>
              <a:t>/module/COMP3220/ 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F0A15-F3BD-D741-B8DE-EEDDD6AA95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09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22F564-8C7E-194B-A1E2-1D347D93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Laboratories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D9CC6C-083D-D34F-ABAE-DE51BB8C36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Starting Week 3 (w/c 18 Oct 2021)</a:t>
            </a:r>
          </a:p>
          <a:p>
            <a:endParaRPr lang="en-GB"/>
          </a:p>
          <a:p>
            <a:pPr marL="0" indent="0">
              <a:buNone/>
            </a:pPr>
            <a:r>
              <a:rPr lang="en-GB"/>
              <a:t>The first four labs have formative exercises to prepare you for the coursework:</a:t>
            </a:r>
          </a:p>
          <a:p>
            <a:pPr lvl="1"/>
            <a:r>
              <a:rPr lang="en-GB"/>
              <a:t>HTTP</a:t>
            </a:r>
          </a:p>
          <a:p>
            <a:pPr lvl="1"/>
            <a:r>
              <a:rPr lang="en-GB"/>
              <a:t>HTML</a:t>
            </a:r>
          </a:p>
          <a:p>
            <a:pPr lvl="1"/>
            <a:r>
              <a:rPr lang="en-GB"/>
              <a:t>CSS</a:t>
            </a:r>
          </a:p>
          <a:p>
            <a:pPr lvl="1"/>
            <a:r>
              <a:rPr lang="en-GB"/>
              <a:t>REST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Subsequent labs will run as coursework clinics</a:t>
            </a:r>
          </a:p>
          <a:p>
            <a:pPr marL="0" indent="0">
              <a:buNone/>
            </a:pPr>
            <a:endParaRPr lang="en-GB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669FFE-D490-8B44-9C65-8E14ACC21A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Examination: 50% (120 minutes, 3 questions from 4)</a:t>
            </a:r>
          </a:p>
          <a:p>
            <a:endParaRPr lang="en-GB"/>
          </a:p>
          <a:p>
            <a:pPr marL="0" indent="0">
              <a:buNone/>
            </a:pPr>
            <a:r>
              <a:rPr lang="en-GB"/>
              <a:t>REST architecture coursework: 50%</a:t>
            </a:r>
          </a:p>
          <a:p>
            <a:pPr lvl="1"/>
            <a:r>
              <a:rPr lang="en-GB"/>
              <a:t>Specification published in week 6</a:t>
            </a:r>
          </a:p>
          <a:p>
            <a:pPr lvl="1"/>
            <a:r>
              <a:rPr lang="en-GB"/>
              <a:t>Submission due week 11</a:t>
            </a:r>
          </a:p>
          <a:p>
            <a:pPr lvl="1"/>
            <a:r>
              <a:rPr lang="en-GB"/>
              <a:t>Feedback due week 15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AD93E-1368-9343-B862-DA6C7E74BA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8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Week-by-week topics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6085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/>
              <a:t>Week 1:	Hypertext and the Architecture of the Web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2:	Web Protocols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3:	Web Formats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4:	Styling the Web, and Advanced Protocols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5:	RESTful Web Services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6:	History of Hypertext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7:	Open Hypermedia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8:	Web Graph and Search Engines (</a:t>
            </a:r>
            <a:r>
              <a:rPr lang="en-GB" err="1"/>
              <a:t>hsp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9:	Caching, Content Delivery and Web Advertising (</a:t>
            </a:r>
            <a:r>
              <a:rPr lang="en-GB" err="1"/>
              <a:t>hsp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10:	Linked Data, Open Data and Open Access (</a:t>
            </a:r>
            <a:r>
              <a:rPr lang="en-GB" err="1"/>
              <a:t>hsp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11:	Intellectual Property and Net Neutrality (</a:t>
            </a:r>
            <a:r>
              <a:rPr lang="en-GB" err="1"/>
              <a:t>nmg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Week 15:	Review (</a:t>
            </a:r>
            <a:r>
              <a:rPr lang="en-GB" err="1"/>
              <a:t>nmg</a:t>
            </a:r>
            <a:r>
              <a:rPr lang="en-GB"/>
              <a:t>/</a:t>
            </a:r>
            <a:r>
              <a:rPr lang="en-GB" err="1"/>
              <a:t>hsp</a:t>
            </a:r>
            <a:r>
              <a:rPr lang="en-GB"/>
              <a:t>)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479846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AFB76918-1A07-CB41-B983-F886F8F6E360}"/>
    </a:ext>
  </a:extLst>
</a:theme>
</file>

<file path=ppt/theme/theme2.xml><?xml version="1.0" encoding="utf-8"?>
<a:theme xmlns:a="http://schemas.openxmlformats.org/drawingml/2006/main" name="Prussia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E327603C-A4DA-D247-AC31-BADF1A0FCF7B}"/>
    </a:ext>
  </a:extLst>
</a:theme>
</file>

<file path=ppt/theme/theme3.xml><?xml version="1.0" encoding="utf-8"?>
<a:theme xmlns:a="http://schemas.openxmlformats.org/drawingml/2006/main" name="Coral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3837027A-4545-5A49-B167-284656E4BC08}"/>
    </a:ext>
  </a:extLst>
</a:theme>
</file>

<file path=ppt/theme/theme4.xml><?xml version="1.0" encoding="utf-8"?>
<a:theme xmlns:a="http://schemas.openxmlformats.org/drawingml/2006/main" name="Aqua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6DA9175E-A729-B049-B687-92AF89C176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Application>Microsoft Office PowerPoint</Application>
  <PresentationFormat>Widescreen</PresentationFormat>
  <Slides>27</Slides>
  <Notes>6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Plain</vt:lpstr>
      <vt:lpstr>Prussian</vt:lpstr>
      <vt:lpstr>Coral</vt:lpstr>
      <vt:lpstr>Aqua</vt:lpstr>
      <vt:lpstr>PowerPoint Presentation</vt:lpstr>
      <vt:lpstr>COMP3220 Web Infrastructure</vt:lpstr>
      <vt:lpstr>What’s this module about?</vt:lpstr>
      <vt:lpstr>What’s this module not about?</vt:lpstr>
      <vt:lpstr>Lecturers</vt:lpstr>
      <vt:lpstr>Module structure</vt:lpstr>
      <vt:lpstr>Laboratories</vt:lpstr>
      <vt:lpstr>Assessment</vt:lpstr>
      <vt:lpstr>Week-by-week topics</vt:lpstr>
      <vt:lpstr>A note on assessable content</vt:lpstr>
      <vt:lpstr>The World Wide Web</vt:lpstr>
      <vt:lpstr>PowerPoint Presentation</vt:lpstr>
      <vt:lpstr>PowerPoint Presentation</vt:lpstr>
      <vt:lpstr>Before the Web</vt:lpstr>
      <vt:lpstr>The Web experience</vt:lpstr>
      <vt:lpstr>Web evolution</vt:lpstr>
      <vt:lpstr>PowerPoint Presentation</vt:lpstr>
      <vt:lpstr>PowerPoint Presentation</vt:lpstr>
      <vt:lpstr>What is a resource?</vt:lpstr>
      <vt:lpstr>Web Architecture</vt:lpstr>
      <vt:lpstr>Web principles</vt:lpstr>
      <vt:lpstr>5 Stars of Linked Data (2010)</vt:lpstr>
      <vt:lpstr>PowerPoint Presentation</vt:lpstr>
      <vt:lpstr>Web growth </vt:lpstr>
      <vt:lpstr>Measuring the Web</vt:lpstr>
      <vt:lpstr>The shape of the Web</vt:lpstr>
      <vt:lpstr>Next Lecture: Hypertext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revision>1</cp:revision>
  <dcterms:created xsi:type="dcterms:W3CDTF">2018-10-01T14:46:17Z</dcterms:created>
  <dcterms:modified xsi:type="dcterms:W3CDTF">2021-10-04T13:01:50Z</dcterms:modified>
</cp:coreProperties>
</file>