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7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50"/>
  </p:notesMasterIdLst>
  <p:sldIdLst>
    <p:sldId id="259" r:id="rId9"/>
    <p:sldId id="256" r:id="rId10"/>
    <p:sldId id="257" r:id="rId11"/>
    <p:sldId id="308" r:id="rId12"/>
    <p:sldId id="334" r:id="rId13"/>
    <p:sldId id="335" r:id="rId14"/>
    <p:sldId id="258" r:id="rId15"/>
    <p:sldId id="337" r:id="rId16"/>
    <p:sldId id="311" r:id="rId17"/>
    <p:sldId id="302" r:id="rId18"/>
    <p:sldId id="264" r:id="rId19"/>
    <p:sldId id="309" r:id="rId20"/>
    <p:sldId id="310" r:id="rId21"/>
    <p:sldId id="306" r:id="rId22"/>
    <p:sldId id="307" r:id="rId23"/>
    <p:sldId id="312" r:id="rId24"/>
    <p:sldId id="313" r:id="rId25"/>
    <p:sldId id="315" r:id="rId26"/>
    <p:sldId id="282" r:id="rId27"/>
    <p:sldId id="287" r:id="rId28"/>
    <p:sldId id="329" r:id="rId29"/>
    <p:sldId id="330" r:id="rId30"/>
    <p:sldId id="331" r:id="rId31"/>
    <p:sldId id="332" r:id="rId32"/>
    <p:sldId id="316" r:id="rId33"/>
    <p:sldId id="285" r:id="rId34"/>
    <p:sldId id="317" r:id="rId35"/>
    <p:sldId id="319" r:id="rId36"/>
    <p:sldId id="327" r:id="rId37"/>
    <p:sldId id="328" r:id="rId38"/>
    <p:sldId id="320" r:id="rId39"/>
    <p:sldId id="323" r:id="rId40"/>
    <p:sldId id="322" r:id="rId41"/>
    <p:sldId id="321" r:id="rId42"/>
    <p:sldId id="324" r:id="rId43"/>
    <p:sldId id="290" r:id="rId44"/>
    <p:sldId id="291" r:id="rId45"/>
    <p:sldId id="326" r:id="rId46"/>
    <p:sldId id="336" r:id="rId47"/>
    <p:sldId id="333" r:id="rId48"/>
    <p:sldId id="338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7"/>
    <p:restoredTop sz="81837"/>
  </p:normalViewPr>
  <p:slideViewPr>
    <p:cSldViewPr snapToGrid="0" snapToObjects="1" showGuides="1">
      <p:cViewPr>
        <p:scale>
          <a:sx n="81" d="100"/>
          <a:sy n="81" d="100"/>
        </p:scale>
        <p:origin x="704" y="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8" Type="http://schemas.openxmlformats.org/officeDocument/2006/relationships/slideMaster" Target="slideMasters/slideMaster8.xml"/><Relationship Id="rId5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28/04/2021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Motorway Incident Detection and Automatic </a:t>
            </a:r>
            <a:r>
              <a:rPr lang="en-US" dirty="0" err="1"/>
              <a:t>Signalling</a:t>
            </a:r>
            <a:endParaRPr lang="en-US" dirty="0"/>
          </a:p>
          <a:p>
            <a:r>
              <a:rPr lang="en-US" dirty="0"/>
              <a:t>Introduced on M25, </a:t>
            </a:r>
            <a:r>
              <a:rPr lang="en-US" baseline="0" dirty="0"/>
              <a:t>Birmingham Box (M42, M5, M6), ~1000km as of 2006</a:t>
            </a:r>
          </a:p>
          <a:p>
            <a:r>
              <a:rPr lang="en-US" baseline="0" dirty="0"/>
              <a:t>Figure shows M25 (M23 to M4 clockwise)</a:t>
            </a:r>
          </a:p>
          <a:p>
            <a:endParaRPr lang="en-US" baseline="0" dirty="0"/>
          </a:p>
          <a:p>
            <a:r>
              <a:rPr lang="en-US" baseline="0" dirty="0"/>
              <a:t>UK motorway network 3500km, 1.1E11 vehicle </a:t>
            </a:r>
            <a:r>
              <a:rPr lang="en-US" baseline="0" dirty="0" err="1"/>
              <a:t>kilometres</a:t>
            </a:r>
            <a:r>
              <a:rPr lang="en-US" baseline="0" dirty="0"/>
              <a:t> in 2017</a:t>
            </a:r>
          </a:p>
          <a:p>
            <a:endParaRPr lang="en-US" baseline="0" dirty="0"/>
          </a:p>
          <a:p>
            <a:r>
              <a:rPr lang="en-US" baseline="0" dirty="0"/>
              <a:t>If applied to the whole network, c. 7000 readings per second.</a:t>
            </a:r>
          </a:p>
          <a:p>
            <a:endParaRPr lang="en-US" baseline="0" dirty="0"/>
          </a:p>
          <a:p>
            <a:r>
              <a:rPr lang="en-US" baseline="0" dirty="0"/>
              <a:t>Data provided (1minute intervals): flow (no. of vehicles), speed, headway (time between vehicles), occupancy (%), vehicle classification (based on length)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63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Motorway Incident Detection and Automatic </a:t>
            </a:r>
            <a:r>
              <a:rPr lang="en-US" dirty="0" err="1"/>
              <a:t>Signalling</a:t>
            </a:r>
            <a:endParaRPr lang="en-US" dirty="0"/>
          </a:p>
          <a:p>
            <a:r>
              <a:rPr lang="en-US" dirty="0"/>
              <a:t>Introduced on M25, </a:t>
            </a:r>
            <a:r>
              <a:rPr lang="en-US" baseline="0" dirty="0"/>
              <a:t>Birmingham Box (M42, M5, M6), ~1000km as of 2006</a:t>
            </a:r>
          </a:p>
          <a:p>
            <a:r>
              <a:rPr lang="en-US" baseline="0" dirty="0"/>
              <a:t>Figure shows M25 (M23 to M4 clockwise)</a:t>
            </a:r>
          </a:p>
          <a:p>
            <a:endParaRPr lang="en-US" baseline="0" dirty="0"/>
          </a:p>
          <a:p>
            <a:r>
              <a:rPr lang="en-US" baseline="0" dirty="0"/>
              <a:t>UK motorway network 3500km, 1.1E11 vehicle </a:t>
            </a:r>
            <a:r>
              <a:rPr lang="en-US" baseline="0" dirty="0" err="1"/>
              <a:t>kilometres</a:t>
            </a:r>
            <a:r>
              <a:rPr lang="en-US" baseline="0" dirty="0"/>
              <a:t> in 2017</a:t>
            </a:r>
          </a:p>
          <a:p>
            <a:endParaRPr lang="en-US" baseline="0" dirty="0"/>
          </a:p>
          <a:p>
            <a:r>
              <a:rPr lang="en-US" baseline="0" dirty="0"/>
              <a:t>If applied to the whole network, c. 7000 readings per second.</a:t>
            </a:r>
          </a:p>
          <a:p>
            <a:endParaRPr lang="en-US" baseline="0" dirty="0"/>
          </a:p>
          <a:p>
            <a:r>
              <a:rPr lang="en-US" baseline="0" dirty="0"/>
              <a:t>Data provided (1minute intervals): flow (no. of vehicles), speed, headway (time between vehicles), occupancy (%), vehicle classification (based on length)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995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2C9EC36D-F0B0-6540-BFAE-8217B84A9B35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nb-NO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970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Memory I/O much faster than disk I/O</a:t>
            </a:r>
          </a:p>
          <a:p>
            <a:r>
              <a:rPr lang="en-US" dirty="0"/>
              <a:t>SSD access</a:t>
            </a:r>
            <a:r>
              <a:rPr lang="en-US" baseline="0" dirty="0"/>
              <a:t> time much faster (0.1ms compared to 5ms), but capacities lower than HD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55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Developed for the Stanford STREAM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572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74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2E964-A823-724C-90CE-030C050B793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0127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fld id="{83602833-1D4C-A144-A5E3-646A87B148AD}" type="slidenum">
              <a:rPr lang="en-US"/>
              <a:pPr/>
              <a:t>38</a:t>
            </a:fld>
            <a:endParaRPr lang="en-US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1659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431999" y="1700214"/>
            <a:ext cx="11328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432000" y="3860801"/>
            <a:ext cx="11328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734" y="381000"/>
            <a:ext cx="3594100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432000" y="5807075"/>
            <a:ext cx="11328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/>
              <a:t>Click to add author </a:t>
            </a:r>
            <a:br>
              <a:rPr lang="en-US" dirty="0"/>
            </a:br>
            <a:r>
              <a:rPr lang="en-US" dirty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9" y="381000"/>
            <a:ext cx="2884159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95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37614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87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682750"/>
            <a:ext cx="5460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2322512"/>
            <a:ext cx="54608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9199" y="1682750"/>
            <a:ext cx="545888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9199" y="2322511"/>
            <a:ext cx="5458885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41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682750"/>
            <a:ext cx="5460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2322512"/>
            <a:ext cx="54608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9199" y="1682750"/>
            <a:ext cx="545888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9199" y="2322511"/>
            <a:ext cx="5458885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950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682750"/>
            <a:ext cx="54608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2322512"/>
            <a:ext cx="54608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9199" y="1682750"/>
            <a:ext cx="545888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9199" y="2322511"/>
            <a:ext cx="5458885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789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000" y="1700214"/>
            <a:ext cx="11328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381000"/>
            <a:ext cx="2853267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63022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32000" y="1692000"/>
            <a:ext cx="11328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37103" y="4077073"/>
            <a:ext cx="11328400" cy="2100263"/>
          </a:xfrm>
        </p:spPr>
        <p:txBody>
          <a:bodyPr/>
          <a:lstStyle/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20151" y="381001"/>
            <a:ext cx="2880783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8800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5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5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5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5" Type="http://schemas.openxmlformats.org/officeDocument/2006/relationships/image" Target="../media/image5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5" Type="http://schemas.openxmlformats.org/officeDocument/2006/relationships/image" Target="../media/image5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5" Type="http://schemas.openxmlformats.org/officeDocument/2006/relationships/image" Target="../media/image5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image" Target="../media/image5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28/04/2021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  <p:sldLayoutId id="2147483725" r:id="rId23"/>
    <p:sldLayoutId id="2147483726" r:id="rId24"/>
    <p:sldLayoutId id="2147483727" r:id="rId25"/>
    <p:sldLayoutId id="2147483728" r:id="rId26"/>
    <p:sldLayoutId id="2147483729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Streams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55E270-9B4E-594E-83CF-3A06E67D153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(potentially unbounded) sequence of tuples</a:t>
            </a:r>
          </a:p>
          <a:p>
            <a:pPr marL="0" indent="0">
              <a:buNone/>
            </a:pPr>
            <a:r>
              <a:rPr lang="en-US" dirty="0"/>
              <a:t>Transactional data streams: log interactions between entities</a:t>
            </a:r>
          </a:p>
          <a:p>
            <a:pPr lvl="1"/>
            <a:r>
              <a:rPr lang="en-US" dirty="0"/>
              <a:t> Credit card: purchases by consumers from merchants</a:t>
            </a:r>
          </a:p>
          <a:p>
            <a:pPr lvl="1"/>
            <a:r>
              <a:rPr lang="en-US" dirty="0"/>
              <a:t> Telecommunications: phone calls by callers to dialed parties</a:t>
            </a:r>
          </a:p>
          <a:p>
            <a:pPr lvl="1"/>
            <a:r>
              <a:rPr lang="en-US" dirty="0"/>
              <a:t> Web: accesses by clients of resources at servers</a:t>
            </a:r>
          </a:p>
          <a:p>
            <a:pPr marL="0" indent="0">
              <a:buNone/>
            </a:pPr>
            <a:r>
              <a:rPr lang="en-US" dirty="0"/>
              <a:t>Measurement data streams: monitor evolution of entity states</a:t>
            </a:r>
          </a:p>
          <a:p>
            <a:pPr lvl="1"/>
            <a:r>
              <a:rPr lang="en-US" dirty="0"/>
              <a:t> Sensor networks: physical phenomena, road traffic</a:t>
            </a:r>
          </a:p>
          <a:p>
            <a:pPr lvl="1"/>
            <a:r>
              <a:rPr lang="en-US" dirty="0"/>
              <a:t> IP network: traffic at router interfaces</a:t>
            </a:r>
          </a:p>
          <a:p>
            <a:pPr lvl="1"/>
            <a:r>
              <a:rPr lang="en-US" dirty="0"/>
              <a:t> Earth climate: temperature, moisture at weather stations</a:t>
            </a:r>
          </a:p>
          <a:p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483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One-Time versus Continuous Queries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One-time queries</a:t>
            </a:r>
          </a:p>
          <a:p>
            <a:r>
              <a:rPr lang="en-US" dirty="0"/>
              <a:t>Run once to completion over the current data set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Continuous queries</a:t>
            </a:r>
          </a:p>
          <a:p>
            <a:r>
              <a:rPr lang="en-US" dirty="0"/>
              <a:t>Issued once and then continuously evaluated over a data stream</a:t>
            </a:r>
          </a:p>
          <a:p>
            <a:pPr lvl="1"/>
            <a:r>
              <a:rPr lang="en-US" dirty="0"/>
              <a:t>“Notify me when the temperature drops below X”</a:t>
            </a:r>
          </a:p>
          <a:p>
            <a:pPr lvl="1"/>
            <a:r>
              <a:rPr lang="en-US" dirty="0"/>
              <a:t>“Tell me when prices of stock Y &gt; 300”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432019E-ACA6-5F4E-BFFB-7496F1630A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115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Management System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528E545-308B-4B44-A565-CDA1A46EAD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671062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 processor</a:t>
            </a:r>
          </a:p>
        </p:txBody>
      </p:sp>
      <p:sp>
        <p:nvSpPr>
          <p:cNvPr id="7" name="Can 6"/>
          <p:cNvSpPr/>
          <p:nvPr/>
        </p:nvSpPr>
        <p:spPr bwMode="auto">
          <a:xfrm>
            <a:off x="5027297" y="4817251"/>
            <a:ext cx="2137407" cy="1053290"/>
          </a:xfrm>
          <a:prstGeom prst="can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stored data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on disk</a:t>
            </a:r>
          </a:p>
        </p:txBody>
      </p:sp>
      <p:cxnSp>
        <p:nvCxnSpPr>
          <p:cNvPr id="9" name="Straight Connector 8"/>
          <p:cNvCxnSpPr>
            <a:stCxn id="6" idx="2"/>
            <a:endCxn id="7" idx="1"/>
          </p:cNvCxnSpPr>
          <p:nvPr/>
        </p:nvCxnSpPr>
        <p:spPr bwMode="auto">
          <a:xfrm>
            <a:off x="6096000" y="4027285"/>
            <a:ext cx="0" cy="78996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triangle" w="lg" len="lg"/>
            <a:tailEnd type="triangle" w="lg" len="lg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>
            <a:off x="5027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V="1">
            <a:off x="7134145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619171" y="2263892"/>
            <a:ext cx="816250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query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65106" y="2266309"/>
            <a:ext cx="938078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3598449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ight Arrow 23"/>
          <p:cNvSpPr/>
          <p:nvPr/>
        </p:nvSpPr>
        <p:spPr>
          <a:xfrm>
            <a:off x="7520939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5" name="Right Arrow 24"/>
          <p:cNvSpPr/>
          <p:nvPr/>
        </p:nvSpPr>
        <p:spPr>
          <a:xfrm rot="16200000">
            <a:off x="6737830" y="2793653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Stream Management System (DSMS)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9BCF3DC-2257-8E4B-B55B-6BF65D8CC85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4671062" y="3314764"/>
            <a:ext cx="2849877" cy="71252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query processor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5027296" y="2633224"/>
            <a:ext cx="0" cy="68154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4276932" y="1989311"/>
            <a:ext cx="150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continuous 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query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3879" y="1989311"/>
            <a:ext cx="1327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stream of 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results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62276" y="3415208"/>
            <a:ext cx="1071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data</a:t>
            </a:r>
          </a:p>
          <a:p>
            <a:r>
              <a:rPr lang="en-US" dirty="0">
                <a:latin typeface="Lucida Sans" panose="020B0602030504020204" pitchFamily="34" charset="77"/>
              </a:rPr>
              <a:t>streams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37913" y="3380954"/>
            <a:ext cx="1071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Lucida Sans" panose="020B0602030504020204" pitchFamily="34" charset="77"/>
              </a:rPr>
              <a:t>data</a:t>
            </a:r>
          </a:p>
          <a:p>
            <a:r>
              <a:rPr lang="en-US" dirty="0">
                <a:latin typeface="Lucida Sans" panose="020B0602030504020204" pitchFamily="34" charset="77"/>
              </a:rPr>
              <a:t>streams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3070779" y="3488777"/>
            <a:ext cx="1600283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44737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versus DSMS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Persistent relations </a:t>
            </a:r>
            <a:br>
              <a:rPr lang="en-US" dirty="0"/>
            </a:br>
            <a:r>
              <a:rPr lang="en-US" dirty="0"/>
              <a:t>(relatively static, stored)</a:t>
            </a:r>
          </a:p>
          <a:p>
            <a:r>
              <a:rPr lang="en-US" dirty="0"/>
              <a:t>One-time queries</a:t>
            </a:r>
          </a:p>
          <a:p>
            <a:r>
              <a:rPr lang="en-US" dirty="0"/>
              <a:t>Random access</a:t>
            </a:r>
          </a:p>
          <a:p>
            <a:r>
              <a:rPr lang="ja-JP" altLang="en-US" dirty="0"/>
              <a:t>“</a:t>
            </a:r>
            <a:r>
              <a:rPr lang="en-US" dirty="0"/>
              <a:t>Unbounded</a:t>
            </a:r>
            <a:r>
              <a:rPr lang="ja-JP" altLang="en-US" dirty="0"/>
              <a:t>”</a:t>
            </a:r>
            <a:r>
              <a:rPr lang="en-US" dirty="0"/>
              <a:t> disk store</a:t>
            </a:r>
          </a:p>
          <a:p>
            <a:r>
              <a:rPr lang="en-US" dirty="0"/>
              <a:t>Only current state matters</a:t>
            </a:r>
          </a:p>
          <a:p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Transient streams </a:t>
            </a:r>
            <a:br>
              <a:rPr lang="en-US" dirty="0"/>
            </a:br>
            <a:r>
              <a:rPr lang="en-US" dirty="0"/>
              <a:t>(on-line analysis)</a:t>
            </a:r>
          </a:p>
          <a:p>
            <a:r>
              <a:rPr lang="en-US" dirty="0"/>
              <a:t>Continuous queries (CQs)</a:t>
            </a:r>
          </a:p>
          <a:p>
            <a:r>
              <a:rPr lang="en-US" dirty="0"/>
              <a:t>Sequential access</a:t>
            </a:r>
          </a:p>
          <a:p>
            <a:r>
              <a:rPr lang="en-US" dirty="0"/>
              <a:t>Bounded main memory</a:t>
            </a:r>
          </a:p>
          <a:p>
            <a:r>
              <a:rPr lang="en-US" dirty="0"/>
              <a:t>Historical data is important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DBMS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3559B1D-C142-604F-A9F3-2015B7EC495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DSMS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276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DBMS versus DSMS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No real-time services</a:t>
            </a:r>
          </a:p>
          <a:p>
            <a:r>
              <a:rPr lang="en-US" dirty="0"/>
              <a:t>Relatively low update rate</a:t>
            </a:r>
          </a:p>
          <a:p>
            <a:r>
              <a:rPr lang="en-US" dirty="0"/>
              <a:t>Data at any granularity</a:t>
            </a:r>
          </a:p>
          <a:p>
            <a:r>
              <a:rPr lang="en-US" dirty="0"/>
              <a:t>Assume precise data</a:t>
            </a:r>
          </a:p>
          <a:p>
            <a:r>
              <a:rPr lang="en-US" dirty="0"/>
              <a:t>Access plan determined by query processor, physical DB design</a:t>
            </a:r>
          </a:p>
          <a:p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Real-time requirements</a:t>
            </a:r>
          </a:p>
          <a:p>
            <a:r>
              <a:rPr lang="en-US" dirty="0"/>
              <a:t>Possibly multi-GB arrival rate</a:t>
            </a:r>
          </a:p>
          <a:p>
            <a:r>
              <a:rPr lang="en-US" dirty="0"/>
              <a:t>Data at fine granularity</a:t>
            </a:r>
          </a:p>
          <a:p>
            <a:r>
              <a:rPr lang="en-US" dirty="0"/>
              <a:t>Data stale/imprecise</a:t>
            </a:r>
          </a:p>
          <a:p>
            <a:r>
              <a:rPr lang="en-US" dirty="0"/>
              <a:t>Unpredictable/variable data arrival and characteristics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DBMS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F765829-CCCB-B04D-8690-F0B007A7172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DSMS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1947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Motivation for Stream Processing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Over the past twenty-five years:</a:t>
            </a:r>
          </a:p>
          <a:p>
            <a:pPr lvl="1"/>
            <a:r>
              <a:rPr lang="en-US" dirty="0"/>
              <a:t>CPU performance has increased by a factor of &gt;1,000,000</a:t>
            </a:r>
          </a:p>
          <a:p>
            <a:pPr lvl="1"/>
            <a:r>
              <a:rPr lang="en-US" dirty="0"/>
              <a:t>Typical RAM capacity increased by a factor of &gt;1,000,000</a:t>
            </a:r>
          </a:p>
          <a:p>
            <a:pPr lvl="1"/>
            <a:r>
              <a:rPr lang="en-US" dirty="0"/>
              <a:t>RAM access time has decreased by a factor of &gt;50,000</a:t>
            </a:r>
          </a:p>
          <a:p>
            <a:pPr lvl="1"/>
            <a:r>
              <a:rPr lang="en-US" dirty="0"/>
              <a:t>Typical HD capacity increased by a factor of &gt;50,000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HD access time has decreased by a factor of ~10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E7302C-21D4-A24B-B1AA-16A46C7388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43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Architectural Issues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/>
              <a:t>Resource (memory, disk, per-tuple computation) rich</a:t>
            </a:r>
          </a:p>
          <a:p>
            <a:r>
              <a:rPr lang="en-US"/>
              <a:t>Extremely sophisticated query processing, analysis</a:t>
            </a:r>
          </a:p>
          <a:p>
            <a:r>
              <a:rPr lang="en-US"/>
              <a:t>Useful to audit query results of data stream systems.</a:t>
            </a:r>
          </a:p>
          <a:p>
            <a:r>
              <a:rPr lang="en-US"/>
              <a:t>Query Evaluation: Arbitrary</a:t>
            </a:r>
          </a:p>
          <a:p>
            <a:r>
              <a:rPr lang="en-US"/>
              <a:t>Query Plan: Fixed.</a:t>
            </a:r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Resource (memory, per-tuple computation) limited</a:t>
            </a:r>
          </a:p>
          <a:p>
            <a:r>
              <a:rPr lang="en-US" dirty="0"/>
              <a:t>Reasonably complex, near real time, query processing</a:t>
            </a:r>
          </a:p>
          <a:p>
            <a:r>
              <a:rPr lang="en-US" dirty="0"/>
              <a:t>Useful to identify what data to populate in database</a:t>
            </a:r>
          </a:p>
          <a:p>
            <a:r>
              <a:rPr lang="en-US" dirty="0"/>
              <a:t>Query Evaluation: One pass</a:t>
            </a:r>
          </a:p>
          <a:p>
            <a:r>
              <a:rPr lang="en-US" dirty="0"/>
              <a:t>Query Plan: Adaptive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DBMS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2912422-0427-6C4B-99FA-3BB75752837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DSMS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7797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</a:t>
            </a:r>
          </a:p>
        </p:txBody>
      </p:sp>
    </p:spTree>
    <p:extLst>
      <p:ext uri="{BB962C8B-B14F-4D97-AF65-F5344CB8AC3E}">
        <p14:creationId xmlns:p14="http://schemas.microsoft.com/office/powerpoint/2010/main" val="31678558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Continuous Query Language</a:t>
            </a:r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A5B7-599A-FE4B-B3BB-0779818B79A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0946A2A-6FA1-E140-A5AC-79E4CD2A71E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Queries produce/refer to relations and streams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Based on SQL, with the addition of:                                           </a:t>
            </a:r>
          </a:p>
          <a:p>
            <a:pPr lvl="1"/>
            <a:r>
              <a:rPr lang="en-US" dirty="0"/>
              <a:t>Streams as new data type</a:t>
            </a:r>
          </a:p>
          <a:p>
            <a:pPr lvl="1"/>
            <a:r>
              <a:rPr lang="en-US" dirty="0"/>
              <a:t>Continuous instead of one-time semantics</a:t>
            </a:r>
          </a:p>
          <a:p>
            <a:pPr lvl="1"/>
            <a:r>
              <a:rPr lang="en-US" dirty="0"/>
              <a:t>Windows on streams (derived from SQL-99)</a:t>
            </a:r>
          </a:p>
          <a:p>
            <a:pPr lvl="1"/>
            <a:r>
              <a:rPr lang="en-US" dirty="0"/>
              <a:t>Sampling on streams (basic)</a:t>
            </a:r>
          </a:p>
          <a:p>
            <a:endParaRPr lang="en-US" dirty="0"/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35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Streams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  <a:p>
            <a:r>
              <a:rPr lang="en-US" dirty="0"/>
              <a:t>2020-2021</a:t>
            </a:r>
          </a:p>
        </p:txBody>
      </p:sp>
    </p:spTree>
    <p:extLst>
      <p:ext uri="{BB962C8B-B14F-4D97-AF65-F5344CB8AC3E}">
        <p14:creationId xmlns:p14="http://schemas.microsoft.com/office/powerpoint/2010/main" val="3583165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Processing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5298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Construct query plan based on relational operators, as in an RDBMS</a:t>
            </a:r>
          </a:p>
          <a:p>
            <a:pPr lvl="1"/>
            <a:r>
              <a:rPr lang="en-US" dirty="0"/>
              <a:t>Selection</a:t>
            </a:r>
          </a:p>
          <a:p>
            <a:pPr lvl="1"/>
            <a:r>
              <a:rPr lang="en-US" dirty="0"/>
              <a:t>Projection</a:t>
            </a:r>
          </a:p>
          <a:p>
            <a:pPr lvl="1"/>
            <a:r>
              <a:rPr lang="en-US" dirty="0"/>
              <a:t>Join</a:t>
            </a:r>
          </a:p>
          <a:p>
            <a:pPr lvl="1"/>
            <a:r>
              <a:rPr lang="en-US" dirty="0"/>
              <a:t>Aggregation (group by)</a:t>
            </a:r>
          </a:p>
          <a:p>
            <a:pPr marL="0" indent="0">
              <a:buNone/>
            </a:pPr>
            <a:r>
              <a:rPr lang="en-US" dirty="0"/>
              <a:t>Combine plans from continuous queries (reduce redundancy)</a:t>
            </a:r>
          </a:p>
          <a:p>
            <a:pPr marL="0" indent="0">
              <a:buNone/>
            </a:pPr>
            <a:r>
              <a:rPr lang="en-US" dirty="0"/>
              <a:t>Stream tuples through the resulting network of operators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14578-8127-BC41-92D6-19FD29F600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732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Tuple-at-a-time Operators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Evaluation requires consideration of only one tuple at a time</a:t>
            </a:r>
          </a:p>
          <a:p>
            <a:pPr lvl="1"/>
            <a:r>
              <a:rPr lang="en-US" dirty="0"/>
              <a:t>Selection and projection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442492-6370-5541-86A5-B18A48F37E4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Oval 19"/>
          <p:cNvSpPr/>
          <p:nvPr/>
        </p:nvSpPr>
        <p:spPr bwMode="auto">
          <a:xfrm>
            <a:off x="5663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22863" y="4433008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2127" y="4433008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output stream</a:t>
            </a:r>
          </a:p>
        </p:txBody>
      </p:sp>
      <p:sp>
        <p:nvSpPr>
          <p:cNvPr id="23" name="Right Arrow 22"/>
          <p:cNvSpPr/>
          <p:nvPr/>
        </p:nvSpPr>
        <p:spPr>
          <a:xfrm rot="10800000" flipH="1">
            <a:off x="4583832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4" name="Right Arrow 23"/>
          <p:cNvSpPr/>
          <p:nvPr/>
        </p:nvSpPr>
        <p:spPr>
          <a:xfrm rot="10800000" flipH="1">
            <a:off x="6528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62099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Relation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 full relation operators can work on a tuple at a time</a:t>
            </a:r>
          </a:p>
          <a:p>
            <a:pPr lvl="1"/>
            <a:r>
              <a:rPr lang="en-US" dirty="0"/>
              <a:t>Count, sum, average, max, min (even with group by)</a:t>
            </a:r>
          </a:p>
          <a:p>
            <a:pPr lvl="1"/>
            <a:r>
              <a:rPr lang="en-US" dirty="0"/>
              <a:t>(order by, however, can’t)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B977B9F-A057-8F47-9205-AA0742FA3A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5663952" y="4364732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22863" y="4076700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2127" y="4076700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output stream</a:t>
            </a:r>
          </a:p>
        </p:txBody>
      </p:sp>
      <p:sp>
        <p:nvSpPr>
          <p:cNvPr id="9" name="Right Arrow 8"/>
          <p:cNvSpPr/>
          <p:nvPr/>
        </p:nvSpPr>
        <p:spPr>
          <a:xfrm rot="10800000" flipH="1">
            <a:off x="4583832" y="4604658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6528048" y="4604658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3863752" y="5376948"/>
            <a:ext cx="1080120" cy="432048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>
              <a:latin typeface="Lucida Sans" panose="020B0602030504020204" pitchFamily="34" charset="77"/>
              <a:ea typeface="ＭＳ Ｐゴシック" pitchFamily="-106" charset="-128"/>
              <a:cs typeface="Georg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49309" y="5953012"/>
            <a:ext cx="1717138" cy="400110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accumulator</a:t>
            </a:r>
          </a:p>
        </p:txBody>
      </p:sp>
      <p:cxnSp>
        <p:nvCxnSpPr>
          <p:cNvPr id="13" name="Curved Connector 12"/>
          <p:cNvCxnSpPr>
            <a:stCxn id="11" idx="3"/>
            <a:endCxn id="6" idx="4"/>
          </p:cNvCxnSpPr>
          <p:nvPr/>
        </p:nvCxnSpPr>
        <p:spPr bwMode="auto">
          <a:xfrm flipV="1">
            <a:off x="4943872" y="5228828"/>
            <a:ext cx="1152128" cy="36414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191F22"/>
            </a:solidFill>
            <a:prstDash val="solid"/>
            <a:round/>
            <a:headEnd type="arrow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3312958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Relation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Other (binary) full relation operators can’t </a:t>
            </a:r>
          </a:p>
          <a:p>
            <a:pPr lvl="1"/>
            <a:r>
              <a:rPr lang="en-US" dirty="0"/>
              <a:t>Intersection, difference, product, join</a:t>
            </a:r>
          </a:p>
          <a:p>
            <a:pPr lvl="1"/>
            <a:r>
              <a:rPr lang="en-US" dirty="0"/>
              <a:t>(union, however, can be evaluated tuple-by-tuple)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1E37312-E0CB-7D43-8FFA-6FB63D0113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5663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65158" y="5585136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2127" y="4433008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output stream</a:t>
            </a: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4687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6528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4687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5157" y="4232953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</p:spTree>
    <p:extLst>
      <p:ext uri="{BB962C8B-B14F-4D97-AF65-F5344CB8AC3E}">
        <p14:creationId xmlns:p14="http://schemas.microsoft.com/office/powerpoint/2010/main" val="2018469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Relation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May block when applied to streams</a:t>
            </a:r>
          </a:p>
          <a:p>
            <a:pPr lvl="1"/>
            <a:r>
              <a:rPr lang="en-US" dirty="0"/>
              <a:t>no output until entire input seen, but streams are unbounded</a:t>
            </a:r>
          </a:p>
          <a:p>
            <a:pPr lvl="1"/>
            <a:r>
              <a:rPr lang="en-US" dirty="0"/>
              <a:t>joins may need to join tuples that are arbitrarily far apart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73E67A4-4C0C-C44D-B95B-49F07BA45A8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/>
          <p:cNvSpPr/>
          <p:nvPr/>
        </p:nvSpPr>
        <p:spPr bwMode="auto">
          <a:xfrm>
            <a:off x="5663952" y="4721040"/>
            <a:ext cx="864096" cy="864096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Lucida Sans" panose="020B0602030504020204" pitchFamily="34" charset="77"/>
                <a:ea typeface="ＭＳ Ｐゴシック" pitchFamily="-106" charset="-128"/>
                <a:cs typeface="Georgia"/>
              </a:rPr>
              <a:t>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65158" y="5585136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2127" y="4433008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output stream</a:t>
            </a:r>
          </a:p>
        </p:txBody>
      </p:sp>
      <p:sp>
        <p:nvSpPr>
          <p:cNvPr id="9" name="Right Arrow 8"/>
          <p:cNvSpPr/>
          <p:nvPr/>
        </p:nvSpPr>
        <p:spPr>
          <a:xfrm rot="12600000" flipH="1">
            <a:off x="4687516" y="4553307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0" name="Right Arrow 9"/>
          <p:cNvSpPr/>
          <p:nvPr/>
        </p:nvSpPr>
        <p:spPr>
          <a:xfrm rot="10800000" flipH="1">
            <a:off x="6528048" y="496096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4" name="Right Arrow 13"/>
          <p:cNvSpPr/>
          <p:nvPr/>
        </p:nvSpPr>
        <p:spPr>
          <a:xfrm rot="9000000" flipH="1">
            <a:off x="4687515" y="5405136"/>
            <a:ext cx="108012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65157" y="4232953"/>
            <a:ext cx="1770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latin typeface="Lucida Sans" panose="020B0602030504020204" pitchFamily="34" charset="77"/>
                <a:cs typeface="Georgia"/>
              </a:rPr>
              <a:t>input stream</a:t>
            </a:r>
          </a:p>
        </p:txBody>
      </p:sp>
    </p:spTree>
    <p:extLst>
      <p:ext uri="{BB962C8B-B14F-4D97-AF65-F5344CB8AC3E}">
        <p14:creationId xmlns:p14="http://schemas.microsoft.com/office/powerpoint/2010/main" val="41577318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Relation/Stream Translation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relational operators can work directly on streams</a:t>
            </a:r>
          </a:p>
          <a:p>
            <a:pPr lvl="1"/>
            <a:r>
              <a:rPr lang="en-US" dirty="0"/>
              <a:t>Selection, projection, union, some aggregates</a:t>
            </a:r>
          </a:p>
          <a:p>
            <a:pPr marL="0" indent="0">
              <a:buNone/>
            </a:pPr>
            <a:r>
              <a:rPr lang="en-US" dirty="0"/>
              <a:t>Some relational operators need to work on relations</a:t>
            </a:r>
          </a:p>
          <a:p>
            <a:pPr lvl="1"/>
            <a:r>
              <a:rPr lang="en-US" dirty="0"/>
              <a:t>Join, product, difference, intersection, other aggregates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Stream-to-relation operators</a:t>
            </a:r>
          </a:p>
          <a:p>
            <a:pPr lvl="1"/>
            <a:r>
              <a:rPr lang="en-US" dirty="0"/>
              <a:t>Windows</a:t>
            </a:r>
          </a:p>
          <a:p>
            <a:pPr marL="0" indent="0">
              <a:buNone/>
            </a:pPr>
            <a:r>
              <a:rPr lang="en-US" dirty="0"/>
              <a:t>Relation-to-stream operators</a:t>
            </a:r>
          </a:p>
          <a:p>
            <a:pPr lvl="1"/>
            <a:r>
              <a:rPr lang="en-US" dirty="0" err="1"/>
              <a:t>Istream</a:t>
            </a:r>
            <a:r>
              <a:rPr lang="en-US" dirty="0"/>
              <a:t>, </a:t>
            </a:r>
            <a:r>
              <a:rPr lang="en-US" dirty="0" err="1"/>
              <a:t>Dstream</a:t>
            </a:r>
            <a:r>
              <a:rPr lang="en-US" dirty="0"/>
              <a:t>, </a:t>
            </a:r>
            <a:r>
              <a:rPr lang="en-US" dirty="0" err="1"/>
              <a:t>Rstream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1EBB09-CDD2-5041-A52F-F176DDF6BA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576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Windows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3250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Mechanism for extracting a finite relation (synopsis) from an infinite stream</a:t>
            </a:r>
          </a:p>
          <a:p>
            <a:pPr marL="0" indent="0">
              <a:buNone/>
            </a:pPr>
            <a:r>
              <a:rPr lang="en-US" dirty="0"/>
              <a:t>Various window proposals for restricting operator scope.</a:t>
            </a:r>
          </a:p>
          <a:p>
            <a:pPr lvl="1"/>
            <a:r>
              <a:rPr lang="en-US" dirty="0"/>
              <a:t>Windows based on ordering attribute (e.g. last 5 minutes of tuples)</a:t>
            </a:r>
          </a:p>
          <a:p>
            <a:pPr lvl="1"/>
            <a:r>
              <a:rPr lang="en-US" dirty="0"/>
              <a:t>Windows based on tuple counts (e.g. last 1000 tuples)</a:t>
            </a:r>
          </a:p>
          <a:p>
            <a:pPr lvl="1"/>
            <a:r>
              <a:rPr lang="en-US" dirty="0"/>
              <a:t>Windows based on explicit markers (e.g. punctuations)</a:t>
            </a:r>
          </a:p>
          <a:p>
            <a:pPr lvl="1"/>
            <a:r>
              <a:rPr lang="en-US" dirty="0"/>
              <a:t>Variants (e.g., partitioning tuples in a window)</a:t>
            </a:r>
          </a:p>
          <a:p>
            <a:pPr marL="0" indent="0">
              <a:buNone/>
            </a:pPr>
            <a:r>
              <a:rPr lang="en-US" dirty="0"/>
              <a:t>Various window </a:t>
            </a:r>
            <a:r>
              <a:rPr lang="en-US" dirty="0" err="1"/>
              <a:t>behaviours</a:t>
            </a:r>
            <a:endParaRPr lang="en-US" dirty="0"/>
          </a:p>
          <a:p>
            <a:pPr lvl="1"/>
            <a:r>
              <a:rPr lang="en-US" dirty="0"/>
              <a:t>Sliding, tumbling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BE769-D8D8-124B-8EC0-0493FFE4191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268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 bwMode="auto">
          <a:xfrm>
            <a:off x="5358384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5818684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/>
          <p:cNvCxnSpPr/>
          <p:nvPr/>
        </p:nvCxnSpPr>
        <p:spPr bwMode="auto">
          <a:xfrm>
            <a:off x="6280535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1" name="Straight Connector 40"/>
          <p:cNvCxnSpPr/>
          <p:nvPr/>
        </p:nvCxnSpPr>
        <p:spPr bwMode="auto">
          <a:xfrm>
            <a:off x="6755215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/>
          <p:nvPr/>
        </p:nvCxnSpPr>
        <p:spPr bwMode="auto">
          <a:xfrm>
            <a:off x="7217066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909362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4409024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3960002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3499703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Windows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AA8472-D1C7-D741-8428-FCC323DE1C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92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2492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41225" y="2146187"/>
            <a:ext cx="1516762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data stream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84782" y="5105455"/>
            <a:ext cx="681597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83404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43704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592726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067406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4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352199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-4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499702" y="3001678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2810510" y="3001679"/>
            <a:ext cx="518818" cy="2103769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13811" y="3850773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windows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3960001" y="3474770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421852" y="3939238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909361" y="4424018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371212" y="4900214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34382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34044" y="56371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85022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824723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-3</a:t>
            </a:r>
          </a:p>
        </p:txBody>
      </p:sp>
    </p:spTree>
    <p:extLst>
      <p:ext uri="{BB962C8B-B14F-4D97-AF65-F5344CB8AC3E}">
        <p14:creationId xmlns:p14="http://schemas.microsoft.com/office/powerpoint/2010/main" val="2666681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 bwMode="auto">
          <a:xfrm>
            <a:off x="5358384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818684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6280535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6755215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7217066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/>
          <p:nvPr/>
        </p:nvCxnSpPr>
        <p:spPr bwMode="auto">
          <a:xfrm>
            <a:off x="4909362" y="2732297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4409024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3960002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7" name="Straight Connector 46"/>
          <p:cNvCxnSpPr/>
          <p:nvPr/>
        </p:nvCxnSpPr>
        <p:spPr bwMode="auto">
          <a:xfrm>
            <a:off x="3499703" y="2738046"/>
            <a:ext cx="12829" cy="27424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42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Tumbling Windows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402CB-3FA1-DA41-828A-B9FF1F4296B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492825" y="5474787"/>
            <a:ext cx="6938850" cy="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none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 flipH="1">
            <a:off x="2492825" y="2462562"/>
            <a:ext cx="7200000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41225" y="2146187"/>
            <a:ext cx="1516762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data stream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84782" y="5105455"/>
            <a:ext cx="681597" cy="369332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499702" y="3001678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Left Brace 11"/>
          <p:cNvSpPr/>
          <p:nvPr/>
        </p:nvSpPr>
        <p:spPr bwMode="auto">
          <a:xfrm>
            <a:off x="2810510" y="3001679"/>
            <a:ext cx="518818" cy="1168388"/>
          </a:xfrm>
          <a:prstGeom prst="leftBrace">
            <a:avLst/>
          </a:prstGeom>
          <a:noFill/>
          <a:ln w="28575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46805" y="3336270"/>
            <a:ext cx="11544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windows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5358383" y="3474770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217065" y="3939238"/>
            <a:ext cx="1858682" cy="230832"/>
          </a:xfrm>
          <a:prstGeom prst="rect">
            <a:avLst/>
          </a:prstGeom>
          <a:solidFill>
            <a:srgbClr val="FFFFFF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683404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43704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2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92726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3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067406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352199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34382" y="5631354"/>
            <a:ext cx="369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34044" y="56371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285022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824723" y="563710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baseline="-25000" dirty="0"/>
              <a:t>-3</a:t>
            </a:r>
          </a:p>
        </p:txBody>
      </p:sp>
    </p:spTree>
    <p:extLst>
      <p:ext uri="{BB962C8B-B14F-4D97-AF65-F5344CB8AC3E}">
        <p14:creationId xmlns:p14="http://schemas.microsoft.com/office/powerpoint/2010/main" val="20009224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Join Evaluation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a stream-based join operation:</a:t>
            </a:r>
          </a:p>
          <a:p>
            <a:pPr lvl="1"/>
            <a:r>
              <a:rPr lang="en-US" dirty="0"/>
              <a:t>a conventional join over a pair of windows on the input streams</a:t>
            </a:r>
          </a:p>
          <a:p>
            <a:pPr lvl="1"/>
            <a:r>
              <a:rPr lang="en-US" dirty="0"/>
              <a:t>outputs a stream of tuples joined from the input streams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1766B5F-EA96-784E-9AA2-E05CD61021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22812" y="3474146"/>
            <a:ext cx="360000" cy="1402674"/>
            <a:chOff x="1731452" y="3792541"/>
            <a:chExt cx="360000" cy="1402674"/>
          </a:xfrm>
        </p:grpSpPr>
        <p:sp>
          <p:nvSpPr>
            <p:cNvPr id="7" name="Right Arrow 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731452" y="4057214"/>
              <a:ext cx="360000" cy="779874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5" name="Oval 14"/>
          <p:cNvSpPr/>
          <p:nvPr/>
        </p:nvSpPr>
        <p:spPr bwMode="auto">
          <a:xfrm>
            <a:off x="5758312" y="4528668"/>
            <a:ext cx="692776" cy="720000"/>
          </a:xfrm>
          <a:prstGeom prst="ellipse">
            <a:avLst/>
          </a:prstGeom>
          <a:solidFill>
            <a:schemeClr val="bg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>
                <a:latin typeface="Lucida Sans" panose="020B0602030504020204" pitchFamily="34" charset="77"/>
                <a:cs typeface="Georgia"/>
              </a:rPr>
              <a:t>⨝</a:t>
            </a:r>
            <a:endParaRPr lang="en-US" sz="2400" dirty="0">
              <a:latin typeface="Lucida Sans" panose="020B0602030504020204" pitchFamily="34" charset="77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361177" y="3474146"/>
            <a:ext cx="360000" cy="1402674"/>
            <a:chOff x="1731452" y="3792541"/>
            <a:chExt cx="360000" cy="1402674"/>
          </a:xfrm>
        </p:grpSpPr>
        <p:sp>
          <p:nvSpPr>
            <p:cNvPr id="17" name="Right Arrow 16"/>
            <p:cNvSpPr/>
            <p:nvPr/>
          </p:nvSpPr>
          <p:spPr>
            <a:xfrm rot="5400000">
              <a:off x="1210115" y="4313878"/>
              <a:ext cx="1402674" cy="360000"/>
            </a:xfrm>
            <a:prstGeom prst="rightArrow">
              <a:avLst/>
            </a:prstGeom>
            <a:solidFill>
              <a:srgbClr val="FFFFFF"/>
            </a:solidFill>
            <a:ln w="28575" cmpd="sng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Lucida Sans" panose="020B0602030504020204" pitchFamily="34" charset="77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1731452" y="4057214"/>
              <a:ext cx="360000" cy="779874"/>
            </a:xfrm>
            <a:prstGeom prst="rect">
              <a:avLst/>
            </a:prstGeom>
            <a:solidFill>
              <a:srgbClr val="FFFFFF">
                <a:alpha val="75000"/>
              </a:srgb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2" name="Curved Connector 21"/>
          <p:cNvCxnSpPr>
            <a:cxnSpLocks/>
            <a:stCxn id="9" idx="3"/>
            <a:endCxn id="15" idx="1"/>
          </p:cNvCxnSpPr>
          <p:nvPr/>
        </p:nvCxnSpPr>
        <p:spPr bwMode="auto">
          <a:xfrm>
            <a:off x="4882812" y="4128756"/>
            <a:ext cx="976955" cy="50535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Curved Connector 23"/>
          <p:cNvCxnSpPr>
            <a:cxnSpLocks/>
            <a:stCxn id="18" idx="1"/>
            <a:endCxn id="15" idx="7"/>
          </p:cNvCxnSpPr>
          <p:nvPr/>
        </p:nvCxnSpPr>
        <p:spPr bwMode="auto">
          <a:xfrm rot="10800000" flipV="1">
            <a:off x="6349633" y="4128756"/>
            <a:ext cx="1011544" cy="505354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323D43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513881" y="3774451"/>
            <a:ext cx="954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input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stream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58861" y="3774451"/>
            <a:ext cx="9541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input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stream</a:t>
            </a:r>
          </a:p>
        </p:txBody>
      </p:sp>
      <p:sp>
        <p:nvSpPr>
          <p:cNvPr id="27" name="Right Arrow 26"/>
          <p:cNvSpPr/>
          <p:nvPr/>
        </p:nvSpPr>
        <p:spPr>
          <a:xfrm rot="5400000">
            <a:off x="5763590" y="5599729"/>
            <a:ext cx="682221" cy="360000"/>
          </a:xfrm>
          <a:prstGeom prst="rightArrow">
            <a:avLst/>
          </a:prstGeom>
          <a:solidFill>
            <a:srgbClr val="FFFFFF"/>
          </a:solidFill>
          <a:ln w="28575" cmpd="sng"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Lucida Sans" panose="020B0602030504020204" pitchFamily="34" charset="77"/>
              <a:cs typeface="Georgi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30186" y="5435505"/>
            <a:ext cx="954108" cy="646331"/>
          </a:xfrm>
          <a:prstGeom prst="rect">
            <a:avLst/>
          </a:prstGeom>
          <a:noFill/>
          <a:ln w="28575" cmpd="sng"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Lucida Sans" panose="020B0602030504020204" pitchFamily="34" charset="77"/>
              </a:rPr>
              <a:t>output</a:t>
            </a:r>
          </a:p>
          <a:p>
            <a:pPr algn="ctr"/>
            <a:r>
              <a:rPr lang="en-US" dirty="0">
                <a:latin typeface="Lucida Sans" panose="020B0602030504020204" pitchFamily="34" charset="77"/>
              </a:rPr>
              <a:t>stream</a:t>
            </a:r>
          </a:p>
        </p:txBody>
      </p:sp>
    </p:spTree>
    <p:extLst>
      <p:ext uri="{BB962C8B-B14F-4D97-AF65-F5344CB8AC3E}">
        <p14:creationId xmlns:p14="http://schemas.microsoft.com/office/powerpoint/2010/main" val="860105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Traditional DBMS makes several assumptions:</a:t>
            </a:r>
          </a:p>
          <a:p>
            <a:pPr lvl="1"/>
            <a:r>
              <a:rPr lang="en-US" dirty="0"/>
              <a:t>persistent data storage</a:t>
            </a:r>
          </a:p>
          <a:p>
            <a:pPr lvl="1"/>
            <a:r>
              <a:rPr lang="en-US" dirty="0"/>
              <a:t>relatively static records</a:t>
            </a:r>
          </a:p>
          <a:p>
            <a:pPr lvl="1"/>
            <a:r>
              <a:rPr lang="en-US" dirty="0"/>
              <a:t>(typically) no predefined notion of time</a:t>
            </a:r>
          </a:p>
          <a:p>
            <a:pPr lvl="1"/>
            <a:r>
              <a:rPr lang="en-US" dirty="0"/>
              <a:t>complex one-off queries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91561-0EB5-9E4C-9686-6D7839DA528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2402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and Completeness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DBMS deals with finite relations </a:t>
            </a:r>
          </a:p>
          <a:p>
            <a:pPr lvl="1"/>
            <a:r>
              <a:rPr lang="en-US" dirty="0"/>
              <a:t>query evaluation should produce all results for a given query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DSMS deals with unbounded data streams</a:t>
            </a:r>
          </a:p>
          <a:p>
            <a:pPr lvl="1"/>
            <a:r>
              <a:rPr lang="en-US" dirty="0"/>
              <a:t>may not be possible to return all results for a given query</a:t>
            </a:r>
          </a:p>
          <a:p>
            <a:pPr lvl="1"/>
            <a:r>
              <a:rPr lang="en-US" dirty="0"/>
              <a:t>trade-off between resource use and completeness of result set</a:t>
            </a:r>
          </a:p>
          <a:p>
            <a:pPr lvl="1"/>
            <a:r>
              <a:rPr lang="en-US" dirty="0"/>
              <a:t>size of buffers used for windows is one example of a parameter that affects resource use and completeness</a:t>
            </a:r>
          </a:p>
          <a:p>
            <a:pPr lvl="1"/>
            <a:r>
              <a:rPr lang="en-US" dirty="0"/>
              <a:t>can further reduce resource use by randomly sampling from streams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D5F64D-4379-E047-80D4-1DAF6A0B3C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031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Relation-to-Stream Operators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Insert Stream (</a:t>
            </a:r>
            <a:r>
              <a:rPr lang="en-US" dirty="0" err="1"/>
              <a:t>Istream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Whenever a tuple is inserted into the relation, emit it on the stream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Delete Stream (</a:t>
            </a:r>
            <a:r>
              <a:rPr lang="en-US" dirty="0" err="1"/>
              <a:t>Dstream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Whenever a tuple is deleted from the relation, emit it on the stream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Relation Stream (</a:t>
            </a:r>
            <a:r>
              <a:rPr lang="en-US" dirty="0" err="1"/>
              <a:t>Rstream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At every time instant, emit every tuple in relation on the stream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8078EE-77A4-1248-A798-0D9ABE2932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91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CQL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</a:t>
            </a:r>
            <a:r>
              <a:rPr lang="en-US" dirty="0" err="1">
                <a:latin typeface="Lucida Console" panose="020B0609040504020204" pitchFamily="49" charset="0"/>
              </a:rPr>
              <a:t>Istream</a:t>
            </a:r>
            <a:r>
              <a:rPr lang="en-US" dirty="0">
                <a:latin typeface="Lucida Console" panose="020B0609040504020204" pitchFamily="49" charset="0"/>
              </a:rPr>
              <a:t>(*)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S [rows unbounded]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S.A &gt;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 is converted into a relation (of unbounded size!)</a:t>
            </a:r>
          </a:p>
          <a:p>
            <a:pPr marL="0" indent="0">
              <a:buNone/>
            </a:pPr>
            <a:r>
              <a:rPr lang="en-US" dirty="0"/>
              <a:t>Resulting relation is converted back to a stream via </a:t>
            </a:r>
            <a:r>
              <a:rPr lang="en-US" dirty="0" err="1"/>
              <a:t>Istream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95B770-64B4-BD4A-ABB8-0A0A1E03E3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646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CQL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*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S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S.A &gt;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 is a stream – query plan involves only selection, so window is now unnecessary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E2717-9B41-FB4F-8123-F76C575FFB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6964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CQL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*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	 S1 [rows 1000],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	 S2 [range 2 minutes] 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S1.A = S2.A AND S1.A &gt;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Windows specified on streams</a:t>
            </a:r>
          </a:p>
          <a:p>
            <a:pPr lvl="1"/>
            <a:r>
              <a:rPr lang="en-US" dirty="0"/>
              <a:t>Tuple-based sliding window – [rows 1000]</a:t>
            </a:r>
          </a:p>
          <a:p>
            <a:pPr lvl="1"/>
            <a:r>
              <a:rPr lang="en-US" dirty="0"/>
              <a:t>Time-based sliding window –  [range 2 minutes]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64118-1790-B84D-8DB7-2799068989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924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CQL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Lucida Console" panose="020B0609040504020204" pitchFamily="49" charset="0"/>
              </a:rPr>
              <a:t>SELECT </a:t>
            </a:r>
            <a:r>
              <a:rPr lang="en-US" dirty="0" err="1">
                <a:latin typeface="Lucida Console" panose="020B0609040504020204" pitchFamily="49" charset="0"/>
              </a:rPr>
              <a:t>Rstream</a:t>
            </a:r>
            <a:r>
              <a:rPr lang="en-US" dirty="0">
                <a:latin typeface="Lucida Console" panose="020B0609040504020204" pitchFamily="49" charset="0"/>
              </a:rPr>
              <a:t>(S.A, R.B)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FROM S [now], R</a:t>
            </a:r>
            <a:br>
              <a:rPr lang="en-US" dirty="0">
                <a:latin typeface="Lucida Console" panose="020B0609040504020204" pitchFamily="49" charset="0"/>
              </a:rPr>
            </a:br>
            <a:r>
              <a:rPr lang="en-US" dirty="0">
                <a:latin typeface="Lucida Console" panose="020B0609040504020204" pitchFamily="49" charset="0"/>
              </a:rPr>
              <a:t>WHERE S.A = R.A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Query probes a stored table R based on each tuple in stream S and streams the result </a:t>
            </a:r>
          </a:p>
          <a:p>
            <a:pPr lvl="1"/>
            <a:r>
              <a:rPr lang="en-US" dirty="0"/>
              <a:t>[now] – time-based sliding window containing tuples received in last time step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835BD5-6F66-8340-8A4C-34978E2703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549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9394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Traditionally relation cardinalities used in query </a:t>
            </a:r>
            <a:r>
              <a:rPr lang="en-US" dirty="0" err="1"/>
              <a:t>optimiser</a:t>
            </a:r>
            <a:endParaRPr lang="en-US" dirty="0"/>
          </a:p>
          <a:p>
            <a:pPr lvl="1"/>
            <a:r>
              <a:rPr lang="en-US" dirty="0"/>
              <a:t>Minimize the size of intermediate results.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Problematic in a streaming environment</a:t>
            </a:r>
          </a:p>
          <a:p>
            <a:pPr lvl="1"/>
            <a:r>
              <a:rPr lang="en-US" dirty="0"/>
              <a:t>All streams are unbounded = infinite size!</a:t>
            </a:r>
          </a:p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7ABD77-6EA9-0641-939D-28C50764FDE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780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</a:t>
            </a:r>
            <a:r>
              <a:rPr lang="en-US" dirty="0" err="1"/>
              <a:t>Optimisation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60418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Need novel </a:t>
            </a:r>
            <a:r>
              <a:rPr lang="en-US" dirty="0" err="1"/>
              <a:t>optimisation</a:t>
            </a:r>
            <a:r>
              <a:rPr lang="en-US" dirty="0"/>
              <a:t> objectives that are relevant when input sources are streams</a:t>
            </a:r>
          </a:p>
          <a:p>
            <a:pPr lvl="1"/>
            <a:r>
              <a:rPr lang="en-US" dirty="0"/>
              <a:t>Stream rate based (e.g. </a:t>
            </a:r>
            <a:r>
              <a:rPr lang="en-US" dirty="0" err="1"/>
              <a:t>NiagaraCQ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Resource-based (e.g. STREAM)</a:t>
            </a:r>
          </a:p>
          <a:p>
            <a:pPr lvl="1"/>
            <a:r>
              <a:rPr lang="en-US" dirty="0"/>
              <a:t>Quality of service-based (e.g. Aurora)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Continuous adaptive </a:t>
            </a:r>
            <a:r>
              <a:rPr lang="en-US" dirty="0" err="1"/>
              <a:t>optimisation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F8E6C-4DBC-6B43-BCCD-0947322226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298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Notable DSMS Projects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0CD00-FC72-C74F-9DB3-315805936947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E64512C-48AA-7543-9C84-346298EF9B2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Aurora, Borealis (Brown/MIT) – sensor monitoring</a:t>
            </a:r>
          </a:p>
          <a:p>
            <a:r>
              <a:rPr lang="en-US" dirty="0"/>
              <a:t>Niagara (OGI/Wisconsin) – Internet XML databases</a:t>
            </a:r>
          </a:p>
          <a:p>
            <a:r>
              <a:rPr lang="en-US" dirty="0" err="1"/>
              <a:t>OpenCQ</a:t>
            </a:r>
            <a:r>
              <a:rPr lang="en-US" dirty="0"/>
              <a:t> (Georgia) –  triggers, incr. view maintenance</a:t>
            </a:r>
          </a:p>
          <a:p>
            <a:r>
              <a:rPr lang="en-US" dirty="0"/>
              <a:t>STREAM (Stanford) – general-purpose DSMS</a:t>
            </a:r>
          </a:p>
          <a:p>
            <a:r>
              <a:rPr lang="en-US" dirty="0"/>
              <a:t>Telegraph (Berkeley) – adaptive engine for sensors</a:t>
            </a:r>
          </a:p>
          <a:p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4904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7F5FFD-2D98-A44E-9D14-6D53ED222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Stream Processing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2E521-DA7C-C94C-A77B-621A928215E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Open Source frameworks:</a:t>
            </a:r>
          </a:p>
          <a:p>
            <a:r>
              <a:rPr lang="en-US" dirty="0"/>
              <a:t>Apache </a:t>
            </a:r>
            <a:r>
              <a:rPr lang="en-US" dirty="0" err="1"/>
              <a:t>Flink</a:t>
            </a:r>
            <a:endParaRPr lang="en-US" dirty="0"/>
          </a:p>
          <a:p>
            <a:r>
              <a:rPr lang="en-US" dirty="0"/>
              <a:t>Apache Kafka (developed by LinkedIn)</a:t>
            </a:r>
          </a:p>
          <a:p>
            <a:r>
              <a:rPr lang="en-US" dirty="0"/>
              <a:t>Apache Storm (developed by Twitter)</a:t>
            </a:r>
          </a:p>
          <a:p>
            <a:r>
              <a:rPr lang="en-US" dirty="0"/>
              <a:t>Apache Apex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Cloud-based frameworks</a:t>
            </a:r>
          </a:p>
          <a:p>
            <a:r>
              <a:rPr lang="en-US" dirty="0"/>
              <a:t>AWS Kinesis</a:t>
            </a:r>
          </a:p>
          <a:p>
            <a:r>
              <a:rPr lang="en-US" dirty="0"/>
              <a:t>Google Cloud Dataflow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4386CA-791C-AD41-BB5E-6244D7BA38A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26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From Databases to Data Streams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Some applications have very different requirements:</a:t>
            </a:r>
          </a:p>
          <a:p>
            <a:pPr lvl="1"/>
            <a:r>
              <a:rPr lang="en-US" dirty="0"/>
              <a:t>data arrives in real-time</a:t>
            </a:r>
          </a:p>
          <a:p>
            <a:pPr lvl="1"/>
            <a:r>
              <a:rPr lang="en-US" dirty="0"/>
              <a:t>data is ordered (implicitly by arrival time or explicitly by timestamp)</a:t>
            </a:r>
          </a:p>
          <a:p>
            <a:pPr lvl="1"/>
            <a:r>
              <a:rPr lang="en-US" dirty="0"/>
              <a:t>too much data to store!</a:t>
            </a:r>
          </a:p>
          <a:p>
            <a:pPr lvl="1"/>
            <a:r>
              <a:rPr lang="en-US" dirty="0"/>
              <a:t>data never stops coming</a:t>
            </a:r>
          </a:p>
          <a:p>
            <a:pPr lvl="1"/>
            <a:r>
              <a:rPr lang="en-US" dirty="0"/>
              <a:t>ongoing analysis of rapidly changing data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5FE535-CA9A-DB44-8E11-443BA404FA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4879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Arasu</a:t>
            </a:r>
            <a:r>
              <a:rPr lang="en-US" dirty="0"/>
              <a:t> et al. STREAM: The Stanford Data Stream Management System, Technical Report, Stanford </a:t>
            </a:r>
            <a:r>
              <a:rPr lang="en-US" dirty="0" err="1"/>
              <a:t>InfoLab</a:t>
            </a:r>
            <a:r>
              <a:rPr lang="en-US" dirty="0"/>
              <a:t>, 2004. 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Arasu</a:t>
            </a:r>
            <a:r>
              <a:rPr lang="en-US" dirty="0"/>
              <a:t>, S. </a:t>
            </a:r>
            <a:r>
              <a:rPr lang="en-US" dirty="0" err="1"/>
              <a:t>Babu</a:t>
            </a:r>
            <a:r>
              <a:rPr lang="en-US" dirty="0"/>
              <a:t> and J. </a:t>
            </a:r>
            <a:r>
              <a:rPr lang="en-US" dirty="0" err="1"/>
              <a:t>Widom</a:t>
            </a:r>
            <a:r>
              <a:rPr lang="en-US" dirty="0"/>
              <a:t>. The CQL continuous query language: semantic foundations and query execution, The VLDB Journal, 15(2), 121-142, 2006. </a:t>
            </a:r>
          </a:p>
          <a:p>
            <a:pPr marL="0" indent="0">
              <a:buNone/>
            </a:pPr>
            <a:r>
              <a:rPr lang="en-US" dirty="0"/>
              <a:t>M. </a:t>
            </a:r>
            <a:r>
              <a:rPr lang="en-US" dirty="0" err="1"/>
              <a:t>Cherniack</a:t>
            </a:r>
            <a:r>
              <a:rPr lang="en-US" dirty="0"/>
              <a:t> et al, Scalable Distributed Stream Processing, Proceedings of the First Biennial Conference on Innovative Data Systems Research (CIDR 2003), 2003. 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3C8877-5F20-4945-8208-82B3525BD1D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7373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ABB9-7682-4D48-AFF7-9529EBB09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Lecture: </a:t>
            </a:r>
            <a:r>
              <a:rPr lang="en-US"/>
              <a:t>Peer-to-Peer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19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Data – The Four </a:t>
            </a:r>
            <a:r>
              <a:rPr lang="en-US" dirty="0" err="1"/>
              <a:t>Vs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Volume</a:t>
            </a:r>
          </a:p>
          <a:p>
            <a:pPr lvl="1"/>
            <a:r>
              <a:rPr lang="en-US" dirty="0"/>
              <a:t>Amount of data</a:t>
            </a:r>
          </a:p>
          <a:p>
            <a:pPr marL="0" indent="0">
              <a:buNone/>
            </a:pPr>
            <a:r>
              <a:rPr lang="en-US" dirty="0"/>
              <a:t>Variety</a:t>
            </a:r>
          </a:p>
          <a:p>
            <a:pPr lvl="1"/>
            <a:r>
              <a:rPr lang="en-US" dirty="0"/>
              <a:t>Semi-structured, unstructured, schema-free</a:t>
            </a:r>
          </a:p>
          <a:p>
            <a:pPr marL="0" indent="0">
              <a:buNone/>
            </a:pPr>
            <a:r>
              <a:rPr lang="en-US" dirty="0"/>
              <a:t>Veracity</a:t>
            </a:r>
          </a:p>
          <a:p>
            <a:pPr lvl="1"/>
            <a:r>
              <a:rPr lang="en-US" dirty="0"/>
              <a:t>Untrusted, inaccurate</a:t>
            </a:r>
          </a:p>
          <a:p>
            <a:pPr marL="0" indent="0">
              <a:buNone/>
            </a:pPr>
            <a:r>
              <a:rPr lang="en-US" dirty="0"/>
              <a:t>Velocity</a:t>
            </a:r>
          </a:p>
          <a:p>
            <a:pPr lvl="1"/>
            <a:r>
              <a:rPr lang="en-US" dirty="0"/>
              <a:t>Speed of operation, rate of analysis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2BB3D7-D56E-1946-9A01-4CE0BE9193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3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 Data – The Four </a:t>
            </a:r>
            <a:r>
              <a:rPr lang="en-US" dirty="0" err="1"/>
              <a:t>Vs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Volume</a:t>
            </a:r>
          </a:p>
          <a:p>
            <a:pPr lvl="1"/>
            <a:r>
              <a:rPr lang="en-US" b="1"/>
              <a:t>Amount of </a:t>
            </a:r>
            <a:r>
              <a:rPr lang="en-US" b="1" dirty="0"/>
              <a:t>data</a:t>
            </a:r>
          </a:p>
          <a:p>
            <a:pPr marL="0" indent="0">
              <a:buNone/>
            </a:pPr>
            <a:r>
              <a:rPr lang="en-US" dirty="0"/>
              <a:t>Variety</a:t>
            </a:r>
          </a:p>
          <a:p>
            <a:pPr lvl="1"/>
            <a:r>
              <a:rPr lang="en-US" dirty="0"/>
              <a:t>Semi-structured, unstructured, schema-free</a:t>
            </a:r>
          </a:p>
          <a:p>
            <a:pPr marL="0" indent="0">
              <a:buNone/>
            </a:pPr>
            <a:r>
              <a:rPr lang="en-US" dirty="0"/>
              <a:t>Veracity</a:t>
            </a:r>
          </a:p>
          <a:p>
            <a:pPr lvl="1"/>
            <a:r>
              <a:rPr lang="en-US" dirty="0"/>
              <a:t>Untrusted, inaccurate</a:t>
            </a:r>
          </a:p>
          <a:p>
            <a:pPr marL="0" indent="0">
              <a:buNone/>
            </a:pPr>
            <a:r>
              <a:rPr lang="en-US" b="1" dirty="0"/>
              <a:t>Velocity</a:t>
            </a:r>
          </a:p>
          <a:p>
            <a:pPr lvl="1"/>
            <a:r>
              <a:rPr lang="en-US" b="1" dirty="0"/>
              <a:t>Speed of operation, rate of analysis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A949FC-D9F0-D044-B5F0-483653FF44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291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Application: MIDAS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CD18E7-9706-4749-B12E-1D66293AF5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 descr="Figure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" r="362"/>
          <a:stretch/>
        </p:blipFill>
        <p:spPr bwMode="auto">
          <a:xfrm>
            <a:off x="6310313" y="2428230"/>
            <a:ext cx="3600000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" b="490"/>
          <a:stretch/>
        </p:blipFill>
        <p:spPr bwMode="auto">
          <a:xfrm>
            <a:off x="2275338" y="2428230"/>
            <a:ext cx="3600000" cy="27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4868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Application: MIDAS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5CD18E7-9706-4749-B12E-1D66293AF53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m25speeds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" t="7567" r="11911" b="4546"/>
          <a:stretch/>
        </p:blipFill>
        <p:spPr bwMode="auto">
          <a:xfrm>
            <a:off x="2887165" y="1638587"/>
            <a:ext cx="6411321" cy="49545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383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Domains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Network monitoring and traffic engineering</a:t>
            </a:r>
          </a:p>
          <a:p>
            <a:r>
              <a:rPr lang="en-US" dirty="0"/>
              <a:t>Sensor networks, RFID tags</a:t>
            </a:r>
          </a:p>
          <a:p>
            <a:r>
              <a:rPr lang="en-US" dirty="0"/>
              <a:t>Telecommunications call records</a:t>
            </a:r>
          </a:p>
          <a:p>
            <a:r>
              <a:rPr lang="en-US" dirty="0"/>
              <a:t>Financial applications</a:t>
            </a:r>
          </a:p>
          <a:p>
            <a:r>
              <a:rPr lang="en-US" dirty="0"/>
              <a:t>Web logs and click-streams</a:t>
            </a:r>
          </a:p>
          <a:p>
            <a:r>
              <a:rPr lang="en-US" dirty="0"/>
              <a:t>Manufacturing processes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CDCFA-7F83-2941-A2E1-463B176151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95775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58</TotalTime>
  <Words>1811</Words>
  <Application>Microsoft Macintosh PowerPoint</Application>
  <PresentationFormat>Widescreen</PresentationFormat>
  <Paragraphs>358</Paragraphs>
  <Slides>41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41</vt:i4>
      </vt:variant>
    </vt:vector>
  </HeadingPairs>
  <TitlesOfParts>
    <vt:vector size="55" baseType="lpstr">
      <vt:lpstr>Arial</vt:lpstr>
      <vt:lpstr>Calibri</vt:lpstr>
      <vt:lpstr>Georgia</vt:lpstr>
      <vt:lpstr>Lucida Console</vt:lpstr>
      <vt:lpstr>Lucida Grande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Data Streams </vt:lpstr>
      <vt:lpstr>From Databases to Data Streams</vt:lpstr>
      <vt:lpstr>From Databases to Data Streams</vt:lpstr>
      <vt:lpstr>Big Data – The Four Vs</vt:lpstr>
      <vt:lpstr>Big Data – The Four Vs</vt:lpstr>
      <vt:lpstr>Example Application: MIDAS</vt:lpstr>
      <vt:lpstr>Example Application: MIDAS</vt:lpstr>
      <vt:lpstr>Application Domains</vt:lpstr>
      <vt:lpstr>Data Streams</vt:lpstr>
      <vt:lpstr>One-Time versus Continuous Queries </vt:lpstr>
      <vt:lpstr>Database Management System</vt:lpstr>
      <vt:lpstr>Data Stream Management System (DSMS)</vt:lpstr>
      <vt:lpstr>DBMS versus DSMS</vt:lpstr>
      <vt:lpstr>DBMS versus DSMS</vt:lpstr>
      <vt:lpstr>A Motivation for Stream Processing</vt:lpstr>
      <vt:lpstr>Architectural Issues</vt:lpstr>
      <vt:lpstr>Query Processing</vt:lpstr>
      <vt:lpstr>Example: Continuous Query Language</vt:lpstr>
      <vt:lpstr>Query Processing</vt:lpstr>
      <vt:lpstr>Tuple-at-a-time Operators</vt:lpstr>
      <vt:lpstr>Full Relation Operators</vt:lpstr>
      <vt:lpstr>Full Relation Operators</vt:lpstr>
      <vt:lpstr>Full Relation Operators</vt:lpstr>
      <vt:lpstr>Relation/Stream Translation</vt:lpstr>
      <vt:lpstr>Windows</vt:lpstr>
      <vt:lpstr>Sliding Windows</vt:lpstr>
      <vt:lpstr>Tumbling Windows</vt:lpstr>
      <vt:lpstr>Join Evaluation</vt:lpstr>
      <vt:lpstr>Scalability and Completeness</vt:lpstr>
      <vt:lpstr>Relation-to-Stream Operators</vt:lpstr>
      <vt:lpstr>Example CQL Query</vt:lpstr>
      <vt:lpstr>Example CQL Query</vt:lpstr>
      <vt:lpstr>Example CQL Query</vt:lpstr>
      <vt:lpstr>Example CQL Query</vt:lpstr>
      <vt:lpstr>Query Optimisation</vt:lpstr>
      <vt:lpstr>Query Optimisation</vt:lpstr>
      <vt:lpstr>Notable DSMS Projects</vt:lpstr>
      <vt:lpstr>Stream Processing Frameworks</vt:lpstr>
      <vt:lpstr>Further Reading</vt:lpstr>
      <vt:lpstr>Next Lecture: Peer-to-Peer Systems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Gibbins N.M.</dc:creator>
  <cp:lastModifiedBy>Nicholas Gibbins</cp:lastModifiedBy>
  <cp:revision>9</cp:revision>
  <dcterms:created xsi:type="dcterms:W3CDTF">2019-03-21T15:46:21Z</dcterms:created>
  <dcterms:modified xsi:type="dcterms:W3CDTF">2021-04-28T14:32:05Z</dcterms:modified>
</cp:coreProperties>
</file>