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93"/>
  </p:notesMasterIdLst>
  <p:sldIdLst>
    <p:sldId id="259" r:id="rId9"/>
    <p:sldId id="257" r:id="rId10"/>
    <p:sldId id="258" r:id="rId11"/>
    <p:sldId id="349" r:id="rId12"/>
    <p:sldId id="260" r:id="rId13"/>
    <p:sldId id="350" r:id="rId14"/>
    <p:sldId id="261" r:id="rId15"/>
    <p:sldId id="262" r:id="rId16"/>
    <p:sldId id="274" r:id="rId17"/>
    <p:sldId id="263" r:id="rId18"/>
    <p:sldId id="264" r:id="rId19"/>
    <p:sldId id="266" r:id="rId20"/>
    <p:sldId id="316" r:id="rId21"/>
    <p:sldId id="317" r:id="rId22"/>
    <p:sldId id="267" r:id="rId23"/>
    <p:sldId id="268" r:id="rId24"/>
    <p:sldId id="318" r:id="rId25"/>
    <p:sldId id="319" r:id="rId26"/>
    <p:sldId id="320" r:id="rId27"/>
    <p:sldId id="321" r:id="rId28"/>
    <p:sldId id="270" r:id="rId29"/>
    <p:sldId id="324" r:id="rId30"/>
    <p:sldId id="272" r:id="rId31"/>
    <p:sldId id="273" r:id="rId32"/>
    <p:sldId id="322" r:id="rId33"/>
    <p:sldId id="275" r:id="rId34"/>
    <p:sldId id="276" r:id="rId35"/>
    <p:sldId id="277" r:id="rId36"/>
    <p:sldId id="326" r:id="rId37"/>
    <p:sldId id="278" r:id="rId38"/>
    <p:sldId id="279" r:id="rId39"/>
    <p:sldId id="280" r:id="rId40"/>
    <p:sldId id="281" r:id="rId41"/>
    <p:sldId id="327" r:id="rId42"/>
    <p:sldId id="283" r:id="rId43"/>
    <p:sldId id="340" r:id="rId44"/>
    <p:sldId id="328" r:id="rId45"/>
    <p:sldId id="329" r:id="rId46"/>
    <p:sldId id="284" r:id="rId47"/>
    <p:sldId id="330" r:id="rId48"/>
    <p:sldId id="285" r:id="rId49"/>
    <p:sldId id="287" r:id="rId50"/>
    <p:sldId id="331" r:id="rId51"/>
    <p:sldId id="288" r:id="rId52"/>
    <p:sldId id="289" r:id="rId53"/>
    <p:sldId id="290" r:id="rId54"/>
    <p:sldId id="342" r:id="rId55"/>
    <p:sldId id="346" r:id="rId56"/>
    <p:sldId id="333" r:id="rId57"/>
    <p:sldId id="292" r:id="rId58"/>
    <p:sldId id="334" r:id="rId59"/>
    <p:sldId id="351" r:id="rId60"/>
    <p:sldId id="294" r:id="rId61"/>
    <p:sldId id="296" r:id="rId62"/>
    <p:sldId id="297" r:id="rId63"/>
    <p:sldId id="335" r:id="rId64"/>
    <p:sldId id="298" r:id="rId65"/>
    <p:sldId id="343" r:id="rId66"/>
    <p:sldId id="299" r:id="rId67"/>
    <p:sldId id="300" r:id="rId68"/>
    <p:sldId id="301" r:id="rId69"/>
    <p:sldId id="302" r:id="rId70"/>
    <p:sldId id="303" r:id="rId71"/>
    <p:sldId id="307" r:id="rId72"/>
    <p:sldId id="309" r:id="rId73"/>
    <p:sldId id="315" r:id="rId74"/>
    <p:sldId id="312" r:id="rId75"/>
    <p:sldId id="310" r:id="rId76"/>
    <p:sldId id="313" r:id="rId77"/>
    <p:sldId id="311" r:id="rId78"/>
    <p:sldId id="314" r:id="rId79"/>
    <p:sldId id="345" r:id="rId80"/>
    <p:sldId id="344" r:id="rId81"/>
    <p:sldId id="352" r:id="rId82"/>
    <p:sldId id="305" r:id="rId83"/>
    <p:sldId id="306" r:id="rId84"/>
    <p:sldId id="339" r:id="rId85"/>
    <p:sldId id="336" r:id="rId86"/>
    <p:sldId id="337" r:id="rId87"/>
    <p:sldId id="338" r:id="rId88"/>
    <p:sldId id="341" r:id="rId89"/>
    <p:sldId id="354" r:id="rId90"/>
    <p:sldId id="355" r:id="rId91"/>
    <p:sldId id="353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0"/>
    <p:restoredTop sz="96327"/>
  </p:normalViewPr>
  <p:slideViewPr>
    <p:cSldViewPr snapToGrid="0" snapToObjects="1" showGuides="1">
      <p:cViewPr>
        <p:scale>
          <a:sx n="121" d="100"/>
          <a:sy n="121" d="100"/>
        </p:scale>
        <p:origin x="1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viewProps" Target="viewProp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notesMaster" Target="notesMasters/notesMaster1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8574AE1E-0B14-E84C-B93B-2DD1106D64CA}"/>
    <pc:docChg chg="modSld">
      <pc:chgData name="Gibbins N.M." userId="6a0e944c-4d97-467d-bb7a-7c3315791fe4" providerId="ADAL" clId="{8574AE1E-0B14-E84C-B93B-2DD1106D64CA}" dt="2020-05-19T11:17:10.220" v="16" actId="20577"/>
      <pc:docMkLst>
        <pc:docMk/>
      </pc:docMkLst>
      <pc:sldChg chg="modSp">
        <pc:chgData name="Gibbins N.M." userId="6a0e944c-4d97-467d-bb7a-7c3315791fe4" providerId="ADAL" clId="{8574AE1E-0B14-E84C-B93B-2DD1106D64CA}" dt="2020-05-19T11:17:10.220" v="16" actId="20577"/>
        <pc:sldMkLst>
          <pc:docMk/>
          <pc:sldMk cId="2600355471" sldId="257"/>
        </pc:sldMkLst>
        <pc:spChg chg="mod">
          <ac:chgData name="Gibbins N.M." userId="6a0e944c-4d97-467d-bb7a-7c3315791fe4" providerId="ADAL" clId="{8574AE1E-0B14-E84C-B93B-2DD1106D64CA}" dt="2020-05-19T11:17:10.220" v="16" actId="20577"/>
          <ac:spMkLst>
            <pc:docMk/>
            <pc:sldMk cId="2600355471" sldId="257"/>
            <ac:spMk id="4" creationId="{00000000-0000-0000-0000-000000000000}"/>
          </ac:spMkLst>
        </pc:spChg>
      </pc:sldChg>
      <pc:sldChg chg="modSp">
        <pc:chgData name="Gibbins N.M." userId="6a0e944c-4d97-467d-bb7a-7c3315791fe4" providerId="ADAL" clId="{8574AE1E-0B14-E84C-B93B-2DD1106D64CA}" dt="2020-05-19T09:56:07.199" v="1" actId="1582"/>
        <pc:sldMkLst>
          <pc:docMk/>
          <pc:sldMk cId="824212794" sldId="316"/>
        </pc:sldMkLst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42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43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46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49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52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58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59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63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67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71" creationId="{00000000-0000-0000-0000-000000000000}"/>
          </ac:cxnSpMkLst>
        </pc:cxnChg>
      </pc:sldChg>
      <pc:sldChg chg="modSp">
        <pc:chgData name="Gibbins N.M." userId="6a0e944c-4d97-467d-bb7a-7c3315791fe4" providerId="ADAL" clId="{8574AE1E-0B14-E84C-B93B-2DD1106D64CA}" dt="2020-05-19T10:00:10.259" v="10" actId="1582"/>
        <pc:sldMkLst>
          <pc:docMk/>
          <pc:sldMk cId="3339889463" sldId="331"/>
        </pc:sldMkLst>
        <pc:spChg chg="mod">
          <ac:chgData name="Gibbins N.M." userId="6a0e944c-4d97-467d-bb7a-7c3315791fe4" providerId="ADAL" clId="{8574AE1E-0B14-E84C-B93B-2DD1106D64CA}" dt="2020-05-19T10:00:10.259" v="10" actId="1582"/>
          <ac:spMkLst>
            <pc:docMk/>
            <pc:sldMk cId="3339889463" sldId="331"/>
            <ac:spMk id="17" creationId="{00000000-0000-0000-0000-000000000000}"/>
          </ac:spMkLst>
        </pc:spChg>
        <pc:cxnChg chg="mod">
          <ac:chgData name="Gibbins N.M." userId="6a0e944c-4d97-467d-bb7a-7c3315791fe4" providerId="ADAL" clId="{8574AE1E-0B14-E84C-B93B-2DD1106D64CA}" dt="2020-05-19T10:00:10.259" v="10" actId="1582"/>
          <ac:cxnSpMkLst>
            <pc:docMk/>
            <pc:sldMk cId="3339889463" sldId="331"/>
            <ac:cxnSpMk id="10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10:00:10.259" v="10" actId="1582"/>
          <ac:cxnSpMkLst>
            <pc:docMk/>
            <pc:sldMk cId="3339889463" sldId="331"/>
            <ac:cxnSpMk id="12" creationId="{00000000-0000-0000-0000-000000000000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Precision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67</c:v>
                </c:pt>
                <c:pt idx="3">
                  <c:v>50</c:v>
                </c:pt>
                <c:pt idx="4">
                  <c:v>40</c:v>
                </c:pt>
                <c:pt idx="5">
                  <c:v>33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CA-004F-BCAF-7CAD7CC45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155400"/>
        <c:axId val="-2126637768"/>
      </c:scatterChart>
      <c:valAx>
        <c:axId val="-213015540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/>
                  <a:t>Recall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126637768"/>
        <c:crosses val="autoZero"/>
        <c:crossBetween val="midCat"/>
        <c:majorUnit val="10"/>
      </c:valAx>
      <c:valAx>
        <c:axId val="-212663776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/>
                  <a:t>Precision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0155400"/>
        <c:crosses val="autoZero"/>
        <c:crossBetween val="midCat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lemma:</a:t>
            </a:r>
            <a:r>
              <a:rPr lang="en-US" baseline="0" dirty="0"/>
              <a:t> dictionary form of a word (as opposed to a stem)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07CDD-CEDE-9B43-8B19-B69006E29157}" type="slidenum">
              <a:rPr lang="en-GB"/>
              <a:pPr/>
              <a:t>21</a:t>
            </a:fld>
            <a:endParaRPr lang="en-GB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25FF7-2004-FE4B-821F-072284F03D68}" type="slidenum">
              <a:rPr lang="en-GB"/>
              <a:pPr/>
              <a:t>23</a:t>
            </a:fld>
            <a:endParaRPr lang="en-GB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4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84A6A-428B-3B4A-B842-4E87743C8F67}" type="slidenum">
              <a:rPr lang="en-GB"/>
              <a:pPr/>
              <a:t>24</a:t>
            </a:fld>
            <a:endParaRPr lang="en-GB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00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4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28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3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29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7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508EE-D13E-C84E-BC36-9BED3AF6859D}" type="slidenum">
              <a:rPr lang="en-GB"/>
              <a:pPr/>
              <a:t>31</a:t>
            </a:fld>
            <a:endParaRPr lang="en-GB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54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53D3-A574-6C46-9517-9A45E919EA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a more general NEAR</a:t>
            </a:r>
            <a:r>
              <a:rPr lang="en-US" baseline="0" dirty="0"/>
              <a:t>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9990D-A8CF-144B-96A7-CFF344290D69}" type="slidenum">
              <a:rPr lang="en-GB"/>
              <a:pPr/>
              <a:t>3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77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B92DF-81CD-3242-AA64-AEDA53DF0C48}" type="slidenum">
              <a:rPr lang="en-GB"/>
              <a:pPr/>
              <a:t>41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49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</a:t>
            </a:r>
            <a:r>
              <a:rPr lang="en-US" baseline="0" dirty="0"/>
              <a:t> that ‘and’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65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49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B5C34-42EE-454D-898C-506032D640BC}" type="slidenum">
              <a:rPr lang="en-GB"/>
              <a:pPr/>
              <a:t>54</a:t>
            </a:fld>
            <a:endParaRPr lang="en-GB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27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Maximise</a:t>
            </a:r>
            <a:r>
              <a:rPr lang="en-US" dirty="0"/>
              <a:t> the intersection</a:t>
            </a:r>
            <a:r>
              <a:rPr lang="en-US" baseline="0" dirty="0"/>
              <a:t> between these two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1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57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Contingency table</a:t>
            </a:r>
          </a:p>
          <a:p>
            <a:endParaRPr lang="en-GB" dirty="0"/>
          </a:p>
          <a:p>
            <a:r>
              <a:rPr lang="en-GB" dirty="0"/>
              <a:t>Very difficult to compute recall in WWW because no easy way to examine every page of the web</a:t>
            </a:r>
          </a:p>
          <a:p>
            <a:r>
              <a:rPr lang="en-GB" dirty="0"/>
              <a:t>Estimate recall by sampling or ignore completely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626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58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481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53679-C2DC-3544-B14A-65ADCC907E95}" type="slidenum">
              <a:rPr lang="en-GB"/>
              <a:pPr/>
              <a:t>59</a:t>
            </a:fld>
            <a:endParaRPr lang="en-GB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Specificity measures how well the system rejects irrelevant documents</a:t>
            </a:r>
          </a:p>
        </p:txBody>
      </p:sp>
    </p:spTree>
    <p:extLst>
      <p:ext uri="{BB962C8B-B14F-4D97-AF65-F5344CB8AC3E}">
        <p14:creationId xmlns:p14="http://schemas.microsoft.com/office/powerpoint/2010/main" val="810395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5BA86-1229-7A49-BC75-3B6993CE33FB}" type="slidenum">
              <a:rPr lang="en-GB"/>
              <a:pPr/>
              <a:t>60</a:t>
            </a:fld>
            <a:endParaRPr 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1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085D7-3F61-F746-A59F-069F6C91125C}" type="slidenum">
              <a:rPr lang="en-GB"/>
              <a:pPr/>
              <a:t>8</a:t>
            </a:fld>
            <a:endParaRPr lang="en-GB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3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DC9E1-32CA-C44A-8D00-768AB72AEB5A}" type="slidenum">
              <a:rPr lang="en-GB"/>
              <a:pPr/>
              <a:t>61</a:t>
            </a:fld>
            <a:endParaRPr lang="en-GB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66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10161-1BAB-1241-BB1D-C17054F411C0}" type="slidenum">
              <a:rPr lang="en-GB"/>
              <a:pPr/>
              <a:t>62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03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D1F41-3A46-5C4D-B635-7A07BCD4B171}" type="slidenum">
              <a:rPr lang="en-GB"/>
              <a:pPr/>
              <a:t>63</a:t>
            </a:fld>
            <a:endParaRPr lang="en-GB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</a:t>
            </a:r>
            <a:r>
              <a:rPr lang="en-GB" baseline="0" dirty="0"/>
              <a:t> comparison using AVERAGED precision/recall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842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72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26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73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60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often do you look past the first page of results?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75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48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0FAB4-6F45-EE4C-84FC-F7CFEB6CD9F2}" type="slidenum">
              <a:rPr lang="en-GB"/>
              <a:pPr/>
              <a:t>76</a:t>
            </a:fld>
            <a:endParaRPr lang="en-GB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62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77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054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79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6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E8336-C3E0-EA47-8A20-ABA05042E6C1}" type="slidenum">
              <a:rPr lang="en-GB"/>
              <a:pPr/>
              <a:t>9</a:t>
            </a:fld>
            <a:endParaRPr lang="en-GB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70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80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0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look at the first two in this lecture</a:t>
            </a:r>
            <a:r>
              <a:rPr lang="en-US" baseline="0" dirty="0"/>
              <a:t> in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4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Hyphenation</a:t>
            </a:r>
            <a:r>
              <a:rPr lang="en-US" baseline="0" dirty="0"/>
              <a:t> – add both hyphenated token and component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BB059-BFE0-ED40-8DEC-5DC770084464}" type="slidenum">
              <a:rPr lang="en-GB"/>
              <a:pPr/>
              <a:t>15</a:t>
            </a:fld>
            <a:endParaRPr 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87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DE243-59D7-E949-8606-99B0D2C54C0B}" type="slidenum">
              <a:rPr lang="en-GB"/>
              <a:pPr/>
              <a:t>16</a:t>
            </a:fld>
            <a:endParaRPr lang="en-GB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6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increase in recall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4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9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04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95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56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1" y="6316662"/>
            <a:ext cx="8781255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4169832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914400"/>
            <a:ext cx="11379200" cy="6096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76400"/>
            <a:ext cx="11379200" cy="213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3962400"/>
            <a:ext cx="11379200" cy="213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" y="6248400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1200" y="6248400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641600" cy="457200"/>
          </a:xfrm>
        </p:spPr>
        <p:txBody>
          <a:bodyPr/>
          <a:lstStyle>
            <a:lvl1pPr>
              <a:defRPr smtClean="0"/>
            </a:lvl1pPr>
          </a:lstStyle>
          <a:p>
            <a:fld id="{46EF02E6-AA42-BE41-991B-28DCE252E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5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information retrieval model consists of</a:t>
            </a:r>
          </a:p>
          <a:p>
            <a:pPr lvl="1"/>
            <a:r>
              <a:rPr lang="en-US" dirty="0"/>
              <a:t>A set D of representations of the documents in the collection</a:t>
            </a:r>
          </a:p>
          <a:p>
            <a:pPr lvl="1"/>
            <a:r>
              <a:rPr lang="en-US" dirty="0"/>
              <a:t>A set Q of representations of user information needs (queries)</a:t>
            </a:r>
          </a:p>
          <a:p>
            <a:pPr lvl="1"/>
            <a:r>
              <a:rPr lang="en-US" dirty="0"/>
              <a:t>A ranking function R(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 err="1"/>
              <a:t>,q</a:t>
            </a:r>
            <a:r>
              <a:rPr lang="en-US" baseline="-25000" dirty="0" err="1"/>
              <a:t>i</a:t>
            </a:r>
            <a:r>
              <a:rPr lang="en-US" dirty="0"/>
              <a:t>) that associates a real number with a query representation q</a:t>
            </a:r>
            <a:r>
              <a:rPr lang="en-US" baseline="-25000" dirty="0"/>
              <a:t>i</a:t>
            </a:r>
            <a:r>
              <a:rPr lang="en-US" dirty="0"/>
              <a:t> ∈ Q and a document representation d</a:t>
            </a:r>
            <a:r>
              <a:rPr lang="en-US" baseline="-25000" dirty="0"/>
              <a:t>i</a:t>
            </a:r>
            <a:r>
              <a:rPr lang="en-US" dirty="0"/>
              <a:t> ∈ 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908E4E-E034-3948-AFB9-B75132FE33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ocument 5"/>
          <p:cNvSpPr/>
          <p:nvPr/>
        </p:nvSpPr>
        <p:spPr bwMode="auto">
          <a:xfrm>
            <a:off x="4221221" y="4817164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4068249" y="4969564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23049" y="5157288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17677" y="37068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70077" y="38592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22477" y="40116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320" y="391000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5811" y="515728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1451" y="4581280"/>
            <a:ext cx="118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R(</a:t>
            </a:r>
            <a:r>
              <a:rPr lang="en-US" sz="2400" dirty="0" err="1"/>
              <a:t>q</a:t>
            </a:r>
            <a:r>
              <a:rPr lang="en-US" sz="2400" baseline="-25000" dirty="0" err="1"/>
              <a:t>i</a:t>
            </a:r>
            <a:r>
              <a:rPr lang="en-US" sz="2400" dirty="0" err="1"/>
              <a:t>,d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6914" y="5480454"/>
            <a:ext cx="142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documents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0488" y="3859269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queries</a:t>
            </a:r>
          </a:p>
        </p:txBody>
      </p:sp>
      <p:cxnSp>
        <p:nvCxnSpPr>
          <p:cNvPr id="18" name="Straight Arrow Connector 17"/>
          <p:cNvCxnSpPr>
            <a:stCxn id="12" idx="3"/>
            <a:endCxn id="14" idx="1"/>
          </p:cNvCxnSpPr>
          <p:nvPr/>
        </p:nvCxnSpPr>
        <p:spPr bwMode="auto">
          <a:xfrm>
            <a:off x="7228260" y="4140838"/>
            <a:ext cx="1233190" cy="671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3" idx="3"/>
            <a:endCxn id="14" idx="1"/>
          </p:cNvCxnSpPr>
          <p:nvPr/>
        </p:nvCxnSpPr>
        <p:spPr bwMode="auto">
          <a:xfrm flipV="1">
            <a:off x="7223752" y="4812113"/>
            <a:ext cx="1237699" cy="576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>
            <a:off x="5539529" y="5388121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12" idx="1"/>
          </p:cNvCxnSpPr>
          <p:nvPr/>
        </p:nvCxnSpPr>
        <p:spPr bwMode="auto">
          <a:xfrm>
            <a:off x="5544038" y="4140837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474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 Models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Information retrieval systems are distinguished by how they represent documents, and how they match documents to queries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Several common models:</a:t>
            </a:r>
          </a:p>
          <a:p>
            <a:pPr lvl="1"/>
            <a:r>
              <a:rPr lang="en-US" dirty="0"/>
              <a:t>Boolean (set-theoretic)</a:t>
            </a:r>
          </a:p>
          <a:p>
            <a:pPr lvl="1"/>
            <a:r>
              <a:rPr lang="en-US" dirty="0"/>
              <a:t>Algebraic (vector spaces)</a:t>
            </a:r>
          </a:p>
          <a:p>
            <a:pPr lvl="1"/>
            <a:r>
              <a:rPr lang="en-US" dirty="0"/>
              <a:t>Probabilistic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90C7D-D380-5145-9B72-8E076A30AB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6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412025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Selection</a:t>
            </a:r>
          </a:p>
        </p:txBody>
      </p:sp>
      <p:sp>
        <p:nvSpPr>
          <p:cNvPr id="80" name="Content Placeholder 7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Information retrieval systems either:</a:t>
            </a:r>
          </a:p>
          <a:p>
            <a:pPr lvl="1"/>
            <a:r>
              <a:rPr lang="en-US" dirty="0"/>
              <a:t>index all words contained in documents (</a:t>
            </a:r>
            <a:r>
              <a:rPr lang="en-US" i="1" dirty="0"/>
              <a:t>full-text indexing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selectively extract </a:t>
            </a:r>
            <a:r>
              <a:rPr lang="en-US" i="1" dirty="0"/>
              <a:t>index terms </a:t>
            </a:r>
            <a:r>
              <a:rPr lang="en-US" dirty="0"/>
              <a:t>from the documents that are to be indexes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22CDE-B671-7E48-B4AD-5804A015D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26719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Tokens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19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Stop word removal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5543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Noun </a:t>
            </a:r>
            <a:b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grouping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994335" y="4419597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Stemming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8434335" y="4419597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Manual</a:t>
            </a:r>
            <a:b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indexing</a:t>
            </a:r>
          </a:p>
        </p:txBody>
      </p:sp>
      <p:sp>
        <p:nvSpPr>
          <p:cNvPr id="38" name="Document 37"/>
          <p:cNvSpPr/>
          <p:nvPr/>
        </p:nvSpPr>
        <p:spPr bwMode="auto">
          <a:xfrm>
            <a:off x="1591935" y="4161180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docs</a:t>
            </a:r>
          </a:p>
        </p:txBody>
      </p:sp>
      <p:cxnSp>
        <p:nvCxnSpPr>
          <p:cNvPr id="42" name="Straight Arrow Connector 41"/>
          <p:cNvCxnSpPr>
            <a:stCxn id="38" idx="3"/>
            <a:endCxn id="33" idx="1"/>
          </p:cNvCxnSpPr>
          <p:nvPr/>
        </p:nvCxnSpPr>
        <p:spPr bwMode="auto">
          <a:xfrm>
            <a:off x="2311935" y="470118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33" idx="3"/>
            <a:endCxn id="34" idx="1"/>
          </p:cNvCxnSpPr>
          <p:nvPr/>
        </p:nvCxnSpPr>
        <p:spPr bwMode="auto">
          <a:xfrm>
            <a:off x="3751935" y="470118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4" idx="3"/>
            <a:endCxn id="35" idx="1"/>
          </p:cNvCxnSpPr>
          <p:nvPr/>
        </p:nvCxnSpPr>
        <p:spPr bwMode="auto">
          <a:xfrm>
            <a:off x="5191935" y="4701180"/>
            <a:ext cx="362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5" idx="3"/>
            <a:endCxn id="36" idx="1"/>
          </p:cNvCxnSpPr>
          <p:nvPr/>
        </p:nvCxnSpPr>
        <p:spPr bwMode="auto">
          <a:xfrm flipV="1">
            <a:off x="6634335" y="4689598"/>
            <a:ext cx="360000" cy="11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36" idx="3"/>
            <a:endCxn id="37" idx="1"/>
          </p:cNvCxnSpPr>
          <p:nvPr/>
        </p:nvCxnSpPr>
        <p:spPr bwMode="auto">
          <a:xfrm>
            <a:off x="8074335" y="4689597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447361" y="565064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full text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27657" y="5512146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index 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terms</a:t>
            </a:r>
          </a:p>
        </p:txBody>
      </p:sp>
      <p:cxnSp>
        <p:nvCxnSpPr>
          <p:cNvPr id="58" name="Elbow Connector 57"/>
          <p:cNvCxnSpPr>
            <a:stCxn id="33" idx="3"/>
            <a:endCxn id="55" idx="0"/>
          </p:cNvCxnSpPr>
          <p:nvPr/>
        </p:nvCxnSpPr>
        <p:spPr bwMode="auto">
          <a:xfrm>
            <a:off x="3751935" y="4701181"/>
            <a:ext cx="226982" cy="949465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9" name="Elbow Connector 58"/>
          <p:cNvCxnSpPr>
            <a:stCxn id="34" idx="3"/>
          </p:cNvCxnSpPr>
          <p:nvPr/>
        </p:nvCxnSpPr>
        <p:spPr bwMode="auto">
          <a:xfrm>
            <a:off x="5191936" y="4701181"/>
            <a:ext cx="163397" cy="113413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3" name="Elbow Connector 62"/>
          <p:cNvCxnSpPr>
            <a:stCxn id="35" idx="3"/>
          </p:cNvCxnSpPr>
          <p:nvPr/>
        </p:nvCxnSpPr>
        <p:spPr bwMode="auto">
          <a:xfrm>
            <a:off x="6634336" y="4701181"/>
            <a:ext cx="157865" cy="113413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7" name="Elbow Connector 66"/>
          <p:cNvCxnSpPr>
            <a:stCxn id="36" idx="3"/>
          </p:cNvCxnSpPr>
          <p:nvPr/>
        </p:nvCxnSpPr>
        <p:spPr bwMode="auto">
          <a:xfrm>
            <a:off x="8074335" y="4689597"/>
            <a:ext cx="154734" cy="1145714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71" name="Straight Arrow Connector 70"/>
          <p:cNvCxnSpPr>
            <a:stCxn id="55" idx="3"/>
            <a:endCxn id="56" idx="1"/>
          </p:cNvCxnSpPr>
          <p:nvPr/>
        </p:nvCxnSpPr>
        <p:spPr bwMode="auto">
          <a:xfrm>
            <a:off x="4510474" y="5835311"/>
            <a:ext cx="40171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85" name="Left Brace 84"/>
          <p:cNvSpPr/>
          <p:nvPr/>
        </p:nvSpPr>
        <p:spPr bwMode="auto">
          <a:xfrm rot="5400000">
            <a:off x="5870137" y="620085"/>
            <a:ext cx="342893" cy="6739299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90881" y="342900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term selection</a:t>
            </a:r>
          </a:p>
        </p:txBody>
      </p:sp>
    </p:spTree>
    <p:extLst>
      <p:ext uri="{BB962C8B-B14F-4D97-AF65-F5344CB8AC3E}">
        <p14:creationId xmlns:p14="http://schemas.microsoft.com/office/powerpoint/2010/main" val="82421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Tokenisation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Identify distinct words</a:t>
            </a:r>
          </a:p>
          <a:p>
            <a:pPr lvl="1"/>
            <a:r>
              <a:rPr lang="en-US" dirty="0"/>
              <a:t>Separate on whitespace, turn each document into list of tokens</a:t>
            </a:r>
          </a:p>
          <a:p>
            <a:pPr lvl="1"/>
            <a:r>
              <a:rPr lang="en-US" dirty="0"/>
              <a:t>Discard punctuation (but consider </a:t>
            </a:r>
            <a:r>
              <a:rPr lang="en-US" dirty="0" err="1"/>
              <a:t>tokenisation</a:t>
            </a:r>
            <a:r>
              <a:rPr lang="en-US" dirty="0"/>
              <a:t> of O’Neill, and hyphens)</a:t>
            </a:r>
          </a:p>
          <a:p>
            <a:pPr lvl="1"/>
            <a:r>
              <a:rPr lang="en-US" dirty="0"/>
              <a:t>Fold case, remove diacritics</a:t>
            </a:r>
          </a:p>
          <a:p>
            <a:pPr marL="0" indent="0">
              <a:buNone/>
            </a:pPr>
            <a:r>
              <a:rPr lang="en-US" dirty="0" err="1"/>
              <a:t>Tokenisation</a:t>
            </a:r>
            <a:r>
              <a:rPr lang="en-US" dirty="0"/>
              <a:t> is language-specific</a:t>
            </a:r>
          </a:p>
          <a:p>
            <a:pPr lvl="1"/>
            <a:r>
              <a:rPr lang="en-US" dirty="0"/>
              <a:t>Identify language first (using character n-gram model, Markov model)</a:t>
            </a:r>
          </a:p>
          <a:p>
            <a:pPr lvl="1"/>
            <a:r>
              <a:rPr lang="en-US" dirty="0"/>
              <a:t>Languages with compound words (e.g. German, Finnish) may require special treatment (</a:t>
            </a:r>
            <a:r>
              <a:rPr lang="en-US" i="1" dirty="0"/>
              <a:t>compound splitting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Languages which do not leave spaces between words (e.g. Chinese, Japanese) may require special treatment (</a:t>
            </a:r>
            <a:r>
              <a:rPr lang="en-US" i="1" dirty="0"/>
              <a:t>word segmentation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6DBA3-E762-1642-89BB-2B5FD87953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9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28014E-71B4-6D40-A2DA-CC045B9E86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3216275" y="1844676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>
            <a:off x="3216276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3" name="Arc 7"/>
          <p:cNvSpPr>
            <a:spLocks/>
          </p:cNvSpPr>
          <p:nvPr/>
        </p:nvSpPr>
        <p:spPr bwMode="auto">
          <a:xfrm rot="10800000">
            <a:off x="3216276" y="1844676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606042" y="6226175"/>
            <a:ext cx="1795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1992314" y="3646081"/>
            <a:ext cx="1167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4491038" y="3087688"/>
            <a:ext cx="2558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Zipf’s law: P</a:t>
            </a:r>
            <a:r>
              <a:rPr lang="en-GB" baseline="-25000"/>
              <a:t>n</a:t>
            </a:r>
            <a:r>
              <a:rPr lang="en-GB"/>
              <a:t> ~= 1/n</a:t>
            </a:r>
            <a:r>
              <a:rPr lang="en-GB" baseline="30000"/>
              <a:t>a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2601119" y="1844675"/>
            <a:ext cx="409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>
            <a:off x="8910087" y="6197856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1557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F61B8-F28D-DD44-BCCF-23B13250DC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3216275" y="1844676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3216276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3" name="Arc 5"/>
          <p:cNvSpPr>
            <a:spLocks/>
          </p:cNvSpPr>
          <p:nvPr/>
        </p:nvSpPr>
        <p:spPr bwMode="auto">
          <a:xfrm rot="10800000">
            <a:off x="3216276" y="1844676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04136" name="Freeform 8"/>
          <p:cNvSpPr>
            <a:spLocks/>
          </p:cNvSpPr>
          <p:nvPr/>
        </p:nvSpPr>
        <p:spPr bwMode="auto">
          <a:xfrm>
            <a:off x="3575050" y="3733801"/>
            <a:ext cx="4681538" cy="2359025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666" y="1054"/>
              </a:cxn>
              <a:cxn ang="0">
                <a:pos x="1494" y="2"/>
              </a:cxn>
              <a:cxn ang="0">
                <a:pos x="2243" y="1068"/>
              </a:cxn>
              <a:cxn ang="0">
                <a:pos x="2949" y="1486"/>
              </a:cxn>
            </a:cxnLst>
            <a:rect l="0" t="0" r="r" b="b"/>
            <a:pathLst>
              <a:path w="2949" h="1486">
                <a:moveTo>
                  <a:pt x="0" y="1441"/>
                </a:moveTo>
                <a:cubicBezTo>
                  <a:pt x="111" y="1376"/>
                  <a:pt x="417" y="1294"/>
                  <a:pt x="666" y="1054"/>
                </a:cubicBezTo>
                <a:cubicBezTo>
                  <a:pt x="915" y="814"/>
                  <a:pt x="1231" y="0"/>
                  <a:pt x="1494" y="2"/>
                </a:cubicBezTo>
                <a:cubicBezTo>
                  <a:pt x="1757" y="4"/>
                  <a:pt x="2000" y="821"/>
                  <a:pt x="2243" y="1068"/>
                </a:cubicBezTo>
                <a:cubicBezTo>
                  <a:pt x="2486" y="1315"/>
                  <a:pt x="2831" y="1416"/>
                  <a:pt x="2949" y="148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7248526" y="4868864"/>
            <a:ext cx="2084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Resolving power of</a:t>
            </a:r>
            <a:br>
              <a:rPr lang="en-GB" sz="1600"/>
            </a:br>
            <a:r>
              <a:rPr lang="en-GB" sz="1600"/>
              <a:t>significant words</a:t>
            </a: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4656138" y="1916114"/>
            <a:ext cx="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>
            <a:off x="7032625" y="1844676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4943476" y="5661025"/>
            <a:ext cx="18886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significant words</a:t>
            </a:r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4656138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6600825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4768850" y="1628775"/>
            <a:ext cx="1487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upper cut-off</a:t>
            </a:r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5664200" y="2133600"/>
            <a:ext cx="1446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lower cut-off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606042" y="6226175"/>
            <a:ext cx="1795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992314" y="3646081"/>
            <a:ext cx="1167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601119" y="1844675"/>
            <a:ext cx="409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910087" y="6197856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1225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Word Removal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Extremely common words have little use for discriminating between documents</a:t>
            </a:r>
          </a:p>
          <a:p>
            <a:pPr lvl="1"/>
            <a:r>
              <a:rPr lang="en-US" dirty="0"/>
              <a:t>e.g. the, of, and, a, or, but, to, also, at, that...</a:t>
            </a:r>
          </a:p>
          <a:p>
            <a:pPr marL="0" indent="0">
              <a:buNone/>
            </a:pPr>
            <a:r>
              <a:rPr lang="en-US" dirty="0"/>
              <a:t>Construct a </a:t>
            </a:r>
            <a:r>
              <a:rPr lang="en-US" i="1" dirty="0"/>
              <a:t>stop list</a:t>
            </a:r>
          </a:p>
          <a:p>
            <a:pPr lvl="1"/>
            <a:r>
              <a:rPr lang="en-US" dirty="0"/>
              <a:t>Sort terms by collection frequency</a:t>
            </a:r>
          </a:p>
          <a:p>
            <a:pPr lvl="1"/>
            <a:r>
              <a:rPr lang="en-US" dirty="0"/>
              <a:t>Identify high frequency </a:t>
            </a:r>
            <a:r>
              <a:rPr lang="en-US" i="1" dirty="0"/>
              <a:t>stop words </a:t>
            </a:r>
            <a:r>
              <a:rPr lang="en-US" dirty="0"/>
              <a:t>(possibly hand-filtering)</a:t>
            </a:r>
          </a:p>
          <a:p>
            <a:pPr lvl="1"/>
            <a:r>
              <a:rPr lang="en-US" dirty="0"/>
              <a:t>Use stop list to discard terms during indexing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4CC89-1BD0-714A-9745-28E2CA665B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Grouping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meaning is carried by nouns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Identify groups of adjacent nouns to index as terms</a:t>
            </a:r>
          </a:p>
          <a:p>
            <a:pPr lvl="1"/>
            <a:r>
              <a:rPr lang="en-US" dirty="0"/>
              <a:t>e.g. railway station</a:t>
            </a:r>
          </a:p>
          <a:p>
            <a:pPr lvl="1"/>
            <a:r>
              <a:rPr lang="en-US" dirty="0"/>
              <a:t>Special case of </a:t>
            </a:r>
            <a:r>
              <a:rPr lang="en-US" dirty="0" err="1"/>
              <a:t>biword</a:t>
            </a:r>
            <a:r>
              <a:rPr lang="en-US" dirty="0"/>
              <a:t> indexing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D6ACA-A923-344F-B72B-C6BB47025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Terms in user query might not exactly match document terms</a:t>
            </a:r>
          </a:p>
          <a:p>
            <a:pPr lvl="1"/>
            <a:r>
              <a:rPr lang="en-US" dirty="0"/>
              <a:t>query contains ‘computer’, document contains </a:t>
            </a:r>
            <a:r>
              <a:rPr lang="en-US"/>
              <a:t>‘computers’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Terms have wide variety of syntactic variations</a:t>
            </a:r>
          </a:p>
          <a:p>
            <a:pPr lvl="1"/>
            <a:r>
              <a:rPr lang="en-US" dirty="0"/>
              <a:t>Affixes added to word stems, that are common to all inflected forms</a:t>
            </a:r>
          </a:p>
          <a:p>
            <a:pPr lvl="1"/>
            <a:r>
              <a:rPr lang="en-US" dirty="0"/>
              <a:t>For English, typically suffixes</a:t>
            </a:r>
          </a:p>
          <a:p>
            <a:pPr lvl="1"/>
            <a:r>
              <a:rPr lang="en-US" dirty="0"/>
              <a:t>e.g. connect is the stem of: connected, connecting, connects</a:t>
            </a:r>
          </a:p>
          <a:p>
            <a:pPr marL="0" indent="0">
              <a:buNone/>
            </a:pPr>
            <a:r>
              <a:rPr lang="en-US" dirty="0"/>
              <a:t>Use stemming algorithm: </a:t>
            </a:r>
          </a:p>
          <a:p>
            <a:pPr lvl="1"/>
            <a:r>
              <a:rPr lang="en-US" dirty="0"/>
              <a:t>to remove affixes from terms before indexing </a:t>
            </a:r>
          </a:p>
          <a:p>
            <a:pPr lvl="1"/>
            <a:r>
              <a:rPr lang="en-US" dirty="0"/>
              <a:t>when generating query terms from query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FF128-C925-E247-BB60-4A918F5658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5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Information Retrieval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  <a:p>
            <a:r>
              <a:rPr lang="en-US" dirty="0"/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260035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Stemming Algorithms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Lookup table</a:t>
            </a:r>
          </a:p>
          <a:p>
            <a:pPr lvl="1"/>
            <a:r>
              <a:rPr lang="en-US" dirty="0"/>
              <a:t>Contains mappings from inflected forms to uninflected stems</a:t>
            </a:r>
          </a:p>
          <a:p>
            <a:pPr marL="0" indent="0">
              <a:buNone/>
            </a:pPr>
            <a:r>
              <a:rPr lang="en-US" dirty="0"/>
              <a:t>Suffix-stripping</a:t>
            </a:r>
          </a:p>
          <a:p>
            <a:pPr lvl="1"/>
            <a:r>
              <a:rPr lang="en-US" dirty="0"/>
              <a:t>Rules for identifying and removing suffixes</a:t>
            </a:r>
          </a:p>
          <a:p>
            <a:pPr lvl="1"/>
            <a:r>
              <a:rPr lang="en-US" dirty="0"/>
              <a:t>e.g. ‘-</a:t>
            </a:r>
            <a:r>
              <a:rPr lang="en-US" dirty="0" err="1"/>
              <a:t>sses</a:t>
            </a:r>
            <a:r>
              <a:rPr lang="en-US" dirty="0"/>
              <a:t>’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>
                <a:latin typeface="Georgia"/>
                <a:ea typeface="Wingdings"/>
                <a:cs typeface="Georgia"/>
                <a:sym typeface="Wingdings"/>
              </a:rPr>
              <a:t>‘</a:t>
            </a:r>
            <a:r>
              <a:rPr lang="en-US" dirty="0"/>
              <a:t>-</a:t>
            </a:r>
            <a:r>
              <a:rPr lang="en-US" dirty="0" err="1"/>
              <a:t>ss’</a:t>
            </a:r>
            <a:endParaRPr lang="en-US" dirty="0"/>
          </a:p>
          <a:p>
            <a:pPr lvl="1"/>
            <a:r>
              <a:rPr lang="en-US" dirty="0"/>
              <a:t>Porter Stemming Algorithm</a:t>
            </a:r>
          </a:p>
          <a:p>
            <a:pPr marL="0" indent="0">
              <a:buNone/>
            </a:pPr>
            <a:r>
              <a:rPr lang="en-US" dirty="0" err="1"/>
              <a:t>Lemmatisation</a:t>
            </a:r>
            <a:endParaRPr lang="en-US" dirty="0"/>
          </a:p>
          <a:p>
            <a:pPr lvl="1"/>
            <a:r>
              <a:rPr lang="en-US" dirty="0"/>
              <a:t>Identify part of speech (noun, verb, adverb)</a:t>
            </a:r>
          </a:p>
          <a:p>
            <a:pPr lvl="1"/>
            <a:r>
              <a:rPr lang="en-US" dirty="0"/>
              <a:t>Apply POS-specific </a:t>
            </a:r>
            <a:r>
              <a:rPr lang="en-US" dirty="0" err="1"/>
              <a:t>normalisation</a:t>
            </a:r>
            <a:r>
              <a:rPr lang="en-US" dirty="0"/>
              <a:t> rules to yield lemmas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D7972-DB14-754D-AC1F-2B43D86E9A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Yields small (~2%) increase in recall for English</a:t>
            </a:r>
          </a:p>
          <a:p>
            <a:pPr lvl="1"/>
            <a:r>
              <a:rPr lang="en-GB" dirty="0"/>
              <a:t>More important in other languages</a:t>
            </a:r>
          </a:p>
          <a:p>
            <a:pPr marL="0" indent="0">
              <a:buNone/>
            </a:pPr>
            <a:r>
              <a:rPr lang="en-GB" dirty="0"/>
              <a:t>Can harm precision</a:t>
            </a:r>
          </a:p>
          <a:p>
            <a:pPr lvl="1"/>
            <a:r>
              <a:rPr lang="en-GB" dirty="0"/>
              <a:t>‘stock’ versus ‘stocking’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Difficult in agglomerative languages (German, Finnish) </a:t>
            </a:r>
          </a:p>
          <a:p>
            <a:pPr marL="0" indent="0">
              <a:buNone/>
            </a:pPr>
            <a:r>
              <a:rPr lang="en-GB" dirty="0"/>
              <a:t>Difficult in languages with many exceptions (Spanish)</a:t>
            </a:r>
          </a:p>
          <a:p>
            <a:pPr lvl="1"/>
            <a:r>
              <a:rPr lang="en-GB" dirty="0"/>
              <a:t>Use a dictionary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66810-70B2-2546-AD44-38511315C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Indexing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Identification of indexing terms by a (subject) expert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Indexing terms typically taken from a </a:t>
            </a:r>
            <a:r>
              <a:rPr lang="en-US" i="1" dirty="0"/>
              <a:t>controlled vocabulary</a:t>
            </a:r>
            <a:endParaRPr lang="en-US" dirty="0"/>
          </a:p>
          <a:p>
            <a:pPr lvl="1"/>
            <a:r>
              <a:rPr lang="en-US" dirty="0"/>
              <a:t>may be a flat list of terms, or a hierarchical thesaurus</a:t>
            </a:r>
          </a:p>
          <a:p>
            <a:pPr lvl="1"/>
            <a:r>
              <a:rPr lang="en-US" dirty="0"/>
              <a:t>may be structured terms </a:t>
            </a:r>
            <a:br>
              <a:rPr lang="en-US" dirty="0"/>
            </a:br>
            <a:r>
              <a:rPr lang="en-US" dirty="0"/>
              <a:t>(e.g. names or structures of chemical compounds)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6EC77-0F84-544B-BDED-94292EE858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Probability ranking principle</a:t>
            </a:r>
          </a:p>
          <a:p>
            <a:pPr lvl="1"/>
            <a:r>
              <a:rPr lang="en-GB" dirty="0"/>
              <a:t>List ordered by probability of relevance</a:t>
            </a:r>
          </a:p>
          <a:p>
            <a:pPr lvl="1"/>
            <a:r>
              <a:rPr lang="en-GB" dirty="0"/>
              <a:t>Good for speed</a:t>
            </a:r>
          </a:p>
          <a:p>
            <a:pPr lvl="1"/>
            <a:r>
              <a:rPr lang="en-GB" dirty="0"/>
              <a:t>Doesn’t consider utility</a:t>
            </a:r>
          </a:p>
          <a:p>
            <a:pPr lvl="1"/>
            <a:r>
              <a:rPr lang="en-GB" dirty="0"/>
              <a:t>If two copies of most relevant document, second has equal relevance but zero utility once you’ve seen the first.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Many IR systems eliminate results that are too similar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2868B2-291F-BE46-AB38-C09CE04BFD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3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Results classified into pre-existing taxonomy of topics</a:t>
            </a:r>
          </a:p>
          <a:p>
            <a:pPr lvl="1"/>
            <a:r>
              <a:rPr lang="en-GB" dirty="0"/>
              <a:t>e.g. News as world news, local news, business news, sports news</a:t>
            </a:r>
          </a:p>
          <a:p>
            <a:pPr lvl="1"/>
            <a:r>
              <a:rPr lang="en-GB" dirty="0"/>
              <a:t>Good for a small number of topics in collection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Document clustering creates categories from scratch for each result set</a:t>
            </a:r>
          </a:p>
          <a:p>
            <a:pPr lvl="1"/>
            <a:r>
              <a:rPr lang="en-GB" dirty="0"/>
              <a:t>Good for broader collections (such as WWW)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63A208-4FD0-FC4D-8FD2-2CEDF0C829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</p:spTree>
    <p:extLst>
      <p:ext uri="{BB962C8B-B14F-4D97-AF65-F5344CB8AC3E}">
        <p14:creationId xmlns:p14="http://schemas.microsoft.com/office/powerpoint/2010/main" val="87495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Lexicon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Data structure listing all the terms that appear in the document collection</a:t>
            </a:r>
          </a:p>
          <a:p>
            <a:pPr lvl="1"/>
            <a:r>
              <a:rPr lang="en-GB" dirty="0"/>
              <a:t>Lexicon construction carried out after term selection</a:t>
            </a:r>
          </a:p>
          <a:p>
            <a:pPr lvl="1"/>
            <a:r>
              <a:rPr lang="en-GB" dirty="0"/>
              <a:t>Usually hash table for fast lookup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12484" y="4078288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aardvark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2484" y="541939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...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412484" y="4528494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antelope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12484" y="4978288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antique</a:t>
            </a:r>
          </a:p>
        </p:txBody>
      </p:sp>
    </p:spTree>
    <p:extLst>
      <p:ext uri="{BB962C8B-B14F-4D97-AF65-F5344CB8AC3E}">
        <p14:creationId xmlns:p14="http://schemas.microsoft.com/office/powerpoint/2010/main" val="3236313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Inverted Index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Data structure that relates a word in the lexicon to a document in which it appears (a </a:t>
            </a:r>
            <a:r>
              <a:rPr lang="en-GB" i="1" dirty="0"/>
              <a:t>posting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May also include:</a:t>
            </a:r>
          </a:p>
          <a:p>
            <a:pPr lvl="1"/>
            <a:r>
              <a:rPr lang="en-GB" dirty="0"/>
              <a:t>occurrence count within document</a:t>
            </a:r>
          </a:p>
          <a:p>
            <a:pPr lvl="1"/>
            <a:r>
              <a:rPr lang="en-GB" dirty="0"/>
              <a:t>pointer to location of word within document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12484" y="4076700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aardvark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484" y="545852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...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412484" y="4526906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antelope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12484" y="4978133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antique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932484" y="407670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92484" y="407670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23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93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13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29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19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65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29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93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29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65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01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cxnSp>
        <p:nvCxnSpPr>
          <p:cNvPr id="5" name="Straight Arrow Connector 4"/>
          <p:cNvCxnSpPr>
            <a:stCxn id="11" idx="3"/>
            <a:endCxn id="19" idx="1"/>
          </p:cNvCxnSpPr>
          <p:nvPr/>
        </p:nvCxnSpPr>
        <p:spPr bwMode="auto">
          <a:xfrm>
            <a:off x="3852484" y="4256700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3"/>
            <a:endCxn id="24" idx="1"/>
          </p:cNvCxnSpPr>
          <p:nvPr/>
        </p:nvCxnSpPr>
        <p:spPr bwMode="auto">
          <a:xfrm>
            <a:off x="3852484" y="4706906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5" idx="3"/>
            <a:endCxn id="34" idx="1"/>
          </p:cNvCxnSpPr>
          <p:nvPr/>
        </p:nvCxnSpPr>
        <p:spPr bwMode="auto">
          <a:xfrm>
            <a:off x="3852484" y="5158133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Left Brace 49"/>
          <p:cNvSpPr/>
          <p:nvPr/>
        </p:nvSpPr>
        <p:spPr bwMode="auto">
          <a:xfrm rot="16200000">
            <a:off x="5472485" y="5287859"/>
            <a:ext cx="360000" cy="1439997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9250" y="6164096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postings</a:t>
            </a:r>
          </a:p>
        </p:txBody>
      </p:sp>
      <p:sp>
        <p:nvSpPr>
          <p:cNvPr id="52" name="Left Brace 51"/>
          <p:cNvSpPr/>
          <p:nvPr/>
        </p:nvSpPr>
        <p:spPr bwMode="auto">
          <a:xfrm rot="16200000">
            <a:off x="2952485" y="5287859"/>
            <a:ext cx="360000" cy="1439997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21406" y="616409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lexicon</a:t>
            </a:r>
          </a:p>
        </p:txBody>
      </p:sp>
    </p:spTree>
    <p:extLst>
      <p:ext uri="{BB962C8B-B14F-4D97-AF65-F5344CB8AC3E}">
        <p14:creationId xmlns:p14="http://schemas.microsoft.com/office/powerpoint/2010/main" val="1309733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single words, attempt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postings consist only of document identifiers, no ranking of results is possible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Return full posting list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BF1DC4-E7BA-F64E-BE2D-50CA6D65C3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single words, attempt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postings also contain term count, we can do some primitive ranking of results: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Create empty priority queue with maximum length 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For each document/count pair in posting list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GB" dirty="0"/>
              <a:t>If priority queue has fewer than R elements, </a:t>
            </a:r>
            <a:br>
              <a:rPr lang="en-GB" dirty="0"/>
            </a:br>
            <a:r>
              <a:rPr lang="en-GB" dirty="0"/>
              <a:t>add (doc, count) pair to queue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GB" dirty="0"/>
              <a:t>If count is larger than lowest entry in queue,</a:t>
            </a:r>
            <a:br>
              <a:rPr lang="en-GB" dirty="0"/>
            </a:br>
            <a:r>
              <a:rPr lang="en-GB" dirty="0"/>
              <a:t>delete lowest entry and add the new pair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B36D6-68B0-414E-9991-1A47A7933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Definition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Information retrieval (IR) is the task of finding relevant documents in a collection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Best known modern examples of IR are Web search engines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3557C4-5F6A-1E49-A00A-FB30AC9BFF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b="39747"/>
          <a:stretch/>
        </p:blipFill>
        <p:spPr>
          <a:xfrm>
            <a:off x="2822727" y="4441172"/>
            <a:ext cx="6546546" cy="2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1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Model</a:t>
            </a:r>
          </a:p>
        </p:txBody>
      </p:sp>
    </p:spTree>
    <p:extLst>
      <p:ext uri="{BB962C8B-B14F-4D97-AF65-F5344CB8AC3E}">
        <p14:creationId xmlns:p14="http://schemas.microsoft.com/office/powerpoint/2010/main" val="1167978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Lookup each query term in lexicon and inverted index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Apply </a:t>
            </a:r>
            <a:r>
              <a:rPr lang="en-GB" dirty="0" err="1"/>
              <a:t>boolean</a:t>
            </a:r>
            <a:r>
              <a:rPr lang="en-GB" dirty="0"/>
              <a:t> set operators to posting lists for query terms to identify set of relevant documents</a:t>
            </a:r>
          </a:p>
          <a:p>
            <a:pPr lvl="1"/>
            <a:r>
              <a:rPr lang="en-GB" dirty="0"/>
              <a:t>AND - set intersection</a:t>
            </a:r>
          </a:p>
          <a:p>
            <a:pPr lvl="1"/>
            <a:r>
              <a:rPr lang="en-GB" dirty="0"/>
              <a:t>OR - set union</a:t>
            </a:r>
          </a:p>
          <a:p>
            <a:pPr lvl="1"/>
            <a:r>
              <a:rPr lang="en-GB" dirty="0"/>
              <a:t>NOT - set complement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B7ABCA-3608-DF47-B769-B3637BEF34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5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Document collection:</a:t>
            </a:r>
          </a:p>
          <a:p>
            <a:pPr marL="360000" lvl="1" indent="0">
              <a:buNone/>
            </a:pPr>
            <a:r>
              <a:rPr lang="en-US" dirty="0"/>
              <a:t>d1 = “Three quarks for Master Mark”</a:t>
            </a:r>
          </a:p>
          <a:p>
            <a:pPr marL="360000" lvl="1" indent="0">
              <a:buNone/>
            </a:pPr>
            <a:r>
              <a:rPr lang="en-US" dirty="0"/>
              <a:t>d2 = “The strange history of quark cheese”</a:t>
            </a:r>
          </a:p>
          <a:p>
            <a:pPr marL="360000" lvl="1" indent="0">
              <a:buNone/>
            </a:pPr>
            <a:r>
              <a:rPr lang="en-US" dirty="0"/>
              <a:t>d3 = “Strange quark plasmas”</a:t>
            </a:r>
          </a:p>
          <a:p>
            <a:pPr marL="360000" lvl="1" indent="0">
              <a:buNone/>
            </a:pPr>
            <a:r>
              <a:rPr lang="en-US" dirty="0"/>
              <a:t>d4 = “Strange Quark </a:t>
            </a:r>
            <a:r>
              <a:rPr lang="en-US" dirty="0" err="1"/>
              <a:t>XPress</a:t>
            </a:r>
            <a:r>
              <a:rPr lang="en-US" dirty="0"/>
              <a:t> problem”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86929-8D55-534E-AF9F-251777000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80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Lexicon and inverted index:</a:t>
            </a:r>
          </a:p>
          <a:p>
            <a:pPr marL="360000" lvl="1" indent="0">
              <a:buNone/>
            </a:pPr>
            <a:r>
              <a:rPr lang="en-US" dirty="0"/>
              <a:t>three 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quark 	→ 	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master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mark 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strange	→ 	{d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history 	→ 	{d</a:t>
            </a:r>
            <a:r>
              <a:rPr lang="en-US" baseline="-25000" dirty="0"/>
              <a:t>2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cheese 	→ 	{d</a:t>
            </a:r>
            <a:r>
              <a:rPr lang="en-US" baseline="-25000" dirty="0"/>
              <a:t>2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plasma 	→ 	{d</a:t>
            </a:r>
            <a:r>
              <a:rPr lang="en-US" baseline="-25000" dirty="0"/>
              <a:t>3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 err="1"/>
              <a:t>xpress</a:t>
            </a:r>
            <a:r>
              <a:rPr lang="en-US" dirty="0"/>
              <a:t> 	→ 	{d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problem 	→ 	{d</a:t>
            </a:r>
            <a:r>
              <a:rPr lang="en-US" baseline="-25000" dirty="0"/>
              <a:t>4</a:t>
            </a:r>
            <a:r>
              <a:rPr lang="en-US" dirty="0"/>
              <a:t>}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DE2210-9725-0745-A61B-CBB9AA2B44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7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Query:</a:t>
            </a:r>
          </a:p>
          <a:p>
            <a:pPr marL="360000" lvl="1" indent="0">
              <a:buNone/>
            </a:pPr>
            <a:r>
              <a:rPr lang="en-US" dirty="0"/>
              <a:t>“strange” AND “quark” AND NOT “cheese”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 set:</a:t>
            </a:r>
          </a:p>
          <a:p>
            <a:pPr marL="360000" lvl="1" indent="0">
              <a:buNone/>
            </a:pPr>
            <a:r>
              <a:rPr lang="en-US" dirty="0"/>
              <a:t>{d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d4} ∩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 ∩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 = {d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256699-025A-2040-9B36-B26F2F3C7E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4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A003C9-4DFB-BA4A-AB81-E9F9648E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8705-945D-2F48-A44C-49F95927BF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Image courtesy of Deborah Fitchett</a:t>
            </a:r>
          </a:p>
        </p:txBody>
      </p:sp>
    </p:spTree>
    <p:extLst>
      <p:ext uri="{BB962C8B-B14F-4D97-AF65-F5344CB8AC3E}">
        <p14:creationId xmlns:p14="http://schemas.microsoft.com/office/powerpoint/2010/main" val="2549848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Length </a:t>
            </a:r>
            <a:r>
              <a:rPr lang="en-US" dirty="0" err="1"/>
              <a:t>Normalisation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large collection, document sizes vary widely</a:t>
            </a:r>
          </a:p>
          <a:p>
            <a:pPr lvl="1"/>
            <a:r>
              <a:rPr lang="en-US" dirty="0"/>
              <a:t>Large documents are more likely to be considered relevant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Adjust answer set ranking – divide rank by document length</a:t>
            </a:r>
          </a:p>
          <a:p>
            <a:pPr lvl="1"/>
            <a:r>
              <a:rPr lang="en-US" dirty="0"/>
              <a:t>Size in bytes</a:t>
            </a:r>
          </a:p>
          <a:p>
            <a:pPr lvl="1"/>
            <a:r>
              <a:rPr lang="en-US" dirty="0"/>
              <a:t>Number of words</a:t>
            </a:r>
          </a:p>
          <a:p>
            <a:pPr lvl="1"/>
            <a:r>
              <a:rPr lang="en-US" dirty="0"/>
              <a:t>Vector norm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5C910-C630-424B-9D52-A197A7FC67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9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Indexes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postings include term locations, we can also support a term proximity operator </a:t>
            </a:r>
          </a:p>
          <a:p>
            <a:pPr lvl="1"/>
            <a:r>
              <a:rPr lang="en-US" dirty="0"/>
              <a:t>term1 /k term2</a:t>
            </a:r>
          </a:p>
          <a:p>
            <a:pPr lvl="1"/>
            <a:r>
              <a:rPr lang="en-US" dirty="0"/>
              <a:t>effectively an extended AND operator</a:t>
            </a:r>
          </a:p>
          <a:p>
            <a:pPr lvl="1"/>
            <a:r>
              <a:rPr lang="en-US" dirty="0"/>
              <a:t>term1 occurs in a document within k words of term2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calculating intersection of posting lists, examine term locations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198A6-C3ED-2C4B-AB62-7442C27263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0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Biword</a:t>
            </a:r>
            <a:r>
              <a:rPr lang="en-US" dirty="0"/>
              <a:t> Indexes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extend </a:t>
            </a:r>
            <a:r>
              <a:rPr lang="en-US" dirty="0" err="1"/>
              <a:t>boolean</a:t>
            </a:r>
            <a:r>
              <a:rPr lang="en-US" dirty="0"/>
              <a:t> model to handle phrase queries by indexing </a:t>
            </a:r>
            <a:r>
              <a:rPr lang="en-US" dirty="0" err="1"/>
              <a:t>biwords</a:t>
            </a:r>
            <a:r>
              <a:rPr lang="en-US" dirty="0"/>
              <a:t> (pairs of consecutive terms)</a:t>
            </a:r>
          </a:p>
          <a:p>
            <a:pPr marL="0" indent="0">
              <a:buNone/>
            </a:pPr>
            <a:r>
              <a:rPr lang="en-US" dirty="0"/>
              <a:t>Consider a document containing the phrase “electronics and computer science”</a:t>
            </a:r>
          </a:p>
          <a:p>
            <a:pPr lvl="1"/>
            <a:r>
              <a:rPr lang="en-US" dirty="0"/>
              <a:t>After removing stop words and </a:t>
            </a:r>
            <a:r>
              <a:rPr lang="en-US" dirty="0" err="1"/>
              <a:t>normalising</a:t>
            </a:r>
            <a:r>
              <a:rPr lang="en-US" dirty="0"/>
              <a:t>, index the </a:t>
            </a:r>
            <a:r>
              <a:rPr lang="en-US" dirty="0" err="1"/>
              <a:t>biwords</a:t>
            </a:r>
            <a:r>
              <a:rPr lang="en-US" dirty="0"/>
              <a:t> “electronic computer” and “computer science”</a:t>
            </a:r>
          </a:p>
          <a:p>
            <a:pPr lvl="1"/>
            <a:r>
              <a:rPr lang="en-US" dirty="0"/>
              <a:t>When querying on phrases longer than two terms, use AND to join constituent </a:t>
            </a:r>
            <a:r>
              <a:rPr lang="en-US" dirty="0" err="1"/>
              <a:t>biwords</a:t>
            </a:r>
            <a:endParaRPr lang="en-US" dirty="0"/>
          </a:p>
          <a:p>
            <a:pPr marL="360000" lvl="1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59EF9-9043-AB42-BAF9-CA7AC90B8D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4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</a:t>
            </a:r>
          </a:p>
        </p:txBody>
      </p:sp>
    </p:spTree>
    <p:extLst>
      <p:ext uri="{BB962C8B-B14F-4D97-AF65-F5344CB8AC3E}">
        <p14:creationId xmlns:p14="http://schemas.microsoft.com/office/powerpoint/2010/main" val="402835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Information Retrieval System Architecture</a:t>
            </a:r>
          </a:p>
          <a:p>
            <a:r>
              <a:rPr lang="en-US" dirty="0"/>
              <a:t>Implementing Information Retrieval Systems</a:t>
            </a:r>
          </a:p>
          <a:p>
            <a:r>
              <a:rPr lang="en-US" dirty="0"/>
              <a:t>Indexing for Information Retrieval</a:t>
            </a:r>
          </a:p>
          <a:p>
            <a:r>
              <a:rPr lang="en-US" dirty="0"/>
              <a:t>Information Retrieval Models</a:t>
            </a:r>
          </a:p>
          <a:p>
            <a:pPr lvl="1"/>
            <a:r>
              <a:rPr lang="en-US" dirty="0"/>
              <a:t>Boolean</a:t>
            </a:r>
          </a:p>
          <a:p>
            <a:pPr lvl="1"/>
            <a:r>
              <a:rPr lang="en-US" dirty="0"/>
              <a:t>Vector</a:t>
            </a:r>
          </a:p>
          <a:p>
            <a:r>
              <a:rPr lang="en-US" dirty="0"/>
              <a:t>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D1D17-5B29-5E47-98EA-D30CC32B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Boolean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basic </a:t>
            </a:r>
            <a:r>
              <a:rPr lang="en-US" dirty="0" err="1"/>
              <a:t>boolean</a:t>
            </a:r>
            <a:r>
              <a:rPr lang="en-US" dirty="0"/>
              <a:t> model, a document either matches a query or not</a:t>
            </a:r>
          </a:p>
          <a:p>
            <a:pPr lvl="1"/>
            <a:r>
              <a:rPr lang="en-US" dirty="0"/>
              <a:t>Need better criteria for ranking hits (similarity is not binary)</a:t>
            </a:r>
          </a:p>
          <a:p>
            <a:pPr lvl="1"/>
            <a:r>
              <a:rPr lang="en-US" dirty="0"/>
              <a:t>Partial matches</a:t>
            </a:r>
          </a:p>
          <a:p>
            <a:pPr lvl="1"/>
            <a:r>
              <a:rPr lang="en-US" dirty="0"/>
              <a:t>Term weighting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D93694-32A7-5E40-8762-B25241563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40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Vector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Documents and queries are represented as vectors of term-based features (occurrence of terms in collection)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Features may be binary: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	= 1 </m:t>
                    </m:r>
                  </m:oMath>
                </a14:m>
                <a:r>
                  <a:rPr lang="en-US" dirty="0"/>
                  <a:t>if 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present in document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	= 0 </m:t>
                    </m:r>
                  </m:oMath>
                </a14:m>
                <a:r>
                  <a:rPr lang="en-US" dirty="0"/>
                  <a:t>otherwise</a:t>
                </a:r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C57274-06BA-194F-86CC-10D0C2BC2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7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Vector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971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all terms are equally interesting</a:t>
                </a:r>
              </a:p>
              <a:p>
                <a:pPr lvl="1"/>
                <a:r>
                  <a:rPr lang="en-US" dirty="0"/>
                  <a:t>‘the’ </a:t>
                </a:r>
                <a:r>
                  <a:rPr lang="en-US" dirty="0" err="1"/>
                  <a:t>vs</a:t>
                </a:r>
                <a:r>
                  <a:rPr lang="en-US" dirty="0"/>
                  <a:t> ‘system’ </a:t>
                </a:r>
                <a:r>
                  <a:rPr lang="en-US" dirty="0" err="1"/>
                  <a:t>vs</a:t>
                </a:r>
                <a:r>
                  <a:rPr lang="en-US" dirty="0"/>
                  <a:t> ‘Berners-Lee’</a:t>
                </a:r>
              </a:p>
              <a:p>
                <a:pPr marL="0" indent="0">
                  <a:buNone/>
                </a:pPr>
                <a:r>
                  <a:rPr lang="en-US" dirty="0"/>
                  <a:t>Replace binary features with weights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i="1" dirty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i="1" dirty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View documents and queries as vectors in multidimensional space</a:t>
                </a:r>
              </a:p>
            </p:txBody>
          </p:sp>
        </mc:Choice>
        <mc:Fallback xmlns="">
          <p:sp>
            <p:nvSpPr>
              <p:cNvPr id="339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 b="-1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9C9C52-4585-8D44-870F-D6FB315B93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2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 Similarity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629382-A8D7-7B4F-A0A1-AD4F02F83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79303" y="1936980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679303" y="5541559"/>
            <a:ext cx="36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679303" y="2834919"/>
            <a:ext cx="898042" cy="27066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679304" y="3989409"/>
            <a:ext cx="2206619" cy="1552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Arc 16"/>
          <p:cNvSpPr/>
          <p:nvPr/>
        </p:nvSpPr>
        <p:spPr bwMode="auto">
          <a:xfrm>
            <a:off x="3679301" y="4151589"/>
            <a:ext cx="1271071" cy="1385392"/>
          </a:xfrm>
          <a:prstGeom prst="arc">
            <a:avLst>
              <a:gd name="adj1" fmla="val 15327233"/>
              <a:gd name="adj2" fmla="val 2064399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3A0966-23DB-9343-9F41-9904729429EC}"/>
                  </a:ext>
                </a:extLst>
              </p:cNvPr>
              <p:cNvSpPr txBox="1"/>
              <p:nvPr/>
            </p:nvSpPr>
            <p:spPr>
              <a:xfrm>
                <a:off x="6622209" y="2377489"/>
                <a:ext cx="2620269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3A0966-23DB-9343-9F41-990472942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209" y="2377489"/>
                <a:ext cx="2620269" cy="462178"/>
              </a:xfrm>
              <a:prstGeom prst="rect">
                <a:avLst/>
              </a:prstGeom>
              <a:blipFill>
                <a:blip r:embed="rId2"/>
                <a:stretch>
                  <a:fillRect l="-1923" t="-15789" r="-144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6CAFBF-8D3B-4E46-B17E-5BE28C827A6D}"/>
                  </a:ext>
                </a:extLst>
              </p:cNvPr>
              <p:cNvSpPr txBox="1"/>
              <p:nvPr/>
            </p:nvSpPr>
            <p:spPr>
              <a:xfrm>
                <a:off x="4402072" y="2361417"/>
                <a:ext cx="374590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6CAFBF-8D3B-4E46-B17E-5BE28C82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72" y="2361417"/>
                <a:ext cx="374590" cy="462178"/>
              </a:xfrm>
              <a:prstGeom prst="rect">
                <a:avLst/>
              </a:prstGeom>
              <a:blipFill>
                <a:blip r:embed="rId3"/>
                <a:stretch>
                  <a:fillRect l="-16667" r="-666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A941A-B95D-1945-9380-34C6E520A7F9}"/>
                  </a:ext>
                </a:extLst>
              </p:cNvPr>
              <p:cNvSpPr txBox="1"/>
              <p:nvPr/>
            </p:nvSpPr>
            <p:spPr>
              <a:xfrm>
                <a:off x="5794040" y="3482109"/>
                <a:ext cx="272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A941A-B95D-1945-9380-34C6E520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40" y="3482109"/>
                <a:ext cx="272190" cy="369332"/>
              </a:xfrm>
              <a:prstGeom prst="rect">
                <a:avLst/>
              </a:prstGeom>
              <a:blipFill>
                <a:blip r:embed="rId4"/>
                <a:stretch>
                  <a:fillRect l="-22727" t="-33333" r="-1363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E6F63-61E4-BA46-BB16-C7DE76F67D31}"/>
                  </a:ext>
                </a:extLst>
              </p:cNvPr>
              <p:cNvSpPr txBox="1"/>
              <p:nvPr/>
            </p:nvSpPr>
            <p:spPr>
              <a:xfrm>
                <a:off x="4159699" y="4529412"/>
                <a:ext cx="2799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E6F63-61E4-BA46-BB16-C7DE76F67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699" y="4529412"/>
                <a:ext cx="279948" cy="369332"/>
              </a:xfrm>
              <a:prstGeom prst="rect">
                <a:avLst/>
              </a:prstGeom>
              <a:blipFill>
                <a:blip r:embed="rId5"/>
                <a:stretch>
                  <a:fillRect l="-17391" r="-1304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889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 Similarity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Similarity can still be determined using the dot product</a:t>
                </a:r>
              </a:p>
              <a:p>
                <a:pPr lvl="1"/>
                <a:r>
                  <a:rPr lang="en-US" dirty="0"/>
                  <a:t>Angle between vectors in multidimensional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0" indent="0" algn="ctr">
                  <a:buNone/>
                </a:pP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34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989BA-CA3E-9D47-BD81-88CFE40F6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3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 Weighting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Need a basis for assigning weights to terms in documents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common is the term in the document?</a:t>
            </a:r>
          </a:p>
          <a:p>
            <a:pPr lvl="1"/>
            <a:r>
              <a:rPr lang="en-US" dirty="0"/>
              <a:t>Within document measure</a:t>
            </a:r>
          </a:p>
          <a:p>
            <a:pPr lvl="1"/>
            <a:r>
              <a:rPr lang="en-US" dirty="0"/>
              <a:t>Term frequency</a:t>
            </a:r>
          </a:p>
          <a:p>
            <a:pPr marL="0" indent="0">
              <a:buNone/>
            </a:pPr>
            <a:r>
              <a:rPr lang="en-US" dirty="0"/>
              <a:t>How common is the term in the document collection?</a:t>
            </a:r>
          </a:p>
          <a:p>
            <a:pPr lvl="1"/>
            <a:r>
              <a:rPr lang="en-US" dirty="0"/>
              <a:t>Collection frequency</a:t>
            </a:r>
          </a:p>
          <a:p>
            <a:pPr lvl="1"/>
            <a:r>
              <a:rPr lang="en-US" dirty="0"/>
              <a:t>Inverse document frequency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8FA22E-339D-724E-8789-F143A4C18F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05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TF-IDF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Term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Inverse Document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Term Weighting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0958BE-7DBC-C14C-BE77-843D4734B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44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following document collection: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 = “Introduction to Expert Systems”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 = “Expert System Software: Engineering and Applications”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 = “Expert Systems: Principles and Programming”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4</a:t>
            </a:r>
            <a:r>
              <a:rPr lang="en-US" dirty="0"/>
              <a:t>  = “The Essence of Expert Systems”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5</a:t>
            </a:r>
            <a:r>
              <a:rPr lang="en-US" dirty="0"/>
              <a:t>  =  “Knowledge Representation and Reasoning”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6</a:t>
            </a:r>
            <a:r>
              <a:rPr lang="en-US" dirty="0"/>
              <a:t>  =  “Reasoning About Uncertainty”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7</a:t>
            </a:r>
            <a:r>
              <a:rPr lang="en-US" dirty="0"/>
              <a:t>  = “Handbook of Knowledge Representation”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8</a:t>
            </a:r>
            <a:r>
              <a:rPr lang="en-US" dirty="0"/>
              <a:t>  = “Expert Python Programming”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B5596-2A34-3147-95BA-F441D057F9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2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What’s the weight of “knowledge” in d</a:t>
                </a:r>
                <a:r>
                  <a:rPr lang="en-US" baseline="-25000" dirty="0"/>
                  <a:t>5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(assuming that ‘and’ is removed as a stop word)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B78EE-443D-DF4F-A716-A9AD73746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5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Refinement</a:t>
            </a:r>
          </a:p>
        </p:txBody>
      </p:sp>
    </p:spTree>
    <p:extLst>
      <p:ext uri="{BB962C8B-B14F-4D97-AF65-F5344CB8AC3E}">
        <p14:creationId xmlns:p14="http://schemas.microsoft.com/office/powerpoint/2010/main" val="93517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Information Retrieval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primary goal of an information retrieval system is to retrieve all the documents that are relevant to a user query while retrieving as few non-relevant documents as possible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30DE6-0135-2F4A-B28C-1CC74995B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5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Refinement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Typical queries very short, ambiguous</a:t>
            </a:r>
          </a:p>
          <a:p>
            <a:pPr lvl="1"/>
            <a:r>
              <a:rPr lang="en-US" dirty="0"/>
              <a:t>Add more terms to disambiguate, improve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Often difficult for users to express their information needs as a query</a:t>
            </a:r>
          </a:p>
          <a:p>
            <a:pPr lvl="1"/>
            <a:r>
              <a:rPr lang="en-US" dirty="0"/>
              <a:t>Easier to say which results are/aren’t relevant than to write a better query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A9986-5E53-1348-987A-BFD3171AB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73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/>
              <a:t>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523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Query refinement through relevance feedback</a:t>
                </a:r>
              </a:p>
              <a:p>
                <a:r>
                  <a:rPr lang="en-US" dirty="0"/>
                  <a:t>Retrieve with original queries</a:t>
                </a:r>
              </a:p>
              <a:p>
                <a:r>
                  <a:rPr lang="en-US" dirty="0"/>
                  <a:t>Present results</a:t>
                </a:r>
              </a:p>
              <a:p>
                <a:r>
                  <a:rPr lang="en-US" dirty="0"/>
                  <a:t>Ask user to tag relevant/non-relevant</a:t>
                </a:r>
              </a:p>
              <a:p>
                <a:r>
                  <a:rPr lang="en-US" dirty="0"/>
                  <a:t>“push” toward relevant vectors, away from non-relevant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⃗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𝑛𝑟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𝑛𝑟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</a:t>
                </a:r>
                <a:r>
                  <a:rPr lang="en-US" dirty="0"/>
                  <a:t> (typical values: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0.75</m:t>
                    </m:r>
                  </m:oMath>
                </a14:m>
                <a:r>
                  <a:rPr lang="en-US" dirty="0"/>
                  <a:t>,</a:t>
                </a:r>
                <a:r>
                  <a:rPr lang="el-GR" dirty="0"/>
                  <a:t>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6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 b="-15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03D608-DDA9-D146-BEAC-3721582577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9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/>
              <a:t>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D38F86-1889-2F47-8D6B-7E6EE1DECF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3590041" y="1903184"/>
            <a:ext cx="3278182" cy="2520594"/>
          </a:xfrm>
          <a:prstGeom prst="ellipse">
            <a:avLst/>
          </a:prstGeom>
          <a:solidFill>
            <a:srgbClr val="008000">
              <a:alpha val="25000"/>
            </a:srgb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5125" y="2566278"/>
            <a:ext cx="2081099" cy="2524902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12243" y="1784928"/>
            <a:ext cx="0" cy="45918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312244" y="6382568"/>
            <a:ext cx="45918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312244" y="3586747"/>
            <a:ext cx="2571303" cy="27958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2398" y="1784928"/>
                <a:ext cx="50449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398" y="1784928"/>
                <a:ext cx="504497" cy="392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82511" y="4439914"/>
                <a:ext cx="56002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𝑛𝑟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511" y="4439914"/>
                <a:ext cx="560025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45882" y="3641903"/>
                <a:ext cx="479169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882" y="3641903"/>
                <a:ext cx="479169" cy="392993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 bwMode="auto">
          <a:xfrm>
            <a:off x="5193132" y="3126952"/>
            <a:ext cx="72000" cy="72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09747" y="3838400"/>
            <a:ext cx="72000" cy="72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2835869">
            <a:off x="5278776" y="3137730"/>
            <a:ext cx="545760" cy="458539"/>
          </a:xfrm>
          <a:prstGeom prst="rightArrow">
            <a:avLst/>
          </a:prstGeom>
          <a:solidFill>
            <a:srgbClr val="191F2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1630118">
            <a:off x="6013562" y="3520354"/>
            <a:ext cx="723901" cy="458539"/>
          </a:xfrm>
          <a:prstGeom prst="rightArrow">
            <a:avLst/>
          </a:prstGeom>
          <a:solidFill>
            <a:srgbClr val="191F2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 bwMode="auto">
          <a:xfrm flipV="1">
            <a:off x="3312243" y="3389119"/>
            <a:ext cx="1947627" cy="29934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AECFA-E883-B342-9BC0-76475BC9BF76}"/>
                  </a:ext>
                </a:extLst>
              </p:cNvPr>
              <p:cNvSpPr txBox="1"/>
              <p:nvPr/>
            </p:nvSpPr>
            <p:spPr>
              <a:xfrm>
                <a:off x="4648405" y="3250620"/>
                <a:ext cx="535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AECFA-E883-B342-9BC0-76475BC9B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05" y="3250620"/>
                <a:ext cx="535338" cy="276999"/>
              </a:xfrm>
              <a:prstGeom prst="rect">
                <a:avLst/>
              </a:prstGeom>
              <a:blipFill>
                <a:blip r:embed="rId5"/>
                <a:stretch>
                  <a:fillRect l="-697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1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821630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Relevance is the key to determining the effectiveness of an IR system</a:t>
            </a:r>
          </a:p>
          <a:p>
            <a:pPr lvl="1"/>
            <a:r>
              <a:rPr lang="en-GB" dirty="0"/>
              <a:t>Relevance (generally) a subjective notion</a:t>
            </a:r>
          </a:p>
          <a:p>
            <a:pPr lvl="1"/>
            <a:r>
              <a:rPr lang="en-GB" dirty="0"/>
              <a:t>Relevance is defined in terms of a user’s information need</a:t>
            </a:r>
          </a:p>
          <a:p>
            <a:pPr lvl="1"/>
            <a:r>
              <a:rPr lang="en-GB" dirty="0"/>
              <a:t>Users may differ in their assessment of relevance of a document to a particular query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768BC-141D-514C-B619-A33F2D7C78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66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65" name="Rectangle 109"/>
          <p:cNvSpPr>
            <a:spLocks noChangeArrowheads="1"/>
          </p:cNvSpPr>
          <p:nvPr/>
        </p:nvSpPr>
        <p:spPr bwMode="auto">
          <a:xfrm>
            <a:off x="3657600" y="2286000"/>
            <a:ext cx="4876800" cy="3657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 versus Retrieved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5C2E3-EF4A-6349-B0D2-A5C46BB10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2329" name="Oval 73"/>
          <p:cNvSpPr>
            <a:spLocks noChangeArrowheads="1"/>
          </p:cNvSpPr>
          <p:nvPr/>
        </p:nvSpPr>
        <p:spPr bwMode="auto">
          <a:xfrm>
            <a:off x="4267200" y="2895600"/>
            <a:ext cx="2438400" cy="2438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330" name="Oval 74"/>
          <p:cNvSpPr>
            <a:spLocks noChangeArrowheads="1"/>
          </p:cNvSpPr>
          <p:nvPr/>
        </p:nvSpPr>
        <p:spPr bwMode="auto">
          <a:xfrm>
            <a:off x="5486400" y="2895600"/>
            <a:ext cx="2438400" cy="2438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366" name="Text Box 110"/>
          <p:cNvSpPr txBox="1">
            <a:spLocks noChangeArrowheads="1"/>
          </p:cNvSpPr>
          <p:nvPr/>
        </p:nvSpPr>
        <p:spPr bwMode="auto">
          <a:xfrm>
            <a:off x="3581400" y="1905000"/>
            <a:ext cx="2650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Lucida Sans" panose="020B0602030504020204" pitchFamily="34" charset="77"/>
              </a:rPr>
              <a:t>The set of all documents</a:t>
            </a:r>
          </a:p>
        </p:txBody>
      </p:sp>
      <p:sp>
        <p:nvSpPr>
          <p:cNvPr id="352367" name="Text Box 111"/>
          <p:cNvSpPr txBox="1">
            <a:spLocks noChangeArrowheads="1"/>
          </p:cNvSpPr>
          <p:nvPr/>
        </p:nvSpPr>
        <p:spPr bwMode="auto">
          <a:xfrm>
            <a:off x="6422755" y="2501244"/>
            <a:ext cx="2129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dirty="0">
                <a:latin typeface="Lucida Sans" panose="020B0602030504020204" pitchFamily="34" charset="77"/>
              </a:rPr>
              <a:t>The set of retrieved</a:t>
            </a:r>
            <a:br>
              <a:rPr lang="en-GB" sz="1600" dirty="0">
                <a:latin typeface="Lucida Sans" panose="020B0602030504020204" pitchFamily="34" charset="77"/>
              </a:rPr>
            </a:br>
            <a:r>
              <a:rPr lang="en-GB" sz="1600" dirty="0">
                <a:latin typeface="Lucida Sans" panose="020B0602030504020204" pitchFamily="34" charset="77"/>
              </a:rPr>
              <a:t>documents</a:t>
            </a:r>
          </a:p>
        </p:txBody>
      </p:sp>
      <p:sp>
        <p:nvSpPr>
          <p:cNvPr id="352368" name="Text Box 112"/>
          <p:cNvSpPr txBox="1">
            <a:spLocks noChangeArrowheads="1"/>
          </p:cNvSpPr>
          <p:nvPr/>
        </p:nvSpPr>
        <p:spPr bwMode="auto">
          <a:xfrm>
            <a:off x="3657601" y="2501758"/>
            <a:ext cx="2108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latin typeface="Lucida Sans" panose="020B0602030504020204" pitchFamily="34" charset="77"/>
              </a:rPr>
              <a:t>The set of relevant </a:t>
            </a:r>
            <a:br>
              <a:rPr lang="en-GB" sz="1600" dirty="0">
                <a:latin typeface="Lucida Sans" panose="020B0602030504020204" pitchFamily="34" charset="77"/>
              </a:rPr>
            </a:br>
            <a:r>
              <a:rPr lang="en-GB" sz="1600" dirty="0">
                <a:latin typeface="Lucida Sans" panose="020B0602030504020204" pitchFamily="34" charset="77"/>
              </a:rPr>
              <a:t>documents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1511" y="326745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5034" y="32674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31662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Recall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common statistics used to determine effectiveness: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Precision</a:t>
            </a:r>
            <a:r>
              <a:rPr lang="en-US" dirty="0"/>
              <a:t>: What fraction of the returned results are relevant to the information need?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Recall</a:t>
            </a:r>
            <a:r>
              <a:rPr lang="en-US" dirty="0"/>
              <a:t>: What fraction of the relevant documents in the collection were returned by the system?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503E9-9CF2-364E-8498-88A0ECF9B1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and 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4503" name="Group 71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451677211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𝑅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∩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𝐴</m:t>
                              </m:r>
                            </m:oMath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4503" name="Group 71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451677211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97674" r="-1716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97674" r="-558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3577" t="-97674" r="-146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202381" r="-171681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202381" r="-55823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3577" t="-202381" r="-1460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302381" r="-17168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302381" r="-5582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9D8D9-D061-9345-B8AD-046098FE398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9D8D9-D061-9345-B8AD-046098FE3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232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4306D5-6D3A-9242-A606-8DE70AC515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50400" y="6248400"/>
            <a:ext cx="2641600" cy="457200"/>
          </a:xfrm>
        </p:spPr>
        <p:txBody>
          <a:bodyPr/>
          <a:lstStyle/>
          <a:p>
            <a:fld id="{46EF02E6-AA42-BE41-991B-28DCE252E90D}" type="slidenum">
              <a:rPr lang="en-US" smtClean="0">
                <a:latin typeface="Lucida Sans" panose="020B0602030504020204" pitchFamily="34" charset="77"/>
              </a:rPr>
              <a:pPr/>
              <a:t>57</a:t>
            </a:fld>
            <a:endParaRPr lang="en-US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134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Precision and Recall, an alternative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DC6B0-C42D-304E-BF06-551732D977A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𝑟𝑒𝑙𝑒𝑣𝑎𝑛𝑡</m:t>
                      </m:r>
                      <m:r>
                        <m:rPr>
                          <m:lit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𝑟𝑒𝑡𝑟𝑖𝑒𝑣𝑒𝑑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𝑟𝑒𝑡𝑟𝑖𝑒𝑣𝑒𝑑</m:t>
                      </m:r>
                      <m:r>
                        <m:rPr>
                          <m:lit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𝑟𝑒𝑙𝑒𝑣𝑎𝑛𝑡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DC6B0-C42D-304E-BF06-551732D97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4438" name="Rectangle 6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71">
                <a:extLst>
                  <a:ext uri="{FF2B5EF4-FFF2-40B4-BE49-F238E27FC236}">
                    <a16:creationId xmlns:a16="http://schemas.microsoft.com/office/drawing/2014/main" id="{E26FD58B-2DBB-9C46-94F8-C983BA91777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415686336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𝑅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∩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𝐴</m:t>
                              </m:r>
                            </m:oMath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71">
                <a:extLst>
                  <a:ext uri="{FF2B5EF4-FFF2-40B4-BE49-F238E27FC236}">
                    <a16:creationId xmlns:a16="http://schemas.microsoft.com/office/drawing/2014/main" id="{E26FD58B-2DBB-9C46-94F8-C983BA91777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415686336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97674" r="-1716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97674" r="-558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33577" t="-97674" r="-146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202381" r="-171681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202381" r="-55823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33577" t="-202381" r="-1460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302381" r="-17168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302381" r="-5582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7166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3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Positive and Negative Rates</a:t>
            </a:r>
          </a:p>
        </p:txBody>
      </p:sp>
      <p:graphicFrame>
        <p:nvGraphicFramePr>
          <p:cNvPr id="297032" name="Group 7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3606247"/>
              </p:ext>
            </p:extLst>
          </p:nvPr>
        </p:nvGraphicFramePr>
        <p:xfrm>
          <a:off x="623888" y="1773238"/>
          <a:ext cx="10944225" cy="1608139"/>
        </p:xfrm>
        <a:graphic>
          <a:graphicData uri="http://schemas.openxmlformats.org/drawingml/2006/table">
            <a:tbl>
              <a:tblPr/>
              <a:tblGrid>
                <a:gridCol w="343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True Positive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False Negative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False Positive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True Negative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090C0-3725-4F45-98DD-7A72DBA3148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𝐹𝑁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𝑁𝑒𝑔𝑎𝑡𝑖𝑣𝑒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𝑇𝑁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𝑆𝑝𝑒𝑐𝑖𝑓𝑖𝑐𝑖𝑡𝑦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𝑇𝑁</m:t>
                              </m:r>
                            </m:e>
                          </m: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𝐹𝑎𝑙𝑙𝑜𝑢𝑡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𝑃𝑟𝑒𝑑𝑖𝑐𝑡𝑖𝑣𝑒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090C0-3725-4F45-98DD-7A72DBA31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232" t="-27485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95" name="Rectangle 35"/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81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i="1" dirty="0"/>
              <a:t>information need </a:t>
            </a:r>
            <a:r>
              <a:rPr lang="en-US" dirty="0"/>
              <a:t>is a topic about which a user desires to know more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query</a:t>
            </a:r>
            <a:r>
              <a:rPr lang="en-US" dirty="0"/>
              <a:t> is what the user conveys to the computer in an attempt to communicate their information need. </a:t>
            </a:r>
          </a:p>
          <a:p>
            <a:pPr marL="0" indent="0">
              <a:buNone/>
            </a:pPr>
            <a:r>
              <a:rPr lang="en-US" dirty="0"/>
              <a:t>A document is </a:t>
            </a:r>
            <a:r>
              <a:rPr lang="en-US" i="1" dirty="0"/>
              <a:t>relevant </a:t>
            </a:r>
            <a:r>
              <a:rPr lang="en-US" dirty="0"/>
              <a:t>if it is one that the user perceives as containing information of value with respect to their personal information need.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D7E01-6E72-774D-B40E-039DE35877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graphicFrame>
        <p:nvGraphicFramePr>
          <p:cNvPr id="271416" name="Group 5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9708360"/>
              </p:ext>
            </p:extLst>
          </p:nvPr>
        </p:nvGraphicFramePr>
        <p:xfrm>
          <a:off x="623888" y="1773238"/>
          <a:ext cx="10944225" cy="1568450"/>
        </p:xfrm>
        <a:graphic>
          <a:graphicData uri="http://schemas.openxmlformats.org/drawingml/2006/table">
            <a:tbl>
              <a:tblPr/>
              <a:tblGrid>
                <a:gridCol w="343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30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20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10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40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B9A79-7A02-C94C-91E3-E5CE1900C3B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Collection of 100 documents: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𝑃𝑟𝑒𝑐𝑖𝑠𝑖𝑜𝑛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30+10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=75%</m:t>
                    </m:r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𝑅𝑒𝑐𝑎𝑙𝑙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(30+20)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=60%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B9A79-7A02-C94C-91E3-E5CE1900C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69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385" name="Rectangle 25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317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trade off precision against recall</a:t>
            </a:r>
          </a:p>
          <a:p>
            <a:pPr lvl="1"/>
            <a:r>
              <a:rPr lang="en-GB" dirty="0"/>
              <a:t>A system that returns every document in the collection as its result set guarantees recall of 100% but has low precision</a:t>
            </a:r>
          </a:p>
          <a:p>
            <a:pPr lvl="1"/>
            <a:r>
              <a:rPr lang="en-GB" dirty="0"/>
              <a:t>Returning a single document could give low recall but 100% precision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3C86-A811-2A4D-A953-3D45777E59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386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27E4E-9981-6341-8C23-206C8B13C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>
            <a:off x="3533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1" name="Arc 7"/>
          <p:cNvSpPr>
            <a:spLocks/>
          </p:cNvSpPr>
          <p:nvPr/>
        </p:nvSpPr>
        <p:spPr bwMode="auto">
          <a:xfrm rot="10800000">
            <a:off x="3749676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3533776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2022476" y="1725613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8647114" y="6118225"/>
            <a:ext cx="720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6702425" y="4894263"/>
            <a:ext cx="2523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iso-effectiveness</a:t>
            </a:r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4727576" y="3789364"/>
            <a:ext cx="792163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5159375" y="3789363"/>
            <a:ext cx="2767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varying control parameter</a:t>
            </a:r>
          </a:p>
        </p:txBody>
      </p:sp>
    </p:spTree>
    <p:extLst>
      <p:ext uri="{BB962C8B-B14F-4D97-AF65-F5344CB8AC3E}">
        <p14:creationId xmlns:p14="http://schemas.microsoft.com/office/powerpoint/2010/main" val="19085810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6FA0F-B1F8-8143-A4AE-35C7C82EE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3533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6" name="Arc 4"/>
          <p:cNvSpPr>
            <a:spLocks/>
          </p:cNvSpPr>
          <p:nvPr/>
        </p:nvSpPr>
        <p:spPr bwMode="auto">
          <a:xfrm rot="10800000">
            <a:off x="3749676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3533776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2022476" y="1725613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8647114" y="6118225"/>
            <a:ext cx="720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9561" name="Arc 9"/>
          <p:cNvSpPr>
            <a:spLocks/>
          </p:cNvSpPr>
          <p:nvPr/>
        </p:nvSpPr>
        <p:spPr bwMode="auto">
          <a:xfrm rot="10800000">
            <a:off x="4224339" y="1773238"/>
            <a:ext cx="4319587" cy="3168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 flipV="1">
            <a:off x="5159376" y="3429000"/>
            <a:ext cx="936625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6364288" y="3184525"/>
            <a:ext cx="25603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Increasing effectiveness</a:t>
            </a:r>
          </a:p>
        </p:txBody>
      </p:sp>
    </p:spTree>
    <p:extLst>
      <p:ext uri="{BB962C8B-B14F-4D97-AF65-F5344CB8AC3E}">
        <p14:creationId xmlns:p14="http://schemas.microsoft.com/office/powerpoint/2010/main" val="6232701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information retrieval system contains the following ten documents that are relevant to a query q: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d1, d2, d3, d4, d5, </a:t>
            </a:r>
            <a:br>
              <a:rPr lang="en-US" dirty="0"/>
            </a:br>
            <a:r>
              <a:rPr lang="en-US" dirty="0"/>
              <a:t>d6, d7, d8, d9, d10</a:t>
            </a:r>
          </a:p>
          <a:p>
            <a:pPr marL="0" indent="0">
              <a:buNone/>
            </a:pPr>
            <a:r>
              <a:rPr lang="en-US" dirty="0"/>
              <a:t>In response to q, the system returns the following ranked answer set containing fifteen documents (</a:t>
            </a:r>
            <a:r>
              <a:rPr lang="en-US" b="1" dirty="0"/>
              <a:t>bold</a:t>
            </a:r>
            <a:r>
              <a:rPr lang="en-US" dirty="0"/>
              <a:t> are relevant):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br>
              <a:rPr lang="en-US" dirty="0"/>
            </a:br>
            <a:r>
              <a:rPr lang="en-US" b="1" dirty="0"/>
              <a:t>d4</a:t>
            </a:r>
            <a:r>
              <a:rPr lang="en-US" dirty="0"/>
              <a:t>, d27, d29, d82, </a:t>
            </a:r>
            <a:r>
              <a:rPr lang="en-US" b="1" dirty="0"/>
              <a:t>d5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d12, d77, d56, d79, </a:t>
            </a:r>
            <a:r>
              <a:rPr lang="en-US" b="1" dirty="0"/>
              <a:t>d9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4A31E-D569-394F-97ED-223CAEE80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253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Calculate curve at eleven standard recall levels:</a:t>
                </a:r>
                <a:br>
                  <a:rPr lang="en-US" dirty="0"/>
                </a:br>
                <a:r>
                  <a:rPr lang="en-US" dirty="0"/>
                  <a:t>0%, 10%, 20%, ... 100%</a:t>
                </a:r>
              </a:p>
              <a:p>
                <a:pPr marL="0" indent="0">
                  <a:buNone/>
                </a:pPr>
                <a:r>
                  <a:rPr lang="en-US" dirty="0"/>
                  <a:t>Interpolate precision values as follows: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j-</a:t>
                </a:r>
                <a:r>
                  <a:rPr lang="en-US" dirty="0" err="1"/>
                  <a:t>th</a:t>
                </a:r>
                <a:r>
                  <a:rPr lang="en-US" dirty="0"/>
                  <a:t> standard recall level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A4D357-3D3B-F54C-8056-726884529E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53754"/>
              </p:ext>
            </p:extLst>
          </p:nvPr>
        </p:nvGraphicFramePr>
        <p:xfrm>
          <a:off x="7641852" y="309266"/>
          <a:ext cx="2442058" cy="76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054100" imgH="330200" progId="Equation.3">
                  <p:embed/>
                </p:oleObj>
              </mc:Choice>
              <mc:Fallback>
                <p:oleObj name="Equation" r:id="rId4" imgW="1054100" imgH="330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1852" y="309266"/>
                        <a:ext cx="2442058" cy="76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949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only </a:t>
            </a:r>
            <a:r>
              <a:rPr lang="en-US" b="1" dirty="0"/>
              <a:t>d3</a:t>
            </a:r>
            <a:r>
              <a:rPr lang="en-US" dirty="0"/>
              <a:t> is returned</a:t>
            </a:r>
          </a:p>
          <a:p>
            <a:pPr lvl="1"/>
            <a:r>
              <a:rPr lang="en-US" dirty="0"/>
              <a:t>Precision = 1 / 1 = 100%</a:t>
            </a:r>
          </a:p>
          <a:p>
            <a:pPr lvl="1"/>
            <a:r>
              <a:rPr lang="en-US" dirty="0"/>
              <a:t>Recall = 1 / 10 = 10%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348DF-E388-4847-B5F0-2CF917D9E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3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2 / 3 = 67%</a:t>
            </a:r>
          </a:p>
          <a:p>
            <a:pPr lvl="1"/>
            <a:r>
              <a:rPr lang="en-US" dirty="0"/>
              <a:t>Recall = 2 / 10 = 20%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2D06D-732B-5F47-9B22-F7ADC50A7A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22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r>
              <a:rPr lang="en-US" b="1" dirty="0"/>
              <a:t>d4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3 / 6 = 50%</a:t>
            </a:r>
          </a:p>
          <a:p>
            <a:pPr lvl="1"/>
            <a:r>
              <a:rPr lang="en-US" dirty="0"/>
              <a:t>Recall = 3 / 10 = 30%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7C869-4288-4145-ACD5-0F9874217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79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r>
              <a:rPr lang="en-US" b="1" dirty="0"/>
              <a:t>d4</a:t>
            </a:r>
            <a:r>
              <a:rPr lang="en-US" dirty="0"/>
              <a:t>, d27, d29, d82, </a:t>
            </a:r>
            <a:r>
              <a:rPr lang="en-US" b="1" dirty="0"/>
              <a:t>d5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4 / 10 = 40%</a:t>
            </a:r>
          </a:p>
          <a:p>
            <a:pPr lvl="1"/>
            <a:r>
              <a:rPr lang="en-US" dirty="0"/>
              <a:t>Recall = 4 / 10 = 40%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3146E-416A-AD41-A838-871B2647E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System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AC4D05-F545-3A41-AF4D-2262436727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an 5"/>
          <p:cNvSpPr/>
          <p:nvPr/>
        </p:nvSpPr>
        <p:spPr bwMode="auto">
          <a:xfrm>
            <a:off x="3047556" y="2918006"/>
            <a:ext cx="1440000" cy="72000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document collection</a:t>
            </a:r>
          </a:p>
        </p:txBody>
      </p:sp>
      <p:sp>
        <p:nvSpPr>
          <p:cNvPr id="7" name="Manual Input 6"/>
          <p:cNvSpPr/>
          <p:nvPr/>
        </p:nvSpPr>
        <p:spPr bwMode="auto">
          <a:xfrm>
            <a:off x="8180795" y="1847186"/>
            <a:ext cx="720000" cy="720000"/>
          </a:xfrm>
          <a:prstGeom prst="flowChartManualInpu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</a:t>
            </a:r>
          </a:p>
        </p:txBody>
      </p:sp>
      <p:sp>
        <p:nvSpPr>
          <p:cNvPr id="8" name="Process 7"/>
          <p:cNvSpPr/>
          <p:nvPr/>
        </p:nvSpPr>
        <p:spPr bwMode="auto">
          <a:xfrm>
            <a:off x="7820795" y="291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parsing</a:t>
            </a:r>
          </a:p>
        </p:txBody>
      </p:sp>
      <p:sp>
        <p:nvSpPr>
          <p:cNvPr id="10" name="Process 9"/>
          <p:cNvSpPr/>
          <p:nvPr/>
        </p:nvSpPr>
        <p:spPr bwMode="auto">
          <a:xfrm>
            <a:off x="7820795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retrieval and ranking</a:t>
            </a:r>
          </a:p>
        </p:txBody>
      </p:sp>
      <p:sp>
        <p:nvSpPr>
          <p:cNvPr id="11" name="Process 10"/>
          <p:cNvSpPr/>
          <p:nvPr/>
        </p:nvSpPr>
        <p:spPr bwMode="auto">
          <a:xfrm>
            <a:off x="3047556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indexer</a:t>
            </a:r>
          </a:p>
        </p:txBody>
      </p:sp>
      <p:sp>
        <p:nvSpPr>
          <p:cNvPr id="12" name="Document 11"/>
          <p:cNvSpPr/>
          <p:nvPr/>
        </p:nvSpPr>
        <p:spPr bwMode="auto">
          <a:xfrm>
            <a:off x="8180795" y="5078006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answerset</a:t>
            </a: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4" name="Straight Arrow Connector 13"/>
          <p:cNvCxnSpPr>
            <a:stCxn id="8" idx="2"/>
            <a:endCxn id="10" idx="0"/>
          </p:cNvCxnSpPr>
          <p:nvPr/>
        </p:nvCxnSpPr>
        <p:spPr bwMode="auto">
          <a:xfrm>
            <a:off x="8540795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 bwMode="auto">
          <a:xfrm>
            <a:off x="8540795" y="2567186"/>
            <a:ext cx="0" cy="3508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 bwMode="auto">
          <a:xfrm>
            <a:off x="8540795" y="471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6" idx="3"/>
            <a:endCxn id="11" idx="0"/>
          </p:cNvCxnSpPr>
          <p:nvPr/>
        </p:nvCxnSpPr>
        <p:spPr bwMode="auto">
          <a:xfrm>
            <a:off x="3767556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Internal Storage 22"/>
          <p:cNvSpPr/>
          <p:nvPr/>
        </p:nvSpPr>
        <p:spPr bwMode="auto">
          <a:xfrm>
            <a:off x="5453788" y="3998006"/>
            <a:ext cx="1440000" cy="720000"/>
          </a:xfrm>
          <a:prstGeom prst="flowChartInternalStorage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</a:t>
            </a:r>
          </a:p>
        </p:txBody>
      </p:sp>
      <p:cxnSp>
        <p:nvCxnSpPr>
          <p:cNvPr id="28" name="Straight Arrow Connector 27"/>
          <p:cNvCxnSpPr>
            <a:stCxn id="11" idx="3"/>
            <a:endCxn id="23" idx="1"/>
          </p:cNvCxnSpPr>
          <p:nvPr/>
        </p:nvCxnSpPr>
        <p:spPr bwMode="auto">
          <a:xfrm>
            <a:off x="4487556" y="4358006"/>
            <a:ext cx="9662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3"/>
            <a:endCxn id="10" idx="1"/>
          </p:cNvCxnSpPr>
          <p:nvPr/>
        </p:nvCxnSpPr>
        <p:spPr bwMode="auto">
          <a:xfrm>
            <a:off x="6893789" y="4358006"/>
            <a:ext cx="9270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4291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full answer set is returned</a:t>
            </a:r>
          </a:p>
          <a:p>
            <a:pPr lvl="1"/>
            <a:r>
              <a:rPr lang="en-US" dirty="0"/>
              <a:t>Precision = 5 / 15 = 33%</a:t>
            </a:r>
          </a:p>
          <a:p>
            <a:pPr lvl="1"/>
            <a:r>
              <a:rPr lang="en-US" dirty="0"/>
              <a:t>Recall = 5 / 10 = 50%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D9A65-C54F-864C-B3BD-20BB79E34F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8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7986-35D2-B34F-8FB0-022337C538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3048000" y="190781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342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03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r>
                  <a:rPr lang="en-GB" dirty="0"/>
                  <a:t>Treats IR system as a two-class classifier (relevant/non-relevant)</a:t>
                </a:r>
              </a:p>
              <a:p>
                <a:r>
                  <a:rPr lang="en-GB" dirty="0"/>
                  <a:t>Measures fraction of classification that is correct</a:t>
                </a:r>
              </a:p>
              <a:p>
                <a:r>
                  <a:rPr lang="en-GB" dirty="0"/>
                  <a:t>Not a good measure – most documents in an IR system will be irrelevant to a given query (</a:t>
                </a:r>
                <a:r>
                  <a:rPr lang="en-GB" i="1" dirty="0"/>
                  <a:t>skew</a:t>
                </a:r>
                <a:r>
                  <a:rPr lang="en-GB" dirty="0"/>
                  <a:t>)</a:t>
                </a:r>
              </a:p>
              <a:p>
                <a:r>
                  <a:rPr lang="en-GB" dirty="0"/>
                  <a:t>Can maximise accuracy by considering all documents to be irrelevant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00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 t="-1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6D978-35AA-8548-9FFC-48FA666D3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97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F-Measure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03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Weighted harmonic mean of precision and recall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+(1−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den>
                      </m:f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dirty="0"/>
                  <a:t>Balanced F-Measure (F1) equally weights precision and recall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=1/2,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1= 2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/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0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C2F673-96BC-C34E-9FB2-7221AD9ECE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56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Precision at N (P@N)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most users, recall is less important than precision</a:t>
            </a:r>
          </a:p>
          <a:p>
            <a:pPr lvl="1"/>
            <a:r>
              <a:rPr lang="en-US" dirty="0"/>
              <a:t>How often do you look past the first page of results?</a:t>
            </a:r>
          </a:p>
          <a:p>
            <a:pPr marL="0" indent="0">
              <a:buNone/>
            </a:pPr>
            <a:r>
              <a:rPr lang="en-US" dirty="0"/>
              <a:t>Calculate precision for the first N results</a:t>
            </a:r>
          </a:p>
          <a:p>
            <a:pPr lvl="1"/>
            <a:r>
              <a:rPr lang="en-US" dirty="0"/>
              <a:t>Typical values for N: 5, 10, 20</a:t>
            </a:r>
          </a:p>
          <a:p>
            <a:pPr lvl="1"/>
            <a:r>
              <a:rPr lang="en-US" dirty="0"/>
              <a:t>Average over a sample of queries (typically 100+)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967C-EE27-6447-B530-C8FC5C3363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82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Receiver Operating Characteristic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Plot curve with:</a:t>
            </a:r>
          </a:p>
          <a:p>
            <a:pPr lvl="1"/>
            <a:r>
              <a:rPr lang="en-GB" dirty="0"/>
              <a:t>True Positive Rate on y axis (Recall or Sensitivity)</a:t>
            </a:r>
          </a:p>
          <a:p>
            <a:pPr lvl="1"/>
            <a:r>
              <a:rPr lang="en-GB" dirty="0"/>
              <a:t>False Positive Rate on x axis (1 – Specificity)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B17E1-BE7A-444E-A6E4-6BD8D1E99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50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Receiver Operating Characteristic 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1A9A-DC72-8441-9C86-1E6060B0F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3792538" y="1773238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 rot="-5400000">
            <a:off x="5772944" y="3753644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 flipV="1">
            <a:off x="3792539" y="1773238"/>
            <a:ext cx="3959225" cy="39608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 rot="-2677234">
            <a:off x="3510585" y="4363036"/>
            <a:ext cx="23006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discrimination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3071813" y="3573463"/>
            <a:ext cx="5581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TPR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5507038" y="5876925"/>
            <a:ext cx="538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FPR</a:t>
            </a:r>
          </a:p>
        </p:txBody>
      </p:sp>
      <p:sp>
        <p:nvSpPr>
          <p:cNvPr id="292875" name="Oval 11"/>
          <p:cNvSpPr>
            <a:spLocks noChangeArrowheads="1"/>
          </p:cNvSpPr>
          <p:nvPr/>
        </p:nvSpPr>
        <p:spPr bwMode="auto">
          <a:xfrm>
            <a:off x="3719513" y="1773239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3143250" y="5516563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7464425" y="5876925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3575050" y="5876925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3216275" y="1700213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3935414" y="1628775"/>
            <a:ext cx="883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perfect</a:t>
            </a:r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>
            <a:off x="5303839" y="2924175"/>
            <a:ext cx="1296987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4943476" y="2565400"/>
            <a:ext cx="7793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better</a:t>
            </a: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6311901" y="4292600"/>
            <a:ext cx="7713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5188119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Effectiveness Measures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Reciprocal rank of first relevant result:</a:t>
            </a:r>
          </a:p>
          <a:p>
            <a:pPr lvl="1"/>
            <a:r>
              <a:rPr lang="en-GB" dirty="0"/>
              <a:t>if the first result is relevant it gets a score of 1</a:t>
            </a:r>
          </a:p>
          <a:p>
            <a:pPr lvl="1"/>
            <a:r>
              <a:rPr lang="en-GB" dirty="0"/>
              <a:t>if the first two are not relevant but the third is, it gets a score of 1/3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Time to answer measures how long it takes a user to find the desired answer to a problem</a:t>
            </a:r>
          </a:p>
          <a:p>
            <a:pPr lvl="1"/>
            <a:r>
              <a:rPr lang="en-GB" dirty="0"/>
              <a:t>Requires human subjects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EB2DE-0407-1146-A9DC-B21D4C8A7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93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Web Scale</a:t>
            </a:r>
          </a:p>
        </p:txBody>
      </p:sp>
    </p:spTree>
    <p:extLst>
      <p:ext uri="{BB962C8B-B14F-4D97-AF65-F5344CB8AC3E}">
        <p14:creationId xmlns:p14="http://schemas.microsoft.com/office/powerpoint/2010/main" val="37612125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Typical document collection:</a:t>
            </a:r>
          </a:p>
          <a:p>
            <a:pPr lvl="1"/>
            <a:r>
              <a:rPr lang="en-GB" dirty="0"/>
              <a:t>1E6 documents; 2-3 GB of text</a:t>
            </a:r>
          </a:p>
          <a:p>
            <a:pPr lvl="1"/>
            <a:r>
              <a:rPr lang="en-GB" dirty="0"/>
              <a:t>Lexicon of 500,000 words after stemming and case folding; can be stored in ~10 MB</a:t>
            </a:r>
          </a:p>
          <a:p>
            <a:pPr lvl="1"/>
            <a:r>
              <a:rPr lang="en-GB" dirty="0"/>
              <a:t>Inverted index is ~300 MB (but can be reduced to &gt;100 MB with compression)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AC335-109E-574F-B07C-51B464AC5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7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Characterising IR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Document collection</a:t>
            </a:r>
          </a:p>
          <a:p>
            <a:pPr lvl="1"/>
            <a:r>
              <a:rPr lang="en-GB" dirty="0"/>
              <a:t>Document granularity: paragraph, page or multi-page text</a:t>
            </a:r>
          </a:p>
          <a:p>
            <a:pPr marL="0" indent="0">
              <a:buNone/>
            </a:pPr>
            <a:r>
              <a:rPr lang="en-GB" dirty="0"/>
              <a:t>Query</a:t>
            </a:r>
          </a:p>
          <a:p>
            <a:pPr lvl="1"/>
            <a:r>
              <a:rPr lang="en-GB" dirty="0"/>
              <a:t>Expressed in a query language </a:t>
            </a:r>
          </a:p>
          <a:p>
            <a:pPr lvl="1"/>
            <a:r>
              <a:rPr lang="en-GB" dirty="0"/>
              <a:t>List of words [AI book], a phrase [“AI book”], contain </a:t>
            </a:r>
            <a:r>
              <a:rPr lang="en-GB" dirty="0" err="1"/>
              <a:t>boolean</a:t>
            </a:r>
            <a:r>
              <a:rPr lang="en-GB" dirty="0"/>
              <a:t> operators [AI AND book] and non-</a:t>
            </a:r>
            <a:r>
              <a:rPr lang="en-GB" dirty="0" err="1"/>
              <a:t>boolean</a:t>
            </a:r>
            <a:r>
              <a:rPr lang="en-GB" dirty="0"/>
              <a:t> operators [AI NEAR book]</a:t>
            </a:r>
          </a:p>
          <a:p>
            <a:pPr marL="0" indent="0">
              <a:buNone/>
            </a:pPr>
            <a:r>
              <a:rPr lang="en-GB" dirty="0"/>
              <a:t>Answer Set</a:t>
            </a:r>
          </a:p>
          <a:p>
            <a:pPr lvl="1"/>
            <a:r>
              <a:rPr lang="en-GB" dirty="0"/>
              <a:t>Set of documents judged to be relevant to the query</a:t>
            </a:r>
          </a:p>
          <a:p>
            <a:pPr lvl="1"/>
            <a:r>
              <a:rPr lang="en-GB" dirty="0"/>
              <a:t>Ranked in decreasing order of relevance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B6361A-3BD7-AF45-8A5D-3B011ABEDB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9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Web search engines have to work at scales over four orders of magnitude larger (estimate of 1.1E10+ documents in 2005)</a:t>
            </a:r>
          </a:p>
          <a:p>
            <a:pPr lvl="1"/>
            <a:r>
              <a:rPr lang="en-GB" dirty="0"/>
              <a:t>Index divided into k segments on different computers</a:t>
            </a:r>
          </a:p>
          <a:p>
            <a:pPr lvl="1"/>
            <a:r>
              <a:rPr lang="en-GB" dirty="0"/>
              <a:t>Query sent to computers in parallel</a:t>
            </a:r>
          </a:p>
          <a:p>
            <a:pPr lvl="1"/>
            <a:r>
              <a:rPr lang="en-GB" dirty="0"/>
              <a:t>k result sets are merged into single set shown to user</a:t>
            </a:r>
          </a:p>
          <a:p>
            <a:pPr lvl="1"/>
            <a:r>
              <a:rPr lang="en-GB" dirty="0"/>
              <a:t>Thousands of queries per second requires n copies of k computers</a:t>
            </a:r>
          </a:p>
          <a:p>
            <a:pPr marL="0" indent="0">
              <a:buNone/>
            </a:pPr>
            <a:r>
              <a:rPr lang="en-GB" dirty="0"/>
              <a:t>Web search engines don’t have complete coverage (Google was best at ~8E9 documents in 2005)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98B7C7-7974-FB48-A433-B18E4242AB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08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Ranking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 far, we’ve considered the role that document </a:t>
            </a:r>
            <a:r>
              <a:rPr lang="en-US" i="1" dirty="0"/>
              <a:t>content</a:t>
            </a:r>
            <a:r>
              <a:rPr lang="en-US" dirty="0"/>
              <a:t> plays in ranking</a:t>
            </a:r>
          </a:p>
          <a:p>
            <a:pPr lvl="1"/>
            <a:r>
              <a:rPr lang="en-US" dirty="0"/>
              <a:t>Term weighting using TF-IDF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also use document context – hypertext connectivity</a:t>
            </a:r>
          </a:p>
          <a:p>
            <a:pPr lvl="1"/>
            <a:r>
              <a:rPr lang="en-US" dirty="0"/>
              <a:t>HITS (Hyperlink-Induced Topic Search)</a:t>
            </a:r>
          </a:p>
          <a:p>
            <a:pPr lvl="1"/>
            <a:r>
              <a:rPr lang="en-US" dirty="0"/>
              <a:t>Google PageRank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A9D86-72CD-7647-8CAC-6886ED8F59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38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C744-A4B7-E34A-A908-77F11972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Hyperlink-Induced Topic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19469-8B91-4E4C-943B-F5288AFCCA3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Assign all documents a hub score and an authority score</a:t>
                </a:r>
              </a:p>
              <a:p>
                <a:pPr lvl="1"/>
                <a:r>
                  <a:rPr lang="en-US" dirty="0"/>
                  <a:t>A document which links to many pages has a high hub score</a:t>
                </a:r>
              </a:p>
              <a:p>
                <a:pPr lvl="1"/>
                <a:r>
                  <a:rPr lang="en-US" dirty="0"/>
                  <a:t>A document which is linked to by many pages has a high authority score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Calculated iteratively: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h𝑢𝑏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𝑎𝑢𝑡h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brk m:alnAt="25"/>
                              </m:rP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</m:t>
                            </m:r>
                          </m:sub>
                        </m:sSub>
                      </m:sub>
                      <m:sup/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h𝑢𝑏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</m:sub>
                    </m:sSub>
                  </m:oMath>
                </a14:m>
                <a:r>
                  <a:rPr lang="en-US" dirty="0"/>
                  <a:t> is the set of the pages that link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h𝑢𝑏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brk m:alnAt="25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𝑓𝑟𝑜𝑚</m:t>
                            </m:r>
                          </m:sub>
                        </m:sSub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𝑎𝑢𝑡h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</m:sub>
                    </m:sSub>
                  </m:oMath>
                </a14:m>
                <a:r>
                  <a:rPr lang="en-US" dirty="0"/>
                  <a:t> is the set of pages linked to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𝑎𝑢𝑡h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𝑎𝑢𝑡h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h𝑢𝑏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h𝑢𝑏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h𝑢𝑏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Hub/auth scores are query-dependent – calculated at query time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19469-8B91-4E4C-943B-F5288AFCC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1700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D770C-4CD8-AE4F-B541-F3350994C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1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3FB7-6A5F-FD45-82B5-54AF3925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711BC-3AFD-FD4A-86BA-085832326A3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Unlike HITS, uses only a single score to estimate importance of document</a:t>
                </a:r>
              </a:p>
              <a:p>
                <a:pPr lvl="1"/>
                <a:r>
                  <a:rPr lang="en-US" dirty="0"/>
                  <a:t>More important documents are linked to more often</a:t>
                </a:r>
              </a:p>
              <a:p>
                <a:pPr lvl="1"/>
                <a:r>
                  <a:rPr lang="en-US" dirty="0"/>
                  <a:t>Links from more important documents carry more weight when calculating importance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𝑝𝑎𝑔𝑒𝑟𝑎𝑛𝑘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𝑝𝑎𝑔𝑒𝑟𝑎𝑛𝑘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𝑓𝑟𝑜𝑚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a damping factor, typically 0.85)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PageRanks</a:t>
                </a:r>
                <a:r>
                  <a:rPr lang="en-US" dirty="0"/>
                  <a:t> are query-independent – calculated at index 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711BC-3AFD-FD4A-86BA-085832326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0F806-DE63-734E-81D9-63DF2A3E87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16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B1FEFA-B3D9-E44A-9A1F-61ACF5E5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</a:t>
            </a:r>
            <a:r>
              <a:rPr lang="en-US"/>
              <a:t>NoSQL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Implementing IR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User expectations of information retrieval systems are exceedingly demanding</a:t>
            </a:r>
          </a:p>
          <a:p>
            <a:pPr lvl="1"/>
            <a:r>
              <a:rPr lang="en-GB" dirty="0"/>
              <a:t>Need to index billion document collections</a:t>
            </a:r>
          </a:p>
          <a:p>
            <a:pPr lvl="1"/>
            <a:r>
              <a:rPr lang="en-GB" dirty="0"/>
              <a:t>Need to return top results from these collections in a fraction of a second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Design of appropriate document representations and data structures is critical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B42BF-C620-EF46-B02F-5589E458BB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3214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1391</TotalTime>
  <Words>3653</Words>
  <Application>Microsoft Macintosh PowerPoint</Application>
  <PresentationFormat>Widescreen</PresentationFormat>
  <Paragraphs>677</Paragraphs>
  <Slides>84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100" baseType="lpstr">
      <vt:lpstr>Arial</vt:lpstr>
      <vt:lpstr>Calibri</vt:lpstr>
      <vt:lpstr>Cambria Math</vt:lpstr>
      <vt:lpstr>Georgia</vt:lpstr>
      <vt:lpstr>Lucida Grande</vt:lpstr>
      <vt:lpstr>Lucida Sans</vt:lpstr>
      <vt:lpstr>Wingdings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Equation</vt:lpstr>
      <vt:lpstr>PowerPoint Presentation</vt:lpstr>
      <vt:lpstr>Information Retrieval</vt:lpstr>
      <vt:lpstr>A Definition</vt:lpstr>
      <vt:lpstr>Overview</vt:lpstr>
      <vt:lpstr>The Information Retrieval Problem</vt:lpstr>
      <vt:lpstr>Terminology</vt:lpstr>
      <vt:lpstr>High-Level System Architecture</vt:lpstr>
      <vt:lpstr>Characterising IR Systems</vt:lpstr>
      <vt:lpstr>Implementing IR Systems</vt:lpstr>
      <vt:lpstr>Information Retrieval Models</vt:lpstr>
      <vt:lpstr>Information Retrieval Models</vt:lpstr>
      <vt:lpstr>Implementing Information Retrieval</vt:lpstr>
      <vt:lpstr>Term Selection</vt:lpstr>
      <vt:lpstr>Tokenisation</vt:lpstr>
      <vt:lpstr>Word Significance</vt:lpstr>
      <vt:lpstr>Word Significance</vt:lpstr>
      <vt:lpstr>Stop Word Removal</vt:lpstr>
      <vt:lpstr>Noun Grouping</vt:lpstr>
      <vt:lpstr>Stemming</vt:lpstr>
      <vt:lpstr>Stemming Algorithms</vt:lpstr>
      <vt:lpstr>Stemming</vt:lpstr>
      <vt:lpstr>Manual Indexing</vt:lpstr>
      <vt:lpstr>Result Presentation</vt:lpstr>
      <vt:lpstr>Result Presentation</vt:lpstr>
      <vt:lpstr>Indexing</vt:lpstr>
      <vt:lpstr>Lexicon</vt:lpstr>
      <vt:lpstr>Inverted Index</vt:lpstr>
      <vt:lpstr>Searching for single words, attempt 1</vt:lpstr>
      <vt:lpstr>Searching for single words, attempt 2</vt:lpstr>
      <vt:lpstr>Boolean Model</vt:lpstr>
      <vt:lpstr>Boolean Model</vt:lpstr>
      <vt:lpstr>Example</vt:lpstr>
      <vt:lpstr>Example</vt:lpstr>
      <vt:lpstr>Example</vt:lpstr>
      <vt:lpstr>PowerPoint Presentation</vt:lpstr>
      <vt:lpstr>Document Length Normalisation</vt:lpstr>
      <vt:lpstr>Positional Indexes</vt:lpstr>
      <vt:lpstr>Biword Indexes</vt:lpstr>
      <vt:lpstr>Vector Model</vt:lpstr>
      <vt:lpstr>Beyond Boolean</vt:lpstr>
      <vt:lpstr>Binary Vector Model</vt:lpstr>
      <vt:lpstr>Weighted Vector Model</vt:lpstr>
      <vt:lpstr>Vector Model Similarity</vt:lpstr>
      <vt:lpstr>Vector Model Similarity</vt:lpstr>
      <vt:lpstr>Term Weighting</vt:lpstr>
      <vt:lpstr>TF-IDF</vt:lpstr>
      <vt:lpstr>TF-IDF Example</vt:lpstr>
      <vt:lpstr>TF-IDF Example</vt:lpstr>
      <vt:lpstr>Query Refinement</vt:lpstr>
      <vt:lpstr>Query Refinement</vt:lpstr>
      <vt:lpstr>Rocchio Method</vt:lpstr>
      <vt:lpstr>Rocchio Method</vt:lpstr>
      <vt:lpstr>Evaluation</vt:lpstr>
      <vt:lpstr>Relevance</vt:lpstr>
      <vt:lpstr>Relevance versus Retrieved</vt:lpstr>
      <vt:lpstr>Precision and Recall</vt:lpstr>
      <vt:lpstr>Precision and Recall</vt:lpstr>
      <vt:lpstr>Precision and Recall, an alternative view</vt:lpstr>
      <vt:lpstr>Positive and Negative Rates</vt:lpstr>
      <vt:lpstr>Example</vt:lpstr>
      <vt:lpstr>Precision versus Recall</vt:lpstr>
      <vt:lpstr>Precision versus Recall</vt:lpstr>
      <vt:lpstr>Precision versus Recall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</vt:lpstr>
      <vt:lpstr>Accuracy</vt:lpstr>
      <vt:lpstr>F-Measure</vt:lpstr>
      <vt:lpstr>Average Precision at N (P@N)</vt:lpstr>
      <vt:lpstr>Receiver Operating Characteristic</vt:lpstr>
      <vt:lpstr>Receiver Operating Characteristic Curve</vt:lpstr>
      <vt:lpstr>Other Effectiveness Measures</vt:lpstr>
      <vt:lpstr>Moving to Web Scale</vt:lpstr>
      <vt:lpstr>Scale</vt:lpstr>
      <vt:lpstr>Web Scale</vt:lpstr>
      <vt:lpstr>Extended Ranking</vt:lpstr>
      <vt:lpstr>Hyperlink-Induced Topic Search</vt:lpstr>
      <vt:lpstr>PageRank</vt:lpstr>
      <vt:lpstr>Next lecture: NoSQL Databases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17</cp:revision>
  <dcterms:created xsi:type="dcterms:W3CDTF">2019-05-09T13:03:02Z</dcterms:created>
  <dcterms:modified xsi:type="dcterms:W3CDTF">2021-04-27T13:39:41Z</dcterms:modified>
</cp:coreProperties>
</file>