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7.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98" r:id="rId3"/>
    <p:sldMasterId id="2147483702" r:id="rId4"/>
    <p:sldMasterId id="2147483706" r:id="rId5"/>
    <p:sldMasterId id="2147483710" r:id="rId6"/>
    <p:sldMasterId id="2147483714" r:id="rId7"/>
    <p:sldMasterId id="2147483718" r:id="rId8"/>
  </p:sldMasterIdLst>
  <p:notesMasterIdLst>
    <p:notesMasterId r:id="rId42"/>
  </p:notesMasterIdLst>
  <p:sldIdLst>
    <p:sldId id="259" r:id="rId9"/>
    <p:sldId id="257" r:id="rId10"/>
    <p:sldId id="281" r:id="rId11"/>
    <p:sldId id="283" r:id="rId12"/>
    <p:sldId id="280" r:id="rId13"/>
    <p:sldId id="284" r:id="rId14"/>
    <p:sldId id="285" r:id="rId15"/>
    <p:sldId id="286" r:id="rId16"/>
    <p:sldId id="279" r:id="rId17"/>
    <p:sldId id="288" r:id="rId18"/>
    <p:sldId id="289" r:id="rId19"/>
    <p:sldId id="308" r:id="rId20"/>
    <p:sldId id="309" r:id="rId21"/>
    <p:sldId id="310" r:id="rId22"/>
    <p:sldId id="311" r:id="rId23"/>
    <p:sldId id="294" r:id="rId24"/>
    <p:sldId id="295" r:id="rId25"/>
    <p:sldId id="296" r:id="rId26"/>
    <p:sldId id="297" r:id="rId27"/>
    <p:sldId id="298" r:id="rId28"/>
    <p:sldId id="299" r:id="rId29"/>
    <p:sldId id="312" r:id="rId30"/>
    <p:sldId id="300" r:id="rId31"/>
    <p:sldId id="301" r:id="rId32"/>
    <p:sldId id="302" r:id="rId33"/>
    <p:sldId id="313" r:id="rId34"/>
    <p:sldId id="314" r:id="rId35"/>
    <p:sldId id="303" r:id="rId36"/>
    <p:sldId id="304" r:id="rId37"/>
    <p:sldId id="305" r:id="rId38"/>
    <p:sldId id="306" r:id="rId39"/>
    <p:sldId id="307" r:id="rId40"/>
    <p:sldId id="315"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50"/>
    <p:restoredTop sz="94709"/>
  </p:normalViewPr>
  <p:slideViewPr>
    <p:cSldViewPr snapToGrid="0" snapToObjects="1" showGuides="1">
      <p:cViewPr varScale="1">
        <p:scale>
          <a:sx n="100" d="100"/>
          <a:sy n="100" d="100"/>
        </p:scale>
        <p:origin x="168" y="6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11F37-1E6F-6A44-A0D2-6DE377B840E2}" type="datetimeFigureOut">
              <a:rPr lang="en-GB" smtClean="0"/>
              <a:t>24/03/2021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D4DA00-7454-BF4E-9465-7D8AE93A7E83}" type="slidenum">
              <a:rPr lang="en-GB" smtClean="0"/>
              <a:t>‹#›</a:t>
            </a:fld>
            <a:endParaRPr lang="en-GB"/>
          </a:p>
        </p:txBody>
      </p:sp>
    </p:spTree>
    <p:extLst>
      <p:ext uri="{BB962C8B-B14F-4D97-AF65-F5344CB8AC3E}">
        <p14:creationId xmlns:p14="http://schemas.microsoft.com/office/powerpoint/2010/main" val="145760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a:t>
            </a:fld>
            <a:endParaRPr lang="en-US"/>
          </a:p>
        </p:txBody>
      </p:sp>
    </p:spTree>
    <p:extLst>
      <p:ext uri="{BB962C8B-B14F-4D97-AF65-F5344CB8AC3E}">
        <p14:creationId xmlns:p14="http://schemas.microsoft.com/office/powerpoint/2010/main" val="31502548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Data cleansing attempts to detect anomalies and rectify them.</a:t>
            </a:r>
          </a:p>
          <a:p>
            <a:r>
              <a:rPr lang="en-GB" dirty="0"/>
              <a:t>Addresses inconsistent field lengths and orders, inconsistent descriptions, inconsistent value assignments, missing entries,</a:t>
            </a:r>
          </a:p>
          <a:p>
            <a:r>
              <a:rPr lang="en-GB" dirty="0"/>
              <a:t> violation of integrity constraints and similar problems.  </a:t>
            </a:r>
          </a:p>
          <a:p>
            <a:endParaRPr lang="en-GB" dirty="0"/>
          </a:p>
          <a:p>
            <a:r>
              <a:rPr lang="en-GB" dirty="0"/>
              <a:t>Data migration: </a:t>
            </a:r>
            <a:r>
              <a:rPr lang="en-GB" dirty="0" err="1"/>
              <a:t>eg</a:t>
            </a:r>
            <a:r>
              <a:rPr lang="en-GB" dirty="0"/>
              <a:t>, translate </a:t>
            </a:r>
            <a:r>
              <a:rPr lang="ja-JP" altLang="en-GB" dirty="0">
                <a:latin typeface="Arial"/>
              </a:rPr>
              <a:t>‘</a:t>
            </a:r>
            <a:r>
              <a:rPr lang="en-GB" dirty="0"/>
              <a:t>gender</a:t>
            </a:r>
            <a:r>
              <a:rPr lang="ja-JP" altLang="en-GB" dirty="0">
                <a:latin typeface="Arial"/>
              </a:rPr>
              <a:t>’</a:t>
            </a:r>
            <a:r>
              <a:rPr lang="en-GB" dirty="0"/>
              <a:t> to </a:t>
            </a:r>
            <a:r>
              <a:rPr lang="ja-JP" altLang="en-GB" dirty="0">
                <a:latin typeface="Arial"/>
              </a:rPr>
              <a:t>‘</a:t>
            </a:r>
            <a:r>
              <a:rPr lang="en-GB" dirty="0"/>
              <a:t>sex</a:t>
            </a:r>
            <a:r>
              <a:rPr lang="ja-JP" altLang="en-GB" dirty="0">
                <a:latin typeface="Arial"/>
              </a:rPr>
              <a:t>’</a:t>
            </a:r>
            <a:r>
              <a:rPr lang="en-GB" dirty="0"/>
              <a:t>.  Transformation rules need to be specified, and users may supply their own routines</a:t>
            </a:r>
          </a:p>
          <a:p>
            <a:endParaRPr lang="en-GB" dirty="0"/>
          </a:p>
          <a:p>
            <a:r>
              <a:rPr lang="en-GB" dirty="0"/>
              <a:t>Data scrubbing: Domain specific knowledge is needed to do scrubbing.  Parsing and fuzzy matching are used to combine multiple data sources, with the ability to specify a preferred source, when the same data can be found in more than one place</a:t>
            </a:r>
          </a:p>
          <a:p>
            <a:endParaRPr lang="en-GB" dirty="0"/>
          </a:p>
          <a:p>
            <a:r>
              <a:rPr lang="en-GB" dirty="0"/>
              <a:t>Data auditing: Aims to discover rules and relationships, and then apply rules (discovered or specified) to flag anomalies and errors</a:t>
            </a:r>
          </a:p>
          <a:p>
            <a:endParaRPr lang="en-GB" dirty="0"/>
          </a:p>
          <a:p>
            <a:r>
              <a:rPr lang="en-GB" dirty="0"/>
              <a:t>RESTRUCTURED - what chart is about</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18</a:t>
            </a:fld>
            <a:endParaRPr lang="en-US"/>
          </a:p>
        </p:txBody>
      </p:sp>
    </p:spTree>
    <p:extLst>
      <p:ext uri="{BB962C8B-B14F-4D97-AF65-F5344CB8AC3E}">
        <p14:creationId xmlns:p14="http://schemas.microsoft.com/office/powerpoint/2010/main" val="2155161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data warehouse implementations are purely a front end to existing operational databases</a:t>
            </a:r>
          </a:p>
          <a:p>
            <a:endParaRPr lang="en-GB" dirty="0"/>
          </a:p>
          <a:p>
            <a:r>
              <a:rPr lang="en-GB" dirty="0"/>
              <a:t>DSS is a  general term. Can be used to embrace the other 3</a:t>
            </a:r>
          </a:p>
          <a:p>
            <a:r>
              <a:rPr lang="en-GB" dirty="0"/>
              <a:t>EISs are designed to present high level strategic corporate</a:t>
            </a:r>
          </a:p>
          <a:p>
            <a:r>
              <a:rPr lang="en-GB" dirty="0"/>
              <a:t> data to a board of directors.</a:t>
            </a:r>
          </a:p>
          <a:p>
            <a:r>
              <a:rPr lang="en-GB" dirty="0"/>
              <a:t>Next Level - Data mining and OLAP tools allow executives to </a:t>
            </a:r>
          </a:p>
          <a:p>
            <a:r>
              <a:rPr lang="en-GB" dirty="0"/>
              <a:t> explore possible new directions in business development</a:t>
            </a:r>
          </a:p>
          <a:p>
            <a:r>
              <a:rPr lang="en-GB" dirty="0"/>
              <a:t>   </a:t>
            </a:r>
          </a:p>
          <a:p>
            <a:r>
              <a:rPr lang="en-GB" dirty="0"/>
              <a:t>To improve speed and ease of use, it is common to provide</a:t>
            </a:r>
          </a:p>
          <a:p>
            <a:r>
              <a:rPr lang="en-GB" dirty="0"/>
              <a:t>additional facilities in the storage of data, including</a:t>
            </a:r>
          </a:p>
          <a:p>
            <a:endParaRPr lang="en-GB" dirty="0"/>
          </a:p>
          <a:p>
            <a:r>
              <a:rPr lang="en-GB" dirty="0"/>
              <a:t>Different kinds of schemas</a:t>
            </a:r>
          </a:p>
          <a:p>
            <a:r>
              <a:rPr lang="en-GB" dirty="0"/>
              <a:t>Specialised indexing mechanisms</a:t>
            </a:r>
          </a:p>
          <a:p>
            <a:r>
              <a:rPr lang="en-GB" dirty="0"/>
              <a:t>Pre-processing of data to provide aggregation and summarisation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20</a:t>
            </a:fld>
            <a:endParaRPr lang="en-US"/>
          </a:p>
        </p:txBody>
      </p:sp>
    </p:spTree>
    <p:extLst>
      <p:ext uri="{BB962C8B-B14F-4D97-AF65-F5344CB8AC3E}">
        <p14:creationId xmlns:p14="http://schemas.microsoft.com/office/powerpoint/2010/main" val="3861241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typical data mart might be maintained by one department in an organisation, using data extracted from the corporate database, to reflect their own particular interests and needs.  However, some data marts have grown to such a size that data mining tools are being used with them </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21</a:t>
            </a:fld>
            <a:endParaRPr lang="en-US"/>
          </a:p>
        </p:txBody>
      </p:sp>
    </p:spTree>
    <p:extLst>
      <p:ext uri="{BB962C8B-B14F-4D97-AF65-F5344CB8AC3E}">
        <p14:creationId xmlns:p14="http://schemas.microsoft.com/office/powerpoint/2010/main" val="654673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Analysts need to be able to examine data in various ways. </a:t>
            </a:r>
          </a:p>
          <a:p>
            <a:endParaRPr lang="en-GB" dirty="0"/>
          </a:p>
          <a:p>
            <a:r>
              <a:rPr lang="en-GB" dirty="0"/>
              <a:t> A powerful technique is to be able to produce tables (cross-tabs) which relate two variables whilst keeping others constant.</a:t>
            </a:r>
          </a:p>
          <a:p>
            <a:endParaRPr lang="en-GB" dirty="0"/>
          </a:p>
          <a:p>
            <a:r>
              <a:rPr lang="en-GB" dirty="0"/>
              <a:t>The database contains 3 dimensions</a:t>
            </a:r>
          </a:p>
          <a:p>
            <a:endParaRPr lang="en-GB" dirty="0"/>
          </a:p>
          <a:p>
            <a:r>
              <a:rPr lang="en-GB" dirty="0"/>
              <a:t>The analyst can examine one of the three planes shown to see, for example, how one operator</a:t>
            </a:r>
            <a:r>
              <a:rPr lang="ja-JP" altLang="en-GB" dirty="0">
                <a:latin typeface="Arial"/>
              </a:rPr>
              <a:t>’</a:t>
            </a:r>
            <a:r>
              <a:rPr lang="en-GB" dirty="0"/>
              <a:t>s performance has varied over time.</a:t>
            </a:r>
          </a:p>
          <a:p>
            <a:endParaRPr lang="en-GB" dirty="0"/>
          </a:p>
          <a:p>
            <a:r>
              <a:rPr lang="en-GB" dirty="0"/>
              <a:t>In most systems, there are many more than three dimensions, and analysis tools need to be able to produce the necessary views for users to work with.</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22</a:t>
            </a:fld>
            <a:endParaRPr lang="en-US"/>
          </a:p>
        </p:txBody>
      </p:sp>
    </p:spTree>
    <p:extLst>
      <p:ext uri="{BB962C8B-B14F-4D97-AF65-F5344CB8AC3E}">
        <p14:creationId xmlns:p14="http://schemas.microsoft.com/office/powerpoint/2010/main" val="749693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Slice: Fix one (or more) parameters, and examine a slice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23</a:t>
            </a:fld>
            <a:endParaRPr lang="en-US"/>
          </a:p>
        </p:txBody>
      </p:sp>
    </p:spTree>
    <p:extLst>
      <p:ext uri="{BB962C8B-B14F-4D97-AF65-F5344CB8AC3E}">
        <p14:creationId xmlns:p14="http://schemas.microsoft.com/office/powerpoint/2010/main" val="1197935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Dice: Restrict the analysis to one part of the whole </a:t>
            </a:r>
            <a:r>
              <a:rPr lang="ja-JP" altLang="en-GB" dirty="0">
                <a:latin typeface="Arial"/>
              </a:rPr>
              <a:t>‘</a:t>
            </a:r>
            <a:r>
              <a:rPr lang="en-GB" dirty="0"/>
              <a:t>cube</a:t>
            </a:r>
            <a:r>
              <a:rPr lang="ja-JP" altLang="en-GB" dirty="0">
                <a:latin typeface="Arial"/>
              </a:rPr>
              <a:t>’</a:t>
            </a:r>
            <a:endParaRPr lang="en-GB" dirty="0"/>
          </a:p>
          <a:p>
            <a:endParaRPr lang="en-GB" dirty="0"/>
          </a:p>
          <a:p>
            <a:endParaRPr lang="en-GB" dirty="0"/>
          </a:p>
          <a:p>
            <a:endParaRPr lang="en-GB" dirty="0"/>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24</a:t>
            </a:fld>
            <a:endParaRPr lang="en-US"/>
          </a:p>
        </p:txBody>
      </p:sp>
    </p:spTree>
    <p:extLst>
      <p:ext uri="{BB962C8B-B14F-4D97-AF65-F5344CB8AC3E}">
        <p14:creationId xmlns:p14="http://schemas.microsoft.com/office/powerpoint/2010/main" val="909289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Pivot: Look at the same data from a different angle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25</a:t>
            </a:fld>
            <a:endParaRPr lang="en-US"/>
          </a:p>
        </p:txBody>
      </p:sp>
    </p:spTree>
    <p:extLst>
      <p:ext uri="{BB962C8B-B14F-4D97-AF65-F5344CB8AC3E}">
        <p14:creationId xmlns:p14="http://schemas.microsoft.com/office/powerpoint/2010/main" val="1216874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Drill down: Go down to a deeper level of the data.  For example, if you have a table showing total sales by quarter, you might want to </a:t>
            </a:r>
            <a:r>
              <a:rPr lang="ja-JP" altLang="en-GB" dirty="0">
                <a:latin typeface="Arial"/>
              </a:rPr>
              <a:t>‘</a:t>
            </a:r>
            <a:r>
              <a:rPr lang="en-GB" dirty="0"/>
              <a:t>drill down</a:t>
            </a:r>
            <a:r>
              <a:rPr lang="ja-JP" altLang="en-GB" dirty="0">
                <a:latin typeface="Arial"/>
              </a:rPr>
              <a:t>’</a:t>
            </a:r>
            <a:r>
              <a:rPr lang="en-GB" dirty="0"/>
              <a:t> to see how the sales were made up by category.  Then you might want to examine one category and see which brands were doing best.</a:t>
            </a:r>
          </a:p>
        </p:txBody>
      </p:sp>
      <p:sp>
        <p:nvSpPr>
          <p:cNvPr id="4" name="Slide Number Placeholder 3"/>
          <p:cNvSpPr>
            <a:spLocks noGrp="1"/>
          </p:cNvSpPr>
          <p:nvPr>
            <p:ph type="sldNum" sz="quarter" idx="10"/>
          </p:nvPr>
        </p:nvSpPr>
        <p:spPr/>
        <p:txBody>
          <a:bodyPr/>
          <a:lstStyle/>
          <a:p>
            <a:fld id="{BAF7C373-6B91-8C48-93AD-A487ED3EE8A0}" type="slidenum">
              <a:rPr lang="en-US" smtClean="0"/>
              <a:t>26</a:t>
            </a:fld>
            <a:endParaRPr lang="en-US"/>
          </a:p>
        </p:txBody>
      </p:sp>
    </p:spTree>
    <p:extLst>
      <p:ext uri="{BB962C8B-B14F-4D97-AF65-F5344CB8AC3E}">
        <p14:creationId xmlns:p14="http://schemas.microsoft.com/office/powerpoint/2010/main" val="15471383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Roll up: The opposite of drill down - aggregate results to higher levels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27</a:t>
            </a:fld>
            <a:endParaRPr lang="en-US"/>
          </a:p>
        </p:txBody>
      </p:sp>
    </p:spTree>
    <p:extLst>
      <p:ext uri="{BB962C8B-B14F-4D97-AF65-F5344CB8AC3E}">
        <p14:creationId xmlns:p14="http://schemas.microsoft.com/office/powerpoint/2010/main" val="1630808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Star schema: there is a central, single </a:t>
            </a:r>
            <a:r>
              <a:rPr lang="ja-JP" altLang="en-GB" dirty="0">
                <a:latin typeface="Arial"/>
              </a:rPr>
              <a:t>‘</a:t>
            </a:r>
            <a:r>
              <a:rPr lang="en-GB" dirty="0"/>
              <a:t>fact table</a:t>
            </a:r>
            <a:r>
              <a:rPr lang="ja-JP" altLang="en-GB" dirty="0">
                <a:latin typeface="Arial"/>
              </a:rPr>
              <a:t>’</a:t>
            </a:r>
            <a:r>
              <a:rPr lang="en-GB" dirty="0"/>
              <a:t> and for each dimension, a single table.  Every fact in the fact table points to one tuple in each of the dimensions and has additional attributes.  </a:t>
            </a:r>
          </a:p>
          <a:p>
            <a:r>
              <a:rPr lang="en-GB" dirty="0"/>
              <a:t>Snowflake schema: This is similar to the above, but the dimensional hierarchy is represented directly by normalising the dimension tables.</a:t>
            </a:r>
          </a:p>
          <a:p>
            <a:r>
              <a:rPr lang="en-GB" dirty="0"/>
              <a:t>Fact constellation schema: There are multiple fact tables, that share many dimension tables</a:t>
            </a:r>
          </a:p>
          <a:p>
            <a:endParaRPr lang="en-GB" dirty="0"/>
          </a:p>
          <a:p>
            <a:r>
              <a:rPr lang="en-GB" dirty="0"/>
              <a:t>Bit-map indexes: each row of a table is represented by a bit, and the table as a bit vector.  Comparison, join and aggregation operations are reduced to bit arithmetic with dramatic improvement in processing time.  They work best for low-cardinality domains.</a:t>
            </a:r>
          </a:p>
          <a:p>
            <a:r>
              <a:rPr lang="en-GB" dirty="0"/>
              <a:t>Join indexes: these maintain relationships between the primary key and the foreign keys.  Thus, join indexes relate the values of the dimensions of a star schema to rows in the fact table.  Join indexes may span multiple dimensions</a:t>
            </a:r>
          </a:p>
        </p:txBody>
      </p:sp>
      <p:sp>
        <p:nvSpPr>
          <p:cNvPr id="4" name="Slide Number Placeholder 3"/>
          <p:cNvSpPr>
            <a:spLocks noGrp="1"/>
          </p:cNvSpPr>
          <p:nvPr>
            <p:ph type="sldNum" sz="quarter" idx="10"/>
          </p:nvPr>
        </p:nvSpPr>
        <p:spPr/>
        <p:txBody>
          <a:bodyPr/>
          <a:lstStyle/>
          <a:p>
            <a:fld id="{BAF7C373-6B91-8C48-93AD-A487ED3EE8A0}" type="slidenum">
              <a:rPr lang="en-US" smtClean="0"/>
              <a:t>28</a:t>
            </a:fld>
            <a:endParaRPr lang="en-US"/>
          </a:p>
        </p:txBody>
      </p:sp>
    </p:spTree>
    <p:extLst>
      <p:ext uri="{BB962C8B-B14F-4D97-AF65-F5344CB8AC3E}">
        <p14:creationId xmlns:p14="http://schemas.microsoft.com/office/powerpoint/2010/main" val="2572372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4</a:t>
            </a:fld>
            <a:endParaRPr lang="en-US"/>
          </a:p>
        </p:txBody>
      </p:sp>
    </p:spTree>
    <p:extLst>
      <p:ext uri="{BB962C8B-B14F-4D97-AF65-F5344CB8AC3E}">
        <p14:creationId xmlns:p14="http://schemas.microsoft.com/office/powerpoint/2010/main" val="3002177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Star schema: there is a central, single </a:t>
            </a:r>
            <a:r>
              <a:rPr lang="ja-JP" altLang="en-GB" dirty="0">
                <a:latin typeface="Arial"/>
              </a:rPr>
              <a:t>‘</a:t>
            </a:r>
            <a:r>
              <a:rPr lang="en-GB" dirty="0"/>
              <a:t>fact table</a:t>
            </a:r>
            <a:r>
              <a:rPr lang="ja-JP" altLang="en-GB" dirty="0">
                <a:latin typeface="Arial"/>
              </a:rPr>
              <a:t>’</a:t>
            </a:r>
            <a:r>
              <a:rPr lang="en-GB" dirty="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29</a:t>
            </a:fld>
            <a:endParaRPr lang="en-US"/>
          </a:p>
        </p:txBody>
      </p:sp>
    </p:spTree>
    <p:extLst>
      <p:ext uri="{BB962C8B-B14F-4D97-AF65-F5344CB8AC3E}">
        <p14:creationId xmlns:p14="http://schemas.microsoft.com/office/powerpoint/2010/main" val="1933416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Star schema: there is a central, single </a:t>
            </a:r>
            <a:r>
              <a:rPr lang="ja-JP" altLang="en-GB" dirty="0">
                <a:latin typeface="Arial"/>
              </a:rPr>
              <a:t>‘</a:t>
            </a:r>
            <a:r>
              <a:rPr lang="en-GB" dirty="0"/>
              <a:t>fact table</a:t>
            </a:r>
            <a:r>
              <a:rPr lang="ja-JP" altLang="en-GB" dirty="0">
                <a:latin typeface="Arial"/>
              </a:rPr>
              <a:t>’</a:t>
            </a:r>
            <a:r>
              <a:rPr lang="en-GB" dirty="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30</a:t>
            </a:fld>
            <a:endParaRPr lang="en-US"/>
          </a:p>
        </p:txBody>
      </p:sp>
    </p:spTree>
    <p:extLst>
      <p:ext uri="{BB962C8B-B14F-4D97-AF65-F5344CB8AC3E}">
        <p14:creationId xmlns:p14="http://schemas.microsoft.com/office/powerpoint/2010/main" val="42476234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Snowflake schema: This is similar to the above, but the dimensional hierarchy is represented directly by normalising the dimension tables.</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31</a:t>
            </a:fld>
            <a:endParaRPr lang="en-US"/>
          </a:p>
        </p:txBody>
      </p:sp>
    </p:spTree>
    <p:extLst>
      <p:ext uri="{BB962C8B-B14F-4D97-AF65-F5344CB8AC3E}">
        <p14:creationId xmlns:p14="http://schemas.microsoft.com/office/powerpoint/2010/main" val="30680939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Relational and Specialised RDBMS, which might have specialised indexing techniques, join and scan methods </a:t>
            </a:r>
          </a:p>
          <a:p>
            <a:endParaRPr lang="en-GB" dirty="0"/>
          </a:p>
          <a:p>
            <a:r>
              <a:rPr lang="en-GB" dirty="0"/>
              <a:t>Relational OLAP (ROLAP) servers, which have been explicitly developed to use a relational engine to support OLAP.  They would include aggregation navigation logic, the ability to generate multi-statement SQL, and would have other additional services</a:t>
            </a:r>
          </a:p>
          <a:p>
            <a:endParaRPr lang="en-GB" dirty="0"/>
          </a:p>
          <a:p>
            <a:r>
              <a:rPr lang="en-GB" dirty="0"/>
              <a:t>Multidimensional OLAP (MOLAP) servers, where the storage model is an n-dimensional array.  Front end multidimensional queries map to the database capabilities in a straightforward way.  Ways are needed to handle sparse data, which can get expensive to deal with in an array representation.  One solution is to use a 2-level approach, with 2-D dense arrays indexed by B-Trees.  Time is often one of the dimensions included in the array structures, and there are special techniques to handle time series in some products.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32</a:t>
            </a:fld>
            <a:endParaRPr lang="en-US"/>
          </a:p>
        </p:txBody>
      </p:sp>
    </p:spTree>
    <p:extLst>
      <p:ext uri="{BB962C8B-B14F-4D97-AF65-F5344CB8AC3E}">
        <p14:creationId xmlns:p14="http://schemas.microsoft.com/office/powerpoint/2010/main" val="989067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a:t>Static,</a:t>
            </a:r>
            <a:r>
              <a:rPr lang="en-GB" baseline="0"/>
              <a:t> </a:t>
            </a:r>
            <a:r>
              <a:rPr lang="en-GB"/>
              <a:t>user </a:t>
            </a:r>
            <a:r>
              <a:rPr lang="en-GB" dirty="0"/>
              <a:t>peels back one or more layers of the onion, may need multidimensional.</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6</a:t>
            </a:fld>
            <a:endParaRPr lang="en-US"/>
          </a:p>
        </p:txBody>
      </p:sp>
    </p:spTree>
    <p:extLst>
      <p:ext uri="{BB962C8B-B14F-4D97-AF65-F5344CB8AC3E}">
        <p14:creationId xmlns:p14="http://schemas.microsoft.com/office/powerpoint/2010/main" val="3619944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The user varies one or more parameters and examines the outcomes.</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indent="0" algn="l" defTabSz="457200" rtl="0" eaLnBrk="1" fontAlgn="auto" latinLnBrk="0" hangingPunct="1">
              <a:lnSpc>
                <a:spcPct val="100000"/>
              </a:lnSpc>
              <a:spcBef>
                <a:spcPts val="0"/>
              </a:spcBef>
              <a:spcAft>
                <a:spcPts val="0"/>
              </a:spcAft>
              <a:buClrTx/>
              <a:buSzTx/>
              <a:buFontTx/>
              <a:buNone/>
              <a:tabLst/>
              <a:defRPr/>
            </a:pPr>
            <a:r>
              <a:rPr lang="en-GB" dirty="0"/>
              <a:t>This is a much more dynamic form of analysis, and the analyst may want to combine and alter variables across multiple dimensions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7</a:t>
            </a:fld>
            <a:endParaRPr lang="en-US"/>
          </a:p>
        </p:txBody>
      </p:sp>
    </p:spTree>
    <p:extLst>
      <p:ext uri="{BB962C8B-B14F-4D97-AF65-F5344CB8AC3E}">
        <p14:creationId xmlns:p14="http://schemas.microsoft.com/office/powerpoint/2010/main" val="2825097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a:t>The analyst specifies the desired outcome. </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indent="0" algn="l" defTabSz="457200" rtl="0" eaLnBrk="1" fontAlgn="auto" latinLnBrk="0" hangingPunct="1">
              <a:lnSpc>
                <a:spcPct val="100000"/>
              </a:lnSpc>
              <a:spcBef>
                <a:spcPts val="0"/>
              </a:spcBef>
              <a:spcAft>
                <a:spcPts val="0"/>
              </a:spcAft>
              <a:buClrTx/>
              <a:buSzTx/>
              <a:buFontTx/>
              <a:buNone/>
              <a:tabLst/>
              <a:defRPr/>
            </a:pPr>
            <a:r>
              <a:rPr lang="en-GB" dirty="0"/>
              <a:t>Very</a:t>
            </a:r>
            <a:r>
              <a:rPr lang="en-GB" baseline="0" dirty="0"/>
              <a:t> </a:t>
            </a:r>
            <a:r>
              <a:rPr lang="en-GB" dirty="0"/>
              <a:t>dynamic form of analysis, it has to be multidimensional, and no-one has yet implemented</a:t>
            </a:r>
          </a:p>
        </p:txBody>
      </p:sp>
      <p:sp>
        <p:nvSpPr>
          <p:cNvPr id="4" name="Slide Number Placeholder 3"/>
          <p:cNvSpPr>
            <a:spLocks noGrp="1"/>
          </p:cNvSpPr>
          <p:nvPr>
            <p:ph type="sldNum" sz="quarter" idx="10"/>
          </p:nvPr>
        </p:nvSpPr>
        <p:spPr/>
        <p:txBody>
          <a:bodyPr/>
          <a:lstStyle/>
          <a:p>
            <a:fld id="{BAF7C373-6B91-8C48-93AD-A487ED3EE8A0}" type="slidenum">
              <a:rPr lang="en-US" smtClean="0"/>
              <a:t>8</a:t>
            </a:fld>
            <a:endParaRPr lang="en-US"/>
          </a:p>
        </p:txBody>
      </p:sp>
    </p:spTree>
    <p:extLst>
      <p:ext uri="{BB962C8B-B14F-4D97-AF65-F5344CB8AC3E}">
        <p14:creationId xmlns:p14="http://schemas.microsoft.com/office/powerpoint/2010/main" val="136246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Paper  is available from </a:t>
            </a:r>
            <a:r>
              <a:rPr lang="en-GB" dirty="0" err="1"/>
              <a:t>Arbor</a:t>
            </a:r>
            <a:r>
              <a:rPr lang="en-GB" dirty="0"/>
              <a:t> Software</a:t>
            </a:r>
            <a:r>
              <a:rPr lang="ja-JP" altLang="en-GB" dirty="0">
                <a:latin typeface="Arial"/>
              </a:rPr>
              <a:t>’</a:t>
            </a:r>
            <a:r>
              <a:rPr lang="en-GB" dirty="0"/>
              <a:t>s Web site, and which has been reproduced elsewhere.   </a:t>
            </a:r>
            <a:r>
              <a:rPr lang="en-GB" dirty="0" err="1"/>
              <a:t>Arbor</a:t>
            </a:r>
            <a:r>
              <a:rPr lang="en-GB" dirty="0"/>
              <a:t> comes out well in the comparison!!</a:t>
            </a:r>
          </a:p>
          <a:p>
            <a:endParaRPr lang="en-GB" dirty="0"/>
          </a:p>
          <a:p>
            <a:r>
              <a:rPr lang="en-GB" dirty="0"/>
              <a:t>Very active area in the market place.  Some early users have been in the Retail industry. Various examples of analysis which have resulted in very significant savings or increased sales.</a:t>
            </a:r>
          </a:p>
          <a:p>
            <a:endParaRPr lang="en-GB" dirty="0"/>
          </a:p>
          <a:p>
            <a:r>
              <a:rPr lang="en-GB" dirty="0"/>
              <a:t>Many companies are shipping tools and packages to provide OLAP.  Analysis does tend to be compute intensive, and large enough resources are needed.  Some systems have been the victims of their own success</a:t>
            </a:r>
          </a:p>
          <a:p>
            <a:endParaRPr lang="en-GB" dirty="0"/>
          </a:p>
          <a:p>
            <a:r>
              <a:rPr lang="en-GB" dirty="0"/>
              <a:t>Many systems run on high-powered PCs. Bigger users setting up warehouse on MPP machines to provide necessary power.</a:t>
            </a:r>
          </a:p>
          <a:p>
            <a:endParaRPr lang="en-GB" dirty="0"/>
          </a:p>
          <a:p>
            <a:r>
              <a:rPr lang="en-GB" dirty="0"/>
              <a:t>Examples - Beer and Nappies, Games to down-town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9</a:t>
            </a:fld>
            <a:endParaRPr lang="en-US"/>
          </a:p>
        </p:txBody>
      </p:sp>
    </p:spTree>
    <p:extLst>
      <p:ext uri="{BB962C8B-B14F-4D97-AF65-F5344CB8AC3E}">
        <p14:creationId xmlns:p14="http://schemas.microsoft.com/office/powerpoint/2010/main" val="2825349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Beer</a:t>
            </a:r>
            <a:r>
              <a:rPr lang="en-GB" baseline="0" dirty="0"/>
              <a:t> </a:t>
            </a:r>
            <a:r>
              <a:rPr lang="en-GB" baseline="0"/>
              <a:t>and nappies</a:t>
            </a:r>
            <a:endParaRPr lang="en-GB" dirty="0"/>
          </a:p>
          <a:p>
            <a:endParaRPr lang="en-GB" dirty="0"/>
          </a:p>
          <a:p>
            <a:r>
              <a:rPr lang="en-GB" dirty="0"/>
              <a:t>As terabyte DBs  become prevalent and data warehouses common, more difficult to create value from such large amounts of data.  </a:t>
            </a:r>
          </a:p>
          <a:p>
            <a:endParaRPr lang="en-GB" dirty="0"/>
          </a:p>
          <a:p>
            <a:r>
              <a:rPr lang="en-GB" dirty="0"/>
              <a:t>Ability to create value from data is constrained by  the skill and experience of the analyst to make and verify hypotheses by sifting through large amounts of data.  Data mining attempts to overcome this limitation by using the computer to discover relationships that can be used to make predictions.</a:t>
            </a:r>
          </a:p>
          <a:p>
            <a:endParaRPr lang="en-GB" dirty="0"/>
          </a:p>
          <a:p>
            <a:r>
              <a:rPr lang="en-GB" dirty="0"/>
              <a:t>Data mining tools often find unsuspected relationships in data that other techniques will overlook.  </a:t>
            </a:r>
            <a:r>
              <a:rPr lang="en-GB" dirty="0" err="1"/>
              <a:t>eg</a:t>
            </a:r>
            <a:r>
              <a:rPr lang="en-GB" dirty="0"/>
              <a:t>, data mining can identify micro-market segments by analysing hundreds of attributes in customer sales records rather than having a marketer rely on traditional age and income ranges.</a:t>
            </a:r>
          </a:p>
          <a:p>
            <a:endParaRPr lang="en-GB" dirty="0"/>
          </a:p>
          <a:p>
            <a:r>
              <a:rPr lang="en-GB" dirty="0"/>
              <a:t>Commercial, Financial, Scientific examples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10</a:t>
            </a:fld>
            <a:endParaRPr lang="en-US"/>
          </a:p>
        </p:txBody>
      </p:sp>
    </p:spTree>
    <p:extLst>
      <p:ext uri="{BB962C8B-B14F-4D97-AF65-F5344CB8AC3E}">
        <p14:creationId xmlns:p14="http://schemas.microsoft.com/office/powerpoint/2010/main" val="2488347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16</a:t>
            </a:fld>
            <a:endParaRPr lang="en-US"/>
          </a:p>
        </p:txBody>
      </p:sp>
    </p:spTree>
    <p:extLst>
      <p:ext uri="{BB962C8B-B14F-4D97-AF65-F5344CB8AC3E}">
        <p14:creationId xmlns:p14="http://schemas.microsoft.com/office/powerpoint/2010/main" val="2713874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17</a:t>
            </a:fld>
            <a:endParaRPr lang="en-US"/>
          </a:p>
        </p:txBody>
      </p:sp>
    </p:spTree>
    <p:extLst>
      <p:ext uri="{BB962C8B-B14F-4D97-AF65-F5344CB8AC3E}">
        <p14:creationId xmlns:p14="http://schemas.microsoft.com/office/powerpoint/2010/main" val="899451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2C8DE-3E98-4644-BFE2-F32FC3D7D4B8}"/>
              </a:ext>
            </a:extLst>
          </p:cNvPr>
          <p:cNvSpPr>
            <a:spLocks noGrp="1"/>
          </p:cNvSpPr>
          <p:nvPr>
            <p:ph type="title" hasCustomPrompt="1"/>
          </p:nvPr>
        </p:nvSpPr>
        <p:spPr/>
        <p:txBody>
          <a:bodyPr/>
          <a:lstStyle/>
          <a:p>
            <a:r>
              <a:rPr lang="en-US" dirty="0"/>
              <a:t>TITLE</a:t>
            </a:r>
            <a:endParaRPr lang="en-GB" dirty="0"/>
          </a:p>
        </p:txBody>
      </p:sp>
      <p:sp>
        <p:nvSpPr>
          <p:cNvPr id="5" name="Slide Number Placeholder 4">
            <a:extLst>
              <a:ext uri="{FF2B5EF4-FFF2-40B4-BE49-F238E27FC236}">
                <a16:creationId xmlns:a16="http://schemas.microsoft.com/office/drawing/2014/main" id="{FC5C1B61-3120-E04E-BDC6-5BA5CDF4F06F}"/>
              </a:ext>
            </a:extLst>
          </p:cNvPr>
          <p:cNvSpPr>
            <a:spLocks noGrp="1"/>
          </p:cNvSpPr>
          <p:nvPr>
            <p:ph type="sldNum" sz="quarter" idx="12"/>
          </p:nvPr>
        </p:nvSpPr>
        <p:spPr/>
        <p:txBody>
          <a:bodyPr/>
          <a:lstStyle/>
          <a:p>
            <a:fld id="{3BD0896E-602A-494F-99CF-AC1BD90019B0}" type="slidenum">
              <a:rPr lang="en-GB" smtClean="0"/>
              <a:pPr/>
              <a:t>‹#›</a:t>
            </a:fld>
            <a:endParaRPr lang="en-GB"/>
          </a:p>
        </p:txBody>
      </p:sp>
      <p:sp>
        <p:nvSpPr>
          <p:cNvPr id="7" name="Content Placeholder 6">
            <a:extLst>
              <a:ext uri="{FF2B5EF4-FFF2-40B4-BE49-F238E27FC236}">
                <a16:creationId xmlns:a16="http://schemas.microsoft.com/office/drawing/2014/main" id="{369A46B8-E3F6-A44F-899D-EF8F718CC987}"/>
              </a:ext>
            </a:extLst>
          </p:cNvPr>
          <p:cNvSpPr>
            <a:spLocks noGrp="1"/>
          </p:cNvSpPr>
          <p:nvPr>
            <p:ph sz="quarter" idx="13"/>
          </p:nvPr>
        </p:nvSpPr>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113C0B99-262F-EF42-9A89-D2867F6B9279}"/>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07037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Spli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B8724-179D-BB4E-84DE-5C6844E95FCB}"/>
              </a:ext>
            </a:extLst>
          </p:cNvPr>
          <p:cNvSpPr>
            <a:spLocks noGrp="1"/>
          </p:cNvSpPr>
          <p:nvPr>
            <p:ph type="title" hasCustomPrompt="1"/>
          </p:nvPr>
        </p:nvSpPr>
        <p:spPr/>
        <p:txBody>
          <a:bodyPr/>
          <a:lstStyle/>
          <a:p>
            <a:r>
              <a:rPr lang="en-US" dirty="0"/>
              <a:t>TITLE</a:t>
            </a:r>
            <a:endParaRPr lang="en-GB" dirty="0"/>
          </a:p>
        </p:txBody>
      </p:sp>
      <p:sp>
        <p:nvSpPr>
          <p:cNvPr id="6" name="Content Placeholder 6">
            <a:extLst>
              <a:ext uri="{FF2B5EF4-FFF2-40B4-BE49-F238E27FC236}">
                <a16:creationId xmlns:a16="http://schemas.microsoft.com/office/drawing/2014/main" id="{DBB4903D-75AE-7D48-A0DC-638CC76AC11B}"/>
              </a:ext>
            </a:extLst>
          </p:cNvPr>
          <p:cNvSpPr>
            <a:spLocks noGrp="1"/>
          </p:cNvSpPr>
          <p:nvPr>
            <p:ph sz="quarter" idx="13"/>
          </p:nvPr>
        </p:nvSpPr>
        <p:spPr>
          <a:xfrm>
            <a:off x="623888" y="1773236"/>
            <a:ext cx="5400675" cy="4464051"/>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C8ABF461-B4B4-894F-AD2A-66803A5F5DB9}"/>
              </a:ext>
            </a:extLst>
          </p:cNvPr>
          <p:cNvSpPr>
            <a:spLocks noGrp="1"/>
          </p:cNvSpPr>
          <p:nvPr>
            <p:ph sz="quarter" idx="14"/>
          </p:nvPr>
        </p:nvSpPr>
        <p:spPr>
          <a:xfrm>
            <a:off x="6167438" y="1773238"/>
            <a:ext cx="5400675" cy="4464051"/>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10">
            <a:extLst>
              <a:ext uri="{FF2B5EF4-FFF2-40B4-BE49-F238E27FC236}">
                <a16:creationId xmlns:a16="http://schemas.microsoft.com/office/drawing/2014/main" id="{B8FB3173-7AA0-D843-9B5E-650ED53C92B2}"/>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7289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C1511-F3E4-724E-9385-E56C8E96E462}"/>
              </a:ext>
            </a:extLst>
          </p:cNvPr>
          <p:cNvSpPr>
            <a:spLocks noGrp="1"/>
          </p:cNvSpPr>
          <p:nvPr>
            <p:ph type="title" hasCustomPrompt="1"/>
          </p:nvPr>
        </p:nvSpPr>
        <p:spPr/>
        <p:txBody>
          <a:bodyPr/>
          <a:lstStyle/>
          <a:p>
            <a:r>
              <a:rPr lang="en-US" dirty="0"/>
              <a:t>TITLE</a:t>
            </a:r>
            <a:endParaRPr lang="en-GB" dirty="0"/>
          </a:p>
        </p:txBody>
      </p:sp>
      <p:sp>
        <p:nvSpPr>
          <p:cNvPr id="6" name="Content Placeholder 6">
            <a:extLst>
              <a:ext uri="{FF2B5EF4-FFF2-40B4-BE49-F238E27FC236}">
                <a16:creationId xmlns:a16="http://schemas.microsoft.com/office/drawing/2014/main" id="{317649E7-935E-964A-AF69-C0C4D907C876}"/>
              </a:ext>
            </a:extLst>
          </p:cNvPr>
          <p:cNvSpPr>
            <a:spLocks noGrp="1"/>
          </p:cNvSpPr>
          <p:nvPr>
            <p:ph sz="quarter" idx="13"/>
          </p:nvPr>
        </p:nvSpPr>
        <p:spPr>
          <a:xfrm>
            <a:off x="623888" y="2276475"/>
            <a:ext cx="5400675" cy="3960812"/>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D1FB0E1B-5C1F-6F40-9A46-F8BCACC6E5EC}"/>
              </a:ext>
            </a:extLst>
          </p:cNvPr>
          <p:cNvSpPr>
            <a:spLocks noGrp="1"/>
          </p:cNvSpPr>
          <p:nvPr>
            <p:ph sz="quarter" idx="14"/>
          </p:nvPr>
        </p:nvSpPr>
        <p:spPr>
          <a:xfrm>
            <a:off x="6167438" y="2276477"/>
            <a:ext cx="5400675" cy="3960812"/>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9">
            <a:extLst>
              <a:ext uri="{FF2B5EF4-FFF2-40B4-BE49-F238E27FC236}">
                <a16:creationId xmlns:a16="http://schemas.microsoft.com/office/drawing/2014/main" id="{4F555E08-1F8E-FE4A-8984-00D054924379}"/>
              </a:ext>
            </a:extLst>
          </p:cNvPr>
          <p:cNvSpPr>
            <a:spLocks noGrp="1"/>
          </p:cNvSpPr>
          <p:nvPr>
            <p:ph type="body" sz="quarter" idx="21"/>
          </p:nvPr>
        </p:nvSpPr>
        <p:spPr>
          <a:xfrm>
            <a:off x="623888" y="1773238"/>
            <a:ext cx="5400675" cy="360362"/>
          </a:xfrm>
        </p:spPr>
        <p:txBody>
          <a:bodyPr lIns="72000" tIns="36000" rIns="72000" bIns="36000"/>
          <a:lstStyle>
            <a:lvl1pPr marL="0" indent="0">
              <a:buNone/>
              <a:defRPr b="1"/>
            </a:lvl1pPr>
          </a:lstStyle>
          <a:p>
            <a:pPr lvl="0"/>
            <a:r>
              <a:rPr lang="en-US"/>
              <a:t>Click to edit Master text styles</a:t>
            </a:r>
          </a:p>
        </p:txBody>
      </p:sp>
      <p:sp>
        <p:nvSpPr>
          <p:cNvPr id="11" name="Text Placeholder 9">
            <a:extLst>
              <a:ext uri="{FF2B5EF4-FFF2-40B4-BE49-F238E27FC236}">
                <a16:creationId xmlns:a16="http://schemas.microsoft.com/office/drawing/2014/main" id="{A01483EC-A312-1944-A3B6-36E2CF252F74}"/>
              </a:ext>
            </a:extLst>
          </p:cNvPr>
          <p:cNvSpPr>
            <a:spLocks noGrp="1"/>
          </p:cNvSpPr>
          <p:nvPr>
            <p:ph type="body" sz="quarter" idx="22"/>
          </p:nvPr>
        </p:nvSpPr>
        <p:spPr>
          <a:xfrm>
            <a:off x="6167438" y="1773238"/>
            <a:ext cx="5400675" cy="360362"/>
          </a:xfrm>
        </p:spPr>
        <p:txBody>
          <a:bodyPr lIns="72000" tIns="36000" rIns="72000" bIns="36000"/>
          <a:lstStyle>
            <a:lvl1pPr marL="0" indent="0">
              <a:buNone/>
              <a:defRPr b="1"/>
            </a:lvl1pPr>
          </a:lstStyle>
          <a:p>
            <a:pPr lvl="0"/>
            <a:r>
              <a:rPr lang="en-US"/>
              <a:t>Click to edit Master text styles</a:t>
            </a:r>
          </a:p>
        </p:txBody>
      </p:sp>
      <p:sp>
        <p:nvSpPr>
          <p:cNvPr id="14" name="Text Placeholder 10">
            <a:extLst>
              <a:ext uri="{FF2B5EF4-FFF2-40B4-BE49-F238E27FC236}">
                <a16:creationId xmlns:a16="http://schemas.microsoft.com/office/drawing/2014/main" id="{22A8D003-FCDA-0047-981A-893491C3545D}"/>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215377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Portrait Bleed Righ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2BDD746F-C60A-5F4B-A45F-63CE1F52DDB3}"/>
              </a:ext>
            </a:extLst>
          </p:cNvPr>
          <p:cNvSpPr>
            <a:spLocks noGrp="1"/>
          </p:cNvSpPr>
          <p:nvPr>
            <p:ph type="pic" sz="quarter" idx="10"/>
          </p:nvPr>
        </p:nvSpPr>
        <p:spPr>
          <a:xfrm>
            <a:off x="6167439" y="0"/>
            <a:ext cx="6024562" cy="6858000"/>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2" name="Title 1">
            <a:extLst>
              <a:ext uri="{FF2B5EF4-FFF2-40B4-BE49-F238E27FC236}">
                <a16:creationId xmlns:a16="http://schemas.microsoft.com/office/drawing/2014/main" id="{280B8724-179D-BB4E-84DE-5C6844E95FCB}"/>
              </a:ext>
            </a:extLst>
          </p:cNvPr>
          <p:cNvSpPr>
            <a:spLocks noGrp="1"/>
          </p:cNvSpPr>
          <p:nvPr>
            <p:ph type="title" hasCustomPrompt="1"/>
          </p:nvPr>
        </p:nvSpPr>
        <p:spPr>
          <a:xfrm>
            <a:off x="623889" y="692150"/>
            <a:ext cx="5400674" cy="936625"/>
          </a:xfrm>
        </p:spPr>
        <p:txBody>
          <a:bodyPr/>
          <a:lstStyle/>
          <a:p>
            <a:r>
              <a:rPr lang="en-US" dirty="0"/>
              <a:t>TITLE</a:t>
            </a:r>
            <a:endParaRPr lang="en-GB" dirty="0"/>
          </a:p>
        </p:txBody>
      </p:sp>
      <p:sp>
        <p:nvSpPr>
          <p:cNvPr id="6" name="Content Placeholder 6">
            <a:extLst>
              <a:ext uri="{FF2B5EF4-FFF2-40B4-BE49-F238E27FC236}">
                <a16:creationId xmlns:a16="http://schemas.microsoft.com/office/drawing/2014/main" id="{DBB4903D-75AE-7D48-A0DC-638CC76AC11B}"/>
              </a:ext>
            </a:extLst>
          </p:cNvPr>
          <p:cNvSpPr>
            <a:spLocks noGrp="1"/>
          </p:cNvSpPr>
          <p:nvPr>
            <p:ph sz="quarter" idx="13"/>
          </p:nvPr>
        </p:nvSpPr>
        <p:spPr>
          <a:xfrm>
            <a:off x="623888" y="1773236"/>
            <a:ext cx="5400675" cy="4464051"/>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10">
            <a:extLst>
              <a:ext uri="{FF2B5EF4-FFF2-40B4-BE49-F238E27FC236}">
                <a16:creationId xmlns:a16="http://schemas.microsoft.com/office/drawing/2014/main" id="{90956CC3-5066-2E40-8C1A-C70D599F386A}"/>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685866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nd Portrait Bleed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B8724-179D-BB4E-84DE-5C6844E95FCB}"/>
              </a:ext>
            </a:extLst>
          </p:cNvPr>
          <p:cNvSpPr>
            <a:spLocks noGrp="1"/>
          </p:cNvSpPr>
          <p:nvPr>
            <p:ph type="title" hasCustomPrompt="1"/>
          </p:nvPr>
        </p:nvSpPr>
        <p:spPr>
          <a:xfrm>
            <a:off x="6167437" y="692150"/>
            <a:ext cx="5400675" cy="936625"/>
          </a:xfrm>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C8ABF461-B4B4-894F-AD2A-66803A5F5DB9}"/>
              </a:ext>
            </a:extLst>
          </p:cNvPr>
          <p:cNvSpPr>
            <a:spLocks noGrp="1"/>
          </p:cNvSpPr>
          <p:nvPr>
            <p:ph sz="quarter" idx="14"/>
          </p:nvPr>
        </p:nvSpPr>
        <p:spPr>
          <a:xfrm>
            <a:off x="6167438" y="1773238"/>
            <a:ext cx="5400675" cy="4464051"/>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a:extLst>
              <a:ext uri="{FF2B5EF4-FFF2-40B4-BE49-F238E27FC236}">
                <a16:creationId xmlns:a16="http://schemas.microsoft.com/office/drawing/2014/main" id="{49B6178A-34C0-C542-A96F-1D5AC73A1E04}"/>
              </a:ext>
            </a:extLst>
          </p:cNvPr>
          <p:cNvSpPr>
            <a:spLocks noGrp="1"/>
          </p:cNvSpPr>
          <p:nvPr>
            <p:ph type="pic" sz="quarter" idx="10"/>
          </p:nvPr>
        </p:nvSpPr>
        <p:spPr>
          <a:xfrm>
            <a:off x="0" y="0"/>
            <a:ext cx="6024562" cy="6858000"/>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11" name="Text Placeholder 10">
            <a:extLst>
              <a:ext uri="{FF2B5EF4-FFF2-40B4-BE49-F238E27FC236}">
                <a16:creationId xmlns:a16="http://schemas.microsoft.com/office/drawing/2014/main" id="{94A79C78-B21D-F943-BA39-8360A5CA224D}"/>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770041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and Mont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B8724-179D-BB4E-84DE-5C6844E95FCB}"/>
              </a:ext>
            </a:extLst>
          </p:cNvPr>
          <p:cNvSpPr>
            <a:spLocks noGrp="1"/>
          </p:cNvSpPr>
          <p:nvPr>
            <p:ph type="title" hasCustomPrompt="1"/>
          </p:nvPr>
        </p:nvSpPr>
        <p:spPr>
          <a:xfrm>
            <a:off x="623889" y="692150"/>
            <a:ext cx="5400674" cy="936625"/>
          </a:xfrm>
        </p:spPr>
        <p:txBody>
          <a:bodyPr/>
          <a:lstStyle/>
          <a:p>
            <a:r>
              <a:rPr lang="en-US" dirty="0"/>
              <a:t>TITLE</a:t>
            </a:r>
            <a:endParaRPr lang="en-GB" dirty="0"/>
          </a:p>
        </p:txBody>
      </p:sp>
      <p:sp>
        <p:nvSpPr>
          <p:cNvPr id="6" name="Content Placeholder 6">
            <a:extLst>
              <a:ext uri="{FF2B5EF4-FFF2-40B4-BE49-F238E27FC236}">
                <a16:creationId xmlns:a16="http://schemas.microsoft.com/office/drawing/2014/main" id="{DBB4903D-75AE-7D48-A0DC-638CC76AC11B}"/>
              </a:ext>
            </a:extLst>
          </p:cNvPr>
          <p:cNvSpPr>
            <a:spLocks noGrp="1"/>
          </p:cNvSpPr>
          <p:nvPr>
            <p:ph sz="quarter" idx="13"/>
          </p:nvPr>
        </p:nvSpPr>
        <p:spPr>
          <a:xfrm>
            <a:off x="623888" y="1773236"/>
            <a:ext cx="5400675" cy="4464051"/>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4">
            <a:extLst>
              <a:ext uri="{FF2B5EF4-FFF2-40B4-BE49-F238E27FC236}">
                <a16:creationId xmlns:a16="http://schemas.microsoft.com/office/drawing/2014/main" id="{08D99ABB-BC2E-134A-A2CD-85CF5A02E722}"/>
              </a:ext>
            </a:extLst>
          </p:cNvPr>
          <p:cNvSpPr>
            <a:spLocks noGrp="1"/>
          </p:cNvSpPr>
          <p:nvPr>
            <p:ph type="pic" sz="quarter" idx="12" hasCustomPrompt="1"/>
          </p:nvPr>
        </p:nvSpPr>
        <p:spPr>
          <a:xfrm>
            <a:off x="8901542" y="824986"/>
            <a:ext cx="2666571" cy="2815176"/>
          </a:xfrm>
          <a:prstGeom prst="rect">
            <a:avLst/>
          </a:prstGeom>
          <a:solidFill>
            <a:schemeClr val="tx1">
              <a:lumMod val="10000"/>
              <a:lumOff val="90000"/>
            </a:schemeClr>
          </a:solidFill>
        </p:spPr>
        <p:txBody>
          <a:bodyPr anchor="ctr" anchorCtr="0"/>
          <a:lstStyle>
            <a:lvl1pPr marL="0" indent="0" algn="ctr">
              <a:buNone/>
              <a:defRPr sz="1000">
                <a:solidFill>
                  <a:schemeClr val="bg1"/>
                </a:solidFill>
              </a:defRPr>
            </a:lvl1pPr>
          </a:lstStyle>
          <a:p>
            <a:r>
              <a:rPr lang="en-GB" dirty="0"/>
              <a:t>Picture</a:t>
            </a:r>
          </a:p>
        </p:txBody>
      </p:sp>
      <p:sp>
        <p:nvSpPr>
          <p:cNvPr id="10" name="Picture Placeholder 4">
            <a:extLst>
              <a:ext uri="{FF2B5EF4-FFF2-40B4-BE49-F238E27FC236}">
                <a16:creationId xmlns:a16="http://schemas.microsoft.com/office/drawing/2014/main" id="{4DD31F4D-BE21-FB46-B0CE-AF77431BBABA}"/>
              </a:ext>
            </a:extLst>
          </p:cNvPr>
          <p:cNvSpPr>
            <a:spLocks noGrp="1"/>
          </p:cNvSpPr>
          <p:nvPr>
            <p:ph type="pic" sz="quarter" idx="21" hasCustomPrompt="1"/>
          </p:nvPr>
        </p:nvSpPr>
        <p:spPr>
          <a:xfrm>
            <a:off x="6167438" y="1767953"/>
            <a:ext cx="2591229" cy="1872208"/>
          </a:xfrm>
          <a:prstGeom prst="rect">
            <a:avLst/>
          </a:prstGeom>
          <a:solidFill>
            <a:schemeClr val="tx1">
              <a:lumMod val="10000"/>
              <a:lumOff val="90000"/>
            </a:schemeClr>
          </a:solidFill>
        </p:spPr>
        <p:txBody>
          <a:bodyPr anchor="ctr" anchorCtr="0"/>
          <a:lstStyle>
            <a:lvl1pPr marL="0" indent="0" algn="ctr">
              <a:buNone/>
              <a:defRPr sz="1000">
                <a:solidFill>
                  <a:schemeClr val="bg1"/>
                </a:solidFill>
              </a:defRPr>
            </a:lvl1pPr>
          </a:lstStyle>
          <a:p>
            <a:r>
              <a:rPr lang="en-GB" dirty="0"/>
              <a:t>Picture</a:t>
            </a:r>
          </a:p>
        </p:txBody>
      </p:sp>
      <p:sp>
        <p:nvSpPr>
          <p:cNvPr id="11" name="Picture Placeholder 4">
            <a:extLst>
              <a:ext uri="{FF2B5EF4-FFF2-40B4-BE49-F238E27FC236}">
                <a16:creationId xmlns:a16="http://schemas.microsoft.com/office/drawing/2014/main" id="{86588E56-5876-5B4A-9118-0C89AE35EB9B}"/>
              </a:ext>
            </a:extLst>
          </p:cNvPr>
          <p:cNvSpPr>
            <a:spLocks noGrp="1"/>
          </p:cNvSpPr>
          <p:nvPr>
            <p:ph type="pic" sz="quarter" idx="14" hasCustomPrompt="1"/>
          </p:nvPr>
        </p:nvSpPr>
        <p:spPr>
          <a:xfrm>
            <a:off x="6171119" y="3789039"/>
            <a:ext cx="2877210" cy="2448249"/>
          </a:xfrm>
          <a:prstGeom prst="rect">
            <a:avLst/>
          </a:prstGeom>
          <a:solidFill>
            <a:schemeClr val="tx1">
              <a:lumMod val="10000"/>
              <a:lumOff val="90000"/>
            </a:schemeClr>
          </a:solidFill>
        </p:spPr>
        <p:txBody>
          <a:bodyPr anchor="ctr" anchorCtr="0"/>
          <a:lstStyle>
            <a:lvl1pPr marL="0" indent="0" algn="ctr">
              <a:buNone/>
              <a:defRPr sz="1000">
                <a:solidFill>
                  <a:schemeClr val="bg1"/>
                </a:solidFill>
              </a:defRPr>
            </a:lvl1pPr>
          </a:lstStyle>
          <a:p>
            <a:r>
              <a:rPr lang="en-GB" dirty="0"/>
              <a:t>Picture</a:t>
            </a:r>
          </a:p>
        </p:txBody>
      </p:sp>
      <p:sp>
        <p:nvSpPr>
          <p:cNvPr id="12" name="Picture Placeholder 4">
            <a:extLst>
              <a:ext uri="{FF2B5EF4-FFF2-40B4-BE49-F238E27FC236}">
                <a16:creationId xmlns:a16="http://schemas.microsoft.com/office/drawing/2014/main" id="{F2C1FA18-66B6-1C4F-B252-BC50D7B557D2}"/>
              </a:ext>
            </a:extLst>
          </p:cNvPr>
          <p:cNvSpPr>
            <a:spLocks noGrp="1"/>
          </p:cNvSpPr>
          <p:nvPr>
            <p:ph type="pic" sz="quarter" idx="15" hasCustomPrompt="1"/>
          </p:nvPr>
        </p:nvSpPr>
        <p:spPr>
          <a:xfrm>
            <a:off x="9194885" y="3789040"/>
            <a:ext cx="2373228" cy="1872208"/>
          </a:xfrm>
          <a:prstGeom prst="rect">
            <a:avLst/>
          </a:prstGeom>
          <a:solidFill>
            <a:schemeClr val="tx1">
              <a:lumMod val="10000"/>
              <a:lumOff val="90000"/>
            </a:schemeClr>
          </a:solidFill>
        </p:spPr>
        <p:txBody>
          <a:bodyPr anchor="ctr" anchorCtr="0"/>
          <a:lstStyle>
            <a:lvl1pPr marL="0" indent="0" algn="ctr">
              <a:buNone/>
              <a:defRPr sz="1000">
                <a:solidFill>
                  <a:schemeClr val="bg1"/>
                </a:solidFill>
              </a:defRPr>
            </a:lvl1pPr>
          </a:lstStyle>
          <a:p>
            <a:r>
              <a:rPr lang="en-GB" dirty="0"/>
              <a:t>Picture</a:t>
            </a:r>
          </a:p>
        </p:txBody>
      </p:sp>
      <p:sp>
        <p:nvSpPr>
          <p:cNvPr id="14" name="Text Placeholder 10">
            <a:extLst>
              <a:ext uri="{FF2B5EF4-FFF2-40B4-BE49-F238E27FC236}">
                <a16:creationId xmlns:a16="http://schemas.microsoft.com/office/drawing/2014/main" id="{8F2A8A3E-04CB-3D49-BFF9-4E8A1C7C7153}"/>
              </a:ext>
            </a:extLst>
          </p:cNvPr>
          <p:cNvSpPr>
            <a:spLocks noGrp="1"/>
          </p:cNvSpPr>
          <p:nvPr>
            <p:ph type="body" sz="quarter" idx="22"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807546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x Landscap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757BE-BD60-B043-9E76-245DD19A102A}"/>
              </a:ext>
            </a:extLst>
          </p:cNvPr>
          <p:cNvSpPr>
            <a:spLocks noGrp="1"/>
          </p:cNvSpPr>
          <p:nvPr>
            <p:ph type="title" hasCustomPrompt="1"/>
          </p:nvPr>
        </p:nvSpPr>
        <p:spPr/>
        <p:txBody>
          <a:bodyPr/>
          <a:lstStyle/>
          <a:p>
            <a:r>
              <a:rPr lang="en-US" dirty="0"/>
              <a:t>TITLE</a:t>
            </a:r>
            <a:endParaRPr lang="en-GB" dirty="0"/>
          </a:p>
        </p:txBody>
      </p:sp>
      <p:sp>
        <p:nvSpPr>
          <p:cNvPr id="6" name="Picture Placeholder 8">
            <a:extLst>
              <a:ext uri="{FF2B5EF4-FFF2-40B4-BE49-F238E27FC236}">
                <a16:creationId xmlns:a16="http://schemas.microsoft.com/office/drawing/2014/main" id="{A8C294F4-A6AD-1740-BEEC-61206D8F4022}"/>
              </a:ext>
            </a:extLst>
          </p:cNvPr>
          <p:cNvSpPr>
            <a:spLocks noGrp="1"/>
          </p:cNvSpPr>
          <p:nvPr>
            <p:ph type="pic" sz="quarter" idx="11"/>
          </p:nvPr>
        </p:nvSpPr>
        <p:spPr>
          <a:xfrm>
            <a:off x="6167439" y="1773239"/>
            <a:ext cx="5401170" cy="2160586"/>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7" name="Picture Placeholder 8">
            <a:extLst>
              <a:ext uri="{FF2B5EF4-FFF2-40B4-BE49-F238E27FC236}">
                <a16:creationId xmlns:a16="http://schemas.microsoft.com/office/drawing/2014/main" id="{60BA58DB-1B10-234D-9055-77566A37059C}"/>
              </a:ext>
            </a:extLst>
          </p:cNvPr>
          <p:cNvSpPr>
            <a:spLocks noGrp="1"/>
          </p:cNvSpPr>
          <p:nvPr>
            <p:ph type="pic" sz="quarter" idx="12"/>
          </p:nvPr>
        </p:nvSpPr>
        <p:spPr>
          <a:xfrm>
            <a:off x="623391" y="1773238"/>
            <a:ext cx="5401171" cy="2160587"/>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8" name="Picture Placeholder 8">
            <a:extLst>
              <a:ext uri="{FF2B5EF4-FFF2-40B4-BE49-F238E27FC236}">
                <a16:creationId xmlns:a16="http://schemas.microsoft.com/office/drawing/2014/main" id="{A0C5138F-94AF-8046-AAE7-1C99875056F2}"/>
              </a:ext>
            </a:extLst>
          </p:cNvPr>
          <p:cNvSpPr>
            <a:spLocks noGrp="1"/>
          </p:cNvSpPr>
          <p:nvPr>
            <p:ph type="pic" sz="quarter" idx="13"/>
          </p:nvPr>
        </p:nvSpPr>
        <p:spPr>
          <a:xfrm>
            <a:off x="6167439" y="4076701"/>
            <a:ext cx="5401169" cy="2160587"/>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9" name="Picture Placeholder 8">
            <a:extLst>
              <a:ext uri="{FF2B5EF4-FFF2-40B4-BE49-F238E27FC236}">
                <a16:creationId xmlns:a16="http://schemas.microsoft.com/office/drawing/2014/main" id="{F781B490-0D9B-4347-9BB0-19B2C921F09E}"/>
              </a:ext>
            </a:extLst>
          </p:cNvPr>
          <p:cNvSpPr>
            <a:spLocks noGrp="1"/>
          </p:cNvSpPr>
          <p:nvPr>
            <p:ph type="pic" sz="quarter" idx="14"/>
          </p:nvPr>
        </p:nvSpPr>
        <p:spPr>
          <a:xfrm>
            <a:off x="623391" y="4076701"/>
            <a:ext cx="5401171" cy="2160588"/>
          </a:xfrm>
          <a:prstGeom prst="rect">
            <a:avLst/>
          </a:prstGeom>
          <a:solidFill>
            <a:schemeClr val="bg1">
              <a:lumMod val="85000"/>
            </a:schemeClr>
          </a:solidFill>
        </p:spPr>
        <p:txBody>
          <a:bodyPr anchor="ctr" anchorCtr="0"/>
          <a:lstStyle>
            <a:lvl1pPr marL="0" indent="0" algn="ctr">
              <a:buNone/>
              <a:defRPr sz="1200" i="1">
                <a:solidFill>
                  <a:schemeClr val="bg1"/>
                </a:solidFill>
              </a:defRPr>
            </a:lvl1pPr>
          </a:lstStyle>
          <a:p>
            <a:r>
              <a:rPr lang="en-US"/>
              <a:t>Click icon to add picture</a:t>
            </a:r>
            <a:endParaRPr lang="en-GB" dirty="0"/>
          </a:p>
        </p:txBody>
      </p:sp>
      <p:sp>
        <p:nvSpPr>
          <p:cNvPr id="11" name="Text Placeholder 10">
            <a:extLst>
              <a:ext uri="{FF2B5EF4-FFF2-40B4-BE49-F238E27FC236}">
                <a16:creationId xmlns:a16="http://schemas.microsoft.com/office/drawing/2014/main" id="{FA92EB63-72C1-744C-9F42-6A38D445FC26}"/>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770193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x Landscap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5DE22-5B82-9541-BA5A-BB368C0FB034}"/>
              </a:ext>
            </a:extLst>
          </p:cNvPr>
          <p:cNvSpPr>
            <a:spLocks noGrp="1"/>
          </p:cNvSpPr>
          <p:nvPr>
            <p:ph type="title" hasCustomPrompt="1"/>
          </p:nvPr>
        </p:nvSpPr>
        <p:spPr/>
        <p:txBody>
          <a:bodyPr/>
          <a:lstStyle/>
          <a:p>
            <a:r>
              <a:rPr lang="en-US" dirty="0"/>
              <a:t>TITLE</a:t>
            </a:r>
            <a:endParaRPr lang="en-GB" dirty="0"/>
          </a:p>
        </p:txBody>
      </p:sp>
      <p:sp>
        <p:nvSpPr>
          <p:cNvPr id="6" name="Picture Placeholder 8">
            <a:extLst>
              <a:ext uri="{FF2B5EF4-FFF2-40B4-BE49-F238E27FC236}">
                <a16:creationId xmlns:a16="http://schemas.microsoft.com/office/drawing/2014/main" id="{8FB7F17B-6AA3-1149-BBC9-DC5B1DFC02A9}"/>
              </a:ext>
            </a:extLst>
          </p:cNvPr>
          <p:cNvSpPr>
            <a:spLocks noGrp="1"/>
          </p:cNvSpPr>
          <p:nvPr>
            <p:ph type="pic" sz="quarter" idx="15"/>
          </p:nvPr>
        </p:nvSpPr>
        <p:spPr>
          <a:xfrm>
            <a:off x="623888" y="1773237"/>
            <a:ext cx="3527425" cy="2160585"/>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7" name="Picture Placeholder 8">
            <a:extLst>
              <a:ext uri="{FF2B5EF4-FFF2-40B4-BE49-F238E27FC236}">
                <a16:creationId xmlns:a16="http://schemas.microsoft.com/office/drawing/2014/main" id="{82245F91-9A08-D645-A795-C37F14E4AAB6}"/>
              </a:ext>
            </a:extLst>
          </p:cNvPr>
          <p:cNvSpPr>
            <a:spLocks noGrp="1"/>
          </p:cNvSpPr>
          <p:nvPr>
            <p:ph type="pic" sz="quarter" idx="18"/>
          </p:nvPr>
        </p:nvSpPr>
        <p:spPr>
          <a:xfrm>
            <a:off x="8040688" y="1773237"/>
            <a:ext cx="3527426" cy="2160587"/>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8" name="Picture Placeholder 8">
            <a:extLst>
              <a:ext uri="{FF2B5EF4-FFF2-40B4-BE49-F238E27FC236}">
                <a16:creationId xmlns:a16="http://schemas.microsoft.com/office/drawing/2014/main" id="{6F425D9C-51DB-2848-9101-2FF8AF58211F}"/>
              </a:ext>
            </a:extLst>
          </p:cNvPr>
          <p:cNvSpPr>
            <a:spLocks noGrp="1"/>
          </p:cNvSpPr>
          <p:nvPr>
            <p:ph type="pic" sz="quarter" idx="19"/>
          </p:nvPr>
        </p:nvSpPr>
        <p:spPr>
          <a:xfrm>
            <a:off x="4295775" y="1773236"/>
            <a:ext cx="3600450" cy="2160587"/>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9" name="Picture Placeholder 8">
            <a:extLst>
              <a:ext uri="{FF2B5EF4-FFF2-40B4-BE49-F238E27FC236}">
                <a16:creationId xmlns:a16="http://schemas.microsoft.com/office/drawing/2014/main" id="{F7C36AEF-34C3-E14F-BCD3-4CA0A0915F45}"/>
              </a:ext>
            </a:extLst>
          </p:cNvPr>
          <p:cNvSpPr>
            <a:spLocks noGrp="1"/>
          </p:cNvSpPr>
          <p:nvPr>
            <p:ph type="pic" sz="quarter" idx="20"/>
          </p:nvPr>
        </p:nvSpPr>
        <p:spPr>
          <a:xfrm>
            <a:off x="623393" y="4076700"/>
            <a:ext cx="3527920" cy="2160588"/>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10" name="Picture Placeholder 8">
            <a:extLst>
              <a:ext uri="{FF2B5EF4-FFF2-40B4-BE49-F238E27FC236}">
                <a16:creationId xmlns:a16="http://schemas.microsoft.com/office/drawing/2014/main" id="{D95E5B0E-4B8A-C24D-B31C-4457A16D9B9F}"/>
              </a:ext>
            </a:extLst>
          </p:cNvPr>
          <p:cNvSpPr>
            <a:spLocks noGrp="1"/>
          </p:cNvSpPr>
          <p:nvPr>
            <p:ph type="pic" sz="quarter" idx="21"/>
          </p:nvPr>
        </p:nvSpPr>
        <p:spPr>
          <a:xfrm>
            <a:off x="8040688" y="4076700"/>
            <a:ext cx="3527425" cy="2160588"/>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11" name="Picture Placeholder 8">
            <a:extLst>
              <a:ext uri="{FF2B5EF4-FFF2-40B4-BE49-F238E27FC236}">
                <a16:creationId xmlns:a16="http://schemas.microsoft.com/office/drawing/2014/main" id="{31B113F3-BB57-AC48-9603-182BF960DC1B}"/>
              </a:ext>
            </a:extLst>
          </p:cNvPr>
          <p:cNvSpPr>
            <a:spLocks noGrp="1"/>
          </p:cNvSpPr>
          <p:nvPr>
            <p:ph type="pic" sz="quarter" idx="22"/>
          </p:nvPr>
        </p:nvSpPr>
        <p:spPr>
          <a:xfrm>
            <a:off x="4295775" y="4076700"/>
            <a:ext cx="3600449" cy="2160588"/>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13" name="Text Placeholder 10">
            <a:extLst>
              <a:ext uri="{FF2B5EF4-FFF2-40B4-BE49-F238E27FC236}">
                <a16:creationId xmlns:a16="http://schemas.microsoft.com/office/drawing/2014/main" id="{4A280A98-37C6-2342-830C-12DF4E52E1C3}"/>
              </a:ext>
            </a:extLst>
          </p:cNvPr>
          <p:cNvSpPr>
            <a:spLocks noGrp="1"/>
          </p:cNvSpPr>
          <p:nvPr>
            <p:ph type="body" sz="quarter" idx="23"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2216496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x Portrai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F0019-9464-AF4F-A14A-C779F78A7D1A}"/>
              </a:ext>
            </a:extLst>
          </p:cNvPr>
          <p:cNvSpPr>
            <a:spLocks noGrp="1"/>
          </p:cNvSpPr>
          <p:nvPr>
            <p:ph type="title" hasCustomPrompt="1"/>
          </p:nvPr>
        </p:nvSpPr>
        <p:spPr/>
        <p:txBody>
          <a:bodyPr/>
          <a:lstStyle/>
          <a:p>
            <a:r>
              <a:rPr lang="en-US" dirty="0"/>
              <a:t>TITLE</a:t>
            </a:r>
            <a:endParaRPr lang="en-GB" dirty="0"/>
          </a:p>
        </p:txBody>
      </p:sp>
      <p:sp>
        <p:nvSpPr>
          <p:cNvPr id="6" name="Picture Placeholder 8">
            <a:extLst>
              <a:ext uri="{FF2B5EF4-FFF2-40B4-BE49-F238E27FC236}">
                <a16:creationId xmlns:a16="http://schemas.microsoft.com/office/drawing/2014/main" id="{08CBA7DE-3862-DF4A-B953-467BCFD74F79}"/>
              </a:ext>
            </a:extLst>
          </p:cNvPr>
          <p:cNvSpPr>
            <a:spLocks noGrp="1"/>
          </p:cNvSpPr>
          <p:nvPr>
            <p:ph type="pic" sz="quarter" idx="15" hasCustomPrompt="1"/>
          </p:nvPr>
        </p:nvSpPr>
        <p:spPr>
          <a:xfrm>
            <a:off x="623393" y="1773238"/>
            <a:ext cx="3527920" cy="4464050"/>
          </a:xfrm>
          <a:prstGeom prst="rect">
            <a:avLst/>
          </a:prstGeom>
          <a:solidFill>
            <a:schemeClr val="bg1">
              <a:lumMod val="85000"/>
            </a:schemeClr>
          </a:solidFill>
        </p:spPr>
        <p:txBody>
          <a:bodyPr anchor="ctr" anchorCtr="0"/>
          <a:lstStyle>
            <a:lvl1pPr marL="0" indent="0" algn="ctr">
              <a:buNone/>
              <a:defRPr sz="1000">
                <a:solidFill>
                  <a:schemeClr val="bg1"/>
                </a:solidFill>
              </a:defRPr>
            </a:lvl1pPr>
          </a:lstStyle>
          <a:p>
            <a:r>
              <a:rPr lang="en-GB" dirty="0"/>
              <a:t>Picture</a:t>
            </a:r>
          </a:p>
        </p:txBody>
      </p:sp>
      <p:sp>
        <p:nvSpPr>
          <p:cNvPr id="7" name="Picture Placeholder 4">
            <a:extLst>
              <a:ext uri="{FF2B5EF4-FFF2-40B4-BE49-F238E27FC236}">
                <a16:creationId xmlns:a16="http://schemas.microsoft.com/office/drawing/2014/main" id="{E13F7FAA-ACCD-1D4C-B487-1D8E59569BB6}"/>
              </a:ext>
            </a:extLst>
          </p:cNvPr>
          <p:cNvSpPr>
            <a:spLocks noGrp="1"/>
          </p:cNvSpPr>
          <p:nvPr>
            <p:ph type="pic" sz="quarter" idx="16" hasCustomPrompt="1"/>
          </p:nvPr>
        </p:nvSpPr>
        <p:spPr>
          <a:xfrm>
            <a:off x="4295775" y="1773239"/>
            <a:ext cx="3600449" cy="4464050"/>
          </a:xfrm>
          <a:prstGeom prst="rect">
            <a:avLst/>
          </a:prstGeom>
          <a:solidFill>
            <a:schemeClr val="bg1">
              <a:lumMod val="85000"/>
            </a:schemeClr>
          </a:solidFill>
        </p:spPr>
        <p:txBody>
          <a:bodyPr anchor="ctr" anchorCtr="0"/>
          <a:lstStyle>
            <a:lvl1pPr marL="0" indent="0" algn="ctr">
              <a:buNone/>
              <a:defRPr sz="1000">
                <a:solidFill>
                  <a:schemeClr val="bg1"/>
                </a:solidFill>
              </a:defRPr>
            </a:lvl1pPr>
          </a:lstStyle>
          <a:p>
            <a:r>
              <a:rPr lang="en-GB" dirty="0"/>
              <a:t>Picture</a:t>
            </a:r>
          </a:p>
        </p:txBody>
      </p:sp>
      <p:sp>
        <p:nvSpPr>
          <p:cNvPr id="8" name="Picture Placeholder 10">
            <a:extLst>
              <a:ext uri="{FF2B5EF4-FFF2-40B4-BE49-F238E27FC236}">
                <a16:creationId xmlns:a16="http://schemas.microsoft.com/office/drawing/2014/main" id="{6BFC2351-BCA4-634D-9FC2-1AABCF68D451}"/>
              </a:ext>
            </a:extLst>
          </p:cNvPr>
          <p:cNvSpPr>
            <a:spLocks noGrp="1"/>
          </p:cNvSpPr>
          <p:nvPr>
            <p:ph type="pic" sz="quarter" idx="17" hasCustomPrompt="1"/>
          </p:nvPr>
        </p:nvSpPr>
        <p:spPr>
          <a:xfrm>
            <a:off x="8040689" y="1773238"/>
            <a:ext cx="3527424" cy="4464050"/>
          </a:xfrm>
          <a:prstGeom prst="rect">
            <a:avLst/>
          </a:prstGeom>
          <a:solidFill>
            <a:schemeClr val="bg1">
              <a:lumMod val="85000"/>
            </a:schemeClr>
          </a:solidFill>
        </p:spPr>
        <p:txBody>
          <a:bodyPr anchor="ctr" anchorCtr="0"/>
          <a:lstStyle>
            <a:lvl1pPr marL="0" indent="0" algn="ctr">
              <a:buNone/>
              <a:defRPr sz="1000">
                <a:solidFill>
                  <a:schemeClr val="bg1"/>
                </a:solidFill>
              </a:defRPr>
            </a:lvl1pPr>
          </a:lstStyle>
          <a:p>
            <a:r>
              <a:rPr lang="en-GB" dirty="0"/>
              <a:t>Picture</a:t>
            </a:r>
          </a:p>
        </p:txBody>
      </p:sp>
      <p:sp>
        <p:nvSpPr>
          <p:cNvPr id="10" name="Text Placeholder 10">
            <a:extLst>
              <a:ext uri="{FF2B5EF4-FFF2-40B4-BE49-F238E27FC236}">
                <a16:creationId xmlns:a16="http://schemas.microsoft.com/office/drawing/2014/main" id="{68D0C368-497A-8B4F-9C13-C840AF369322}"/>
              </a:ext>
            </a:extLst>
          </p:cNvPr>
          <p:cNvSpPr>
            <a:spLocks noGrp="1"/>
          </p:cNvSpPr>
          <p:nvPr>
            <p:ph type="body" sz="quarter" idx="18"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491501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ndscape Full Bleed">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2812300D-9767-B945-AF02-1D3DEB990C28}"/>
              </a:ext>
            </a:extLst>
          </p:cNvPr>
          <p:cNvSpPr>
            <a:spLocks noGrp="1"/>
          </p:cNvSpPr>
          <p:nvPr>
            <p:ph type="pic" sz="quarter" idx="10"/>
          </p:nvPr>
        </p:nvSpPr>
        <p:spPr>
          <a:xfrm>
            <a:off x="1" y="0"/>
            <a:ext cx="12192000" cy="6858000"/>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2" name="Title 1">
            <a:extLst>
              <a:ext uri="{FF2B5EF4-FFF2-40B4-BE49-F238E27FC236}">
                <a16:creationId xmlns:a16="http://schemas.microsoft.com/office/drawing/2014/main" id="{EE341E2F-1B0D-9748-91C5-CC974CF8E9B4}"/>
              </a:ext>
            </a:extLst>
          </p:cNvPr>
          <p:cNvSpPr>
            <a:spLocks noGrp="1"/>
          </p:cNvSpPr>
          <p:nvPr>
            <p:ph type="title" hasCustomPrompt="1"/>
          </p:nvPr>
        </p:nvSpPr>
        <p:spPr/>
        <p:txBody>
          <a:bodyPr/>
          <a:lstStyle>
            <a:lvl1pPr>
              <a:defRPr>
                <a:solidFill>
                  <a:schemeClr val="bg1"/>
                </a:solidFill>
              </a:defRPr>
            </a:lvl1pPr>
          </a:lstStyle>
          <a:p>
            <a:r>
              <a:rPr lang="en-US" dirty="0"/>
              <a:t>TITLE</a:t>
            </a:r>
            <a:endParaRPr lang="en-GB" dirty="0"/>
          </a:p>
        </p:txBody>
      </p:sp>
      <p:sp>
        <p:nvSpPr>
          <p:cNvPr id="8" name="Text Placeholder 10">
            <a:extLst>
              <a:ext uri="{FF2B5EF4-FFF2-40B4-BE49-F238E27FC236}">
                <a16:creationId xmlns:a16="http://schemas.microsoft.com/office/drawing/2014/main" id="{E1188DFF-7D9D-C84E-AA59-F5EB920D4971}"/>
              </a:ext>
            </a:extLst>
          </p:cNvPr>
          <p:cNvSpPr>
            <a:spLocks noGrp="1"/>
          </p:cNvSpPr>
          <p:nvPr>
            <p:ph type="body" sz="quarter" idx="15" hasCustomPrompt="1"/>
          </p:nvPr>
        </p:nvSpPr>
        <p:spPr>
          <a:xfrm>
            <a:off x="623888" y="6381750"/>
            <a:ext cx="10944225" cy="293721"/>
          </a:xfrm>
          <a:noFill/>
        </p:spPr>
        <p:txBody>
          <a:bodyPr lIns="72000" tIns="54000" rIns="72000" bIns="54000">
            <a:spAutoFit/>
          </a:bodyPr>
          <a:lstStyle>
            <a:lvl1pPr marL="0" indent="0">
              <a:lnSpc>
                <a:spcPct val="100000"/>
              </a:lnSpc>
              <a:spcBef>
                <a:spcPts val="0"/>
              </a:spcBef>
              <a:buNone/>
              <a:defRPr sz="1200" baseline="0">
                <a:solidFill>
                  <a:schemeClr val="bg1"/>
                </a:solidFill>
              </a:defRPr>
            </a:lvl1pPr>
          </a:lstStyle>
          <a:p>
            <a:pPr lvl="0"/>
            <a:r>
              <a:rPr lang="en-GB" dirty="0"/>
              <a:t>Click to add reference</a:t>
            </a:r>
          </a:p>
        </p:txBody>
      </p:sp>
    </p:spTree>
    <p:extLst>
      <p:ext uri="{BB962C8B-B14F-4D97-AF65-F5344CB8AC3E}">
        <p14:creationId xmlns:p14="http://schemas.microsoft.com/office/powerpoint/2010/main" val="20644295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Section">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E695FFE-DEC3-8945-A9DF-C9F8CC8AF47F}"/>
              </a:ext>
            </a:extLst>
          </p:cNvPr>
          <p:cNvSpPr>
            <a:spLocks noGrp="1"/>
          </p:cNvSpPr>
          <p:nvPr>
            <p:ph type="pic" sz="quarter" idx="10"/>
          </p:nvPr>
        </p:nvSpPr>
        <p:spPr>
          <a:xfrm>
            <a:off x="1" y="0"/>
            <a:ext cx="12192000" cy="6858000"/>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2" name="Title 1">
            <a:extLst>
              <a:ext uri="{FF2B5EF4-FFF2-40B4-BE49-F238E27FC236}">
                <a16:creationId xmlns:a16="http://schemas.microsoft.com/office/drawing/2014/main" id="{AB158025-FD3D-9A45-8783-576F4EEB2C21}"/>
              </a:ext>
            </a:extLst>
          </p:cNvPr>
          <p:cNvSpPr>
            <a:spLocks noGrp="1"/>
          </p:cNvSpPr>
          <p:nvPr>
            <p:ph type="title" hasCustomPrompt="1"/>
          </p:nvPr>
        </p:nvSpPr>
        <p:spPr>
          <a:xfrm>
            <a:off x="623888" y="5300663"/>
            <a:ext cx="10944224" cy="936625"/>
          </a:xfrm>
        </p:spPr>
        <p:txBody>
          <a:bodyPr/>
          <a:lstStyle>
            <a:lvl1pPr>
              <a:defRPr>
                <a:solidFill>
                  <a:schemeClr val="bg1"/>
                </a:solidFill>
              </a:defRPr>
            </a:lvl1pPr>
          </a:lstStyle>
          <a:p>
            <a:r>
              <a:rPr lang="en-US" dirty="0"/>
              <a:t>SECTION</a:t>
            </a:r>
            <a:endParaRPr lang="en-GB" dirty="0"/>
          </a:p>
        </p:txBody>
      </p:sp>
      <p:sp>
        <p:nvSpPr>
          <p:cNvPr id="7" name="Text Placeholder 10">
            <a:extLst>
              <a:ext uri="{FF2B5EF4-FFF2-40B4-BE49-F238E27FC236}">
                <a16:creationId xmlns:a16="http://schemas.microsoft.com/office/drawing/2014/main" id="{F4003048-D4F7-6941-99F8-0109AB947C07}"/>
              </a:ext>
            </a:extLst>
          </p:cNvPr>
          <p:cNvSpPr>
            <a:spLocks noGrp="1"/>
          </p:cNvSpPr>
          <p:nvPr>
            <p:ph type="body" sz="quarter" idx="15" hasCustomPrompt="1"/>
          </p:nvPr>
        </p:nvSpPr>
        <p:spPr>
          <a:xfrm>
            <a:off x="623888" y="6381750"/>
            <a:ext cx="10944225" cy="293721"/>
          </a:xfrm>
          <a:noFill/>
        </p:spPr>
        <p:txBody>
          <a:bodyPr lIns="72000" tIns="54000" rIns="72000" bIns="54000">
            <a:spAutoFit/>
          </a:bodyPr>
          <a:lstStyle>
            <a:lvl1pPr marL="0" indent="0">
              <a:lnSpc>
                <a:spcPct val="100000"/>
              </a:lnSpc>
              <a:spcBef>
                <a:spcPts val="0"/>
              </a:spcBef>
              <a:buNone/>
              <a:defRPr sz="1200" baseline="0">
                <a:solidFill>
                  <a:schemeClr val="bg1"/>
                </a:solidFill>
              </a:defRPr>
            </a:lvl1pPr>
          </a:lstStyle>
          <a:p>
            <a:pPr lvl="0"/>
            <a:r>
              <a:rPr lang="en-GB" dirty="0"/>
              <a:t>Click to add reference</a:t>
            </a:r>
          </a:p>
        </p:txBody>
      </p:sp>
    </p:spTree>
    <p:extLst>
      <p:ext uri="{BB962C8B-B14F-4D97-AF65-F5344CB8AC3E}">
        <p14:creationId xmlns:p14="http://schemas.microsoft.com/office/powerpoint/2010/main" val="270894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C6D86-B0CF-2A49-A4C4-A057AAAF27E1}"/>
              </a:ext>
            </a:extLst>
          </p:cNvPr>
          <p:cNvSpPr>
            <a:spLocks noGrp="1"/>
          </p:cNvSpPr>
          <p:nvPr>
            <p:ph type="title" hasCustomPrompt="1"/>
          </p:nvPr>
        </p:nvSpPr>
        <p:spPr/>
        <p:txBody>
          <a:bodyPr/>
          <a:lstStyle/>
          <a:p>
            <a:r>
              <a:rPr lang="en-US" dirty="0"/>
              <a:t>TITLE</a:t>
            </a:r>
            <a:endParaRPr lang="en-GB" dirty="0"/>
          </a:p>
        </p:txBody>
      </p:sp>
      <p:sp>
        <p:nvSpPr>
          <p:cNvPr id="5" name="Slide Number Placeholder 4">
            <a:extLst>
              <a:ext uri="{FF2B5EF4-FFF2-40B4-BE49-F238E27FC236}">
                <a16:creationId xmlns:a16="http://schemas.microsoft.com/office/drawing/2014/main" id="{D947C13D-6028-A044-A6F1-DC4BF348BE8E}"/>
              </a:ext>
            </a:extLst>
          </p:cNvPr>
          <p:cNvSpPr>
            <a:spLocks noGrp="1"/>
          </p:cNvSpPr>
          <p:nvPr>
            <p:ph type="sldNum" sz="quarter" idx="12"/>
          </p:nvPr>
        </p:nvSpPr>
        <p:spPr/>
        <p:txBody>
          <a:bodyPr/>
          <a:lstStyle/>
          <a:p>
            <a:fld id="{3BD0896E-602A-494F-99CF-AC1BD90019B0}" type="slidenum">
              <a:rPr lang="en-GB" smtClean="0"/>
              <a:pPr/>
              <a:t>‹#›</a:t>
            </a:fld>
            <a:endParaRPr lang="en-GB"/>
          </a:p>
        </p:txBody>
      </p:sp>
      <p:sp>
        <p:nvSpPr>
          <p:cNvPr id="6" name="Text Placeholder 10">
            <a:extLst>
              <a:ext uri="{FF2B5EF4-FFF2-40B4-BE49-F238E27FC236}">
                <a16:creationId xmlns:a16="http://schemas.microsoft.com/office/drawing/2014/main" id="{20E68F37-339A-074E-BA38-13276F509CB8}"/>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3955076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431999" y="1700214"/>
            <a:ext cx="11328000" cy="2160587"/>
          </a:xfrm>
        </p:spPr>
        <p:txBody>
          <a:bodyPr lIns="91440" anchor="b"/>
          <a:lstStyle>
            <a:lvl1pPr algn="l">
              <a:defRPr sz="7200">
                <a:solidFill>
                  <a:schemeClr val="bg1"/>
                </a:solidFill>
              </a:defRPr>
            </a:lvl1pPr>
          </a:lstStyle>
          <a:p>
            <a:r>
              <a:rPr lang="en-GB"/>
              <a:t>Click to edit Master title style</a:t>
            </a:r>
            <a:endParaRPr lang="en-GB" dirty="0"/>
          </a:p>
        </p:txBody>
      </p:sp>
      <p:sp>
        <p:nvSpPr>
          <p:cNvPr id="10243" name="Rectangle 1027"/>
          <p:cNvSpPr>
            <a:spLocks noGrp="1" noChangeArrowheads="1"/>
          </p:cNvSpPr>
          <p:nvPr>
            <p:ph type="subTitle" idx="1"/>
          </p:nvPr>
        </p:nvSpPr>
        <p:spPr>
          <a:xfrm>
            <a:off x="432000" y="3860801"/>
            <a:ext cx="11328000" cy="1946275"/>
          </a:xfrm>
        </p:spPr>
        <p:txBody>
          <a:bodyPr lIns="91440"/>
          <a:lstStyle>
            <a:lvl1pPr marL="0" indent="0">
              <a:buFontTx/>
              <a:buNone/>
              <a:defRPr sz="3600">
                <a:solidFill>
                  <a:srgbClr val="B1D3D6"/>
                </a:solidFill>
              </a:defRPr>
            </a:lvl1pPr>
          </a:lstStyle>
          <a:p>
            <a:r>
              <a:rPr lang="en-GB"/>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68734" y="381000"/>
            <a:ext cx="3594100" cy="584200"/>
          </a:xfrm>
          <a:prstGeom prst="rect">
            <a:avLst/>
          </a:prstGeom>
          <a:noFill/>
          <a:extLst>
            <a:ext uri="{909E8E84-426E-40dd-AFC4-6F175D3DCCD1}">
              <a14:hiddenFill xmlns:a14="http://schemas.microsoft.com/office/drawing/2010/main" xmlns="">
                <a:solidFill>
                  <a:srgbClr val="FFFFFF"/>
                </a:solidFill>
              </a14:hiddenFill>
            </a:ext>
          </a:extLst>
        </p:spPr>
      </p:pic>
      <p:sp>
        <p:nvSpPr>
          <p:cNvPr id="19" name="Text Placeholder 18"/>
          <p:cNvSpPr>
            <a:spLocks noGrp="1"/>
          </p:cNvSpPr>
          <p:nvPr>
            <p:ph type="body" sz="quarter" idx="10" hasCustomPrompt="1"/>
          </p:nvPr>
        </p:nvSpPr>
        <p:spPr>
          <a:xfrm>
            <a:off x="432000" y="5807075"/>
            <a:ext cx="11328000" cy="882860"/>
          </a:xfrm>
        </p:spPr>
        <p:txBody>
          <a:bodyPr/>
          <a:lstStyle>
            <a:lvl1pPr marL="90000" indent="0">
              <a:spcAft>
                <a:spcPts val="0"/>
              </a:spcAft>
              <a:buNone/>
              <a:defRPr sz="2000" baseline="0">
                <a:solidFill>
                  <a:srgbClr val="B1D3D6"/>
                </a:solidFill>
              </a:defRPr>
            </a:lvl1pPr>
          </a:lstStyle>
          <a:p>
            <a:pPr lvl="0"/>
            <a:r>
              <a:rPr lang="en-US" dirty="0"/>
              <a:t>Click to add author </a:t>
            </a:r>
            <a:br>
              <a:rPr lang="en-US" dirty="0"/>
            </a:br>
            <a:r>
              <a:rPr lang="en-US" dirty="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1999" y="381000"/>
            <a:ext cx="2884159" cy="584200"/>
          </a:xfrm>
          <a:prstGeom prst="rect">
            <a:avLst/>
          </a:prstGeom>
        </p:spPr>
      </p:pic>
    </p:spTree>
    <p:extLst>
      <p:ext uri="{BB962C8B-B14F-4D97-AF65-F5344CB8AC3E}">
        <p14:creationId xmlns:p14="http://schemas.microsoft.com/office/powerpoint/2010/main" val="1698438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20151" y="381001"/>
            <a:ext cx="2880783" cy="4667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lvl1pPr>
              <a:defRPr sz="3200"/>
            </a:lvl1pPr>
          </a:lstStyle>
          <a:p>
            <a:r>
              <a:rPr lang="en-GB"/>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432000" y="1692000"/>
            <a:ext cx="11328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Tree>
    <p:extLst>
      <p:ext uri="{BB962C8B-B14F-4D97-AF65-F5344CB8AC3E}">
        <p14:creationId xmlns:p14="http://schemas.microsoft.com/office/powerpoint/2010/main" val="37831466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2000" y="1682750"/>
            <a:ext cx="54608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99200" y="1682751"/>
            <a:ext cx="54608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20151" y="381001"/>
            <a:ext cx="2880783" cy="4667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r>
              <a:rPr lang="en-GB"/>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extLst>
      <p:ext uri="{BB962C8B-B14F-4D97-AF65-F5344CB8AC3E}">
        <p14:creationId xmlns:p14="http://schemas.microsoft.com/office/powerpoint/2010/main" val="29431531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432000" y="1692000"/>
            <a:ext cx="11328000" cy="210053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9" name="Picture Placeholder 8"/>
          <p:cNvSpPr>
            <a:spLocks noGrp="1"/>
          </p:cNvSpPr>
          <p:nvPr>
            <p:ph type="pic" sz="quarter" idx="14"/>
          </p:nvPr>
        </p:nvSpPr>
        <p:spPr>
          <a:xfrm>
            <a:off x="437103" y="4077073"/>
            <a:ext cx="11328400" cy="2100263"/>
          </a:xfrm>
        </p:spPr>
        <p:txBody>
          <a:bodyPr/>
          <a:lstStyle/>
          <a:p>
            <a:r>
              <a:rPr lang="en-GB"/>
              <a:t>Drag picture to placeholder or click icon to add</a:t>
            </a:r>
            <a:endParaRPr lang="en-US"/>
          </a:p>
        </p:txBody>
      </p:sp>
      <p:sp>
        <p:nvSpPr>
          <p:cNvPr id="10" name="Title 9"/>
          <p:cNvSpPr>
            <a:spLocks noGrp="1"/>
          </p:cNvSpPr>
          <p:nvPr>
            <p:ph type="title"/>
          </p:nvPr>
        </p:nvSpPr>
        <p:spPr/>
        <p:txBody>
          <a:bodyPr/>
          <a:lstStyle/>
          <a:p>
            <a:r>
              <a:rPr lang="en-GB"/>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20151" y="381001"/>
            <a:ext cx="2880783" cy="4667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2265034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20151" y="381001"/>
            <a:ext cx="2880783" cy="4667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r>
              <a:rPr lang="en-GB"/>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extLst>
      <p:ext uri="{BB962C8B-B14F-4D97-AF65-F5344CB8AC3E}">
        <p14:creationId xmlns:p14="http://schemas.microsoft.com/office/powerpoint/2010/main" val="34478847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32000" y="1700214"/>
            <a:ext cx="11328000" cy="4113268"/>
          </a:xfrm>
        </p:spPr>
        <p:txBody>
          <a:bodyPr anchor="ctr"/>
          <a:lstStyle>
            <a:lvl1pPr algn="r">
              <a:defRPr sz="7200" b="0" i="0" cap="none">
                <a:solidFill>
                  <a:schemeClr val="bg1"/>
                </a:solidFill>
              </a:defRPr>
            </a:lvl1pPr>
          </a:lstStyle>
          <a:p>
            <a:r>
              <a:rPr lang="en-GB"/>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51900" y="381000"/>
            <a:ext cx="2853267" cy="46513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334401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1839606864"/>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2014334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29058638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703287205"/>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orizontal Split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F18BC-6AF5-1347-AB40-83AD68A25C4C}"/>
              </a:ext>
            </a:extLst>
          </p:cNvPr>
          <p:cNvSpPr>
            <a:spLocks noGrp="1"/>
          </p:cNvSpPr>
          <p:nvPr>
            <p:ph type="title" hasCustomPrompt="1"/>
          </p:nvPr>
        </p:nvSpPr>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7BFB54F9-0841-E94A-959E-6D1C9B4C3F0E}"/>
              </a:ext>
            </a:extLst>
          </p:cNvPr>
          <p:cNvSpPr>
            <a:spLocks noGrp="1"/>
          </p:cNvSpPr>
          <p:nvPr>
            <p:ph sz="quarter" idx="13"/>
          </p:nvPr>
        </p:nvSpPr>
        <p:spPr>
          <a:xfrm>
            <a:off x="623888" y="1773238"/>
            <a:ext cx="10944225" cy="108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a:extLst>
              <a:ext uri="{FF2B5EF4-FFF2-40B4-BE49-F238E27FC236}">
                <a16:creationId xmlns:a16="http://schemas.microsoft.com/office/drawing/2014/main" id="{1BB18248-5BF0-D94D-9801-DC6E907CB091}"/>
              </a:ext>
            </a:extLst>
          </p:cNvPr>
          <p:cNvSpPr>
            <a:spLocks noGrp="1"/>
          </p:cNvSpPr>
          <p:nvPr>
            <p:ph sz="quarter" idx="14"/>
          </p:nvPr>
        </p:nvSpPr>
        <p:spPr>
          <a:xfrm>
            <a:off x="623888" y="2996258"/>
            <a:ext cx="10944225" cy="324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10">
            <a:extLst>
              <a:ext uri="{FF2B5EF4-FFF2-40B4-BE49-F238E27FC236}">
                <a16:creationId xmlns:a16="http://schemas.microsoft.com/office/drawing/2014/main" id="{FFB4DFBA-4204-6F48-9C17-C4753F477438}"/>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4174860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1413194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18331200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1540334195"/>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30638368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21773981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1872930744"/>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42378846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1547308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3121149443"/>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111814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orizontal Split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F18BC-6AF5-1347-AB40-83AD68A25C4C}"/>
              </a:ext>
            </a:extLst>
          </p:cNvPr>
          <p:cNvSpPr>
            <a:spLocks noGrp="1"/>
          </p:cNvSpPr>
          <p:nvPr>
            <p:ph type="title" hasCustomPrompt="1"/>
          </p:nvPr>
        </p:nvSpPr>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7BFB54F9-0841-E94A-959E-6D1C9B4C3F0E}"/>
              </a:ext>
            </a:extLst>
          </p:cNvPr>
          <p:cNvSpPr>
            <a:spLocks noGrp="1"/>
          </p:cNvSpPr>
          <p:nvPr>
            <p:ph sz="quarter" idx="13"/>
          </p:nvPr>
        </p:nvSpPr>
        <p:spPr>
          <a:xfrm>
            <a:off x="623888" y="1773238"/>
            <a:ext cx="10944225" cy="144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a:extLst>
              <a:ext uri="{FF2B5EF4-FFF2-40B4-BE49-F238E27FC236}">
                <a16:creationId xmlns:a16="http://schemas.microsoft.com/office/drawing/2014/main" id="{1BB18248-5BF0-D94D-9801-DC6E907CB091}"/>
              </a:ext>
            </a:extLst>
          </p:cNvPr>
          <p:cNvSpPr>
            <a:spLocks noGrp="1"/>
          </p:cNvSpPr>
          <p:nvPr>
            <p:ph sz="quarter" idx="14"/>
          </p:nvPr>
        </p:nvSpPr>
        <p:spPr>
          <a:xfrm>
            <a:off x="623888" y="3357494"/>
            <a:ext cx="10944225" cy="288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D8BB0091-538D-5945-9060-309C43192837}"/>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4796870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27078303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1334972985"/>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32334325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3410416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Logo">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901081-18D9-E147-AEF3-B3D0CA41EC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49238" y="2950743"/>
            <a:ext cx="4512501" cy="982313"/>
          </a:xfrm>
          <a:prstGeom prst="rect">
            <a:avLst/>
          </a:prstGeom>
        </p:spPr>
      </p:pic>
    </p:spTree>
    <p:extLst>
      <p:ext uri="{BB962C8B-B14F-4D97-AF65-F5344CB8AC3E}">
        <p14:creationId xmlns:p14="http://schemas.microsoft.com/office/powerpoint/2010/main" val="165978632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5CE3-6FE1-2145-815F-FC2D8D217138}"/>
              </a:ext>
            </a:extLst>
          </p:cNvPr>
          <p:cNvSpPr>
            <a:spLocks noGrp="1"/>
          </p:cNvSpPr>
          <p:nvPr>
            <p:ph type="ctrTitle"/>
          </p:nvPr>
        </p:nvSpPr>
        <p:spPr>
          <a:xfrm>
            <a:off x="2351088" y="2133600"/>
            <a:ext cx="7489825" cy="1223964"/>
          </a:xfrm>
          <a:prstGeom prst="rect">
            <a:avLst/>
          </a:prstGeom>
        </p:spPr>
        <p:txBody>
          <a:bodyPr anchor="b">
            <a:normAutofit/>
          </a:bodyPr>
          <a:lstStyle>
            <a:lvl1pPr algn="l">
              <a:defRPr sz="3200" baseline="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47900FC-02C7-A74E-A8E3-ACABF736390E}"/>
              </a:ext>
            </a:extLst>
          </p:cNvPr>
          <p:cNvSpPr>
            <a:spLocks noGrp="1"/>
          </p:cNvSpPr>
          <p:nvPr>
            <p:ph type="subTitle" idx="1"/>
          </p:nvPr>
        </p:nvSpPr>
        <p:spPr>
          <a:xfrm>
            <a:off x="2351088" y="3500438"/>
            <a:ext cx="7489825" cy="1008062"/>
          </a:xfrm>
          <a:prstGeom prst="rect">
            <a:avLst/>
          </a:prstGeom>
        </p:spPr>
        <p:txBody>
          <a:bodyPr>
            <a:normAutofit/>
          </a:bodyPr>
          <a:lstStyle>
            <a:lvl1pPr marL="0" indent="0" algn="l">
              <a:buNone/>
              <a:defRPr sz="20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8" name="Text Placeholder 7">
            <a:extLst>
              <a:ext uri="{FF2B5EF4-FFF2-40B4-BE49-F238E27FC236}">
                <a16:creationId xmlns:a16="http://schemas.microsoft.com/office/drawing/2014/main" id="{CF589AFC-1101-584C-8498-502F38FAAF5B}"/>
              </a:ext>
            </a:extLst>
          </p:cNvPr>
          <p:cNvSpPr>
            <a:spLocks noGrp="1"/>
          </p:cNvSpPr>
          <p:nvPr>
            <p:ph type="body" sz="quarter" idx="13" hasCustomPrompt="1"/>
          </p:nvPr>
        </p:nvSpPr>
        <p:spPr>
          <a:xfrm>
            <a:off x="2351088" y="4652963"/>
            <a:ext cx="7489825" cy="360362"/>
          </a:xfrm>
          <a:prstGeom prst="rect">
            <a:avLst/>
          </a:prstGeom>
        </p:spPr>
        <p:txBody>
          <a:bodyPr lIns="72000" tIns="36000" rIns="72000" bIns="36000"/>
          <a:lstStyle>
            <a:lvl1pPr marL="0" indent="0">
              <a:buNone/>
              <a:defRPr/>
            </a:lvl1pPr>
          </a:lstStyle>
          <a:p>
            <a:pPr lvl="0"/>
            <a:fld id="{04FADEFC-8132-5446-9460-075931902E6D}" type="datetime4">
              <a:rPr lang="en-GB" smtClean="0"/>
              <a:t>21 September 2018</a:t>
            </a:fld>
            <a:endParaRPr lang="en-GB" dirty="0"/>
          </a:p>
        </p:txBody>
      </p:sp>
    </p:spTree>
    <p:extLst>
      <p:ext uri="{BB962C8B-B14F-4D97-AF65-F5344CB8AC3E}">
        <p14:creationId xmlns:p14="http://schemas.microsoft.com/office/powerpoint/2010/main" val="22723983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6F5B-44EE-614E-9075-0AFD88F9BA89}"/>
              </a:ext>
            </a:extLst>
          </p:cNvPr>
          <p:cNvSpPr>
            <a:spLocks noGrp="1"/>
          </p:cNvSpPr>
          <p:nvPr>
            <p:ph type="title"/>
          </p:nvPr>
        </p:nvSpPr>
        <p:spPr>
          <a:xfrm>
            <a:off x="2351088" y="2133600"/>
            <a:ext cx="7489825" cy="2519363"/>
          </a:xfrm>
          <a:prstGeom prst="rect">
            <a:avLst/>
          </a:prstGeom>
        </p:spPr>
        <p:txBody>
          <a:bodyPr anchor="ctr" anchorCtr="0">
            <a:normAutofit/>
          </a:bodyPr>
          <a:lstStyle>
            <a:lvl1pPr>
              <a:defRPr sz="3200" b="0" i="0" baseline="0"/>
            </a:lvl1p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F961E754-3B3C-9444-B6D3-0DB3B8EA28B9}"/>
              </a:ext>
            </a:extLst>
          </p:cNvPr>
          <p:cNvSpPr>
            <a:spLocks noGrp="1"/>
          </p:cNvSpPr>
          <p:nvPr>
            <p:ph type="sldNum" sz="quarter" idx="12"/>
          </p:nvPr>
        </p:nvSpPr>
        <p:spPr/>
        <p:txBody>
          <a:bodyPr/>
          <a:lstStyle/>
          <a:p>
            <a:fld id="{FCAEF6F9-27E4-EF46-AE10-46A82914A60B}" type="slidenum">
              <a:rPr lang="en-GB" smtClean="0"/>
              <a:t>‹#›</a:t>
            </a:fld>
            <a:endParaRPr lang="en-GB"/>
          </a:p>
        </p:txBody>
      </p:sp>
    </p:spTree>
    <p:extLst>
      <p:ext uri="{BB962C8B-B14F-4D97-AF65-F5344CB8AC3E}">
        <p14:creationId xmlns:p14="http://schemas.microsoft.com/office/powerpoint/2010/main" val="373645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orizontal Split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F18BC-6AF5-1347-AB40-83AD68A25C4C}"/>
              </a:ext>
            </a:extLst>
          </p:cNvPr>
          <p:cNvSpPr>
            <a:spLocks noGrp="1"/>
          </p:cNvSpPr>
          <p:nvPr>
            <p:ph type="title" hasCustomPrompt="1"/>
          </p:nvPr>
        </p:nvSpPr>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7BFB54F9-0841-E94A-959E-6D1C9B4C3F0E}"/>
              </a:ext>
            </a:extLst>
          </p:cNvPr>
          <p:cNvSpPr>
            <a:spLocks noGrp="1"/>
          </p:cNvSpPr>
          <p:nvPr>
            <p:ph sz="quarter" idx="13"/>
          </p:nvPr>
        </p:nvSpPr>
        <p:spPr>
          <a:xfrm>
            <a:off x="623888" y="1773238"/>
            <a:ext cx="10944225" cy="2160587"/>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a:extLst>
              <a:ext uri="{FF2B5EF4-FFF2-40B4-BE49-F238E27FC236}">
                <a16:creationId xmlns:a16="http://schemas.microsoft.com/office/drawing/2014/main" id="{1BB18248-5BF0-D94D-9801-DC6E907CB091}"/>
              </a:ext>
            </a:extLst>
          </p:cNvPr>
          <p:cNvSpPr>
            <a:spLocks noGrp="1"/>
          </p:cNvSpPr>
          <p:nvPr>
            <p:ph sz="quarter" idx="14"/>
          </p:nvPr>
        </p:nvSpPr>
        <p:spPr>
          <a:xfrm>
            <a:off x="623888" y="4076700"/>
            <a:ext cx="10944225" cy="2160588"/>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B0D52624-8049-5D40-91BF-8EA428BF66F5}"/>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747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orizontal Split 2: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F18BC-6AF5-1347-AB40-83AD68A25C4C}"/>
              </a:ext>
            </a:extLst>
          </p:cNvPr>
          <p:cNvSpPr>
            <a:spLocks noGrp="1"/>
          </p:cNvSpPr>
          <p:nvPr>
            <p:ph type="title" hasCustomPrompt="1"/>
          </p:nvPr>
        </p:nvSpPr>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7BFB54F9-0841-E94A-959E-6D1C9B4C3F0E}"/>
              </a:ext>
            </a:extLst>
          </p:cNvPr>
          <p:cNvSpPr>
            <a:spLocks noGrp="1"/>
          </p:cNvSpPr>
          <p:nvPr>
            <p:ph sz="quarter" idx="13"/>
          </p:nvPr>
        </p:nvSpPr>
        <p:spPr>
          <a:xfrm>
            <a:off x="623888" y="1773237"/>
            <a:ext cx="10944225" cy="288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a:extLst>
              <a:ext uri="{FF2B5EF4-FFF2-40B4-BE49-F238E27FC236}">
                <a16:creationId xmlns:a16="http://schemas.microsoft.com/office/drawing/2014/main" id="{1BB18248-5BF0-D94D-9801-DC6E907CB091}"/>
              </a:ext>
            </a:extLst>
          </p:cNvPr>
          <p:cNvSpPr>
            <a:spLocks noGrp="1"/>
          </p:cNvSpPr>
          <p:nvPr>
            <p:ph sz="quarter" idx="14"/>
          </p:nvPr>
        </p:nvSpPr>
        <p:spPr>
          <a:xfrm>
            <a:off x="623888" y="4797288"/>
            <a:ext cx="10944225" cy="144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7821EA71-BFDF-764B-9601-98B10F3D51B3}"/>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389947529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orizontal 3: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F18BC-6AF5-1347-AB40-83AD68A25C4C}"/>
              </a:ext>
            </a:extLst>
          </p:cNvPr>
          <p:cNvSpPr>
            <a:spLocks noGrp="1"/>
          </p:cNvSpPr>
          <p:nvPr>
            <p:ph type="title" hasCustomPrompt="1"/>
          </p:nvPr>
        </p:nvSpPr>
        <p:spPr/>
        <p:txBody>
          <a:bodyPr/>
          <a:lstStyle/>
          <a:p>
            <a:r>
              <a:rPr lang="en-US" dirty="0"/>
              <a:t>TITLE</a:t>
            </a:r>
            <a:endParaRPr lang="en-GB" dirty="0"/>
          </a:p>
        </p:txBody>
      </p:sp>
      <p:sp>
        <p:nvSpPr>
          <p:cNvPr id="7" name="Content Placeholder 6">
            <a:extLst>
              <a:ext uri="{FF2B5EF4-FFF2-40B4-BE49-F238E27FC236}">
                <a16:creationId xmlns:a16="http://schemas.microsoft.com/office/drawing/2014/main" id="{7BFB54F9-0841-E94A-959E-6D1C9B4C3F0E}"/>
              </a:ext>
            </a:extLst>
          </p:cNvPr>
          <p:cNvSpPr>
            <a:spLocks noGrp="1"/>
          </p:cNvSpPr>
          <p:nvPr>
            <p:ph sz="quarter" idx="13"/>
          </p:nvPr>
        </p:nvSpPr>
        <p:spPr>
          <a:xfrm>
            <a:off x="623888" y="1773237"/>
            <a:ext cx="10944225" cy="324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a:extLst>
              <a:ext uri="{FF2B5EF4-FFF2-40B4-BE49-F238E27FC236}">
                <a16:creationId xmlns:a16="http://schemas.microsoft.com/office/drawing/2014/main" id="{1BB18248-5BF0-D94D-9801-DC6E907CB091}"/>
              </a:ext>
            </a:extLst>
          </p:cNvPr>
          <p:cNvSpPr>
            <a:spLocks noGrp="1"/>
          </p:cNvSpPr>
          <p:nvPr>
            <p:ph sz="quarter" idx="14"/>
          </p:nvPr>
        </p:nvSpPr>
        <p:spPr>
          <a:xfrm>
            <a:off x="623888" y="5157288"/>
            <a:ext cx="10944225" cy="1080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7CD1A0C4-1EEA-A345-AAC3-06F0D07C5EF4}"/>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1264245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orizontal Split 3x Landscap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D975F-9286-2641-8193-8DF7321C82FB}"/>
              </a:ext>
            </a:extLst>
          </p:cNvPr>
          <p:cNvSpPr>
            <a:spLocks noGrp="1"/>
          </p:cNvSpPr>
          <p:nvPr>
            <p:ph type="title" hasCustomPrompt="1"/>
          </p:nvPr>
        </p:nvSpPr>
        <p:spPr/>
        <p:txBody>
          <a:bodyPr/>
          <a:lstStyle/>
          <a:p>
            <a:r>
              <a:rPr lang="en-US" dirty="0"/>
              <a:t>TITLE</a:t>
            </a:r>
            <a:endParaRPr lang="en-GB" dirty="0"/>
          </a:p>
        </p:txBody>
      </p:sp>
      <p:sp>
        <p:nvSpPr>
          <p:cNvPr id="6" name="Picture Placeholder 8">
            <a:extLst>
              <a:ext uri="{FF2B5EF4-FFF2-40B4-BE49-F238E27FC236}">
                <a16:creationId xmlns:a16="http://schemas.microsoft.com/office/drawing/2014/main" id="{2BC2BCE8-8683-9143-A195-36CA36A03571}"/>
              </a:ext>
            </a:extLst>
          </p:cNvPr>
          <p:cNvSpPr>
            <a:spLocks noGrp="1"/>
          </p:cNvSpPr>
          <p:nvPr>
            <p:ph type="pic" sz="quarter" idx="15"/>
          </p:nvPr>
        </p:nvSpPr>
        <p:spPr>
          <a:xfrm>
            <a:off x="623392" y="1773238"/>
            <a:ext cx="3528392" cy="2160586"/>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7" name="Picture Placeholder 8">
            <a:extLst>
              <a:ext uri="{FF2B5EF4-FFF2-40B4-BE49-F238E27FC236}">
                <a16:creationId xmlns:a16="http://schemas.microsoft.com/office/drawing/2014/main" id="{65F0F8BD-14D9-F54C-8643-B510466E59CB}"/>
              </a:ext>
            </a:extLst>
          </p:cNvPr>
          <p:cNvSpPr>
            <a:spLocks noGrp="1"/>
          </p:cNvSpPr>
          <p:nvPr>
            <p:ph type="pic" sz="quarter" idx="18"/>
          </p:nvPr>
        </p:nvSpPr>
        <p:spPr>
          <a:xfrm>
            <a:off x="8040216" y="1773239"/>
            <a:ext cx="3527897" cy="2160585"/>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8" name="Picture Placeholder 8">
            <a:extLst>
              <a:ext uri="{FF2B5EF4-FFF2-40B4-BE49-F238E27FC236}">
                <a16:creationId xmlns:a16="http://schemas.microsoft.com/office/drawing/2014/main" id="{022968ED-E95A-5C4A-AFD4-AFD46BE8A4BA}"/>
              </a:ext>
            </a:extLst>
          </p:cNvPr>
          <p:cNvSpPr>
            <a:spLocks noGrp="1"/>
          </p:cNvSpPr>
          <p:nvPr>
            <p:ph type="pic" sz="quarter" idx="19"/>
          </p:nvPr>
        </p:nvSpPr>
        <p:spPr>
          <a:xfrm>
            <a:off x="4295800" y="1773239"/>
            <a:ext cx="3600400" cy="2160586"/>
          </a:xfrm>
          <a:prstGeom prst="rect">
            <a:avLst/>
          </a:prstGeom>
          <a:solidFill>
            <a:schemeClr val="bg1">
              <a:lumMod val="85000"/>
            </a:schemeClr>
          </a:solidFill>
        </p:spPr>
        <p:txBody>
          <a:bodyPr anchor="ctr" anchorCtr="0"/>
          <a:lstStyle>
            <a:lvl1pPr marL="0" indent="0" algn="ctr">
              <a:buNone/>
              <a:defRPr sz="1200">
                <a:solidFill>
                  <a:schemeClr val="bg1"/>
                </a:solidFill>
              </a:defRPr>
            </a:lvl1pPr>
          </a:lstStyle>
          <a:p>
            <a:r>
              <a:rPr lang="en-US"/>
              <a:t>Click icon to add picture</a:t>
            </a:r>
            <a:endParaRPr lang="en-GB" dirty="0"/>
          </a:p>
        </p:txBody>
      </p:sp>
      <p:sp>
        <p:nvSpPr>
          <p:cNvPr id="9" name="Content Placeholder 8">
            <a:extLst>
              <a:ext uri="{FF2B5EF4-FFF2-40B4-BE49-F238E27FC236}">
                <a16:creationId xmlns:a16="http://schemas.microsoft.com/office/drawing/2014/main" id="{43667781-6711-AC4E-B59A-870436D77309}"/>
              </a:ext>
            </a:extLst>
          </p:cNvPr>
          <p:cNvSpPr>
            <a:spLocks noGrp="1"/>
          </p:cNvSpPr>
          <p:nvPr>
            <p:ph sz="quarter" idx="14"/>
          </p:nvPr>
        </p:nvSpPr>
        <p:spPr>
          <a:xfrm>
            <a:off x="623888" y="4076700"/>
            <a:ext cx="10944225" cy="2160588"/>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10">
            <a:extLst>
              <a:ext uri="{FF2B5EF4-FFF2-40B4-BE49-F238E27FC236}">
                <a16:creationId xmlns:a16="http://schemas.microsoft.com/office/drawing/2014/main" id="{545C34E7-B8FA-EE45-B82E-8F66C3581309}"/>
              </a:ext>
            </a:extLst>
          </p:cNvPr>
          <p:cNvSpPr>
            <a:spLocks noGrp="1"/>
          </p:cNvSpPr>
          <p:nvPr>
            <p:ph type="body" sz="quarter" idx="20"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2516034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942AA-DC19-824E-AC96-5B2BE9F1F3A6}"/>
              </a:ext>
            </a:extLst>
          </p:cNvPr>
          <p:cNvSpPr>
            <a:spLocks noGrp="1"/>
          </p:cNvSpPr>
          <p:nvPr>
            <p:ph type="title" hasCustomPrompt="1"/>
          </p:nvPr>
        </p:nvSpPr>
        <p:spPr/>
        <p:txBody>
          <a:bodyPr/>
          <a:lstStyle/>
          <a:p>
            <a:r>
              <a:rPr lang="en-US" dirty="0"/>
              <a:t>TITLE</a:t>
            </a:r>
            <a:endParaRPr lang="en-GB" dirty="0"/>
          </a:p>
        </p:txBody>
      </p:sp>
      <p:sp>
        <p:nvSpPr>
          <p:cNvPr id="6" name="Content Placeholder 6">
            <a:extLst>
              <a:ext uri="{FF2B5EF4-FFF2-40B4-BE49-F238E27FC236}">
                <a16:creationId xmlns:a16="http://schemas.microsoft.com/office/drawing/2014/main" id="{4068AE28-9C85-8643-AF49-94E4EA86D685}"/>
              </a:ext>
            </a:extLst>
          </p:cNvPr>
          <p:cNvSpPr>
            <a:spLocks noGrp="1"/>
          </p:cNvSpPr>
          <p:nvPr>
            <p:ph sz="quarter" idx="13"/>
          </p:nvPr>
        </p:nvSpPr>
        <p:spPr>
          <a:xfrm>
            <a:off x="623888" y="1773237"/>
            <a:ext cx="10944225" cy="3528000"/>
          </a:xfrm>
        </p:spPr>
        <p:txBody>
          <a:bodyPr lIns="72000" tIns="36000" rIns="72000" bIns="36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5">
            <a:extLst>
              <a:ext uri="{FF2B5EF4-FFF2-40B4-BE49-F238E27FC236}">
                <a16:creationId xmlns:a16="http://schemas.microsoft.com/office/drawing/2014/main" id="{50EFFEC7-CADF-794D-8A8F-463A8B0D1636}"/>
              </a:ext>
            </a:extLst>
          </p:cNvPr>
          <p:cNvSpPr>
            <a:spLocks noGrp="1"/>
          </p:cNvSpPr>
          <p:nvPr>
            <p:ph type="pic" sz="quarter" idx="28" hasCustomPrompt="1"/>
          </p:nvPr>
        </p:nvSpPr>
        <p:spPr>
          <a:xfrm>
            <a:off x="8040689" y="5445122"/>
            <a:ext cx="1727719" cy="792165"/>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8" name="Picture Placeholder 5">
            <a:extLst>
              <a:ext uri="{FF2B5EF4-FFF2-40B4-BE49-F238E27FC236}">
                <a16:creationId xmlns:a16="http://schemas.microsoft.com/office/drawing/2014/main" id="{A51B6D2F-C03C-364E-96D4-07089520BE82}"/>
              </a:ext>
            </a:extLst>
          </p:cNvPr>
          <p:cNvSpPr>
            <a:spLocks noGrp="1"/>
          </p:cNvSpPr>
          <p:nvPr>
            <p:ph type="pic" sz="quarter" idx="29" hasCustomPrompt="1"/>
          </p:nvPr>
        </p:nvSpPr>
        <p:spPr>
          <a:xfrm>
            <a:off x="6167435" y="5445122"/>
            <a:ext cx="1728790" cy="792165"/>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9" name="Picture Placeholder 5">
            <a:extLst>
              <a:ext uri="{FF2B5EF4-FFF2-40B4-BE49-F238E27FC236}">
                <a16:creationId xmlns:a16="http://schemas.microsoft.com/office/drawing/2014/main" id="{760F87C5-62F3-5348-A9B3-27985DEED7C8}"/>
              </a:ext>
            </a:extLst>
          </p:cNvPr>
          <p:cNvSpPr>
            <a:spLocks noGrp="1"/>
          </p:cNvSpPr>
          <p:nvPr>
            <p:ph type="pic" sz="quarter" idx="30" hasCustomPrompt="1"/>
          </p:nvPr>
        </p:nvSpPr>
        <p:spPr>
          <a:xfrm>
            <a:off x="4295775" y="5445122"/>
            <a:ext cx="1728787" cy="792166"/>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10" name="Picture Placeholder 5">
            <a:extLst>
              <a:ext uri="{FF2B5EF4-FFF2-40B4-BE49-F238E27FC236}">
                <a16:creationId xmlns:a16="http://schemas.microsoft.com/office/drawing/2014/main" id="{7062D462-B04F-C447-B1D0-0BC445592301}"/>
              </a:ext>
            </a:extLst>
          </p:cNvPr>
          <p:cNvSpPr>
            <a:spLocks noGrp="1"/>
          </p:cNvSpPr>
          <p:nvPr>
            <p:ph type="pic" sz="quarter" idx="31" hasCustomPrompt="1"/>
          </p:nvPr>
        </p:nvSpPr>
        <p:spPr>
          <a:xfrm>
            <a:off x="2423592" y="5445122"/>
            <a:ext cx="1727718" cy="792166"/>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11" name="Picture Placeholder 5">
            <a:extLst>
              <a:ext uri="{FF2B5EF4-FFF2-40B4-BE49-F238E27FC236}">
                <a16:creationId xmlns:a16="http://schemas.microsoft.com/office/drawing/2014/main" id="{F8F9F3D8-C529-AD4D-A368-265D78A91F73}"/>
              </a:ext>
            </a:extLst>
          </p:cNvPr>
          <p:cNvSpPr>
            <a:spLocks noGrp="1"/>
          </p:cNvSpPr>
          <p:nvPr>
            <p:ph type="pic" sz="quarter" idx="32" hasCustomPrompt="1"/>
          </p:nvPr>
        </p:nvSpPr>
        <p:spPr>
          <a:xfrm>
            <a:off x="551384" y="5445122"/>
            <a:ext cx="1727743" cy="792165"/>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12" name="Picture Placeholder 5">
            <a:extLst>
              <a:ext uri="{FF2B5EF4-FFF2-40B4-BE49-F238E27FC236}">
                <a16:creationId xmlns:a16="http://schemas.microsoft.com/office/drawing/2014/main" id="{F1E13E52-C677-7744-9232-41BF6179164F}"/>
              </a:ext>
            </a:extLst>
          </p:cNvPr>
          <p:cNvSpPr>
            <a:spLocks noGrp="1"/>
          </p:cNvSpPr>
          <p:nvPr>
            <p:ph type="pic" sz="quarter" idx="33" hasCustomPrompt="1"/>
          </p:nvPr>
        </p:nvSpPr>
        <p:spPr>
          <a:xfrm>
            <a:off x="9912872" y="5445122"/>
            <a:ext cx="1727744" cy="792166"/>
          </a:xfrm>
          <a:prstGeom prst="rect">
            <a:avLst/>
          </a:prstGeom>
          <a:solidFill>
            <a:schemeClr val="bg1">
              <a:lumMod val="85000"/>
            </a:schemeClr>
          </a:solidFill>
        </p:spPr>
        <p:txBody>
          <a:bodyPr anchor="t" anchorCtr="0"/>
          <a:lstStyle>
            <a:lvl1pPr marL="0" indent="0" algn="ctr">
              <a:buNone/>
              <a:defRPr sz="1000">
                <a:solidFill>
                  <a:schemeClr val="bg1"/>
                </a:solidFill>
              </a:defRPr>
            </a:lvl1pPr>
          </a:lstStyle>
          <a:p>
            <a:r>
              <a:rPr lang="en-GB" dirty="0"/>
              <a:t>Logo</a:t>
            </a:r>
          </a:p>
        </p:txBody>
      </p:sp>
      <p:sp>
        <p:nvSpPr>
          <p:cNvPr id="15" name="Text Placeholder 10">
            <a:extLst>
              <a:ext uri="{FF2B5EF4-FFF2-40B4-BE49-F238E27FC236}">
                <a16:creationId xmlns:a16="http://schemas.microsoft.com/office/drawing/2014/main" id="{34E2EFAD-DC91-6841-A510-D79076BDE670}"/>
              </a:ext>
            </a:extLst>
          </p:cNvPr>
          <p:cNvSpPr>
            <a:spLocks noGrp="1"/>
          </p:cNvSpPr>
          <p:nvPr>
            <p:ph type="body" sz="quarter" idx="15" hasCustomPrompt="1"/>
          </p:nvPr>
        </p:nvSpPr>
        <p:spPr>
          <a:xfrm>
            <a:off x="623888" y="6381750"/>
            <a:ext cx="10944225" cy="293721"/>
          </a:xfrm>
          <a:solidFill>
            <a:schemeClr val="bg1"/>
          </a:solidFill>
        </p:spPr>
        <p:txBody>
          <a:bodyPr lIns="72000" tIns="54000" rIns="72000" bIns="54000">
            <a:spAutoFit/>
          </a:bodyPr>
          <a:lstStyle>
            <a:lvl1pPr marL="0" indent="0">
              <a:lnSpc>
                <a:spcPct val="100000"/>
              </a:lnSpc>
              <a:spcBef>
                <a:spcPts val="0"/>
              </a:spcBef>
              <a:buNone/>
              <a:defRPr sz="1200" baseline="0"/>
            </a:lvl1pPr>
          </a:lstStyle>
          <a:p>
            <a:pPr lvl="0"/>
            <a:r>
              <a:rPr lang="en-GB" dirty="0"/>
              <a:t>Click to add reference</a:t>
            </a:r>
          </a:p>
        </p:txBody>
      </p:sp>
    </p:spTree>
    <p:extLst>
      <p:ext uri="{BB962C8B-B14F-4D97-AF65-F5344CB8AC3E}">
        <p14:creationId xmlns:p14="http://schemas.microsoft.com/office/powerpoint/2010/main" val="601960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5" Type="http://schemas.openxmlformats.org/officeDocument/2006/relationships/image" Target="../media/image5.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image" Target="../media/image5.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5" Type="http://schemas.openxmlformats.org/officeDocument/2006/relationships/image" Target="../media/image5.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5" Type="http://schemas.openxmlformats.org/officeDocument/2006/relationships/image" Target="../media/image5.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5" Type="http://schemas.openxmlformats.org/officeDocument/2006/relationships/image" Target="../media/image5.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5" Type="http://schemas.openxmlformats.org/officeDocument/2006/relationships/image" Target="../media/image5.pn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5" Type="http://schemas.openxmlformats.org/officeDocument/2006/relationships/image" Target="../media/image5.png"/><Relationship Id="rId4"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035032-FFFC-C447-BA60-9B32DA4586DB}"/>
              </a:ext>
            </a:extLst>
          </p:cNvPr>
          <p:cNvSpPr>
            <a:spLocks noGrp="1"/>
          </p:cNvSpPr>
          <p:nvPr>
            <p:ph type="title"/>
          </p:nvPr>
        </p:nvSpPr>
        <p:spPr>
          <a:xfrm>
            <a:off x="623889" y="692150"/>
            <a:ext cx="10944224" cy="936625"/>
          </a:xfrm>
          <a:prstGeom prst="rect">
            <a:avLst/>
          </a:prstGeom>
        </p:spPr>
        <p:txBody>
          <a:bodyPr vert="horz" lIns="72000" tIns="36000" rIns="72000" bIns="36000" rtlCol="0" anchor="b" anchorCtr="0">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AE6C37D-9121-684D-B590-EF4A5593568F}"/>
              </a:ext>
            </a:extLst>
          </p:cNvPr>
          <p:cNvSpPr>
            <a:spLocks noGrp="1"/>
          </p:cNvSpPr>
          <p:nvPr>
            <p:ph type="body" idx="1"/>
          </p:nvPr>
        </p:nvSpPr>
        <p:spPr>
          <a:xfrm>
            <a:off x="623887" y="1773238"/>
            <a:ext cx="10944225" cy="44640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025D240F-3434-DF49-BB59-C0B86B414948}"/>
              </a:ext>
            </a:extLst>
          </p:cNvPr>
          <p:cNvSpPr>
            <a:spLocks noGrp="1"/>
          </p:cNvSpPr>
          <p:nvPr>
            <p:ph type="dt" sz="half" idx="2"/>
          </p:nvPr>
        </p:nvSpPr>
        <p:spPr>
          <a:xfrm>
            <a:off x="623889" y="6381751"/>
            <a:ext cx="3527424" cy="287338"/>
          </a:xfrm>
          <a:prstGeom prst="rect">
            <a:avLst/>
          </a:prstGeom>
        </p:spPr>
        <p:txBody>
          <a:bodyPr vert="horz" lIns="72000" tIns="54000" rIns="72000" bIns="54000" rtlCol="0" anchor="t" anchorCtr="0"/>
          <a:lstStyle>
            <a:lvl1pPr algn="l">
              <a:defRPr sz="1200">
                <a:solidFill>
                  <a:schemeClr val="tx1"/>
                </a:solidFill>
              </a:defRPr>
            </a:lvl1pPr>
          </a:lstStyle>
          <a:p>
            <a:fld id="{21B7BC17-F0E7-7A47-8273-78D53527614D}" type="datetimeFigureOut">
              <a:rPr lang="en-GB" smtClean="0"/>
              <a:pPr/>
              <a:t>24/03/2021</a:t>
            </a:fld>
            <a:endParaRPr lang="en-GB"/>
          </a:p>
        </p:txBody>
      </p:sp>
      <p:sp>
        <p:nvSpPr>
          <p:cNvPr id="5" name="Footer Placeholder 4">
            <a:extLst>
              <a:ext uri="{FF2B5EF4-FFF2-40B4-BE49-F238E27FC236}">
                <a16:creationId xmlns:a16="http://schemas.microsoft.com/office/drawing/2014/main" id="{B711AEA1-9EFF-6040-A0DF-32F3F8CF9F2C}"/>
              </a:ext>
            </a:extLst>
          </p:cNvPr>
          <p:cNvSpPr>
            <a:spLocks noGrp="1"/>
          </p:cNvSpPr>
          <p:nvPr>
            <p:ph type="ftr" sz="quarter" idx="3"/>
          </p:nvPr>
        </p:nvSpPr>
        <p:spPr>
          <a:xfrm>
            <a:off x="4295774" y="6381751"/>
            <a:ext cx="3600451" cy="287338"/>
          </a:xfrm>
          <a:prstGeom prst="rect">
            <a:avLst/>
          </a:prstGeom>
        </p:spPr>
        <p:txBody>
          <a:bodyPr vert="horz" lIns="72000" tIns="54000" rIns="72000" bIns="54000" rtlCol="0" anchor="t" anchorCtr="0"/>
          <a:lstStyle>
            <a:lvl1pPr algn="ctr">
              <a:defRPr sz="1200">
                <a:solidFill>
                  <a:schemeClr val="tx1"/>
                </a:solidFill>
              </a:defRPr>
            </a:lvl1pPr>
          </a:lstStyle>
          <a:p>
            <a:endParaRPr lang="en-GB"/>
          </a:p>
        </p:txBody>
      </p:sp>
      <p:sp>
        <p:nvSpPr>
          <p:cNvPr id="6" name="Slide Number Placeholder 5">
            <a:extLst>
              <a:ext uri="{FF2B5EF4-FFF2-40B4-BE49-F238E27FC236}">
                <a16:creationId xmlns:a16="http://schemas.microsoft.com/office/drawing/2014/main" id="{B0B9BF26-FC66-2C46-9F3E-A7306A28B917}"/>
              </a:ext>
            </a:extLst>
          </p:cNvPr>
          <p:cNvSpPr>
            <a:spLocks noGrp="1"/>
          </p:cNvSpPr>
          <p:nvPr>
            <p:ph type="sldNum" sz="quarter" idx="4"/>
          </p:nvPr>
        </p:nvSpPr>
        <p:spPr>
          <a:xfrm>
            <a:off x="11568113" y="6381751"/>
            <a:ext cx="431799" cy="287338"/>
          </a:xfrm>
          <a:prstGeom prst="rect">
            <a:avLst/>
          </a:prstGeom>
        </p:spPr>
        <p:txBody>
          <a:bodyPr vert="horz" lIns="72000" tIns="54000" rIns="72000" bIns="54000" rtlCol="0" anchor="t" anchorCtr="0"/>
          <a:lstStyle>
            <a:lvl1pPr algn="r">
              <a:defRPr sz="1200">
                <a:solidFill>
                  <a:schemeClr val="tx1"/>
                </a:solidFill>
              </a:defRPr>
            </a:lvl1pPr>
          </a:lstStyle>
          <a:p>
            <a:fld id="{3BD0896E-602A-494F-99CF-AC1BD90019B0}" type="slidenum">
              <a:rPr lang="en-GB" smtClean="0"/>
              <a:pPr/>
              <a:t>‹#›</a:t>
            </a:fld>
            <a:endParaRPr lang="en-GB"/>
          </a:p>
        </p:txBody>
      </p:sp>
      <p:sp>
        <p:nvSpPr>
          <p:cNvPr id="7" name="Slide Number Placeholder 5">
            <a:extLst>
              <a:ext uri="{FF2B5EF4-FFF2-40B4-BE49-F238E27FC236}">
                <a16:creationId xmlns:a16="http://schemas.microsoft.com/office/drawing/2014/main" id="{B426078B-3553-4544-8ED2-80E83B6C7BAA}"/>
              </a:ext>
            </a:extLst>
          </p:cNvPr>
          <p:cNvSpPr txBox="1">
            <a:spLocks/>
          </p:cNvSpPr>
          <p:nvPr userDrawn="1"/>
        </p:nvSpPr>
        <p:spPr>
          <a:xfrm>
            <a:off x="11568113" y="6381750"/>
            <a:ext cx="431799" cy="287339"/>
          </a:xfrm>
          <a:prstGeom prst="rect">
            <a:avLst/>
          </a:prstGeom>
        </p:spPr>
        <p:txBody>
          <a:bodyPr vert="horz" lIns="72000" tIns="54000" rIns="72000" bIns="54000" rtlCol="0" anchor="t" anchorCtr="0"/>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BD0896E-602A-494F-99CF-AC1BD90019B0}" type="slidenum">
              <a:rPr lang="en-GB" smtClean="0">
                <a:solidFill>
                  <a:schemeClr val="tx1"/>
                </a:solidFill>
              </a:rPr>
              <a:pPr/>
              <a:t>‹#›</a:t>
            </a:fld>
            <a:endParaRPr lang="en-GB">
              <a:solidFill>
                <a:schemeClr val="tx1"/>
              </a:solidFill>
            </a:endParaRPr>
          </a:p>
        </p:txBody>
      </p:sp>
      <p:pic>
        <p:nvPicPr>
          <p:cNvPr id="8" name="Picture 7">
            <a:extLst>
              <a:ext uri="{FF2B5EF4-FFF2-40B4-BE49-F238E27FC236}">
                <a16:creationId xmlns:a16="http://schemas.microsoft.com/office/drawing/2014/main" id="{A4DCCAEE-C447-EE4D-A54A-FF75ECE36C76}"/>
              </a:ext>
            </a:extLst>
          </p:cNvPr>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3932909308"/>
      </p:ext>
    </p:extLst>
  </p:cSld>
  <p:clrMap bg1="lt1" tx1="dk1" bg2="lt2" tx2="dk2" accent1="accent1" accent2="accent2" accent3="accent3" accent4="accent4" accent5="accent5" accent6="accent6" hlink="hlink" folHlink="folHlink"/>
  <p:sldLayoutIdLst>
    <p:sldLayoutId id="2147483681" r:id="rId1"/>
    <p:sldLayoutId id="2147483697" r:id="rId2"/>
    <p:sldLayoutId id="2147483676" r:id="rId3"/>
    <p:sldLayoutId id="2147483679" r:id="rId4"/>
    <p:sldLayoutId id="2147483680" r:id="rId5"/>
    <p:sldLayoutId id="2147483677" r:id="rId6"/>
    <p:sldLayoutId id="2147483678" r:id="rId7"/>
    <p:sldLayoutId id="2147483682" r:id="rId8"/>
    <p:sldLayoutId id="2147483683" r:id="rId9"/>
    <p:sldLayoutId id="2147483684" r:id="rId10"/>
    <p:sldLayoutId id="2147483685" r:id="rId11"/>
    <p:sldLayoutId id="2147483687" r:id="rId12"/>
    <p:sldLayoutId id="2147483686" r:id="rId13"/>
    <p:sldLayoutId id="2147483688" r:id="rId14"/>
    <p:sldLayoutId id="2147483689" r:id="rId15"/>
    <p:sldLayoutId id="2147483690" r:id="rId16"/>
    <p:sldLayoutId id="2147483691" r:id="rId17"/>
    <p:sldLayoutId id="2147483692" r:id="rId18"/>
    <p:sldLayoutId id="2147483693" r:id="rId19"/>
    <p:sldLayoutId id="2147483722" r:id="rId20"/>
    <p:sldLayoutId id="2147483723" r:id="rId21"/>
    <p:sldLayoutId id="2147483724" r:id="rId22"/>
    <p:sldLayoutId id="2147483725" r:id="rId23"/>
    <p:sldLayoutId id="2147483726" r:id="rId24"/>
    <p:sldLayoutId id="2147483727" r:id="rId25"/>
  </p:sldLayoutIdLst>
  <p:txStyles>
    <p:titleStyle>
      <a:lvl1pPr algn="l" defTabSz="914400" rtl="0" eaLnBrk="1" latinLnBrk="0" hangingPunct="1">
        <a:lnSpc>
          <a:spcPct val="90000"/>
        </a:lnSpc>
        <a:spcBef>
          <a:spcPct val="0"/>
        </a:spcBef>
        <a:buNone/>
        <a:defRPr sz="3200" kern="1200" baseline="0">
          <a:solidFill>
            <a:schemeClr val="tx1"/>
          </a:solidFill>
          <a:latin typeface="+mj-lt"/>
          <a:ea typeface="+mj-ea"/>
          <a:cs typeface="+mj-cs"/>
        </a:defRPr>
      </a:lvl1pPr>
    </p:titleStyle>
    <p:bodyStyle>
      <a:lvl1pPr marL="180000" indent="-180000" algn="l" defTabSz="914400" rtl="0" eaLnBrk="1" latinLnBrk="0" hangingPunct="1">
        <a:lnSpc>
          <a:spcPct val="100000"/>
        </a:lnSpc>
        <a:spcBef>
          <a:spcPts val="1000"/>
        </a:spcBef>
        <a:buFont typeface="Arial" panose="020B0604020202020204" pitchFamily="34" charset="0"/>
        <a:buChar char="•"/>
        <a:defRPr sz="2000" kern="1200" baseline="0">
          <a:solidFill>
            <a:schemeClr val="tx1"/>
          </a:solidFill>
          <a:latin typeface="+mn-lt"/>
          <a:ea typeface="+mn-ea"/>
          <a:cs typeface="+mn-cs"/>
        </a:defRPr>
      </a:lvl1pPr>
      <a:lvl2pPr marL="540000" indent="-180000" algn="l" defTabSz="914400" rtl="0" eaLnBrk="1" latinLnBrk="0" hangingPunct="1">
        <a:lnSpc>
          <a:spcPct val="100000"/>
        </a:lnSpc>
        <a:spcBef>
          <a:spcPts val="500"/>
        </a:spcBef>
        <a:buFont typeface="Arial" panose="020B0604020202020204" pitchFamily="34" charset="0"/>
        <a:buChar char="•"/>
        <a:defRPr sz="1800" kern="1200" baseline="0">
          <a:solidFill>
            <a:schemeClr val="tx1"/>
          </a:solidFill>
          <a:latin typeface="+mn-lt"/>
          <a:ea typeface="+mn-ea"/>
          <a:cs typeface="+mn-cs"/>
        </a:defRPr>
      </a:lvl2pPr>
      <a:lvl3pPr marL="900000" indent="-180000" algn="l" defTabSz="914400" rtl="0" eaLnBrk="1" latinLnBrk="0" hangingPunct="1">
        <a:lnSpc>
          <a:spcPct val="100000"/>
        </a:lnSpc>
        <a:spcBef>
          <a:spcPts val="500"/>
        </a:spcBef>
        <a:buFont typeface="Arial" panose="020B0604020202020204" pitchFamily="34" charset="0"/>
        <a:buChar char="•"/>
        <a:defRPr sz="1800" kern="1200" baseline="0">
          <a:solidFill>
            <a:schemeClr val="tx1"/>
          </a:solidFill>
          <a:latin typeface="+mn-lt"/>
          <a:ea typeface="+mn-ea"/>
          <a:cs typeface="+mn-cs"/>
        </a:defRPr>
      </a:lvl3pPr>
      <a:lvl4pPr marL="1260000" indent="-180000" algn="l" defTabSz="914400" rtl="0" eaLnBrk="1" latinLnBrk="0" hangingPunct="1">
        <a:lnSpc>
          <a:spcPct val="100000"/>
        </a:lnSpc>
        <a:spcBef>
          <a:spcPts val="500"/>
        </a:spcBef>
        <a:buFont typeface="Arial" panose="020B0604020202020204" pitchFamily="34" charset="0"/>
        <a:buChar char="•"/>
        <a:defRPr sz="1800" kern="1200" baseline="0">
          <a:solidFill>
            <a:schemeClr val="tx1"/>
          </a:solidFill>
          <a:latin typeface="+mn-lt"/>
          <a:ea typeface="+mn-ea"/>
          <a:cs typeface="+mn-cs"/>
        </a:defRPr>
      </a:lvl4pPr>
      <a:lvl5pPr marL="1620000" indent="-180000" algn="l" defTabSz="914400" rtl="0" eaLnBrk="1" latinLnBrk="0" hangingPunct="1">
        <a:lnSpc>
          <a:spcPct val="100000"/>
        </a:lnSpc>
        <a:spcBef>
          <a:spcPts val="500"/>
        </a:spcBef>
        <a:buFont typeface="Arial" panose="020B0604020202020204" pitchFamily="34" charset="0"/>
        <a:buChar char="•"/>
        <a:defRPr sz="18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6" userDrawn="1">
          <p15:clr>
            <a:srgbClr val="F26B43"/>
          </p15:clr>
        </p15:guide>
        <p15:guide id="2" orient="horz" pos="1026" userDrawn="1">
          <p15:clr>
            <a:srgbClr val="F26B43"/>
          </p15:clr>
        </p15:guide>
        <p15:guide id="3" orient="horz" pos="1117" userDrawn="1">
          <p15:clr>
            <a:srgbClr val="F26B43"/>
          </p15:clr>
        </p15:guide>
        <p15:guide id="4" orient="horz" pos="1344" userDrawn="1">
          <p15:clr>
            <a:srgbClr val="F26B43"/>
          </p15:clr>
        </p15:guide>
        <p15:guide id="5" orient="horz" pos="1434" userDrawn="1">
          <p15:clr>
            <a:srgbClr val="F26B43"/>
          </p15:clr>
        </p15:guide>
        <p15:guide id="6" orient="horz" pos="2478" userDrawn="1">
          <p15:clr>
            <a:srgbClr val="F26B43"/>
          </p15:clr>
        </p15:guide>
        <p15:guide id="7" orient="horz" pos="2568" userDrawn="1">
          <p15:clr>
            <a:srgbClr val="F26B43"/>
          </p15:clr>
        </p15:guide>
        <p15:guide id="8" orient="horz" pos="3929" userDrawn="1">
          <p15:clr>
            <a:srgbClr val="F26B43"/>
          </p15:clr>
        </p15:guide>
        <p15:guide id="9" orient="horz" pos="4020" userDrawn="1">
          <p15:clr>
            <a:srgbClr val="F26B43"/>
          </p15:clr>
        </p15:guide>
        <p15:guide id="10" orient="horz" pos="4201" userDrawn="1">
          <p15:clr>
            <a:srgbClr val="F26B43"/>
          </p15:clr>
        </p15:guide>
        <p15:guide id="11" pos="393" userDrawn="1">
          <p15:clr>
            <a:srgbClr val="F26B43"/>
          </p15:clr>
        </p15:guide>
        <p15:guide id="12" pos="2706" userDrawn="1">
          <p15:clr>
            <a:srgbClr val="F26B43"/>
          </p15:clr>
        </p15:guide>
        <p15:guide id="13" pos="2615" userDrawn="1">
          <p15:clr>
            <a:srgbClr val="F26B43"/>
          </p15:clr>
        </p15:guide>
        <p15:guide id="14" pos="3795" userDrawn="1">
          <p15:clr>
            <a:srgbClr val="F26B43"/>
          </p15:clr>
        </p15:guide>
        <p15:guide id="15" pos="3885" userDrawn="1">
          <p15:clr>
            <a:srgbClr val="F26B43"/>
          </p15:clr>
        </p15:guide>
        <p15:guide id="16" pos="5065" userDrawn="1">
          <p15:clr>
            <a:srgbClr val="F26B43"/>
          </p15:clr>
        </p15:guide>
        <p15:guide id="17" pos="4974" userDrawn="1">
          <p15:clr>
            <a:srgbClr val="F26B43"/>
          </p15:clr>
        </p15:guide>
        <p15:guide id="18" pos="7559" userDrawn="1">
          <p15:clr>
            <a:srgbClr val="F26B43"/>
          </p15:clr>
        </p15:guide>
        <p15:guide id="19" pos="728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4187570875"/>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3"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userDrawn="1">
          <p15:clr>
            <a:srgbClr val="F26B43"/>
          </p15:clr>
        </p15:guide>
        <p15:guide id="2" pos="6199" userDrawn="1">
          <p15:clr>
            <a:srgbClr val="F26B43"/>
          </p15:clr>
        </p15:guide>
        <p15:guide id="3" orient="horz" pos="1344" userDrawn="1">
          <p15:clr>
            <a:srgbClr val="F26B43"/>
          </p15:clr>
        </p15:guide>
        <p15:guide id="4" orient="horz" pos="2115" userDrawn="1">
          <p15:clr>
            <a:srgbClr val="F26B43"/>
          </p15:clr>
        </p15:guide>
        <p15:guide id="5" orient="horz" pos="2205" userDrawn="1">
          <p15:clr>
            <a:srgbClr val="F26B43"/>
          </p15:clr>
        </p15:guide>
        <p15:guide id="6" orient="horz" pos="2840" userDrawn="1">
          <p15:clr>
            <a:srgbClr val="F26B43"/>
          </p15:clr>
        </p15:guide>
        <p15:guide id="7" orient="horz" pos="2931" userDrawn="1">
          <p15:clr>
            <a:srgbClr val="F26B43"/>
          </p15:clr>
        </p15:guide>
        <p15:guide id="8" orient="horz" pos="3158" userDrawn="1">
          <p15:clr>
            <a:srgbClr val="F26B43"/>
          </p15:clr>
        </p15:guide>
        <p15:guide id="9" pos="7287" userDrawn="1">
          <p15:clr>
            <a:srgbClr val="F26B43"/>
          </p15:clr>
        </p15:guide>
        <p15:guide id="10" pos="7559" userDrawn="1">
          <p15:clr>
            <a:srgbClr val="F26B43"/>
          </p15:clr>
        </p15:guide>
        <p15:guide id="11" orient="horz" pos="4020" userDrawn="1">
          <p15:clr>
            <a:srgbClr val="F26B43"/>
          </p15:clr>
        </p15:guide>
        <p15:guide id="12" orient="horz" pos="4201" userDrawn="1">
          <p15:clr>
            <a:srgbClr val="F26B43"/>
          </p15:clr>
        </p15:guide>
        <p15:guide id="13" orient="horz" pos="436" userDrawn="1">
          <p15:clr>
            <a:srgbClr val="F26B43"/>
          </p15:clr>
        </p15:guide>
        <p15:guide id="14" orient="horz" pos="3929" userDrawn="1">
          <p15:clr>
            <a:srgbClr val="F26B43"/>
          </p15:clr>
        </p15:guide>
        <p15:guide id="15" pos="393" userDrawn="1">
          <p15:clr>
            <a:srgbClr val="F26B43"/>
          </p15:clr>
        </p15:guide>
        <p15:guide id="16" orient="horz" pos="1026" userDrawn="1">
          <p15:clr>
            <a:srgbClr val="F26B43"/>
          </p15:clr>
        </p15:guide>
        <p15:guide id="17" orient="horz" pos="1117"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133308982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323787826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133958099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4014996272"/>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338750422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94D7989-A30F-444C-90BD-9518733D9139}"/>
              </a:ext>
            </a:extLst>
          </p:cNvPr>
          <p:cNvSpPr>
            <a:spLocks noGrp="1"/>
          </p:cNvSpPr>
          <p:nvPr>
            <p:ph type="sldNum" sz="quarter" idx="4"/>
          </p:nvPr>
        </p:nvSpPr>
        <p:spPr>
          <a:xfrm>
            <a:off x="11568113" y="6381751"/>
            <a:ext cx="431800" cy="287337"/>
          </a:xfrm>
          <a:prstGeom prst="rect">
            <a:avLst/>
          </a:prstGeom>
        </p:spPr>
        <p:txBody>
          <a:bodyPr vert="horz" lIns="72000" tIns="36000" rIns="72000" bIns="36000" rtlCol="0" anchor="t" anchorCtr="0"/>
          <a:lstStyle>
            <a:lvl1pPr algn="r">
              <a:defRPr sz="1200">
                <a:solidFill>
                  <a:schemeClr val="bg1"/>
                </a:solidFill>
              </a:defRPr>
            </a:lvl1pPr>
          </a:lstStyle>
          <a:p>
            <a:fld id="{FCAEF6F9-27E4-EF46-AE10-46A82914A60B}" type="slidenum">
              <a:rPr lang="en-GB" smtClean="0"/>
              <a:pPr/>
              <a:t>‹#›</a:t>
            </a:fld>
            <a:endParaRPr lang="en-GB" dirty="0"/>
          </a:p>
        </p:txBody>
      </p:sp>
      <p:pic>
        <p:nvPicPr>
          <p:cNvPr id="7" name="Picture 6">
            <a:extLst>
              <a:ext uri="{FF2B5EF4-FFF2-40B4-BE49-F238E27FC236}">
                <a16:creationId xmlns:a16="http://schemas.microsoft.com/office/drawing/2014/main" id="{0495394F-77C7-FD45-868E-6D47163E92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36427" y="285963"/>
            <a:ext cx="1792224" cy="390144"/>
          </a:xfrm>
          <a:prstGeom prst="rect">
            <a:avLst/>
          </a:prstGeom>
        </p:spPr>
      </p:pic>
    </p:spTree>
    <p:extLst>
      <p:ext uri="{BB962C8B-B14F-4D97-AF65-F5344CB8AC3E}">
        <p14:creationId xmlns:p14="http://schemas.microsoft.com/office/powerpoint/2010/main" val="32645305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Lst>
  <p:txStyles>
    <p:titleStyle>
      <a:lvl1pPr algn="l" defTabSz="914400" rtl="0" eaLnBrk="1" latinLnBrk="0" hangingPunct="1">
        <a:lnSpc>
          <a:spcPct val="90000"/>
        </a:lnSpc>
        <a:spcBef>
          <a:spcPct val="0"/>
        </a:spcBef>
        <a:buNone/>
        <a:defRPr sz="3200" b="1" i="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baseline="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481">
          <p15:clr>
            <a:srgbClr val="F26B43"/>
          </p15:clr>
        </p15:guide>
        <p15:guide id="2" pos="6199">
          <p15:clr>
            <a:srgbClr val="F26B43"/>
          </p15:clr>
        </p15:guide>
        <p15:guide id="3" orient="horz" pos="1344">
          <p15:clr>
            <a:srgbClr val="F26B43"/>
          </p15:clr>
        </p15:guide>
        <p15:guide id="4" orient="horz" pos="2115">
          <p15:clr>
            <a:srgbClr val="F26B43"/>
          </p15:clr>
        </p15:guide>
        <p15:guide id="5" orient="horz" pos="2205">
          <p15:clr>
            <a:srgbClr val="F26B43"/>
          </p15:clr>
        </p15:guide>
        <p15:guide id="6" orient="horz" pos="2840">
          <p15:clr>
            <a:srgbClr val="F26B43"/>
          </p15:clr>
        </p15:guide>
        <p15:guide id="7" orient="horz" pos="2931">
          <p15:clr>
            <a:srgbClr val="F26B43"/>
          </p15:clr>
        </p15:guide>
        <p15:guide id="8" orient="horz" pos="3158">
          <p15:clr>
            <a:srgbClr val="F26B43"/>
          </p15:clr>
        </p15:guide>
        <p15:guide id="9" pos="7287">
          <p15:clr>
            <a:srgbClr val="F26B43"/>
          </p15:clr>
        </p15:guide>
        <p15:guide id="10" pos="7559">
          <p15:clr>
            <a:srgbClr val="F26B43"/>
          </p15:clr>
        </p15:guide>
        <p15:guide id="11" orient="horz" pos="4020">
          <p15:clr>
            <a:srgbClr val="F26B43"/>
          </p15:clr>
        </p15:guide>
        <p15:guide id="12" orient="horz" pos="4201">
          <p15:clr>
            <a:srgbClr val="F26B43"/>
          </p15:clr>
        </p15:guide>
        <p15:guide id="13" orient="horz" pos="436">
          <p15:clr>
            <a:srgbClr val="F26B43"/>
          </p15:clr>
        </p15:guide>
        <p15:guide id="14" orient="horz" pos="3929">
          <p15:clr>
            <a:srgbClr val="F26B43"/>
          </p15:clr>
        </p15:guide>
        <p15:guide id="15" pos="393">
          <p15:clr>
            <a:srgbClr val="F26B43"/>
          </p15:clr>
        </p15:guide>
        <p15:guide id="16" orient="horz" pos="1026">
          <p15:clr>
            <a:srgbClr val="F26B43"/>
          </p15:clr>
        </p15:guide>
        <p15:guide id="17" orient="horz" pos="1117">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1550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 Mining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10</a:t>
            </a:fld>
            <a:endParaRPr lang="en-US" dirty="0"/>
          </a:p>
        </p:txBody>
      </p:sp>
      <p:sp>
        <p:nvSpPr>
          <p:cNvPr id="4" name="Content Placeholder 3"/>
          <p:cNvSpPr>
            <a:spLocks noGrp="1"/>
          </p:cNvSpPr>
          <p:nvPr>
            <p:ph sz="quarter" idx="13"/>
          </p:nvPr>
        </p:nvSpPr>
        <p:spPr/>
        <p:txBody>
          <a:bodyPr/>
          <a:lstStyle/>
          <a:p>
            <a:r>
              <a:rPr lang="en-GB" i="1" dirty="0"/>
              <a:t>Data mining </a:t>
            </a:r>
            <a:r>
              <a:rPr lang="en-GB" dirty="0"/>
              <a:t>is the process of discovering hidden patterns and relations in large databases using a variety of advanced analytical techniques  </a:t>
            </a:r>
          </a:p>
          <a:p>
            <a:r>
              <a:rPr lang="en-GB" dirty="0"/>
              <a:t>Data mining attempts to use the computer to discover relationships that can be used to make predictions</a:t>
            </a:r>
          </a:p>
          <a:p>
            <a:r>
              <a:rPr lang="en-GB" dirty="0"/>
              <a:t>Data mining tools often find unsuspected relationships in data that other techniques will overlook</a:t>
            </a:r>
          </a:p>
          <a:p>
            <a:r>
              <a:rPr lang="en-GB" dirty="0"/>
              <a:t>Variety of approaches: rule-based, fuzzy logic, machine learning, visualisations</a:t>
            </a:r>
          </a:p>
          <a:p>
            <a:endParaRPr lang="en-US" dirty="0"/>
          </a:p>
        </p:txBody>
      </p:sp>
      <p:sp>
        <p:nvSpPr>
          <p:cNvPr id="5" name="Text Placeholder 4">
            <a:extLst>
              <a:ext uri="{FF2B5EF4-FFF2-40B4-BE49-F238E27FC236}">
                <a16:creationId xmlns:a16="http://schemas.microsoft.com/office/drawing/2014/main" id="{C8F03C5C-0FCF-1E42-98BB-684E92CBC060}"/>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755722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11</a:t>
            </a:fld>
            <a:endParaRPr lang="en-US" dirty="0"/>
          </a:p>
        </p:txBody>
      </p:sp>
      <p:sp>
        <p:nvSpPr>
          <p:cNvPr id="4" name="Content Placeholder 3"/>
          <p:cNvSpPr>
            <a:spLocks noGrp="1"/>
          </p:cNvSpPr>
          <p:nvPr>
            <p:ph sz="quarter" idx="13"/>
          </p:nvPr>
        </p:nvSpPr>
        <p:spPr/>
        <p:txBody>
          <a:bodyPr/>
          <a:lstStyle/>
          <a:p>
            <a:pPr marL="0" indent="0">
              <a:buNone/>
            </a:pPr>
            <a:r>
              <a:rPr lang="en-GB" dirty="0"/>
              <a:t>A </a:t>
            </a:r>
            <a:r>
              <a:rPr lang="en-GB" i="1" dirty="0"/>
              <a:t>data warehouse </a:t>
            </a:r>
            <a:r>
              <a:rPr lang="en-GB" dirty="0"/>
              <a:t>is a subject-oriented, integrated, </a:t>
            </a:r>
            <a:br>
              <a:rPr lang="en-GB" dirty="0"/>
            </a:br>
            <a:r>
              <a:rPr lang="en-GB" dirty="0"/>
              <a:t>time-variant, non-volatile collection of data that is used primarily in organisational decision making</a:t>
            </a:r>
          </a:p>
          <a:p>
            <a:endParaRPr lang="en-US" dirty="0"/>
          </a:p>
        </p:txBody>
      </p:sp>
      <p:sp>
        <p:nvSpPr>
          <p:cNvPr id="5" name="Text Placeholder 4">
            <a:extLst>
              <a:ext uri="{FF2B5EF4-FFF2-40B4-BE49-F238E27FC236}">
                <a16:creationId xmlns:a16="http://schemas.microsoft.com/office/drawing/2014/main" id="{8E3B0997-12F1-7E42-A7C9-A5CDE5AA2B69}"/>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676119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Data Warehouse</a:t>
            </a:r>
            <a:endParaRPr lang="en-US" dirty="0"/>
          </a:p>
        </p:txBody>
      </p:sp>
      <p:sp>
        <p:nvSpPr>
          <p:cNvPr id="4" name="Content Placeholder 3"/>
          <p:cNvSpPr>
            <a:spLocks noGrp="1"/>
          </p:cNvSpPr>
          <p:nvPr>
            <p:ph sz="quarter" idx="13"/>
          </p:nvPr>
        </p:nvSpPr>
        <p:spPr/>
        <p:txBody>
          <a:bodyPr/>
          <a:lstStyle/>
          <a:p>
            <a:pPr marL="0" indent="0">
              <a:buNone/>
            </a:pPr>
            <a:r>
              <a:rPr lang="en-GB" dirty="0"/>
              <a:t>A </a:t>
            </a:r>
            <a:r>
              <a:rPr lang="en-GB" i="1" dirty="0"/>
              <a:t>data warehouse </a:t>
            </a:r>
            <a:r>
              <a:rPr lang="en-GB" dirty="0"/>
              <a:t>is a </a:t>
            </a:r>
            <a:r>
              <a:rPr lang="en-GB" b="1" dirty="0"/>
              <a:t>subject-oriented</a:t>
            </a:r>
            <a:r>
              <a:rPr lang="en-GB" dirty="0"/>
              <a:t>, integrated, </a:t>
            </a:r>
            <a:br>
              <a:rPr lang="en-GB" dirty="0"/>
            </a:br>
            <a:r>
              <a:rPr lang="en-GB" dirty="0"/>
              <a:t>time-variant, non-volatile collection of data that is used primarily in organisational decision making</a:t>
            </a:r>
          </a:p>
          <a:p>
            <a:endParaRPr lang="en-US" dirty="0"/>
          </a:p>
        </p:txBody>
      </p:sp>
      <p:sp>
        <p:nvSpPr>
          <p:cNvPr id="7" name="Content Placeholder 6">
            <a:extLst>
              <a:ext uri="{FF2B5EF4-FFF2-40B4-BE49-F238E27FC236}">
                <a16:creationId xmlns:a16="http://schemas.microsoft.com/office/drawing/2014/main" id="{B9DA8DE0-4753-4342-92FD-48AC736BD1C8}"/>
              </a:ext>
            </a:extLst>
          </p:cNvPr>
          <p:cNvSpPr>
            <a:spLocks noGrp="1"/>
          </p:cNvSpPr>
          <p:nvPr>
            <p:ph sz="quarter" idx="14"/>
          </p:nvPr>
        </p:nvSpPr>
        <p:spPr/>
        <p:txBody>
          <a:bodyPr/>
          <a:lstStyle/>
          <a:p>
            <a:pPr marL="0" indent="0">
              <a:buNone/>
            </a:pPr>
            <a:r>
              <a:rPr lang="en-GB" dirty="0"/>
              <a:t>The data is organised according to subject instead of application and contains only the information necessary for ‘decision support</a:t>
            </a:r>
            <a:r>
              <a:rPr lang="en-GB" dirty="0">
                <a:latin typeface="Arial"/>
              </a:rPr>
              <a:t>’ </a:t>
            </a:r>
            <a:r>
              <a:rPr lang="en-GB" dirty="0"/>
              <a:t>processing.</a:t>
            </a:r>
          </a:p>
          <a:p>
            <a:endParaRPr lang="en-US" dirty="0"/>
          </a:p>
        </p:txBody>
      </p:sp>
      <p:sp>
        <p:nvSpPr>
          <p:cNvPr id="8" name="Text Placeholder 7">
            <a:extLst>
              <a:ext uri="{FF2B5EF4-FFF2-40B4-BE49-F238E27FC236}">
                <a16:creationId xmlns:a16="http://schemas.microsoft.com/office/drawing/2014/main" id="{18418CD8-CE45-0848-9469-FF8D682C63D0}"/>
              </a:ext>
            </a:extLst>
          </p:cNvPr>
          <p:cNvSpPr>
            <a:spLocks noGrp="1"/>
          </p:cNvSpPr>
          <p:nvPr>
            <p:ph type="body" sz="quarter" idx="15"/>
          </p:nvPr>
        </p:nvSpPr>
        <p:spPr/>
        <p:txBody>
          <a:bodyPr/>
          <a:lstStyle/>
          <a:p>
            <a:endParaRPr lang="en-US"/>
          </a:p>
        </p:txBody>
      </p:sp>
      <p:sp>
        <p:nvSpPr>
          <p:cNvPr id="3" name="Slide Number Placeholder 2"/>
          <p:cNvSpPr>
            <a:spLocks noGrp="1"/>
          </p:cNvSpPr>
          <p:nvPr>
            <p:ph type="sldNum" sz="quarter" idx="4294967295"/>
          </p:nvPr>
        </p:nvSpPr>
        <p:spPr>
          <a:xfrm>
            <a:off x="11760200" y="6381750"/>
            <a:ext cx="431800" cy="287338"/>
          </a:xfrm>
        </p:spPr>
        <p:txBody>
          <a:bodyPr/>
          <a:lstStyle/>
          <a:p>
            <a:fld id="{03AC6681-E0FD-2C4C-B392-04A572FD2AAE}" type="slidenum">
              <a:rPr lang="en-US" smtClean="0"/>
              <a:pPr/>
              <a:t>12</a:t>
            </a:fld>
            <a:endParaRPr lang="en-US" dirty="0"/>
          </a:p>
        </p:txBody>
      </p:sp>
    </p:spTree>
    <p:extLst>
      <p:ext uri="{BB962C8B-B14F-4D97-AF65-F5344CB8AC3E}">
        <p14:creationId xmlns:p14="http://schemas.microsoft.com/office/powerpoint/2010/main" val="1816145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Data Warehouse</a:t>
            </a:r>
            <a:endParaRPr lang="en-US" dirty="0"/>
          </a:p>
        </p:txBody>
      </p:sp>
      <p:sp>
        <p:nvSpPr>
          <p:cNvPr id="4" name="Content Placeholder 3"/>
          <p:cNvSpPr>
            <a:spLocks noGrp="1"/>
          </p:cNvSpPr>
          <p:nvPr>
            <p:ph sz="quarter" idx="13"/>
          </p:nvPr>
        </p:nvSpPr>
        <p:spPr/>
        <p:txBody>
          <a:bodyPr/>
          <a:lstStyle/>
          <a:p>
            <a:pPr marL="0" indent="0">
              <a:buNone/>
            </a:pPr>
            <a:r>
              <a:rPr lang="en-GB" dirty="0"/>
              <a:t>A </a:t>
            </a:r>
            <a:r>
              <a:rPr lang="en-GB" i="1" dirty="0"/>
              <a:t>data warehouse </a:t>
            </a:r>
            <a:r>
              <a:rPr lang="en-GB" dirty="0"/>
              <a:t>is a subject-oriented, </a:t>
            </a:r>
            <a:r>
              <a:rPr lang="en-GB" b="1" dirty="0"/>
              <a:t>integrated</a:t>
            </a:r>
            <a:r>
              <a:rPr lang="en-GB" dirty="0"/>
              <a:t>, </a:t>
            </a:r>
            <a:br>
              <a:rPr lang="en-GB" dirty="0"/>
            </a:br>
            <a:r>
              <a:rPr lang="en-GB" dirty="0"/>
              <a:t>time-variant, non-volatile collection of data that is used primarily in organisational decision making</a:t>
            </a:r>
          </a:p>
          <a:p>
            <a:endParaRPr lang="en-US" dirty="0"/>
          </a:p>
        </p:txBody>
      </p:sp>
      <p:sp>
        <p:nvSpPr>
          <p:cNvPr id="7" name="Content Placeholder 6">
            <a:extLst>
              <a:ext uri="{FF2B5EF4-FFF2-40B4-BE49-F238E27FC236}">
                <a16:creationId xmlns:a16="http://schemas.microsoft.com/office/drawing/2014/main" id="{27885F64-0DC4-074A-B712-8709D0371C2F}"/>
              </a:ext>
            </a:extLst>
          </p:cNvPr>
          <p:cNvSpPr>
            <a:spLocks noGrp="1"/>
          </p:cNvSpPr>
          <p:nvPr>
            <p:ph sz="quarter" idx="14"/>
          </p:nvPr>
        </p:nvSpPr>
        <p:spPr/>
        <p:txBody>
          <a:bodyPr/>
          <a:lstStyle/>
          <a:p>
            <a:pPr marL="0" indent="0">
              <a:buNone/>
            </a:pPr>
            <a:r>
              <a:rPr lang="en-GB" dirty="0"/>
              <a:t>Data encoding is made uniform </a:t>
            </a:r>
            <a:br>
              <a:rPr lang="en-GB" dirty="0"/>
            </a:br>
            <a:r>
              <a:rPr lang="en-GB" dirty="0"/>
              <a:t>(e.g. sex = f or m, 1 or 2, b or g - needs to be all the same in the warehouse).</a:t>
            </a:r>
          </a:p>
          <a:p>
            <a:endParaRPr lang="en-GB" dirty="0"/>
          </a:p>
          <a:p>
            <a:pPr marL="0" indent="0">
              <a:buNone/>
            </a:pPr>
            <a:r>
              <a:rPr lang="en-GB" dirty="0"/>
              <a:t>Data naming is made consistent.</a:t>
            </a:r>
          </a:p>
          <a:p>
            <a:endParaRPr lang="en-US" dirty="0"/>
          </a:p>
        </p:txBody>
      </p:sp>
      <p:sp>
        <p:nvSpPr>
          <p:cNvPr id="8" name="Text Placeholder 7">
            <a:extLst>
              <a:ext uri="{FF2B5EF4-FFF2-40B4-BE49-F238E27FC236}">
                <a16:creationId xmlns:a16="http://schemas.microsoft.com/office/drawing/2014/main" id="{1F8751B3-811A-B54A-B845-5EB81C31D826}"/>
              </a:ext>
            </a:extLst>
          </p:cNvPr>
          <p:cNvSpPr>
            <a:spLocks noGrp="1"/>
          </p:cNvSpPr>
          <p:nvPr>
            <p:ph type="body" sz="quarter" idx="15"/>
          </p:nvPr>
        </p:nvSpPr>
        <p:spPr/>
        <p:txBody>
          <a:bodyPr/>
          <a:lstStyle/>
          <a:p>
            <a:endParaRPr lang="en-US"/>
          </a:p>
        </p:txBody>
      </p:sp>
      <p:sp>
        <p:nvSpPr>
          <p:cNvPr id="3" name="Slide Number Placeholder 2"/>
          <p:cNvSpPr>
            <a:spLocks noGrp="1"/>
          </p:cNvSpPr>
          <p:nvPr>
            <p:ph type="sldNum" sz="quarter" idx="4294967295"/>
          </p:nvPr>
        </p:nvSpPr>
        <p:spPr>
          <a:xfrm>
            <a:off x="11760200" y="6381750"/>
            <a:ext cx="431800" cy="287338"/>
          </a:xfrm>
        </p:spPr>
        <p:txBody>
          <a:bodyPr/>
          <a:lstStyle/>
          <a:p>
            <a:fld id="{03AC6681-E0FD-2C4C-B392-04A572FD2AAE}" type="slidenum">
              <a:rPr lang="en-US" smtClean="0"/>
              <a:pPr/>
              <a:t>13</a:t>
            </a:fld>
            <a:endParaRPr lang="en-US" dirty="0"/>
          </a:p>
        </p:txBody>
      </p:sp>
    </p:spTree>
    <p:extLst>
      <p:ext uri="{BB962C8B-B14F-4D97-AF65-F5344CB8AC3E}">
        <p14:creationId xmlns:p14="http://schemas.microsoft.com/office/powerpoint/2010/main" val="304558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Data Warehouse</a:t>
            </a:r>
            <a:endParaRPr lang="en-US" dirty="0"/>
          </a:p>
        </p:txBody>
      </p:sp>
      <p:sp>
        <p:nvSpPr>
          <p:cNvPr id="4" name="Content Placeholder 3"/>
          <p:cNvSpPr>
            <a:spLocks noGrp="1"/>
          </p:cNvSpPr>
          <p:nvPr>
            <p:ph sz="quarter" idx="13"/>
          </p:nvPr>
        </p:nvSpPr>
        <p:spPr/>
        <p:txBody>
          <a:bodyPr/>
          <a:lstStyle/>
          <a:p>
            <a:pPr marL="0" indent="0">
              <a:buNone/>
            </a:pPr>
            <a:r>
              <a:rPr lang="en-GB" dirty="0"/>
              <a:t>A </a:t>
            </a:r>
            <a:r>
              <a:rPr lang="en-GB" i="1" dirty="0"/>
              <a:t>data warehouse </a:t>
            </a:r>
            <a:r>
              <a:rPr lang="en-GB" dirty="0"/>
              <a:t>is a subject-oriented, integrated, </a:t>
            </a:r>
            <a:br>
              <a:rPr lang="en-GB" dirty="0"/>
            </a:br>
            <a:r>
              <a:rPr lang="en-GB" b="1" dirty="0"/>
              <a:t>time-variant</a:t>
            </a:r>
            <a:r>
              <a:rPr lang="en-GB" dirty="0"/>
              <a:t>, non-volatile collection of data that is used primarily in organisational decision making</a:t>
            </a:r>
          </a:p>
          <a:p>
            <a:endParaRPr lang="en-US" dirty="0"/>
          </a:p>
        </p:txBody>
      </p:sp>
      <p:sp>
        <p:nvSpPr>
          <p:cNvPr id="7" name="Content Placeholder 6">
            <a:extLst>
              <a:ext uri="{FF2B5EF4-FFF2-40B4-BE49-F238E27FC236}">
                <a16:creationId xmlns:a16="http://schemas.microsoft.com/office/drawing/2014/main" id="{B66C4634-8B51-B147-8A95-D6D097AE33A3}"/>
              </a:ext>
            </a:extLst>
          </p:cNvPr>
          <p:cNvSpPr>
            <a:spLocks noGrp="1"/>
          </p:cNvSpPr>
          <p:nvPr>
            <p:ph sz="quarter" idx="14"/>
          </p:nvPr>
        </p:nvSpPr>
        <p:spPr/>
        <p:txBody>
          <a:bodyPr/>
          <a:lstStyle/>
          <a:p>
            <a:pPr marL="0" indent="0">
              <a:buNone/>
            </a:pPr>
            <a:r>
              <a:rPr lang="en-GB" dirty="0"/>
              <a:t>Data is collected over time and can then be used for comparisons, trends and forecasting</a:t>
            </a:r>
          </a:p>
          <a:p>
            <a:endParaRPr lang="en-US" dirty="0"/>
          </a:p>
        </p:txBody>
      </p:sp>
      <p:sp>
        <p:nvSpPr>
          <p:cNvPr id="8" name="Text Placeholder 7">
            <a:extLst>
              <a:ext uri="{FF2B5EF4-FFF2-40B4-BE49-F238E27FC236}">
                <a16:creationId xmlns:a16="http://schemas.microsoft.com/office/drawing/2014/main" id="{E3FEFE9F-2EEF-464B-9562-E773438BD491}"/>
              </a:ext>
            </a:extLst>
          </p:cNvPr>
          <p:cNvSpPr>
            <a:spLocks noGrp="1"/>
          </p:cNvSpPr>
          <p:nvPr>
            <p:ph type="body" sz="quarter" idx="15"/>
          </p:nvPr>
        </p:nvSpPr>
        <p:spPr/>
        <p:txBody>
          <a:bodyPr/>
          <a:lstStyle/>
          <a:p>
            <a:endParaRPr lang="en-US"/>
          </a:p>
        </p:txBody>
      </p:sp>
      <p:sp>
        <p:nvSpPr>
          <p:cNvPr id="3" name="Slide Number Placeholder 2"/>
          <p:cNvSpPr>
            <a:spLocks noGrp="1"/>
          </p:cNvSpPr>
          <p:nvPr>
            <p:ph type="sldNum" sz="quarter" idx="4294967295"/>
          </p:nvPr>
        </p:nvSpPr>
        <p:spPr>
          <a:xfrm>
            <a:off x="11760200" y="6381750"/>
            <a:ext cx="431800" cy="287338"/>
          </a:xfrm>
        </p:spPr>
        <p:txBody>
          <a:bodyPr/>
          <a:lstStyle/>
          <a:p>
            <a:fld id="{03AC6681-E0FD-2C4C-B392-04A572FD2AAE}" type="slidenum">
              <a:rPr lang="en-US" smtClean="0"/>
              <a:pPr/>
              <a:t>14</a:t>
            </a:fld>
            <a:endParaRPr lang="en-US" dirty="0"/>
          </a:p>
        </p:txBody>
      </p:sp>
    </p:spTree>
    <p:extLst>
      <p:ext uri="{BB962C8B-B14F-4D97-AF65-F5344CB8AC3E}">
        <p14:creationId xmlns:p14="http://schemas.microsoft.com/office/powerpoint/2010/main" val="80716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Data Warehouse</a:t>
            </a:r>
            <a:endParaRPr lang="en-US" dirty="0"/>
          </a:p>
        </p:txBody>
      </p:sp>
      <p:sp>
        <p:nvSpPr>
          <p:cNvPr id="4" name="Content Placeholder 3"/>
          <p:cNvSpPr>
            <a:spLocks noGrp="1"/>
          </p:cNvSpPr>
          <p:nvPr>
            <p:ph sz="quarter" idx="13"/>
          </p:nvPr>
        </p:nvSpPr>
        <p:spPr/>
        <p:txBody>
          <a:bodyPr/>
          <a:lstStyle/>
          <a:p>
            <a:pPr marL="0" indent="0">
              <a:buNone/>
            </a:pPr>
            <a:r>
              <a:rPr lang="en-GB" dirty="0"/>
              <a:t>A </a:t>
            </a:r>
            <a:r>
              <a:rPr lang="en-GB" i="1" dirty="0"/>
              <a:t>data warehouse </a:t>
            </a:r>
            <a:r>
              <a:rPr lang="en-GB" dirty="0"/>
              <a:t>is a subject-oriented, integrated, </a:t>
            </a:r>
            <a:br>
              <a:rPr lang="en-GB" dirty="0"/>
            </a:br>
            <a:r>
              <a:rPr lang="en-GB" dirty="0"/>
              <a:t>time-variant, </a:t>
            </a:r>
            <a:r>
              <a:rPr lang="en-GB" b="1" dirty="0"/>
              <a:t>non-volatile </a:t>
            </a:r>
            <a:r>
              <a:rPr lang="en-GB" dirty="0"/>
              <a:t>collection of data that is used primarily in organisational decision making</a:t>
            </a:r>
          </a:p>
          <a:p>
            <a:endParaRPr lang="en-US" dirty="0"/>
          </a:p>
        </p:txBody>
      </p:sp>
      <p:sp>
        <p:nvSpPr>
          <p:cNvPr id="7" name="Content Placeholder 6">
            <a:extLst>
              <a:ext uri="{FF2B5EF4-FFF2-40B4-BE49-F238E27FC236}">
                <a16:creationId xmlns:a16="http://schemas.microsoft.com/office/drawing/2014/main" id="{5404ECB7-719F-CA40-A3B5-3615034CD521}"/>
              </a:ext>
            </a:extLst>
          </p:cNvPr>
          <p:cNvSpPr>
            <a:spLocks noGrp="1"/>
          </p:cNvSpPr>
          <p:nvPr>
            <p:ph sz="quarter" idx="14"/>
          </p:nvPr>
        </p:nvSpPr>
        <p:spPr/>
        <p:txBody>
          <a:bodyPr/>
          <a:lstStyle/>
          <a:p>
            <a:pPr marL="0" indent="0">
              <a:buNone/>
            </a:pPr>
            <a:r>
              <a:rPr lang="en-GB" dirty="0"/>
              <a:t>The data is not updated or changed once in the data warehouse, but is simply loaded, and then accessed.</a:t>
            </a:r>
          </a:p>
          <a:p>
            <a:endParaRPr lang="en-GB" dirty="0"/>
          </a:p>
          <a:p>
            <a:pPr marL="0" indent="0">
              <a:buNone/>
            </a:pPr>
            <a:r>
              <a:rPr lang="en-GB" dirty="0"/>
              <a:t>The data warehouse is held quite separately from the operational database, which supports OLTP.</a:t>
            </a:r>
          </a:p>
          <a:p>
            <a:endParaRPr lang="en-US" dirty="0"/>
          </a:p>
        </p:txBody>
      </p:sp>
      <p:sp>
        <p:nvSpPr>
          <p:cNvPr id="8" name="Text Placeholder 7">
            <a:extLst>
              <a:ext uri="{FF2B5EF4-FFF2-40B4-BE49-F238E27FC236}">
                <a16:creationId xmlns:a16="http://schemas.microsoft.com/office/drawing/2014/main" id="{BD3E8D65-E197-6946-B6B7-95420AA72AD3}"/>
              </a:ext>
            </a:extLst>
          </p:cNvPr>
          <p:cNvSpPr>
            <a:spLocks noGrp="1"/>
          </p:cNvSpPr>
          <p:nvPr>
            <p:ph type="body" sz="quarter" idx="15"/>
          </p:nvPr>
        </p:nvSpPr>
        <p:spPr/>
        <p:txBody>
          <a:bodyPr/>
          <a:lstStyle/>
          <a:p>
            <a:endParaRPr lang="en-US"/>
          </a:p>
        </p:txBody>
      </p:sp>
      <p:sp>
        <p:nvSpPr>
          <p:cNvPr id="3" name="Slide Number Placeholder 2"/>
          <p:cNvSpPr>
            <a:spLocks noGrp="1"/>
          </p:cNvSpPr>
          <p:nvPr>
            <p:ph type="sldNum" sz="quarter" idx="4294967295"/>
          </p:nvPr>
        </p:nvSpPr>
        <p:spPr>
          <a:xfrm>
            <a:off x="11760200" y="6381750"/>
            <a:ext cx="431800" cy="287338"/>
          </a:xfrm>
        </p:spPr>
        <p:txBody>
          <a:bodyPr/>
          <a:lstStyle/>
          <a:p>
            <a:fld id="{03AC6681-E0FD-2C4C-B392-04A572FD2AAE}" type="slidenum">
              <a:rPr lang="en-US" smtClean="0"/>
              <a:pPr/>
              <a:t>15</a:t>
            </a:fld>
            <a:endParaRPr lang="en-US" dirty="0"/>
          </a:p>
        </p:txBody>
      </p:sp>
    </p:spTree>
    <p:extLst>
      <p:ext uri="{BB962C8B-B14F-4D97-AF65-F5344CB8AC3E}">
        <p14:creationId xmlns:p14="http://schemas.microsoft.com/office/powerpoint/2010/main" val="2013811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 Separate Data Warehouse?</a:t>
            </a:r>
          </a:p>
        </p:txBody>
      </p:sp>
      <p:sp>
        <p:nvSpPr>
          <p:cNvPr id="3" name="Slide Number Placeholder 2"/>
          <p:cNvSpPr>
            <a:spLocks noGrp="1"/>
          </p:cNvSpPr>
          <p:nvPr>
            <p:ph type="sldNum" sz="quarter" idx="12"/>
          </p:nvPr>
        </p:nvSpPr>
        <p:spPr/>
        <p:txBody>
          <a:bodyPr/>
          <a:lstStyle/>
          <a:p>
            <a:fld id="{03AC6681-E0FD-2C4C-B392-04A572FD2AAE}" type="slidenum">
              <a:rPr lang="en-US" smtClean="0"/>
              <a:pPr/>
              <a:t>16</a:t>
            </a:fld>
            <a:endParaRPr lang="en-US" dirty="0"/>
          </a:p>
        </p:txBody>
      </p:sp>
      <p:sp>
        <p:nvSpPr>
          <p:cNvPr id="4" name="Content Placeholder 3"/>
          <p:cNvSpPr>
            <a:spLocks noGrp="1"/>
          </p:cNvSpPr>
          <p:nvPr>
            <p:ph sz="quarter" idx="13"/>
          </p:nvPr>
        </p:nvSpPr>
        <p:spPr/>
        <p:txBody>
          <a:bodyPr/>
          <a:lstStyle/>
          <a:p>
            <a:pPr marL="0" indent="0">
              <a:buNone/>
            </a:pPr>
            <a:r>
              <a:rPr lang="en-GB" dirty="0"/>
              <a:t>Performance 	</a:t>
            </a:r>
          </a:p>
          <a:p>
            <a:pPr lvl="1"/>
            <a:r>
              <a:rPr lang="en-GB" dirty="0"/>
              <a:t>Operational databases are optimised to support known transactions and workloads </a:t>
            </a:r>
          </a:p>
          <a:p>
            <a:pPr lvl="1"/>
            <a:r>
              <a:rPr lang="en-GB" dirty="0"/>
              <a:t>Special data organisation, access methods and implementation methods are needed </a:t>
            </a:r>
          </a:p>
          <a:p>
            <a:pPr lvl="1"/>
            <a:r>
              <a:rPr lang="en-GB" dirty="0"/>
              <a:t>Complex OLAP queries would degrade performance for operational transactions</a:t>
            </a:r>
          </a:p>
        </p:txBody>
      </p:sp>
      <p:sp>
        <p:nvSpPr>
          <p:cNvPr id="5" name="Text Placeholder 4">
            <a:extLst>
              <a:ext uri="{FF2B5EF4-FFF2-40B4-BE49-F238E27FC236}">
                <a16:creationId xmlns:a16="http://schemas.microsoft.com/office/drawing/2014/main" id="{5B96EB99-8E11-DE40-9FBF-6BCA98759CDB}"/>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236878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 Separate Data Warehouse?</a:t>
            </a:r>
          </a:p>
        </p:txBody>
      </p:sp>
      <p:sp>
        <p:nvSpPr>
          <p:cNvPr id="3" name="Slide Number Placeholder 2"/>
          <p:cNvSpPr>
            <a:spLocks noGrp="1"/>
          </p:cNvSpPr>
          <p:nvPr>
            <p:ph type="sldNum" sz="quarter" idx="12"/>
          </p:nvPr>
        </p:nvSpPr>
        <p:spPr/>
        <p:txBody>
          <a:bodyPr/>
          <a:lstStyle/>
          <a:p>
            <a:fld id="{03AC6681-E0FD-2C4C-B392-04A572FD2AAE}" type="slidenum">
              <a:rPr lang="en-US" smtClean="0"/>
              <a:pPr/>
              <a:t>17</a:t>
            </a:fld>
            <a:endParaRPr lang="en-US" dirty="0"/>
          </a:p>
        </p:txBody>
      </p:sp>
      <p:sp>
        <p:nvSpPr>
          <p:cNvPr id="4" name="Content Placeholder 3"/>
          <p:cNvSpPr>
            <a:spLocks noGrp="1"/>
          </p:cNvSpPr>
          <p:nvPr>
            <p:ph sz="quarter" idx="13"/>
          </p:nvPr>
        </p:nvSpPr>
        <p:spPr/>
        <p:txBody>
          <a:bodyPr/>
          <a:lstStyle/>
          <a:p>
            <a:pPr marL="0" indent="0">
              <a:buNone/>
            </a:pPr>
            <a:r>
              <a:rPr lang="en-GB" dirty="0"/>
              <a:t>Missing data</a:t>
            </a:r>
          </a:p>
          <a:p>
            <a:pPr lvl="1"/>
            <a:r>
              <a:rPr lang="en-GB" dirty="0"/>
              <a:t>Decision support requires historical data, which operational databases do not typically maintain</a:t>
            </a:r>
          </a:p>
          <a:p>
            <a:pPr marL="0" indent="0">
              <a:buNone/>
            </a:pPr>
            <a:r>
              <a:rPr lang="en-GB" dirty="0"/>
              <a:t>Data consolidation</a:t>
            </a:r>
          </a:p>
          <a:p>
            <a:pPr lvl="1"/>
            <a:r>
              <a:rPr lang="en-GB" dirty="0"/>
              <a:t>Decision support requires consolidation (aggregation, summarisation) of data from many heterogeneous sources, including operational databases and external sources</a:t>
            </a:r>
          </a:p>
          <a:p>
            <a:pPr marL="0" indent="0">
              <a:buNone/>
            </a:pPr>
            <a:r>
              <a:rPr lang="en-GB" dirty="0"/>
              <a:t>Data quality</a:t>
            </a:r>
          </a:p>
          <a:p>
            <a:pPr lvl="1"/>
            <a:r>
              <a:rPr lang="en-GB" dirty="0"/>
              <a:t>Different sources typically use inconsistent data representations, codes and formats, which have to be reconciled</a:t>
            </a:r>
          </a:p>
        </p:txBody>
      </p:sp>
      <p:sp>
        <p:nvSpPr>
          <p:cNvPr id="5" name="Text Placeholder 4">
            <a:extLst>
              <a:ext uri="{FF2B5EF4-FFF2-40B4-BE49-F238E27FC236}">
                <a16:creationId xmlns:a16="http://schemas.microsoft.com/office/drawing/2014/main" id="{0CFA83D3-3249-E54E-AEA8-05F09FD8ED68}"/>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906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Extracting Data</a:t>
            </a:r>
          </a:p>
        </p:txBody>
      </p:sp>
      <p:sp>
        <p:nvSpPr>
          <p:cNvPr id="3" name="Slide Number Placeholder 2"/>
          <p:cNvSpPr>
            <a:spLocks noGrp="1"/>
          </p:cNvSpPr>
          <p:nvPr>
            <p:ph type="sldNum" sz="quarter" idx="12"/>
          </p:nvPr>
        </p:nvSpPr>
        <p:spPr/>
        <p:txBody>
          <a:bodyPr/>
          <a:lstStyle/>
          <a:p>
            <a:fld id="{03AC6681-E0FD-2C4C-B392-04A572FD2AAE}" type="slidenum">
              <a:rPr lang="en-US" smtClean="0"/>
              <a:pPr/>
              <a:t>18</a:t>
            </a:fld>
            <a:endParaRPr lang="en-US"/>
          </a:p>
        </p:txBody>
      </p:sp>
      <p:sp>
        <p:nvSpPr>
          <p:cNvPr id="4" name="AutoShape 5"/>
          <p:cNvSpPr>
            <a:spLocks noChangeArrowheads="1"/>
          </p:cNvSpPr>
          <p:nvPr/>
        </p:nvSpPr>
        <p:spPr bwMode="auto">
          <a:xfrm flipV="1">
            <a:off x="3396756" y="1779212"/>
            <a:ext cx="1838614" cy="2634784"/>
          </a:xfrm>
          <a:prstGeom prst="roundRect">
            <a:avLst>
              <a:gd name="adj" fmla="val 0"/>
            </a:avLst>
          </a:prstGeom>
          <a:noFill/>
          <a:ln w="31468">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5" name="Freeform 6"/>
          <p:cNvSpPr>
            <a:spLocks/>
          </p:cNvSpPr>
          <p:nvPr/>
        </p:nvSpPr>
        <p:spPr bwMode="auto">
          <a:xfrm>
            <a:off x="7447769" y="1773610"/>
            <a:ext cx="1842943" cy="2695015"/>
          </a:xfrm>
          <a:custGeom>
            <a:avLst/>
            <a:gdLst>
              <a:gd name="T0" fmla="*/ 1276 w 1277"/>
              <a:gd name="T1" fmla="*/ 1923 h 1924"/>
              <a:gd name="T2" fmla="*/ 1276 w 1277"/>
              <a:gd name="T3" fmla="*/ 0 h 1924"/>
              <a:gd name="T4" fmla="*/ 0 w 1277"/>
              <a:gd name="T5" fmla="*/ 0 h 1924"/>
              <a:gd name="T6" fmla="*/ 0 w 1277"/>
              <a:gd name="T7" fmla="*/ 1923 h 1924"/>
              <a:gd name="T8" fmla="*/ 1276 w 1277"/>
              <a:gd name="T9" fmla="*/ 1923 h 1924"/>
            </a:gdLst>
            <a:ahLst/>
            <a:cxnLst>
              <a:cxn ang="0">
                <a:pos x="T0" y="T1"/>
              </a:cxn>
              <a:cxn ang="0">
                <a:pos x="T2" y="T3"/>
              </a:cxn>
              <a:cxn ang="0">
                <a:pos x="T4" y="T5"/>
              </a:cxn>
              <a:cxn ang="0">
                <a:pos x="T6" y="T7"/>
              </a:cxn>
              <a:cxn ang="0">
                <a:pos x="T8" y="T9"/>
              </a:cxn>
            </a:cxnLst>
            <a:rect l="0" t="0" r="r" b="b"/>
            <a:pathLst>
              <a:path w="1277" h="1924">
                <a:moveTo>
                  <a:pt x="1276" y="1923"/>
                </a:moveTo>
                <a:lnTo>
                  <a:pt x="1276" y="0"/>
                </a:lnTo>
                <a:lnTo>
                  <a:pt x="0" y="0"/>
                </a:lnTo>
                <a:lnTo>
                  <a:pt x="0" y="1923"/>
                </a:lnTo>
                <a:lnTo>
                  <a:pt x="1276" y="1923"/>
                </a:lnTo>
              </a:path>
            </a:pathLst>
          </a:custGeom>
          <a:noFill/>
          <a:ln w="31468" cap="flat" cmpd="sng">
            <a:solidFill>
              <a:schemeClr val="tx1"/>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 name="AutoShape 7"/>
          <p:cNvSpPr>
            <a:spLocks noChangeArrowheads="1"/>
          </p:cNvSpPr>
          <p:nvPr/>
        </p:nvSpPr>
        <p:spPr bwMode="auto">
          <a:xfrm flipV="1">
            <a:off x="4432960" y="2336706"/>
            <a:ext cx="685512" cy="500063"/>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7" name="AutoShape 8"/>
          <p:cNvSpPr>
            <a:spLocks noChangeArrowheads="1"/>
          </p:cNvSpPr>
          <p:nvPr/>
        </p:nvSpPr>
        <p:spPr bwMode="auto">
          <a:xfrm flipV="1">
            <a:off x="3952382" y="3055283"/>
            <a:ext cx="685511"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8" name="AutoShape 9"/>
          <p:cNvSpPr>
            <a:spLocks noChangeArrowheads="1"/>
          </p:cNvSpPr>
          <p:nvPr/>
        </p:nvSpPr>
        <p:spPr bwMode="auto">
          <a:xfrm flipV="1">
            <a:off x="3601688" y="3708025"/>
            <a:ext cx="685512"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9" name="Freeform 10"/>
          <p:cNvSpPr>
            <a:spLocks/>
          </p:cNvSpPr>
          <p:nvPr/>
        </p:nvSpPr>
        <p:spPr bwMode="auto">
          <a:xfrm>
            <a:off x="6730506" y="3852300"/>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0" name="Freeform 11"/>
          <p:cNvSpPr>
            <a:spLocks/>
          </p:cNvSpPr>
          <p:nvPr/>
        </p:nvSpPr>
        <p:spPr bwMode="auto">
          <a:xfrm>
            <a:off x="6730506" y="2940423"/>
            <a:ext cx="376671" cy="525275"/>
          </a:xfrm>
          <a:custGeom>
            <a:avLst/>
            <a:gdLst>
              <a:gd name="T0" fmla="*/ 260 w 261"/>
              <a:gd name="T1" fmla="*/ 374 h 375"/>
              <a:gd name="T2" fmla="*/ 260 w 261"/>
              <a:gd name="T3" fmla="*/ 0 h 375"/>
              <a:gd name="T4" fmla="*/ 0 w 261"/>
              <a:gd name="T5" fmla="*/ 0 h 375"/>
              <a:gd name="T6" fmla="*/ 0 w 261"/>
              <a:gd name="T7" fmla="*/ 374 h 375"/>
              <a:gd name="T8" fmla="*/ 260 w 261"/>
              <a:gd name="T9" fmla="*/ 374 h 375"/>
            </a:gdLst>
            <a:ahLst/>
            <a:cxnLst>
              <a:cxn ang="0">
                <a:pos x="T0" y="T1"/>
              </a:cxn>
              <a:cxn ang="0">
                <a:pos x="T2" y="T3"/>
              </a:cxn>
              <a:cxn ang="0">
                <a:pos x="T4" y="T5"/>
              </a:cxn>
              <a:cxn ang="0">
                <a:pos x="T6" y="T7"/>
              </a:cxn>
              <a:cxn ang="0">
                <a:pos x="T8" y="T9"/>
              </a:cxn>
            </a:cxnLst>
            <a:rect l="0" t="0" r="r" b="b"/>
            <a:pathLst>
              <a:path w="261" h="375">
                <a:moveTo>
                  <a:pt x="260" y="374"/>
                </a:moveTo>
                <a:lnTo>
                  <a:pt x="260" y="0"/>
                </a:lnTo>
                <a:lnTo>
                  <a:pt x="0" y="0"/>
                </a:lnTo>
                <a:lnTo>
                  <a:pt x="0" y="374"/>
                </a:lnTo>
                <a:lnTo>
                  <a:pt x="260" y="374"/>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1" name="Freeform 12"/>
          <p:cNvSpPr>
            <a:spLocks/>
          </p:cNvSpPr>
          <p:nvPr/>
        </p:nvSpPr>
        <p:spPr bwMode="auto">
          <a:xfrm>
            <a:off x="6730506" y="2025742"/>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Text Box 13"/>
          <p:cNvSpPr txBox="1">
            <a:spLocks noChangeArrowheads="1"/>
          </p:cNvSpPr>
          <p:nvPr/>
        </p:nvSpPr>
        <p:spPr bwMode="auto">
          <a:xfrm>
            <a:off x="4640779" y="2478181"/>
            <a:ext cx="392545" cy="1862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Car</a:t>
            </a:r>
            <a:endParaRPr lang="en-GB" sz="1400">
              <a:latin typeface="Lucida Sans" panose="020B0602030504020204" pitchFamily="34" charset="77"/>
              <a:cs typeface="Georgia"/>
            </a:endParaRPr>
          </a:p>
        </p:txBody>
      </p:sp>
      <p:sp>
        <p:nvSpPr>
          <p:cNvPr id="13" name="Text Box 14"/>
          <p:cNvSpPr txBox="1">
            <a:spLocks noChangeArrowheads="1"/>
          </p:cNvSpPr>
          <p:nvPr/>
        </p:nvSpPr>
        <p:spPr bwMode="auto">
          <a:xfrm>
            <a:off x="4031756" y="3205162"/>
            <a:ext cx="637886" cy="2577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Policy</a:t>
            </a:r>
            <a:endParaRPr lang="en-GB" sz="1400">
              <a:latin typeface="Lucida Sans" panose="020B0602030504020204" pitchFamily="34" charset="77"/>
              <a:cs typeface="Georgia"/>
            </a:endParaRPr>
          </a:p>
        </p:txBody>
      </p:sp>
      <p:sp>
        <p:nvSpPr>
          <p:cNvPr id="14" name="Text Box 15"/>
          <p:cNvSpPr txBox="1">
            <a:spLocks noChangeArrowheads="1"/>
          </p:cNvSpPr>
          <p:nvPr/>
        </p:nvSpPr>
        <p:spPr bwMode="auto">
          <a:xfrm>
            <a:off x="3696938" y="3855102"/>
            <a:ext cx="594591" cy="1862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Claim</a:t>
            </a:r>
            <a:endParaRPr lang="en-GB" sz="1400">
              <a:latin typeface="Lucida Sans" panose="020B0602030504020204" pitchFamily="34" charset="77"/>
              <a:cs typeface="Georgia"/>
            </a:endParaRPr>
          </a:p>
        </p:txBody>
      </p:sp>
      <p:sp>
        <p:nvSpPr>
          <p:cNvPr id="15" name="Text Box 16"/>
          <p:cNvSpPr txBox="1">
            <a:spLocks noChangeArrowheads="1"/>
          </p:cNvSpPr>
          <p:nvPr/>
        </p:nvSpPr>
        <p:spPr bwMode="auto">
          <a:xfrm>
            <a:off x="3621893" y="1818434"/>
            <a:ext cx="1385455" cy="1876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Lucida Sans" panose="020B0602030504020204" pitchFamily="34" charset="77"/>
                <a:cs typeface="Georgia"/>
              </a:rPr>
              <a:t>OPERATIONAL</a:t>
            </a:r>
          </a:p>
        </p:txBody>
      </p:sp>
      <p:sp>
        <p:nvSpPr>
          <p:cNvPr id="16" name="Text Box 17"/>
          <p:cNvSpPr txBox="1">
            <a:spLocks noChangeArrowheads="1"/>
          </p:cNvSpPr>
          <p:nvPr/>
        </p:nvSpPr>
        <p:spPr bwMode="auto">
          <a:xfrm>
            <a:off x="7486734" y="1828238"/>
            <a:ext cx="1770785" cy="2409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DATA WAREHOUSE</a:t>
            </a:r>
          </a:p>
        </p:txBody>
      </p:sp>
      <p:sp>
        <p:nvSpPr>
          <p:cNvPr id="17" name="Freeform 18"/>
          <p:cNvSpPr>
            <a:spLocks/>
          </p:cNvSpPr>
          <p:nvPr/>
        </p:nvSpPr>
        <p:spPr bwMode="auto">
          <a:xfrm>
            <a:off x="7554595" y="3985372"/>
            <a:ext cx="1622348" cy="323569"/>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8" name="Freeform 19"/>
          <p:cNvSpPr>
            <a:spLocks/>
          </p:cNvSpPr>
          <p:nvPr/>
        </p:nvSpPr>
        <p:spPr bwMode="auto">
          <a:xfrm>
            <a:off x="7554595" y="3063687"/>
            <a:ext cx="1622348" cy="294154"/>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9" name="Freeform 20"/>
          <p:cNvSpPr>
            <a:spLocks/>
          </p:cNvSpPr>
          <p:nvPr/>
        </p:nvSpPr>
        <p:spPr bwMode="auto">
          <a:xfrm>
            <a:off x="7554595" y="2133600"/>
            <a:ext cx="1622348" cy="288551"/>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0" name="Text Box 21"/>
          <p:cNvSpPr txBox="1">
            <a:spLocks noChangeArrowheads="1"/>
          </p:cNvSpPr>
          <p:nvPr/>
        </p:nvSpPr>
        <p:spPr bwMode="auto">
          <a:xfrm>
            <a:off x="7856188" y="4037198"/>
            <a:ext cx="939512" cy="1876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Customers</a:t>
            </a:r>
            <a:endParaRPr lang="en-GB" sz="1400">
              <a:latin typeface="Lucida Sans" panose="020B0602030504020204" pitchFamily="34" charset="77"/>
              <a:cs typeface="Georgia"/>
            </a:endParaRPr>
          </a:p>
        </p:txBody>
      </p:sp>
      <p:sp>
        <p:nvSpPr>
          <p:cNvPr id="21" name="Text Box 22"/>
          <p:cNvSpPr txBox="1">
            <a:spLocks noChangeArrowheads="1"/>
          </p:cNvSpPr>
          <p:nvPr/>
        </p:nvSpPr>
        <p:spPr bwMode="auto">
          <a:xfrm>
            <a:off x="2061814" y="2429153"/>
            <a:ext cx="763443" cy="201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replace</a:t>
            </a:r>
            <a:endParaRPr lang="en-GB" sz="1400">
              <a:latin typeface="Lucida Sans" panose="020B0602030504020204" pitchFamily="34" charset="77"/>
              <a:cs typeface="Georgia"/>
            </a:endParaRPr>
          </a:p>
        </p:txBody>
      </p:sp>
      <p:sp>
        <p:nvSpPr>
          <p:cNvPr id="22" name="Text Box 23"/>
          <p:cNvSpPr txBox="1">
            <a:spLocks noChangeArrowheads="1"/>
          </p:cNvSpPr>
          <p:nvPr/>
        </p:nvSpPr>
        <p:spPr bwMode="auto">
          <a:xfrm>
            <a:off x="2061814" y="2572028"/>
            <a:ext cx="767773" cy="200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change</a:t>
            </a:r>
            <a:endParaRPr lang="en-GB" sz="1400">
              <a:latin typeface="Lucida Sans" panose="020B0602030504020204" pitchFamily="34" charset="77"/>
              <a:cs typeface="Georgia"/>
            </a:endParaRPr>
          </a:p>
        </p:txBody>
      </p:sp>
      <p:sp>
        <p:nvSpPr>
          <p:cNvPr id="23" name="Text Box 24"/>
          <p:cNvSpPr txBox="1">
            <a:spLocks noChangeArrowheads="1"/>
          </p:cNvSpPr>
          <p:nvPr/>
        </p:nvSpPr>
        <p:spPr bwMode="auto">
          <a:xfrm>
            <a:off x="2071914" y="3119716"/>
            <a:ext cx="572944" cy="201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insert</a:t>
            </a:r>
            <a:endParaRPr lang="en-GB" sz="1400">
              <a:latin typeface="Lucida Sans" panose="020B0602030504020204" pitchFamily="34" charset="77"/>
              <a:cs typeface="Georgia"/>
            </a:endParaRPr>
          </a:p>
        </p:txBody>
      </p:sp>
      <p:sp>
        <p:nvSpPr>
          <p:cNvPr id="24" name="Text Box 25"/>
          <p:cNvSpPr txBox="1">
            <a:spLocks noChangeArrowheads="1"/>
          </p:cNvSpPr>
          <p:nvPr/>
        </p:nvSpPr>
        <p:spPr bwMode="auto">
          <a:xfrm>
            <a:off x="2061814" y="3262591"/>
            <a:ext cx="767773" cy="201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change</a:t>
            </a:r>
            <a:endParaRPr lang="en-GB" sz="1400">
              <a:latin typeface="Lucida Sans" panose="020B0602030504020204" pitchFamily="34" charset="77"/>
              <a:cs typeface="Georgia"/>
            </a:endParaRPr>
          </a:p>
        </p:txBody>
      </p:sp>
      <p:sp>
        <p:nvSpPr>
          <p:cNvPr id="25" name="Text Box 26"/>
          <p:cNvSpPr txBox="1">
            <a:spLocks noChangeArrowheads="1"/>
          </p:cNvSpPr>
          <p:nvPr/>
        </p:nvSpPr>
        <p:spPr bwMode="auto">
          <a:xfrm>
            <a:off x="2061814" y="3792070"/>
            <a:ext cx="763443" cy="2003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replace</a:t>
            </a:r>
            <a:endParaRPr lang="en-GB" sz="1400">
              <a:latin typeface="Lucida Sans" panose="020B0602030504020204" pitchFamily="34" charset="77"/>
              <a:cs typeface="Georgia"/>
            </a:endParaRPr>
          </a:p>
        </p:txBody>
      </p:sp>
      <p:sp>
        <p:nvSpPr>
          <p:cNvPr id="26" name="Text Box 27"/>
          <p:cNvSpPr txBox="1">
            <a:spLocks noChangeArrowheads="1"/>
          </p:cNvSpPr>
          <p:nvPr/>
        </p:nvSpPr>
        <p:spPr bwMode="auto">
          <a:xfrm>
            <a:off x="2071914" y="3936344"/>
            <a:ext cx="572944" cy="2003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insert</a:t>
            </a:r>
            <a:endParaRPr lang="en-GB" sz="1400">
              <a:latin typeface="Lucida Sans" panose="020B0602030504020204" pitchFamily="34" charset="77"/>
              <a:cs typeface="Georgia"/>
            </a:endParaRPr>
          </a:p>
        </p:txBody>
      </p:sp>
      <p:sp>
        <p:nvSpPr>
          <p:cNvPr id="27" name="Line 28"/>
          <p:cNvSpPr>
            <a:spLocks noChangeShapeType="1"/>
          </p:cNvSpPr>
          <p:nvPr/>
        </p:nvSpPr>
        <p:spPr bwMode="auto">
          <a:xfrm>
            <a:off x="2819484" y="2672881"/>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8" name="Line 29"/>
          <p:cNvSpPr>
            <a:spLocks noChangeShapeType="1"/>
          </p:cNvSpPr>
          <p:nvPr/>
        </p:nvSpPr>
        <p:spPr bwMode="auto">
          <a:xfrm>
            <a:off x="2819484" y="3357841"/>
            <a:ext cx="1014557"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9" name="Line 30"/>
          <p:cNvSpPr>
            <a:spLocks noChangeShapeType="1"/>
          </p:cNvSpPr>
          <p:nvPr/>
        </p:nvSpPr>
        <p:spPr bwMode="auto">
          <a:xfrm>
            <a:off x="2819483" y="3899925"/>
            <a:ext cx="705716"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0" name="Line 31"/>
          <p:cNvSpPr>
            <a:spLocks noChangeShapeType="1"/>
          </p:cNvSpPr>
          <p:nvPr/>
        </p:nvSpPr>
        <p:spPr bwMode="auto">
          <a:xfrm>
            <a:off x="2819484" y="2523003"/>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1" name="Line 32"/>
          <p:cNvSpPr>
            <a:spLocks noChangeShapeType="1"/>
          </p:cNvSpPr>
          <p:nvPr/>
        </p:nvSpPr>
        <p:spPr bwMode="auto">
          <a:xfrm>
            <a:off x="2819484" y="3212165"/>
            <a:ext cx="1014557"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2" name="Line 33"/>
          <p:cNvSpPr>
            <a:spLocks noChangeShapeType="1"/>
          </p:cNvSpPr>
          <p:nvPr/>
        </p:nvSpPr>
        <p:spPr bwMode="auto">
          <a:xfrm>
            <a:off x="2819483" y="4035797"/>
            <a:ext cx="705716"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Text Box 34"/>
          <p:cNvSpPr txBox="1">
            <a:spLocks noChangeArrowheads="1"/>
          </p:cNvSpPr>
          <p:nvPr/>
        </p:nvSpPr>
        <p:spPr bwMode="auto">
          <a:xfrm>
            <a:off x="8019267" y="3116916"/>
            <a:ext cx="776433" cy="1876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000000"/>
                </a:solidFill>
                <a:latin typeface="Lucida Sans" panose="020B0602030504020204" pitchFamily="34" charset="77"/>
                <a:cs typeface="Georgia"/>
              </a:rPr>
              <a:t>Liability</a:t>
            </a:r>
            <a:endParaRPr lang="en-GB" sz="1400" dirty="0">
              <a:latin typeface="Lucida Sans" panose="020B0602030504020204" pitchFamily="34" charset="77"/>
              <a:cs typeface="Georgia"/>
            </a:endParaRPr>
          </a:p>
        </p:txBody>
      </p:sp>
      <p:sp>
        <p:nvSpPr>
          <p:cNvPr id="34" name="Text Box 35"/>
          <p:cNvSpPr txBox="1">
            <a:spLocks noChangeArrowheads="1"/>
          </p:cNvSpPr>
          <p:nvPr/>
        </p:nvSpPr>
        <p:spPr bwMode="auto">
          <a:xfrm>
            <a:off x="8101528" y="2200835"/>
            <a:ext cx="378114" cy="1862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Lucida Sans" panose="020B0602030504020204" pitchFamily="34" charset="77"/>
                <a:cs typeface="Georgia"/>
              </a:rPr>
              <a:t>Risk</a:t>
            </a:r>
            <a:endParaRPr lang="en-GB" sz="1400">
              <a:latin typeface="Lucida Sans" panose="020B0602030504020204" pitchFamily="34" charset="77"/>
              <a:cs typeface="Georgia"/>
            </a:endParaRPr>
          </a:p>
        </p:txBody>
      </p:sp>
      <p:sp>
        <p:nvSpPr>
          <p:cNvPr id="35" name="Text Box 36"/>
          <p:cNvSpPr txBox="1">
            <a:spLocks noChangeArrowheads="1"/>
          </p:cNvSpPr>
          <p:nvPr/>
        </p:nvSpPr>
        <p:spPr bwMode="auto">
          <a:xfrm>
            <a:off x="8165030" y="5328676"/>
            <a:ext cx="389659" cy="2465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Lucida Sans" panose="020B0602030504020204" pitchFamily="34" charset="77"/>
                <a:cs typeface="Georgia"/>
              </a:rPr>
              <a:t>EIS</a:t>
            </a:r>
            <a:endParaRPr lang="en-GB">
              <a:latin typeface="Lucida Sans" panose="020B0602030504020204" pitchFamily="34" charset="77"/>
              <a:cs typeface="Georgia"/>
            </a:endParaRPr>
          </a:p>
        </p:txBody>
      </p:sp>
      <p:sp>
        <p:nvSpPr>
          <p:cNvPr id="36" name="Text Box 37"/>
          <p:cNvSpPr txBox="1">
            <a:spLocks noChangeArrowheads="1"/>
          </p:cNvSpPr>
          <p:nvPr/>
        </p:nvSpPr>
        <p:spPr bwMode="auto">
          <a:xfrm>
            <a:off x="8113075" y="5635438"/>
            <a:ext cx="499341" cy="2465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Lucida Sans" panose="020B0602030504020204" pitchFamily="34" charset="77"/>
                <a:cs typeface="Georgia"/>
              </a:rPr>
              <a:t>DSS</a:t>
            </a:r>
            <a:endParaRPr lang="en-GB">
              <a:latin typeface="Lucida Sans" panose="020B0602030504020204" pitchFamily="34" charset="77"/>
              <a:cs typeface="Georgia"/>
            </a:endParaRPr>
          </a:p>
        </p:txBody>
      </p:sp>
      <p:sp>
        <p:nvSpPr>
          <p:cNvPr id="37" name="Text Box 38"/>
          <p:cNvSpPr txBox="1">
            <a:spLocks noChangeArrowheads="1"/>
          </p:cNvSpPr>
          <p:nvPr/>
        </p:nvSpPr>
        <p:spPr bwMode="auto">
          <a:xfrm>
            <a:off x="7921132" y="5922588"/>
            <a:ext cx="897659" cy="26754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Lucida Sans" panose="020B0602030504020204" pitchFamily="34" charset="77"/>
                <a:cs typeface="Georgia"/>
              </a:rPr>
              <a:t>Analysis</a:t>
            </a:r>
            <a:endParaRPr lang="en-GB">
              <a:latin typeface="Lucida Sans" panose="020B0602030504020204" pitchFamily="34" charset="77"/>
              <a:cs typeface="Georgia"/>
            </a:endParaRPr>
          </a:p>
        </p:txBody>
      </p:sp>
      <p:sp>
        <p:nvSpPr>
          <p:cNvPr id="38" name="AutoShape 39"/>
          <p:cNvSpPr>
            <a:spLocks noChangeArrowheads="1"/>
          </p:cNvSpPr>
          <p:nvPr/>
        </p:nvSpPr>
        <p:spPr bwMode="auto">
          <a:xfrm flipV="1">
            <a:off x="7688778" y="5185802"/>
            <a:ext cx="1362364" cy="1297081"/>
          </a:xfrm>
          <a:prstGeom prst="roundRect">
            <a:avLst>
              <a:gd name="adj" fmla="val 0"/>
            </a:avLst>
          </a:prstGeom>
          <a:noFill/>
          <a:ln w="31468">
            <a:solidFill>
              <a:srgbClr val="008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39" name="Text Box 40"/>
          <p:cNvSpPr txBox="1">
            <a:spLocks noChangeArrowheads="1"/>
          </p:cNvSpPr>
          <p:nvPr/>
        </p:nvSpPr>
        <p:spPr bwMode="auto">
          <a:xfrm>
            <a:off x="8222757" y="6212539"/>
            <a:ext cx="262659" cy="2017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300">
                <a:solidFill>
                  <a:srgbClr val="000000"/>
                </a:solidFill>
                <a:latin typeface="Lucida Sans" panose="020B0602030504020204" pitchFamily="34" charset="77"/>
                <a:cs typeface="Georgia"/>
              </a:rPr>
              <a:t>Etc</a:t>
            </a:r>
            <a:endParaRPr lang="en-GB">
              <a:latin typeface="Lucida Sans" panose="020B0602030504020204" pitchFamily="34" charset="77"/>
              <a:cs typeface="Georgia"/>
            </a:endParaRPr>
          </a:p>
        </p:txBody>
      </p:sp>
      <p:sp>
        <p:nvSpPr>
          <p:cNvPr id="40" name="Freeform 41"/>
          <p:cNvSpPr>
            <a:spLocks/>
          </p:cNvSpPr>
          <p:nvPr/>
        </p:nvSpPr>
        <p:spPr bwMode="auto">
          <a:xfrm>
            <a:off x="7124495" y="3913934"/>
            <a:ext cx="288636" cy="395007"/>
          </a:xfrm>
          <a:custGeom>
            <a:avLst/>
            <a:gdLst>
              <a:gd name="T0" fmla="*/ 0 w 200"/>
              <a:gd name="T1" fmla="*/ 212 h 282"/>
              <a:gd name="T2" fmla="*/ 0 w 200"/>
              <a:gd name="T3" fmla="*/ 68 h 282"/>
              <a:gd name="T4" fmla="*/ 99 w 200"/>
              <a:gd name="T5" fmla="*/ 68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8"/>
                </a:lnTo>
                <a:lnTo>
                  <a:pt x="99" y="68"/>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1" name="Freeform 42"/>
          <p:cNvSpPr>
            <a:spLocks/>
          </p:cNvSpPr>
          <p:nvPr/>
        </p:nvSpPr>
        <p:spPr bwMode="auto">
          <a:xfrm>
            <a:off x="7124495" y="2997853"/>
            <a:ext cx="288636" cy="395007"/>
          </a:xfrm>
          <a:custGeom>
            <a:avLst/>
            <a:gdLst>
              <a:gd name="T0" fmla="*/ 0 w 200"/>
              <a:gd name="T1" fmla="*/ 212 h 282"/>
              <a:gd name="T2" fmla="*/ 0 w 200"/>
              <a:gd name="T3" fmla="*/ 69 h 282"/>
              <a:gd name="T4" fmla="*/ 99 w 200"/>
              <a:gd name="T5" fmla="*/ 69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9"/>
                </a:lnTo>
                <a:lnTo>
                  <a:pt x="99" y="69"/>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2" name="Freeform 43"/>
          <p:cNvSpPr>
            <a:spLocks/>
          </p:cNvSpPr>
          <p:nvPr/>
        </p:nvSpPr>
        <p:spPr bwMode="auto">
          <a:xfrm>
            <a:off x="7124496" y="2087375"/>
            <a:ext cx="290079" cy="395007"/>
          </a:xfrm>
          <a:custGeom>
            <a:avLst/>
            <a:gdLst>
              <a:gd name="T0" fmla="*/ 0 w 201"/>
              <a:gd name="T1" fmla="*/ 212 h 282"/>
              <a:gd name="T2" fmla="*/ 0 w 201"/>
              <a:gd name="T3" fmla="*/ 68 h 282"/>
              <a:gd name="T4" fmla="*/ 99 w 201"/>
              <a:gd name="T5" fmla="*/ 68 h 282"/>
              <a:gd name="T6" fmla="*/ 99 w 201"/>
              <a:gd name="T7" fmla="*/ 0 h 282"/>
              <a:gd name="T8" fmla="*/ 200 w 201"/>
              <a:gd name="T9" fmla="*/ 141 h 282"/>
              <a:gd name="T10" fmla="*/ 99 w 201"/>
              <a:gd name="T11" fmla="*/ 281 h 282"/>
              <a:gd name="T12" fmla="*/ 99 w 201"/>
              <a:gd name="T13" fmla="*/ 212 h 282"/>
              <a:gd name="T14" fmla="*/ 0 w 201"/>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282">
                <a:moveTo>
                  <a:pt x="0" y="212"/>
                </a:moveTo>
                <a:lnTo>
                  <a:pt x="0" y="68"/>
                </a:lnTo>
                <a:lnTo>
                  <a:pt x="99" y="68"/>
                </a:lnTo>
                <a:lnTo>
                  <a:pt x="99" y="0"/>
                </a:lnTo>
                <a:lnTo>
                  <a:pt x="200"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3" name="Freeform 44"/>
          <p:cNvSpPr>
            <a:spLocks/>
          </p:cNvSpPr>
          <p:nvPr/>
        </p:nvSpPr>
        <p:spPr bwMode="auto">
          <a:xfrm>
            <a:off x="8222756" y="4542864"/>
            <a:ext cx="278535" cy="592511"/>
          </a:xfrm>
          <a:custGeom>
            <a:avLst/>
            <a:gdLst>
              <a:gd name="T0" fmla="*/ 47 w 193"/>
              <a:gd name="T1" fmla="*/ 0 h 423"/>
              <a:gd name="T2" fmla="*/ 145 w 193"/>
              <a:gd name="T3" fmla="*/ 0 h 423"/>
              <a:gd name="T4" fmla="*/ 145 w 193"/>
              <a:gd name="T5" fmla="*/ 210 h 423"/>
              <a:gd name="T6" fmla="*/ 192 w 193"/>
              <a:gd name="T7" fmla="*/ 210 h 423"/>
              <a:gd name="T8" fmla="*/ 96 w 193"/>
              <a:gd name="T9" fmla="*/ 422 h 423"/>
              <a:gd name="T10" fmla="*/ 0 w 193"/>
              <a:gd name="T11" fmla="*/ 210 h 423"/>
              <a:gd name="T12" fmla="*/ 47 w 193"/>
              <a:gd name="T13" fmla="*/ 210 h 423"/>
              <a:gd name="T14" fmla="*/ 47 w 193"/>
              <a:gd name="T15" fmla="*/ 0 h 4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423">
                <a:moveTo>
                  <a:pt x="47" y="0"/>
                </a:moveTo>
                <a:lnTo>
                  <a:pt x="145" y="0"/>
                </a:lnTo>
                <a:lnTo>
                  <a:pt x="145" y="210"/>
                </a:lnTo>
                <a:lnTo>
                  <a:pt x="192" y="210"/>
                </a:lnTo>
                <a:lnTo>
                  <a:pt x="96" y="422"/>
                </a:lnTo>
                <a:lnTo>
                  <a:pt x="0" y="210"/>
                </a:lnTo>
                <a:lnTo>
                  <a:pt x="47" y="210"/>
                </a:lnTo>
                <a:lnTo>
                  <a:pt x="47" y="0"/>
                </a:lnTo>
              </a:path>
            </a:pathLst>
          </a:custGeom>
          <a:noFill/>
          <a:ln w="31468" cap="flat" cmpd="sng">
            <a:solidFill>
              <a:srgbClr val="008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4" name="Freeform 45"/>
          <p:cNvSpPr>
            <a:spLocks/>
          </p:cNvSpPr>
          <p:nvPr/>
        </p:nvSpPr>
        <p:spPr bwMode="auto">
          <a:xfrm>
            <a:off x="5115586" y="2217644"/>
            <a:ext cx="1619250" cy="288551"/>
          </a:xfrm>
          <a:custGeom>
            <a:avLst/>
            <a:gdLst>
              <a:gd name="T0" fmla="*/ 0 w 1122"/>
              <a:gd name="T1" fmla="*/ 205 h 206"/>
              <a:gd name="T2" fmla="*/ 211 w 1122"/>
              <a:gd name="T3" fmla="*/ 205 h 206"/>
              <a:gd name="T4" fmla="*/ 211 w 1122"/>
              <a:gd name="T5" fmla="*/ 0 h 206"/>
              <a:gd name="T6" fmla="*/ 1121 w 1122"/>
              <a:gd name="T7" fmla="*/ 0 h 206"/>
            </a:gdLst>
            <a:ahLst/>
            <a:cxnLst>
              <a:cxn ang="0">
                <a:pos x="T0" y="T1"/>
              </a:cxn>
              <a:cxn ang="0">
                <a:pos x="T2" y="T3"/>
              </a:cxn>
              <a:cxn ang="0">
                <a:pos x="T4" y="T5"/>
              </a:cxn>
              <a:cxn ang="0">
                <a:pos x="T6" y="T7"/>
              </a:cxn>
            </a:cxnLst>
            <a:rect l="0" t="0" r="r" b="b"/>
            <a:pathLst>
              <a:path w="1122" h="206">
                <a:moveTo>
                  <a:pt x="0" y="205"/>
                </a:moveTo>
                <a:lnTo>
                  <a:pt x="211" y="205"/>
                </a:lnTo>
                <a:lnTo>
                  <a:pt x="211" y="0"/>
                </a:lnTo>
                <a:lnTo>
                  <a:pt x="112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5" name="Freeform 46"/>
          <p:cNvSpPr>
            <a:spLocks/>
          </p:cNvSpPr>
          <p:nvPr/>
        </p:nvSpPr>
        <p:spPr bwMode="auto">
          <a:xfrm>
            <a:off x="5112699" y="2672882"/>
            <a:ext cx="1616364" cy="1372721"/>
          </a:xfrm>
          <a:custGeom>
            <a:avLst/>
            <a:gdLst>
              <a:gd name="T0" fmla="*/ 0 w 1120"/>
              <a:gd name="T1" fmla="*/ 0 h 980"/>
              <a:gd name="T2" fmla="*/ 912 w 1120"/>
              <a:gd name="T3" fmla="*/ 0 h 980"/>
              <a:gd name="T4" fmla="*/ 912 w 1120"/>
              <a:gd name="T5" fmla="*/ 979 h 980"/>
              <a:gd name="T6" fmla="*/ 1119 w 1120"/>
              <a:gd name="T7" fmla="*/ 979 h 980"/>
            </a:gdLst>
            <a:ahLst/>
            <a:cxnLst>
              <a:cxn ang="0">
                <a:pos x="T0" y="T1"/>
              </a:cxn>
              <a:cxn ang="0">
                <a:pos x="T2" y="T3"/>
              </a:cxn>
              <a:cxn ang="0">
                <a:pos x="T4" y="T5"/>
              </a:cxn>
              <a:cxn ang="0">
                <a:pos x="T6" y="T7"/>
              </a:cxn>
            </a:cxnLst>
            <a:rect l="0" t="0" r="r" b="b"/>
            <a:pathLst>
              <a:path w="1120" h="980">
                <a:moveTo>
                  <a:pt x="0" y="0"/>
                </a:moveTo>
                <a:lnTo>
                  <a:pt x="912" y="0"/>
                </a:lnTo>
                <a:lnTo>
                  <a:pt x="912" y="979"/>
                </a:lnTo>
                <a:lnTo>
                  <a:pt x="1119" y="979"/>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6" name="Freeform 47"/>
          <p:cNvSpPr>
            <a:spLocks/>
          </p:cNvSpPr>
          <p:nvPr/>
        </p:nvSpPr>
        <p:spPr bwMode="auto">
          <a:xfrm>
            <a:off x="4285755" y="4049806"/>
            <a:ext cx="2449080" cy="135871"/>
          </a:xfrm>
          <a:custGeom>
            <a:avLst/>
            <a:gdLst>
              <a:gd name="T0" fmla="*/ 0 w 1697"/>
              <a:gd name="T1" fmla="*/ 0 h 97"/>
              <a:gd name="T2" fmla="*/ 775 w 1697"/>
              <a:gd name="T3" fmla="*/ 0 h 97"/>
              <a:gd name="T4" fmla="*/ 775 w 1697"/>
              <a:gd name="T5" fmla="*/ 89 h 97"/>
              <a:gd name="T6" fmla="*/ 1696 w 1697"/>
              <a:gd name="T7" fmla="*/ 89 h 97"/>
              <a:gd name="T8" fmla="*/ 1692 w 1697"/>
              <a:gd name="T9" fmla="*/ 96 h 97"/>
            </a:gdLst>
            <a:ahLst/>
            <a:cxnLst>
              <a:cxn ang="0">
                <a:pos x="T0" y="T1"/>
              </a:cxn>
              <a:cxn ang="0">
                <a:pos x="T2" y="T3"/>
              </a:cxn>
              <a:cxn ang="0">
                <a:pos x="T4" y="T5"/>
              </a:cxn>
              <a:cxn ang="0">
                <a:pos x="T6" y="T7"/>
              </a:cxn>
              <a:cxn ang="0">
                <a:pos x="T8" y="T9"/>
              </a:cxn>
            </a:cxnLst>
            <a:rect l="0" t="0" r="r" b="b"/>
            <a:pathLst>
              <a:path w="1697" h="97">
                <a:moveTo>
                  <a:pt x="0" y="0"/>
                </a:moveTo>
                <a:lnTo>
                  <a:pt x="775" y="0"/>
                </a:lnTo>
                <a:lnTo>
                  <a:pt x="775" y="89"/>
                </a:lnTo>
                <a:lnTo>
                  <a:pt x="1696" y="89"/>
                </a:lnTo>
                <a:lnTo>
                  <a:pt x="1692" y="96"/>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7" name="Freeform 48"/>
          <p:cNvSpPr>
            <a:spLocks/>
          </p:cNvSpPr>
          <p:nvPr/>
        </p:nvSpPr>
        <p:spPr bwMode="auto">
          <a:xfrm>
            <a:off x="4279983" y="3334029"/>
            <a:ext cx="2449080" cy="630331"/>
          </a:xfrm>
          <a:custGeom>
            <a:avLst/>
            <a:gdLst>
              <a:gd name="T0" fmla="*/ 0 w 1697"/>
              <a:gd name="T1" fmla="*/ 449 h 450"/>
              <a:gd name="T2" fmla="*/ 1422 w 1697"/>
              <a:gd name="T3" fmla="*/ 449 h 450"/>
              <a:gd name="T4" fmla="*/ 1422 w 1697"/>
              <a:gd name="T5" fmla="*/ 0 h 450"/>
              <a:gd name="T6" fmla="*/ 1696 w 1697"/>
              <a:gd name="T7" fmla="*/ 0 h 450"/>
              <a:gd name="T8" fmla="*/ 1696 w 1697"/>
              <a:gd name="T9" fmla="*/ 5 h 450"/>
            </a:gdLst>
            <a:ahLst/>
            <a:cxnLst>
              <a:cxn ang="0">
                <a:pos x="T0" y="T1"/>
              </a:cxn>
              <a:cxn ang="0">
                <a:pos x="T2" y="T3"/>
              </a:cxn>
              <a:cxn ang="0">
                <a:pos x="T4" y="T5"/>
              </a:cxn>
              <a:cxn ang="0">
                <a:pos x="T6" y="T7"/>
              </a:cxn>
              <a:cxn ang="0">
                <a:pos x="T8" y="T9"/>
              </a:cxn>
            </a:cxnLst>
            <a:rect l="0" t="0" r="r" b="b"/>
            <a:pathLst>
              <a:path w="1697" h="450">
                <a:moveTo>
                  <a:pt x="0" y="449"/>
                </a:moveTo>
                <a:lnTo>
                  <a:pt x="1422" y="449"/>
                </a:lnTo>
                <a:lnTo>
                  <a:pt x="1422" y="0"/>
                </a:lnTo>
                <a:lnTo>
                  <a:pt x="1696" y="0"/>
                </a:lnTo>
                <a:lnTo>
                  <a:pt x="1696" y="5"/>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8" name="Freeform 49"/>
          <p:cNvSpPr>
            <a:spLocks/>
          </p:cNvSpPr>
          <p:nvPr/>
        </p:nvSpPr>
        <p:spPr bwMode="auto">
          <a:xfrm>
            <a:off x="4287199" y="2384331"/>
            <a:ext cx="2441864" cy="1502989"/>
          </a:xfrm>
          <a:custGeom>
            <a:avLst/>
            <a:gdLst>
              <a:gd name="T0" fmla="*/ 0 w 1692"/>
              <a:gd name="T1" fmla="*/ 1072 h 1073"/>
              <a:gd name="T2" fmla="*/ 1355 w 1692"/>
              <a:gd name="T3" fmla="*/ 1072 h 1073"/>
              <a:gd name="T4" fmla="*/ 1355 w 1692"/>
              <a:gd name="T5" fmla="*/ 0 h 1073"/>
              <a:gd name="T6" fmla="*/ 1691 w 1692"/>
              <a:gd name="T7" fmla="*/ 0 h 1073"/>
            </a:gdLst>
            <a:ahLst/>
            <a:cxnLst>
              <a:cxn ang="0">
                <a:pos x="T0" y="T1"/>
              </a:cxn>
              <a:cxn ang="0">
                <a:pos x="T2" y="T3"/>
              </a:cxn>
              <a:cxn ang="0">
                <a:pos x="T4" y="T5"/>
              </a:cxn>
              <a:cxn ang="0">
                <a:pos x="T6" y="T7"/>
              </a:cxn>
            </a:cxnLst>
            <a:rect l="0" t="0" r="r" b="b"/>
            <a:pathLst>
              <a:path w="1692" h="1073">
                <a:moveTo>
                  <a:pt x="0" y="1072"/>
                </a:moveTo>
                <a:lnTo>
                  <a:pt x="1355" y="1072"/>
                </a:lnTo>
                <a:lnTo>
                  <a:pt x="1355" y="0"/>
                </a:lnTo>
                <a:lnTo>
                  <a:pt x="169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9" name="Line 50"/>
          <p:cNvSpPr>
            <a:spLocks noChangeShapeType="1"/>
          </p:cNvSpPr>
          <p:nvPr/>
        </p:nvSpPr>
        <p:spPr bwMode="auto">
          <a:xfrm>
            <a:off x="4636450" y="3259790"/>
            <a:ext cx="2098386"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0" name="Freeform 51"/>
          <p:cNvSpPr>
            <a:spLocks/>
          </p:cNvSpPr>
          <p:nvPr/>
        </p:nvSpPr>
        <p:spPr bwMode="auto">
          <a:xfrm>
            <a:off x="4636449" y="3331226"/>
            <a:ext cx="2092614" cy="784412"/>
          </a:xfrm>
          <a:custGeom>
            <a:avLst/>
            <a:gdLst>
              <a:gd name="T0" fmla="*/ 0 w 1450"/>
              <a:gd name="T1" fmla="*/ 0 h 560"/>
              <a:gd name="T2" fmla="*/ 892 w 1450"/>
              <a:gd name="T3" fmla="*/ 0 h 560"/>
              <a:gd name="T4" fmla="*/ 892 w 1450"/>
              <a:gd name="T5" fmla="*/ 559 h 560"/>
              <a:gd name="T6" fmla="*/ 1449 w 1450"/>
              <a:gd name="T7" fmla="*/ 559 h 560"/>
              <a:gd name="T8" fmla="*/ 1449 w 1450"/>
              <a:gd name="T9" fmla="*/ 550 h 560"/>
            </a:gdLst>
            <a:ahLst/>
            <a:cxnLst>
              <a:cxn ang="0">
                <a:pos x="T0" y="T1"/>
              </a:cxn>
              <a:cxn ang="0">
                <a:pos x="T2" y="T3"/>
              </a:cxn>
              <a:cxn ang="0">
                <a:pos x="T4" y="T5"/>
              </a:cxn>
              <a:cxn ang="0">
                <a:pos x="T6" y="T7"/>
              </a:cxn>
              <a:cxn ang="0">
                <a:pos x="T8" y="T9"/>
              </a:cxn>
            </a:cxnLst>
            <a:rect l="0" t="0" r="r" b="b"/>
            <a:pathLst>
              <a:path w="1450" h="560">
                <a:moveTo>
                  <a:pt x="0" y="0"/>
                </a:moveTo>
                <a:lnTo>
                  <a:pt x="892" y="0"/>
                </a:lnTo>
                <a:lnTo>
                  <a:pt x="892" y="559"/>
                </a:lnTo>
                <a:lnTo>
                  <a:pt x="1449" y="559"/>
                </a:lnTo>
                <a:lnTo>
                  <a:pt x="1449" y="55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1" name="Freeform 52"/>
          <p:cNvSpPr>
            <a:spLocks/>
          </p:cNvSpPr>
          <p:nvPr/>
        </p:nvSpPr>
        <p:spPr bwMode="auto">
          <a:xfrm>
            <a:off x="4636449" y="2301686"/>
            <a:ext cx="2092614" cy="890868"/>
          </a:xfrm>
          <a:custGeom>
            <a:avLst/>
            <a:gdLst>
              <a:gd name="T0" fmla="*/ 0 w 1450"/>
              <a:gd name="T1" fmla="*/ 635 h 636"/>
              <a:gd name="T2" fmla="*/ 954 w 1450"/>
              <a:gd name="T3" fmla="*/ 635 h 636"/>
              <a:gd name="T4" fmla="*/ 954 w 1450"/>
              <a:gd name="T5" fmla="*/ 0 h 636"/>
              <a:gd name="T6" fmla="*/ 1449 w 1450"/>
              <a:gd name="T7" fmla="*/ 0 h 636"/>
            </a:gdLst>
            <a:ahLst/>
            <a:cxnLst>
              <a:cxn ang="0">
                <a:pos x="T0" y="T1"/>
              </a:cxn>
              <a:cxn ang="0">
                <a:pos x="T2" y="T3"/>
              </a:cxn>
              <a:cxn ang="0">
                <a:pos x="T4" y="T5"/>
              </a:cxn>
              <a:cxn ang="0">
                <a:pos x="T6" y="T7"/>
              </a:cxn>
            </a:cxnLst>
            <a:rect l="0" t="0" r="r" b="b"/>
            <a:pathLst>
              <a:path w="1450" h="636">
                <a:moveTo>
                  <a:pt x="0" y="635"/>
                </a:moveTo>
                <a:lnTo>
                  <a:pt x="954" y="635"/>
                </a:lnTo>
                <a:lnTo>
                  <a:pt x="954" y="0"/>
                </a:lnTo>
                <a:lnTo>
                  <a:pt x="1449"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2" name="Freeform 53"/>
          <p:cNvSpPr>
            <a:spLocks/>
          </p:cNvSpPr>
          <p:nvPr/>
        </p:nvSpPr>
        <p:spPr bwMode="auto">
          <a:xfrm>
            <a:off x="5112699" y="2577633"/>
            <a:ext cx="1622136" cy="614923"/>
          </a:xfrm>
          <a:custGeom>
            <a:avLst/>
            <a:gdLst>
              <a:gd name="T0" fmla="*/ 0 w 1124"/>
              <a:gd name="T1" fmla="*/ 0 h 439"/>
              <a:gd name="T2" fmla="*/ 975 w 1124"/>
              <a:gd name="T3" fmla="*/ 0 h 439"/>
              <a:gd name="T4" fmla="*/ 975 w 1124"/>
              <a:gd name="T5" fmla="*/ 438 h 439"/>
              <a:gd name="T6" fmla="*/ 1123 w 1124"/>
              <a:gd name="T7" fmla="*/ 438 h 439"/>
            </a:gdLst>
            <a:ahLst/>
            <a:cxnLst>
              <a:cxn ang="0">
                <a:pos x="T0" y="T1"/>
              </a:cxn>
              <a:cxn ang="0">
                <a:pos x="T2" y="T3"/>
              </a:cxn>
              <a:cxn ang="0">
                <a:pos x="T4" y="T5"/>
              </a:cxn>
              <a:cxn ang="0">
                <a:pos x="T6" y="T7"/>
              </a:cxn>
            </a:cxnLst>
            <a:rect l="0" t="0" r="r" b="b"/>
            <a:pathLst>
              <a:path w="1124" h="439">
                <a:moveTo>
                  <a:pt x="0" y="0"/>
                </a:moveTo>
                <a:lnTo>
                  <a:pt x="975" y="0"/>
                </a:lnTo>
                <a:lnTo>
                  <a:pt x="975" y="438"/>
                </a:lnTo>
                <a:lnTo>
                  <a:pt x="1123" y="438"/>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3" name="Text Box 56"/>
          <p:cNvSpPr txBox="1">
            <a:spLocks noChangeArrowheads="1"/>
          </p:cNvSpPr>
          <p:nvPr/>
        </p:nvSpPr>
        <p:spPr bwMode="auto">
          <a:xfrm>
            <a:off x="2601563" y="5474353"/>
            <a:ext cx="2903682" cy="690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a:solidFill>
                  <a:srgbClr val="000000"/>
                </a:solidFill>
                <a:latin typeface="Lucida Sans" panose="020B0602030504020204" pitchFamily="34" charset="77"/>
                <a:cs typeface="Georgia"/>
              </a:rPr>
              <a:t>- Data is cleansed</a:t>
            </a:r>
          </a:p>
          <a:p>
            <a:pPr>
              <a:buClr>
                <a:srgbClr val="000000"/>
              </a:buClr>
              <a:buSzPct val="90000"/>
              <a:buFont typeface="Monotype Sorts" charset="0"/>
              <a:buNone/>
            </a:pPr>
            <a:r>
              <a:rPr lang="en-GB" sz="2200">
                <a:solidFill>
                  <a:srgbClr val="000000"/>
                </a:solidFill>
                <a:latin typeface="Lucida Sans" panose="020B0602030504020204" pitchFamily="34" charset="77"/>
                <a:cs typeface="Georgia"/>
              </a:rPr>
              <a:t>- Data is restructured</a:t>
            </a:r>
            <a:endParaRPr lang="en-GB">
              <a:latin typeface="Lucida Sans" panose="020B0602030504020204" pitchFamily="34" charset="77"/>
              <a:cs typeface="Georgia"/>
            </a:endParaRPr>
          </a:p>
        </p:txBody>
      </p:sp>
      <p:sp>
        <p:nvSpPr>
          <p:cNvPr id="54" name="AutoShape 57"/>
          <p:cNvSpPr>
            <a:spLocks noChangeArrowheads="1"/>
          </p:cNvSpPr>
          <p:nvPr/>
        </p:nvSpPr>
        <p:spPr bwMode="auto">
          <a:xfrm flipV="1">
            <a:off x="2463018" y="5232025"/>
            <a:ext cx="3043670" cy="1173816"/>
          </a:xfrm>
          <a:prstGeom prst="roundRect">
            <a:avLst>
              <a:gd name="adj" fmla="val 6162"/>
            </a:avLst>
          </a:prstGeom>
          <a:noFill/>
          <a:ln w="31468">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Tree>
    <p:extLst>
      <p:ext uri="{BB962C8B-B14F-4D97-AF65-F5344CB8AC3E}">
        <p14:creationId xmlns:p14="http://schemas.microsoft.com/office/powerpoint/2010/main" val="1678284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19</a:t>
            </a:fld>
            <a:endParaRPr lang="en-US" dirty="0"/>
          </a:p>
        </p:txBody>
      </p:sp>
      <p:sp>
        <p:nvSpPr>
          <p:cNvPr id="4" name="Content Placeholder 3"/>
          <p:cNvSpPr>
            <a:spLocks noGrp="1"/>
          </p:cNvSpPr>
          <p:nvPr>
            <p:ph sz="quarter" idx="13"/>
          </p:nvPr>
        </p:nvSpPr>
        <p:spPr/>
        <p:txBody>
          <a:bodyPr/>
          <a:lstStyle/>
          <a:p>
            <a:pPr marL="0" indent="0">
              <a:buNone/>
            </a:pPr>
            <a:r>
              <a:rPr lang="en-GB" dirty="0"/>
              <a:t>A Data Warehouse may be realised:</a:t>
            </a:r>
          </a:p>
          <a:p>
            <a:pPr lvl="1"/>
            <a:r>
              <a:rPr lang="en-GB" dirty="0"/>
              <a:t>via a front end to existing databases and files</a:t>
            </a:r>
          </a:p>
          <a:p>
            <a:pPr lvl="1"/>
            <a:r>
              <a:rPr lang="en-GB" dirty="0"/>
              <a:t>in a fresh relational database</a:t>
            </a:r>
          </a:p>
          <a:p>
            <a:pPr lvl="1"/>
            <a:r>
              <a:rPr lang="en-GB" dirty="0"/>
              <a:t>in a multidimensional database (MDDB)</a:t>
            </a:r>
          </a:p>
          <a:p>
            <a:pPr lvl="1"/>
            <a:r>
              <a:rPr lang="en-GB" dirty="0"/>
              <a:t>in a proprietary database format</a:t>
            </a:r>
          </a:p>
          <a:p>
            <a:pPr lvl="1"/>
            <a:r>
              <a:rPr lang="en-GB" dirty="0"/>
              <a:t>using a mixture of the above</a:t>
            </a:r>
          </a:p>
        </p:txBody>
      </p:sp>
      <p:sp>
        <p:nvSpPr>
          <p:cNvPr id="2" name="Text Placeholder 1">
            <a:extLst>
              <a:ext uri="{FF2B5EF4-FFF2-40B4-BE49-F238E27FC236}">
                <a16:creationId xmlns:a16="http://schemas.microsoft.com/office/drawing/2014/main" id="{B13C7D66-243E-BD4D-9B56-257A4C02E27A}"/>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039507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Data Warehousing</a:t>
            </a:r>
          </a:p>
        </p:txBody>
      </p:sp>
      <p:sp>
        <p:nvSpPr>
          <p:cNvPr id="3" name="Subtitle 2"/>
          <p:cNvSpPr>
            <a:spLocks noGrp="1"/>
          </p:cNvSpPr>
          <p:nvPr>
            <p:ph type="subTitle" idx="1"/>
          </p:nvPr>
        </p:nvSpPr>
        <p:spPr/>
        <p:txBody>
          <a:bodyPr/>
          <a:lstStyle/>
          <a:p>
            <a:r>
              <a:rPr lang="en-US"/>
              <a:t>COMP3211 </a:t>
            </a:r>
            <a:r>
              <a:rPr lang="en-US" dirty="0"/>
              <a:t>Advanced Databases</a:t>
            </a:r>
          </a:p>
        </p:txBody>
      </p:sp>
      <p:sp>
        <p:nvSpPr>
          <p:cNvPr id="4" name="Text Placeholder 3"/>
          <p:cNvSpPr>
            <a:spLocks noGrp="1"/>
          </p:cNvSpPr>
          <p:nvPr>
            <p:ph type="body" sz="quarter" idx="13"/>
          </p:nvPr>
        </p:nvSpPr>
        <p:spPr/>
        <p:txBody>
          <a:bodyPr/>
          <a:lstStyle/>
          <a:p>
            <a:r>
              <a:rPr lang="en-US" dirty="0" err="1"/>
              <a:t>Dr</a:t>
            </a:r>
            <a:r>
              <a:rPr lang="en-US" dirty="0"/>
              <a:t> Nicholas Gibbins – </a:t>
            </a:r>
            <a:r>
              <a:rPr lang="en-US" dirty="0" err="1"/>
              <a:t>nmg@ecs.soton.ac.uk</a:t>
            </a:r>
            <a:endParaRPr lang="en-US" dirty="0"/>
          </a:p>
          <a:p>
            <a:r>
              <a:rPr lang="en-US" dirty="0"/>
              <a:t>2020-2021</a:t>
            </a:r>
          </a:p>
        </p:txBody>
      </p:sp>
    </p:spTree>
    <p:extLst>
      <p:ext uri="{BB962C8B-B14F-4D97-AF65-F5344CB8AC3E}">
        <p14:creationId xmlns:p14="http://schemas.microsoft.com/office/powerpoint/2010/main" val="2319743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The Data Warehouse</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20</a:t>
            </a:fld>
            <a:endParaRPr lang="en-US" dirty="0"/>
          </a:p>
        </p:txBody>
      </p:sp>
      <p:sp>
        <p:nvSpPr>
          <p:cNvPr id="4" name="Content Placeholder 3"/>
          <p:cNvSpPr>
            <a:spLocks noGrp="1"/>
          </p:cNvSpPr>
          <p:nvPr>
            <p:ph sz="quarter" idx="13"/>
          </p:nvPr>
        </p:nvSpPr>
        <p:spPr/>
        <p:txBody>
          <a:bodyPr/>
          <a:lstStyle/>
          <a:p>
            <a:pPr marL="0" indent="0">
              <a:buNone/>
            </a:pPr>
            <a:r>
              <a:rPr lang="en-GB" dirty="0"/>
              <a:t>Data may be accessed in various ways:</a:t>
            </a:r>
          </a:p>
          <a:p>
            <a:pPr lvl="1"/>
            <a:r>
              <a:rPr lang="en-GB" dirty="0"/>
              <a:t>Decision Support Systems (DSS)</a:t>
            </a:r>
          </a:p>
          <a:p>
            <a:pPr lvl="1"/>
            <a:r>
              <a:rPr lang="en-GB" dirty="0"/>
              <a:t>Executive Information Systems (EIS)</a:t>
            </a:r>
          </a:p>
          <a:p>
            <a:pPr lvl="1"/>
            <a:r>
              <a:rPr lang="en-GB" dirty="0"/>
              <a:t>Data Mining</a:t>
            </a:r>
          </a:p>
          <a:p>
            <a:pPr lvl="1"/>
            <a:r>
              <a:rPr lang="en-GB" dirty="0"/>
              <a:t>On-Line Analytical Processing</a:t>
            </a:r>
          </a:p>
          <a:p>
            <a:endParaRPr lang="en-US" dirty="0"/>
          </a:p>
        </p:txBody>
      </p:sp>
      <p:sp>
        <p:nvSpPr>
          <p:cNvPr id="2" name="Text Placeholder 1">
            <a:extLst>
              <a:ext uri="{FF2B5EF4-FFF2-40B4-BE49-F238E27FC236}">
                <a16:creationId xmlns:a16="http://schemas.microsoft.com/office/drawing/2014/main" id="{8E9DD908-2800-C846-B820-67C1AFBB39DE}"/>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241960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Data Marts</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4" name="Content Placeholder 3"/>
          <p:cNvSpPr>
            <a:spLocks noGrp="1"/>
          </p:cNvSpPr>
          <p:nvPr>
            <p:ph sz="quarter" idx="13"/>
          </p:nvPr>
        </p:nvSpPr>
        <p:spPr/>
        <p:txBody>
          <a:bodyPr>
            <a:normAutofit/>
          </a:bodyPr>
          <a:lstStyle/>
          <a:p>
            <a:r>
              <a:rPr lang="en-GB" dirty="0"/>
              <a:t>A data mart focuses on</a:t>
            </a:r>
          </a:p>
          <a:p>
            <a:pPr lvl="1"/>
            <a:r>
              <a:rPr lang="en-GB" dirty="0"/>
              <a:t>only one subject area, or</a:t>
            </a:r>
          </a:p>
          <a:p>
            <a:pPr lvl="1"/>
            <a:r>
              <a:rPr lang="en-GB" dirty="0"/>
              <a:t>only one group of users</a:t>
            </a:r>
          </a:p>
          <a:p>
            <a:r>
              <a:rPr lang="en-GB" dirty="0"/>
              <a:t>An organisation can have</a:t>
            </a:r>
          </a:p>
          <a:p>
            <a:pPr lvl="1"/>
            <a:r>
              <a:rPr lang="en-GB" dirty="0"/>
              <a:t>one enterprise data warehouse</a:t>
            </a:r>
          </a:p>
          <a:p>
            <a:pPr lvl="1"/>
            <a:r>
              <a:rPr lang="en-GB" dirty="0"/>
              <a:t>many data marts</a:t>
            </a:r>
          </a:p>
          <a:p>
            <a:r>
              <a:rPr lang="en-GB" dirty="0"/>
              <a:t>Data marts do not contain operational data</a:t>
            </a:r>
          </a:p>
          <a:p>
            <a:r>
              <a:rPr lang="en-GB" dirty="0"/>
              <a:t>Data marts are more easily understood and navigated</a:t>
            </a:r>
          </a:p>
          <a:p>
            <a:endParaRPr lang="en-US" dirty="0"/>
          </a:p>
        </p:txBody>
      </p:sp>
      <p:sp>
        <p:nvSpPr>
          <p:cNvPr id="2" name="Text Placeholder 1">
            <a:extLst>
              <a:ext uri="{FF2B5EF4-FFF2-40B4-BE49-F238E27FC236}">
                <a16:creationId xmlns:a16="http://schemas.microsoft.com/office/drawing/2014/main" id="{9F8113B3-AF66-DE44-91E3-2A45CABD9C73}"/>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975608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Multidimensional Analysis</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22</a:t>
            </a:fld>
            <a:endParaRPr lang="en-US" dirty="0"/>
          </a:p>
        </p:txBody>
      </p:sp>
      <p:sp>
        <p:nvSpPr>
          <p:cNvPr id="4" name="Content Placeholder 3"/>
          <p:cNvSpPr>
            <a:spLocks noGrp="1"/>
          </p:cNvSpPr>
          <p:nvPr>
            <p:ph sz="quarter" idx="13"/>
          </p:nvPr>
        </p:nvSpPr>
        <p:spPr/>
        <p:txBody>
          <a:bodyPr/>
          <a:lstStyle/>
          <a:p>
            <a:pPr marL="0" indent="0">
              <a:buNone/>
            </a:pPr>
            <a:r>
              <a:rPr lang="en-GB" dirty="0"/>
              <a:t>Need to examine data in various ways</a:t>
            </a:r>
          </a:p>
          <a:p>
            <a:pPr marL="0" indent="0">
              <a:buNone/>
            </a:pPr>
            <a:endParaRPr lang="en-GB" dirty="0"/>
          </a:p>
          <a:p>
            <a:pPr marL="0" indent="0">
              <a:buNone/>
            </a:pPr>
            <a:r>
              <a:rPr lang="en-GB" dirty="0"/>
              <a:t>Produce views of multidimensional data for users:</a:t>
            </a:r>
          </a:p>
          <a:p>
            <a:pPr lvl="1"/>
            <a:r>
              <a:rPr lang="en-GB" dirty="0"/>
              <a:t>Slice </a:t>
            </a:r>
          </a:p>
          <a:p>
            <a:pPr lvl="1"/>
            <a:r>
              <a:rPr lang="en-GB" dirty="0"/>
              <a:t>Dice </a:t>
            </a:r>
          </a:p>
          <a:p>
            <a:pPr lvl="1"/>
            <a:r>
              <a:rPr lang="en-GB" dirty="0"/>
              <a:t>Pivot </a:t>
            </a:r>
          </a:p>
          <a:p>
            <a:pPr lvl="1"/>
            <a:r>
              <a:rPr lang="en-GB" dirty="0"/>
              <a:t>Drill down</a:t>
            </a:r>
          </a:p>
          <a:p>
            <a:pPr lvl="1"/>
            <a:r>
              <a:rPr lang="en-GB" dirty="0"/>
              <a:t>Roll up</a:t>
            </a:r>
          </a:p>
          <a:p>
            <a:endParaRPr lang="en-US" dirty="0"/>
          </a:p>
        </p:txBody>
      </p:sp>
      <p:sp>
        <p:nvSpPr>
          <p:cNvPr id="5" name="Text Placeholder 4">
            <a:extLst>
              <a:ext uri="{FF2B5EF4-FFF2-40B4-BE49-F238E27FC236}">
                <a16:creationId xmlns:a16="http://schemas.microsoft.com/office/drawing/2014/main" id="{BDEBF49B-2549-1347-8EED-542E6ACDEADF}"/>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054958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Lucida Sans" panose="020B0602030504020204" pitchFamily="34" charset="77"/>
              </a:rPr>
              <a:t>Multidimensional Analysis – Slice</a:t>
            </a:r>
          </a:p>
        </p:txBody>
      </p:sp>
      <p:sp>
        <p:nvSpPr>
          <p:cNvPr id="3" name="Slide Number Placeholder 2"/>
          <p:cNvSpPr>
            <a:spLocks noGrp="1"/>
          </p:cNvSpPr>
          <p:nvPr>
            <p:ph type="sldNum" sz="quarter" idx="12"/>
          </p:nvPr>
        </p:nvSpPr>
        <p:spPr/>
        <p:txBody>
          <a:bodyPr/>
          <a:lstStyle/>
          <a:p>
            <a:fld id="{03AC6681-E0FD-2C4C-B392-04A572FD2AAE}" type="slidenum">
              <a:rPr lang="en-US" smtClean="0">
                <a:latin typeface="Lucida Sans" panose="020B0602030504020204" pitchFamily="34" charset="77"/>
              </a:rPr>
              <a:pPr/>
              <a:t>23</a:t>
            </a:fld>
            <a:endParaRPr lang="en-US">
              <a:latin typeface="Lucida Sans" panose="020B0602030504020204" pitchFamily="34" charset="77"/>
            </a:endParaRPr>
          </a:p>
        </p:txBody>
      </p:sp>
      <p:sp>
        <p:nvSpPr>
          <p:cNvPr id="28" name="Text Placeholder 27">
            <a:extLst>
              <a:ext uri="{FF2B5EF4-FFF2-40B4-BE49-F238E27FC236}">
                <a16:creationId xmlns:a16="http://schemas.microsoft.com/office/drawing/2014/main" id="{2E491EB3-2EB4-0141-A506-056A7D2DBD86}"/>
              </a:ext>
            </a:extLst>
          </p:cNvPr>
          <p:cNvSpPr>
            <a:spLocks noGrp="1"/>
          </p:cNvSpPr>
          <p:nvPr>
            <p:ph type="body" sz="quarter" idx="15"/>
          </p:nvPr>
        </p:nvSpPr>
        <p:spPr/>
        <p:txBody>
          <a:bodyPr/>
          <a:lstStyle/>
          <a:p>
            <a:endParaRPr lang="en-US">
              <a:latin typeface="Lucida Sans" panose="020B0602030504020204" pitchFamily="34" charset="77"/>
            </a:endParaRPr>
          </a:p>
        </p:txBody>
      </p:sp>
      <p:sp>
        <p:nvSpPr>
          <p:cNvPr id="4" name="Line 7"/>
          <p:cNvSpPr>
            <a:spLocks noChangeShapeType="1"/>
          </p:cNvSpPr>
          <p:nvPr/>
        </p:nvSpPr>
        <p:spPr bwMode="auto">
          <a:xfrm flipV="1">
            <a:off x="6633608" y="1899798"/>
            <a:ext cx="0" cy="1865779"/>
          </a:xfrm>
          <a:prstGeom prst="line">
            <a:avLst/>
          </a:prstGeom>
          <a:noFill/>
          <a:ln w="31468">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5" name="Line 8"/>
          <p:cNvSpPr>
            <a:spLocks noChangeShapeType="1"/>
          </p:cNvSpPr>
          <p:nvPr/>
        </p:nvSpPr>
        <p:spPr bwMode="auto">
          <a:xfrm>
            <a:off x="6633609" y="3765577"/>
            <a:ext cx="2037773" cy="1193426"/>
          </a:xfrm>
          <a:prstGeom prst="line">
            <a:avLst/>
          </a:prstGeom>
          <a:noFill/>
          <a:ln w="31468">
            <a:solidFill>
              <a:srgbClr val="008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6" name="Line 9"/>
          <p:cNvSpPr>
            <a:spLocks noChangeShapeType="1"/>
          </p:cNvSpPr>
          <p:nvPr/>
        </p:nvSpPr>
        <p:spPr bwMode="auto">
          <a:xfrm flipH="1">
            <a:off x="4839735" y="3783787"/>
            <a:ext cx="1793875" cy="1192025"/>
          </a:xfrm>
          <a:prstGeom prst="line">
            <a:avLst/>
          </a:prstGeom>
          <a:noFill/>
          <a:ln w="31468">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7" name="Freeform 10"/>
          <p:cNvSpPr>
            <a:spLocks/>
          </p:cNvSpPr>
          <p:nvPr/>
        </p:nvSpPr>
        <p:spPr bwMode="auto">
          <a:xfrm>
            <a:off x="4904677" y="2370445"/>
            <a:ext cx="3525694" cy="2161335"/>
          </a:xfrm>
          <a:custGeom>
            <a:avLst/>
            <a:gdLst>
              <a:gd name="T0" fmla="*/ 1249 w 2443"/>
              <a:gd name="T1" fmla="*/ 1542 h 1543"/>
              <a:gd name="T2" fmla="*/ 2440 w 2443"/>
              <a:gd name="T3" fmla="*/ 745 h 1543"/>
              <a:gd name="T4" fmla="*/ 2442 w 2443"/>
              <a:gd name="T5" fmla="*/ 744 h 1543"/>
              <a:gd name="T6" fmla="*/ 1204 w 2443"/>
              <a:gd name="T7" fmla="*/ 7 h 1543"/>
              <a:gd name="T8" fmla="*/ 1197 w 2443"/>
              <a:gd name="T9" fmla="*/ 0 h 1543"/>
              <a:gd name="T10" fmla="*/ 5 w 2443"/>
              <a:gd name="T11" fmla="*/ 798 h 1543"/>
              <a:gd name="T12" fmla="*/ 0 w 2443"/>
              <a:gd name="T13" fmla="*/ 801 h 1543"/>
              <a:gd name="T14" fmla="*/ 1238 w 2443"/>
              <a:gd name="T15" fmla="*/ 1539 h 15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43" h="1543">
                <a:moveTo>
                  <a:pt x="1249" y="1542"/>
                </a:moveTo>
                <a:lnTo>
                  <a:pt x="2440" y="745"/>
                </a:lnTo>
                <a:lnTo>
                  <a:pt x="2442" y="744"/>
                </a:lnTo>
                <a:lnTo>
                  <a:pt x="1204" y="7"/>
                </a:lnTo>
                <a:lnTo>
                  <a:pt x="1197" y="0"/>
                </a:lnTo>
                <a:lnTo>
                  <a:pt x="5" y="798"/>
                </a:lnTo>
                <a:lnTo>
                  <a:pt x="0" y="801"/>
                </a:lnTo>
                <a:lnTo>
                  <a:pt x="1238" y="1539"/>
                </a:lnTo>
              </a:path>
            </a:pathLst>
          </a:custGeom>
          <a:noFill/>
          <a:ln w="31468" cap="flat" cmpd="sng">
            <a:solidFill>
              <a:srgbClr val="FF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8" name="Line 11"/>
          <p:cNvSpPr>
            <a:spLocks noChangeShapeType="1"/>
          </p:cNvSpPr>
          <p:nvPr/>
        </p:nvSpPr>
        <p:spPr bwMode="auto">
          <a:xfrm>
            <a:off x="5362167" y="2730433"/>
            <a:ext cx="1803977" cy="1040746"/>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9" name="Line 12"/>
          <p:cNvSpPr>
            <a:spLocks noChangeShapeType="1"/>
          </p:cNvSpPr>
          <p:nvPr/>
        </p:nvSpPr>
        <p:spPr bwMode="auto">
          <a:xfrm>
            <a:off x="6196325" y="3733360"/>
            <a:ext cx="0" cy="1896596"/>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0" name="Line 13"/>
          <p:cNvSpPr>
            <a:spLocks noChangeShapeType="1"/>
          </p:cNvSpPr>
          <p:nvPr/>
        </p:nvSpPr>
        <p:spPr bwMode="auto">
          <a:xfrm>
            <a:off x="7936802" y="2623978"/>
            <a:ext cx="0" cy="1896596"/>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1" name="Line 14"/>
          <p:cNvSpPr>
            <a:spLocks noChangeShapeType="1"/>
          </p:cNvSpPr>
          <p:nvPr/>
        </p:nvSpPr>
        <p:spPr bwMode="auto">
          <a:xfrm flipV="1">
            <a:off x="6200654" y="2622578"/>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2" name="Line 15"/>
          <p:cNvSpPr>
            <a:spLocks noChangeShapeType="1"/>
          </p:cNvSpPr>
          <p:nvPr/>
        </p:nvSpPr>
        <p:spPr bwMode="auto">
          <a:xfrm flipV="1">
            <a:off x="6200654" y="4521975"/>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3" name="Line 16"/>
          <p:cNvSpPr>
            <a:spLocks noChangeShapeType="1"/>
          </p:cNvSpPr>
          <p:nvPr/>
        </p:nvSpPr>
        <p:spPr bwMode="auto">
          <a:xfrm>
            <a:off x="5365052" y="2733235"/>
            <a:ext cx="0" cy="1896596"/>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4" name="Line 17"/>
          <p:cNvSpPr>
            <a:spLocks noChangeShapeType="1"/>
          </p:cNvSpPr>
          <p:nvPr/>
        </p:nvSpPr>
        <p:spPr bwMode="auto">
          <a:xfrm>
            <a:off x="5362167" y="4645238"/>
            <a:ext cx="1803977" cy="1039346"/>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5" name="Line 18"/>
          <p:cNvSpPr>
            <a:spLocks noChangeShapeType="1"/>
          </p:cNvSpPr>
          <p:nvPr/>
        </p:nvSpPr>
        <p:spPr bwMode="auto">
          <a:xfrm>
            <a:off x="7166143" y="3776782"/>
            <a:ext cx="0" cy="1896596"/>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16" name="Text Box 19"/>
          <p:cNvSpPr txBox="1">
            <a:spLocks noChangeArrowheads="1"/>
          </p:cNvSpPr>
          <p:nvPr/>
        </p:nvSpPr>
        <p:spPr bwMode="auto">
          <a:xfrm>
            <a:off x="6272814" y="1628054"/>
            <a:ext cx="1085273" cy="1975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Lucida Sans" panose="020B0602030504020204" pitchFamily="34" charset="77"/>
                <a:cs typeface="Georgia"/>
              </a:rPr>
              <a:t>Operator</a:t>
            </a:r>
          </a:p>
        </p:txBody>
      </p:sp>
      <p:sp>
        <p:nvSpPr>
          <p:cNvPr id="17" name="Text Box 20"/>
          <p:cNvSpPr txBox="1">
            <a:spLocks noChangeArrowheads="1"/>
          </p:cNvSpPr>
          <p:nvPr/>
        </p:nvSpPr>
        <p:spPr bwMode="auto">
          <a:xfrm>
            <a:off x="3801806" y="5029040"/>
            <a:ext cx="1616645" cy="2171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dirty="0">
                <a:solidFill>
                  <a:srgbClr val="323D43"/>
                </a:solidFill>
                <a:latin typeface="Lucida Sans" panose="020B0602030504020204" pitchFamily="34" charset="77"/>
                <a:cs typeface="Georgia"/>
              </a:rPr>
              <a:t>Performance</a:t>
            </a:r>
          </a:p>
        </p:txBody>
      </p:sp>
      <p:sp>
        <p:nvSpPr>
          <p:cNvPr id="18" name="Text Box 21"/>
          <p:cNvSpPr txBox="1">
            <a:spLocks noChangeArrowheads="1"/>
          </p:cNvSpPr>
          <p:nvPr/>
        </p:nvSpPr>
        <p:spPr bwMode="auto">
          <a:xfrm>
            <a:off x="8719007" y="5020636"/>
            <a:ext cx="965488" cy="2255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Lucida Sans" panose="020B0602030504020204" pitchFamily="34" charset="77"/>
                <a:cs typeface="Georgia"/>
              </a:rPr>
              <a:t>Time</a:t>
            </a:r>
          </a:p>
        </p:txBody>
      </p:sp>
      <p:sp>
        <p:nvSpPr>
          <p:cNvPr id="19" name="Text Box 22"/>
          <p:cNvSpPr txBox="1">
            <a:spLocks noChangeArrowheads="1"/>
          </p:cNvSpPr>
          <p:nvPr/>
        </p:nvSpPr>
        <p:spPr bwMode="auto">
          <a:xfrm>
            <a:off x="8545826" y="2708022"/>
            <a:ext cx="1405659" cy="1498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Lucida Sans" panose="020B0602030504020204" pitchFamily="34" charset="77"/>
                <a:cs typeface="Georgia"/>
              </a:rPr>
              <a:t>One operator's </a:t>
            </a:r>
          </a:p>
        </p:txBody>
      </p:sp>
      <p:sp>
        <p:nvSpPr>
          <p:cNvPr id="20" name="Text Box 23"/>
          <p:cNvSpPr txBox="1">
            <a:spLocks noChangeArrowheads="1"/>
          </p:cNvSpPr>
          <p:nvPr/>
        </p:nvSpPr>
        <p:spPr bwMode="auto">
          <a:xfrm>
            <a:off x="8695916" y="2883115"/>
            <a:ext cx="1114136" cy="14987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performance</a:t>
            </a:r>
          </a:p>
        </p:txBody>
      </p:sp>
      <p:sp>
        <p:nvSpPr>
          <p:cNvPr id="21" name="Text Box 24"/>
          <p:cNvSpPr txBox="1">
            <a:spLocks noChangeArrowheads="1"/>
          </p:cNvSpPr>
          <p:nvPr/>
        </p:nvSpPr>
        <p:spPr bwMode="auto">
          <a:xfrm>
            <a:off x="8851780" y="3058206"/>
            <a:ext cx="819727" cy="1498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over time</a:t>
            </a:r>
          </a:p>
        </p:txBody>
      </p:sp>
      <p:sp>
        <p:nvSpPr>
          <p:cNvPr id="22" name="Text Box 25"/>
          <p:cNvSpPr txBox="1">
            <a:spLocks noChangeArrowheads="1"/>
          </p:cNvSpPr>
          <p:nvPr/>
        </p:nvSpPr>
        <p:spPr bwMode="auto">
          <a:xfrm>
            <a:off x="4675211" y="5884889"/>
            <a:ext cx="2066636" cy="4678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Overall performance</a:t>
            </a:r>
          </a:p>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on a particular day</a:t>
            </a:r>
          </a:p>
        </p:txBody>
      </p:sp>
      <p:sp>
        <p:nvSpPr>
          <p:cNvPr id="23" name="Text Box 27"/>
          <p:cNvSpPr txBox="1">
            <a:spLocks noChangeArrowheads="1"/>
          </p:cNvSpPr>
          <p:nvPr/>
        </p:nvSpPr>
        <p:spPr bwMode="auto">
          <a:xfrm>
            <a:off x="7685689" y="5854074"/>
            <a:ext cx="1763568" cy="7185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Overall performance</a:t>
            </a:r>
          </a:p>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for one criterion</a:t>
            </a:r>
          </a:p>
          <a:p>
            <a:pPr>
              <a:buClr>
                <a:srgbClr val="104160"/>
              </a:buClr>
              <a:buSzPct val="90000"/>
              <a:buFont typeface="Monotype Sorts" charset="0"/>
              <a:buNone/>
            </a:pPr>
            <a:r>
              <a:rPr lang="en-GB" sz="1400">
                <a:solidFill>
                  <a:srgbClr val="323D43"/>
                </a:solidFill>
                <a:latin typeface="Lucida Sans" panose="020B0602030504020204" pitchFamily="34" charset="77"/>
                <a:cs typeface="Georgia"/>
              </a:rPr>
              <a:t>over time</a:t>
            </a:r>
          </a:p>
        </p:txBody>
      </p:sp>
      <p:sp>
        <p:nvSpPr>
          <p:cNvPr id="24" name="Line 28"/>
          <p:cNvSpPr>
            <a:spLocks noChangeShapeType="1"/>
          </p:cNvSpPr>
          <p:nvPr/>
        </p:nvSpPr>
        <p:spPr bwMode="auto">
          <a:xfrm flipH="1" flipV="1">
            <a:off x="7210883" y="5716803"/>
            <a:ext cx="379557" cy="186297"/>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25" name="Line 29"/>
          <p:cNvSpPr>
            <a:spLocks noChangeShapeType="1"/>
          </p:cNvSpPr>
          <p:nvPr/>
        </p:nvSpPr>
        <p:spPr bwMode="auto">
          <a:xfrm flipH="1">
            <a:off x="8503972" y="3195478"/>
            <a:ext cx="350694" cy="168088"/>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26" name="Line 30"/>
          <p:cNvSpPr>
            <a:spLocks noChangeShapeType="1"/>
          </p:cNvSpPr>
          <p:nvPr/>
        </p:nvSpPr>
        <p:spPr bwMode="auto">
          <a:xfrm flipV="1">
            <a:off x="5881712" y="5656570"/>
            <a:ext cx="329045" cy="169489"/>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Lucida Sans" panose="020B0602030504020204" pitchFamily="34" charset="77"/>
              <a:cs typeface="Georgia"/>
            </a:endParaRPr>
          </a:p>
        </p:txBody>
      </p:sp>
      <p:sp>
        <p:nvSpPr>
          <p:cNvPr id="27" name="Text Box 31"/>
          <p:cNvSpPr txBox="1">
            <a:spLocks noChangeArrowheads="1"/>
          </p:cNvSpPr>
          <p:nvPr/>
        </p:nvSpPr>
        <p:spPr bwMode="auto">
          <a:xfrm>
            <a:off x="2044292" y="2108508"/>
            <a:ext cx="2440421" cy="166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100">
                <a:solidFill>
                  <a:srgbClr val="323D43"/>
                </a:solidFill>
                <a:latin typeface="Lucida Sans" panose="020B0602030504020204" pitchFamily="34" charset="77"/>
                <a:cs typeface="Georgia"/>
              </a:rPr>
              <a:t>Train Performance </a:t>
            </a:r>
          </a:p>
          <a:p>
            <a:pPr>
              <a:buClr>
                <a:srgbClr val="000000"/>
              </a:buClr>
              <a:buSzPct val="90000"/>
              <a:buFont typeface="Monotype Sorts" charset="0"/>
              <a:buNone/>
            </a:pPr>
            <a:r>
              <a:rPr lang="en-GB" sz="2100">
                <a:solidFill>
                  <a:srgbClr val="323D43"/>
                </a:solidFill>
                <a:latin typeface="Lucida Sans" panose="020B0602030504020204" pitchFamily="34" charset="77"/>
                <a:cs typeface="Georgia"/>
              </a:rPr>
              <a:t> -  3 dimensions</a:t>
            </a:r>
          </a:p>
          <a:p>
            <a:pPr>
              <a:buClr>
                <a:srgbClr val="000000"/>
              </a:buClr>
              <a:buSzPct val="90000"/>
              <a:buFont typeface="Monotype Sorts" charset="0"/>
              <a:buNone/>
            </a:pPr>
            <a:r>
              <a:rPr lang="en-GB" sz="2100">
                <a:solidFill>
                  <a:srgbClr val="323D43"/>
                </a:solidFill>
                <a:latin typeface="Lucida Sans" panose="020B0602030504020204" pitchFamily="34" charset="77"/>
                <a:cs typeface="Georgia"/>
              </a:rPr>
              <a:t>	  - Operators</a:t>
            </a:r>
          </a:p>
          <a:p>
            <a:pPr lvl="1">
              <a:buClr>
                <a:srgbClr val="000000"/>
              </a:buClr>
              <a:buSzPct val="90000"/>
              <a:buFont typeface="Monotype Sorts" charset="0"/>
              <a:buNone/>
            </a:pPr>
            <a:r>
              <a:rPr lang="en-GB" sz="2100">
                <a:solidFill>
                  <a:srgbClr val="323D43"/>
                </a:solidFill>
                <a:latin typeface="Lucida Sans" panose="020B0602030504020204" pitchFamily="34" charset="77"/>
                <a:cs typeface="Georgia"/>
              </a:rPr>
              <a:t>  - Performance</a:t>
            </a:r>
          </a:p>
          <a:p>
            <a:pPr lvl="1">
              <a:buClr>
                <a:srgbClr val="000000"/>
              </a:buClr>
              <a:buSzPct val="90000"/>
              <a:buFont typeface="Monotype Sorts" charset="0"/>
              <a:buNone/>
            </a:pPr>
            <a:r>
              <a:rPr lang="en-GB" sz="2100">
                <a:solidFill>
                  <a:srgbClr val="323D43"/>
                </a:solidFill>
                <a:latin typeface="Lucida Sans" panose="020B0602030504020204" pitchFamily="34" charset="77"/>
                <a:cs typeface="Georgia"/>
              </a:rPr>
              <a:t>  - Time</a:t>
            </a:r>
            <a:endParaRPr lang="en-GB">
              <a:solidFill>
                <a:srgbClr val="323D43"/>
              </a:solidFill>
              <a:latin typeface="Lucida Sans" panose="020B0602030504020204" pitchFamily="34" charset="77"/>
              <a:cs typeface="Georgia"/>
            </a:endParaRPr>
          </a:p>
        </p:txBody>
      </p:sp>
    </p:spTree>
    <p:extLst>
      <p:ext uri="{BB962C8B-B14F-4D97-AF65-F5344CB8AC3E}">
        <p14:creationId xmlns:p14="http://schemas.microsoft.com/office/powerpoint/2010/main" val="23095427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Multidimensional Analysis – Dice</a:t>
            </a:r>
          </a:p>
        </p:txBody>
      </p:sp>
      <p:sp>
        <p:nvSpPr>
          <p:cNvPr id="5" name="Slide Number Placeholder 4"/>
          <p:cNvSpPr>
            <a:spLocks noGrp="1"/>
          </p:cNvSpPr>
          <p:nvPr>
            <p:ph type="sldNum" sz="quarter" idx="12"/>
          </p:nvPr>
        </p:nvSpPr>
        <p:spPr/>
        <p:txBody>
          <a:bodyPr/>
          <a:lstStyle/>
          <a:p>
            <a:fld id="{03AC6681-E0FD-2C4C-B392-04A572FD2AAE}" type="slidenum">
              <a:rPr lang="en-US" smtClean="0"/>
              <a:pPr/>
              <a:t>24</a:t>
            </a:fld>
            <a:endParaRPr lang="en-US"/>
          </a:p>
        </p:txBody>
      </p:sp>
      <p:sp>
        <p:nvSpPr>
          <p:cNvPr id="2" name="Text Placeholder 1">
            <a:extLst>
              <a:ext uri="{FF2B5EF4-FFF2-40B4-BE49-F238E27FC236}">
                <a16:creationId xmlns:a16="http://schemas.microsoft.com/office/drawing/2014/main" id="{DEEA2DDD-FDE0-4747-941A-297DE9C6EC9E}"/>
              </a:ext>
            </a:extLst>
          </p:cNvPr>
          <p:cNvSpPr>
            <a:spLocks noGrp="1"/>
          </p:cNvSpPr>
          <p:nvPr>
            <p:ph type="body" sz="quarter" idx="15"/>
          </p:nvPr>
        </p:nvSpPr>
        <p:spPr/>
        <p:txBody>
          <a:bodyPr/>
          <a:lstStyle/>
          <a:p>
            <a:endParaRPr lang="en-US"/>
          </a:p>
        </p:txBody>
      </p:sp>
      <p:sp>
        <p:nvSpPr>
          <p:cNvPr id="10" name="AutoShape 8"/>
          <p:cNvSpPr>
            <a:spLocks noChangeArrowheads="1"/>
          </p:cNvSpPr>
          <p:nvPr/>
        </p:nvSpPr>
        <p:spPr bwMode="auto">
          <a:xfrm flipV="1">
            <a:off x="5056910" y="3000376"/>
            <a:ext cx="2046432" cy="1987643"/>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11" name="Line 9"/>
          <p:cNvSpPr>
            <a:spLocks noChangeShapeType="1"/>
          </p:cNvSpPr>
          <p:nvPr/>
        </p:nvSpPr>
        <p:spPr bwMode="auto">
          <a:xfrm>
            <a:off x="5054024" y="4654643"/>
            <a:ext cx="204210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Line 10"/>
          <p:cNvSpPr>
            <a:spLocks noChangeShapeType="1"/>
          </p:cNvSpPr>
          <p:nvPr/>
        </p:nvSpPr>
        <p:spPr bwMode="auto">
          <a:xfrm>
            <a:off x="5054024" y="4324069"/>
            <a:ext cx="204210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3" name="Line 11"/>
          <p:cNvSpPr>
            <a:spLocks noChangeShapeType="1"/>
          </p:cNvSpPr>
          <p:nvPr/>
        </p:nvSpPr>
        <p:spPr bwMode="auto">
          <a:xfrm>
            <a:off x="5054024" y="3993496"/>
            <a:ext cx="204210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4" name="Line 12"/>
          <p:cNvSpPr>
            <a:spLocks noChangeShapeType="1"/>
          </p:cNvSpPr>
          <p:nvPr/>
        </p:nvSpPr>
        <p:spPr bwMode="auto">
          <a:xfrm>
            <a:off x="5054024" y="3662922"/>
            <a:ext cx="204210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5" name="Line 13"/>
          <p:cNvSpPr>
            <a:spLocks noChangeShapeType="1"/>
          </p:cNvSpPr>
          <p:nvPr/>
        </p:nvSpPr>
        <p:spPr bwMode="auto">
          <a:xfrm>
            <a:off x="5054024" y="3332348"/>
            <a:ext cx="204210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6" name="Line 14"/>
          <p:cNvSpPr>
            <a:spLocks noChangeShapeType="1"/>
          </p:cNvSpPr>
          <p:nvPr/>
        </p:nvSpPr>
        <p:spPr bwMode="auto">
          <a:xfrm flipV="1">
            <a:off x="5398944" y="3000376"/>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7" name="Line 15"/>
          <p:cNvSpPr>
            <a:spLocks noChangeShapeType="1"/>
          </p:cNvSpPr>
          <p:nvPr/>
        </p:nvSpPr>
        <p:spPr bwMode="auto">
          <a:xfrm flipV="1">
            <a:off x="5739535" y="3000376"/>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8" name="Line 16"/>
          <p:cNvSpPr>
            <a:spLocks noChangeShapeType="1"/>
          </p:cNvSpPr>
          <p:nvPr/>
        </p:nvSpPr>
        <p:spPr bwMode="auto">
          <a:xfrm flipV="1">
            <a:off x="6080126" y="3000376"/>
            <a:ext cx="0" cy="19834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9" name="Line 17"/>
          <p:cNvSpPr>
            <a:spLocks noChangeShapeType="1"/>
          </p:cNvSpPr>
          <p:nvPr/>
        </p:nvSpPr>
        <p:spPr bwMode="auto">
          <a:xfrm flipV="1">
            <a:off x="6420717" y="3000375"/>
            <a:ext cx="0" cy="198064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0" name="Line 18"/>
          <p:cNvSpPr>
            <a:spLocks noChangeShapeType="1"/>
          </p:cNvSpPr>
          <p:nvPr/>
        </p:nvSpPr>
        <p:spPr bwMode="auto">
          <a:xfrm>
            <a:off x="6762750" y="3000376"/>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1" name="Line 19"/>
          <p:cNvSpPr>
            <a:spLocks noChangeShapeType="1"/>
          </p:cNvSpPr>
          <p:nvPr/>
        </p:nvSpPr>
        <p:spPr bwMode="auto">
          <a:xfrm>
            <a:off x="5228649" y="2835088"/>
            <a:ext cx="2044988"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2" name="Line 20"/>
          <p:cNvSpPr>
            <a:spLocks noChangeShapeType="1"/>
          </p:cNvSpPr>
          <p:nvPr/>
        </p:nvSpPr>
        <p:spPr bwMode="auto">
          <a:xfrm>
            <a:off x="5398944" y="2669801"/>
            <a:ext cx="2044988"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3" name="Line 21"/>
          <p:cNvSpPr>
            <a:spLocks noChangeShapeType="1"/>
          </p:cNvSpPr>
          <p:nvPr/>
        </p:nvSpPr>
        <p:spPr bwMode="auto">
          <a:xfrm>
            <a:off x="5569240" y="2504514"/>
            <a:ext cx="2037773"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4" name="Line 22"/>
          <p:cNvSpPr>
            <a:spLocks noChangeShapeType="1"/>
          </p:cNvSpPr>
          <p:nvPr/>
        </p:nvSpPr>
        <p:spPr bwMode="auto">
          <a:xfrm flipV="1">
            <a:off x="5056910" y="2504515"/>
            <a:ext cx="512330"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5" name="Line 23"/>
          <p:cNvSpPr>
            <a:spLocks noChangeShapeType="1"/>
          </p:cNvSpPr>
          <p:nvPr/>
        </p:nvSpPr>
        <p:spPr bwMode="auto">
          <a:xfrm flipV="1">
            <a:off x="7103342"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6" name="Line 24"/>
          <p:cNvSpPr>
            <a:spLocks noChangeShapeType="1"/>
          </p:cNvSpPr>
          <p:nvPr/>
        </p:nvSpPr>
        <p:spPr bwMode="auto">
          <a:xfrm flipV="1">
            <a:off x="7103342" y="448935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7" name="Text Box 25"/>
          <p:cNvSpPr txBox="1">
            <a:spLocks noChangeArrowheads="1"/>
          </p:cNvSpPr>
          <p:nvPr/>
        </p:nvSpPr>
        <p:spPr bwMode="auto">
          <a:xfrm>
            <a:off x="5111751" y="3066210"/>
            <a:ext cx="232353"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10</a:t>
            </a:r>
            <a:endParaRPr lang="en-GB">
              <a:latin typeface="Lucida Sans" panose="020B0602030504020204" pitchFamily="34" charset="77"/>
              <a:cs typeface="Georgia"/>
            </a:endParaRPr>
          </a:p>
        </p:txBody>
      </p:sp>
      <p:sp>
        <p:nvSpPr>
          <p:cNvPr id="28" name="Line 26"/>
          <p:cNvSpPr>
            <a:spLocks noChangeShapeType="1"/>
          </p:cNvSpPr>
          <p:nvPr/>
        </p:nvSpPr>
        <p:spPr bwMode="auto">
          <a:xfrm>
            <a:off x="7614227" y="2504516"/>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9" name="Line 27"/>
          <p:cNvSpPr>
            <a:spLocks noChangeShapeType="1"/>
          </p:cNvSpPr>
          <p:nvPr/>
        </p:nvSpPr>
        <p:spPr bwMode="auto">
          <a:xfrm>
            <a:off x="7443932" y="2669803"/>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0" name="Line 28"/>
          <p:cNvSpPr>
            <a:spLocks noChangeShapeType="1"/>
          </p:cNvSpPr>
          <p:nvPr/>
        </p:nvSpPr>
        <p:spPr bwMode="auto">
          <a:xfrm>
            <a:off x="7273637" y="2835090"/>
            <a:ext cx="0" cy="198484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1" name="Line 29"/>
          <p:cNvSpPr>
            <a:spLocks noChangeShapeType="1"/>
          </p:cNvSpPr>
          <p:nvPr/>
        </p:nvSpPr>
        <p:spPr bwMode="auto">
          <a:xfrm flipV="1">
            <a:off x="5398944"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2" name="Line 30"/>
          <p:cNvSpPr>
            <a:spLocks noChangeShapeType="1"/>
          </p:cNvSpPr>
          <p:nvPr/>
        </p:nvSpPr>
        <p:spPr bwMode="auto">
          <a:xfrm flipV="1">
            <a:off x="5739536"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Line 31"/>
          <p:cNvSpPr>
            <a:spLocks noChangeShapeType="1"/>
          </p:cNvSpPr>
          <p:nvPr/>
        </p:nvSpPr>
        <p:spPr bwMode="auto">
          <a:xfrm flipV="1">
            <a:off x="6080127"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32"/>
          <p:cNvSpPr>
            <a:spLocks noChangeShapeType="1"/>
          </p:cNvSpPr>
          <p:nvPr/>
        </p:nvSpPr>
        <p:spPr bwMode="auto">
          <a:xfrm flipV="1">
            <a:off x="6420718"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Line 33"/>
          <p:cNvSpPr>
            <a:spLocks noChangeShapeType="1"/>
          </p:cNvSpPr>
          <p:nvPr/>
        </p:nvSpPr>
        <p:spPr bwMode="auto">
          <a:xfrm flipV="1">
            <a:off x="6762751"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6" name="Line 34"/>
          <p:cNvSpPr>
            <a:spLocks noChangeShapeType="1"/>
          </p:cNvSpPr>
          <p:nvPr/>
        </p:nvSpPr>
        <p:spPr bwMode="auto">
          <a:xfrm flipV="1">
            <a:off x="7103342" y="4158783"/>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7" name="Line 35"/>
          <p:cNvSpPr>
            <a:spLocks noChangeShapeType="1"/>
          </p:cNvSpPr>
          <p:nvPr/>
        </p:nvSpPr>
        <p:spPr bwMode="auto">
          <a:xfrm flipV="1">
            <a:off x="7103342" y="349763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8" name="Line 36"/>
          <p:cNvSpPr>
            <a:spLocks noChangeShapeType="1"/>
          </p:cNvSpPr>
          <p:nvPr/>
        </p:nvSpPr>
        <p:spPr bwMode="auto">
          <a:xfrm flipV="1">
            <a:off x="7103342" y="2835089"/>
            <a:ext cx="510886" cy="497261"/>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9" name="Line 37"/>
          <p:cNvSpPr>
            <a:spLocks noChangeShapeType="1"/>
          </p:cNvSpPr>
          <p:nvPr/>
        </p:nvSpPr>
        <p:spPr bwMode="auto">
          <a:xfrm flipV="1">
            <a:off x="7103342" y="3828209"/>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0" name="Line 38"/>
          <p:cNvSpPr>
            <a:spLocks noChangeShapeType="1"/>
          </p:cNvSpPr>
          <p:nvPr/>
        </p:nvSpPr>
        <p:spPr bwMode="auto">
          <a:xfrm flipV="1">
            <a:off x="7103342" y="3167062"/>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1" name="Text Box 39"/>
          <p:cNvSpPr txBox="1">
            <a:spLocks noChangeArrowheads="1"/>
          </p:cNvSpPr>
          <p:nvPr/>
        </p:nvSpPr>
        <p:spPr bwMode="auto">
          <a:xfrm>
            <a:off x="5111751" y="3384177"/>
            <a:ext cx="232353"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50</a:t>
            </a:r>
            <a:endParaRPr lang="en-GB">
              <a:latin typeface="Lucida Sans" panose="020B0602030504020204" pitchFamily="34" charset="77"/>
              <a:cs typeface="Georgia"/>
            </a:endParaRPr>
          </a:p>
        </p:txBody>
      </p:sp>
      <p:sp>
        <p:nvSpPr>
          <p:cNvPr id="42" name="Text Box 40"/>
          <p:cNvSpPr txBox="1">
            <a:spLocks noChangeArrowheads="1"/>
          </p:cNvSpPr>
          <p:nvPr/>
        </p:nvSpPr>
        <p:spPr bwMode="auto">
          <a:xfrm>
            <a:off x="5111751" y="3721754"/>
            <a:ext cx="232353"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20</a:t>
            </a:r>
            <a:endParaRPr lang="en-GB">
              <a:latin typeface="Lucida Sans" panose="020B0602030504020204" pitchFamily="34" charset="77"/>
              <a:cs typeface="Georgia"/>
            </a:endParaRPr>
          </a:p>
        </p:txBody>
      </p:sp>
      <p:sp>
        <p:nvSpPr>
          <p:cNvPr id="43" name="Text Box 41"/>
          <p:cNvSpPr txBox="1">
            <a:spLocks noChangeArrowheads="1"/>
          </p:cNvSpPr>
          <p:nvPr/>
        </p:nvSpPr>
        <p:spPr bwMode="auto">
          <a:xfrm>
            <a:off x="5111751" y="4060732"/>
            <a:ext cx="232353" cy="215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12</a:t>
            </a:r>
            <a:endParaRPr lang="en-GB">
              <a:latin typeface="Lucida Sans" panose="020B0602030504020204" pitchFamily="34" charset="77"/>
              <a:cs typeface="Georgia"/>
            </a:endParaRPr>
          </a:p>
        </p:txBody>
      </p:sp>
      <p:sp>
        <p:nvSpPr>
          <p:cNvPr id="44" name="Text Box 42"/>
          <p:cNvSpPr txBox="1">
            <a:spLocks noChangeArrowheads="1"/>
          </p:cNvSpPr>
          <p:nvPr/>
        </p:nvSpPr>
        <p:spPr bwMode="auto">
          <a:xfrm>
            <a:off x="5111751" y="4399710"/>
            <a:ext cx="232353" cy="215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15</a:t>
            </a:r>
            <a:endParaRPr lang="en-GB">
              <a:latin typeface="Lucida Sans" panose="020B0602030504020204" pitchFamily="34" charset="77"/>
              <a:cs typeface="Georgia"/>
            </a:endParaRPr>
          </a:p>
        </p:txBody>
      </p:sp>
      <p:sp>
        <p:nvSpPr>
          <p:cNvPr id="45" name="Text Box 43"/>
          <p:cNvSpPr txBox="1">
            <a:spLocks noChangeArrowheads="1"/>
          </p:cNvSpPr>
          <p:nvPr/>
        </p:nvSpPr>
        <p:spPr bwMode="auto">
          <a:xfrm>
            <a:off x="5111751" y="4716277"/>
            <a:ext cx="232353" cy="215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10</a:t>
            </a:r>
            <a:endParaRPr lang="en-GB">
              <a:latin typeface="Lucida Sans" panose="020B0602030504020204" pitchFamily="34" charset="77"/>
              <a:cs typeface="Georgia"/>
            </a:endParaRPr>
          </a:p>
        </p:txBody>
      </p:sp>
      <p:sp>
        <p:nvSpPr>
          <p:cNvPr id="46" name="Text Box 44"/>
          <p:cNvSpPr txBox="1">
            <a:spLocks noChangeArrowheads="1"/>
          </p:cNvSpPr>
          <p:nvPr/>
        </p:nvSpPr>
        <p:spPr bwMode="auto">
          <a:xfrm>
            <a:off x="3779693" y="3078271"/>
            <a:ext cx="697057"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Juice</a:t>
            </a:r>
            <a:endParaRPr lang="en-GB" dirty="0">
              <a:latin typeface="Lucida Sans" panose="020B0602030504020204" pitchFamily="34" charset="77"/>
              <a:cs typeface="Georgia"/>
            </a:endParaRPr>
          </a:p>
        </p:txBody>
      </p:sp>
      <p:sp>
        <p:nvSpPr>
          <p:cNvPr id="47" name="Text Box 45"/>
          <p:cNvSpPr txBox="1">
            <a:spLocks noChangeArrowheads="1"/>
          </p:cNvSpPr>
          <p:nvPr/>
        </p:nvSpPr>
        <p:spPr bwMode="auto">
          <a:xfrm>
            <a:off x="3762010" y="3414992"/>
            <a:ext cx="611909"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Cola</a:t>
            </a:r>
            <a:endParaRPr lang="en-GB" dirty="0">
              <a:latin typeface="Lucida Sans" panose="020B0602030504020204" pitchFamily="34" charset="77"/>
              <a:cs typeface="Georgia"/>
            </a:endParaRPr>
          </a:p>
        </p:txBody>
      </p:sp>
      <p:sp>
        <p:nvSpPr>
          <p:cNvPr id="48" name="Text Box 46"/>
          <p:cNvSpPr txBox="1">
            <a:spLocks noChangeArrowheads="1"/>
          </p:cNvSpPr>
          <p:nvPr/>
        </p:nvSpPr>
        <p:spPr bwMode="auto">
          <a:xfrm>
            <a:off x="3773919" y="3751713"/>
            <a:ext cx="536864"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Milk</a:t>
            </a:r>
            <a:endParaRPr lang="en-GB" dirty="0">
              <a:latin typeface="Lucida Sans" panose="020B0602030504020204" pitchFamily="34" charset="77"/>
              <a:cs typeface="Georgia"/>
            </a:endParaRPr>
          </a:p>
        </p:txBody>
      </p:sp>
      <p:sp>
        <p:nvSpPr>
          <p:cNvPr id="49" name="Text Box 47"/>
          <p:cNvSpPr txBox="1">
            <a:spLocks noChangeArrowheads="1"/>
          </p:cNvSpPr>
          <p:nvPr/>
        </p:nvSpPr>
        <p:spPr bwMode="auto">
          <a:xfrm>
            <a:off x="3773919" y="4051626"/>
            <a:ext cx="899103"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Cream</a:t>
            </a:r>
            <a:endParaRPr lang="en-GB" dirty="0">
              <a:latin typeface="Lucida Sans" panose="020B0602030504020204" pitchFamily="34" charset="77"/>
              <a:cs typeface="Georgia"/>
            </a:endParaRPr>
          </a:p>
        </p:txBody>
      </p:sp>
      <p:sp>
        <p:nvSpPr>
          <p:cNvPr id="50" name="Text Box 48"/>
          <p:cNvSpPr txBox="1">
            <a:spLocks noChangeArrowheads="1"/>
          </p:cNvSpPr>
          <p:nvPr/>
        </p:nvSpPr>
        <p:spPr bwMode="auto">
          <a:xfrm>
            <a:off x="3734957" y="4363384"/>
            <a:ext cx="1265669" cy="2395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Toothpaste</a:t>
            </a:r>
            <a:endParaRPr lang="en-GB" dirty="0">
              <a:latin typeface="Lucida Sans" panose="020B0602030504020204" pitchFamily="34" charset="77"/>
              <a:cs typeface="Georgia"/>
            </a:endParaRPr>
          </a:p>
        </p:txBody>
      </p:sp>
      <p:sp>
        <p:nvSpPr>
          <p:cNvPr id="51" name="Text Box 49"/>
          <p:cNvSpPr txBox="1">
            <a:spLocks noChangeArrowheads="1"/>
          </p:cNvSpPr>
          <p:nvPr/>
        </p:nvSpPr>
        <p:spPr bwMode="auto">
          <a:xfrm>
            <a:off x="3761796" y="4693300"/>
            <a:ext cx="695614"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dirty="0">
                <a:solidFill>
                  <a:srgbClr val="000000"/>
                </a:solidFill>
                <a:latin typeface="Lucida Sans" panose="020B0602030504020204" pitchFamily="34" charset="77"/>
                <a:cs typeface="Georgia"/>
              </a:rPr>
              <a:t>Soap</a:t>
            </a:r>
            <a:endParaRPr lang="en-GB" dirty="0">
              <a:latin typeface="Lucida Sans" panose="020B0602030504020204" pitchFamily="34" charset="77"/>
              <a:cs typeface="Georgia"/>
            </a:endParaRPr>
          </a:p>
        </p:txBody>
      </p:sp>
      <p:sp>
        <p:nvSpPr>
          <p:cNvPr id="52" name="Text Box 50"/>
          <p:cNvSpPr txBox="1">
            <a:spLocks noChangeArrowheads="1"/>
          </p:cNvSpPr>
          <p:nvPr/>
        </p:nvSpPr>
        <p:spPr bwMode="auto">
          <a:xfrm>
            <a:off x="5176694" y="5060856"/>
            <a:ext cx="1887682" cy="4412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dirty="0">
                <a:solidFill>
                  <a:srgbClr val="000000"/>
                </a:solidFill>
                <a:latin typeface="Lucida Sans" panose="020B0602030504020204" pitchFamily="34" charset="77"/>
                <a:cs typeface="Georgia"/>
              </a:rPr>
              <a:t>1   2   3   4   5   6</a:t>
            </a:r>
            <a:endParaRPr lang="en-GB" sz="1600" dirty="0">
              <a:latin typeface="Lucida Sans" panose="020B0602030504020204" pitchFamily="34" charset="77"/>
              <a:cs typeface="Georgia"/>
            </a:endParaRPr>
          </a:p>
        </p:txBody>
      </p:sp>
      <p:sp>
        <p:nvSpPr>
          <p:cNvPr id="53" name="Text Box 51"/>
          <p:cNvSpPr txBox="1">
            <a:spLocks noChangeArrowheads="1"/>
          </p:cNvSpPr>
          <p:nvPr/>
        </p:nvSpPr>
        <p:spPr bwMode="auto">
          <a:xfrm>
            <a:off x="5774171" y="5352210"/>
            <a:ext cx="991466" cy="3871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Lucida Sans" panose="020B0602030504020204" pitchFamily="34" charset="77"/>
                <a:cs typeface="Georgia"/>
              </a:rPr>
              <a:t>Month</a:t>
            </a:r>
            <a:endParaRPr lang="en-GB" b="1" dirty="0">
              <a:latin typeface="Lucida Sans" panose="020B0602030504020204" pitchFamily="34" charset="77"/>
              <a:cs typeface="Georgia"/>
            </a:endParaRPr>
          </a:p>
        </p:txBody>
      </p:sp>
      <p:sp>
        <p:nvSpPr>
          <p:cNvPr id="54" name="Text Box 52"/>
          <p:cNvSpPr txBox="1">
            <a:spLocks noChangeArrowheads="1"/>
          </p:cNvSpPr>
          <p:nvPr/>
        </p:nvSpPr>
        <p:spPr bwMode="auto">
          <a:xfrm>
            <a:off x="4944343" y="2791666"/>
            <a:ext cx="154421"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N</a:t>
            </a:r>
            <a:endParaRPr lang="en-GB">
              <a:latin typeface="Lucida Sans" panose="020B0602030504020204" pitchFamily="34" charset="77"/>
              <a:cs typeface="Georgia"/>
            </a:endParaRPr>
          </a:p>
        </p:txBody>
      </p:sp>
      <p:sp>
        <p:nvSpPr>
          <p:cNvPr id="55" name="Text Box 53"/>
          <p:cNvSpPr txBox="1">
            <a:spLocks noChangeArrowheads="1"/>
          </p:cNvSpPr>
          <p:nvPr/>
        </p:nvSpPr>
        <p:spPr bwMode="auto">
          <a:xfrm>
            <a:off x="5270501" y="2421872"/>
            <a:ext cx="210705"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W</a:t>
            </a:r>
            <a:endParaRPr lang="en-GB">
              <a:latin typeface="Lucida Sans" panose="020B0602030504020204" pitchFamily="34" charset="77"/>
              <a:cs typeface="Georgia"/>
            </a:endParaRPr>
          </a:p>
        </p:txBody>
      </p:sp>
      <p:sp>
        <p:nvSpPr>
          <p:cNvPr id="56" name="Text Box 54"/>
          <p:cNvSpPr txBox="1">
            <a:spLocks noChangeArrowheads="1"/>
          </p:cNvSpPr>
          <p:nvPr/>
        </p:nvSpPr>
        <p:spPr bwMode="auto">
          <a:xfrm>
            <a:off x="5126184" y="2608170"/>
            <a:ext cx="142875" cy="215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S</a:t>
            </a:r>
            <a:endParaRPr lang="en-GB">
              <a:latin typeface="Lucida Sans" panose="020B0602030504020204" pitchFamily="34" charset="77"/>
              <a:cs typeface="Georgia"/>
            </a:endParaRPr>
          </a:p>
        </p:txBody>
      </p:sp>
      <p:sp>
        <p:nvSpPr>
          <p:cNvPr id="57" name="Text Box 55"/>
          <p:cNvSpPr txBox="1">
            <a:spLocks noChangeArrowheads="1"/>
          </p:cNvSpPr>
          <p:nvPr/>
        </p:nvSpPr>
        <p:spPr bwMode="auto">
          <a:xfrm rot="18660000">
            <a:off x="4413693" y="2316871"/>
            <a:ext cx="923931" cy="2539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Lucida Sans" panose="020B0602030504020204" pitchFamily="34" charset="77"/>
                <a:cs typeface="Georgia"/>
              </a:rPr>
              <a:t>Region</a:t>
            </a:r>
            <a:endParaRPr lang="en-GB" b="1" dirty="0">
              <a:latin typeface="Lucida Sans" panose="020B0602030504020204" pitchFamily="34" charset="77"/>
              <a:cs typeface="Georgia"/>
            </a:endParaRPr>
          </a:p>
        </p:txBody>
      </p:sp>
      <p:sp>
        <p:nvSpPr>
          <p:cNvPr id="58" name="Text Box 56"/>
          <p:cNvSpPr txBox="1">
            <a:spLocks noChangeArrowheads="1"/>
          </p:cNvSpPr>
          <p:nvPr/>
        </p:nvSpPr>
        <p:spPr bwMode="auto">
          <a:xfrm rot="16200000">
            <a:off x="2812401" y="3552823"/>
            <a:ext cx="1262063" cy="3232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Lucida Sans" panose="020B0602030504020204" pitchFamily="34" charset="77"/>
                <a:cs typeface="Georgia"/>
              </a:rPr>
              <a:t>Product</a:t>
            </a:r>
            <a:endParaRPr lang="en-GB" b="1" dirty="0">
              <a:latin typeface="Lucida Sans" panose="020B0602030504020204" pitchFamily="34" charset="77"/>
              <a:cs typeface="Georgia"/>
            </a:endParaRPr>
          </a:p>
        </p:txBody>
      </p:sp>
      <p:sp>
        <p:nvSpPr>
          <p:cNvPr id="59" name="AutoShape 57"/>
          <p:cNvSpPr>
            <a:spLocks noChangeArrowheads="1"/>
          </p:cNvSpPr>
          <p:nvPr/>
        </p:nvSpPr>
        <p:spPr bwMode="auto">
          <a:xfrm flipV="1">
            <a:off x="6083012" y="3003177"/>
            <a:ext cx="1016000" cy="991721"/>
          </a:xfrm>
          <a:prstGeom prst="roundRect">
            <a:avLst>
              <a:gd name="adj" fmla="val 0"/>
            </a:avLst>
          </a:prstGeom>
          <a:gradFill rotWithShape="0">
            <a:gsLst>
              <a:gs pos="0">
                <a:srgbClr val="008000"/>
              </a:gs>
              <a:gs pos="100000">
                <a:srgbClr val="FFFFFF"/>
              </a:gs>
            </a:gsLst>
            <a:lin ang="2700000" scaled="1"/>
          </a:gradFill>
          <a:ln w="31468">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60" name="Line 58"/>
          <p:cNvSpPr>
            <a:spLocks noChangeShapeType="1"/>
          </p:cNvSpPr>
          <p:nvPr/>
        </p:nvSpPr>
        <p:spPr bwMode="auto">
          <a:xfrm flipV="1">
            <a:off x="6075797" y="2671203"/>
            <a:ext cx="344921" cy="333375"/>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1" name="Line 59"/>
          <p:cNvSpPr>
            <a:spLocks noChangeShapeType="1"/>
          </p:cNvSpPr>
          <p:nvPr/>
        </p:nvSpPr>
        <p:spPr bwMode="auto">
          <a:xfrm>
            <a:off x="6420717" y="2671201"/>
            <a:ext cx="1021773" cy="0"/>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2" name="Line 60"/>
          <p:cNvSpPr>
            <a:spLocks noChangeShapeType="1"/>
          </p:cNvSpPr>
          <p:nvPr/>
        </p:nvSpPr>
        <p:spPr bwMode="auto">
          <a:xfrm>
            <a:off x="7445376" y="2674004"/>
            <a:ext cx="0" cy="987519"/>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3" name="Line 61"/>
          <p:cNvSpPr>
            <a:spLocks noChangeShapeType="1"/>
          </p:cNvSpPr>
          <p:nvPr/>
        </p:nvSpPr>
        <p:spPr bwMode="auto">
          <a:xfrm flipV="1">
            <a:off x="7103342" y="3664325"/>
            <a:ext cx="342035" cy="326371"/>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4" name="Line 62"/>
          <p:cNvSpPr>
            <a:spLocks noChangeShapeType="1"/>
          </p:cNvSpPr>
          <p:nvPr/>
        </p:nvSpPr>
        <p:spPr bwMode="auto">
          <a:xfrm>
            <a:off x="6077240" y="3328147"/>
            <a:ext cx="1010227" cy="0"/>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5" name="Line 63"/>
          <p:cNvSpPr>
            <a:spLocks noChangeShapeType="1"/>
          </p:cNvSpPr>
          <p:nvPr/>
        </p:nvSpPr>
        <p:spPr bwMode="auto">
          <a:xfrm>
            <a:off x="6077239" y="3658722"/>
            <a:ext cx="1014556" cy="2801"/>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6" name="Line 64"/>
          <p:cNvSpPr>
            <a:spLocks noChangeShapeType="1"/>
          </p:cNvSpPr>
          <p:nvPr/>
        </p:nvSpPr>
        <p:spPr bwMode="auto">
          <a:xfrm>
            <a:off x="6422159" y="3001775"/>
            <a:ext cx="0" cy="986118"/>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7" name="Line 65"/>
          <p:cNvSpPr>
            <a:spLocks noChangeShapeType="1"/>
          </p:cNvSpPr>
          <p:nvPr/>
        </p:nvSpPr>
        <p:spPr bwMode="auto">
          <a:xfrm>
            <a:off x="6758421" y="3001776"/>
            <a:ext cx="0" cy="990320"/>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8" name="Line 66"/>
          <p:cNvSpPr>
            <a:spLocks noChangeShapeType="1"/>
          </p:cNvSpPr>
          <p:nvPr/>
        </p:nvSpPr>
        <p:spPr bwMode="auto">
          <a:xfrm flipV="1">
            <a:off x="7091796" y="2675404"/>
            <a:ext cx="350694" cy="329172"/>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9" name="Freeform 67"/>
          <p:cNvSpPr>
            <a:spLocks/>
          </p:cNvSpPr>
          <p:nvPr/>
        </p:nvSpPr>
        <p:spPr bwMode="auto">
          <a:xfrm>
            <a:off x="6085899" y="2667001"/>
            <a:ext cx="1356591" cy="337577"/>
          </a:xfrm>
          <a:custGeom>
            <a:avLst/>
            <a:gdLst>
              <a:gd name="T0" fmla="*/ 0 w 940"/>
              <a:gd name="T1" fmla="*/ 234 h 241"/>
              <a:gd name="T2" fmla="*/ 234 w 940"/>
              <a:gd name="T3" fmla="*/ 0 h 241"/>
              <a:gd name="T4" fmla="*/ 939 w 940"/>
              <a:gd name="T5" fmla="*/ 2 h 241"/>
              <a:gd name="T6" fmla="*/ 699 w 940"/>
              <a:gd name="T7" fmla="*/ 240 h 241"/>
              <a:gd name="T8" fmla="*/ 0 w 940"/>
              <a:gd name="T9" fmla="*/ 234 h 241"/>
              <a:gd name="T10" fmla="*/ 0 w 940"/>
              <a:gd name="T11" fmla="*/ 234 h 241"/>
            </a:gdLst>
            <a:ahLst/>
            <a:cxnLst>
              <a:cxn ang="0">
                <a:pos x="T0" y="T1"/>
              </a:cxn>
              <a:cxn ang="0">
                <a:pos x="T2" y="T3"/>
              </a:cxn>
              <a:cxn ang="0">
                <a:pos x="T4" y="T5"/>
              </a:cxn>
              <a:cxn ang="0">
                <a:pos x="T6" y="T7"/>
              </a:cxn>
              <a:cxn ang="0">
                <a:pos x="T8" y="T9"/>
              </a:cxn>
              <a:cxn ang="0">
                <a:pos x="T10" y="T11"/>
              </a:cxn>
            </a:cxnLst>
            <a:rect l="0" t="0" r="r" b="b"/>
            <a:pathLst>
              <a:path w="940" h="241">
                <a:moveTo>
                  <a:pt x="0" y="234"/>
                </a:moveTo>
                <a:lnTo>
                  <a:pt x="234" y="0"/>
                </a:lnTo>
                <a:lnTo>
                  <a:pt x="939" y="2"/>
                </a:lnTo>
                <a:lnTo>
                  <a:pt x="699" y="240"/>
                </a:lnTo>
                <a:lnTo>
                  <a:pt x="0" y="234"/>
                </a:lnTo>
                <a:lnTo>
                  <a:pt x="0" y="234"/>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0" name="Freeform 68"/>
          <p:cNvSpPr>
            <a:spLocks/>
          </p:cNvSpPr>
          <p:nvPr/>
        </p:nvSpPr>
        <p:spPr bwMode="auto">
          <a:xfrm>
            <a:off x="7099012" y="2681008"/>
            <a:ext cx="349250" cy="1305485"/>
          </a:xfrm>
          <a:custGeom>
            <a:avLst/>
            <a:gdLst>
              <a:gd name="T0" fmla="*/ 3 w 242"/>
              <a:gd name="T1" fmla="*/ 233 h 932"/>
              <a:gd name="T2" fmla="*/ 0 w 242"/>
              <a:gd name="T3" fmla="*/ 233 h 932"/>
              <a:gd name="T4" fmla="*/ 241 w 242"/>
              <a:gd name="T5" fmla="*/ 0 h 932"/>
              <a:gd name="T6" fmla="*/ 241 w 242"/>
              <a:gd name="T7" fmla="*/ 698 h 932"/>
              <a:gd name="T8" fmla="*/ 3 w 242"/>
              <a:gd name="T9" fmla="*/ 931 h 932"/>
              <a:gd name="T10" fmla="*/ 3 w 242"/>
              <a:gd name="T11" fmla="*/ 233 h 932"/>
              <a:gd name="T12" fmla="*/ 3 w 242"/>
              <a:gd name="T13" fmla="*/ 233 h 932"/>
            </a:gdLst>
            <a:ahLst/>
            <a:cxnLst>
              <a:cxn ang="0">
                <a:pos x="T0" y="T1"/>
              </a:cxn>
              <a:cxn ang="0">
                <a:pos x="T2" y="T3"/>
              </a:cxn>
              <a:cxn ang="0">
                <a:pos x="T4" y="T5"/>
              </a:cxn>
              <a:cxn ang="0">
                <a:pos x="T6" y="T7"/>
              </a:cxn>
              <a:cxn ang="0">
                <a:pos x="T8" y="T9"/>
              </a:cxn>
              <a:cxn ang="0">
                <a:pos x="T10" y="T11"/>
              </a:cxn>
              <a:cxn ang="0">
                <a:pos x="T12" y="T13"/>
              </a:cxn>
            </a:cxnLst>
            <a:rect l="0" t="0" r="r" b="b"/>
            <a:pathLst>
              <a:path w="242" h="932">
                <a:moveTo>
                  <a:pt x="3" y="233"/>
                </a:moveTo>
                <a:lnTo>
                  <a:pt x="0" y="233"/>
                </a:lnTo>
                <a:lnTo>
                  <a:pt x="241" y="0"/>
                </a:lnTo>
                <a:lnTo>
                  <a:pt x="241" y="698"/>
                </a:lnTo>
                <a:lnTo>
                  <a:pt x="3" y="931"/>
                </a:lnTo>
                <a:lnTo>
                  <a:pt x="3" y="233"/>
                </a:lnTo>
                <a:lnTo>
                  <a:pt x="3" y="233"/>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1" name="Line 69"/>
          <p:cNvSpPr>
            <a:spLocks noChangeShapeType="1"/>
          </p:cNvSpPr>
          <p:nvPr/>
        </p:nvSpPr>
        <p:spPr bwMode="auto">
          <a:xfrm flipV="1">
            <a:off x="6416387" y="2667000"/>
            <a:ext cx="349250" cy="336176"/>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2" name="Line 70"/>
          <p:cNvSpPr>
            <a:spLocks noChangeShapeType="1"/>
          </p:cNvSpPr>
          <p:nvPr/>
        </p:nvSpPr>
        <p:spPr bwMode="auto">
          <a:xfrm flipV="1">
            <a:off x="6756978" y="2669803"/>
            <a:ext cx="356466" cy="333375"/>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3" name="Line 71"/>
          <p:cNvSpPr>
            <a:spLocks noChangeShapeType="1"/>
          </p:cNvSpPr>
          <p:nvPr/>
        </p:nvSpPr>
        <p:spPr bwMode="auto">
          <a:xfrm>
            <a:off x="6248977" y="2829485"/>
            <a:ext cx="0" cy="4202"/>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4" name="Line 72"/>
          <p:cNvSpPr>
            <a:spLocks noChangeShapeType="1"/>
          </p:cNvSpPr>
          <p:nvPr/>
        </p:nvSpPr>
        <p:spPr bwMode="auto">
          <a:xfrm>
            <a:off x="6251864" y="2836488"/>
            <a:ext cx="1023216" cy="0"/>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5" name="Line 73"/>
          <p:cNvSpPr>
            <a:spLocks noChangeShapeType="1"/>
          </p:cNvSpPr>
          <p:nvPr/>
        </p:nvSpPr>
        <p:spPr bwMode="auto">
          <a:xfrm>
            <a:off x="7275080" y="2833688"/>
            <a:ext cx="0" cy="991721"/>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6" name="Line 74"/>
          <p:cNvSpPr>
            <a:spLocks noChangeShapeType="1"/>
          </p:cNvSpPr>
          <p:nvPr/>
        </p:nvSpPr>
        <p:spPr bwMode="auto">
          <a:xfrm flipV="1">
            <a:off x="7091796" y="3325346"/>
            <a:ext cx="4330" cy="1400"/>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7" name="Line 75"/>
          <p:cNvSpPr>
            <a:spLocks noChangeShapeType="1"/>
          </p:cNvSpPr>
          <p:nvPr/>
        </p:nvSpPr>
        <p:spPr bwMode="auto">
          <a:xfrm flipV="1">
            <a:off x="7099012" y="2997575"/>
            <a:ext cx="344920" cy="333375"/>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8" name="Line 76"/>
          <p:cNvSpPr>
            <a:spLocks noChangeShapeType="1"/>
          </p:cNvSpPr>
          <p:nvPr/>
        </p:nvSpPr>
        <p:spPr bwMode="auto">
          <a:xfrm flipV="1">
            <a:off x="7091797" y="3330948"/>
            <a:ext cx="355023" cy="330574"/>
          </a:xfrm>
          <a:prstGeom prst="line">
            <a:avLst/>
          </a:prstGeom>
          <a:noFill/>
          <a:ln w="31468">
            <a:solidFill>
              <a:srgbClr val="008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Tree>
    <p:extLst>
      <p:ext uri="{BB962C8B-B14F-4D97-AF65-F5344CB8AC3E}">
        <p14:creationId xmlns:p14="http://schemas.microsoft.com/office/powerpoint/2010/main" val="3892019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Multidimensional Analysis – Pivot</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a:p>
        </p:txBody>
      </p:sp>
      <p:sp>
        <p:nvSpPr>
          <p:cNvPr id="86" name="Text Placeholder 85">
            <a:extLst>
              <a:ext uri="{FF2B5EF4-FFF2-40B4-BE49-F238E27FC236}">
                <a16:creationId xmlns:a16="http://schemas.microsoft.com/office/drawing/2014/main" id="{19E489FE-2A48-6643-8991-9C182A3F228C}"/>
              </a:ext>
            </a:extLst>
          </p:cNvPr>
          <p:cNvSpPr>
            <a:spLocks noGrp="1"/>
          </p:cNvSpPr>
          <p:nvPr>
            <p:ph type="body" sz="quarter" idx="15"/>
          </p:nvPr>
        </p:nvSpPr>
        <p:spPr/>
        <p:txBody>
          <a:bodyPr/>
          <a:lstStyle/>
          <a:p>
            <a:endParaRPr lang="en-US"/>
          </a:p>
        </p:txBody>
      </p:sp>
      <p:sp>
        <p:nvSpPr>
          <p:cNvPr id="4" name="AutoShape 7"/>
          <p:cNvSpPr>
            <a:spLocks noChangeArrowheads="1"/>
          </p:cNvSpPr>
          <p:nvPr/>
        </p:nvSpPr>
        <p:spPr bwMode="auto">
          <a:xfrm flipV="1">
            <a:off x="3899479" y="2588560"/>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5" name="Line 8"/>
          <p:cNvSpPr>
            <a:spLocks noChangeShapeType="1"/>
          </p:cNvSpPr>
          <p:nvPr/>
        </p:nvSpPr>
        <p:spPr bwMode="auto">
          <a:xfrm>
            <a:off x="3898036" y="4524375"/>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 name="Line 9"/>
          <p:cNvSpPr>
            <a:spLocks noChangeShapeType="1"/>
          </p:cNvSpPr>
          <p:nvPr/>
        </p:nvSpPr>
        <p:spPr bwMode="auto">
          <a:xfrm>
            <a:off x="3898036" y="4137772"/>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 name="Line 10"/>
          <p:cNvSpPr>
            <a:spLocks noChangeShapeType="1"/>
          </p:cNvSpPr>
          <p:nvPr/>
        </p:nvSpPr>
        <p:spPr bwMode="auto">
          <a:xfrm>
            <a:off x="3898036" y="3749769"/>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 name="Line 11"/>
          <p:cNvSpPr>
            <a:spLocks noChangeShapeType="1"/>
          </p:cNvSpPr>
          <p:nvPr/>
        </p:nvSpPr>
        <p:spPr bwMode="auto">
          <a:xfrm>
            <a:off x="3898036" y="3363166"/>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9" name="Line 12"/>
          <p:cNvSpPr>
            <a:spLocks noChangeShapeType="1"/>
          </p:cNvSpPr>
          <p:nvPr/>
        </p:nvSpPr>
        <p:spPr bwMode="auto">
          <a:xfrm>
            <a:off x="3898036" y="2975162"/>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0" name="Line 13"/>
          <p:cNvSpPr>
            <a:spLocks noChangeShapeType="1"/>
          </p:cNvSpPr>
          <p:nvPr/>
        </p:nvSpPr>
        <p:spPr bwMode="auto">
          <a:xfrm flipV="1">
            <a:off x="4300682"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1" name="Line 14"/>
          <p:cNvSpPr>
            <a:spLocks noChangeShapeType="1"/>
          </p:cNvSpPr>
          <p:nvPr/>
        </p:nvSpPr>
        <p:spPr bwMode="auto">
          <a:xfrm flipV="1">
            <a:off x="4700444"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Line 15"/>
          <p:cNvSpPr>
            <a:spLocks noChangeShapeType="1"/>
          </p:cNvSpPr>
          <p:nvPr/>
        </p:nvSpPr>
        <p:spPr bwMode="auto">
          <a:xfrm flipV="1">
            <a:off x="5098762" y="2587159"/>
            <a:ext cx="0" cy="2321018"/>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3" name="Line 16"/>
          <p:cNvSpPr>
            <a:spLocks noChangeShapeType="1"/>
          </p:cNvSpPr>
          <p:nvPr/>
        </p:nvSpPr>
        <p:spPr bwMode="auto">
          <a:xfrm flipV="1">
            <a:off x="5498523" y="2588559"/>
            <a:ext cx="0" cy="231681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4" name="Line 17"/>
          <p:cNvSpPr>
            <a:spLocks noChangeShapeType="1"/>
          </p:cNvSpPr>
          <p:nvPr/>
        </p:nvSpPr>
        <p:spPr bwMode="auto">
          <a:xfrm>
            <a:off x="5898285"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5" name="Line 18"/>
          <p:cNvSpPr>
            <a:spLocks noChangeShapeType="1"/>
          </p:cNvSpPr>
          <p:nvPr/>
        </p:nvSpPr>
        <p:spPr bwMode="auto">
          <a:xfrm>
            <a:off x="4101524" y="2393857"/>
            <a:ext cx="239423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6" name="Line 19"/>
          <p:cNvSpPr>
            <a:spLocks noChangeShapeType="1"/>
          </p:cNvSpPr>
          <p:nvPr/>
        </p:nvSpPr>
        <p:spPr bwMode="auto">
          <a:xfrm>
            <a:off x="4300682" y="2200556"/>
            <a:ext cx="2395682"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7" name="Line 20"/>
          <p:cNvSpPr>
            <a:spLocks noChangeShapeType="1"/>
          </p:cNvSpPr>
          <p:nvPr/>
        </p:nvSpPr>
        <p:spPr bwMode="auto">
          <a:xfrm>
            <a:off x="4501285" y="2007254"/>
            <a:ext cx="2384136"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8" name="Line 21"/>
          <p:cNvSpPr>
            <a:spLocks noChangeShapeType="1"/>
          </p:cNvSpPr>
          <p:nvPr/>
        </p:nvSpPr>
        <p:spPr bwMode="auto">
          <a:xfrm flipV="1">
            <a:off x="3902365" y="2007255"/>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9" name="Line 22"/>
          <p:cNvSpPr>
            <a:spLocks noChangeShapeType="1"/>
          </p:cNvSpPr>
          <p:nvPr/>
        </p:nvSpPr>
        <p:spPr bwMode="auto">
          <a:xfrm flipV="1">
            <a:off x="6296603" y="2007255"/>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0" name="Line 23"/>
          <p:cNvSpPr>
            <a:spLocks noChangeShapeType="1"/>
          </p:cNvSpPr>
          <p:nvPr/>
        </p:nvSpPr>
        <p:spPr bwMode="auto">
          <a:xfrm flipV="1">
            <a:off x="6296603" y="433107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1" name="Text Box 24"/>
          <p:cNvSpPr txBox="1">
            <a:spLocks noChangeArrowheads="1"/>
          </p:cNvSpPr>
          <p:nvPr/>
        </p:nvSpPr>
        <p:spPr bwMode="auto">
          <a:xfrm>
            <a:off x="3965864" y="2664199"/>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dirty="0">
                <a:solidFill>
                  <a:srgbClr val="000000"/>
                </a:solidFill>
                <a:latin typeface="Lucida Sans" panose="020B0602030504020204" pitchFamily="34" charset="77"/>
                <a:cs typeface="Georgia"/>
              </a:rPr>
              <a:t>10</a:t>
            </a:r>
            <a:endParaRPr lang="en-GB" sz="1400" dirty="0">
              <a:latin typeface="Lucida Sans" panose="020B0602030504020204" pitchFamily="34" charset="77"/>
              <a:cs typeface="Georgia"/>
            </a:endParaRPr>
          </a:p>
        </p:txBody>
      </p:sp>
      <p:sp>
        <p:nvSpPr>
          <p:cNvPr id="22" name="Line 25"/>
          <p:cNvSpPr>
            <a:spLocks noChangeShapeType="1"/>
          </p:cNvSpPr>
          <p:nvPr/>
        </p:nvSpPr>
        <p:spPr bwMode="auto">
          <a:xfrm>
            <a:off x="6895523" y="2007255"/>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3" name="Line 26"/>
          <p:cNvSpPr>
            <a:spLocks noChangeShapeType="1"/>
          </p:cNvSpPr>
          <p:nvPr/>
        </p:nvSpPr>
        <p:spPr bwMode="auto">
          <a:xfrm>
            <a:off x="6696364" y="2200557"/>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4" name="Line 27"/>
          <p:cNvSpPr>
            <a:spLocks noChangeShapeType="1"/>
          </p:cNvSpPr>
          <p:nvPr/>
        </p:nvSpPr>
        <p:spPr bwMode="auto">
          <a:xfrm>
            <a:off x="6495762" y="2393858"/>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5" name="Line 28"/>
          <p:cNvSpPr>
            <a:spLocks noChangeShapeType="1"/>
          </p:cNvSpPr>
          <p:nvPr/>
        </p:nvSpPr>
        <p:spPr bwMode="auto">
          <a:xfrm flipV="1">
            <a:off x="4300683" y="2007255"/>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6" name="Line 29"/>
          <p:cNvSpPr>
            <a:spLocks noChangeShapeType="1"/>
          </p:cNvSpPr>
          <p:nvPr/>
        </p:nvSpPr>
        <p:spPr bwMode="auto">
          <a:xfrm flipV="1">
            <a:off x="4700444" y="2007255"/>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7" name="Line 30"/>
          <p:cNvSpPr>
            <a:spLocks noChangeShapeType="1"/>
          </p:cNvSpPr>
          <p:nvPr/>
        </p:nvSpPr>
        <p:spPr bwMode="auto">
          <a:xfrm flipV="1">
            <a:off x="5098762" y="2007255"/>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8" name="Line 31"/>
          <p:cNvSpPr>
            <a:spLocks noChangeShapeType="1"/>
          </p:cNvSpPr>
          <p:nvPr/>
        </p:nvSpPr>
        <p:spPr bwMode="auto">
          <a:xfrm flipV="1">
            <a:off x="5498524" y="2007255"/>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9" name="Line 32"/>
          <p:cNvSpPr>
            <a:spLocks noChangeShapeType="1"/>
          </p:cNvSpPr>
          <p:nvPr/>
        </p:nvSpPr>
        <p:spPr bwMode="auto">
          <a:xfrm flipV="1">
            <a:off x="5898286" y="2007255"/>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0" name="Line 33"/>
          <p:cNvSpPr>
            <a:spLocks noChangeShapeType="1"/>
          </p:cNvSpPr>
          <p:nvPr/>
        </p:nvSpPr>
        <p:spPr bwMode="auto">
          <a:xfrm flipV="1">
            <a:off x="6296603" y="3943071"/>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1" name="Line 34"/>
          <p:cNvSpPr>
            <a:spLocks noChangeShapeType="1"/>
          </p:cNvSpPr>
          <p:nvPr/>
        </p:nvSpPr>
        <p:spPr bwMode="auto">
          <a:xfrm flipV="1">
            <a:off x="6296603" y="3168463"/>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2" name="Line 35"/>
          <p:cNvSpPr>
            <a:spLocks noChangeShapeType="1"/>
          </p:cNvSpPr>
          <p:nvPr/>
        </p:nvSpPr>
        <p:spPr bwMode="auto">
          <a:xfrm flipV="1">
            <a:off x="6296603" y="239385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Line 36"/>
          <p:cNvSpPr>
            <a:spLocks noChangeShapeType="1"/>
          </p:cNvSpPr>
          <p:nvPr/>
        </p:nvSpPr>
        <p:spPr bwMode="auto">
          <a:xfrm flipV="1">
            <a:off x="6296603" y="355646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37"/>
          <p:cNvSpPr>
            <a:spLocks noChangeShapeType="1"/>
          </p:cNvSpPr>
          <p:nvPr/>
        </p:nvSpPr>
        <p:spPr bwMode="auto">
          <a:xfrm flipV="1">
            <a:off x="6296603" y="2781861"/>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Text Box 38"/>
          <p:cNvSpPr txBox="1">
            <a:spLocks noChangeArrowheads="1"/>
          </p:cNvSpPr>
          <p:nvPr/>
        </p:nvSpPr>
        <p:spPr bwMode="auto">
          <a:xfrm>
            <a:off x="3965864" y="3036795"/>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50</a:t>
            </a:r>
            <a:endParaRPr lang="en-GB" sz="1400">
              <a:latin typeface="Lucida Sans" panose="020B0602030504020204" pitchFamily="34" charset="77"/>
              <a:cs typeface="Georgia"/>
            </a:endParaRPr>
          </a:p>
        </p:txBody>
      </p:sp>
      <p:sp>
        <p:nvSpPr>
          <p:cNvPr id="36" name="Text Box 39"/>
          <p:cNvSpPr txBox="1">
            <a:spLocks noChangeArrowheads="1"/>
          </p:cNvSpPr>
          <p:nvPr/>
        </p:nvSpPr>
        <p:spPr bwMode="auto">
          <a:xfrm>
            <a:off x="3965864" y="3431802"/>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20</a:t>
            </a:r>
            <a:endParaRPr lang="en-GB" sz="1400">
              <a:latin typeface="Lucida Sans" panose="020B0602030504020204" pitchFamily="34" charset="77"/>
              <a:cs typeface="Georgia"/>
            </a:endParaRPr>
          </a:p>
        </p:txBody>
      </p:sp>
      <p:sp>
        <p:nvSpPr>
          <p:cNvPr id="37" name="Text Box 40"/>
          <p:cNvSpPr txBox="1">
            <a:spLocks noChangeArrowheads="1"/>
          </p:cNvSpPr>
          <p:nvPr/>
        </p:nvSpPr>
        <p:spPr bwMode="auto">
          <a:xfrm>
            <a:off x="3965864" y="3829611"/>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12</a:t>
            </a:r>
            <a:endParaRPr lang="en-GB" sz="1400">
              <a:latin typeface="Lucida Sans" panose="020B0602030504020204" pitchFamily="34" charset="77"/>
              <a:cs typeface="Georgia"/>
            </a:endParaRPr>
          </a:p>
        </p:txBody>
      </p:sp>
      <p:sp>
        <p:nvSpPr>
          <p:cNvPr id="38" name="Text Box 41"/>
          <p:cNvSpPr txBox="1">
            <a:spLocks noChangeArrowheads="1"/>
          </p:cNvSpPr>
          <p:nvPr/>
        </p:nvSpPr>
        <p:spPr bwMode="auto">
          <a:xfrm>
            <a:off x="3965864" y="4226019"/>
            <a:ext cx="272762"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15</a:t>
            </a:r>
            <a:endParaRPr lang="en-GB" sz="1400">
              <a:latin typeface="Lucida Sans" panose="020B0602030504020204" pitchFamily="34" charset="77"/>
              <a:cs typeface="Georgia"/>
            </a:endParaRPr>
          </a:p>
        </p:txBody>
      </p:sp>
      <p:sp>
        <p:nvSpPr>
          <p:cNvPr id="39" name="Text Box 42"/>
          <p:cNvSpPr txBox="1">
            <a:spLocks noChangeArrowheads="1"/>
          </p:cNvSpPr>
          <p:nvPr/>
        </p:nvSpPr>
        <p:spPr bwMode="auto">
          <a:xfrm>
            <a:off x="3965864" y="4595813"/>
            <a:ext cx="272762"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Lucida Sans" panose="020B0602030504020204" pitchFamily="34" charset="77"/>
                <a:cs typeface="Georgia"/>
              </a:rPr>
              <a:t>10</a:t>
            </a:r>
            <a:endParaRPr lang="en-GB" sz="1400">
              <a:latin typeface="Lucida Sans" panose="020B0602030504020204" pitchFamily="34" charset="77"/>
              <a:cs typeface="Georgia"/>
            </a:endParaRPr>
          </a:p>
        </p:txBody>
      </p:sp>
      <p:sp>
        <p:nvSpPr>
          <p:cNvPr id="40" name="Text Box 43"/>
          <p:cNvSpPr txBox="1">
            <a:spLocks noChangeArrowheads="1"/>
          </p:cNvSpPr>
          <p:nvPr/>
        </p:nvSpPr>
        <p:spPr bwMode="auto">
          <a:xfrm>
            <a:off x="2711740" y="2664199"/>
            <a:ext cx="567170"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Juice</a:t>
            </a:r>
            <a:endParaRPr lang="en-GB">
              <a:latin typeface="Lucida Sans" panose="020B0602030504020204" pitchFamily="34" charset="77"/>
              <a:cs typeface="Georgia"/>
            </a:endParaRPr>
          </a:p>
        </p:txBody>
      </p:sp>
      <p:sp>
        <p:nvSpPr>
          <p:cNvPr id="41" name="Text Box 44"/>
          <p:cNvSpPr txBox="1">
            <a:spLocks noChangeArrowheads="1"/>
          </p:cNvSpPr>
          <p:nvPr/>
        </p:nvSpPr>
        <p:spPr bwMode="auto">
          <a:xfrm>
            <a:off x="2711741" y="3060607"/>
            <a:ext cx="497897"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Cola</a:t>
            </a:r>
            <a:endParaRPr lang="en-GB">
              <a:latin typeface="Lucida Sans" panose="020B0602030504020204" pitchFamily="34" charset="77"/>
              <a:cs typeface="Georgia"/>
            </a:endParaRPr>
          </a:p>
        </p:txBody>
      </p:sp>
      <p:sp>
        <p:nvSpPr>
          <p:cNvPr id="42" name="Text Box 45"/>
          <p:cNvSpPr txBox="1">
            <a:spLocks noChangeArrowheads="1"/>
          </p:cNvSpPr>
          <p:nvPr/>
        </p:nvSpPr>
        <p:spPr bwMode="auto">
          <a:xfrm>
            <a:off x="2711740" y="3431802"/>
            <a:ext cx="567170"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Milk</a:t>
            </a:r>
            <a:endParaRPr lang="en-GB" dirty="0">
              <a:latin typeface="Lucida Sans" panose="020B0602030504020204" pitchFamily="34" charset="77"/>
              <a:cs typeface="Georgia"/>
            </a:endParaRPr>
          </a:p>
        </p:txBody>
      </p:sp>
      <p:sp>
        <p:nvSpPr>
          <p:cNvPr id="43" name="Text Box 46"/>
          <p:cNvSpPr txBox="1">
            <a:spLocks noChangeArrowheads="1"/>
          </p:cNvSpPr>
          <p:nvPr/>
        </p:nvSpPr>
        <p:spPr bwMode="auto">
          <a:xfrm>
            <a:off x="2711740" y="3802998"/>
            <a:ext cx="730250"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Cream</a:t>
            </a:r>
            <a:endParaRPr lang="en-GB">
              <a:latin typeface="Lucida Sans" panose="020B0602030504020204" pitchFamily="34" charset="77"/>
              <a:cs typeface="Georgia"/>
            </a:endParaRPr>
          </a:p>
        </p:txBody>
      </p:sp>
      <p:sp>
        <p:nvSpPr>
          <p:cNvPr id="44" name="Text Box 47"/>
          <p:cNvSpPr txBox="1">
            <a:spLocks noChangeArrowheads="1"/>
          </p:cNvSpPr>
          <p:nvPr/>
        </p:nvSpPr>
        <p:spPr bwMode="auto">
          <a:xfrm>
            <a:off x="2711739" y="4198005"/>
            <a:ext cx="1203614"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Toothpaste</a:t>
            </a:r>
            <a:endParaRPr lang="en-GB">
              <a:latin typeface="Lucida Sans" panose="020B0602030504020204" pitchFamily="34" charset="77"/>
              <a:cs typeface="Georgia"/>
            </a:endParaRPr>
          </a:p>
        </p:txBody>
      </p:sp>
      <p:sp>
        <p:nvSpPr>
          <p:cNvPr id="45" name="Text Box 48"/>
          <p:cNvSpPr txBox="1">
            <a:spLocks noChangeArrowheads="1"/>
          </p:cNvSpPr>
          <p:nvPr/>
        </p:nvSpPr>
        <p:spPr bwMode="auto">
          <a:xfrm>
            <a:off x="2711741" y="4566397"/>
            <a:ext cx="562841"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Soap</a:t>
            </a:r>
            <a:endParaRPr lang="en-GB">
              <a:latin typeface="Lucida Sans" panose="020B0602030504020204" pitchFamily="34" charset="77"/>
              <a:cs typeface="Georgia"/>
            </a:endParaRPr>
          </a:p>
        </p:txBody>
      </p:sp>
      <p:sp>
        <p:nvSpPr>
          <p:cNvPr id="46" name="Text Box 49"/>
          <p:cNvSpPr txBox="1">
            <a:spLocks noChangeArrowheads="1"/>
          </p:cNvSpPr>
          <p:nvPr/>
        </p:nvSpPr>
        <p:spPr bwMode="auto">
          <a:xfrm>
            <a:off x="4046682" y="5004829"/>
            <a:ext cx="2205182" cy="2647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dirty="0">
                <a:solidFill>
                  <a:srgbClr val="000000"/>
                </a:solidFill>
                <a:latin typeface="Lucida Sans" panose="020B0602030504020204" pitchFamily="34" charset="77"/>
                <a:cs typeface="Georgia"/>
              </a:rPr>
              <a:t>1    2    3    4    5    6</a:t>
            </a:r>
            <a:endParaRPr lang="en-GB" sz="1600" dirty="0">
              <a:latin typeface="Lucida Sans" panose="020B0602030504020204" pitchFamily="34" charset="77"/>
              <a:cs typeface="Georgia"/>
            </a:endParaRPr>
          </a:p>
        </p:txBody>
      </p:sp>
      <p:sp>
        <p:nvSpPr>
          <p:cNvPr id="47" name="Text Box 50"/>
          <p:cNvSpPr txBox="1">
            <a:spLocks noChangeArrowheads="1"/>
          </p:cNvSpPr>
          <p:nvPr/>
        </p:nvSpPr>
        <p:spPr bwMode="auto">
          <a:xfrm>
            <a:off x="4824559" y="5339604"/>
            <a:ext cx="1073727" cy="2185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Month</a:t>
            </a:r>
            <a:endParaRPr lang="en-GB" b="1" dirty="0">
              <a:latin typeface="Lucida Sans" panose="020B0602030504020204" pitchFamily="34" charset="77"/>
              <a:cs typeface="Georgia"/>
            </a:endParaRPr>
          </a:p>
        </p:txBody>
      </p:sp>
      <p:sp>
        <p:nvSpPr>
          <p:cNvPr id="48" name="Text Box 51"/>
          <p:cNvSpPr txBox="1">
            <a:spLocks noChangeArrowheads="1"/>
          </p:cNvSpPr>
          <p:nvPr/>
        </p:nvSpPr>
        <p:spPr bwMode="auto">
          <a:xfrm>
            <a:off x="3769591" y="2343432"/>
            <a:ext cx="180398"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N</a:t>
            </a:r>
            <a:endParaRPr lang="en-GB">
              <a:latin typeface="Lucida Sans" panose="020B0602030504020204" pitchFamily="34" charset="77"/>
              <a:cs typeface="Georgia"/>
            </a:endParaRPr>
          </a:p>
        </p:txBody>
      </p:sp>
      <p:sp>
        <p:nvSpPr>
          <p:cNvPr id="49" name="Text Box 52"/>
          <p:cNvSpPr txBox="1">
            <a:spLocks noChangeArrowheads="1"/>
          </p:cNvSpPr>
          <p:nvPr/>
        </p:nvSpPr>
        <p:spPr bwMode="auto">
          <a:xfrm>
            <a:off x="4152034" y="1910603"/>
            <a:ext cx="246784"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W</a:t>
            </a:r>
            <a:endParaRPr lang="en-GB">
              <a:latin typeface="Lucida Sans" panose="020B0602030504020204" pitchFamily="34" charset="77"/>
              <a:cs typeface="Georgia"/>
            </a:endParaRPr>
          </a:p>
        </p:txBody>
      </p:sp>
      <p:sp>
        <p:nvSpPr>
          <p:cNvPr id="50" name="Text Box 53"/>
          <p:cNvSpPr txBox="1">
            <a:spLocks noChangeArrowheads="1"/>
          </p:cNvSpPr>
          <p:nvPr/>
        </p:nvSpPr>
        <p:spPr bwMode="auto">
          <a:xfrm>
            <a:off x="3983182" y="2127718"/>
            <a:ext cx="165966"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S</a:t>
            </a:r>
            <a:endParaRPr lang="en-GB">
              <a:latin typeface="Lucida Sans" panose="020B0602030504020204" pitchFamily="34" charset="77"/>
              <a:cs typeface="Georgia"/>
            </a:endParaRPr>
          </a:p>
        </p:txBody>
      </p:sp>
      <p:sp>
        <p:nvSpPr>
          <p:cNvPr id="51" name="Text Box 54"/>
          <p:cNvSpPr txBox="1">
            <a:spLocks noChangeArrowheads="1"/>
          </p:cNvSpPr>
          <p:nvPr/>
        </p:nvSpPr>
        <p:spPr bwMode="auto">
          <a:xfrm rot="18660000">
            <a:off x="3365365" y="1859783"/>
            <a:ext cx="941140" cy="2596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1909989" y="3524653"/>
            <a:ext cx="900672" cy="258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Lucida Sans" panose="020B0602030504020204" pitchFamily="34" charset="77"/>
                <a:cs typeface="Georgia"/>
              </a:rPr>
              <a:t>Product</a:t>
            </a:r>
            <a:endParaRPr lang="en-GB" b="1">
              <a:latin typeface="Lucida Sans" panose="020B0602030504020204" pitchFamily="34" charset="77"/>
              <a:cs typeface="Georgia"/>
            </a:endParaRPr>
          </a:p>
        </p:txBody>
      </p:sp>
      <p:sp>
        <p:nvSpPr>
          <p:cNvPr id="53" name="AutoShape 56"/>
          <p:cNvSpPr>
            <a:spLocks noChangeArrowheads="1"/>
          </p:cNvSpPr>
          <p:nvPr/>
        </p:nvSpPr>
        <p:spPr bwMode="auto">
          <a:xfrm flipV="1">
            <a:off x="7829263" y="4303060"/>
            <a:ext cx="1512455" cy="1467971"/>
          </a:xfrm>
          <a:prstGeom prst="roundRect">
            <a:avLst>
              <a:gd name="adj" fmla="val 0"/>
            </a:avLst>
          </a:prstGeom>
          <a:noFill/>
          <a:ln w="18760">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54" name="Line 57"/>
          <p:cNvSpPr>
            <a:spLocks noChangeShapeType="1"/>
          </p:cNvSpPr>
          <p:nvPr/>
        </p:nvSpPr>
        <p:spPr bwMode="auto">
          <a:xfrm>
            <a:off x="7826376" y="5525901"/>
            <a:ext cx="1509568"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5" name="Line 58"/>
          <p:cNvSpPr>
            <a:spLocks noChangeShapeType="1"/>
          </p:cNvSpPr>
          <p:nvPr/>
        </p:nvSpPr>
        <p:spPr bwMode="auto">
          <a:xfrm>
            <a:off x="7826376" y="5280772"/>
            <a:ext cx="1509568"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6" name="Line 59"/>
          <p:cNvSpPr>
            <a:spLocks noChangeShapeType="1"/>
          </p:cNvSpPr>
          <p:nvPr/>
        </p:nvSpPr>
        <p:spPr bwMode="auto">
          <a:xfrm>
            <a:off x="7826376" y="5037044"/>
            <a:ext cx="1509568"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7" name="Line 60"/>
          <p:cNvSpPr>
            <a:spLocks noChangeShapeType="1"/>
          </p:cNvSpPr>
          <p:nvPr/>
        </p:nvSpPr>
        <p:spPr bwMode="auto">
          <a:xfrm>
            <a:off x="7826376" y="4791916"/>
            <a:ext cx="1509568"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8" name="Line 61"/>
          <p:cNvSpPr>
            <a:spLocks noChangeShapeType="1"/>
          </p:cNvSpPr>
          <p:nvPr/>
        </p:nvSpPr>
        <p:spPr bwMode="auto">
          <a:xfrm>
            <a:off x="7826376" y="4548188"/>
            <a:ext cx="1509568"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9" name="Line 62"/>
          <p:cNvSpPr>
            <a:spLocks noChangeShapeType="1"/>
          </p:cNvSpPr>
          <p:nvPr/>
        </p:nvSpPr>
        <p:spPr bwMode="auto">
          <a:xfrm flipV="1">
            <a:off x="8081818"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0" name="Line 63"/>
          <p:cNvSpPr>
            <a:spLocks noChangeShapeType="1"/>
          </p:cNvSpPr>
          <p:nvPr/>
        </p:nvSpPr>
        <p:spPr bwMode="auto">
          <a:xfrm flipV="1">
            <a:off x="8334375"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1" name="Line 64"/>
          <p:cNvSpPr>
            <a:spLocks noChangeShapeType="1"/>
          </p:cNvSpPr>
          <p:nvPr/>
        </p:nvSpPr>
        <p:spPr bwMode="auto">
          <a:xfrm flipV="1">
            <a:off x="8586932" y="4301660"/>
            <a:ext cx="0" cy="1465169"/>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2" name="Line 65"/>
          <p:cNvSpPr>
            <a:spLocks noChangeShapeType="1"/>
          </p:cNvSpPr>
          <p:nvPr/>
        </p:nvSpPr>
        <p:spPr bwMode="auto">
          <a:xfrm flipV="1">
            <a:off x="8838045" y="4303059"/>
            <a:ext cx="0" cy="1462368"/>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3" name="Line 66"/>
          <p:cNvSpPr>
            <a:spLocks noChangeShapeType="1"/>
          </p:cNvSpPr>
          <p:nvPr/>
        </p:nvSpPr>
        <p:spPr bwMode="auto">
          <a:xfrm>
            <a:off x="9090603"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4" name="Line 67"/>
          <p:cNvSpPr>
            <a:spLocks noChangeShapeType="1"/>
          </p:cNvSpPr>
          <p:nvPr/>
        </p:nvSpPr>
        <p:spPr bwMode="auto">
          <a:xfrm>
            <a:off x="7956263" y="4179794"/>
            <a:ext cx="1511011"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5" name="Line 68"/>
          <p:cNvSpPr>
            <a:spLocks noChangeShapeType="1"/>
          </p:cNvSpPr>
          <p:nvPr/>
        </p:nvSpPr>
        <p:spPr bwMode="auto">
          <a:xfrm>
            <a:off x="8081819" y="4059331"/>
            <a:ext cx="1512455"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6" name="Line 69"/>
          <p:cNvSpPr>
            <a:spLocks noChangeShapeType="1"/>
          </p:cNvSpPr>
          <p:nvPr/>
        </p:nvSpPr>
        <p:spPr bwMode="auto">
          <a:xfrm>
            <a:off x="8207375" y="3936066"/>
            <a:ext cx="1506682" cy="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7" name="Line 70"/>
          <p:cNvSpPr>
            <a:spLocks noChangeShapeType="1"/>
          </p:cNvSpPr>
          <p:nvPr/>
        </p:nvSpPr>
        <p:spPr bwMode="auto">
          <a:xfrm flipV="1">
            <a:off x="7829262" y="393606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8" name="Line 71"/>
          <p:cNvSpPr>
            <a:spLocks noChangeShapeType="1"/>
          </p:cNvSpPr>
          <p:nvPr/>
        </p:nvSpPr>
        <p:spPr bwMode="auto">
          <a:xfrm flipV="1">
            <a:off x="9341717" y="393606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9" name="Line 72"/>
          <p:cNvSpPr>
            <a:spLocks noChangeShapeType="1"/>
          </p:cNvSpPr>
          <p:nvPr/>
        </p:nvSpPr>
        <p:spPr bwMode="auto">
          <a:xfrm flipV="1">
            <a:off x="9341717" y="5402638"/>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0" name="Line 73"/>
          <p:cNvSpPr>
            <a:spLocks noChangeShapeType="1"/>
          </p:cNvSpPr>
          <p:nvPr/>
        </p:nvSpPr>
        <p:spPr bwMode="auto">
          <a:xfrm>
            <a:off x="9719830" y="3936067"/>
            <a:ext cx="0" cy="146657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1" name="Line 74"/>
          <p:cNvSpPr>
            <a:spLocks noChangeShapeType="1"/>
          </p:cNvSpPr>
          <p:nvPr/>
        </p:nvSpPr>
        <p:spPr bwMode="auto">
          <a:xfrm>
            <a:off x="9594273" y="4059331"/>
            <a:ext cx="0" cy="1466570"/>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2" name="Line 75"/>
          <p:cNvSpPr>
            <a:spLocks noChangeShapeType="1"/>
          </p:cNvSpPr>
          <p:nvPr/>
        </p:nvSpPr>
        <p:spPr bwMode="auto">
          <a:xfrm>
            <a:off x="9467273" y="4179795"/>
            <a:ext cx="0" cy="1467971"/>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3" name="Line 76"/>
          <p:cNvSpPr>
            <a:spLocks noChangeShapeType="1"/>
          </p:cNvSpPr>
          <p:nvPr/>
        </p:nvSpPr>
        <p:spPr bwMode="auto">
          <a:xfrm flipV="1">
            <a:off x="8081818" y="393606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4" name="Line 77"/>
          <p:cNvSpPr>
            <a:spLocks noChangeShapeType="1"/>
          </p:cNvSpPr>
          <p:nvPr/>
        </p:nvSpPr>
        <p:spPr bwMode="auto">
          <a:xfrm flipV="1">
            <a:off x="8334376" y="393606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5" name="Line 78"/>
          <p:cNvSpPr>
            <a:spLocks noChangeShapeType="1"/>
          </p:cNvSpPr>
          <p:nvPr/>
        </p:nvSpPr>
        <p:spPr bwMode="auto">
          <a:xfrm flipV="1">
            <a:off x="8586933" y="3936067"/>
            <a:ext cx="376671"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6" name="Line 79"/>
          <p:cNvSpPr>
            <a:spLocks noChangeShapeType="1"/>
          </p:cNvSpPr>
          <p:nvPr/>
        </p:nvSpPr>
        <p:spPr bwMode="auto">
          <a:xfrm flipV="1">
            <a:off x="8838046" y="393606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7" name="Line 80"/>
          <p:cNvSpPr>
            <a:spLocks noChangeShapeType="1"/>
          </p:cNvSpPr>
          <p:nvPr/>
        </p:nvSpPr>
        <p:spPr bwMode="auto">
          <a:xfrm flipV="1">
            <a:off x="9090603" y="3936067"/>
            <a:ext cx="376670"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8" name="Line 81"/>
          <p:cNvSpPr>
            <a:spLocks noChangeShapeType="1"/>
          </p:cNvSpPr>
          <p:nvPr/>
        </p:nvSpPr>
        <p:spPr bwMode="auto">
          <a:xfrm flipV="1">
            <a:off x="9341717" y="5157508"/>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9" name="Line 82"/>
          <p:cNvSpPr>
            <a:spLocks noChangeShapeType="1"/>
          </p:cNvSpPr>
          <p:nvPr/>
        </p:nvSpPr>
        <p:spPr bwMode="auto">
          <a:xfrm flipV="1">
            <a:off x="9341717" y="4668652"/>
            <a:ext cx="378114" cy="3683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0" name="Line 83"/>
          <p:cNvSpPr>
            <a:spLocks noChangeShapeType="1"/>
          </p:cNvSpPr>
          <p:nvPr/>
        </p:nvSpPr>
        <p:spPr bwMode="auto">
          <a:xfrm flipV="1">
            <a:off x="9341717" y="4179794"/>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1" name="Line 84"/>
          <p:cNvSpPr>
            <a:spLocks noChangeShapeType="1"/>
          </p:cNvSpPr>
          <p:nvPr/>
        </p:nvSpPr>
        <p:spPr bwMode="auto">
          <a:xfrm flipV="1">
            <a:off x="9341717" y="4913781"/>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2" name="Line 85"/>
          <p:cNvSpPr>
            <a:spLocks noChangeShapeType="1"/>
          </p:cNvSpPr>
          <p:nvPr/>
        </p:nvSpPr>
        <p:spPr bwMode="auto">
          <a:xfrm flipV="1">
            <a:off x="9341717" y="4424925"/>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3" name="Text Box 86"/>
          <p:cNvSpPr txBox="1">
            <a:spLocks noChangeArrowheads="1"/>
          </p:cNvSpPr>
          <p:nvPr/>
        </p:nvSpPr>
        <p:spPr bwMode="auto">
          <a:xfrm>
            <a:off x="8201604" y="5862079"/>
            <a:ext cx="1134341"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Product</a:t>
            </a:r>
            <a:endParaRPr lang="en-GB" b="1" dirty="0">
              <a:latin typeface="Lucida Sans" panose="020B0602030504020204" pitchFamily="34" charset="77"/>
              <a:cs typeface="Georgia"/>
            </a:endParaRPr>
          </a:p>
        </p:txBody>
      </p:sp>
      <p:sp>
        <p:nvSpPr>
          <p:cNvPr id="84" name="Text Box 87"/>
          <p:cNvSpPr txBox="1">
            <a:spLocks noChangeArrowheads="1"/>
          </p:cNvSpPr>
          <p:nvPr/>
        </p:nvSpPr>
        <p:spPr bwMode="auto">
          <a:xfrm rot="18660000">
            <a:off x="7399274" y="3742855"/>
            <a:ext cx="990142" cy="36390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Month</a:t>
            </a:r>
            <a:endParaRPr lang="en-GB" b="1" dirty="0">
              <a:latin typeface="Lucida Sans" panose="020B0602030504020204" pitchFamily="34" charset="77"/>
              <a:cs typeface="Georgia"/>
            </a:endParaRPr>
          </a:p>
        </p:txBody>
      </p:sp>
      <p:sp>
        <p:nvSpPr>
          <p:cNvPr id="85" name="Text Box 88"/>
          <p:cNvSpPr txBox="1">
            <a:spLocks noChangeArrowheads="1"/>
          </p:cNvSpPr>
          <p:nvPr/>
        </p:nvSpPr>
        <p:spPr bwMode="auto">
          <a:xfrm rot="16200000">
            <a:off x="7052644" y="5200914"/>
            <a:ext cx="1040747" cy="2815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Lucida Sans" panose="020B0602030504020204" pitchFamily="34" charset="77"/>
                <a:cs typeface="Georgia"/>
              </a:rPr>
              <a:t>Region</a:t>
            </a:r>
            <a:endParaRPr lang="en-GB" b="1">
              <a:latin typeface="Lucida Sans" panose="020B0602030504020204" pitchFamily="34" charset="77"/>
              <a:cs typeface="Georgia"/>
            </a:endParaRPr>
          </a:p>
        </p:txBody>
      </p:sp>
    </p:spTree>
    <p:extLst>
      <p:ext uri="{BB962C8B-B14F-4D97-AF65-F5344CB8AC3E}">
        <p14:creationId xmlns:p14="http://schemas.microsoft.com/office/powerpoint/2010/main" val="3039791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Multidimensional Analysis – Drill Down</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26</a:t>
            </a:fld>
            <a:endParaRPr lang="en-US"/>
          </a:p>
        </p:txBody>
      </p:sp>
      <p:sp>
        <p:nvSpPr>
          <p:cNvPr id="73" name="Text Placeholder 72">
            <a:extLst>
              <a:ext uri="{FF2B5EF4-FFF2-40B4-BE49-F238E27FC236}">
                <a16:creationId xmlns:a16="http://schemas.microsoft.com/office/drawing/2014/main" id="{5C243F9E-6E01-8049-B169-E81C9E414B72}"/>
              </a:ext>
            </a:extLst>
          </p:cNvPr>
          <p:cNvSpPr>
            <a:spLocks noGrp="1"/>
          </p:cNvSpPr>
          <p:nvPr>
            <p:ph type="body" sz="quarter" idx="15"/>
          </p:nvPr>
        </p:nvSpPr>
        <p:spPr/>
        <p:txBody>
          <a:bodyPr/>
          <a:lstStyle/>
          <a:p>
            <a:endParaRPr lang="en-US"/>
          </a:p>
        </p:txBody>
      </p:sp>
      <p:sp>
        <p:nvSpPr>
          <p:cNvPr id="4" name="AutoShape 7"/>
          <p:cNvSpPr>
            <a:spLocks noChangeArrowheads="1"/>
          </p:cNvSpPr>
          <p:nvPr/>
        </p:nvSpPr>
        <p:spPr bwMode="auto">
          <a:xfrm flipV="1">
            <a:off x="4717923" y="2840693"/>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5" name="Line 8"/>
          <p:cNvSpPr>
            <a:spLocks noChangeShapeType="1"/>
          </p:cNvSpPr>
          <p:nvPr/>
        </p:nvSpPr>
        <p:spPr bwMode="auto">
          <a:xfrm>
            <a:off x="4716480" y="4776508"/>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 name="Line 9"/>
          <p:cNvSpPr>
            <a:spLocks noChangeShapeType="1"/>
          </p:cNvSpPr>
          <p:nvPr/>
        </p:nvSpPr>
        <p:spPr bwMode="auto">
          <a:xfrm>
            <a:off x="4716480" y="4389905"/>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 name="Line 10"/>
          <p:cNvSpPr>
            <a:spLocks noChangeShapeType="1"/>
          </p:cNvSpPr>
          <p:nvPr/>
        </p:nvSpPr>
        <p:spPr bwMode="auto">
          <a:xfrm>
            <a:off x="4716480"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8" name="Line 11"/>
          <p:cNvSpPr>
            <a:spLocks noChangeShapeType="1"/>
          </p:cNvSpPr>
          <p:nvPr/>
        </p:nvSpPr>
        <p:spPr bwMode="auto">
          <a:xfrm>
            <a:off x="4716480" y="3615299"/>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9" name="Line 12"/>
          <p:cNvSpPr>
            <a:spLocks noChangeShapeType="1"/>
          </p:cNvSpPr>
          <p:nvPr/>
        </p:nvSpPr>
        <p:spPr bwMode="auto">
          <a:xfrm>
            <a:off x="4716480" y="3227295"/>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0" name="Line 13"/>
          <p:cNvSpPr>
            <a:spLocks noChangeShapeType="1"/>
          </p:cNvSpPr>
          <p:nvPr/>
        </p:nvSpPr>
        <p:spPr bwMode="auto">
          <a:xfrm flipV="1">
            <a:off x="5119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sz="1600">
              <a:latin typeface="Lucida Sans" panose="020B0602030504020204" pitchFamily="34" charset="77"/>
              <a:cs typeface="Georgia"/>
            </a:endParaRPr>
          </a:p>
        </p:txBody>
      </p:sp>
      <p:sp>
        <p:nvSpPr>
          <p:cNvPr id="11" name="Line 14"/>
          <p:cNvSpPr>
            <a:spLocks noChangeShapeType="1"/>
          </p:cNvSpPr>
          <p:nvPr/>
        </p:nvSpPr>
        <p:spPr bwMode="auto">
          <a:xfrm flipV="1">
            <a:off x="5518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Line 15"/>
          <p:cNvSpPr>
            <a:spLocks noChangeShapeType="1"/>
          </p:cNvSpPr>
          <p:nvPr/>
        </p:nvSpPr>
        <p:spPr bwMode="auto">
          <a:xfrm flipV="1">
            <a:off x="5917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3" name="Line 16"/>
          <p:cNvSpPr>
            <a:spLocks noChangeShapeType="1"/>
          </p:cNvSpPr>
          <p:nvPr/>
        </p:nvSpPr>
        <p:spPr bwMode="auto">
          <a:xfrm flipV="1">
            <a:off x="6316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4" name="Line 17"/>
          <p:cNvSpPr>
            <a:spLocks noChangeShapeType="1"/>
          </p:cNvSpPr>
          <p:nvPr/>
        </p:nvSpPr>
        <p:spPr bwMode="auto">
          <a:xfrm>
            <a:off x="6716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5" name="Line 18"/>
          <p:cNvSpPr>
            <a:spLocks noChangeShapeType="1"/>
          </p:cNvSpPr>
          <p:nvPr/>
        </p:nvSpPr>
        <p:spPr bwMode="auto">
          <a:xfrm>
            <a:off x="4919968"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6" name="Line 19"/>
          <p:cNvSpPr>
            <a:spLocks noChangeShapeType="1"/>
          </p:cNvSpPr>
          <p:nvPr/>
        </p:nvSpPr>
        <p:spPr bwMode="auto">
          <a:xfrm>
            <a:off x="5119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7" name="Line 20"/>
          <p:cNvSpPr>
            <a:spLocks noChangeShapeType="1"/>
          </p:cNvSpPr>
          <p:nvPr/>
        </p:nvSpPr>
        <p:spPr bwMode="auto">
          <a:xfrm>
            <a:off x="5319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8" name="Line 21"/>
          <p:cNvSpPr>
            <a:spLocks noChangeShapeType="1"/>
          </p:cNvSpPr>
          <p:nvPr/>
        </p:nvSpPr>
        <p:spPr bwMode="auto">
          <a:xfrm flipV="1">
            <a:off x="4720809"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9" name="Line 22"/>
          <p:cNvSpPr>
            <a:spLocks noChangeShapeType="1"/>
          </p:cNvSpPr>
          <p:nvPr/>
        </p:nvSpPr>
        <p:spPr bwMode="auto">
          <a:xfrm flipV="1">
            <a:off x="7115047" y="225938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0" name="Line 23"/>
          <p:cNvSpPr>
            <a:spLocks noChangeShapeType="1"/>
          </p:cNvSpPr>
          <p:nvPr/>
        </p:nvSpPr>
        <p:spPr bwMode="auto">
          <a:xfrm flipV="1">
            <a:off x="7115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1" name="Text Box 24"/>
          <p:cNvSpPr txBox="1">
            <a:spLocks noChangeArrowheads="1"/>
          </p:cNvSpPr>
          <p:nvPr/>
        </p:nvSpPr>
        <p:spPr bwMode="auto">
          <a:xfrm>
            <a:off x="4784308" y="2916332"/>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10</a:t>
            </a:r>
            <a:endParaRPr lang="en-GB" sz="1600">
              <a:latin typeface="Lucida Sans" panose="020B0602030504020204" pitchFamily="34" charset="77"/>
              <a:cs typeface="Georgia"/>
            </a:endParaRPr>
          </a:p>
        </p:txBody>
      </p:sp>
      <p:sp>
        <p:nvSpPr>
          <p:cNvPr id="22" name="Line 25"/>
          <p:cNvSpPr>
            <a:spLocks noChangeShapeType="1"/>
          </p:cNvSpPr>
          <p:nvPr/>
        </p:nvSpPr>
        <p:spPr bwMode="auto">
          <a:xfrm>
            <a:off x="7713967" y="2259388"/>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3" name="Line 26"/>
          <p:cNvSpPr>
            <a:spLocks noChangeShapeType="1"/>
          </p:cNvSpPr>
          <p:nvPr/>
        </p:nvSpPr>
        <p:spPr bwMode="auto">
          <a:xfrm>
            <a:off x="7514808" y="24526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4" name="Line 27"/>
          <p:cNvSpPr>
            <a:spLocks noChangeShapeType="1"/>
          </p:cNvSpPr>
          <p:nvPr/>
        </p:nvSpPr>
        <p:spPr bwMode="auto">
          <a:xfrm>
            <a:off x="7314206" y="2645991"/>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5" name="Line 28"/>
          <p:cNvSpPr>
            <a:spLocks noChangeShapeType="1"/>
          </p:cNvSpPr>
          <p:nvPr/>
        </p:nvSpPr>
        <p:spPr bwMode="auto">
          <a:xfrm flipV="1">
            <a:off x="5119127"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6" name="Line 29"/>
          <p:cNvSpPr>
            <a:spLocks noChangeShapeType="1"/>
          </p:cNvSpPr>
          <p:nvPr/>
        </p:nvSpPr>
        <p:spPr bwMode="auto">
          <a:xfrm flipV="1">
            <a:off x="5518888" y="225938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7" name="Line 30"/>
          <p:cNvSpPr>
            <a:spLocks noChangeShapeType="1"/>
          </p:cNvSpPr>
          <p:nvPr/>
        </p:nvSpPr>
        <p:spPr bwMode="auto">
          <a:xfrm flipV="1">
            <a:off x="5917206" y="2259388"/>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8" name="Line 31"/>
          <p:cNvSpPr>
            <a:spLocks noChangeShapeType="1"/>
          </p:cNvSpPr>
          <p:nvPr/>
        </p:nvSpPr>
        <p:spPr bwMode="auto">
          <a:xfrm flipV="1">
            <a:off x="6316968"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9" name="Line 32"/>
          <p:cNvSpPr>
            <a:spLocks noChangeShapeType="1"/>
          </p:cNvSpPr>
          <p:nvPr/>
        </p:nvSpPr>
        <p:spPr bwMode="auto">
          <a:xfrm flipV="1">
            <a:off x="6716730" y="2259388"/>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0" name="Line 33"/>
          <p:cNvSpPr>
            <a:spLocks noChangeShapeType="1"/>
          </p:cNvSpPr>
          <p:nvPr/>
        </p:nvSpPr>
        <p:spPr bwMode="auto">
          <a:xfrm flipV="1">
            <a:off x="7115047" y="419520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1" name="Line 34"/>
          <p:cNvSpPr>
            <a:spLocks noChangeShapeType="1"/>
          </p:cNvSpPr>
          <p:nvPr/>
        </p:nvSpPr>
        <p:spPr bwMode="auto">
          <a:xfrm flipV="1">
            <a:off x="7115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2" name="Line 35"/>
          <p:cNvSpPr>
            <a:spLocks noChangeShapeType="1"/>
          </p:cNvSpPr>
          <p:nvPr/>
        </p:nvSpPr>
        <p:spPr bwMode="auto">
          <a:xfrm flipV="1">
            <a:off x="7115047" y="2645991"/>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Line 36"/>
          <p:cNvSpPr>
            <a:spLocks noChangeShapeType="1"/>
          </p:cNvSpPr>
          <p:nvPr/>
        </p:nvSpPr>
        <p:spPr bwMode="auto">
          <a:xfrm flipV="1">
            <a:off x="7115047" y="3808601"/>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37"/>
          <p:cNvSpPr>
            <a:spLocks noChangeShapeType="1"/>
          </p:cNvSpPr>
          <p:nvPr/>
        </p:nvSpPr>
        <p:spPr bwMode="auto">
          <a:xfrm flipV="1">
            <a:off x="7115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Text Box 38"/>
          <p:cNvSpPr txBox="1">
            <a:spLocks noChangeArrowheads="1"/>
          </p:cNvSpPr>
          <p:nvPr/>
        </p:nvSpPr>
        <p:spPr bwMode="auto">
          <a:xfrm>
            <a:off x="4784308" y="3288928"/>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50</a:t>
            </a:r>
            <a:endParaRPr lang="en-GB" sz="1600">
              <a:latin typeface="Lucida Sans" panose="020B0602030504020204" pitchFamily="34" charset="77"/>
              <a:cs typeface="Georgia"/>
            </a:endParaRPr>
          </a:p>
        </p:txBody>
      </p:sp>
      <p:sp>
        <p:nvSpPr>
          <p:cNvPr id="36" name="Text Box 39"/>
          <p:cNvSpPr txBox="1">
            <a:spLocks noChangeArrowheads="1"/>
          </p:cNvSpPr>
          <p:nvPr/>
        </p:nvSpPr>
        <p:spPr bwMode="auto">
          <a:xfrm>
            <a:off x="4784308" y="3683935"/>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20</a:t>
            </a:r>
            <a:endParaRPr lang="en-GB" sz="1600">
              <a:latin typeface="Lucida Sans" panose="020B0602030504020204" pitchFamily="34" charset="77"/>
              <a:cs typeface="Georgia"/>
            </a:endParaRPr>
          </a:p>
        </p:txBody>
      </p:sp>
      <p:sp>
        <p:nvSpPr>
          <p:cNvPr id="37" name="Text Box 40"/>
          <p:cNvSpPr txBox="1">
            <a:spLocks noChangeArrowheads="1"/>
          </p:cNvSpPr>
          <p:nvPr/>
        </p:nvSpPr>
        <p:spPr bwMode="auto">
          <a:xfrm>
            <a:off x="4784308" y="4081744"/>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12</a:t>
            </a:r>
            <a:endParaRPr lang="en-GB" sz="1600">
              <a:latin typeface="Lucida Sans" panose="020B0602030504020204" pitchFamily="34" charset="77"/>
              <a:cs typeface="Georgia"/>
            </a:endParaRPr>
          </a:p>
        </p:txBody>
      </p:sp>
      <p:sp>
        <p:nvSpPr>
          <p:cNvPr id="38" name="Text Box 41"/>
          <p:cNvSpPr txBox="1">
            <a:spLocks noChangeArrowheads="1"/>
          </p:cNvSpPr>
          <p:nvPr/>
        </p:nvSpPr>
        <p:spPr bwMode="auto">
          <a:xfrm>
            <a:off x="4784308" y="4478152"/>
            <a:ext cx="272762"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15</a:t>
            </a:r>
            <a:endParaRPr lang="en-GB" sz="1600">
              <a:latin typeface="Lucida Sans" panose="020B0602030504020204" pitchFamily="34" charset="77"/>
              <a:cs typeface="Georgia"/>
            </a:endParaRPr>
          </a:p>
        </p:txBody>
      </p:sp>
      <p:sp>
        <p:nvSpPr>
          <p:cNvPr id="39" name="Text Box 42"/>
          <p:cNvSpPr txBox="1">
            <a:spLocks noChangeArrowheads="1"/>
          </p:cNvSpPr>
          <p:nvPr/>
        </p:nvSpPr>
        <p:spPr bwMode="auto">
          <a:xfrm>
            <a:off x="4784308" y="4847946"/>
            <a:ext cx="272762"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10</a:t>
            </a:r>
            <a:endParaRPr lang="en-GB" sz="1600">
              <a:latin typeface="Lucida Sans" panose="020B0602030504020204" pitchFamily="34" charset="77"/>
              <a:cs typeface="Georgia"/>
            </a:endParaRPr>
          </a:p>
        </p:txBody>
      </p:sp>
      <p:sp>
        <p:nvSpPr>
          <p:cNvPr id="40" name="Text Box 43"/>
          <p:cNvSpPr txBox="1">
            <a:spLocks noChangeArrowheads="1"/>
          </p:cNvSpPr>
          <p:nvPr/>
        </p:nvSpPr>
        <p:spPr bwMode="auto">
          <a:xfrm>
            <a:off x="3530184" y="2916332"/>
            <a:ext cx="567170"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Juice</a:t>
            </a:r>
            <a:endParaRPr lang="en-GB">
              <a:latin typeface="Lucida Sans" panose="020B0602030504020204" pitchFamily="34" charset="77"/>
              <a:cs typeface="Georgia"/>
            </a:endParaRPr>
          </a:p>
        </p:txBody>
      </p:sp>
      <p:sp>
        <p:nvSpPr>
          <p:cNvPr id="41" name="Text Box 44"/>
          <p:cNvSpPr txBox="1">
            <a:spLocks noChangeArrowheads="1"/>
          </p:cNvSpPr>
          <p:nvPr/>
        </p:nvSpPr>
        <p:spPr bwMode="auto">
          <a:xfrm>
            <a:off x="3530185" y="3312740"/>
            <a:ext cx="497897"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Cola</a:t>
            </a:r>
            <a:endParaRPr lang="en-GB">
              <a:latin typeface="Lucida Sans" panose="020B0602030504020204" pitchFamily="34" charset="77"/>
              <a:cs typeface="Georgia"/>
            </a:endParaRPr>
          </a:p>
        </p:txBody>
      </p:sp>
      <p:sp>
        <p:nvSpPr>
          <p:cNvPr id="42" name="Text Box 45"/>
          <p:cNvSpPr txBox="1">
            <a:spLocks noChangeArrowheads="1"/>
          </p:cNvSpPr>
          <p:nvPr/>
        </p:nvSpPr>
        <p:spPr bwMode="auto">
          <a:xfrm>
            <a:off x="3530184" y="3683935"/>
            <a:ext cx="567170"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Milk</a:t>
            </a:r>
            <a:endParaRPr lang="en-GB" dirty="0">
              <a:latin typeface="Lucida Sans" panose="020B0602030504020204" pitchFamily="34" charset="77"/>
              <a:cs typeface="Georgia"/>
            </a:endParaRPr>
          </a:p>
        </p:txBody>
      </p:sp>
      <p:sp>
        <p:nvSpPr>
          <p:cNvPr id="43" name="Text Box 46"/>
          <p:cNvSpPr txBox="1">
            <a:spLocks noChangeArrowheads="1"/>
          </p:cNvSpPr>
          <p:nvPr/>
        </p:nvSpPr>
        <p:spPr bwMode="auto">
          <a:xfrm>
            <a:off x="3530184" y="4055131"/>
            <a:ext cx="730250"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Cream</a:t>
            </a:r>
            <a:endParaRPr lang="en-GB">
              <a:latin typeface="Lucida Sans" panose="020B0602030504020204" pitchFamily="34" charset="77"/>
              <a:cs typeface="Georgia"/>
            </a:endParaRPr>
          </a:p>
        </p:txBody>
      </p:sp>
      <p:sp>
        <p:nvSpPr>
          <p:cNvPr id="44" name="Text Box 47"/>
          <p:cNvSpPr txBox="1">
            <a:spLocks noChangeArrowheads="1"/>
          </p:cNvSpPr>
          <p:nvPr/>
        </p:nvSpPr>
        <p:spPr bwMode="auto">
          <a:xfrm>
            <a:off x="3530183" y="4450138"/>
            <a:ext cx="1203614"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Toothpaste</a:t>
            </a:r>
            <a:endParaRPr lang="en-GB">
              <a:latin typeface="Lucida Sans" panose="020B0602030504020204" pitchFamily="34" charset="77"/>
              <a:cs typeface="Georgia"/>
            </a:endParaRPr>
          </a:p>
        </p:txBody>
      </p:sp>
      <p:sp>
        <p:nvSpPr>
          <p:cNvPr id="45" name="Text Box 48"/>
          <p:cNvSpPr txBox="1">
            <a:spLocks noChangeArrowheads="1"/>
          </p:cNvSpPr>
          <p:nvPr/>
        </p:nvSpPr>
        <p:spPr bwMode="auto">
          <a:xfrm>
            <a:off x="3530185" y="4818530"/>
            <a:ext cx="562841"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Soap</a:t>
            </a:r>
            <a:endParaRPr lang="en-GB">
              <a:latin typeface="Lucida Sans" panose="020B0602030504020204" pitchFamily="34" charset="77"/>
              <a:cs typeface="Georgia"/>
            </a:endParaRPr>
          </a:p>
        </p:txBody>
      </p:sp>
      <p:sp>
        <p:nvSpPr>
          <p:cNvPr id="46" name="Text Box 49"/>
          <p:cNvSpPr txBox="1">
            <a:spLocks noChangeArrowheads="1"/>
          </p:cNvSpPr>
          <p:nvPr/>
        </p:nvSpPr>
        <p:spPr bwMode="auto">
          <a:xfrm>
            <a:off x="4865126" y="5256962"/>
            <a:ext cx="2205182" cy="2647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1    2    3    4    5    6</a:t>
            </a:r>
            <a:endParaRPr lang="en-GB" sz="1600">
              <a:latin typeface="Lucida Sans" panose="020B0602030504020204" pitchFamily="34" charset="77"/>
              <a:cs typeface="Georgia"/>
            </a:endParaRPr>
          </a:p>
        </p:txBody>
      </p:sp>
      <p:sp>
        <p:nvSpPr>
          <p:cNvPr id="47" name="Text Box 50"/>
          <p:cNvSpPr txBox="1">
            <a:spLocks noChangeArrowheads="1"/>
          </p:cNvSpPr>
          <p:nvPr/>
        </p:nvSpPr>
        <p:spPr bwMode="auto">
          <a:xfrm>
            <a:off x="5643003" y="5591737"/>
            <a:ext cx="1073727" cy="2185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Month</a:t>
            </a:r>
            <a:endParaRPr lang="en-GB" b="1" dirty="0">
              <a:latin typeface="Lucida Sans" panose="020B0602030504020204" pitchFamily="34" charset="77"/>
              <a:cs typeface="Georgia"/>
            </a:endParaRPr>
          </a:p>
        </p:txBody>
      </p:sp>
      <p:sp>
        <p:nvSpPr>
          <p:cNvPr id="48" name="Text Box 51"/>
          <p:cNvSpPr txBox="1">
            <a:spLocks noChangeArrowheads="1"/>
          </p:cNvSpPr>
          <p:nvPr/>
        </p:nvSpPr>
        <p:spPr bwMode="auto">
          <a:xfrm>
            <a:off x="4588035" y="2595565"/>
            <a:ext cx="180398"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N</a:t>
            </a:r>
            <a:endParaRPr lang="en-GB">
              <a:latin typeface="Lucida Sans" panose="020B0602030504020204" pitchFamily="34" charset="77"/>
              <a:cs typeface="Georgia"/>
            </a:endParaRPr>
          </a:p>
        </p:txBody>
      </p:sp>
      <p:sp>
        <p:nvSpPr>
          <p:cNvPr id="49" name="Text Box 52"/>
          <p:cNvSpPr txBox="1">
            <a:spLocks noChangeArrowheads="1"/>
          </p:cNvSpPr>
          <p:nvPr/>
        </p:nvSpPr>
        <p:spPr bwMode="auto">
          <a:xfrm>
            <a:off x="4970478" y="2162736"/>
            <a:ext cx="246784"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W</a:t>
            </a:r>
            <a:endParaRPr lang="en-GB">
              <a:latin typeface="Lucida Sans" panose="020B0602030504020204" pitchFamily="34" charset="77"/>
              <a:cs typeface="Georgia"/>
            </a:endParaRPr>
          </a:p>
        </p:txBody>
      </p:sp>
      <p:sp>
        <p:nvSpPr>
          <p:cNvPr id="50" name="Text Box 53"/>
          <p:cNvSpPr txBox="1">
            <a:spLocks noChangeArrowheads="1"/>
          </p:cNvSpPr>
          <p:nvPr/>
        </p:nvSpPr>
        <p:spPr bwMode="auto">
          <a:xfrm>
            <a:off x="4801626" y="2379851"/>
            <a:ext cx="165966"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S</a:t>
            </a:r>
            <a:endParaRPr lang="en-GB">
              <a:latin typeface="Lucida Sans" panose="020B0602030504020204" pitchFamily="34" charset="77"/>
              <a:cs typeface="Georgia"/>
            </a:endParaRPr>
          </a:p>
        </p:txBody>
      </p:sp>
      <p:sp>
        <p:nvSpPr>
          <p:cNvPr id="51" name="Text Box 54"/>
          <p:cNvSpPr txBox="1">
            <a:spLocks noChangeArrowheads="1"/>
          </p:cNvSpPr>
          <p:nvPr/>
        </p:nvSpPr>
        <p:spPr bwMode="auto">
          <a:xfrm rot="18660000">
            <a:off x="4183809" y="2111916"/>
            <a:ext cx="941140" cy="2596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Region</a:t>
            </a:r>
            <a:endParaRPr lang="en-GB" b="1" dirty="0">
              <a:latin typeface="Lucida Sans" panose="020B0602030504020204" pitchFamily="34" charset="77"/>
              <a:cs typeface="Georgia"/>
            </a:endParaRPr>
          </a:p>
        </p:txBody>
      </p:sp>
      <p:sp>
        <p:nvSpPr>
          <p:cNvPr id="52" name="Text Box 55"/>
          <p:cNvSpPr txBox="1">
            <a:spLocks noChangeArrowheads="1"/>
          </p:cNvSpPr>
          <p:nvPr/>
        </p:nvSpPr>
        <p:spPr bwMode="auto">
          <a:xfrm rot="16200000">
            <a:off x="2487664" y="3705349"/>
            <a:ext cx="1043547" cy="258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Product</a:t>
            </a:r>
          </a:p>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by brand</a:t>
            </a:r>
            <a:endParaRPr lang="en-GB" b="1" dirty="0">
              <a:latin typeface="Lucida Sans" panose="020B0602030504020204" pitchFamily="34" charset="77"/>
              <a:cs typeface="Georgia"/>
            </a:endParaRPr>
          </a:p>
        </p:txBody>
      </p:sp>
      <p:sp>
        <p:nvSpPr>
          <p:cNvPr id="53" name="Line 9"/>
          <p:cNvSpPr>
            <a:spLocks noChangeShapeType="1"/>
          </p:cNvSpPr>
          <p:nvPr/>
        </p:nvSpPr>
        <p:spPr bwMode="auto">
          <a:xfrm>
            <a:off x="4716480" y="447815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4" name="Line 9"/>
          <p:cNvSpPr>
            <a:spLocks noChangeShapeType="1"/>
          </p:cNvSpPr>
          <p:nvPr/>
        </p:nvSpPr>
        <p:spPr bwMode="auto">
          <a:xfrm>
            <a:off x="4716480" y="458320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5" name="Line 9"/>
          <p:cNvSpPr>
            <a:spLocks noChangeShapeType="1"/>
          </p:cNvSpPr>
          <p:nvPr/>
        </p:nvSpPr>
        <p:spPr bwMode="auto">
          <a:xfrm>
            <a:off x="4725139" y="470086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6" name="Line 9"/>
          <p:cNvSpPr>
            <a:spLocks noChangeShapeType="1"/>
          </p:cNvSpPr>
          <p:nvPr/>
        </p:nvSpPr>
        <p:spPr bwMode="auto">
          <a:xfrm>
            <a:off x="4725139" y="487640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7" name="Line 9"/>
          <p:cNvSpPr>
            <a:spLocks noChangeShapeType="1"/>
          </p:cNvSpPr>
          <p:nvPr/>
        </p:nvSpPr>
        <p:spPr bwMode="auto">
          <a:xfrm>
            <a:off x="4725139" y="498146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8" name="Line 9"/>
          <p:cNvSpPr>
            <a:spLocks noChangeShapeType="1"/>
          </p:cNvSpPr>
          <p:nvPr/>
        </p:nvSpPr>
        <p:spPr bwMode="auto">
          <a:xfrm>
            <a:off x="4733798" y="509912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59" name="Line 9"/>
          <p:cNvSpPr>
            <a:spLocks noChangeShapeType="1"/>
          </p:cNvSpPr>
          <p:nvPr/>
        </p:nvSpPr>
        <p:spPr bwMode="auto">
          <a:xfrm>
            <a:off x="4716480" y="409014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0" name="Line 9"/>
          <p:cNvSpPr>
            <a:spLocks noChangeShapeType="1"/>
          </p:cNvSpPr>
          <p:nvPr/>
        </p:nvSpPr>
        <p:spPr bwMode="auto">
          <a:xfrm>
            <a:off x="4716480" y="4195203"/>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1" name="Line 9"/>
          <p:cNvSpPr>
            <a:spLocks noChangeShapeType="1"/>
          </p:cNvSpPr>
          <p:nvPr/>
        </p:nvSpPr>
        <p:spPr bwMode="auto">
          <a:xfrm>
            <a:off x="4725139" y="431286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2" name="Line 9"/>
          <p:cNvSpPr>
            <a:spLocks noChangeShapeType="1"/>
          </p:cNvSpPr>
          <p:nvPr/>
        </p:nvSpPr>
        <p:spPr bwMode="auto">
          <a:xfrm>
            <a:off x="4716480" y="368393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3" name="Line 9"/>
          <p:cNvSpPr>
            <a:spLocks noChangeShapeType="1"/>
          </p:cNvSpPr>
          <p:nvPr/>
        </p:nvSpPr>
        <p:spPr bwMode="auto">
          <a:xfrm>
            <a:off x="4716480" y="378898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4" name="Line 9"/>
          <p:cNvSpPr>
            <a:spLocks noChangeShapeType="1"/>
          </p:cNvSpPr>
          <p:nvPr/>
        </p:nvSpPr>
        <p:spPr bwMode="auto">
          <a:xfrm>
            <a:off x="4725139" y="3906651"/>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5" name="Line 9"/>
          <p:cNvSpPr>
            <a:spLocks noChangeShapeType="1"/>
          </p:cNvSpPr>
          <p:nvPr/>
        </p:nvSpPr>
        <p:spPr bwMode="auto">
          <a:xfrm>
            <a:off x="4725139" y="331694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6" name="Line 9"/>
          <p:cNvSpPr>
            <a:spLocks noChangeShapeType="1"/>
          </p:cNvSpPr>
          <p:nvPr/>
        </p:nvSpPr>
        <p:spPr bwMode="auto">
          <a:xfrm>
            <a:off x="4725139" y="342199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7" name="Line 9"/>
          <p:cNvSpPr>
            <a:spLocks noChangeShapeType="1"/>
          </p:cNvSpPr>
          <p:nvPr/>
        </p:nvSpPr>
        <p:spPr bwMode="auto">
          <a:xfrm>
            <a:off x="4733798" y="3539660"/>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8" name="Line 9"/>
          <p:cNvSpPr>
            <a:spLocks noChangeShapeType="1"/>
          </p:cNvSpPr>
          <p:nvPr/>
        </p:nvSpPr>
        <p:spPr bwMode="auto">
          <a:xfrm>
            <a:off x="4713593" y="291517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69" name="Line 9"/>
          <p:cNvSpPr>
            <a:spLocks noChangeShapeType="1"/>
          </p:cNvSpPr>
          <p:nvPr/>
        </p:nvSpPr>
        <p:spPr bwMode="auto">
          <a:xfrm>
            <a:off x="4713593" y="302022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70" name="Line 9"/>
          <p:cNvSpPr>
            <a:spLocks noChangeShapeType="1"/>
          </p:cNvSpPr>
          <p:nvPr/>
        </p:nvSpPr>
        <p:spPr bwMode="auto">
          <a:xfrm>
            <a:off x="4722252" y="313788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Tree>
    <p:extLst>
      <p:ext uri="{BB962C8B-B14F-4D97-AF65-F5344CB8AC3E}">
        <p14:creationId xmlns:p14="http://schemas.microsoft.com/office/powerpoint/2010/main" val="2774328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Multidimensional Analysis – Roll Up</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27</a:t>
            </a:fld>
            <a:endParaRPr lang="en-US"/>
          </a:p>
        </p:txBody>
      </p:sp>
      <p:sp>
        <p:nvSpPr>
          <p:cNvPr id="5" name="Text Placeholder 4">
            <a:extLst>
              <a:ext uri="{FF2B5EF4-FFF2-40B4-BE49-F238E27FC236}">
                <a16:creationId xmlns:a16="http://schemas.microsoft.com/office/drawing/2014/main" id="{3EE2BCA9-1A31-5C44-895B-81327CC29A2B}"/>
              </a:ext>
            </a:extLst>
          </p:cNvPr>
          <p:cNvSpPr>
            <a:spLocks noGrp="1"/>
          </p:cNvSpPr>
          <p:nvPr>
            <p:ph type="body" sz="quarter" idx="15"/>
          </p:nvPr>
        </p:nvSpPr>
        <p:spPr/>
        <p:txBody>
          <a:bodyPr/>
          <a:lstStyle/>
          <a:p>
            <a:endParaRPr lang="en-US"/>
          </a:p>
        </p:txBody>
      </p:sp>
      <p:sp>
        <p:nvSpPr>
          <p:cNvPr id="4" name="AutoShape 7"/>
          <p:cNvSpPr>
            <a:spLocks noChangeArrowheads="1"/>
          </p:cNvSpPr>
          <p:nvPr/>
        </p:nvSpPr>
        <p:spPr bwMode="auto">
          <a:xfrm flipV="1">
            <a:off x="4717923" y="2840693"/>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7" name="Line 10"/>
          <p:cNvSpPr>
            <a:spLocks noChangeShapeType="1"/>
          </p:cNvSpPr>
          <p:nvPr/>
        </p:nvSpPr>
        <p:spPr bwMode="auto">
          <a:xfrm>
            <a:off x="4716480"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0" name="Line 13"/>
          <p:cNvSpPr>
            <a:spLocks noChangeShapeType="1"/>
          </p:cNvSpPr>
          <p:nvPr/>
        </p:nvSpPr>
        <p:spPr bwMode="auto">
          <a:xfrm flipV="1">
            <a:off x="5119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1" name="Line 14"/>
          <p:cNvSpPr>
            <a:spLocks noChangeShapeType="1"/>
          </p:cNvSpPr>
          <p:nvPr/>
        </p:nvSpPr>
        <p:spPr bwMode="auto">
          <a:xfrm flipV="1">
            <a:off x="5518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Line 15"/>
          <p:cNvSpPr>
            <a:spLocks noChangeShapeType="1"/>
          </p:cNvSpPr>
          <p:nvPr/>
        </p:nvSpPr>
        <p:spPr bwMode="auto">
          <a:xfrm flipV="1">
            <a:off x="5917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3" name="Line 16"/>
          <p:cNvSpPr>
            <a:spLocks noChangeShapeType="1"/>
          </p:cNvSpPr>
          <p:nvPr/>
        </p:nvSpPr>
        <p:spPr bwMode="auto">
          <a:xfrm flipV="1">
            <a:off x="6316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4" name="Line 17"/>
          <p:cNvSpPr>
            <a:spLocks noChangeShapeType="1"/>
          </p:cNvSpPr>
          <p:nvPr/>
        </p:nvSpPr>
        <p:spPr bwMode="auto">
          <a:xfrm>
            <a:off x="6716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5" name="Line 18"/>
          <p:cNvSpPr>
            <a:spLocks noChangeShapeType="1"/>
          </p:cNvSpPr>
          <p:nvPr/>
        </p:nvSpPr>
        <p:spPr bwMode="auto">
          <a:xfrm>
            <a:off x="4919968"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6" name="Line 19"/>
          <p:cNvSpPr>
            <a:spLocks noChangeShapeType="1"/>
          </p:cNvSpPr>
          <p:nvPr/>
        </p:nvSpPr>
        <p:spPr bwMode="auto">
          <a:xfrm>
            <a:off x="5119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7" name="Line 20"/>
          <p:cNvSpPr>
            <a:spLocks noChangeShapeType="1"/>
          </p:cNvSpPr>
          <p:nvPr/>
        </p:nvSpPr>
        <p:spPr bwMode="auto">
          <a:xfrm>
            <a:off x="5319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8" name="Line 21"/>
          <p:cNvSpPr>
            <a:spLocks noChangeShapeType="1"/>
          </p:cNvSpPr>
          <p:nvPr/>
        </p:nvSpPr>
        <p:spPr bwMode="auto">
          <a:xfrm flipV="1">
            <a:off x="4720809"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9" name="Line 22"/>
          <p:cNvSpPr>
            <a:spLocks noChangeShapeType="1"/>
          </p:cNvSpPr>
          <p:nvPr/>
        </p:nvSpPr>
        <p:spPr bwMode="auto">
          <a:xfrm flipV="1">
            <a:off x="7115047" y="225938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0" name="Line 23"/>
          <p:cNvSpPr>
            <a:spLocks noChangeShapeType="1"/>
          </p:cNvSpPr>
          <p:nvPr/>
        </p:nvSpPr>
        <p:spPr bwMode="auto">
          <a:xfrm flipV="1">
            <a:off x="7115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2" name="Line 25"/>
          <p:cNvSpPr>
            <a:spLocks noChangeShapeType="1"/>
          </p:cNvSpPr>
          <p:nvPr/>
        </p:nvSpPr>
        <p:spPr bwMode="auto">
          <a:xfrm>
            <a:off x="7713967" y="2259388"/>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3" name="Line 26"/>
          <p:cNvSpPr>
            <a:spLocks noChangeShapeType="1"/>
          </p:cNvSpPr>
          <p:nvPr/>
        </p:nvSpPr>
        <p:spPr bwMode="auto">
          <a:xfrm>
            <a:off x="7514808" y="24526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4" name="Line 27"/>
          <p:cNvSpPr>
            <a:spLocks noChangeShapeType="1"/>
          </p:cNvSpPr>
          <p:nvPr/>
        </p:nvSpPr>
        <p:spPr bwMode="auto">
          <a:xfrm>
            <a:off x="7314206" y="2645991"/>
            <a:ext cx="0" cy="2323819"/>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5" name="Line 28"/>
          <p:cNvSpPr>
            <a:spLocks noChangeShapeType="1"/>
          </p:cNvSpPr>
          <p:nvPr/>
        </p:nvSpPr>
        <p:spPr bwMode="auto">
          <a:xfrm flipV="1">
            <a:off x="5119127"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6" name="Line 29"/>
          <p:cNvSpPr>
            <a:spLocks noChangeShapeType="1"/>
          </p:cNvSpPr>
          <p:nvPr/>
        </p:nvSpPr>
        <p:spPr bwMode="auto">
          <a:xfrm flipV="1">
            <a:off x="5518888" y="2259388"/>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7" name="Line 30"/>
          <p:cNvSpPr>
            <a:spLocks noChangeShapeType="1"/>
          </p:cNvSpPr>
          <p:nvPr/>
        </p:nvSpPr>
        <p:spPr bwMode="auto">
          <a:xfrm flipV="1">
            <a:off x="5917206" y="2259388"/>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8" name="Line 31"/>
          <p:cNvSpPr>
            <a:spLocks noChangeShapeType="1"/>
          </p:cNvSpPr>
          <p:nvPr/>
        </p:nvSpPr>
        <p:spPr bwMode="auto">
          <a:xfrm flipV="1">
            <a:off x="6316968" y="2259388"/>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29" name="Line 32"/>
          <p:cNvSpPr>
            <a:spLocks noChangeShapeType="1"/>
          </p:cNvSpPr>
          <p:nvPr/>
        </p:nvSpPr>
        <p:spPr bwMode="auto">
          <a:xfrm flipV="1">
            <a:off x="6716730" y="2259388"/>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0" name="Line 33"/>
          <p:cNvSpPr>
            <a:spLocks noChangeShapeType="1"/>
          </p:cNvSpPr>
          <p:nvPr/>
        </p:nvSpPr>
        <p:spPr bwMode="auto">
          <a:xfrm flipV="1">
            <a:off x="7115047" y="419520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1" name="Line 34"/>
          <p:cNvSpPr>
            <a:spLocks noChangeShapeType="1"/>
          </p:cNvSpPr>
          <p:nvPr/>
        </p:nvSpPr>
        <p:spPr bwMode="auto">
          <a:xfrm flipV="1">
            <a:off x="7115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2" name="Line 35"/>
          <p:cNvSpPr>
            <a:spLocks noChangeShapeType="1"/>
          </p:cNvSpPr>
          <p:nvPr/>
        </p:nvSpPr>
        <p:spPr bwMode="auto">
          <a:xfrm flipV="1">
            <a:off x="7115047" y="2645991"/>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Line 36"/>
          <p:cNvSpPr>
            <a:spLocks noChangeShapeType="1"/>
          </p:cNvSpPr>
          <p:nvPr/>
        </p:nvSpPr>
        <p:spPr bwMode="auto">
          <a:xfrm flipV="1">
            <a:off x="7115047" y="3808601"/>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37"/>
          <p:cNvSpPr>
            <a:spLocks noChangeShapeType="1"/>
          </p:cNvSpPr>
          <p:nvPr/>
        </p:nvSpPr>
        <p:spPr bwMode="auto">
          <a:xfrm flipV="1">
            <a:off x="7115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Text Box 38"/>
          <p:cNvSpPr txBox="1">
            <a:spLocks noChangeArrowheads="1"/>
          </p:cNvSpPr>
          <p:nvPr/>
        </p:nvSpPr>
        <p:spPr bwMode="auto">
          <a:xfrm>
            <a:off x="4784308" y="3288928"/>
            <a:ext cx="272762"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dirty="0">
                <a:solidFill>
                  <a:srgbClr val="000000"/>
                </a:solidFill>
                <a:latin typeface="Lucida Sans" panose="020B0602030504020204" pitchFamily="34" charset="77"/>
                <a:cs typeface="Georgia"/>
              </a:rPr>
              <a:t>80</a:t>
            </a:r>
            <a:endParaRPr lang="en-GB" sz="1600" dirty="0">
              <a:latin typeface="Lucida Sans" panose="020B0602030504020204" pitchFamily="34" charset="77"/>
              <a:cs typeface="Georgia"/>
            </a:endParaRPr>
          </a:p>
        </p:txBody>
      </p:sp>
      <p:sp>
        <p:nvSpPr>
          <p:cNvPr id="38" name="Text Box 41"/>
          <p:cNvSpPr txBox="1">
            <a:spLocks noChangeArrowheads="1"/>
          </p:cNvSpPr>
          <p:nvPr/>
        </p:nvSpPr>
        <p:spPr bwMode="auto">
          <a:xfrm>
            <a:off x="4784308" y="4478152"/>
            <a:ext cx="272762"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dirty="0">
                <a:solidFill>
                  <a:srgbClr val="000000"/>
                </a:solidFill>
                <a:latin typeface="Lucida Sans" panose="020B0602030504020204" pitchFamily="34" charset="77"/>
                <a:cs typeface="Georgia"/>
              </a:rPr>
              <a:t>37</a:t>
            </a:r>
            <a:endParaRPr lang="en-GB" sz="1600" dirty="0">
              <a:latin typeface="Lucida Sans" panose="020B0602030504020204" pitchFamily="34" charset="77"/>
              <a:cs typeface="Georgia"/>
            </a:endParaRPr>
          </a:p>
        </p:txBody>
      </p:sp>
      <p:sp>
        <p:nvSpPr>
          <p:cNvPr id="40" name="Text Box 43"/>
          <p:cNvSpPr txBox="1">
            <a:spLocks noChangeArrowheads="1"/>
          </p:cNvSpPr>
          <p:nvPr/>
        </p:nvSpPr>
        <p:spPr bwMode="auto">
          <a:xfrm>
            <a:off x="3387150" y="3374011"/>
            <a:ext cx="1199764" cy="2937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Beverages</a:t>
            </a:r>
            <a:endParaRPr lang="en-GB" dirty="0">
              <a:latin typeface="Lucida Sans" panose="020B0602030504020204" pitchFamily="34" charset="77"/>
              <a:cs typeface="Georgia"/>
            </a:endParaRPr>
          </a:p>
        </p:txBody>
      </p:sp>
      <p:sp>
        <p:nvSpPr>
          <p:cNvPr id="43" name="Text Box 46"/>
          <p:cNvSpPr txBox="1">
            <a:spLocks noChangeArrowheads="1"/>
          </p:cNvSpPr>
          <p:nvPr/>
        </p:nvSpPr>
        <p:spPr bwMode="auto">
          <a:xfrm>
            <a:off x="3387149" y="4457841"/>
            <a:ext cx="1057851" cy="27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Toiletries</a:t>
            </a:r>
            <a:endParaRPr lang="en-GB" dirty="0">
              <a:latin typeface="Lucida Sans" panose="020B0602030504020204" pitchFamily="34" charset="77"/>
              <a:cs typeface="Georgia"/>
            </a:endParaRPr>
          </a:p>
        </p:txBody>
      </p:sp>
      <p:sp>
        <p:nvSpPr>
          <p:cNvPr id="46" name="Text Box 49"/>
          <p:cNvSpPr txBox="1">
            <a:spLocks noChangeArrowheads="1"/>
          </p:cNvSpPr>
          <p:nvPr/>
        </p:nvSpPr>
        <p:spPr bwMode="auto">
          <a:xfrm>
            <a:off x="4865126" y="5256962"/>
            <a:ext cx="2205182" cy="2647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a:solidFill>
                  <a:srgbClr val="000000"/>
                </a:solidFill>
                <a:latin typeface="Lucida Sans" panose="020B0602030504020204" pitchFamily="34" charset="77"/>
                <a:cs typeface="Georgia"/>
              </a:rPr>
              <a:t>1    2    3    4    5    6</a:t>
            </a:r>
            <a:endParaRPr lang="en-GB" sz="1600">
              <a:latin typeface="Lucida Sans" panose="020B0602030504020204" pitchFamily="34" charset="77"/>
              <a:cs typeface="Georgia"/>
            </a:endParaRPr>
          </a:p>
        </p:txBody>
      </p:sp>
      <p:sp>
        <p:nvSpPr>
          <p:cNvPr id="47" name="Text Box 50"/>
          <p:cNvSpPr txBox="1">
            <a:spLocks noChangeArrowheads="1"/>
          </p:cNvSpPr>
          <p:nvPr/>
        </p:nvSpPr>
        <p:spPr bwMode="auto">
          <a:xfrm>
            <a:off x="5643003" y="5591737"/>
            <a:ext cx="1073727" cy="2185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Month</a:t>
            </a:r>
            <a:endParaRPr lang="en-GB" b="1" dirty="0">
              <a:latin typeface="Lucida Sans" panose="020B0602030504020204" pitchFamily="34" charset="77"/>
              <a:cs typeface="Georgia"/>
            </a:endParaRPr>
          </a:p>
        </p:txBody>
      </p:sp>
      <p:sp>
        <p:nvSpPr>
          <p:cNvPr id="48" name="Text Box 51"/>
          <p:cNvSpPr txBox="1">
            <a:spLocks noChangeArrowheads="1"/>
          </p:cNvSpPr>
          <p:nvPr/>
        </p:nvSpPr>
        <p:spPr bwMode="auto">
          <a:xfrm>
            <a:off x="4588035" y="2595565"/>
            <a:ext cx="180398" cy="2507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N</a:t>
            </a:r>
            <a:endParaRPr lang="en-GB">
              <a:latin typeface="Lucida Sans" panose="020B0602030504020204" pitchFamily="34" charset="77"/>
              <a:cs typeface="Georgia"/>
            </a:endParaRPr>
          </a:p>
        </p:txBody>
      </p:sp>
      <p:sp>
        <p:nvSpPr>
          <p:cNvPr id="49" name="Text Box 52"/>
          <p:cNvSpPr txBox="1">
            <a:spLocks noChangeArrowheads="1"/>
          </p:cNvSpPr>
          <p:nvPr/>
        </p:nvSpPr>
        <p:spPr bwMode="auto">
          <a:xfrm>
            <a:off x="4970478" y="2162736"/>
            <a:ext cx="246784" cy="2507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W</a:t>
            </a:r>
            <a:endParaRPr lang="en-GB">
              <a:latin typeface="Lucida Sans" panose="020B0602030504020204" pitchFamily="34" charset="77"/>
              <a:cs typeface="Georgia"/>
            </a:endParaRPr>
          </a:p>
        </p:txBody>
      </p:sp>
      <p:sp>
        <p:nvSpPr>
          <p:cNvPr id="50" name="Text Box 53"/>
          <p:cNvSpPr txBox="1">
            <a:spLocks noChangeArrowheads="1"/>
          </p:cNvSpPr>
          <p:nvPr/>
        </p:nvSpPr>
        <p:spPr bwMode="auto">
          <a:xfrm>
            <a:off x="4801626" y="2379851"/>
            <a:ext cx="165966" cy="2521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Lucida Sans" panose="020B0602030504020204" pitchFamily="34" charset="77"/>
                <a:cs typeface="Georgia"/>
              </a:rPr>
              <a:t>S</a:t>
            </a:r>
            <a:endParaRPr lang="en-GB">
              <a:latin typeface="Lucida Sans" panose="020B0602030504020204" pitchFamily="34" charset="77"/>
              <a:cs typeface="Georgia"/>
            </a:endParaRPr>
          </a:p>
        </p:txBody>
      </p:sp>
      <p:sp>
        <p:nvSpPr>
          <p:cNvPr id="51" name="Text Box 54"/>
          <p:cNvSpPr txBox="1">
            <a:spLocks noChangeArrowheads="1"/>
          </p:cNvSpPr>
          <p:nvPr/>
        </p:nvSpPr>
        <p:spPr bwMode="auto">
          <a:xfrm rot="18660000">
            <a:off x="4183809" y="2111916"/>
            <a:ext cx="941140" cy="2596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Lucida Sans" panose="020B0602030504020204" pitchFamily="34" charset="77"/>
                <a:cs typeface="Georgia"/>
              </a:rPr>
              <a:t>Region</a:t>
            </a:r>
            <a:endParaRPr lang="en-GB" b="1" dirty="0">
              <a:latin typeface="Lucida Sans" panose="020B0602030504020204" pitchFamily="34" charset="77"/>
              <a:cs typeface="Georgia"/>
            </a:endParaRPr>
          </a:p>
        </p:txBody>
      </p:sp>
      <p:sp>
        <p:nvSpPr>
          <p:cNvPr id="52" name="Text Box 55"/>
          <p:cNvSpPr txBox="1">
            <a:spLocks noChangeArrowheads="1"/>
          </p:cNvSpPr>
          <p:nvPr/>
        </p:nvSpPr>
        <p:spPr bwMode="auto">
          <a:xfrm rot="16200000">
            <a:off x="2728433" y="3776786"/>
            <a:ext cx="900672" cy="258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Lucida Sans" panose="020B0602030504020204" pitchFamily="34" charset="77"/>
                <a:cs typeface="Georgia"/>
              </a:rPr>
              <a:t>Product</a:t>
            </a:r>
            <a:endParaRPr lang="en-GB" b="1">
              <a:latin typeface="Lucida Sans" panose="020B0602030504020204" pitchFamily="34" charset="77"/>
              <a:cs typeface="Georgia"/>
            </a:endParaRPr>
          </a:p>
        </p:txBody>
      </p:sp>
    </p:spTree>
    <p:extLst>
      <p:ext uri="{BB962C8B-B14F-4D97-AF65-F5344CB8AC3E}">
        <p14:creationId xmlns:p14="http://schemas.microsoft.com/office/powerpoint/2010/main" val="3719365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Internal Aspects</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28</a:t>
            </a:fld>
            <a:endParaRPr lang="en-US" dirty="0"/>
          </a:p>
        </p:txBody>
      </p:sp>
      <p:sp>
        <p:nvSpPr>
          <p:cNvPr id="4" name="Content Placeholder 3"/>
          <p:cNvSpPr>
            <a:spLocks noGrp="1"/>
          </p:cNvSpPr>
          <p:nvPr>
            <p:ph sz="quarter" idx="13"/>
          </p:nvPr>
        </p:nvSpPr>
        <p:spPr/>
        <p:txBody>
          <a:bodyPr>
            <a:normAutofit/>
          </a:bodyPr>
          <a:lstStyle/>
          <a:p>
            <a:pPr marL="0" indent="0">
              <a:buNone/>
            </a:pPr>
            <a:r>
              <a:rPr lang="en-GB" dirty="0"/>
              <a:t>Schemas</a:t>
            </a:r>
          </a:p>
          <a:p>
            <a:pPr lvl="1"/>
            <a:r>
              <a:rPr lang="en-GB" dirty="0"/>
              <a:t>Star schema</a:t>
            </a:r>
          </a:p>
          <a:p>
            <a:pPr lvl="1"/>
            <a:r>
              <a:rPr lang="en-GB" dirty="0"/>
              <a:t>Snowflake schema</a:t>
            </a:r>
          </a:p>
          <a:p>
            <a:pPr lvl="1"/>
            <a:r>
              <a:rPr lang="en-GB" dirty="0"/>
              <a:t>Fact constellation schema</a:t>
            </a:r>
          </a:p>
          <a:p>
            <a:pPr marL="0" indent="0">
              <a:buNone/>
            </a:pPr>
            <a:r>
              <a:rPr lang="en-GB" dirty="0"/>
              <a:t>Aggregated data</a:t>
            </a:r>
          </a:p>
          <a:p>
            <a:pPr marL="0" indent="0">
              <a:buNone/>
            </a:pPr>
            <a:r>
              <a:rPr lang="en-GB" dirty="0"/>
              <a:t>Specialised indexes</a:t>
            </a:r>
          </a:p>
          <a:p>
            <a:pPr lvl="1"/>
            <a:r>
              <a:rPr lang="en-GB" dirty="0"/>
              <a:t>Bit map indexes (see lecture on multidimensional indexes)</a:t>
            </a:r>
          </a:p>
          <a:p>
            <a:pPr lvl="1"/>
            <a:r>
              <a:rPr lang="en-GB" dirty="0"/>
              <a:t>Join indexes</a:t>
            </a:r>
          </a:p>
          <a:p>
            <a:pPr marL="0" indent="0">
              <a:buNone/>
            </a:pPr>
            <a:r>
              <a:rPr lang="en-GB" dirty="0"/>
              <a:t>Specialised </a:t>
            </a:r>
            <a:r>
              <a:rPr lang="en-GB"/>
              <a:t>join methods</a:t>
            </a:r>
            <a:endParaRPr lang="en-GB" dirty="0"/>
          </a:p>
        </p:txBody>
      </p:sp>
      <p:sp>
        <p:nvSpPr>
          <p:cNvPr id="2" name="Text Placeholder 1">
            <a:extLst>
              <a:ext uri="{FF2B5EF4-FFF2-40B4-BE49-F238E27FC236}">
                <a16:creationId xmlns:a16="http://schemas.microsoft.com/office/drawing/2014/main" id="{2DCCD2E0-55B5-6B47-B259-8D31246CACFE}"/>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59735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 Schema</a:t>
            </a:r>
          </a:p>
        </p:txBody>
      </p:sp>
      <p:sp>
        <p:nvSpPr>
          <p:cNvPr id="3" name="Slide Number Placeholder 2"/>
          <p:cNvSpPr>
            <a:spLocks noGrp="1"/>
          </p:cNvSpPr>
          <p:nvPr>
            <p:ph type="sldNum" sz="quarter" idx="12"/>
          </p:nvPr>
        </p:nvSpPr>
        <p:spPr/>
        <p:txBody>
          <a:bodyPr/>
          <a:lstStyle/>
          <a:p>
            <a:fld id="{03AC6681-E0FD-2C4C-B392-04A572FD2AAE}" type="slidenum">
              <a:rPr lang="en-US" smtClean="0"/>
              <a:pPr/>
              <a:t>29</a:t>
            </a:fld>
            <a:endParaRPr lang="en-US"/>
          </a:p>
        </p:txBody>
      </p:sp>
      <p:sp>
        <p:nvSpPr>
          <p:cNvPr id="22" name="Text Box 7"/>
          <p:cNvSpPr txBox="1">
            <a:spLocks noChangeArrowheads="1"/>
          </p:cNvSpPr>
          <p:nvPr/>
        </p:nvSpPr>
        <p:spPr bwMode="auto">
          <a:xfrm>
            <a:off x="2475197" y="1821120"/>
            <a:ext cx="1438852" cy="23728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Time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Quarter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Quarter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Date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Month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Month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Day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Day of Week</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Season</a:t>
            </a:r>
            <a:endParaRPr lang="en-GB">
              <a:latin typeface="Lucida Sans" panose="020B0602030504020204" pitchFamily="34" charset="77"/>
              <a:cs typeface="Georgia"/>
            </a:endParaRPr>
          </a:p>
        </p:txBody>
      </p:sp>
      <p:sp>
        <p:nvSpPr>
          <p:cNvPr id="23" name="Text Box 8"/>
          <p:cNvSpPr txBox="1">
            <a:spLocks noChangeArrowheads="1"/>
          </p:cNvSpPr>
          <p:nvPr/>
        </p:nvSpPr>
        <p:spPr bwMode="auto">
          <a:xfrm>
            <a:off x="7683640" y="1793106"/>
            <a:ext cx="1733262" cy="15982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Geography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Region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Region Manager</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City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City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Post Code</a:t>
            </a:r>
            <a:endParaRPr lang="en-GB">
              <a:latin typeface="Lucida Sans" panose="020B0602030504020204" pitchFamily="34" charset="77"/>
              <a:cs typeface="Georgia"/>
            </a:endParaRPr>
          </a:p>
        </p:txBody>
      </p:sp>
      <p:sp>
        <p:nvSpPr>
          <p:cNvPr id="24" name="Text Box 9"/>
          <p:cNvSpPr txBox="1">
            <a:spLocks noChangeArrowheads="1"/>
          </p:cNvSpPr>
          <p:nvPr/>
        </p:nvSpPr>
        <p:spPr bwMode="auto">
          <a:xfrm>
            <a:off x="2196664" y="4856513"/>
            <a:ext cx="1967057" cy="15730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Account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Key Account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Key Account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Account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Account Type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Account Market</a:t>
            </a:r>
            <a:endParaRPr lang="en-GB">
              <a:latin typeface="Lucida Sans" panose="020B0602030504020204" pitchFamily="34" charset="77"/>
              <a:cs typeface="Georgia"/>
            </a:endParaRPr>
          </a:p>
        </p:txBody>
      </p:sp>
      <p:sp>
        <p:nvSpPr>
          <p:cNvPr id="25" name="Text Box 10"/>
          <p:cNvSpPr txBox="1">
            <a:spLocks noChangeArrowheads="1"/>
          </p:cNvSpPr>
          <p:nvPr/>
        </p:nvSpPr>
        <p:spPr bwMode="auto">
          <a:xfrm>
            <a:off x="7991039" y="4013271"/>
            <a:ext cx="1860261" cy="26389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Product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Product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Brand Manager</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Brand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 Line Code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 Line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 Line Mgr</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Product Name</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Product Colour</a:t>
            </a:r>
          </a:p>
          <a:p>
            <a:pPr>
              <a:lnSpc>
                <a:spcPct val="110000"/>
              </a:lnSpc>
              <a:buClr>
                <a:srgbClr val="000000"/>
              </a:buClr>
              <a:buSzPct val="90000"/>
              <a:buFont typeface="Monotype Sorts" charset="0"/>
              <a:buNone/>
            </a:pPr>
            <a:r>
              <a:rPr lang="en-GB" sz="1500" b="1">
                <a:solidFill>
                  <a:srgbClr val="000000"/>
                </a:solidFill>
                <a:latin typeface="Lucida Sans" panose="020B0602030504020204" pitchFamily="34" charset="77"/>
                <a:cs typeface="Georgia"/>
              </a:rPr>
              <a:t>Product Model No</a:t>
            </a:r>
            <a:endParaRPr lang="en-GB">
              <a:latin typeface="Lucida Sans" panose="020B0602030504020204" pitchFamily="34" charset="77"/>
              <a:cs typeface="Georgia"/>
            </a:endParaRPr>
          </a:p>
        </p:txBody>
      </p:sp>
      <p:sp>
        <p:nvSpPr>
          <p:cNvPr id="26" name="Text Box 11"/>
          <p:cNvSpPr txBox="1">
            <a:spLocks noChangeArrowheads="1"/>
          </p:cNvSpPr>
          <p:nvPr/>
        </p:nvSpPr>
        <p:spPr bwMode="auto">
          <a:xfrm>
            <a:off x="4849232" y="3448775"/>
            <a:ext cx="1932421" cy="17201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Geography Code</a:t>
            </a:r>
          </a:p>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Time Code</a:t>
            </a:r>
          </a:p>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Account Code</a:t>
            </a:r>
          </a:p>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Product Code</a:t>
            </a:r>
          </a:p>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Sterling Amount</a:t>
            </a:r>
          </a:p>
          <a:p>
            <a:pPr>
              <a:lnSpc>
                <a:spcPct val="110000"/>
              </a:lnSpc>
              <a:buClr>
                <a:srgbClr val="000000"/>
              </a:buClr>
              <a:buSzPct val="90000"/>
              <a:buFont typeface="Monotype Sorts" charset="0"/>
              <a:buNone/>
            </a:pPr>
            <a:r>
              <a:rPr lang="en-GB" sz="1700" b="1">
                <a:solidFill>
                  <a:srgbClr val="000000"/>
                </a:solidFill>
                <a:latin typeface="Lucida Sans" panose="020B0602030504020204" pitchFamily="34" charset="77"/>
                <a:cs typeface="Georgia"/>
              </a:rPr>
              <a:t>Units</a:t>
            </a:r>
            <a:endParaRPr lang="en-GB">
              <a:latin typeface="Lucida Sans" panose="020B0602030504020204" pitchFamily="34" charset="77"/>
              <a:cs typeface="Georgia"/>
            </a:endParaRPr>
          </a:p>
        </p:txBody>
      </p:sp>
      <p:sp>
        <p:nvSpPr>
          <p:cNvPr id="27" name="AutoShape 12"/>
          <p:cNvSpPr>
            <a:spLocks noChangeArrowheads="1"/>
          </p:cNvSpPr>
          <p:nvPr/>
        </p:nvSpPr>
        <p:spPr bwMode="auto">
          <a:xfrm flipV="1">
            <a:off x="2368401" y="1816918"/>
            <a:ext cx="1524000" cy="239665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8" name="AutoShape 13"/>
          <p:cNvSpPr>
            <a:spLocks noChangeArrowheads="1"/>
          </p:cNvSpPr>
          <p:nvPr/>
        </p:nvSpPr>
        <p:spPr bwMode="auto">
          <a:xfrm flipV="1">
            <a:off x="7634573" y="1783301"/>
            <a:ext cx="1744807" cy="15898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9" name="AutoShape 14"/>
          <p:cNvSpPr>
            <a:spLocks noChangeArrowheads="1"/>
          </p:cNvSpPr>
          <p:nvPr/>
        </p:nvSpPr>
        <p:spPr bwMode="auto">
          <a:xfrm flipV="1">
            <a:off x="2141822" y="4834102"/>
            <a:ext cx="1972830" cy="164306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30" name="AutoShape 15"/>
          <p:cNvSpPr>
            <a:spLocks noChangeArrowheads="1"/>
          </p:cNvSpPr>
          <p:nvPr/>
        </p:nvSpPr>
        <p:spPr bwMode="auto">
          <a:xfrm flipV="1">
            <a:off x="7952071" y="3999264"/>
            <a:ext cx="1870364" cy="269221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31" name="AutoShape 16"/>
          <p:cNvSpPr>
            <a:spLocks noChangeArrowheads="1"/>
          </p:cNvSpPr>
          <p:nvPr/>
        </p:nvSpPr>
        <p:spPr bwMode="auto">
          <a:xfrm flipV="1">
            <a:off x="4781403" y="3427763"/>
            <a:ext cx="1945409" cy="1755122"/>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32" name="Line 17"/>
          <p:cNvSpPr>
            <a:spLocks noChangeShapeType="1"/>
          </p:cNvSpPr>
          <p:nvPr/>
        </p:nvSpPr>
        <p:spPr bwMode="auto">
          <a:xfrm flipV="1">
            <a:off x="6508891" y="2772219"/>
            <a:ext cx="1106921" cy="647140"/>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3" name="Line 18"/>
          <p:cNvSpPr>
            <a:spLocks noChangeShapeType="1"/>
          </p:cNvSpPr>
          <p:nvPr/>
        </p:nvSpPr>
        <p:spPr bwMode="auto">
          <a:xfrm>
            <a:off x="6569504" y="5187087"/>
            <a:ext cx="1382568" cy="979114"/>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19"/>
          <p:cNvSpPr>
            <a:spLocks noChangeShapeType="1"/>
          </p:cNvSpPr>
          <p:nvPr/>
        </p:nvSpPr>
        <p:spPr bwMode="auto">
          <a:xfrm>
            <a:off x="3882299" y="2644754"/>
            <a:ext cx="1047750" cy="764801"/>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Line 20"/>
          <p:cNvSpPr>
            <a:spLocks noChangeShapeType="1"/>
          </p:cNvSpPr>
          <p:nvPr/>
        </p:nvSpPr>
        <p:spPr bwMode="auto">
          <a:xfrm flipV="1">
            <a:off x="4114653" y="5184285"/>
            <a:ext cx="1005897" cy="563096"/>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6" name="Text Box 21"/>
          <p:cNvSpPr txBox="1">
            <a:spLocks noChangeArrowheads="1"/>
          </p:cNvSpPr>
          <p:nvPr/>
        </p:nvSpPr>
        <p:spPr bwMode="auto">
          <a:xfrm>
            <a:off x="2361186" y="1498952"/>
            <a:ext cx="692727"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Lucida Sans" panose="020B0602030504020204" pitchFamily="34" charset="77"/>
                <a:cs typeface="Georgia"/>
              </a:rPr>
              <a:t>Time</a:t>
            </a:r>
            <a:endParaRPr lang="en-GB">
              <a:latin typeface="Lucida Sans" panose="020B0602030504020204" pitchFamily="34" charset="77"/>
              <a:cs typeface="Georgia"/>
            </a:endParaRPr>
          </a:p>
        </p:txBody>
      </p:sp>
      <p:sp>
        <p:nvSpPr>
          <p:cNvPr id="37" name="Text Box 22"/>
          <p:cNvSpPr txBox="1">
            <a:spLocks noChangeArrowheads="1"/>
          </p:cNvSpPr>
          <p:nvPr/>
        </p:nvSpPr>
        <p:spPr bwMode="auto">
          <a:xfrm>
            <a:off x="5263426" y="3102793"/>
            <a:ext cx="780761" cy="3235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Lucida Sans" panose="020B0602030504020204" pitchFamily="34" charset="77"/>
                <a:cs typeface="Georgia"/>
              </a:rPr>
              <a:t>Sales</a:t>
            </a:r>
            <a:endParaRPr lang="en-GB">
              <a:latin typeface="Lucida Sans" panose="020B0602030504020204" pitchFamily="34" charset="77"/>
              <a:cs typeface="Georgia"/>
            </a:endParaRPr>
          </a:p>
        </p:txBody>
      </p:sp>
      <p:sp>
        <p:nvSpPr>
          <p:cNvPr id="38" name="Text Box 24"/>
          <p:cNvSpPr txBox="1">
            <a:spLocks noChangeArrowheads="1"/>
          </p:cNvSpPr>
          <p:nvPr/>
        </p:nvSpPr>
        <p:spPr bwMode="auto">
          <a:xfrm>
            <a:off x="2131721" y="4502129"/>
            <a:ext cx="1127125"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Lucida Sans" panose="020B0602030504020204" pitchFamily="34" charset="77"/>
                <a:cs typeface="Georgia"/>
              </a:rPr>
              <a:t>Account</a:t>
            </a:r>
            <a:endParaRPr lang="en-GB">
              <a:latin typeface="Lucida Sans" panose="020B0602030504020204" pitchFamily="34" charset="77"/>
              <a:cs typeface="Georgia"/>
            </a:endParaRPr>
          </a:p>
        </p:txBody>
      </p:sp>
      <p:sp>
        <p:nvSpPr>
          <p:cNvPr id="39" name="Text Box 25"/>
          <p:cNvSpPr txBox="1">
            <a:spLocks noChangeArrowheads="1"/>
          </p:cNvSpPr>
          <p:nvPr/>
        </p:nvSpPr>
        <p:spPr bwMode="auto">
          <a:xfrm>
            <a:off x="7953516" y="3670092"/>
            <a:ext cx="1075170" cy="3235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Lucida Sans" panose="020B0602030504020204" pitchFamily="34" charset="77"/>
                <a:cs typeface="Georgia"/>
              </a:rPr>
              <a:t>Product</a:t>
            </a:r>
            <a:endParaRPr lang="en-GB">
              <a:latin typeface="Lucida Sans" panose="020B0602030504020204" pitchFamily="34" charset="77"/>
              <a:cs typeface="Georgia"/>
            </a:endParaRPr>
          </a:p>
        </p:txBody>
      </p:sp>
    </p:spTree>
    <p:extLst>
      <p:ext uri="{BB962C8B-B14F-4D97-AF65-F5344CB8AC3E}">
        <p14:creationId xmlns:p14="http://schemas.microsoft.com/office/powerpoint/2010/main" val="609441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Styles – OLTP</a:t>
            </a:r>
          </a:p>
        </p:txBody>
      </p:sp>
      <p:sp>
        <p:nvSpPr>
          <p:cNvPr id="3" name="Slide Number Placeholder 2"/>
          <p:cNvSpPr>
            <a:spLocks noGrp="1"/>
          </p:cNvSpPr>
          <p:nvPr>
            <p:ph type="sldNum" sz="quarter" idx="12"/>
          </p:nvPr>
        </p:nvSpPr>
        <p:spPr/>
        <p:txBody>
          <a:bodyPr/>
          <a:lstStyle/>
          <a:p>
            <a:fld id="{03AC6681-E0FD-2C4C-B392-04A572FD2AAE}" type="slidenum">
              <a:rPr lang="en-US" smtClean="0"/>
              <a:pPr/>
              <a:t>3</a:t>
            </a:fld>
            <a:endParaRPr lang="en-US" dirty="0"/>
          </a:p>
        </p:txBody>
      </p:sp>
      <p:sp>
        <p:nvSpPr>
          <p:cNvPr id="4" name="Content Placeholder 3"/>
          <p:cNvSpPr>
            <a:spLocks noGrp="1"/>
          </p:cNvSpPr>
          <p:nvPr>
            <p:ph sz="quarter" idx="13"/>
          </p:nvPr>
        </p:nvSpPr>
        <p:spPr/>
        <p:txBody>
          <a:bodyPr/>
          <a:lstStyle/>
          <a:p>
            <a:pPr marL="0" indent="0">
              <a:buNone/>
            </a:pPr>
            <a:r>
              <a:rPr lang="en-GB" dirty="0"/>
              <a:t>On-Line Transaction Processing</a:t>
            </a:r>
          </a:p>
          <a:p>
            <a:pPr lvl="1"/>
            <a:r>
              <a:rPr lang="en-GB" dirty="0"/>
              <a:t>Traditional workloads,</a:t>
            </a:r>
            <a:r>
              <a:rPr lang="en-GB" dirty="0">
                <a:latin typeface="Arial"/>
              </a:rPr>
              <a:t> ‘</a:t>
            </a:r>
            <a:r>
              <a:rPr lang="en-GB" dirty="0"/>
              <a:t>bread and butter</a:t>
            </a:r>
            <a:r>
              <a:rPr lang="en-GB" dirty="0">
                <a:latin typeface="Arial"/>
              </a:rPr>
              <a:t>’</a:t>
            </a:r>
            <a:r>
              <a:rPr lang="en-GB" dirty="0"/>
              <a:t> processing </a:t>
            </a:r>
          </a:p>
          <a:p>
            <a:pPr lvl="1"/>
            <a:r>
              <a:rPr lang="en-GB" dirty="0"/>
              <a:t>Volumes of data, transactions grow, networks getting larger.</a:t>
            </a:r>
          </a:p>
        </p:txBody>
      </p:sp>
      <p:sp>
        <p:nvSpPr>
          <p:cNvPr id="5" name="Text Placeholder 4">
            <a:extLst>
              <a:ext uri="{FF2B5EF4-FFF2-40B4-BE49-F238E27FC236}">
                <a16:creationId xmlns:a16="http://schemas.microsoft.com/office/drawing/2014/main" id="{A7F2C11D-4058-D047-8A1C-BB420A478B82}"/>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520984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Fact Tables</a:t>
            </a:r>
          </a:p>
        </p:txBody>
      </p:sp>
      <p:sp>
        <p:nvSpPr>
          <p:cNvPr id="17" name="Slide Number Placeholder 16"/>
          <p:cNvSpPr>
            <a:spLocks noGrp="1"/>
          </p:cNvSpPr>
          <p:nvPr>
            <p:ph type="sldNum" sz="quarter" idx="12"/>
          </p:nvPr>
        </p:nvSpPr>
        <p:spPr/>
        <p:txBody>
          <a:bodyPr/>
          <a:lstStyle/>
          <a:p>
            <a:fld id="{03AC6681-E0FD-2C4C-B392-04A572FD2AAE}" type="slidenum">
              <a:rPr lang="en-US" smtClean="0"/>
              <a:pPr/>
              <a:t>30</a:t>
            </a:fld>
            <a:endParaRPr lang="en-US"/>
          </a:p>
        </p:txBody>
      </p:sp>
      <p:sp>
        <p:nvSpPr>
          <p:cNvPr id="3" name="Text Placeholder 2">
            <a:extLst>
              <a:ext uri="{FF2B5EF4-FFF2-40B4-BE49-F238E27FC236}">
                <a16:creationId xmlns:a16="http://schemas.microsoft.com/office/drawing/2014/main" id="{B7476213-5244-594D-928A-87F24E0005DA}"/>
              </a:ext>
            </a:extLst>
          </p:cNvPr>
          <p:cNvSpPr>
            <a:spLocks noGrp="1"/>
          </p:cNvSpPr>
          <p:nvPr>
            <p:ph type="body" sz="quarter" idx="15"/>
          </p:nvPr>
        </p:nvSpPr>
        <p:spPr/>
        <p:txBody>
          <a:bodyPr/>
          <a:lstStyle/>
          <a:p>
            <a:endParaRPr lang="en-US" dirty="0"/>
          </a:p>
        </p:txBody>
      </p:sp>
      <p:sp>
        <p:nvSpPr>
          <p:cNvPr id="5" name="Text Box 39"/>
          <p:cNvSpPr txBox="1">
            <a:spLocks noChangeArrowheads="1"/>
          </p:cNvSpPr>
          <p:nvPr/>
        </p:nvSpPr>
        <p:spPr bwMode="auto">
          <a:xfrm>
            <a:off x="3402703" y="4928945"/>
            <a:ext cx="3339523" cy="6720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mn-lt"/>
                <a:cs typeface="Georgia"/>
              </a:rPr>
              <a:t>key columns joining fact table</a:t>
            </a:r>
          </a:p>
          <a:p>
            <a:pPr algn="ctr">
              <a:buClr>
                <a:srgbClr val="000000"/>
              </a:buClr>
              <a:buSzPct val="90000"/>
              <a:buFont typeface="Monotype Sorts" charset="0"/>
              <a:buNone/>
            </a:pPr>
            <a:r>
              <a:rPr lang="en-GB" sz="1600" dirty="0">
                <a:solidFill>
                  <a:srgbClr val="000000"/>
                </a:solidFill>
                <a:latin typeface="+mn-lt"/>
                <a:cs typeface="Georgia"/>
              </a:rPr>
              <a:t>to the dimension tables</a:t>
            </a:r>
            <a:endParaRPr lang="en-GB" sz="1600" dirty="0">
              <a:latin typeface="+mn-lt"/>
              <a:cs typeface="Georgia"/>
            </a:endParaRPr>
          </a:p>
        </p:txBody>
      </p:sp>
      <p:sp>
        <p:nvSpPr>
          <p:cNvPr id="7" name="Text Box 41"/>
          <p:cNvSpPr txBox="1">
            <a:spLocks noChangeArrowheads="1"/>
          </p:cNvSpPr>
          <p:nvPr/>
        </p:nvSpPr>
        <p:spPr bwMode="auto">
          <a:xfrm>
            <a:off x="8266364" y="4900724"/>
            <a:ext cx="1238250" cy="501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mn-lt"/>
                <a:cs typeface="Georgia"/>
              </a:rPr>
              <a:t>numerical</a:t>
            </a:r>
          </a:p>
          <a:p>
            <a:pPr algn="ctr">
              <a:buClr>
                <a:srgbClr val="000000"/>
              </a:buClr>
              <a:buSzPct val="90000"/>
              <a:buFont typeface="Monotype Sorts" charset="0"/>
              <a:buNone/>
            </a:pPr>
            <a:r>
              <a:rPr lang="en-GB" sz="1600" dirty="0">
                <a:solidFill>
                  <a:srgbClr val="000000"/>
                </a:solidFill>
                <a:latin typeface="+mn-lt"/>
                <a:cs typeface="Georgia"/>
              </a:rPr>
              <a:t>measures</a:t>
            </a:r>
            <a:endParaRPr lang="en-GB" sz="1600" dirty="0">
              <a:latin typeface="+mn-lt"/>
              <a:cs typeface="Georgia"/>
            </a:endParaRPr>
          </a:p>
        </p:txBody>
      </p:sp>
      <p:graphicFrame>
        <p:nvGraphicFramePr>
          <p:cNvPr id="14" name="Group 145"/>
          <p:cNvGraphicFramePr>
            <a:graphicFrameLocks noGrp="1"/>
          </p:cNvGraphicFramePr>
          <p:nvPr>
            <p:extLst>
              <p:ext uri="{D42A27DB-BD31-4B8C-83A1-F6EECF244321}">
                <p14:modId xmlns:p14="http://schemas.microsoft.com/office/powerpoint/2010/main" val="3898110960"/>
              </p:ext>
            </p:extLst>
          </p:nvPr>
        </p:nvGraphicFramePr>
        <p:xfrm>
          <a:off x="2296104" y="2119591"/>
          <a:ext cx="7521865" cy="2097744"/>
        </p:xfrm>
        <a:graphic>
          <a:graphicData uri="http://schemas.openxmlformats.org/drawingml/2006/table">
            <a:tbl>
              <a:tblPr/>
              <a:tblGrid>
                <a:gridCol w="1887682">
                  <a:extLst>
                    <a:ext uri="{9D8B030D-6E8A-4147-A177-3AD203B41FA5}">
                      <a16:colId xmlns:a16="http://schemas.microsoft.com/office/drawing/2014/main" val="20000"/>
                    </a:ext>
                  </a:extLst>
                </a:gridCol>
                <a:gridCol w="1834284">
                  <a:extLst>
                    <a:ext uri="{9D8B030D-6E8A-4147-A177-3AD203B41FA5}">
                      <a16:colId xmlns:a16="http://schemas.microsoft.com/office/drawing/2014/main" val="20001"/>
                    </a:ext>
                  </a:extLst>
                </a:gridCol>
                <a:gridCol w="1847273">
                  <a:extLst>
                    <a:ext uri="{9D8B030D-6E8A-4147-A177-3AD203B41FA5}">
                      <a16:colId xmlns:a16="http://schemas.microsoft.com/office/drawing/2014/main" val="20002"/>
                    </a:ext>
                  </a:extLst>
                </a:gridCol>
                <a:gridCol w="975591">
                  <a:extLst>
                    <a:ext uri="{9D8B030D-6E8A-4147-A177-3AD203B41FA5}">
                      <a16:colId xmlns:a16="http://schemas.microsoft.com/office/drawing/2014/main" val="20003"/>
                    </a:ext>
                  </a:extLst>
                </a:gridCol>
                <a:gridCol w="977035">
                  <a:extLst>
                    <a:ext uri="{9D8B030D-6E8A-4147-A177-3AD203B41FA5}">
                      <a16:colId xmlns:a16="http://schemas.microsoft.com/office/drawing/2014/main" val="20004"/>
                    </a:ext>
                  </a:extLst>
                </a:gridCol>
              </a:tblGrid>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mn-lt"/>
                          <a:ea typeface="ＭＳ Ｐゴシック" charset="0"/>
                          <a:cs typeface="Georgia"/>
                        </a:rPr>
                        <a:t>Prod_Code</a:t>
                      </a:r>
                      <a:endParaRPr kumimoji="0" lang="en-GB" sz="1600" b="1" i="0" u="none" strike="noStrike" cap="none" normalizeH="0" baseline="0" dirty="0">
                        <a:ln>
                          <a:noFill/>
                        </a:ln>
                        <a:solidFill>
                          <a:schemeClr val="accent2"/>
                        </a:solidFill>
                        <a:effectLst/>
                        <a:latin typeface="+mn-lt"/>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mn-lt"/>
                          <a:ea typeface="ＭＳ Ｐゴシック" charset="0"/>
                          <a:cs typeface="Georgia"/>
                        </a:rPr>
                        <a:t>Time_Code</a:t>
                      </a:r>
                      <a:endParaRPr kumimoji="0" lang="en-GB" sz="1600" b="1" i="0" u="none" strike="noStrike" cap="none" normalizeH="0" baseline="0" dirty="0">
                        <a:ln>
                          <a:noFill/>
                        </a:ln>
                        <a:solidFill>
                          <a:schemeClr val="accent2"/>
                        </a:solidFill>
                        <a:effectLst/>
                        <a:latin typeface="+mn-lt"/>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mn-lt"/>
                          <a:ea typeface="ＭＳ Ｐゴシック" charset="0"/>
                          <a:cs typeface="Georgia"/>
                        </a:rPr>
                        <a:t>Acct_Code</a:t>
                      </a:r>
                      <a:endParaRPr kumimoji="0" lang="en-GB" sz="1600" b="1" i="0" u="none" strike="noStrike" cap="none" normalizeH="0" baseline="0" dirty="0">
                        <a:ln>
                          <a:noFill/>
                        </a:ln>
                        <a:solidFill>
                          <a:schemeClr val="accent2"/>
                        </a:solidFill>
                        <a:effectLst/>
                        <a:latin typeface="+mn-lt"/>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a:ln>
                            <a:noFill/>
                          </a:ln>
                          <a:solidFill>
                            <a:srgbClr val="FF0000"/>
                          </a:solidFill>
                          <a:effectLst/>
                          <a:latin typeface="+mn-lt"/>
                          <a:ea typeface="ＭＳ Ｐゴシック" charset="0"/>
                          <a:cs typeface="Georgia"/>
                        </a:rPr>
                        <a:t>Sales</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rgbClr val="FF0000"/>
                          </a:solidFill>
                          <a:effectLst/>
                          <a:latin typeface="+mn-lt"/>
                          <a:ea typeface="ＭＳ Ｐゴシック" charset="0"/>
                          <a:cs typeface="Georgia"/>
                        </a:rPr>
                        <a:t>Qty</a:t>
                      </a:r>
                      <a:endParaRPr kumimoji="0" lang="en-GB" sz="1600" b="1" i="0" u="none" strike="noStrike" cap="none" normalizeH="0" baseline="0" dirty="0">
                        <a:ln>
                          <a:noFill/>
                        </a:ln>
                        <a:solidFill>
                          <a:srgbClr val="FF0000"/>
                        </a:solidFill>
                        <a:effectLst/>
                        <a:latin typeface="+mn-lt"/>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101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100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102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225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103</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104</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mn-lt"/>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250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105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5" name="Left Brace 14"/>
          <p:cNvSpPr/>
          <p:nvPr/>
        </p:nvSpPr>
        <p:spPr bwMode="auto">
          <a:xfrm rot="16200000">
            <a:off x="5051938" y="2235678"/>
            <a:ext cx="356305" cy="4973782"/>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noAutofit/>
          </a:bodyPr>
          <a:lstStyle/>
          <a:p>
            <a:pPr algn="ctr" eaLnBrk="0" fontAlgn="base" hangingPunct="0">
              <a:spcBef>
                <a:spcPct val="0"/>
              </a:spcBef>
              <a:spcAft>
                <a:spcPct val="0"/>
              </a:spcAft>
            </a:pPr>
            <a:endParaRPr lang="en-US" sz="1200" dirty="0">
              <a:ea typeface="ＭＳ Ｐゴシック" pitchFamily="-106" charset="-128"/>
              <a:cs typeface="ＭＳ Ｐゴシック" pitchFamily="-106" charset="-128"/>
            </a:endParaRPr>
          </a:p>
        </p:txBody>
      </p:sp>
      <p:sp>
        <p:nvSpPr>
          <p:cNvPr id="16" name="Left Brace 15"/>
          <p:cNvSpPr/>
          <p:nvPr/>
        </p:nvSpPr>
        <p:spPr bwMode="auto">
          <a:xfrm rot="16200000">
            <a:off x="8751176" y="3833931"/>
            <a:ext cx="356306" cy="1777280"/>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noAutofit/>
          </a:bodyPr>
          <a:lstStyle/>
          <a:p>
            <a:pPr algn="ctr" eaLnBrk="0" fontAlgn="base" hangingPunct="0">
              <a:spcBef>
                <a:spcPct val="0"/>
              </a:spcBef>
              <a:spcAft>
                <a:spcPct val="0"/>
              </a:spcAft>
            </a:pPr>
            <a:endParaRPr lang="en-US" sz="120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1565311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of a Snowflake Schema</a:t>
            </a:r>
          </a:p>
        </p:txBody>
      </p:sp>
      <p:sp>
        <p:nvSpPr>
          <p:cNvPr id="3" name="Slide Number Placeholder 2"/>
          <p:cNvSpPr>
            <a:spLocks noGrp="1"/>
          </p:cNvSpPr>
          <p:nvPr>
            <p:ph type="sldNum" sz="quarter" idx="12"/>
          </p:nvPr>
        </p:nvSpPr>
        <p:spPr/>
        <p:txBody>
          <a:bodyPr/>
          <a:lstStyle/>
          <a:p>
            <a:fld id="{03AC6681-E0FD-2C4C-B392-04A572FD2AAE}" type="slidenum">
              <a:rPr lang="en-US" smtClean="0"/>
              <a:pPr/>
              <a:t>31</a:t>
            </a:fld>
            <a:endParaRPr lang="en-US"/>
          </a:p>
        </p:txBody>
      </p:sp>
      <p:sp>
        <p:nvSpPr>
          <p:cNvPr id="4" name="Text Box 7"/>
          <p:cNvSpPr txBox="1">
            <a:spLocks noChangeArrowheads="1"/>
          </p:cNvSpPr>
          <p:nvPr/>
        </p:nvSpPr>
        <p:spPr bwMode="auto">
          <a:xfrm>
            <a:off x="6248979" y="4882340"/>
            <a:ext cx="1388341" cy="13068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Time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Year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Quarter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Month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Day Code</a:t>
            </a:r>
            <a:endParaRPr lang="en-GB">
              <a:latin typeface="Lucida Sans" panose="020B0602030504020204" pitchFamily="34" charset="77"/>
              <a:cs typeface="Georgia"/>
            </a:endParaRPr>
          </a:p>
        </p:txBody>
      </p:sp>
      <p:sp>
        <p:nvSpPr>
          <p:cNvPr id="5" name="Text Box 8"/>
          <p:cNvSpPr txBox="1">
            <a:spLocks noChangeArrowheads="1"/>
          </p:cNvSpPr>
          <p:nvPr/>
        </p:nvSpPr>
        <p:spPr bwMode="auto">
          <a:xfrm>
            <a:off x="3652695" y="3576854"/>
            <a:ext cx="1606261" cy="7732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dirty="0">
                <a:solidFill>
                  <a:srgbClr val="000000"/>
                </a:solidFill>
                <a:latin typeface="Lucida Sans" panose="020B0602030504020204" pitchFamily="34" charset="77"/>
                <a:cs typeface="Georgia"/>
              </a:rPr>
              <a:t>Product Code</a:t>
            </a:r>
          </a:p>
          <a:p>
            <a:pPr>
              <a:lnSpc>
                <a:spcPct val="110000"/>
              </a:lnSpc>
              <a:buClr>
                <a:srgbClr val="000000"/>
              </a:buClr>
              <a:buSzPct val="90000"/>
              <a:buFont typeface="Monotype Sorts" charset="0"/>
              <a:buNone/>
            </a:pPr>
            <a:r>
              <a:rPr lang="en-GB" sz="1500" dirty="0">
                <a:solidFill>
                  <a:srgbClr val="000000"/>
                </a:solidFill>
                <a:latin typeface="Lucida Sans" panose="020B0602030504020204" pitchFamily="34" charset="77"/>
                <a:cs typeface="Georgia"/>
              </a:rPr>
              <a:t>Prod Line Code</a:t>
            </a:r>
          </a:p>
          <a:p>
            <a:pPr>
              <a:lnSpc>
                <a:spcPct val="110000"/>
              </a:lnSpc>
              <a:buClr>
                <a:srgbClr val="000000"/>
              </a:buClr>
              <a:buSzPct val="90000"/>
              <a:buFont typeface="Monotype Sorts" charset="0"/>
              <a:buNone/>
            </a:pPr>
            <a:r>
              <a:rPr lang="en-GB" sz="1500" dirty="0">
                <a:solidFill>
                  <a:srgbClr val="000000"/>
                </a:solidFill>
                <a:latin typeface="Lucida Sans" panose="020B0602030504020204" pitchFamily="34" charset="77"/>
                <a:cs typeface="Georgia"/>
              </a:rPr>
              <a:t>Brand Code</a:t>
            </a:r>
            <a:endParaRPr lang="en-GB" dirty="0">
              <a:latin typeface="Lucida Sans" panose="020B0602030504020204" pitchFamily="34" charset="77"/>
              <a:cs typeface="Georgia"/>
            </a:endParaRPr>
          </a:p>
        </p:txBody>
      </p:sp>
      <p:sp>
        <p:nvSpPr>
          <p:cNvPr id="6" name="Text Box 9"/>
          <p:cNvSpPr txBox="1">
            <a:spLocks noChangeArrowheads="1"/>
          </p:cNvSpPr>
          <p:nvPr/>
        </p:nvSpPr>
        <p:spPr bwMode="auto">
          <a:xfrm>
            <a:off x="3633933" y="4962182"/>
            <a:ext cx="1932421" cy="17201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Geography Code</a:t>
            </a:r>
          </a:p>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Time Code</a:t>
            </a:r>
          </a:p>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Account Code</a:t>
            </a:r>
          </a:p>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Product Code</a:t>
            </a:r>
          </a:p>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Sterling Amount</a:t>
            </a:r>
          </a:p>
          <a:p>
            <a:pPr>
              <a:lnSpc>
                <a:spcPct val="110000"/>
              </a:lnSpc>
              <a:buClr>
                <a:srgbClr val="000000"/>
              </a:buClr>
              <a:buSzPct val="90000"/>
              <a:buFont typeface="Monotype Sorts" charset="0"/>
              <a:buNone/>
            </a:pPr>
            <a:r>
              <a:rPr lang="en-GB" sz="1700" dirty="0">
                <a:solidFill>
                  <a:srgbClr val="000000"/>
                </a:solidFill>
                <a:latin typeface="Lucida Sans" panose="020B0602030504020204" pitchFamily="34" charset="77"/>
                <a:cs typeface="Georgia"/>
              </a:rPr>
              <a:t>Units</a:t>
            </a:r>
            <a:endParaRPr lang="en-GB" dirty="0">
              <a:latin typeface="Lucida Sans" panose="020B0602030504020204" pitchFamily="34" charset="77"/>
              <a:cs typeface="Georgia"/>
            </a:endParaRPr>
          </a:p>
        </p:txBody>
      </p:sp>
      <p:sp>
        <p:nvSpPr>
          <p:cNvPr id="7" name="AutoShape 10"/>
          <p:cNvSpPr>
            <a:spLocks noChangeArrowheads="1"/>
          </p:cNvSpPr>
          <p:nvPr/>
        </p:nvSpPr>
        <p:spPr bwMode="auto">
          <a:xfrm flipV="1">
            <a:off x="6140740" y="4873937"/>
            <a:ext cx="1525443" cy="134050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8" name="AutoShape 11"/>
          <p:cNvSpPr>
            <a:spLocks noChangeArrowheads="1"/>
          </p:cNvSpPr>
          <p:nvPr/>
        </p:nvSpPr>
        <p:spPr bwMode="auto">
          <a:xfrm flipV="1">
            <a:off x="3613729" y="3555844"/>
            <a:ext cx="1868921" cy="8292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9" name="AutoShape 12"/>
          <p:cNvSpPr>
            <a:spLocks noChangeArrowheads="1"/>
          </p:cNvSpPr>
          <p:nvPr/>
        </p:nvSpPr>
        <p:spPr bwMode="auto">
          <a:xfrm flipV="1">
            <a:off x="3567546" y="4941172"/>
            <a:ext cx="1943966" cy="1755121"/>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10" name="Line 13"/>
          <p:cNvSpPr>
            <a:spLocks noChangeShapeType="1"/>
          </p:cNvSpPr>
          <p:nvPr/>
        </p:nvSpPr>
        <p:spPr bwMode="auto">
          <a:xfrm>
            <a:off x="7666182" y="5878263"/>
            <a:ext cx="715818" cy="504265"/>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1" name="Line 14"/>
          <p:cNvSpPr>
            <a:spLocks noChangeShapeType="1"/>
          </p:cNvSpPr>
          <p:nvPr/>
        </p:nvSpPr>
        <p:spPr bwMode="auto">
          <a:xfrm>
            <a:off x="2772354" y="2954928"/>
            <a:ext cx="896215" cy="598114"/>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12" name="Text Box 15"/>
          <p:cNvSpPr txBox="1">
            <a:spLocks noChangeArrowheads="1"/>
          </p:cNvSpPr>
          <p:nvPr/>
        </p:nvSpPr>
        <p:spPr bwMode="auto">
          <a:xfrm>
            <a:off x="6133524" y="4572881"/>
            <a:ext cx="692727" cy="3235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Time</a:t>
            </a:r>
            <a:endParaRPr lang="en-GB" sz="1600" b="1">
              <a:latin typeface="Lucida Sans" panose="020B0602030504020204" pitchFamily="34" charset="77"/>
              <a:cs typeface="Georgia"/>
            </a:endParaRPr>
          </a:p>
        </p:txBody>
      </p:sp>
      <p:sp>
        <p:nvSpPr>
          <p:cNvPr id="13" name="Text Box 16"/>
          <p:cNvSpPr txBox="1">
            <a:spLocks noChangeArrowheads="1"/>
          </p:cNvSpPr>
          <p:nvPr/>
        </p:nvSpPr>
        <p:spPr bwMode="auto">
          <a:xfrm>
            <a:off x="3547342" y="4630312"/>
            <a:ext cx="782205" cy="3235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Sales</a:t>
            </a:r>
            <a:endParaRPr lang="en-GB" sz="1600" b="1">
              <a:latin typeface="Lucida Sans" panose="020B0602030504020204" pitchFamily="34" charset="77"/>
              <a:cs typeface="Georgia"/>
            </a:endParaRPr>
          </a:p>
        </p:txBody>
      </p:sp>
      <p:sp>
        <p:nvSpPr>
          <p:cNvPr id="14" name="Text Box 17"/>
          <p:cNvSpPr txBox="1">
            <a:spLocks noChangeArrowheads="1"/>
          </p:cNvSpPr>
          <p:nvPr/>
        </p:nvSpPr>
        <p:spPr bwMode="auto">
          <a:xfrm>
            <a:off x="3701762" y="3247786"/>
            <a:ext cx="1075170" cy="3235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Product</a:t>
            </a:r>
            <a:endParaRPr lang="en-GB" sz="1600" b="1">
              <a:latin typeface="Lucida Sans" panose="020B0602030504020204" pitchFamily="34" charset="77"/>
              <a:cs typeface="Georgia"/>
            </a:endParaRPr>
          </a:p>
        </p:txBody>
      </p:sp>
      <p:sp>
        <p:nvSpPr>
          <p:cNvPr id="15" name="Text Box 18"/>
          <p:cNvSpPr txBox="1">
            <a:spLocks noChangeArrowheads="1"/>
          </p:cNvSpPr>
          <p:nvPr/>
        </p:nvSpPr>
        <p:spPr bwMode="auto">
          <a:xfrm>
            <a:off x="8448387" y="3512421"/>
            <a:ext cx="1437409" cy="507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Quarter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Quarter Name</a:t>
            </a:r>
            <a:endParaRPr lang="en-GB">
              <a:latin typeface="Lucida Sans" panose="020B0602030504020204" pitchFamily="34" charset="77"/>
              <a:cs typeface="Georgia"/>
            </a:endParaRPr>
          </a:p>
        </p:txBody>
      </p:sp>
      <p:sp>
        <p:nvSpPr>
          <p:cNvPr id="16" name="AutoShape 19"/>
          <p:cNvSpPr>
            <a:spLocks noChangeArrowheads="1"/>
          </p:cNvSpPr>
          <p:nvPr/>
        </p:nvSpPr>
        <p:spPr bwMode="auto">
          <a:xfrm flipV="1">
            <a:off x="8340150" y="3499815"/>
            <a:ext cx="1525443" cy="60791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17" name="Text Box 20"/>
          <p:cNvSpPr txBox="1">
            <a:spLocks noChangeArrowheads="1"/>
          </p:cNvSpPr>
          <p:nvPr/>
        </p:nvSpPr>
        <p:spPr bwMode="auto">
          <a:xfrm>
            <a:off x="8332933" y="3202962"/>
            <a:ext cx="1057853" cy="3235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Quarter</a:t>
            </a:r>
            <a:endParaRPr lang="en-GB" sz="1600" b="1">
              <a:latin typeface="Lucida Sans" panose="020B0602030504020204" pitchFamily="34" charset="77"/>
              <a:cs typeface="Georgia"/>
            </a:endParaRPr>
          </a:p>
        </p:txBody>
      </p:sp>
      <p:sp>
        <p:nvSpPr>
          <p:cNvPr id="18" name="Text Box 21"/>
          <p:cNvSpPr txBox="1">
            <a:spLocks noChangeArrowheads="1"/>
          </p:cNvSpPr>
          <p:nvPr/>
        </p:nvSpPr>
        <p:spPr bwMode="auto">
          <a:xfrm>
            <a:off x="8477251" y="4789892"/>
            <a:ext cx="1307523" cy="5070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Month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Month Name</a:t>
            </a:r>
            <a:endParaRPr lang="en-GB">
              <a:latin typeface="Lucida Sans" panose="020B0602030504020204" pitchFamily="34" charset="77"/>
              <a:cs typeface="Georgia"/>
            </a:endParaRPr>
          </a:p>
        </p:txBody>
      </p:sp>
      <p:sp>
        <p:nvSpPr>
          <p:cNvPr id="19" name="AutoShape 22"/>
          <p:cNvSpPr>
            <a:spLocks noChangeArrowheads="1"/>
          </p:cNvSpPr>
          <p:nvPr/>
        </p:nvSpPr>
        <p:spPr bwMode="auto">
          <a:xfrm flipV="1">
            <a:off x="8369013" y="4777284"/>
            <a:ext cx="1525443" cy="58971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0" name="Text Box 23"/>
          <p:cNvSpPr txBox="1">
            <a:spLocks noChangeArrowheads="1"/>
          </p:cNvSpPr>
          <p:nvPr/>
        </p:nvSpPr>
        <p:spPr bwMode="auto">
          <a:xfrm>
            <a:off x="8361797" y="4481835"/>
            <a:ext cx="868795"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Month</a:t>
            </a:r>
            <a:endParaRPr lang="en-GB" sz="1600" b="1">
              <a:latin typeface="Lucida Sans" panose="020B0602030504020204" pitchFamily="34" charset="77"/>
              <a:cs typeface="Georgia"/>
            </a:endParaRPr>
          </a:p>
        </p:txBody>
      </p:sp>
      <p:sp>
        <p:nvSpPr>
          <p:cNvPr id="21" name="Text Box 24"/>
          <p:cNvSpPr txBox="1">
            <a:spLocks noChangeArrowheads="1"/>
          </p:cNvSpPr>
          <p:nvPr/>
        </p:nvSpPr>
        <p:spPr bwMode="auto">
          <a:xfrm>
            <a:off x="8496012" y="5917484"/>
            <a:ext cx="1284432" cy="7746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Day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Day of Week</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Season</a:t>
            </a:r>
            <a:endParaRPr lang="en-GB">
              <a:latin typeface="Lucida Sans" panose="020B0602030504020204" pitchFamily="34" charset="77"/>
              <a:cs typeface="Georgia"/>
            </a:endParaRPr>
          </a:p>
        </p:txBody>
      </p:sp>
      <p:sp>
        <p:nvSpPr>
          <p:cNvPr id="22" name="AutoShape 25"/>
          <p:cNvSpPr>
            <a:spLocks noChangeArrowheads="1"/>
          </p:cNvSpPr>
          <p:nvPr/>
        </p:nvSpPr>
        <p:spPr bwMode="auto">
          <a:xfrm flipV="1">
            <a:off x="8387773" y="5906277"/>
            <a:ext cx="1525444" cy="86845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3" name="Text Box 26"/>
          <p:cNvSpPr txBox="1">
            <a:spLocks noChangeArrowheads="1"/>
          </p:cNvSpPr>
          <p:nvPr/>
        </p:nvSpPr>
        <p:spPr bwMode="auto">
          <a:xfrm>
            <a:off x="8382001" y="5609426"/>
            <a:ext cx="557068"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Day</a:t>
            </a:r>
            <a:endParaRPr lang="en-GB" sz="1600" b="1">
              <a:latin typeface="Lucida Sans" panose="020B0602030504020204" pitchFamily="34" charset="77"/>
              <a:cs typeface="Georgia"/>
            </a:endParaRPr>
          </a:p>
        </p:txBody>
      </p:sp>
      <p:sp>
        <p:nvSpPr>
          <p:cNvPr id="24" name="Text Box 27"/>
          <p:cNvSpPr txBox="1">
            <a:spLocks noChangeArrowheads="1"/>
          </p:cNvSpPr>
          <p:nvPr/>
        </p:nvSpPr>
        <p:spPr bwMode="auto">
          <a:xfrm>
            <a:off x="1971386" y="2150907"/>
            <a:ext cx="1860262" cy="7746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Product Name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Product Colour</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Product Model No</a:t>
            </a:r>
            <a:endParaRPr lang="en-GB">
              <a:latin typeface="Lucida Sans" panose="020B0602030504020204" pitchFamily="34" charset="77"/>
              <a:cs typeface="Georgia"/>
            </a:endParaRPr>
          </a:p>
        </p:txBody>
      </p:sp>
      <p:sp>
        <p:nvSpPr>
          <p:cNvPr id="25" name="AutoShape 28"/>
          <p:cNvSpPr>
            <a:spLocks noChangeArrowheads="1"/>
          </p:cNvSpPr>
          <p:nvPr/>
        </p:nvSpPr>
        <p:spPr bwMode="auto">
          <a:xfrm flipV="1">
            <a:off x="1932421" y="2129895"/>
            <a:ext cx="1870364" cy="83063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6" name="Text Box 29"/>
          <p:cNvSpPr txBox="1">
            <a:spLocks noChangeArrowheads="1"/>
          </p:cNvSpPr>
          <p:nvPr/>
        </p:nvSpPr>
        <p:spPr bwMode="auto">
          <a:xfrm>
            <a:off x="1943967" y="1819036"/>
            <a:ext cx="1866034"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dirty="0">
                <a:solidFill>
                  <a:srgbClr val="000000"/>
                </a:solidFill>
                <a:latin typeface="Lucida Sans" panose="020B0602030504020204" pitchFamily="34" charset="77"/>
                <a:cs typeface="Georgia"/>
              </a:rPr>
              <a:t>Product </a:t>
            </a:r>
            <a:r>
              <a:rPr lang="en-GB" sz="1600" b="1" dirty="0" err="1">
                <a:solidFill>
                  <a:srgbClr val="000000"/>
                </a:solidFill>
                <a:latin typeface="Lucida Sans" panose="020B0602030504020204" pitchFamily="34" charset="77"/>
                <a:cs typeface="Georgia"/>
              </a:rPr>
              <a:t>Desc</a:t>
            </a:r>
            <a:endParaRPr lang="en-GB" sz="1600" b="1" dirty="0">
              <a:latin typeface="Lucida Sans" panose="020B0602030504020204" pitchFamily="34" charset="77"/>
              <a:cs typeface="Georgia"/>
            </a:endParaRPr>
          </a:p>
        </p:txBody>
      </p:sp>
      <p:sp>
        <p:nvSpPr>
          <p:cNvPr id="27" name="Text Box 30"/>
          <p:cNvSpPr txBox="1">
            <a:spLocks noChangeArrowheads="1"/>
          </p:cNvSpPr>
          <p:nvPr/>
        </p:nvSpPr>
        <p:spPr bwMode="auto">
          <a:xfrm>
            <a:off x="4104410" y="1970211"/>
            <a:ext cx="1583171" cy="7732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Brand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Brand Manager</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Brand Name</a:t>
            </a:r>
            <a:endParaRPr lang="en-GB">
              <a:latin typeface="Lucida Sans" panose="020B0602030504020204" pitchFamily="34" charset="77"/>
              <a:cs typeface="Georgia"/>
            </a:endParaRPr>
          </a:p>
        </p:txBody>
      </p:sp>
      <p:sp>
        <p:nvSpPr>
          <p:cNvPr id="28" name="AutoShape 31"/>
          <p:cNvSpPr>
            <a:spLocks noChangeArrowheads="1"/>
          </p:cNvSpPr>
          <p:nvPr/>
        </p:nvSpPr>
        <p:spPr bwMode="auto">
          <a:xfrm flipV="1">
            <a:off x="4065444" y="1953403"/>
            <a:ext cx="1868920" cy="858651"/>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29" name="Text Box 32"/>
          <p:cNvSpPr txBox="1">
            <a:spLocks noChangeArrowheads="1"/>
          </p:cNvSpPr>
          <p:nvPr/>
        </p:nvSpPr>
        <p:spPr bwMode="auto">
          <a:xfrm>
            <a:off x="4065445" y="1645344"/>
            <a:ext cx="834159" cy="3235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b="1">
                <a:solidFill>
                  <a:srgbClr val="000000"/>
                </a:solidFill>
                <a:latin typeface="Lucida Sans" panose="020B0602030504020204" pitchFamily="34" charset="77"/>
                <a:cs typeface="Georgia"/>
              </a:rPr>
              <a:t>Brand</a:t>
            </a:r>
            <a:endParaRPr lang="en-GB" sz="1600" b="1">
              <a:latin typeface="Lucida Sans" panose="020B0602030504020204" pitchFamily="34" charset="77"/>
              <a:cs typeface="Georgia"/>
            </a:endParaRPr>
          </a:p>
        </p:txBody>
      </p:sp>
      <p:sp>
        <p:nvSpPr>
          <p:cNvPr id="30" name="Text Box 33"/>
          <p:cNvSpPr txBox="1">
            <a:spLocks noChangeArrowheads="1"/>
          </p:cNvSpPr>
          <p:nvPr/>
        </p:nvSpPr>
        <p:spPr bwMode="auto">
          <a:xfrm>
            <a:off x="6468342" y="2143902"/>
            <a:ext cx="1656773" cy="77320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 Line Code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 Line Name</a:t>
            </a:r>
          </a:p>
          <a:p>
            <a:pPr>
              <a:lnSpc>
                <a:spcPct val="110000"/>
              </a:lnSpc>
              <a:buClr>
                <a:srgbClr val="000000"/>
              </a:buClr>
              <a:buSzPct val="90000"/>
              <a:buFont typeface="Monotype Sorts" charset="0"/>
              <a:buNone/>
            </a:pPr>
            <a:r>
              <a:rPr lang="en-GB" sz="1500">
                <a:solidFill>
                  <a:srgbClr val="000000"/>
                </a:solidFill>
                <a:latin typeface="Lucida Sans" panose="020B0602030504020204" pitchFamily="34" charset="77"/>
                <a:cs typeface="Georgia"/>
              </a:rPr>
              <a:t>Prod Line Mgr</a:t>
            </a:r>
            <a:endParaRPr lang="en-GB">
              <a:latin typeface="Lucida Sans" panose="020B0602030504020204" pitchFamily="34" charset="77"/>
              <a:cs typeface="Georgia"/>
            </a:endParaRPr>
          </a:p>
        </p:txBody>
      </p:sp>
      <p:sp>
        <p:nvSpPr>
          <p:cNvPr id="31" name="AutoShape 34"/>
          <p:cNvSpPr>
            <a:spLocks noChangeArrowheads="1"/>
          </p:cNvSpPr>
          <p:nvPr/>
        </p:nvSpPr>
        <p:spPr bwMode="auto">
          <a:xfrm flipV="1">
            <a:off x="6430820" y="2122892"/>
            <a:ext cx="1868921" cy="93289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Lucida Sans" panose="020B0602030504020204" pitchFamily="34" charset="77"/>
              <a:cs typeface="Georgia"/>
            </a:endParaRPr>
          </a:p>
        </p:txBody>
      </p:sp>
      <p:sp>
        <p:nvSpPr>
          <p:cNvPr id="32" name="Text Box 35"/>
          <p:cNvSpPr txBox="1">
            <a:spLocks noChangeArrowheads="1"/>
          </p:cNvSpPr>
          <p:nvPr/>
        </p:nvSpPr>
        <p:spPr bwMode="auto">
          <a:xfrm>
            <a:off x="6430818" y="1816235"/>
            <a:ext cx="1749136" cy="32216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Lucida Sans" panose="020B0602030504020204" pitchFamily="34" charset="77"/>
                <a:cs typeface="Georgia"/>
              </a:rPr>
              <a:t>Product Line</a:t>
            </a:r>
            <a:endParaRPr lang="en-GB" sz="1600" b="1">
              <a:latin typeface="Lucida Sans" panose="020B0602030504020204" pitchFamily="34" charset="77"/>
              <a:cs typeface="Georgia"/>
            </a:endParaRPr>
          </a:p>
        </p:txBody>
      </p:sp>
      <p:sp>
        <p:nvSpPr>
          <p:cNvPr id="33" name="Line 36"/>
          <p:cNvSpPr>
            <a:spLocks noChangeShapeType="1"/>
          </p:cNvSpPr>
          <p:nvPr/>
        </p:nvSpPr>
        <p:spPr bwMode="auto">
          <a:xfrm>
            <a:off x="4801466" y="2809253"/>
            <a:ext cx="0" cy="736787"/>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4" name="Line 37"/>
          <p:cNvSpPr>
            <a:spLocks noChangeShapeType="1"/>
          </p:cNvSpPr>
          <p:nvPr/>
        </p:nvSpPr>
        <p:spPr bwMode="auto">
          <a:xfrm flipV="1">
            <a:off x="5225762" y="2709800"/>
            <a:ext cx="1202170" cy="851647"/>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5" name="Line 38"/>
          <p:cNvSpPr>
            <a:spLocks noChangeShapeType="1"/>
          </p:cNvSpPr>
          <p:nvPr/>
        </p:nvSpPr>
        <p:spPr bwMode="auto">
          <a:xfrm>
            <a:off x="4590762" y="4383678"/>
            <a:ext cx="0" cy="549088"/>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6" name="Line 39"/>
          <p:cNvSpPr>
            <a:spLocks noChangeShapeType="1"/>
          </p:cNvSpPr>
          <p:nvPr/>
        </p:nvSpPr>
        <p:spPr bwMode="auto">
          <a:xfrm flipV="1">
            <a:off x="7661853" y="3946649"/>
            <a:ext cx="676852" cy="1120588"/>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7" name="Line 40"/>
          <p:cNvSpPr>
            <a:spLocks noChangeShapeType="1"/>
          </p:cNvSpPr>
          <p:nvPr/>
        </p:nvSpPr>
        <p:spPr bwMode="auto">
          <a:xfrm flipV="1">
            <a:off x="7667627" y="5120465"/>
            <a:ext cx="699943" cy="389404"/>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8" name="Line 41"/>
          <p:cNvSpPr>
            <a:spLocks noChangeShapeType="1"/>
          </p:cNvSpPr>
          <p:nvPr/>
        </p:nvSpPr>
        <p:spPr bwMode="auto">
          <a:xfrm>
            <a:off x="5512955" y="5617725"/>
            <a:ext cx="613353" cy="0"/>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39" name="Line 42"/>
          <p:cNvSpPr>
            <a:spLocks noChangeShapeType="1"/>
          </p:cNvSpPr>
          <p:nvPr/>
        </p:nvSpPr>
        <p:spPr bwMode="auto">
          <a:xfrm flipV="1">
            <a:off x="2519797" y="5721380"/>
            <a:ext cx="1041977" cy="361390"/>
          </a:xfrm>
          <a:prstGeom prst="line">
            <a:avLst/>
          </a:prstGeom>
          <a:noFill/>
          <a:ln w="31468">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
        <p:nvSpPr>
          <p:cNvPr id="40" name="Freeform 43"/>
          <p:cNvSpPr>
            <a:spLocks/>
          </p:cNvSpPr>
          <p:nvPr/>
        </p:nvSpPr>
        <p:spPr bwMode="auto">
          <a:xfrm>
            <a:off x="1928093" y="5721381"/>
            <a:ext cx="587375" cy="626129"/>
          </a:xfrm>
          <a:custGeom>
            <a:avLst/>
            <a:gdLst>
              <a:gd name="T0" fmla="*/ 0 w 407"/>
              <a:gd name="T1" fmla="*/ 0 h 447"/>
              <a:gd name="T2" fmla="*/ 406 w 407"/>
              <a:gd name="T3" fmla="*/ 0 h 447"/>
              <a:gd name="T4" fmla="*/ 406 w 407"/>
              <a:gd name="T5" fmla="*/ 446 h 447"/>
            </a:gdLst>
            <a:ahLst/>
            <a:cxnLst>
              <a:cxn ang="0">
                <a:pos x="T0" y="T1"/>
              </a:cxn>
              <a:cxn ang="0">
                <a:pos x="T2" y="T3"/>
              </a:cxn>
              <a:cxn ang="0">
                <a:pos x="T4" y="T5"/>
              </a:cxn>
            </a:cxnLst>
            <a:rect l="0" t="0" r="r" b="b"/>
            <a:pathLst>
              <a:path w="407" h="447">
                <a:moveTo>
                  <a:pt x="0" y="0"/>
                </a:moveTo>
                <a:lnTo>
                  <a:pt x="406" y="0"/>
                </a:lnTo>
                <a:lnTo>
                  <a:pt x="406" y="446"/>
                </a:lnTo>
              </a:path>
            </a:pathLst>
          </a:custGeom>
          <a:noFill/>
          <a:ln w="31468" cap="flat" cmpd="sng">
            <a:solidFill>
              <a:srgbClr val="0000FF"/>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Lucida Sans" panose="020B0602030504020204" pitchFamily="34" charset="77"/>
              <a:cs typeface="Georgia"/>
            </a:endParaRPr>
          </a:p>
        </p:txBody>
      </p:sp>
    </p:spTree>
    <p:extLst>
      <p:ext uri="{BB962C8B-B14F-4D97-AF65-F5344CB8AC3E}">
        <p14:creationId xmlns:p14="http://schemas.microsoft.com/office/powerpoint/2010/main" val="19796600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Data Warehouse Databases</a:t>
            </a:r>
          </a:p>
        </p:txBody>
      </p:sp>
      <p:sp>
        <p:nvSpPr>
          <p:cNvPr id="3" name="Slide Number Placeholder 2"/>
          <p:cNvSpPr>
            <a:spLocks noGrp="1"/>
          </p:cNvSpPr>
          <p:nvPr>
            <p:ph type="sldNum" sz="quarter" idx="12"/>
          </p:nvPr>
        </p:nvSpPr>
        <p:spPr/>
        <p:txBody>
          <a:bodyPr/>
          <a:lstStyle/>
          <a:p>
            <a:fld id="{03AC6681-E0FD-2C4C-B392-04A572FD2AAE}" type="slidenum">
              <a:rPr lang="en-US" smtClean="0"/>
              <a:pPr/>
              <a:t>32</a:t>
            </a:fld>
            <a:endParaRPr lang="en-US" dirty="0"/>
          </a:p>
        </p:txBody>
      </p:sp>
      <p:sp>
        <p:nvSpPr>
          <p:cNvPr id="4" name="Content Placeholder 3"/>
          <p:cNvSpPr>
            <a:spLocks noGrp="1"/>
          </p:cNvSpPr>
          <p:nvPr>
            <p:ph sz="quarter" idx="13"/>
          </p:nvPr>
        </p:nvSpPr>
        <p:spPr/>
        <p:txBody>
          <a:bodyPr>
            <a:normAutofit/>
          </a:bodyPr>
          <a:lstStyle/>
          <a:p>
            <a:pPr marL="0" indent="0">
              <a:buNone/>
            </a:pPr>
            <a:r>
              <a:rPr lang="en-GB" dirty="0"/>
              <a:t>Relational and Specialised RDBMSs</a:t>
            </a:r>
          </a:p>
          <a:p>
            <a:pPr lvl="1"/>
            <a:r>
              <a:rPr lang="en-GB" dirty="0"/>
              <a:t>Specialised indexing techniques, join and scan methods</a:t>
            </a:r>
          </a:p>
          <a:p>
            <a:pPr marL="0" indent="0">
              <a:buNone/>
            </a:pPr>
            <a:r>
              <a:rPr lang="en-GB" dirty="0"/>
              <a:t>Relational OLAP (ROLAP) servers</a:t>
            </a:r>
          </a:p>
          <a:p>
            <a:pPr lvl="1"/>
            <a:r>
              <a:rPr lang="en-GB" dirty="0"/>
              <a:t>Explicitly developed to use a relational engine to support OLAP</a:t>
            </a:r>
          </a:p>
          <a:p>
            <a:pPr lvl="1"/>
            <a:r>
              <a:rPr lang="en-GB" dirty="0"/>
              <a:t>Include aggregation navigation logic, the ability to generate multi-statement SQL, and other additional services</a:t>
            </a:r>
          </a:p>
          <a:p>
            <a:pPr marL="0" indent="0">
              <a:buNone/>
            </a:pPr>
            <a:r>
              <a:rPr lang="en-GB" dirty="0"/>
              <a:t>Multidimensional OLAP (MOLAP) servers</a:t>
            </a:r>
          </a:p>
          <a:p>
            <a:pPr lvl="1"/>
            <a:r>
              <a:rPr lang="en-GB" dirty="0"/>
              <a:t>The storage model is an n-dimensional array</a:t>
            </a:r>
          </a:p>
          <a:p>
            <a:pPr lvl="1"/>
            <a:r>
              <a:rPr lang="en-GB" dirty="0"/>
              <a:t>May use a 2-level approach, with 2-D dense arrays indexed by B-Trees</a:t>
            </a:r>
          </a:p>
          <a:p>
            <a:pPr lvl="1"/>
            <a:r>
              <a:rPr lang="en-GB" dirty="0"/>
              <a:t>Time is often one of the dimensions</a:t>
            </a:r>
          </a:p>
          <a:p>
            <a:endParaRPr lang="en-US" dirty="0"/>
          </a:p>
        </p:txBody>
      </p:sp>
      <p:sp>
        <p:nvSpPr>
          <p:cNvPr id="2" name="Text Placeholder 1">
            <a:extLst>
              <a:ext uri="{FF2B5EF4-FFF2-40B4-BE49-F238E27FC236}">
                <a16:creationId xmlns:a16="http://schemas.microsoft.com/office/drawing/2014/main" id="{FF902F58-1F59-0543-8EEC-0B7559F79CC7}"/>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6371738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1D73-2CDE-0F48-B8EA-CDFBFD75ED78}"/>
              </a:ext>
            </a:extLst>
          </p:cNvPr>
          <p:cNvSpPr>
            <a:spLocks noGrp="1"/>
          </p:cNvSpPr>
          <p:nvPr>
            <p:ph type="title"/>
          </p:nvPr>
        </p:nvSpPr>
        <p:spPr/>
        <p:txBody>
          <a:bodyPr/>
          <a:lstStyle/>
          <a:p>
            <a:r>
              <a:rPr lang="en-GB" dirty="0"/>
              <a:t>Next Lecture: Information Retrieval</a:t>
            </a:r>
          </a:p>
        </p:txBody>
      </p:sp>
    </p:spTree>
    <p:extLst>
      <p:ext uri="{BB962C8B-B14F-4D97-AF65-F5344CB8AC3E}">
        <p14:creationId xmlns:p14="http://schemas.microsoft.com/office/powerpoint/2010/main" val="81740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Styles – OLAP</a:t>
            </a:r>
          </a:p>
        </p:txBody>
      </p:sp>
      <p:sp>
        <p:nvSpPr>
          <p:cNvPr id="3" name="Slide Number Placeholder 2"/>
          <p:cNvSpPr>
            <a:spLocks noGrp="1"/>
          </p:cNvSpPr>
          <p:nvPr>
            <p:ph type="sldNum" sz="quarter" idx="12"/>
          </p:nvPr>
        </p:nvSpPr>
        <p:spPr/>
        <p:txBody>
          <a:bodyPr/>
          <a:lstStyle/>
          <a:p>
            <a:fld id="{03AC6681-E0FD-2C4C-B392-04A572FD2AAE}" type="slidenum">
              <a:rPr lang="en-US" smtClean="0"/>
              <a:pPr/>
              <a:t>4</a:t>
            </a:fld>
            <a:endParaRPr lang="en-US" dirty="0"/>
          </a:p>
        </p:txBody>
      </p:sp>
      <p:sp>
        <p:nvSpPr>
          <p:cNvPr id="4" name="Content Placeholder 3"/>
          <p:cNvSpPr>
            <a:spLocks noGrp="1"/>
          </p:cNvSpPr>
          <p:nvPr>
            <p:ph sz="quarter" idx="13"/>
          </p:nvPr>
        </p:nvSpPr>
        <p:spPr/>
        <p:txBody>
          <a:bodyPr/>
          <a:lstStyle/>
          <a:p>
            <a:pPr marL="0" indent="0">
              <a:buNone/>
            </a:pPr>
            <a:r>
              <a:rPr lang="en-GB" dirty="0"/>
              <a:t>On-Line Analytical Processing</a:t>
            </a:r>
          </a:p>
          <a:p>
            <a:pPr lvl="1"/>
            <a:r>
              <a:rPr lang="en-GB" dirty="0"/>
              <a:t>includes the use of data warehouses</a:t>
            </a:r>
          </a:p>
          <a:p>
            <a:pPr lvl="1"/>
            <a:r>
              <a:rPr lang="en-GB" dirty="0"/>
              <a:t>multidimensional databases</a:t>
            </a:r>
          </a:p>
          <a:p>
            <a:pPr lvl="1"/>
            <a:r>
              <a:rPr lang="en-GB" dirty="0"/>
              <a:t>data analysis</a:t>
            </a:r>
          </a:p>
          <a:p>
            <a:endParaRPr lang="en-US" dirty="0"/>
          </a:p>
        </p:txBody>
      </p:sp>
      <p:sp>
        <p:nvSpPr>
          <p:cNvPr id="5" name="Text Placeholder 4">
            <a:extLst>
              <a:ext uri="{FF2B5EF4-FFF2-40B4-BE49-F238E27FC236}">
                <a16:creationId xmlns:a16="http://schemas.microsoft.com/office/drawing/2014/main" id="{FEC4FBFC-83F5-F649-A23D-B6AA55365ED9}"/>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802331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Online Analytical Processing</a:t>
            </a:r>
          </a:p>
        </p:txBody>
      </p:sp>
      <p:pic>
        <p:nvPicPr>
          <p:cNvPr id="8" name="Content Placeholder 7"/>
          <p:cNvPicPr>
            <a:picLocks noGrp="1" noChangeAspect="1"/>
          </p:cNvPicPr>
          <p:nvPr>
            <p:ph sz="quarter" idx="13"/>
          </p:nvPr>
        </p:nvPicPr>
        <p:blipFill rotWithShape="1">
          <a:blip r:embed="rId2"/>
          <a:srcRect t="6339" b="19795"/>
          <a:stretch/>
        </p:blipFill>
        <p:spPr>
          <a:xfrm>
            <a:off x="1223159" y="1773237"/>
            <a:ext cx="4248000" cy="4464050"/>
          </a:xfrm>
        </p:spPr>
      </p:pic>
      <p:sp>
        <p:nvSpPr>
          <p:cNvPr id="4" name="Text Placeholder 3">
            <a:extLst>
              <a:ext uri="{FF2B5EF4-FFF2-40B4-BE49-F238E27FC236}">
                <a16:creationId xmlns:a16="http://schemas.microsoft.com/office/drawing/2014/main" id="{AAA224ED-9CDE-8249-BEE3-DFD3391FC691}"/>
              </a:ext>
            </a:extLst>
          </p:cNvPr>
          <p:cNvSpPr>
            <a:spLocks noGrp="1"/>
          </p:cNvSpPr>
          <p:nvPr>
            <p:ph type="body" sz="quarter" idx="15"/>
          </p:nvPr>
        </p:nvSpPr>
        <p:spPr/>
        <p:txBody>
          <a:bodyPr/>
          <a:lstStyle/>
          <a:p>
            <a:r>
              <a:rPr lang="en-US" dirty="0"/>
              <a:t>Edgar Codd</a:t>
            </a:r>
          </a:p>
        </p:txBody>
      </p:sp>
      <p:sp>
        <p:nvSpPr>
          <p:cNvPr id="9" name="Rounded Rectangular Callout 8"/>
          <p:cNvSpPr/>
          <p:nvPr/>
        </p:nvSpPr>
        <p:spPr bwMode="auto">
          <a:xfrm>
            <a:off x="6167437" y="1773238"/>
            <a:ext cx="5400675" cy="2463725"/>
          </a:xfrm>
          <a:prstGeom prst="wedgeRoundRectCallout">
            <a:avLst>
              <a:gd name="adj1" fmla="val -69463"/>
              <a:gd name="adj2" fmla="val 33999"/>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Lucida Sans" panose="020B0602030504020204" pitchFamily="34" charset="77"/>
                <a:cs typeface="Georgia"/>
              </a:rPr>
              <a:t>OLAP is the name given to the dynamic enterprise analysis required to create, manipulate, animate and synthesise information from exegetical, contemplative and formulaic data analysis models</a:t>
            </a:r>
          </a:p>
        </p:txBody>
      </p:sp>
    </p:spTree>
    <p:extLst>
      <p:ext uri="{BB962C8B-B14F-4D97-AF65-F5344CB8AC3E}">
        <p14:creationId xmlns:p14="http://schemas.microsoft.com/office/powerpoint/2010/main" val="2730198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Online Analytical Processing</a:t>
            </a:r>
          </a:p>
        </p:txBody>
      </p:sp>
      <p:sp>
        <p:nvSpPr>
          <p:cNvPr id="7" name="Content Placeholder 6">
            <a:extLst>
              <a:ext uri="{FF2B5EF4-FFF2-40B4-BE49-F238E27FC236}">
                <a16:creationId xmlns:a16="http://schemas.microsoft.com/office/drawing/2014/main" id="{E1DD737A-8785-3D4C-A81B-393454E76139}"/>
              </a:ext>
            </a:extLst>
          </p:cNvPr>
          <p:cNvSpPr>
            <a:spLocks noGrp="1"/>
          </p:cNvSpPr>
          <p:nvPr>
            <p:ph sz="quarter" idx="14"/>
          </p:nvPr>
        </p:nvSpPr>
        <p:spPr/>
        <p:txBody>
          <a:bodyPr/>
          <a:lstStyle/>
          <a:p>
            <a:endParaRPr lang="en-US"/>
          </a:p>
        </p:txBody>
      </p:sp>
      <p:sp>
        <p:nvSpPr>
          <p:cNvPr id="10" name="Text Placeholder 9">
            <a:extLst>
              <a:ext uri="{FF2B5EF4-FFF2-40B4-BE49-F238E27FC236}">
                <a16:creationId xmlns:a16="http://schemas.microsoft.com/office/drawing/2014/main" id="{77DE3DB3-05B0-A941-97FB-61A2205A54D2}"/>
              </a:ext>
            </a:extLst>
          </p:cNvPr>
          <p:cNvSpPr>
            <a:spLocks noGrp="1"/>
          </p:cNvSpPr>
          <p:nvPr>
            <p:ph type="body" sz="quarter" idx="15"/>
          </p:nvPr>
        </p:nvSpPr>
        <p:spPr/>
        <p:txBody>
          <a:bodyPr/>
          <a:lstStyle/>
          <a:p>
            <a:r>
              <a:rPr lang="en-US" dirty="0"/>
              <a:t>Edgar Codd</a:t>
            </a:r>
          </a:p>
        </p:txBody>
      </p:sp>
      <p:sp>
        <p:nvSpPr>
          <p:cNvPr id="2" name="TextBox 1"/>
          <p:cNvSpPr txBox="1"/>
          <p:nvPr/>
        </p:nvSpPr>
        <p:spPr>
          <a:xfrm>
            <a:off x="6237113" y="5218708"/>
            <a:ext cx="3868367" cy="923330"/>
          </a:xfrm>
          <a:prstGeom prst="rect">
            <a:avLst/>
          </a:prstGeom>
          <a:noFill/>
        </p:spPr>
        <p:txBody>
          <a:bodyPr wrap="none" rtlCol="0">
            <a:spAutoFit/>
          </a:bodyPr>
          <a:lstStyle/>
          <a:p>
            <a:r>
              <a:rPr lang="en-US" dirty="0"/>
              <a:t>Exegesis: critical explanation</a:t>
            </a:r>
          </a:p>
          <a:p>
            <a:endParaRPr lang="en-US" dirty="0"/>
          </a:p>
          <a:p>
            <a:r>
              <a:rPr lang="en-US" dirty="0"/>
              <a:t>How did we get to where we are?</a:t>
            </a:r>
          </a:p>
        </p:txBody>
      </p:sp>
      <p:pic>
        <p:nvPicPr>
          <p:cNvPr id="13" name="Content Placeholder 7">
            <a:extLst>
              <a:ext uri="{FF2B5EF4-FFF2-40B4-BE49-F238E27FC236}">
                <a16:creationId xmlns:a16="http://schemas.microsoft.com/office/drawing/2014/main" id="{E3AEC563-5D8C-2B45-80E5-3DE4266EB7A3}"/>
              </a:ext>
            </a:extLst>
          </p:cNvPr>
          <p:cNvPicPr>
            <a:picLocks noChangeAspect="1"/>
          </p:cNvPicPr>
          <p:nvPr/>
        </p:nvPicPr>
        <p:blipFill rotWithShape="1">
          <a:blip r:embed="rId3"/>
          <a:srcRect t="6339" b="19795"/>
          <a:stretch/>
        </p:blipFill>
        <p:spPr>
          <a:xfrm>
            <a:off x="1223159" y="1773237"/>
            <a:ext cx="4248000" cy="4464050"/>
          </a:xfrm>
          <a:prstGeom prst="rect">
            <a:avLst/>
          </a:prstGeom>
        </p:spPr>
      </p:pic>
      <p:sp>
        <p:nvSpPr>
          <p:cNvPr id="14" name="Rounded Rectangular Callout 13">
            <a:extLst>
              <a:ext uri="{FF2B5EF4-FFF2-40B4-BE49-F238E27FC236}">
                <a16:creationId xmlns:a16="http://schemas.microsoft.com/office/drawing/2014/main" id="{E51653D6-7964-ED40-BE90-581EEAF7327A}"/>
              </a:ext>
            </a:extLst>
          </p:cNvPr>
          <p:cNvSpPr/>
          <p:nvPr/>
        </p:nvSpPr>
        <p:spPr bwMode="auto">
          <a:xfrm>
            <a:off x="6167438" y="1773238"/>
            <a:ext cx="5400674" cy="2463725"/>
          </a:xfrm>
          <a:prstGeom prst="wedgeRoundRectCallout">
            <a:avLst>
              <a:gd name="adj1" fmla="val -69463"/>
              <a:gd name="adj2" fmla="val 33999"/>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Lucida Sans" panose="020B0602030504020204" pitchFamily="34" charset="77"/>
                <a:cs typeface="Georgia"/>
              </a:rPr>
              <a:t>OLAP is the name given to the dynamic enterprise analysis required to create, manipulate, animate and synthesise information from </a:t>
            </a:r>
            <a:r>
              <a:rPr lang="en-GB" sz="2000" b="1" dirty="0">
                <a:latin typeface="Lucida Sans" panose="020B0602030504020204" pitchFamily="34" charset="77"/>
                <a:cs typeface="Georgia"/>
              </a:rPr>
              <a:t>exegetical</a:t>
            </a:r>
            <a:r>
              <a:rPr lang="en-GB" sz="2000" dirty="0">
                <a:latin typeface="Lucida Sans" panose="020B0602030504020204" pitchFamily="34" charset="77"/>
                <a:cs typeface="Georgia"/>
              </a:rPr>
              <a:t>, contemplative and formulaic data analysis models</a:t>
            </a:r>
          </a:p>
        </p:txBody>
      </p:sp>
    </p:spTree>
    <p:extLst>
      <p:ext uri="{BB962C8B-B14F-4D97-AF65-F5344CB8AC3E}">
        <p14:creationId xmlns:p14="http://schemas.microsoft.com/office/powerpoint/2010/main" val="4271716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Online Analytical Processing</a:t>
            </a:r>
          </a:p>
        </p:txBody>
      </p:sp>
      <p:sp>
        <p:nvSpPr>
          <p:cNvPr id="10" name="Content Placeholder 9">
            <a:extLst>
              <a:ext uri="{FF2B5EF4-FFF2-40B4-BE49-F238E27FC236}">
                <a16:creationId xmlns:a16="http://schemas.microsoft.com/office/drawing/2014/main" id="{53A2BEEC-CC44-4141-9E85-5B777B196269}"/>
              </a:ext>
            </a:extLst>
          </p:cNvPr>
          <p:cNvSpPr>
            <a:spLocks noGrp="1"/>
          </p:cNvSpPr>
          <p:nvPr>
            <p:ph sz="quarter" idx="14"/>
          </p:nvPr>
        </p:nvSpPr>
        <p:spPr/>
        <p:txBody>
          <a:bodyPr/>
          <a:lstStyle/>
          <a:p>
            <a:endParaRPr lang="en-US"/>
          </a:p>
        </p:txBody>
      </p:sp>
      <p:sp>
        <p:nvSpPr>
          <p:cNvPr id="11" name="Text Placeholder 10">
            <a:extLst>
              <a:ext uri="{FF2B5EF4-FFF2-40B4-BE49-F238E27FC236}">
                <a16:creationId xmlns:a16="http://schemas.microsoft.com/office/drawing/2014/main" id="{DA1E658A-F67E-654A-AE06-8D4F0A7195E7}"/>
              </a:ext>
            </a:extLst>
          </p:cNvPr>
          <p:cNvSpPr>
            <a:spLocks noGrp="1"/>
          </p:cNvSpPr>
          <p:nvPr>
            <p:ph type="body" sz="quarter" idx="15"/>
          </p:nvPr>
        </p:nvSpPr>
        <p:spPr/>
        <p:txBody>
          <a:bodyPr/>
          <a:lstStyle/>
          <a:p>
            <a:r>
              <a:rPr lang="en-US" dirty="0"/>
              <a:t>Edgar Codd</a:t>
            </a:r>
          </a:p>
        </p:txBody>
      </p:sp>
      <p:sp>
        <p:nvSpPr>
          <p:cNvPr id="6" name="TextBox 5"/>
          <p:cNvSpPr txBox="1"/>
          <p:nvPr/>
        </p:nvSpPr>
        <p:spPr>
          <a:xfrm>
            <a:off x="6221414" y="4941710"/>
            <a:ext cx="3935693" cy="1200329"/>
          </a:xfrm>
          <a:prstGeom prst="rect">
            <a:avLst/>
          </a:prstGeom>
          <a:noFill/>
        </p:spPr>
        <p:txBody>
          <a:bodyPr wrap="none" rtlCol="0">
            <a:spAutoFit/>
          </a:bodyPr>
          <a:lstStyle/>
          <a:p>
            <a:r>
              <a:rPr lang="en-US" dirty="0"/>
              <a:t>Asking ‘what if?’ questions</a:t>
            </a:r>
          </a:p>
          <a:p>
            <a:endParaRPr lang="en-US" dirty="0"/>
          </a:p>
          <a:p>
            <a:r>
              <a:rPr lang="en-US" dirty="0"/>
              <a:t>How does the outcome change if </a:t>
            </a:r>
          </a:p>
          <a:p>
            <a:r>
              <a:rPr lang="en-US" dirty="0"/>
              <a:t>we vary the parameters?</a:t>
            </a:r>
          </a:p>
        </p:txBody>
      </p:sp>
      <p:pic>
        <p:nvPicPr>
          <p:cNvPr id="12" name="Content Placeholder 7">
            <a:extLst>
              <a:ext uri="{FF2B5EF4-FFF2-40B4-BE49-F238E27FC236}">
                <a16:creationId xmlns:a16="http://schemas.microsoft.com/office/drawing/2014/main" id="{33CCEA04-6EB3-8F41-BACA-04E81B215FEA}"/>
              </a:ext>
            </a:extLst>
          </p:cNvPr>
          <p:cNvPicPr>
            <a:picLocks noChangeAspect="1"/>
          </p:cNvPicPr>
          <p:nvPr/>
        </p:nvPicPr>
        <p:blipFill rotWithShape="1">
          <a:blip r:embed="rId3"/>
          <a:srcRect t="6339" b="19795"/>
          <a:stretch/>
        </p:blipFill>
        <p:spPr>
          <a:xfrm>
            <a:off x="1223159" y="1773237"/>
            <a:ext cx="4248000" cy="4464050"/>
          </a:xfrm>
          <a:prstGeom prst="rect">
            <a:avLst/>
          </a:prstGeom>
        </p:spPr>
      </p:pic>
      <p:sp>
        <p:nvSpPr>
          <p:cNvPr id="13" name="Rounded Rectangular Callout 12">
            <a:extLst>
              <a:ext uri="{FF2B5EF4-FFF2-40B4-BE49-F238E27FC236}">
                <a16:creationId xmlns:a16="http://schemas.microsoft.com/office/drawing/2014/main" id="{5D5A6646-B258-F74A-803E-2997CDFB8B22}"/>
              </a:ext>
            </a:extLst>
          </p:cNvPr>
          <p:cNvSpPr/>
          <p:nvPr/>
        </p:nvSpPr>
        <p:spPr bwMode="auto">
          <a:xfrm>
            <a:off x="6167438" y="1773238"/>
            <a:ext cx="5400674" cy="2463725"/>
          </a:xfrm>
          <a:prstGeom prst="wedgeRoundRectCallout">
            <a:avLst>
              <a:gd name="adj1" fmla="val -69463"/>
              <a:gd name="adj2" fmla="val 33999"/>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Lucida Sans" panose="020B0602030504020204" pitchFamily="34" charset="77"/>
                <a:cs typeface="Georgia"/>
              </a:rPr>
              <a:t>OLAP is the name given to the dynamic enterprise analysis required to create, manipulate, animate and synthesise information from exegetical, </a:t>
            </a:r>
            <a:r>
              <a:rPr lang="en-GB" sz="2000" b="1" dirty="0">
                <a:latin typeface="Lucida Sans" panose="020B0602030504020204" pitchFamily="34" charset="77"/>
                <a:cs typeface="Georgia"/>
              </a:rPr>
              <a:t>contemplative</a:t>
            </a:r>
            <a:r>
              <a:rPr lang="en-GB" sz="2000" dirty="0">
                <a:latin typeface="Lucida Sans" panose="020B0602030504020204" pitchFamily="34" charset="77"/>
                <a:cs typeface="Georgia"/>
              </a:rPr>
              <a:t> and formulaic data analysis models</a:t>
            </a:r>
          </a:p>
        </p:txBody>
      </p:sp>
    </p:spTree>
    <p:extLst>
      <p:ext uri="{BB962C8B-B14F-4D97-AF65-F5344CB8AC3E}">
        <p14:creationId xmlns:p14="http://schemas.microsoft.com/office/powerpoint/2010/main" val="1529619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Online Analytical Processing</a:t>
            </a:r>
          </a:p>
        </p:txBody>
      </p:sp>
      <p:sp>
        <p:nvSpPr>
          <p:cNvPr id="2" name="Content Placeholder 1">
            <a:extLst>
              <a:ext uri="{FF2B5EF4-FFF2-40B4-BE49-F238E27FC236}">
                <a16:creationId xmlns:a16="http://schemas.microsoft.com/office/drawing/2014/main" id="{2D6C940D-A652-BB44-B2F4-0A019D1299B1}"/>
              </a:ext>
            </a:extLst>
          </p:cNvPr>
          <p:cNvSpPr>
            <a:spLocks noGrp="1"/>
          </p:cNvSpPr>
          <p:nvPr>
            <p:ph sz="quarter" idx="14"/>
          </p:nvPr>
        </p:nvSpPr>
        <p:spPr/>
        <p:txBody>
          <a:bodyPr/>
          <a:lstStyle/>
          <a:p>
            <a:endParaRPr lang="en-US"/>
          </a:p>
        </p:txBody>
      </p:sp>
      <p:sp>
        <p:nvSpPr>
          <p:cNvPr id="4" name="Text Placeholder 3">
            <a:extLst>
              <a:ext uri="{FF2B5EF4-FFF2-40B4-BE49-F238E27FC236}">
                <a16:creationId xmlns:a16="http://schemas.microsoft.com/office/drawing/2014/main" id="{A166528F-407B-8249-9970-13CB025323AE}"/>
              </a:ext>
            </a:extLst>
          </p:cNvPr>
          <p:cNvSpPr>
            <a:spLocks noGrp="1"/>
          </p:cNvSpPr>
          <p:nvPr>
            <p:ph type="body" sz="quarter" idx="15"/>
          </p:nvPr>
        </p:nvSpPr>
        <p:spPr/>
        <p:txBody>
          <a:bodyPr/>
          <a:lstStyle/>
          <a:p>
            <a:r>
              <a:rPr lang="en-US" dirty="0"/>
              <a:t>Edgar Codd</a:t>
            </a:r>
          </a:p>
        </p:txBody>
      </p:sp>
      <p:sp>
        <p:nvSpPr>
          <p:cNvPr id="6" name="TextBox 5"/>
          <p:cNvSpPr txBox="1"/>
          <p:nvPr/>
        </p:nvSpPr>
        <p:spPr>
          <a:xfrm>
            <a:off x="6221414" y="5495708"/>
            <a:ext cx="4304383" cy="646331"/>
          </a:xfrm>
          <a:prstGeom prst="rect">
            <a:avLst/>
          </a:prstGeom>
          <a:noFill/>
        </p:spPr>
        <p:txBody>
          <a:bodyPr wrap="none" rtlCol="0">
            <a:spAutoFit/>
          </a:bodyPr>
          <a:lstStyle/>
          <a:p>
            <a:r>
              <a:rPr lang="en-US" dirty="0"/>
              <a:t>Which parameters must be varied</a:t>
            </a:r>
          </a:p>
          <a:p>
            <a:r>
              <a:rPr lang="en-US" dirty="0"/>
              <a:t>in order to achieve a given outcome?</a:t>
            </a:r>
          </a:p>
        </p:txBody>
      </p:sp>
      <p:pic>
        <p:nvPicPr>
          <p:cNvPr id="11" name="Content Placeholder 7">
            <a:extLst>
              <a:ext uri="{FF2B5EF4-FFF2-40B4-BE49-F238E27FC236}">
                <a16:creationId xmlns:a16="http://schemas.microsoft.com/office/drawing/2014/main" id="{79884DB9-DB9D-E941-830F-26972B923717}"/>
              </a:ext>
            </a:extLst>
          </p:cNvPr>
          <p:cNvPicPr>
            <a:picLocks noChangeAspect="1"/>
          </p:cNvPicPr>
          <p:nvPr/>
        </p:nvPicPr>
        <p:blipFill rotWithShape="1">
          <a:blip r:embed="rId3"/>
          <a:srcRect t="6339" b="19795"/>
          <a:stretch/>
        </p:blipFill>
        <p:spPr>
          <a:xfrm>
            <a:off x="1223159" y="1773237"/>
            <a:ext cx="4248000" cy="4464050"/>
          </a:xfrm>
          <a:prstGeom prst="rect">
            <a:avLst/>
          </a:prstGeom>
        </p:spPr>
      </p:pic>
      <p:sp>
        <p:nvSpPr>
          <p:cNvPr id="12" name="Rounded Rectangular Callout 11">
            <a:extLst>
              <a:ext uri="{FF2B5EF4-FFF2-40B4-BE49-F238E27FC236}">
                <a16:creationId xmlns:a16="http://schemas.microsoft.com/office/drawing/2014/main" id="{7E1DE2F2-BBBF-E04B-94F0-3623C77CEAE9}"/>
              </a:ext>
            </a:extLst>
          </p:cNvPr>
          <p:cNvSpPr/>
          <p:nvPr/>
        </p:nvSpPr>
        <p:spPr bwMode="auto">
          <a:xfrm>
            <a:off x="6167438" y="1773238"/>
            <a:ext cx="5400674" cy="2463725"/>
          </a:xfrm>
          <a:prstGeom prst="wedgeRoundRectCallout">
            <a:avLst>
              <a:gd name="adj1" fmla="val -69463"/>
              <a:gd name="adj2" fmla="val 33999"/>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Lucida Sans" panose="020B0602030504020204" pitchFamily="34" charset="77"/>
                <a:cs typeface="Georgia"/>
              </a:rPr>
              <a:t>OLAP is the name given to the dynamic enterprise analysis required to create, manipulate, animate and synthesise information from exegetical, contemplative and </a:t>
            </a:r>
            <a:r>
              <a:rPr lang="en-GB" sz="2000" b="1" dirty="0">
                <a:latin typeface="Lucida Sans" panose="020B0602030504020204" pitchFamily="34" charset="77"/>
                <a:cs typeface="Georgia"/>
              </a:rPr>
              <a:t>formulaic</a:t>
            </a:r>
            <a:r>
              <a:rPr lang="en-GB" sz="2000" dirty="0">
                <a:latin typeface="Lucida Sans" panose="020B0602030504020204" pitchFamily="34" charset="77"/>
                <a:cs typeface="Georgia"/>
              </a:rPr>
              <a:t> data analysis models</a:t>
            </a:r>
          </a:p>
        </p:txBody>
      </p:sp>
    </p:spTree>
    <p:extLst>
      <p:ext uri="{BB962C8B-B14F-4D97-AF65-F5344CB8AC3E}">
        <p14:creationId xmlns:p14="http://schemas.microsoft.com/office/powerpoint/2010/main" val="1000114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12 Rules for OLAP</a:t>
            </a:r>
          </a:p>
        </p:txBody>
      </p:sp>
      <p:sp>
        <p:nvSpPr>
          <p:cNvPr id="4" name="Content Placeholder 3"/>
          <p:cNvSpPr>
            <a:spLocks noGrp="1"/>
          </p:cNvSpPr>
          <p:nvPr>
            <p:ph sz="quarter" idx="13"/>
          </p:nvPr>
        </p:nvSpPr>
        <p:spPr/>
        <p:txBody>
          <a:bodyPr/>
          <a:lstStyle/>
          <a:p>
            <a:pPr marL="457200" indent="-457200">
              <a:buFont typeface="+mj-lt"/>
              <a:buAutoNum type="arabicPeriod"/>
            </a:pPr>
            <a:r>
              <a:rPr lang="en-GB" dirty="0"/>
              <a:t>Multidimensional conceptual view</a:t>
            </a:r>
          </a:p>
          <a:p>
            <a:pPr marL="457200" indent="-457200">
              <a:buFont typeface="+mj-lt"/>
              <a:buAutoNum type="arabicPeriod"/>
            </a:pPr>
            <a:r>
              <a:rPr lang="en-GB" dirty="0"/>
              <a:t>Transparency</a:t>
            </a:r>
          </a:p>
          <a:p>
            <a:pPr marL="457200" indent="-457200">
              <a:buFont typeface="+mj-lt"/>
              <a:buAutoNum type="arabicPeriod"/>
            </a:pPr>
            <a:r>
              <a:rPr lang="en-GB" dirty="0"/>
              <a:t>Accessibility</a:t>
            </a:r>
          </a:p>
          <a:p>
            <a:pPr marL="457200" indent="-457200">
              <a:buFont typeface="+mj-lt"/>
              <a:buAutoNum type="arabicPeriod"/>
            </a:pPr>
            <a:r>
              <a:rPr lang="en-GB" dirty="0"/>
              <a:t>Consistent reporting performance</a:t>
            </a:r>
          </a:p>
          <a:p>
            <a:pPr marL="457200" indent="-457200">
              <a:buFont typeface="+mj-lt"/>
              <a:buAutoNum type="arabicPeriod"/>
            </a:pPr>
            <a:r>
              <a:rPr lang="en-GB" dirty="0"/>
              <a:t>Client-server architecture</a:t>
            </a:r>
          </a:p>
          <a:p>
            <a:pPr marL="457200" indent="-457200">
              <a:buFont typeface="+mj-lt"/>
              <a:buAutoNum type="arabicPeriod"/>
            </a:pPr>
            <a:r>
              <a:rPr lang="en-GB" dirty="0"/>
              <a:t>Generic dimensionality</a:t>
            </a:r>
          </a:p>
        </p:txBody>
      </p:sp>
      <p:sp>
        <p:nvSpPr>
          <p:cNvPr id="6" name="Content Placeholder 5"/>
          <p:cNvSpPr>
            <a:spLocks noGrp="1"/>
          </p:cNvSpPr>
          <p:nvPr>
            <p:ph sz="quarter" idx="14"/>
          </p:nvPr>
        </p:nvSpPr>
        <p:spPr/>
        <p:txBody>
          <a:bodyPr/>
          <a:lstStyle/>
          <a:p>
            <a:pPr marL="457200" indent="-457200">
              <a:buFont typeface="+mj-lt"/>
              <a:buAutoNum type="arabicPeriod" startAt="7"/>
            </a:pPr>
            <a:r>
              <a:rPr lang="en-GB" dirty="0"/>
              <a:t>Dynamic sparse matrix handling</a:t>
            </a:r>
          </a:p>
          <a:p>
            <a:pPr marL="457200" indent="-457200">
              <a:buFont typeface="+mj-lt"/>
              <a:buAutoNum type="arabicPeriod" startAt="7"/>
            </a:pPr>
            <a:r>
              <a:rPr lang="en-GB" dirty="0"/>
              <a:t>Multi-user support</a:t>
            </a:r>
          </a:p>
          <a:p>
            <a:pPr marL="457200" indent="-457200">
              <a:buFont typeface="+mj-lt"/>
              <a:buAutoNum type="arabicPeriod" startAt="7"/>
            </a:pPr>
            <a:r>
              <a:rPr lang="en-GB" dirty="0"/>
              <a:t>Unrestricted cross-dimensional operations</a:t>
            </a:r>
          </a:p>
          <a:p>
            <a:pPr marL="457200" indent="-457200">
              <a:buFont typeface="+mj-lt"/>
              <a:buAutoNum type="arabicPeriod" startAt="7"/>
            </a:pPr>
            <a:r>
              <a:rPr lang="en-GB" dirty="0"/>
              <a:t>Intuitive data manipulation</a:t>
            </a:r>
          </a:p>
          <a:p>
            <a:pPr marL="457200" indent="-457200">
              <a:buFont typeface="+mj-lt"/>
              <a:buAutoNum type="arabicPeriod" startAt="7"/>
            </a:pPr>
            <a:r>
              <a:rPr lang="en-GB" dirty="0"/>
              <a:t>Flexible reporting</a:t>
            </a:r>
          </a:p>
          <a:p>
            <a:pPr marL="457200" indent="-457200">
              <a:buFont typeface="+mj-lt"/>
              <a:buAutoNum type="arabicPeriod" startAt="7"/>
            </a:pPr>
            <a:r>
              <a:rPr lang="en-GB" dirty="0"/>
              <a:t>Unlimited dimensions and aggregation levels  </a:t>
            </a:r>
          </a:p>
          <a:p>
            <a:pPr marL="457200" indent="-457200">
              <a:buFont typeface="+mj-lt"/>
              <a:buAutoNum type="arabicPeriod" startAt="7"/>
            </a:pPr>
            <a:endParaRPr lang="en-US" dirty="0"/>
          </a:p>
        </p:txBody>
      </p:sp>
      <p:sp>
        <p:nvSpPr>
          <p:cNvPr id="2" name="Text Placeholder 1">
            <a:extLst>
              <a:ext uri="{FF2B5EF4-FFF2-40B4-BE49-F238E27FC236}">
                <a16:creationId xmlns:a16="http://schemas.microsoft.com/office/drawing/2014/main" id="{0091F8B4-BB16-E645-A36B-F9D95BA5B2A2}"/>
              </a:ext>
            </a:extLst>
          </p:cNvPr>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1619976620"/>
      </p:ext>
    </p:extLst>
  </p:cSld>
  <p:clrMapOvr>
    <a:masterClrMapping/>
  </p:clrMapOvr>
</p:sld>
</file>

<file path=ppt/theme/theme1.xml><?xml version="1.0" encoding="utf-8"?>
<a:theme xmlns:a="http://schemas.openxmlformats.org/drawingml/2006/main" name="Plain">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FAC440A0-E155-B946-914F-5936431B4EB9}"/>
    </a:ext>
  </a:extLst>
</a:theme>
</file>

<file path=ppt/theme/theme2.xml><?xml version="1.0" encoding="utf-8"?>
<a:theme xmlns:a="http://schemas.openxmlformats.org/drawingml/2006/main" name="Marine 1">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0D93C95F-2DC1-2A4E-B142-7D61E6CC609A}"/>
    </a:ext>
  </a:extLst>
</a:theme>
</file>

<file path=ppt/theme/theme3.xml><?xml version="1.0" encoding="utf-8"?>
<a:theme xmlns:a="http://schemas.openxmlformats.org/drawingml/2006/main" name="Marine 3">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967CC3BD-E74E-9B48-A70B-8F2C1FC0168D}"/>
    </a:ext>
  </a:extLst>
</a:theme>
</file>

<file path=ppt/theme/theme4.xml><?xml version="1.0" encoding="utf-8"?>
<a:theme xmlns:a="http://schemas.openxmlformats.org/drawingml/2006/main" name="Marine 5">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E63C4AFA-5CDD-0448-9752-1553B0FA9E54}"/>
    </a:ext>
  </a:extLst>
</a:theme>
</file>

<file path=ppt/theme/theme5.xml><?xml version="1.0" encoding="utf-8"?>
<a:theme xmlns:a="http://schemas.openxmlformats.org/drawingml/2006/main" name="Marine 6">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0D22C297-7613-8F40-B64B-5C2B3E659575}"/>
    </a:ext>
  </a:extLst>
</a:theme>
</file>

<file path=ppt/theme/theme6.xml><?xml version="1.0" encoding="utf-8"?>
<a:theme xmlns:a="http://schemas.openxmlformats.org/drawingml/2006/main" name="Horizon 3">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C7D6AF5E-FD7F-F84A-B7B9-5AF6110BEB2E}"/>
    </a:ext>
  </a:extLst>
</a:theme>
</file>

<file path=ppt/theme/theme7.xml><?xml version="1.0" encoding="utf-8"?>
<a:theme xmlns:a="http://schemas.openxmlformats.org/drawingml/2006/main" name="Horizon 4">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28588786-51B7-4347-B9A0-6F586B294BD4}"/>
    </a:ext>
  </a:extLst>
</a:theme>
</file>

<file path=ppt/theme/theme8.xml><?xml version="1.0" encoding="utf-8"?>
<a:theme xmlns:a="http://schemas.openxmlformats.org/drawingml/2006/main" name="Horizon 5">
  <a:themeElements>
    <a:clrScheme name="Southampton">
      <a:dk1>
        <a:srgbClr val="231F20"/>
      </a:dk1>
      <a:lt1>
        <a:srgbClr val="FFFFFF"/>
      </a:lt1>
      <a:dk2>
        <a:srgbClr val="005C84"/>
      </a:dk2>
      <a:lt2>
        <a:srgbClr val="9FB1BD"/>
      </a:lt2>
      <a:accent1>
        <a:srgbClr val="3CBAC6"/>
      </a:accent1>
      <a:accent2>
        <a:srgbClr val="4BB693"/>
      </a:accent2>
      <a:accent3>
        <a:srgbClr val="C1D100"/>
      </a:accent3>
      <a:accent4>
        <a:srgbClr val="E73037"/>
      </a:accent4>
      <a:accent5>
        <a:srgbClr val="D5007F"/>
      </a:accent5>
      <a:accent6>
        <a:srgbClr val="8D3870"/>
      </a:accent6>
      <a:hlink>
        <a:srgbClr val="74C9E5"/>
      </a:hlink>
      <a:folHlink>
        <a:srgbClr val="EF7D00"/>
      </a:folHlink>
    </a:clrScheme>
    <a:fontScheme name="Tes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uthampton Wide" id="{9CF085BD-0735-8048-841B-E668EF29C7F9}" vid="{C4C5CE5B-70DD-BB4A-B8D3-088B3EDCABC2}"/>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Plain</Template>
  <TotalTime>44</TotalTime>
  <Words>2649</Words>
  <Application>Microsoft Macintosh PowerPoint</Application>
  <PresentationFormat>Widescreen</PresentationFormat>
  <Paragraphs>494</Paragraphs>
  <Slides>33</Slides>
  <Notes>23</Notes>
  <HiddenSlides>0</HiddenSlides>
  <MMClips>0</MMClips>
  <ScaleCrop>false</ScaleCrop>
  <HeadingPairs>
    <vt:vector size="6" baseType="variant">
      <vt:variant>
        <vt:lpstr>Fonts Used</vt:lpstr>
      </vt:variant>
      <vt:variant>
        <vt:i4>6</vt:i4>
      </vt:variant>
      <vt:variant>
        <vt:lpstr>Theme</vt:lpstr>
      </vt:variant>
      <vt:variant>
        <vt:i4>8</vt:i4>
      </vt:variant>
      <vt:variant>
        <vt:lpstr>Slide Titles</vt:lpstr>
      </vt:variant>
      <vt:variant>
        <vt:i4>33</vt:i4>
      </vt:variant>
    </vt:vector>
  </HeadingPairs>
  <TitlesOfParts>
    <vt:vector size="47" baseType="lpstr">
      <vt:lpstr>Arial</vt:lpstr>
      <vt:lpstr>Calibri</vt:lpstr>
      <vt:lpstr>Georgia</vt:lpstr>
      <vt:lpstr>Lucida Grande</vt:lpstr>
      <vt:lpstr>Lucida Sans</vt:lpstr>
      <vt:lpstr>Monotype Sorts</vt:lpstr>
      <vt:lpstr>Plain</vt:lpstr>
      <vt:lpstr>Marine 1</vt:lpstr>
      <vt:lpstr>Marine 3</vt:lpstr>
      <vt:lpstr>Marine 5</vt:lpstr>
      <vt:lpstr>Marine 6</vt:lpstr>
      <vt:lpstr>Horizon 3</vt:lpstr>
      <vt:lpstr>Horizon 4</vt:lpstr>
      <vt:lpstr>Horizon 5</vt:lpstr>
      <vt:lpstr>PowerPoint Presentation</vt:lpstr>
      <vt:lpstr>Data Warehousing</vt:lpstr>
      <vt:lpstr>Processing Styles – OLTP</vt:lpstr>
      <vt:lpstr>Processing Styles – OLAP</vt:lpstr>
      <vt:lpstr>Online Analytical Processing</vt:lpstr>
      <vt:lpstr>Online Analytical Processing</vt:lpstr>
      <vt:lpstr>Online Analytical Processing</vt:lpstr>
      <vt:lpstr>Online Analytical Processing</vt:lpstr>
      <vt:lpstr>12 Rules for OLAP</vt:lpstr>
      <vt:lpstr>Data Mining</vt:lpstr>
      <vt:lpstr>The Data Warehouse</vt:lpstr>
      <vt:lpstr>The Data Warehouse</vt:lpstr>
      <vt:lpstr>The Data Warehouse</vt:lpstr>
      <vt:lpstr>The Data Warehouse</vt:lpstr>
      <vt:lpstr>The Data Warehouse</vt:lpstr>
      <vt:lpstr>Why a Separate Data Warehouse?</vt:lpstr>
      <vt:lpstr>Why a Separate Data Warehouse?</vt:lpstr>
      <vt:lpstr>Extracting Data</vt:lpstr>
      <vt:lpstr>The Data Warehouse</vt:lpstr>
      <vt:lpstr>The Data Warehouse</vt:lpstr>
      <vt:lpstr>Data Marts</vt:lpstr>
      <vt:lpstr>Multidimensional Analysis</vt:lpstr>
      <vt:lpstr>Multidimensional Analysis – Slice</vt:lpstr>
      <vt:lpstr>Multidimensional Analysis – Dice</vt:lpstr>
      <vt:lpstr>Multidimensional Analysis – Pivot</vt:lpstr>
      <vt:lpstr>Multidimensional Analysis – Drill Down</vt:lpstr>
      <vt:lpstr>Multidimensional Analysis – Roll Up</vt:lpstr>
      <vt:lpstr>Internal Aspects</vt:lpstr>
      <vt:lpstr>Star Schema</vt:lpstr>
      <vt:lpstr>Fact Tables</vt:lpstr>
      <vt:lpstr>Part of a Snowflake Schema</vt:lpstr>
      <vt:lpstr>Data Warehouse Databases</vt:lpstr>
      <vt:lpstr>Next Lecture: Information Retrieval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Gibbins N.M.</dc:creator>
  <cp:lastModifiedBy>Nicholas Gibbins</cp:lastModifiedBy>
  <cp:revision>5</cp:revision>
  <dcterms:created xsi:type="dcterms:W3CDTF">2019-03-28T07:44:22Z</dcterms:created>
  <dcterms:modified xsi:type="dcterms:W3CDTF">2021-03-24T21:28:28Z</dcterms:modified>
</cp:coreProperties>
</file>