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51"/>
  </p:notesMasterIdLst>
  <p:sldIdLst>
    <p:sldId id="259" r:id="rId9"/>
    <p:sldId id="256" r:id="rId10"/>
    <p:sldId id="257" r:id="rId11"/>
    <p:sldId id="258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5" r:id="rId26"/>
    <p:sldId id="274" r:id="rId27"/>
    <p:sldId id="273" r:id="rId28"/>
    <p:sldId id="277" r:id="rId29"/>
    <p:sldId id="303" r:id="rId30"/>
    <p:sldId id="300" r:id="rId31"/>
    <p:sldId id="297" r:id="rId32"/>
    <p:sldId id="298" r:id="rId33"/>
    <p:sldId id="299" r:id="rId34"/>
    <p:sldId id="285" r:id="rId35"/>
    <p:sldId id="301" r:id="rId36"/>
    <p:sldId id="302" r:id="rId37"/>
    <p:sldId id="286" r:id="rId38"/>
    <p:sldId id="304" r:id="rId39"/>
    <p:sldId id="276" r:id="rId40"/>
    <p:sldId id="278" r:id="rId41"/>
    <p:sldId id="305" r:id="rId42"/>
    <p:sldId id="307" r:id="rId43"/>
    <p:sldId id="365" r:id="rId44"/>
    <p:sldId id="366" r:id="rId45"/>
    <p:sldId id="367" r:id="rId46"/>
    <p:sldId id="308" r:id="rId47"/>
    <p:sldId id="368" r:id="rId48"/>
    <p:sldId id="369" r:id="rId49"/>
    <p:sldId id="370" r:id="rId50"/>
    <p:sldId id="306" r:id="rId51"/>
    <p:sldId id="309" r:id="rId52"/>
    <p:sldId id="371" r:id="rId53"/>
    <p:sldId id="372" r:id="rId54"/>
    <p:sldId id="373" r:id="rId55"/>
    <p:sldId id="362" r:id="rId56"/>
    <p:sldId id="287" r:id="rId57"/>
    <p:sldId id="288" r:id="rId58"/>
    <p:sldId id="289" r:id="rId59"/>
    <p:sldId id="290" r:id="rId60"/>
    <p:sldId id="284" r:id="rId61"/>
    <p:sldId id="291" r:id="rId62"/>
    <p:sldId id="292" r:id="rId63"/>
    <p:sldId id="293" r:id="rId64"/>
    <p:sldId id="294" r:id="rId65"/>
    <p:sldId id="295" r:id="rId66"/>
    <p:sldId id="296" r:id="rId67"/>
    <p:sldId id="279" r:id="rId68"/>
    <p:sldId id="342" r:id="rId69"/>
    <p:sldId id="338" r:id="rId70"/>
    <p:sldId id="364" r:id="rId71"/>
    <p:sldId id="339" r:id="rId72"/>
    <p:sldId id="340" r:id="rId73"/>
    <p:sldId id="374" r:id="rId74"/>
    <p:sldId id="375" r:id="rId75"/>
    <p:sldId id="376" r:id="rId76"/>
    <p:sldId id="343" r:id="rId77"/>
    <p:sldId id="341" r:id="rId78"/>
    <p:sldId id="377" r:id="rId79"/>
    <p:sldId id="378" r:id="rId80"/>
    <p:sldId id="379" r:id="rId81"/>
    <p:sldId id="380" r:id="rId82"/>
    <p:sldId id="344" r:id="rId83"/>
    <p:sldId id="352" r:id="rId84"/>
    <p:sldId id="351" r:id="rId85"/>
    <p:sldId id="350" r:id="rId86"/>
    <p:sldId id="353" r:id="rId87"/>
    <p:sldId id="381" r:id="rId88"/>
    <p:sldId id="355" r:id="rId89"/>
    <p:sldId id="348" r:id="rId90"/>
    <p:sldId id="347" r:id="rId91"/>
    <p:sldId id="359" r:id="rId92"/>
    <p:sldId id="354" r:id="rId93"/>
    <p:sldId id="360" r:id="rId94"/>
    <p:sldId id="349" r:id="rId95"/>
    <p:sldId id="356" r:id="rId96"/>
    <p:sldId id="357" r:id="rId97"/>
    <p:sldId id="358" r:id="rId98"/>
    <p:sldId id="361" r:id="rId99"/>
    <p:sldId id="280" r:id="rId100"/>
    <p:sldId id="314" r:id="rId101"/>
    <p:sldId id="333" r:id="rId102"/>
    <p:sldId id="382" r:id="rId103"/>
    <p:sldId id="383" r:id="rId104"/>
    <p:sldId id="389" r:id="rId105"/>
    <p:sldId id="384" r:id="rId106"/>
    <p:sldId id="385" r:id="rId107"/>
    <p:sldId id="386" r:id="rId108"/>
    <p:sldId id="387" r:id="rId109"/>
    <p:sldId id="334" r:id="rId110"/>
    <p:sldId id="390" r:id="rId111"/>
    <p:sldId id="395" r:id="rId112"/>
    <p:sldId id="396" r:id="rId113"/>
    <p:sldId id="397" r:id="rId114"/>
    <p:sldId id="398" r:id="rId115"/>
    <p:sldId id="430" r:id="rId116"/>
    <p:sldId id="431" r:id="rId117"/>
    <p:sldId id="432" r:id="rId118"/>
    <p:sldId id="433" r:id="rId119"/>
    <p:sldId id="335" r:id="rId120"/>
    <p:sldId id="434" r:id="rId121"/>
    <p:sldId id="435" r:id="rId122"/>
    <p:sldId id="438" r:id="rId123"/>
    <p:sldId id="437" r:id="rId124"/>
    <p:sldId id="441" r:id="rId125"/>
    <p:sldId id="442" r:id="rId126"/>
    <p:sldId id="439" r:id="rId127"/>
    <p:sldId id="456" r:id="rId128"/>
    <p:sldId id="440" r:id="rId129"/>
    <p:sldId id="454" r:id="rId130"/>
    <p:sldId id="455" r:id="rId131"/>
    <p:sldId id="443" r:id="rId132"/>
    <p:sldId id="444" r:id="rId133"/>
    <p:sldId id="445" r:id="rId134"/>
    <p:sldId id="446" r:id="rId135"/>
    <p:sldId id="447" r:id="rId136"/>
    <p:sldId id="448" r:id="rId137"/>
    <p:sldId id="449" r:id="rId138"/>
    <p:sldId id="450" r:id="rId139"/>
    <p:sldId id="458" r:id="rId140"/>
    <p:sldId id="451" r:id="rId141"/>
    <p:sldId id="453" r:id="rId142"/>
    <p:sldId id="459" r:id="rId143"/>
    <p:sldId id="460" r:id="rId144"/>
    <p:sldId id="461" r:id="rId145"/>
    <p:sldId id="462" r:id="rId146"/>
    <p:sldId id="281" r:id="rId147"/>
    <p:sldId id="311" r:id="rId148"/>
    <p:sldId id="312" r:id="rId149"/>
    <p:sldId id="363" r:id="rId1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55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143"/>
    <p:restoredTop sz="94709"/>
  </p:normalViewPr>
  <p:slideViewPr>
    <p:cSldViewPr snapToGrid="0" snapToObjects="1" showGuides="1">
      <p:cViewPr>
        <p:scale>
          <a:sx n="73" d="100"/>
          <a:sy n="73" d="100"/>
        </p:scale>
        <p:origin x="24" y="1752"/>
      </p:cViewPr>
      <p:guideLst>
        <p:guide orient="horz" pos="2024"/>
        <p:guide pos="55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slide" Target="slides/slide130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53" Type="http://schemas.openxmlformats.org/officeDocument/2006/relationships/slide" Target="slides/slide45.xml"/><Relationship Id="rId74" Type="http://schemas.openxmlformats.org/officeDocument/2006/relationships/slide" Target="slides/slide66.xml"/><Relationship Id="rId128" Type="http://schemas.openxmlformats.org/officeDocument/2006/relationships/slide" Target="slides/slide120.xml"/><Relationship Id="rId149" Type="http://schemas.openxmlformats.org/officeDocument/2006/relationships/slide" Target="slides/slide141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134" Type="http://schemas.openxmlformats.org/officeDocument/2006/relationships/slide" Target="slides/slide126.xml"/><Relationship Id="rId139" Type="http://schemas.openxmlformats.org/officeDocument/2006/relationships/slide" Target="slides/slide13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50" Type="http://schemas.openxmlformats.org/officeDocument/2006/relationships/slide" Target="slides/slide142.xml"/><Relationship Id="rId155" Type="http://schemas.openxmlformats.org/officeDocument/2006/relationships/tableStyles" Target="tableStyles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slide" Target="slides/slide12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slide" Target="slides/slide132.xml"/><Relationship Id="rId145" Type="http://schemas.openxmlformats.org/officeDocument/2006/relationships/slide" Target="slides/slide13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slide" Target="slides/slide122.xml"/><Relationship Id="rId135" Type="http://schemas.openxmlformats.org/officeDocument/2006/relationships/slide" Target="slides/slide127.xml"/><Relationship Id="rId151" Type="http://schemas.openxmlformats.org/officeDocument/2006/relationships/notesMaster" Target="notesMasters/notesMaster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slide" Target="slides/slide133.xml"/><Relationship Id="rId146" Type="http://schemas.openxmlformats.org/officeDocument/2006/relationships/slide" Target="slides/slide13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slide" Target="slides/slide123.xml"/><Relationship Id="rId136" Type="http://schemas.openxmlformats.org/officeDocument/2006/relationships/slide" Target="slides/slide128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52" Type="http://schemas.openxmlformats.org/officeDocument/2006/relationships/presProps" Target="presProp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slide" Target="slides/slide118.xml"/><Relationship Id="rId147" Type="http://schemas.openxmlformats.org/officeDocument/2006/relationships/slide" Target="slides/slide13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slide" Target="slides/slide13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slide" Target="slides/slide12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slide" Target="slides/slide124.xml"/><Relationship Id="rId153" Type="http://schemas.openxmlformats.org/officeDocument/2006/relationships/viewProps" Target="viewProps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slide" Target="slides/slide11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openxmlformats.org/officeDocument/2006/relationships/slide" Target="slides/slide135.xml"/><Relationship Id="rId148" Type="http://schemas.openxmlformats.org/officeDocument/2006/relationships/slide" Target="slides/slide1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slide" Target="slides/slide125.xml"/><Relationship Id="rId154" Type="http://schemas.openxmlformats.org/officeDocument/2006/relationships/theme" Target="theme/theme1.xml"/><Relationship Id="rId16" Type="http://schemas.openxmlformats.org/officeDocument/2006/relationships/slide" Target="slides/slide8.xml"/><Relationship Id="rId37" Type="http://schemas.openxmlformats.org/officeDocument/2006/relationships/slide" Target="slides/slide29.xml"/><Relationship Id="rId58" Type="http://schemas.openxmlformats.org/officeDocument/2006/relationships/slide" Target="slides/slide50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44" Type="http://schemas.openxmlformats.org/officeDocument/2006/relationships/slide" Target="slides/slide136.xml"/><Relationship Id="rId90" Type="http://schemas.openxmlformats.org/officeDocument/2006/relationships/slide" Target="slides/slide8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20/04/2021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Complete – equal probability of access to</a:t>
            </a:r>
            <a:r>
              <a:rPr lang="en-US" baseline="0" dirty="0"/>
              <a:t> any tuple from any fragment</a:t>
            </a:r>
          </a:p>
          <a:p>
            <a:r>
              <a:rPr lang="en-US" baseline="0" dirty="0"/>
              <a:t>Minimal – all predicates should be relevant (accessed differently by some application)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5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96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6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is better if a few tuples of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join. </a:t>
            </a:r>
            <a:endParaRPr lang="en-US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join approach is better if almost all tuples of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join, because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requires an additional transfer of a projection on the join attribute.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77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63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49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D3992-9DF6-8B4F-B0B2-5B55DE7FBA7E}" type="slidenum">
              <a:rPr lang="en-US"/>
              <a:pPr/>
              <a:t>76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272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6A54-614E-E74C-9F73-ED59DBE86645}" type="slidenum">
              <a:rPr lang="en-US"/>
              <a:pPr/>
              <a:t>77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83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71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0768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18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682750"/>
            <a:ext cx="5460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608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9199" y="1682750"/>
            <a:ext cx="545888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199" y="2322511"/>
            <a:ext cx="5458885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68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682750"/>
            <a:ext cx="5460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608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9199" y="1682750"/>
            <a:ext cx="545888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199" y="2322511"/>
            <a:ext cx="5458885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230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8212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758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20/04/2021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0" tIns="54000" rIns="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png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22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29.png"/><Relationship Id="rId2" Type="http://schemas.openxmlformats.org/officeDocument/2006/relationships/image" Target="../media/image21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24.png"/><Relationship Id="rId15" Type="http://schemas.openxmlformats.org/officeDocument/2006/relationships/image" Target="../media/image27.png"/><Relationship Id="rId10" Type="http://schemas.openxmlformats.org/officeDocument/2006/relationships/image" Target="../media/image36.png"/><Relationship Id="rId19" Type="http://schemas.openxmlformats.org/officeDocument/2006/relationships/image" Target="../media/image31.png"/><Relationship Id="rId4" Type="http://schemas.openxmlformats.org/officeDocument/2006/relationships/image" Target="../media/image23.png"/><Relationship Id="rId9" Type="http://schemas.openxmlformats.org/officeDocument/2006/relationships/image" Target="../media/image35.png"/><Relationship Id="rId1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42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3.png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Relations can be divided into fragments and stored at different 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Applications should not be aware of the fact that some data may be stored in a fragment of a table at a site different from the site where the table itself is stored.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14F172-D4FB-3242-AB62-5804BA353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5149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61219A6-6646-0C4B-A911-3F41D12A12A3}"/>
              </a:ext>
            </a:extLst>
          </p:cNvPr>
          <p:cNvGrpSpPr/>
          <p:nvPr/>
        </p:nvGrpSpPr>
        <p:grpSpPr>
          <a:xfrm>
            <a:off x="6276020" y="3266376"/>
            <a:ext cx="1440160" cy="2433053"/>
            <a:chOff x="6276020" y="3266376"/>
            <a:chExt cx="1440160" cy="2433053"/>
          </a:xfrm>
        </p:grpSpPr>
        <p:sp>
          <p:nvSpPr>
            <p:cNvPr id="15" name="Rectangle 14"/>
            <p:cNvSpPr/>
            <p:nvPr/>
          </p:nvSpPr>
          <p:spPr bwMode="auto">
            <a:xfrm>
              <a:off x="735614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735614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735614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35614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735614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54" name="Straight Arrow Connector 53"/>
            <p:cNvCxnSpPr>
              <a:stCxn id="14" idx="3"/>
              <a:endCxn id="15" idx="1"/>
            </p:cNvCxnSpPr>
            <p:nvPr/>
          </p:nvCxnSpPr>
          <p:spPr bwMode="auto">
            <a:xfrm flipV="1">
              <a:off x="627602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5" name="Straight Arrow Connector 54"/>
            <p:cNvCxnSpPr>
              <a:stCxn id="14" idx="3"/>
              <a:endCxn id="18" idx="1"/>
            </p:cNvCxnSpPr>
            <p:nvPr/>
          </p:nvCxnSpPr>
          <p:spPr bwMode="auto">
            <a:xfrm flipV="1">
              <a:off x="627602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6" name="Straight Arrow Connector 55"/>
            <p:cNvCxnSpPr>
              <a:stCxn id="14" idx="3"/>
              <a:endCxn id="21" idx="1"/>
            </p:cNvCxnSpPr>
            <p:nvPr/>
          </p:nvCxnSpPr>
          <p:spPr bwMode="auto">
            <a:xfrm>
              <a:off x="627602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7" name="Straight Arrow Connector 56"/>
            <p:cNvCxnSpPr>
              <a:stCxn id="14" idx="3"/>
              <a:endCxn id="20" idx="1"/>
            </p:cNvCxnSpPr>
            <p:nvPr/>
          </p:nvCxnSpPr>
          <p:spPr bwMode="auto">
            <a:xfrm>
              <a:off x="627602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/>
            <p:cNvCxnSpPr>
              <a:stCxn id="14" idx="3"/>
              <a:endCxn id="19" idx="1"/>
            </p:cNvCxnSpPr>
            <p:nvPr/>
          </p:nvCxnSpPr>
          <p:spPr bwMode="auto">
            <a:xfrm>
              <a:off x="627602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0" name="TextBox 89"/>
            <p:cNvSpPr txBox="1"/>
            <p:nvPr/>
          </p:nvSpPr>
          <p:spPr>
            <a:xfrm>
              <a:off x="6280593" y="3266376"/>
              <a:ext cx="894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abort 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0DAC258-F25E-4642-AD39-D47FC1987280}"/>
              </a:ext>
            </a:extLst>
          </p:cNvPr>
          <p:cNvGrpSpPr/>
          <p:nvPr/>
        </p:nvGrpSpPr>
        <p:grpSpPr>
          <a:xfrm>
            <a:off x="7716180" y="3368001"/>
            <a:ext cx="1440160" cy="2159247"/>
            <a:chOff x="7716180" y="3368001"/>
            <a:chExt cx="1440160" cy="2159247"/>
          </a:xfrm>
        </p:grpSpPr>
        <p:sp>
          <p:nvSpPr>
            <p:cNvPr id="23" name="Rectangle 22"/>
            <p:cNvSpPr/>
            <p:nvPr/>
          </p:nvSpPr>
          <p:spPr bwMode="auto">
            <a:xfrm>
              <a:off x="879630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69" name="Straight Arrow Connector 68"/>
            <p:cNvCxnSpPr>
              <a:stCxn id="15" idx="3"/>
              <a:endCxn id="23" idx="1"/>
            </p:cNvCxnSpPr>
            <p:nvPr/>
          </p:nvCxnSpPr>
          <p:spPr bwMode="auto">
            <a:xfrm>
              <a:off x="771618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0" name="Straight Arrow Connector 69"/>
            <p:cNvCxnSpPr>
              <a:stCxn id="18" idx="3"/>
              <a:endCxn id="23" idx="1"/>
            </p:cNvCxnSpPr>
            <p:nvPr/>
          </p:nvCxnSpPr>
          <p:spPr bwMode="auto">
            <a:xfrm>
              <a:off x="771618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1" name="Straight Arrow Connector 70"/>
            <p:cNvCxnSpPr>
              <a:stCxn id="21" idx="3"/>
              <a:endCxn id="23" idx="1"/>
            </p:cNvCxnSpPr>
            <p:nvPr/>
          </p:nvCxnSpPr>
          <p:spPr bwMode="auto">
            <a:xfrm>
              <a:off x="771618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2" name="Straight Arrow Connector 71"/>
            <p:cNvCxnSpPr>
              <a:stCxn id="20" idx="3"/>
              <a:endCxn id="23" idx="1"/>
            </p:cNvCxnSpPr>
            <p:nvPr/>
          </p:nvCxnSpPr>
          <p:spPr bwMode="auto">
            <a:xfrm flipV="1">
              <a:off x="771618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3" name="Straight Arrow Connector 72"/>
            <p:cNvCxnSpPr>
              <a:stCxn id="19" idx="3"/>
              <a:endCxn id="23" idx="1"/>
            </p:cNvCxnSpPr>
            <p:nvPr/>
          </p:nvCxnSpPr>
          <p:spPr bwMode="auto">
            <a:xfrm flipV="1">
              <a:off x="771618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1" name="TextBox 90"/>
            <p:cNvSpPr txBox="1"/>
            <p:nvPr/>
          </p:nvSpPr>
          <p:spPr>
            <a:xfrm>
              <a:off x="8045545" y="3368001"/>
              <a:ext cx="4379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US" sz="12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A1258-2BBD-2B47-8915-5EB7CDF47C6F}"/>
              </a:ext>
            </a:extLst>
          </p:cNvPr>
          <p:cNvGrpSpPr/>
          <p:nvPr/>
        </p:nvGrpSpPr>
        <p:grpSpPr>
          <a:xfrm>
            <a:off x="3395699" y="5672256"/>
            <a:ext cx="2520281" cy="565032"/>
            <a:chOff x="3395699" y="5672256"/>
            <a:chExt cx="2520281" cy="565032"/>
          </a:xfrm>
        </p:grpSpPr>
        <p:sp>
          <p:nvSpPr>
            <p:cNvPr id="92" name="Left Brace 91"/>
            <p:cNvSpPr/>
            <p:nvPr/>
          </p:nvSpPr>
          <p:spPr bwMode="auto">
            <a:xfrm rot="16200000">
              <a:off x="4475820" y="4592135"/>
              <a:ext cx="360040" cy="2520281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074779" y="5960289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078295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61219A6-6646-0C4B-A911-3F41D12A12A3}"/>
              </a:ext>
            </a:extLst>
          </p:cNvPr>
          <p:cNvGrpSpPr/>
          <p:nvPr/>
        </p:nvGrpSpPr>
        <p:grpSpPr>
          <a:xfrm>
            <a:off x="6276020" y="3266376"/>
            <a:ext cx="1440160" cy="2433053"/>
            <a:chOff x="6276020" y="3266376"/>
            <a:chExt cx="1440160" cy="2433053"/>
          </a:xfrm>
        </p:grpSpPr>
        <p:sp>
          <p:nvSpPr>
            <p:cNvPr id="15" name="Rectangle 14"/>
            <p:cNvSpPr/>
            <p:nvPr/>
          </p:nvSpPr>
          <p:spPr bwMode="auto">
            <a:xfrm>
              <a:off x="735614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735614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735614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35614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735614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54" name="Straight Arrow Connector 53"/>
            <p:cNvCxnSpPr>
              <a:stCxn id="14" idx="3"/>
              <a:endCxn id="15" idx="1"/>
            </p:cNvCxnSpPr>
            <p:nvPr/>
          </p:nvCxnSpPr>
          <p:spPr bwMode="auto">
            <a:xfrm flipV="1">
              <a:off x="627602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5" name="Straight Arrow Connector 54"/>
            <p:cNvCxnSpPr>
              <a:stCxn id="14" idx="3"/>
              <a:endCxn id="18" idx="1"/>
            </p:cNvCxnSpPr>
            <p:nvPr/>
          </p:nvCxnSpPr>
          <p:spPr bwMode="auto">
            <a:xfrm flipV="1">
              <a:off x="627602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6" name="Straight Arrow Connector 55"/>
            <p:cNvCxnSpPr>
              <a:stCxn id="14" idx="3"/>
              <a:endCxn id="21" idx="1"/>
            </p:cNvCxnSpPr>
            <p:nvPr/>
          </p:nvCxnSpPr>
          <p:spPr bwMode="auto">
            <a:xfrm>
              <a:off x="627602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7" name="Straight Arrow Connector 56"/>
            <p:cNvCxnSpPr>
              <a:stCxn id="14" idx="3"/>
              <a:endCxn id="20" idx="1"/>
            </p:cNvCxnSpPr>
            <p:nvPr/>
          </p:nvCxnSpPr>
          <p:spPr bwMode="auto">
            <a:xfrm>
              <a:off x="627602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/>
            <p:cNvCxnSpPr>
              <a:stCxn id="14" idx="3"/>
              <a:endCxn id="19" idx="1"/>
            </p:cNvCxnSpPr>
            <p:nvPr/>
          </p:nvCxnSpPr>
          <p:spPr bwMode="auto">
            <a:xfrm>
              <a:off x="627602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0" name="TextBox 89"/>
            <p:cNvSpPr txBox="1"/>
            <p:nvPr/>
          </p:nvSpPr>
          <p:spPr>
            <a:xfrm>
              <a:off x="6280593" y="3266376"/>
              <a:ext cx="894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abort 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0DAC258-F25E-4642-AD39-D47FC1987280}"/>
              </a:ext>
            </a:extLst>
          </p:cNvPr>
          <p:cNvGrpSpPr/>
          <p:nvPr/>
        </p:nvGrpSpPr>
        <p:grpSpPr>
          <a:xfrm>
            <a:off x="7716180" y="3368001"/>
            <a:ext cx="1440160" cy="2159247"/>
            <a:chOff x="7716180" y="3368001"/>
            <a:chExt cx="1440160" cy="2159247"/>
          </a:xfrm>
        </p:grpSpPr>
        <p:sp>
          <p:nvSpPr>
            <p:cNvPr id="23" name="Rectangle 22"/>
            <p:cNvSpPr/>
            <p:nvPr/>
          </p:nvSpPr>
          <p:spPr bwMode="auto">
            <a:xfrm>
              <a:off x="879630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69" name="Straight Arrow Connector 68"/>
            <p:cNvCxnSpPr>
              <a:stCxn id="15" idx="3"/>
              <a:endCxn id="23" idx="1"/>
            </p:cNvCxnSpPr>
            <p:nvPr/>
          </p:nvCxnSpPr>
          <p:spPr bwMode="auto">
            <a:xfrm>
              <a:off x="771618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0" name="Straight Arrow Connector 69"/>
            <p:cNvCxnSpPr>
              <a:stCxn id="18" idx="3"/>
              <a:endCxn id="23" idx="1"/>
            </p:cNvCxnSpPr>
            <p:nvPr/>
          </p:nvCxnSpPr>
          <p:spPr bwMode="auto">
            <a:xfrm>
              <a:off x="771618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1" name="Straight Arrow Connector 70"/>
            <p:cNvCxnSpPr>
              <a:stCxn id="21" idx="3"/>
              <a:endCxn id="23" idx="1"/>
            </p:cNvCxnSpPr>
            <p:nvPr/>
          </p:nvCxnSpPr>
          <p:spPr bwMode="auto">
            <a:xfrm>
              <a:off x="771618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2" name="Straight Arrow Connector 71"/>
            <p:cNvCxnSpPr>
              <a:stCxn id="20" idx="3"/>
              <a:endCxn id="23" idx="1"/>
            </p:cNvCxnSpPr>
            <p:nvPr/>
          </p:nvCxnSpPr>
          <p:spPr bwMode="auto">
            <a:xfrm flipV="1">
              <a:off x="771618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3" name="Straight Arrow Connector 72"/>
            <p:cNvCxnSpPr>
              <a:stCxn id="19" idx="3"/>
              <a:endCxn id="23" idx="1"/>
            </p:cNvCxnSpPr>
            <p:nvPr/>
          </p:nvCxnSpPr>
          <p:spPr bwMode="auto">
            <a:xfrm flipV="1">
              <a:off x="771618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1" name="TextBox 90"/>
            <p:cNvSpPr txBox="1"/>
            <p:nvPr/>
          </p:nvSpPr>
          <p:spPr>
            <a:xfrm>
              <a:off x="8045545" y="3368001"/>
              <a:ext cx="4379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US" sz="12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A1258-2BBD-2B47-8915-5EB7CDF47C6F}"/>
              </a:ext>
            </a:extLst>
          </p:cNvPr>
          <p:cNvGrpSpPr/>
          <p:nvPr/>
        </p:nvGrpSpPr>
        <p:grpSpPr>
          <a:xfrm>
            <a:off x="3395699" y="5672256"/>
            <a:ext cx="2520281" cy="565032"/>
            <a:chOff x="3395699" y="5672256"/>
            <a:chExt cx="2520281" cy="565032"/>
          </a:xfrm>
        </p:grpSpPr>
        <p:sp>
          <p:nvSpPr>
            <p:cNvPr id="92" name="Left Brace 91"/>
            <p:cNvSpPr/>
            <p:nvPr/>
          </p:nvSpPr>
          <p:spPr bwMode="auto">
            <a:xfrm rot="16200000">
              <a:off x="4475820" y="4592135"/>
              <a:ext cx="360040" cy="2520281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074779" y="5960289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26FE45-5316-8B4A-BAFA-5D8CF833FFDA}"/>
              </a:ext>
            </a:extLst>
          </p:cNvPr>
          <p:cNvGrpSpPr/>
          <p:nvPr/>
        </p:nvGrpSpPr>
        <p:grpSpPr>
          <a:xfrm>
            <a:off x="6276020" y="5672256"/>
            <a:ext cx="2520280" cy="565032"/>
            <a:chOff x="6276020" y="5672256"/>
            <a:chExt cx="2520280" cy="565032"/>
          </a:xfrm>
        </p:grpSpPr>
        <p:sp>
          <p:nvSpPr>
            <p:cNvPr id="94" name="Left Brace 93"/>
            <p:cNvSpPr/>
            <p:nvPr/>
          </p:nvSpPr>
          <p:spPr bwMode="auto">
            <a:xfrm rot="16200000">
              <a:off x="7356140" y="4592136"/>
              <a:ext cx="360040" cy="252028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908225" y="5960289"/>
              <a:ext cx="12923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decision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94814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9138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2571077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D982151-FAAF-C745-891C-8C861E071089}"/>
              </a:ext>
            </a:extLst>
          </p:cNvPr>
          <p:cNvGrpSpPr/>
          <p:nvPr/>
        </p:nvGrpSpPr>
        <p:grpSpPr>
          <a:xfrm>
            <a:off x="3389350" y="4099114"/>
            <a:ext cx="1260140" cy="920425"/>
            <a:chOff x="3389350" y="4099114"/>
            <a:chExt cx="1260140" cy="920425"/>
          </a:xfrm>
        </p:grpSpPr>
        <p:sp>
          <p:nvSpPr>
            <p:cNvPr id="8" name="Rectangle 7"/>
            <p:cNvSpPr/>
            <p:nvPr/>
          </p:nvSpPr>
          <p:spPr bwMode="auto">
            <a:xfrm>
              <a:off x="428945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68570" y="4099114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  <p:cxnSp>
          <p:nvCxnSpPr>
            <p:cNvPr id="20" name="Elbow Connector 19"/>
            <p:cNvCxnSpPr>
              <a:cxnSpLocks/>
              <a:stCxn id="6" idx="0"/>
            </p:cNvCxnSpPr>
            <p:nvPr/>
          </p:nvCxnSpPr>
          <p:spPr bwMode="auto">
            <a:xfrm rot="16200000" flipH="1">
              <a:off x="3836225" y="4228302"/>
              <a:ext cx="6349" cy="900100"/>
            </a:xfrm>
            <a:prstGeom prst="bentConnector4">
              <a:avLst>
                <a:gd name="adj1" fmla="val -3600567"/>
                <a:gd name="adj2" fmla="val 100043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0BE192E-1FD6-0246-8A8A-4F96BCFF881B}"/>
              </a:ext>
            </a:extLst>
          </p:cNvPr>
          <p:cNvGrpSpPr/>
          <p:nvPr/>
        </p:nvGrpSpPr>
        <p:grpSpPr>
          <a:xfrm>
            <a:off x="5549590" y="4099114"/>
            <a:ext cx="1260140" cy="920425"/>
            <a:chOff x="5549590" y="4099114"/>
            <a:chExt cx="1260140" cy="920425"/>
          </a:xfrm>
        </p:grpSpPr>
        <p:sp>
          <p:nvSpPr>
            <p:cNvPr id="7" name="Rectangle 6"/>
            <p:cNvSpPr/>
            <p:nvPr/>
          </p:nvSpPr>
          <p:spPr bwMode="auto">
            <a:xfrm>
              <a:off x="644969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38" name="Elbow Connector 37"/>
            <p:cNvCxnSpPr>
              <a:cxnSpLocks/>
              <a:stCxn id="9" idx="0"/>
            </p:cNvCxnSpPr>
            <p:nvPr/>
          </p:nvCxnSpPr>
          <p:spPr bwMode="auto">
            <a:xfrm rot="16200000" flipH="1">
              <a:off x="5999640" y="4225127"/>
              <a:ext cx="1" cy="900102"/>
            </a:xfrm>
            <a:prstGeom prst="bentConnector4">
              <a:avLst>
                <a:gd name="adj1" fmla="val -22860000000"/>
                <a:gd name="adj2" fmla="val 10012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" name="TextBox 61"/>
            <p:cNvSpPr txBox="1"/>
            <p:nvPr/>
          </p:nvSpPr>
          <p:spPr>
            <a:xfrm>
              <a:off x="572213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C8595BB-D090-F142-8690-6DA16B9E64FC}"/>
              </a:ext>
            </a:extLst>
          </p:cNvPr>
          <p:cNvGrpSpPr/>
          <p:nvPr/>
        </p:nvGrpSpPr>
        <p:grpSpPr>
          <a:xfrm>
            <a:off x="4469470" y="4099114"/>
            <a:ext cx="1260140" cy="920425"/>
            <a:chOff x="4469470" y="4099114"/>
            <a:chExt cx="1260140" cy="920425"/>
          </a:xfrm>
        </p:grpSpPr>
        <p:sp>
          <p:nvSpPr>
            <p:cNvPr id="9" name="Rectangle 8"/>
            <p:cNvSpPr/>
            <p:nvPr/>
          </p:nvSpPr>
          <p:spPr bwMode="auto">
            <a:xfrm>
              <a:off x="536957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cxnSp>
          <p:nvCxnSpPr>
            <p:cNvPr id="21" name="Elbow Connector 20"/>
            <p:cNvCxnSpPr>
              <a:cxnSpLocks/>
              <a:stCxn id="8" idx="0"/>
            </p:cNvCxnSpPr>
            <p:nvPr/>
          </p:nvCxnSpPr>
          <p:spPr bwMode="auto">
            <a:xfrm rot="16200000" flipH="1">
              <a:off x="4916345" y="4228302"/>
              <a:ext cx="6349" cy="900100"/>
            </a:xfrm>
            <a:prstGeom prst="bentConnector4">
              <a:avLst>
                <a:gd name="adj1" fmla="val -3600567"/>
                <a:gd name="adj2" fmla="val 99768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TextBox 62"/>
            <p:cNvSpPr txBox="1"/>
            <p:nvPr/>
          </p:nvSpPr>
          <p:spPr>
            <a:xfrm>
              <a:off x="464201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6D7140E-F790-804E-905C-18D3CA9FD936}"/>
              </a:ext>
            </a:extLst>
          </p:cNvPr>
          <p:cNvGrpSpPr/>
          <p:nvPr/>
        </p:nvGrpSpPr>
        <p:grpSpPr>
          <a:xfrm>
            <a:off x="6629710" y="4099114"/>
            <a:ext cx="1260140" cy="920425"/>
            <a:chOff x="6629710" y="4099114"/>
            <a:chExt cx="1260140" cy="920425"/>
          </a:xfrm>
        </p:grpSpPr>
        <p:sp>
          <p:nvSpPr>
            <p:cNvPr id="10" name="Rectangle 9"/>
            <p:cNvSpPr/>
            <p:nvPr/>
          </p:nvSpPr>
          <p:spPr bwMode="auto">
            <a:xfrm>
              <a:off x="752981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cxnSp>
          <p:nvCxnSpPr>
            <p:cNvPr id="39" name="Elbow Connector 38"/>
            <p:cNvCxnSpPr>
              <a:cxnSpLocks/>
              <a:stCxn id="7" idx="0"/>
            </p:cNvCxnSpPr>
            <p:nvPr/>
          </p:nvCxnSpPr>
          <p:spPr bwMode="auto">
            <a:xfrm rot="16200000" flipH="1">
              <a:off x="7076585" y="4228302"/>
              <a:ext cx="6351" cy="900102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" name="TextBox 63"/>
            <p:cNvSpPr txBox="1"/>
            <p:nvPr/>
          </p:nvSpPr>
          <p:spPr>
            <a:xfrm>
              <a:off x="680225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2FCD9C-1FD3-064A-B040-D31DCD3C2755}"/>
              </a:ext>
            </a:extLst>
          </p:cNvPr>
          <p:cNvGrpSpPr/>
          <p:nvPr/>
        </p:nvGrpSpPr>
        <p:grpSpPr>
          <a:xfrm>
            <a:off x="7709830" y="4099114"/>
            <a:ext cx="1260140" cy="920425"/>
            <a:chOff x="7709830" y="4099114"/>
            <a:chExt cx="1260140" cy="920425"/>
          </a:xfrm>
        </p:grpSpPr>
        <p:sp>
          <p:nvSpPr>
            <p:cNvPr id="11" name="Rectangle 10"/>
            <p:cNvSpPr/>
            <p:nvPr/>
          </p:nvSpPr>
          <p:spPr bwMode="auto">
            <a:xfrm>
              <a:off x="860993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40" name="Elbow Connector 39"/>
            <p:cNvCxnSpPr>
              <a:cxnSpLocks/>
              <a:stCxn id="10" idx="0"/>
            </p:cNvCxnSpPr>
            <p:nvPr/>
          </p:nvCxnSpPr>
          <p:spPr bwMode="auto">
            <a:xfrm rot="16200000" flipH="1">
              <a:off x="8156705" y="4228302"/>
              <a:ext cx="6349" cy="900100"/>
            </a:xfrm>
            <a:prstGeom prst="bentConnector4">
              <a:avLst>
                <a:gd name="adj1" fmla="val -3600567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7810367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027856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D982151-FAAF-C745-891C-8C861E071089}"/>
              </a:ext>
            </a:extLst>
          </p:cNvPr>
          <p:cNvGrpSpPr/>
          <p:nvPr/>
        </p:nvGrpSpPr>
        <p:grpSpPr>
          <a:xfrm>
            <a:off x="3389350" y="4099114"/>
            <a:ext cx="1260140" cy="920425"/>
            <a:chOff x="3389350" y="4099114"/>
            <a:chExt cx="1260140" cy="920425"/>
          </a:xfrm>
        </p:grpSpPr>
        <p:sp>
          <p:nvSpPr>
            <p:cNvPr id="8" name="Rectangle 7"/>
            <p:cNvSpPr/>
            <p:nvPr/>
          </p:nvSpPr>
          <p:spPr bwMode="auto">
            <a:xfrm>
              <a:off x="428945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68570" y="4099114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  <p:cxnSp>
          <p:nvCxnSpPr>
            <p:cNvPr id="20" name="Elbow Connector 19"/>
            <p:cNvCxnSpPr>
              <a:cxnSpLocks/>
              <a:stCxn id="6" idx="0"/>
            </p:cNvCxnSpPr>
            <p:nvPr/>
          </p:nvCxnSpPr>
          <p:spPr bwMode="auto">
            <a:xfrm rot="16200000" flipH="1">
              <a:off x="3836225" y="4228302"/>
              <a:ext cx="6349" cy="900100"/>
            </a:xfrm>
            <a:prstGeom prst="bentConnector4">
              <a:avLst>
                <a:gd name="adj1" fmla="val -3600567"/>
                <a:gd name="adj2" fmla="val 100043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0BE192E-1FD6-0246-8A8A-4F96BCFF881B}"/>
              </a:ext>
            </a:extLst>
          </p:cNvPr>
          <p:cNvGrpSpPr/>
          <p:nvPr/>
        </p:nvGrpSpPr>
        <p:grpSpPr>
          <a:xfrm>
            <a:off x="5549590" y="4099114"/>
            <a:ext cx="1260140" cy="920425"/>
            <a:chOff x="5549590" y="4099114"/>
            <a:chExt cx="1260140" cy="920425"/>
          </a:xfrm>
        </p:grpSpPr>
        <p:sp>
          <p:nvSpPr>
            <p:cNvPr id="7" name="Rectangle 6"/>
            <p:cNvSpPr/>
            <p:nvPr/>
          </p:nvSpPr>
          <p:spPr bwMode="auto">
            <a:xfrm>
              <a:off x="644969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38" name="Elbow Connector 37"/>
            <p:cNvCxnSpPr>
              <a:cxnSpLocks/>
              <a:stCxn id="9" idx="0"/>
            </p:cNvCxnSpPr>
            <p:nvPr/>
          </p:nvCxnSpPr>
          <p:spPr bwMode="auto">
            <a:xfrm rot="16200000" flipH="1">
              <a:off x="5999640" y="4225127"/>
              <a:ext cx="1" cy="900102"/>
            </a:xfrm>
            <a:prstGeom prst="bentConnector4">
              <a:avLst>
                <a:gd name="adj1" fmla="val -22860000000"/>
                <a:gd name="adj2" fmla="val 10012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" name="TextBox 61"/>
            <p:cNvSpPr txBox="1"/>
            <p:nvPr/>
          </p:nvSpPr>
          <p:spPr>
            <a:xfrm>
              <a:off x="572213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C8595BB-D090-F142-8690-6DA16B9E64FC}"/>
              </a:ext>
            </a:extLst>
          </p:cNvPr>
          <p:cNvGrpSpPr/>
          <p:nvPr/>
        </p:nvGrpSpPr>
        <p:grpSpPr>
          <a:xfrm>
            <a:off x="4469470" y="4099114"/>
            <a:ext cx="1260140" cy="920425"/>
            <a:chOff x="4469470" y="4099114"/>
            <a:chExt cx="1260140" cy="920425"/>
          </a:xfrm>
        </p:grpSpPr>
        <p:sp>
          <p:nvSpPr>
            <p:cNvPr id="9" name="Rectangle 8"/>
            <p:cNvSpPr/>
            <p:nvPr/>
          </p:nvSpPr>
          <p:spPr bwMode="auto">
            <a:xfrm>
              <a:off x="536957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cxnSp>
          <p:nvCxnSpPr>
            <p:cNvPr id="21" name="Elbow Connector 20"/>
            <p:cNvCxnSpPr>
              <a:cxnSpLocks/>
              <a:stCxn id="8" idx="0"/>
            </p:cNvCxnSpPr>
            <p:nvPr/>
          </p:nvCxnSpPr>
          <p:spPr bwMode="auto">
            <a:xfrm rot="16200000" flipH="1">
              <a:off x="4916345" y="4228302"/>
              <a:ext cx="6349" cy="900100"/>
            </a:xfrm>
            <a:prstGeom prst="bentConnector4">
              <a:avLst>
                <a:gd name="adj1" fmla="val -3600567"/>
                <a:gd name="adj2" fmla="val 99768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TextBox 62"/>
            <p:cNvSpPr txBox="1"/>
            <p:nvPr/>
          </p:nvSpPr>
          <p:spPr>
            <a:xfrm>
              <a:off x="464201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6D7140E-F790-804E-905C-18D3CA9FD936}"/>
              </a:ext>
            </a:extLst>
          </p:cNvPr>
          <p:cNvGrpSpPr/>
          <p:nvPr/>
        </p:nvGrpSpPr>
        <p:grpSpPr>
          <a:xfrm>
            <a:off x="6629710" y="4099114"/>
            <a:ext cx="1260140" cy="920425"/>
            <a:chOff x="6629710" y="4099114"/>
            <a:chExt cx="1260140" cy="920425"/>
          </a:xfrm>
        </p:grpSpPr>
        <p:sp>
          <p:nvSpPr>
            <p:cNvPr id="10" name="Rectangle 9"/>
            <p:cNvSpPr/>
            <p:nvPr/>
          </p:nvSpPr>
          <p:spPr bwMode="auto">
            <a:xfrm>
              <a:off x="752981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cxnSp>
          <p:nvCxnSpPr>
            <p:cNvPr id="39" name="Elbow Connector 38"/>
            <p:cNvCxnSpPr>
              <a:cxnSpLocks/>
              <a:stCxn id="7" idx="0"/>
            </p:cNvCxnSpPr>
            <p:nvPr/>
          </p:nvCxnSpPr>
          <p:spPr bwMode="auto">
            <a:xfrm rot="16200000" flipH="1">
              <a:off x="7076585" y="4228302"/>
              <a:ext cx="6351" cy="900102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" name="TextBox 63"/>
            <p:cNvSpPr txBox="1"/>
            <p:nvPr/>
          </p:nvSpPr>
          <p:spPr>
            <a:xfrm>
              <a:off x="680225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2FCD9C-1FD3-064A-B040-D31DCD3C2755}"/>
              </a:ext>
            </a:extLst>
          </p:cNvPr>
          <p:cNvGrpSpPr/>
          <p:nvPr/>
        </p:nvGrpSpPr>
        <p:grpSpPr>
          <a:xfrm>
            <a:off x="7709830" y="4099114"/>
            <a:ext cx="1260140" cy="920425"/>
            <a:chOff x="7709830" y="4099114"/>
            <a:chExt cx="1260140" cy="920425"/>
          </a:xfrm>
        </p:grpSpPr>
        <p:sp>
          <p:nvSpPr>
            <p:cNvPr id="11" name="Rectangle 10"/>
            <p:cNvSpPr/>
            <p:nvPr/>
          </p:nvSpPr>
          <p:spPr bwMode="auto">
            <a:xfrm>
              <a:off x="860993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40" name="Elbow Connector 39"/>
            <p:cNvCxnSpPr>
              <a:cxnSpLocks/>
              <a:stCxn id="10" idx="0"/>
            </p:cNvCxnSpPr>
            <p:nvPr/>
          </p:nvCxnSpPr>
          <p:spPr bwMode="auto">
            <a:xfrm rot="16200000" flipH="1">
              <a:off x="8156705" y="4228302"/>
              <a:ext cx="6349" cy="900100"/>
            </a:xfrm>
            <a:prstGeom prst="bentConnector4">
              <a:avLst>
                <a:gd name="adj1" fmla="val -3600567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7810367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E749F5-C54A-464F-A569-5B8F38093240}"/>
              </a:ext>
            </a:extLst>
          </p:cNvPr>
          <p:cNvGrpSpPr/>
          <p:nvPr/>
        </p:nvGrpSpPr>
        <p:grpSpPr>
          <a:xfrm>
            <a:off x="3395700" y="3368001"/>
            <a:ext cx="5400600" cy="576063"/>
            <a:chOff x="3395700" y="3368001"/>
            <a:chExt cx="5400600" cy="576063"/>
          </a:xfrm>
        </p:grpSpPr>
        <p:sp>
          <p:nvSpPr>
            <p:cNvPr id="15" name="TextBox 14"/>
            <p:cNvSpPr txBox="1"/>
            <p:nvPr/>
          </p:nvSpPr>
          <p:spPr>
            <a:xfrm>
              <a:off x="5536253" y="3368001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  <p:sp>
          <p:nvSpPr>
            <p:cNvPr id="71" name="Left Brace 70"/>
            <p:cNvSpPr/>
            <p:nvPr/>
          </p:nvSpPr>
          <p:spPr bwMode="auto">
            <a:xfrm rot="5400000">
              <a:off x="5951984" y="1099748"/>
              <a:ext cx="288032" cy="540060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44297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D982151-FAAF-C745-891C-8C861E071089}"/>
              </a:ext>
            </a:extLst>
          </p:cNvPr>
          <p:cNvGrpSpPr/>
          <p:nvPr/>
        </p:nvGrpSpPr>
        <p:grpSpPr>
          <a:xfrm>
            <a:off x="3389350" y="4099114"/>
            <a:ext cx="1260140" cy="920425"/>
            <a:chOff x="3389350" y="4099114"/>
            <a:chExt cx="1260140" cy="920425"/>
          </a:xfrm>
        </p:grpSpPr>
        <p:sp>
          <p:nvSpPr>
            <p:cNvPr id="8" name="Rectangle 7"/>
            <p:cNvSpPr/>
            <p:nvPr/>
          </p:nvSpPr>
          <p:spPr bwMode="auto">
            <a:xfrm>
              <a:off x="428945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68570" y="4099114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  <p:cxnSp>
          <p:nvCxnSpPr>
            <p:cNvPr id="20" name="Elbow Connector 19"/>
            <p:cNvCxnSpPr>
              <a:cxnSpLocks/>
              <a:stCxn id="6" idx="0"/>
            </p:cNvCxnSpPr>
            <p:nvPr/>
          </p:nvCxnSpPr>
          <p:spPr bwMode="auto">
            <a:xfrm rot="16200000" flipH="1">
              <a:off x="3836225" y="4228302"/>
              <a:ext cx="6349" cy="900100"/>
            </a:xfrm>
            <a:prstGeom prst="bentConnector4">
              <a:avLst>
                <a:gd name="adj1" fmla="val -3600567"/>
                <a:gd name="adj2" fmla="val 100043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0BE192E-1FD6-0246-8A8A-4F96BCFF881B}"/>
              </a:ext>
            </a:extLst>
          </p:cNvPr>
          <p:cNvGrpSpPr/>
          <p:nvPr/>
        </p:nvGrpSpPr>
        <p:grpSpPr>
          <a:xfrm>
            <a:off x="5549590" y="4099114"/>
            <a:ext cx="1260140" cy="920425"/>
            <a:chOff x="5549590" y="4099114"/>
            <a:chExt cx="1260140" cy="920425"/>
          </a:xfrm>
        </p:grpSpPr>
        <p:sp>
          <p:nvSpPr>
            <p:cNvPr id="7" name="Rectangle 6"/>
            <p:cNvSpPr/>
            <p:nvPr/>
          </p:nvSpPr>
          <p:spPr bwMode="auto">
            <a:xfrm>
              <a:off x="644969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38" name="Elbow Connector 37"/>
            <p:cNvCxnSpPr>
              <a:cxnSpLocks/>
              <a:stCxn id="9" idx="0"/>
            </p:cNvCxnSpPr>
            <p:nvPr/>
          </p:nvCxnSpPr>
          <p:spPr bwMode="auto">
            <a:xfrm rot="16200000" flipH="1">
              <a:off x="5999640" y="4225127"/>
              <a:ext cx="1" cy="900102"/>
            </a:xfrm>
            <a:prstGeom prst="bentConnector4">
              <a:avLst>
                <a:gd name="adj1" fmla="val -22860000000"/>
                <a:gd name="adj2" fmla="val 10012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" name="TextBox 61"/>
            <p:cNvSpPr txBox="1"/>
            <p:nvPr/>
          </p:nvSpPr>
          <p:spPr>
            <a:xfrm>
              <a:off x="572213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C8595BB-D090-F142-8690-6DA16B9E64FC}"/>
              </a:ext>
            </a:extLst>
          </p:cNvPr>
          <p:cNvGrpSpPr/>
          <p:nvPr/>
        </p:nvGrpSpPr>
        <p:grpSpPr>
          <a:xfrm>
            <a:off x="4469470" y="4099114"/>
            <a:ext cx="1260140" cy="920425"/>
            <a:chOff x="4469470" y="4099114"/>
            <a:chExt cx="1260140" cy="920425"/>
          </a:xfrm>
        </p:grpSpPr>
        <p:sp>
          <p:nvSpPr>
            <p:cNvPr id="9" name="Rectangle 8"/>
            <p:cNvSpPr/>
            <p:nvPr/>
          </p:nvSpPr>
          <p:spPr bwMode="auto">
            <a:xfrm>
              <a:off x="536957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cxnSp>
          <p:nvCxnSpPr>
            <p:cNvPr id="21" name="Elbow Connector 20"/>
            <p:cNvCxnSpPr>
              <a:cxnSpLocks/>
              <a:stCxn id="8" idx="0"/>
            </p:cNvCxnSpPr>
            <p:nvPr/>
          </p:nvCxnSpPr>
          <p:spPr bwMode="auto">
            <a:xfrm rot="16200000" flipH="1">
              <a:off x="4916345" y="4228302"/>
              <a:ext cx="6349" cy="900100"/>
            </a:xfrm>
            <a:prstGeom prst="bentConnector4">
              <a:avLst>
                <a:gd name="adj1" fmla="val -3600567"/>
                <a:gd name="adj2" fmla="val 99768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TextBox 62"/>
            <p:cNvSpPr txBox="1"/>
            <p:nvPr/>
          </p:nvSpPr>
          <p:spPr>
            <a:xfrm>
              <a:off x="464201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6D7140E-F790-804E-905C-18D3CA9FD936}"/>
              </a:ext>
            </a:extLst>
          </p:cNvPr>
          <p:cNvGrpSpPr/>
          <p:nvPr/>
        </p:nvGrpSpPr>
        <p:grpSpPr>
          <a:xfrm>
            <a:off x="6629710" y="4099114"/>
            <a:ext cx="1260140" cy="920425"/>
            <a:chOff x="6629710" y="4099114"/>
            <a:chExt cx="1260140" cy="920425"/>
          </a:xfrm>
        </p:grpSpPr>
        <p:sp>
          <p:nvSpPr>
            <p:cNvPr id="10" name="Rectangle 9"/>
            <p:cNvSpPr/>
            <p:nvPr/>
          </p:nvSpPr>
          <p:spPr bwMode="auto">
            <a:xfrm>
              <a:off x="752981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cxnSp>
          <p:nvCxnSpPr>
            <p:cNvPr id="39" name="Elbow Connector 38"/>
            <p:cNvCxnSpPr>
              <a:cxnSpLocks/>
              <a:stCxn id="7" idx="0"/>
            </p:cNvCxnSpPr>
            <p:nvPr/>
          </p:nvCxnSpPr>
          <p:spPr bwMode="auto">
            <a:xfrm rot="16200000" flipH="1">
              <a:off x="7076585" y="4228302"/>
              <a:ext cx="6351" cy="900102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" name="TextBox 63"/>
            <p:cNvSpPr txBox="1"/>
            <p:nvPr/>
          </p:nvSpPr>
          <p:spPr>
            <a:xfrm>
              <a:off x="680225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2FCD9C-1FD3-064A-B040-D31DCD3C2755}"/>
              </a:ext>
            </a:extLst>
          </p:cNvPr>
          <p:cNvGrpSpPr/>
          <p:nvPr/>
        </p:nvGrpSpPr>
        <p:grpSpPr>
          <a:xfrm>
            <a:off x="7709830" y="4099114"/>
            <a:ext cx="1260140" cy="920425"/>
            <a:chOff x="7709830" y="4099114"/>
            <a:chExt cx="1260140" cy="920425"/>
          </a:xfrm>
        </p:grpSpPr>
        <p:sp>
          <p:nvSpPr>
            <p:cNvPr id="11" name="Rectangle 10"/>
            <p:cNvSpPr/>
            <p:nvPr/>
          </p:nvSpPr>
          <p:spPr bwMode="auto">
            <a:xfrm>
              <a:off x="860993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40" name="Elbow Connector 39"/>
            <p:cNvCxnSpPr>
              <a:cxnSpLocks/>
              <a:stCxn id="10" idx="0"/>
            </p:cNvCxnSpPr>
            <p:nvPr/>
          </p:nvCxnSpPr>
          <p:spPr bwMode="auto">
            <a:xfrm rot="16200000" flipH="1">
              <a:off x="8156705" y="4228302"/>
              <a:ext cx="6349" cy="900100"/>
            </a:xfrm>
            <a:prstGeom prst="bentConnector4">
              <a:avLst>
                <a:gd name="adj1" fmla="val -3600567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7810367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4AFFF35-4520-8A49-9068-6CC179823E1C}"/>
              </a:ext>
            </a:extLst>
          </p:cNvPr>
          <p:cNvGrpSpPr/>
          <p:nvPr/>
        </p:nvGrpSpPr>
        <p:grpSpPr>
          <a:xfrm>
            <a:off x="7896200" y="5013189"/>
            <a:ext cx="900100" cy="587060"/>
            <a:chOff x="7896200" y="5013189"/>
            <a:chExt cx="900100" cy="587060"/>
          </a:xfrm>
        </p:grpSpPr>
        <p:cxnSp>
          <p:nvCxnSpPr>
            <p:cNvPr id="47" name="Elbow Connector 46"/>
            <p:cNvCxnSpPr>
              <a:cxnSpLocks/>
              <a:stCxn id="11" idx="2"/>
            </p:cNvCxnSpPr>
            <p:nvPr/>
          </p:nvCxnSpPr>
          <p:spPr bwMode="auto">
            <a:xfrm rot="5400000">
              <a:off x="8339900" y="4569489"/>
              <a:ext cx="12700" cy="900100"/>
            </a:xfrm>
            <a:prstGeom prst="bentConnector4">
              <a:avLst>
                <a:gd name="adj1" fmla="val 1800000"/>
                <a:gd name="adj2" fmla="val 99860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6" name="TextBox 65"/>
            <p:cNvSpPr txBox="1"/>
            <p:nvPr/>
          </p:nvSpPr>
          <p:spPr>
            <a:xfrm>
              <a:off x="7913309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9CA5A2B-0E1E-8D41-8F7D-8E58BA5AB850}"/>
              </a:ext>
            </a:extLst>
          </p:cNvPr>
          <p:cNvGrpSpPr/>
          <p:nvPr/>
        </p:nvGrpSpPr>
        <p:grpSpPr>
          <a:xfrm>
            <a:off x="6809730" y="5013188"/>
            <a:ext cx="900100" cy="587061"/>
            <a:chOff x="6809730" y="5013188"/>
            <a:chExt cx="900100" cy="587061"/>
          </a:xfrm>
        </p:grpSpPr>
        <p:cxnSp>
          <p:nvCxnSpPr>
            <p:cNvPr id="50" name="Elbow Connector 49"/>
            <p:cNvCxnSpPr>
              <a:cxnSpLocks/>
              <a:stCxn id="10" idx="2"/>
            </p:cNvCxnSpPr>
            <p:nvPr/>
          </p:nvCxnSpPr>
          <p:spPr bwMode="auto">
            <a:xfrm rot="5400000" flipH="1">
              <a:off x="7256604" y="4566314"/>
              <a:ext cx="6351" cy="900100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7" name="TextBox 66"/>
            <p:cNvSpPr txBox="1"/>
            <p:nvPr/>
          </p:nvSpPr>
          <p:spPr>
            <a:xfrm>
              <a:off x="690519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53E7867-378C-F14D-9BAD-075608AA4405}"/>
              </a:ext>
            </a:extLst>
          </p:cNvPr>
          <p:cNvGrpSpPr/>
          <p:nvPr/>
        </p:nvGrpSpPr>
        <p:grpSpPr>
          <a:xfrm>
            <a:off x="5728485" y="5013190"/>
            <a:ext cx="907575" cy="587059"/>
            <a:chOff x="5728485" y="5013190"/>
            <a:chExt cx="907575" cy="587059"/>
          </a:xfrm>
        </p:grpSpPr>
        <p:cxnSp>
          <p:nvCxnSpPr>
            <p:cNvPr id="53" name="Elbow Connector 52"/>
            <p:cNvCxnSpPr>
              <a:cxnSpLocks/>
              <a:stCxn id="7" idx="2"/>
            </p:cNvCxnSpPr>
            <p:nvPr/>
          </p:nvCxnSpPr>
          <p:spPr bwMode="auto">
            <a:xfrm rot="5400000">
              <a:off x="6175923" y="4565752"/>
              <a:ext cx="12700" cy="907575"/>
            </a:xfrm>
            <a:prstGeom prst="bentConnector4">
              <a:avLst>
                <a:gd name="adj1" fmla="val 1825000"/>
                <a:gd name="adj2" fmla="val 9979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8" name="TextBox 67"/>
            <p:cNvSpPr txBox="1"/>
            <p:nvPr/>
          </p:nvSpPr>
          <p:spPr>
            <a:xfrm>
              <a:off x="582507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2BDAAD3-1928-2747-971E-0C30688974D9}"/>
              </a:ext>
            </a:extLst>
          </p:cNvPr>
          <p:cNvGrpSpPr/>
          <p:nvPr/>
        </p:nvGrpSpPr>
        <p:grpSpPr>
          <a:xfrm>
            <a:off x="4642015" y="5013189"/>
            <a:ext cx="907575" cy="587060"/>
            <a:chOff x="4642015" y="5013189"/>
            <a:chExt cx="907575" cy="587060"/>
          </a:xfrm>
        </p:grpSpPr>
        <p:cxnSp>
          <p:nvCxnSpPr>
            <p:cNvPr id="54" name="Elbow Connector 53"/>
            <p:cNvCxnSpPr>
              <a:cxnSpLocks/>
              <a:stCxn id="9" idx="2"/>
            </p:cNvCxnSpPr>
            <p:nvPr/>
          </p:nvCxnSpPr>
          <p:spPr bwMode="auto">
            <a:xfrm rot="5400000" flipH="1">
              <a:off x="5092627" y="4562577"/>
              <a:ext cx="6351" cy="907575"/>
            </a:xfrm>
            <a:prstGeom prst="bentConnector4">
              <a:avLst>
                <a:gd name="adj1" fmla="val -3599433"/>
                <a:gd name="adj2" fmla="val 9979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9" name="TextBox 68"/>
            <p:cNvSpPr txBox="1"/>
            <p:nvPr/>
          </p:nvSpPr>
          <p:spPr>
            <a:xfrm>
              <a:off x="474495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DEA67F2-E2C7-C746-A5B8-F7E04A334D14}"/>
              </a:ext>
            </a:extLst>
          </p:cNvPr>
          <p:cNvGrpSpPr/>
          <p:nvPr/>
        </p:nvGrpSpPr>
        <p:grpSpPr>
          <a:xfrm>
            <a:off x="3395700" y="5013188"/>
            <a:ext cx="1080120" cy="587061"/>
            <a:chOff x="3395700" y="5013188"/>
            <a:chExt cx="1080120" cy="587061"/>
          </a:xfrm>
        </p:grpSpPr>
        <p:cxnSp>
          <p:nvCxnSpPr>
            <p:cNvPr id="55" name="Elbow Connector 54"/>
            <p:cNvCxnSpPr>
              <a:stCxn id="8" idx="2"/>
              <a:endCxn id="6" idx="2"/>
            </p:cNvCxnSpPr>
            <p:nvPr/>
          </p:nvCxnSpPr>
          <p:spPr bwMode="auto">
            <a:xfrm rot="5400000">
              <a:off x="3929410" y="4479478"/>
              <a:ext cx="12700" cy="1080120"/>
            </a:xfrm>
            <a:prstGeom prst="bent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0" name="TextBox 69"/>
            <p:cNvSpPr txBox="1"/>
            <p:nvPr/>
          </p:nvSpPr>
          <p:spPr>
            <a:xfrm>
              <a:off x="3592829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E749F5-C54A-464F-A569-5B8F38093240}"/>
              </a:ext>
            </a:extLst>
          </p:cNvPr>
          <p:cNvGrpSpPr/>
          <p:nvPr/>
        </p:nvGrpSpPr>
        <p:grpSpPr>
          <a:xfrm>
            <a:off x="3395700" y="3368001"/>
            <a:ext cx="5400600" cy="576063"/>
            <a:chOff x="3395700" y="3368001"/>
            <a:chExt cx="5400600" cy="576063"/>
          </a:xfrm>
        </p:grpSpPr>
        <p:sp>
          <p:nvSpPr>
            <p:cNvPr id="15" name="TextBox 14"/>
            <p:cNvSpPr txBox="1"/>
            <p:nvPr/>
          </p:nvSpPr>
          <p:spPr>
            <a:xfrm>
              <a:off x="5536253" y="3368001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  <p:sp>
          <p:nvSpPr>
            <p:cNvPr id="71" name="Left Brace 70"/>
            <p:cNvSpPr/>
            <p:nvPr/>
          </p:nvSpPr>
          <p:spPr bwMode="auto">
            <a:xfrm rot="5400000">
              <a:off x="5951984" y="1099748"/>
              <a:ext cx="288032" cy="540060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57187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D982151-FAAF-C745-891C-8C861E071089}"/>
              </a:ext>
            </a:extLst>
          </p:cNvPr>
          <p:cNvGrpSpPr/>
          <p:nvPr/>
        </p:nvGrpSpPr>
        <p:grpSpPr>
          <a:xfrm>
            <a:off x="3389350" y="4099114"/>
            <a:ext cx="1260140" cy="920425"/>
            <a:chOff x="3389350" y="4099114"/>
            <a:chExt cx="1260140" cy="920425"/>
          </a:xfrm>
        </p:grpSpPr>
        <p:sp>
          <p:nvSpPr>
            <p:cNvPr id="8" name="Rectangle 7"/>
            <p:cNvSpPr/>
            <p:nvPr/>
          </p:nvSpPr>
          <p:spPr bwMode="auto">
            <a:xfrm>
              <a:off x="428945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68570" y="4099114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  <p:cxnSp>
          <p:nvCxnSpPr>
            <p:cNvPr id="20" name="Elbow Connector 19"/>
            <p:cNvCxnSpPr>
              <a:cxnSpLocks/>
              <a:stCxn id="6" idx="0"/>
            </p:cNvCxnSpPr>
            <p:nvPr/>
          </p:nvCxnSpPr>
          <p:spPr bwMode="auto">
            <a:xfrm rot="16200000" flipH="1">
              <a:off x="3836225" y="4228302"/>
              <a:ext cx="6349" cy="900100"/>
            </a:xfrm>
            <a:prstGeom prst="bentConnector4">
              <a:avLst>
                <a:gd name="adj1" fmla="val -3600567"/>
                <a:gd name="adj2" fmla="val 100043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0BE192E-1FD6-0246-8A8A-4F96BCFF881B}"/>
              </a:ext>
            </a:extLst>
          </p:cNvPr>
          <p:cNvGrpSpPr/>
          <p:nvPr/>
        </p:nvGrpSpPr>
        <p:grpSpPr>
          <a:xfrm>
            <a:off x="5549590" y="4099114"/>
            <a:ext cx="1260140" cy="920425"/>
            <a:chOff x="5549590" y="4099114"/>
            <a:chExt cx="1260140" cy="920425"/>
          </a:xfrm>
        </p:grpSpPr>
        <p:sp>
          <p:nvSpPr>
            <p:cNvPr id="7" name="Rectangle 6"/>
            <p:cNvSpPr/>
            <p:nvPr/>
          </p:nvSpPr>
          <p:spPr bwMode="auto">
            <a:xfrm>
              <a:off x="644969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38" name="Elbow Connector 37"/>
            <p:cNvCxnSpPr>
              <a:cxnSpLocks/>
              <a:stCxn id="9" idx="0"/>
            </p:cNvCxnSpPr>
            <p:nvPr/>
          </p:nvCxnSpPr>
          <p:spPr bwMode="auto">
            <a:xfrm rot="16200000" flipH="1">
              <a:off x="5999640" y="4225127"/>
              <a:ext cx="1" cy="900102"/>
            </a:xfrm>
            <a:prstGeom prst="bentConnector4">
              <a:avLst>
                <a:gd name="adj1" fmla="val -22860000000"/>
                <a:gd name="adj2" fmla="val 10012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" name="TextBox 61"/>
            <p:cNvSpPr txBox="1"/>
            <p:nvPr/>
          </p:nvSpPr>
          <p:spPr>
            <a:xfrm>
              <a:off x="572213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C8595BB-D090-F142-8690-6DA16B9E64FC}"/>
              </a:ext>
            </a:extLst>
          </p:cNvPr>
          <p:cNvGrpSpPr/>
          <p:nvPr/>
        </p:nvGrpSpPr>
        <p:grpSpPr>
          <a:xfrm>
            <a:off x="4469470" y="4099114"/>
            <a:ext cx="1260140" cy="920425"/>
            <a:chOff x="4469470" y="4099114"/>
            <a:chExt cx="1260140" cy="920425"/>
          </a:xfrm>
        </p:grpSpPr>
        <p:sp>
          <p:nvSpPr>
            <p:cNvPr id="9" name="Rectangle 8"/>
            <p:cNvSpPr/>
            <p:nvPr/>
          </p:nvSpPr>
          <p:spPr bwMode="auto">
            <a:xfrm>
              <a:off x="536957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cxnSp>
          <p:nvCxnSpPr>
            <p:cNvPr id="21" name="Elbow Connector 20"/>
            <p:cNvCxnSpPr>
              <a:cxnSpLocks/>
              <a:stCxn id="8" idx="0"/>
            </p:cNvCxnSpPr>
            <p:nvPr/>
          </p:nvCxnSpPr>
          <p:spPr bwMode="auto">
            <a:xfrm rot="16200000" flipH="1">
              <a:off x="4916345" y="4228302"/>
              <a:ext cx="6349" cy="900100"/>
            </a:xfrm>
            <a:prstGeom prst="bentConnector4">
              <a:avLst>
                <a:gd name="adj1" fmla="val -3600567"/>
                <a:gd name="adj2" fmla="val 99768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TextBox 62"/>
            <p:cNvSpPr txBox="1"/>
            <p:nvPr/>
          </p:nvSpPr>
          <p:spPr>
            <a:xfrm>
              <a:off x="464201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6D7140E-F790-804E-905C-18D3CA9FD936}"/>
              </a:ext>
            </a:extLst>
          </p:cNvPr>
          <p:cNvGrpSpPr/>
          <p:nvPr/>
        </p:nvGrpSpPr>
        <p:grpSpPr>
          <a:xfrm>
            <a:off x="6629710" y="4099114"/>
            <a:ext cx="1260140" cy="920425"/>
            <a:chOff x="6629710" y="4099114"/>
            <a:chExt cx="1260140" cy="920425"/>
          </a:xfrm>
        </p:grpSpPr>
        <p:sp>
          <p:nvSpPr>
            <p:cNvPr id="10" name="Rectangle 9"/>
            <p:cNvSpPr/>
            <p:nvPr/>
          </p:nvSpPr>
          <p:spPr bwMode="auto">
            <a:xfrm>
              <a:off x="752981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cxnSp>
          <p:nvCxnSpPr>
            <p:cNvPr id="39" name="Elbow Connector 38"/>
            <p:cNvCxnSpPr>
              <a:cxnSpLocks/>
              <a:stCxn id="7" idx="0"/>
            </p:cNvCxnSpPr>
            <p:nvPr/>
          </p:nvCxnSpPr>
          <p:spPr bwMode="auto">
            <a:xfrm rot="16200000" flipH="1">
              <a:off x="7076585" y="4228302"/>
              <a:ext cx="6351" cy="900102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" name="TextBox 63"/>
            <p:cNvSpPr txBox="1"/>
            <p:nvPr/>
          </p:nvSpPr>
          <p:spPr>
            <a:xfrm>
              <a:off x="680225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2FCD9C-1FD3-064A-B040-D31DCD3C2755}"/>
              </a:ext>
            </a:extLst>
          </p:cNvPr>
          <p:cNvGrpSpPr/>
          <p:nvPr/>
        </p:nvGrpSpPr>
        <p:grpSpPr>
          <a:xfrm>
            <a:off x="7709830" y="4099114"/>
            <a:ext cx="1260140" cy="920425"/>
            <a:chOff x="7709830" y="4099114"/>
            <a:chExt cx="1260140" cy="920425"/>
          </a:xfrm>
        </p:grpSpPr>
        <p:sp>
          <p:nvSpPr>
            <p:cNvPr id="11" name="Rectangle 10"/>
            <p:cNvSpPr/>
            <p:nvPr/>
          </p:nvSpPr>
          <p:spPr bwMode="auto">
            <a:xfrm>
              <a:off x="860993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40" name="Elbow Connector 39"/>
            <p:cNvCxnSpPr>
              <a:cxnSpLocks/>
              <a:stCxn id="10" idx="0"/>
            </p:cNvCxnSpPr>
            <p:nvPr/>
          </p:nvCxnSpPr>
          <p:spPr bwMode="auto">
            <a:xfrm rot="16200000" flipH="1">
              <a:off x="8156705" y="4228302"/>
              <a:ext cx="6349" cy="900100"/>
            </a:xfrm>
            <a:prstGeom prst="bentConnector4">
              <a:avLst>
                <a:gd name="adj1" fmla="val -3600567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7810367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4AFFF35-4520-8A49-9068-6CC179823E1C}"/>
              </a:ext>
            </a:extLst>
          </p:cNvPr>
          <p:cNvGrpSpPr/>
          <p:nvPr/>
        </p:nvGrpSpPr>
        <p:grpSpPr>
          <a:xfrm>
            <a:off x="7896200" y="5013189"/>
            <a:ext cx="900100" cy="587060"/>
            <a:chOff x="7896200" y="5013189"/>
            <a:chExt cx="900100" cy="587060"/>
          </a:xfrm>
        </p:grpSpPr>
        <p:cxnSp>
          <p:nvCxnSpPr>
            <p:cNvPr id="47" name="Elbow Connector 46"/>
            <p:cNvCxnSpPr>
              <a:cxnSpLocks/>
              <a:stCxn id="11" idx="2"/>
            </p:cNvCxnSpPr>
            <p:nvPr/>
          </p:nvCxnSpPr>
          <p:spPr bwMode="auto">
            <a:xfrm rot="5400000">
              <a:off x="8339900" y="4569489"/>
              <a:ext cx="12700" cy="900100"/>
            </a:xfrm>
            <a:prstGeom prst="bentConnector4">
              <a:avLst>
                <a:gd name="adj1" fmla="val 1800000"/>
                <a:gd name="adj2" fmla="val 99860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6" name="TextBox 65"/>
            <p:cNvSpPr txBox="1"/>
            <p:nvPr/>
          </p:nvSpPr>
          <p:spPr>
            <a:xfrm>
              <a:off x="7913309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9CA5A2B-0E1E-8D41-8F7D-8E58BA5AB850}"/>
              </a:ext>
            </a:extLst>
          </p:cNvPr>
          <p:cNvGrpSpPr/>
          <p:nvPr/>
        </p:nvGrpSpPr>
        <p:grpSpPr>
          <a:xfrm>
            <a:off x="6809730" y="5013188"/>
            <a:ext cx="900100" cy="587061"/>
            <a:chOff x="6809730" y="5013188"/>
            <a:chExt cx="900100" cy="587061"/>
          </a:xfrm>
        </p:grpSpPr>
        <p:cxnSp>
          <p:nvCxnSpPr>
            <p:cNvPr id="50" name="Elbow Connector 49"/>
            <p:cNvCxnSpPr>
              <a:cxnSpLocks/>
              <a:stCxn id="10" idx="2"/>
            </p:cNvCxnSpPr>
            <p:nvPr/>
          </p:nvCxnSpPr>
          <p:spPr bwMode="auto">
            <a:xfrm rot="5400000" flipH="1">
              <a:off x="7256604" y="4566314"/>
              <a:ext cx="6351" cy="900100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7" name="TextBox 66"/>
            <p:cNvSpPr txBox="1"/>
            <p:nvPr/>
          </p:nvSpPr>
          <p:spPr>
            <a:xfrm>
              <a:off x="690519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53E7867-378C-F14D-9BAD-075608AA4405}"/>
              </a:ext>
            </a:extLst>
          </p:cNvPr>
          <p:cNvGrpSpPr/>
          <p:nvPr/>
        </p:nvGrpSpPr>
        <p:grpSpPr>
          <a:xfrm>
            <a:off x="5728485" y="5013190"/>
            <a:ext cx="907575" cy="587059"/>
            <a:chOff x="5728485" y="5013190"/>
            <a:chExt cx="907575" cy="587059"/>
          </a:xfrm>
        </p:grpSpPr>
        <p:cxnSp>
          <p:nvCxnSpPr>
            <p:cNvPr id="53" name="Elbow Connector 52"/>
            <p:cNvCxnSpPr>
              <a:cxnSpLocks/>
              <a:stCxn id="7" idx="2"/>
            </p:cNvCxnSpPr>
            <p:nvPr/>
          </p:nvCxnSpPr>
          <p:spPr bwMode="auto">
            <a:xfrm rot="5400000">
              <a:off x="6175923" y="4565752"/>
              <a:ext cx="12700" cy="907575"/>
            </a:xfrm>
            <a:prstGeom prst="bentConnector4">
              <a:avLst>
                <a:gd name="adj1" fmla="val 1825000"/>
                <a:gd name="adj2" fmla="val 9979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8" name="TextBox 67"/>
            <p:cNvSpPr txBox="1"/>
            <p:nvPr/>
          </p:nvSpPr>
          <p:spPr>
            <a:xfrm>
              <a:off x="582507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2BDAAD3-1928-2747-971E-0C30688974D9}"/>
              </a:ext>
            </a:extLst>
          </p:cNvPr>
          <p:cNvGrpSpPr/>
          <p:nvPr/>
        </p:nvGrpSpPr>
        <p:grpSpPr>
          <a:xfrm>
            <a:off x="4642015" y="5013189"/>
            <a:ext cx="907575" cy="587060"/>
            <a:chOff x="4642015" y="5013189"/>
            <a:chExt cx="907575" cy="587060"/>
          </a:xfrm>
        </p:grpSpPr>
        <p:cxnSp>
          <p:nvCxnSpPr>
            <p:cNvPr id="54" name="Elbow Connector 53"/>
            <p:cNvCxnSpPr>
              <a:cxnSpLocks/>
              <a:stCxn id="9" idx="2"/>
            </p:cNvCxnSpPr>
            <p:nvPr/>
          </p:nvCxnSpPr>
          <p:spPr bwMode="auto">
            <a:xfrm rot="5400000" flipH="1">
              <a:off x="5092627" y="4562577"/>
              <a:ext cx="6351" cy="907575"/>
            </a:xfrm>
            <a:prstGeom prst="bentConnector4">
              <a:avLst>
                <a:gd name="adj1" fmla="val -3599433"/>
                <a:gd name="adj2" fmla="val 9979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9" name="TextBox 68"/>
            <p:cNvSpPr txBox="1"/>
            <p:nvPr/>
          </p:nvSpPr>
          <p:spPr>
            <a:xfrm>
              <a:off x="474495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DEA67F2-E2C7-C746-A5B8-F7E04A334D14}"/>
              </a:ext>
            </a:extLst>
          </p:cNvPr>
          <p:cNvGrpSpPr/>
          <p:nvPr/>
        </p:nvGrpSpPr>
        <p:grpSpPr>
          <a:xfrm>
            <a:off x="3395700" y="5013188"/>
            <a:ext cx="1080120" cy="587061"/>
            <a:chOff x="3395700" y="5013188"/>
            <a:chExt cx="1080120" cy="587061"/>
          </a:xfrm>
        </p:grpSpPr>
        <p:cxnSp>
          <p:nvCxnSpPr>
            <p:cNvPr id="55" name="Elbow Connector 54"/>
            <p:cNvCxnSpPr>
              <a:stCxn id="8" idx="2"/>
              <a:endCxn id="6" idx="2"/>
            </p:cNvCxnSpPr>
            <p:nvPr/>
          </p:nvCxnSpPr>
          <p:spPr bwMode="auto">
            <a:xfrm rot="5400000">
              <a:off x="3929410" y="4479478"/>
              <a:ext cx="12700" cy="1080120"/>
            </a:xfrm>
            <a:prstGeom prst="bent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0" name="TextBox 69"/>
            <p:cNvSpPr txBox="1"/>
            <p:nvPr/>
          </p:nvSpPr>
          <p:spPr>
            <a:xfrm>
              <a:off x="3592829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E749F5-C54A-464F-A569-5B8F38093240}"/>
              </a:ext>
            </a:extLst>
          </p:cNvPr>
          <p:cNvGrpSpPr/>
          <p:nvPr/>
        </p:nvGrpSpPr>
        <p:grpSpPr>
          <a:xfrm>
            <a:off x="3395700" y="3368001"/>
            <a:ext cx="5400600" cy="576063"/>
            <a:chOff x="3395700" y="3368001"/>
            <a:chExt cx="5400600" cy="576063"/>
          </a:xfrm>
        </p:grpSpPr>
        <p:sp>
          <p:nvSpPr>
            <p:cNvPr id="15" name="TextBox 14"/>
            <p:cNvSpPr txBox="1"/>
            <p:nvPr/>
          </p:nvSpPr>
          <p:spPr>
            <a:xfrm>
              <a:off x="5536253" y="3368001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  <p:sp>
          <p:nvSpPr>
            <p:cNvPr id="71" name="Left Brace 70"/>
            <p:cNvSpPr/>
            <p:nvPr/>
          </p:nvSpPr>
          <p:spPr bwMode="auto">
            <a:xfrm rot="5400000">
              <a:off x="5951984" y="1099748"/>
              <a:ext cx="288032" cy="540060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33E8DF-4CD9-2846-9AFA-2E4A0E93823A}"/>
              </a:ext>
            </a:extLst>
          </p:cNvPr>
          <p:cNvGrpSpPr/>
          <p:nvPr/>
        </p:nvGrpSpPr>
        <p:grpSpPr>
          <a:xfrm>
            <a:off x="3395700" y="5672256"/>
            <a:ext cx="5400600" cy="565032"/>
            <a:chOff x="3395700" y="5672256"/>
            <a:chExt cx="5400600" cy="565032"/>
          </a:xfrm>
        </p:grpSpPr>
        <p:sp>
          <p:nvSpPr>
            <p:cNvPr id="72" name="Left Brace 71"/>
            <p:cNvSpPr/>
            <p:nvPr/>
          </p:nvSpPr>
          <p:spPr bwMode="auto">
            <a:xfrm rot="16200000">
              <a:off x="5951984" y="3115972"/>
              <a:ext cx="288032" cy="540060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461715" y="5960289"/>
              <a:ext cx="12923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decision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127927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E036-E72C-F343-AB67-860DA6FE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2PC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E78E5-89D0-0A4D-85D6-2F907AB527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Participants send responses to coordinator plus all other participants</a:t>
            </a:r>
          </a:p>
          <a:p>
            <a:r>
              <a:rPr lang="en-US" dirty="0"/>
              <a:t>Each participant can individually determine the global decision</a:t>
            </a:r>
          </a:p>
          <a:p>
            <a:r>
              <a:rPr lang="en-US" dirty="0"/>
              <a:t>No need for second phase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4B3C8-6AFF-4847-B5E0-5AD7F8B54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69924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E036-E72C-F343-AB67-860DA6FE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2PC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E78E5-89D0-0A4D-85D6-2F907AB527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Participants send responses to coordinator plus all other participants</a:t>
            </a:r>
          </a:p>
          <a:p>
            <a:r>
              <a:rPr lang="en-US" dirty="0"/>
              <a:t>Each participant can individually determine the global decision</a:t>
            </a:r>
          </a:p>
          <a:p>
            <a:r>
              <a:rPr lang="en-US" dirty="0"/>
              <a:t>No need for second phase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4B3C8-6AFF-4847-B5E0-5AD7F8B54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FC6B8-BA1C-C244-9870-A31982A44FB1}"/>
              </a:ext>
            </a:extLst>
          </p:cNvPr>
          <p:cNvSpPr/>
          <p:nvPr/>
        </p:nvSpPr>
        <p:spPr bwMode="auto">
          <a:xfrm>
            <a:off x="4480147" y="4953251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705660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Relations and fragments can be stored as many distinct copies on different 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Applications should not be aware that replicas of the data are maintained and synchronized automatically.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3EBD2-E6DB-854D-B697-BBD6C2BC0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9672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E036-E72C-F343-AB67-860DA6FE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2PC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E78E5-89D0-0A4D-85D6-2F907AB527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Participants send responses to coordinator plus all other participants</a:t>
            </a:r>
          </a:p>
          <a:p>
            <a:r>
              <a:rPr lang="en-US" dirty="0"/>
              <a:t>Each participant can individually determine the global decision</a:t>
            </a:r>
          </a:p>
          <a:p>
            <a:r>
              <a:rPr lang="en-US" dirty="0"/>
              <a:t>No need for second phase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4B3C8-6AFF-4847-B5E0-5AD7F8B54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FC6B8-BA1C-C244-9870-A31982A44FB1}"/>
              </a:ext>
            </a:extLst>
          </p:cNvPr>
          <p:cNvSpPr/>
          <p:nvPr/>
        </p:nvSpPr>
        <p:spPr bwMode="auto">
          <a:xfrm>
            <a:off x="4480147" y="4953251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550EA99-BEFF-B147-90DA-932513D3EAAE}"/>
              </a:ext>
            </a:extLst>
          </p:cNvPr>
          <p:cNvGrpSpPr/>
          <p:nvPr/>
        </p:nvGrpSpPr>
        <p:grpSpPr>
          <a:xfrm>
            <a:off x="4840187" y="3834422"/>
            <a:ext cx="1440160" cy="2331428"/>
            <a:chOff x="4840187" y="3834422"/>
            <a:chExt cx="1440160" cy="23314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E8DA13-FEB6-534A-9874-56108ADC30E1}"/>
                </a:ext>
              </a:extLst>
            </p:cNvPr>
            <p:cNvSpPr/>
            <p:nvPr/>
          </p:nvSpPr>
          <p:spPr bwMode="auto">
            <a:xfrm>
              <a:off x="5920307" y="4957393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D010E4-8B37-1A4F-9638-888B2DEB2963}"/>
                </a:ext>
              </a:extLst>
            </p:cNvPr>
            <p:cNvSpPr/>
            <p:nvPr/>
          </p:nvSpPr>
          <p:spPr bwMode="auto">
            <a:xfrm>
              <a:off x="5920307" y="4093297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976ACA-BDB8-764E-B1C5-26587EFC35A2}"/>
                </a:ext>
              </a:extLst>
            </p:cNvPr>
            <p:cNvSpPr/>
            <p:nvPr/>
          </p:nvSpPr>
          <p:spPr bwMode="auto">
            <a:xfrm>
              <a:off x="5920307" y="4525345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6B8AD8-8B37-8D40-86AE-DE5A89E2AF58}"/>
                </a:ext>
              </a:extLst>
            </p:cNvPr>
            <p:cNvSpPr/>
            <p:nvPr/>
          </p:nvSpPr>
          <p:spPr bwMode="auto">
            <a:xfrm>
              <a:off x="5920307" y="5389441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57A7E6-6061-EF44-A02A-D41B834E179D}"/>
                </a:ext>
              </a:extLst>
            </p:cNvPr>
            <p:cNvSpPr/>
            <p:nvPr/>
          </p:nvSpPr>
          <p:spPr bwMode="auto">
            <a:xfrm>
              <a:off x="5920307" y="5821489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DB85D59-3C4B-D846-B5AC-0E8278AAB184}"/>
                </a:ext>
              </a:extLst>
            </p:cNvPr>
            <p:cNvCxnSpPr>
              <a:stCxn id="6" idx="3"/>
              <a:endCxn id="9" idx="1"/>
            </p:cNvCxnSpPr>
            <p:nvPr/>
          </p:nvCxnSpPr>
          <p:spPr bwMode="auto">
            <a:xfrm flipV="1">
              <a:off x="4840187" y="4265477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A510BA8-A541-4843-85A9-ED84EE0D952D}"/>
                </a:ext>
              </a:extLst>
            </p:cNvPr>
            <p:cNvCxnSpPr>
              <a:stCxn id="6" idx="3"/>
              <a:endCxn id="10" idx="1"/>
            </p:cNvCxnSpPr>
            <p:nvPr/>
          </p:nvCxnSpPr>
          <p:spPr bwMode="auto">
            <a:xfrm flipV="1">
              <a:off x="4840187" y="4697525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DB53341-FEE4-5944-8ED7-60FFFFDA25EF}"/>
                </a:ext>
              </a:extLst>
            </p:cNvPr>
            <p:cNvCxnSpPr>
              <a:stCxn id="6" idx="3"/>
              <a:endCxn id="8" idx="1"/>
            </p:cNvCxnSpPr>
            <p:nvPr/>
          </p:nvCxnSpPr>
          <p:spPr bwMode="auto">
            <a:xfrm>
              <a:off x="4840187" y="5129573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9C83FA4-155E-2C4B-B847-EEA230D43FD2}"/>
                </a:ext>
              </a:extLst>
            </p:cNvPr>
            <p:cNvCxnSpPr>
              <a:stCxn id="6" idx="3"/>
              <a:endCxn id="11" idx="1"/>
            </p:cNvCxnSpPr>
            <p:nvPr/>
          </p:nvCxnSpPr>
          <p:spPr bwMode="auto">
            <a:xfrm>
              <a:off x="4840187" y="5129573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7AEDEC3-B169-1E42-A48F-CDE9EDE55E22}"/>
                </a:ext>
              </a:extLst>
            </p:cNvPr>
            <p:cNvCxnSpPr>
              <a:stCxn id="6" idx="3"/>
              <a:endCxn id="12" idx="1"/>
            </p:cNvCxnSpPr>
            <p:nvPr/>
          </p:nvCxnSpPr>
          <p:spPr bwMode="auto">
            <a:xfrm>
              <a:off x="4840187" y="5129573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B12401-22A3-6C4F-A23E-E8E04B28AF67}"/>
                </a:ext>
              </a:extLst>
            </p:cNvPr>
            <p:cNvSpPr txBox="1"/>
            <p:nvPr/>
          </p:nvSpPr>
          <p:spPr>
            <a:xfrm>
              <a:off x="4919407" y="3834422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592276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E036-E72C-F343-AB67-860DA6FE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2PC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E78E5-89D0-0A4D-85D6-2F907AB527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Participants send responses to coordinator plus all other participants</a:t>
            </a:r>
          </a:p>
          <a:p>
            <a:r>
              <a:rPr lang="en-US" dirty="0"/>
              <a:t>Each participant can individually determine the global decision</a:t>
            </a:r>
          </a:p>
          <a:p>
            <a:r>
              <a:rPr lang="en-US" dirty="0"/>
              <a:t>No need for second phase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4B3C8-6AFF-4847-B5E0-5AD7F8B54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FC6B8-BA1C-C244-9870-A31982A44FB1}"/>
              </a:ext>
            </a:extLst>
          </p:cNvPr>
          <p:cNvSpPr/>
          <p:nvPr/>
        </p:nvSpPr>
        <p:spPr bwMode="auto">
          <a:xfrm>
            <a:off x="4480147" y="4953251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550EA99-BEFF-B147-90DA-932513D3EAAE}"/>
              </a:ext>
            </a:extLst>
          </p:cNvPr>
          <p:cNvGrpSpPr/>
          <p:nvPr/>
        </p:nvGrpSpPr>
        <p:grpSpPr>
          <a:xfrm>
            <a:off x="4840187" y="3834422"/>
            <a:ext cx="1440160" cy="2331428"/>
            <a:chOff x="4840187" y="3834422"/>
            <a:chExt cx="1440160" cy="23314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E8DA13-FEB6-534A-9874-56108ADC30E1}"/>
                </a:ext>
              </a:extLst>
            </p:cNvPr>
            <p:cNvSpPr/>
            <p:nvPr/>
          </p:nvSpPr>
          <p:spPr bwMode="auto">
            <a:xfrm>
              <a:off x="5920307" y="4957393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D010E4-8B37-1A4F-9638-888B2DEB2963}"/>
                </a:ext>
              </a:extLst>
            </p:cNvPr>
            <p:cNvSpPr/>
            <p:nvPr/>
          </p:nvSpPr>
          <p:spPr bwMode="auto">
            <a:xfrm>
              <a:off x="5920307" y="4093297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976ACA-BDB8-764E-B1C5-26587EFC35A2}"/>
                </a:ext>
              </a:extLst>
            </p:cNvPr>
            <p:cNvSpPr/>
            <p:nvPr/>
          </p:nvSpPr>
          <p:spPr bwMode="auto">
            <a:xfrm>
              <a:off x="5920307" y="4525345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6B8AD8-8B37-8D40-86AE-DE5A89E2AF58}"/>
                </a:ext>
              </a:extLst>
            </p:cNvPr>
            <p:cNvSpPr/>
            <p:nvPr/>
          </p:nvSpPr>
          <p:spPr bwMode="auto">
            <a:xfrm>
              <a:off x="5920307" y="5389441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57A7E6-6061-EF44-A02A-D41B834E179D}"/>
                </a:ext>
              </a:extLst>
            </p:cNvPr>
            <p:cNvSpPr/>
            <p:nvPr/>
          </p:nvSpPr>
          <p:spPr bwMode="auto">
            <a:xfrm>
              <a:off x="5920307" y="5821489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DB85D59-3C4B-D846-B5AC-0E8278AAB184}"/>
                </a:ext>
              </a:extLst>
            </p:cNvPr>
            <p:cNvCxnSpPr>
              <a:stCxn id="6" idx="3"/>
              <a:endCxn id="9" idx="1"/>
            </p:cNvCxnSpPr>
            <p:nvPr/>
          </p:nvCxnSpPr>
          <p:spPr bwMode="auto">
            <a:xfrm flipV="1">
              <a:off x="4840187" y="4265477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A510BA8-A541-4843-85A9-ED84EE0D952D}"/>
                </a:ext>
              </a:extLst>
            </p:cNvPr>
            <p:cNvCxnSpPr>
              <a:stCxn id="6" idx="3"/>
              <a:endCxn id="10" idx="1"/>
            </p:cNvCxnSpPr>
            <p:nvPr/>
          </p:nvCxnSpPr>
          <p:spPr bwMode="auto">
            <a:xfrm flipV="1">
              <a:off x="4840187" y="4697525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DB53341-FEE4-5944-8ED7-60FFFFDA25EF}"/>
                </a:ext>
              </a:extLst>
            </p:cNvPr>
            <p:cNvCxnSpPr>
              <a:stCxn id="6" idx="3"/>
              <a:endCxn id="8" idx="1"/>
            </p:cNvCxnSpPr>
            <p:nvPr/>
          </p:nvCxnSpPr>
          <p:spPr bwMode="auto">
            <a:xfrm>
              <a:off x="4840187" y="5129573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9C83FA4-155E-2C4B-B847-EEA230D43FD2}"/>
                </a:ext>
              </a:extLst>
            </p:cNvPr>
            <p:cNvCxnSpPr>
              <a:stCxn id="6" idx="3"/>
              <a:endCxn id="11" idx="1"/>
            </p:cNvCxnSpPr>
            <p:nvPr/>
          </p:nvCxnSpPr>
          <p:spPr bwMode="auto">
            <a:xfrm>
              <a:off x="4840187" y="5129573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7AEDEC3-B169-1E42-A48F-CDE9EDE55E22}"/>
                </a:ext>
              </a:extLst>
            </p:cNvPr>
            <p:cNvCxnSpPr>
              <a:stCxn id="6" idx="3"/>
              <a:endCxn id="12" idx="1"/>
            </p:cNvCxnSpPr>
            <p:nvPr/>
          </p:nvCxnSpPr>
          <p:spPr bwMode="auto">
            <a:xfrm>
              <a:off x="4840187" y="5129573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B12401-22A3-6C4F-A23E-E8E04B28AF67}"/>
                </a:ext>
              </a:extLst>
            </p:cNvPr>
            <p:cNvSpPr txBox="1"/>
            <p:nvPr/>
          </p:nvSpPr>
          <p:spPr>
            <a:xfrm>
              <a:off x="4919407" y="3834422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A701161-8C93-DA48-BACF-683091227C9D}"/>
              </a:ext>
            </a:extLst>
          </p:cNvPr>
          <p:cNvGrpSpPr/>
          <p:nvPr/>
        </p:nvGrpSpPr>
        <p:grpSpPr>
          <a:xfrm>
            <a:off x="6167438" y="3419459"/>
            <a:ext cx="1553069" cy="2720501"/>
            <a:chOff x="6167438" y="3419459"/>
            <a:chExt cx="1553069" cy="27205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E25C8A-E8F9-BD43-80DD-096D120B1A3D}"/>
                </a:ext>
              </a:extLst>
            </p:cNvPr>
            <p:cNvSpPr/>
            <p:nvPr/>
          </p:nvSpPr>
          <p:spPr bwMode="auto">
            <a:xfrm>
              <a:off x="7360467" y="3635359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1AB8B79-0CE5-5441-B11C-3D25CDC968D4}"/>
                </a:ext>
              </a:extLst>
            </p:cNvPr>
            <p:cNvCxnSpPr>
              <a:stCxn id="9" idx="3"/>
              <a:endCxn id="20" idx="1"/>
            </p:cNvCxnSpPr>
            <p:nvPr/>
          </p:nvCxnSpPr>
          <p:spPr bwMode="auto">
            <a:xfrm flipV="1">
              <a:off x="6280347" y="3807540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4A78E02-6104-E445-8C02-7A1DCEAD87FD}"/>
                </a:ext>
              </a:extLst>
            </p:cNvPr>
            <p:cNvCxnSpPr>
              <a:stCxn id="10" idx="3"/>
              <a:endCxn id="20" idx="1"/>
            </p:cNvCxnSpPr>
            <p:nvPr/>
          </p:nvCxnSpPr>
          <p:spPr bwMode="auto">
            <a:xfrm flipV="1">
              <a:off x="6280347" y="3807540"/>
              <a:ext cx="1080120" cy="88998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4B45504-23D7-DE44-B585-F1B3EEFC6A7D}"/>
                </a:ext>
              </a:extLst>
            </p:cNvPr>
            <p:cNvCxnSpPr>
              <a:stCxn id="8" idx="3"/>
              <a:endCxn id="20" idx="1"/>
            </p:cNvCxnSpPr>
            <p:nvPr/>
          </p:nvCxnSpPr>
          <p:spPr bwMode="auto">
            <a:xfrm flipV="1">
              <a:off x="6280347" y="3807540"/>
              <a:ext cx="1080120" cy="132203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2B934999-B1B3-5749-80C8-2C59DA10C129}"/>
                </a:ext>
              </a:extLst>
            </p:cNvPr>
            <p:cNvCxnSpPr>
              <a:stCxn id="11" idx="3"/>
              <a:endCxn id="20" idx="1"/>
            </p:cNvCxnSpPr>
            <p:nvPr/>
          </p:nvCxnSpPr>
          <p:spPr bwMode="auto">
            <a:xfrm flipV="1">
              <a:off x="6280347" y="3807540"/>
              <a:ext cx="1080120" cy="175408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854B403-B9D3-F941-9079-26CD1FB398E3}"/>
                </a:ext>
              </a:extLst>
            </p:cNvPr>
            <p:cNvCxnSpPr>
              <a:stCxn id="12" idx="3"/>
              <a:endCxn id="20" idx="1"/>
            </p:cNvCxnSpPr>
            <p:nvPr/>
          </p:nvCxnSpPr>
          <p:spPr bwMode="auto">
            <a:xfrm flipV="1">
              <a:off x="6280347" y="3807540"/>
              <a:ext cx="1080120" cy="21861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A1B16B-2F05-9744-A75B-486A9700C006}"/>
                </a:ext>
              </a:extLst>
            </p:cNvPr>
            <p:cNvSpPr txBox="1"/>
            <p:nvPr/>
          </p:nvSpPr>
          <p:spPr>
            <a:xfrm>
              <a:off x="6167438" y="3419459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3DEC937-8131-E44C-BA40-69375AE5E480}"/>
                </a:ext>
              </a:extLst>
            </p:cNvPr>
            <p:cNvSpPr/>
            <p:nvPr/>
          </p:nvSpPr>
          <p:spPr bwMode="auto">
            <a:xfrm>
              <a:off x="7360467" y="4931503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A1C26DA-1164-514F-9C6C-584E211D0D2E}"/>
                </a:ext>
              </a:extLst>
            </p:cNvPr>
            <p:cNvSpPr/>
            <p:nvPr/>
          </p:nvSpPr>
          <p:spPr bwMode="auto">
            <a:xfrm>
              <a:off x="7360467" y="4067407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B6524C7-73DE-1A40-974B-6BBA7AC5F45B}"/>
                </a:ext>
              </a:extLst>
            </p:cNvPr>
            <p:cNvSpPr/>
            <p:nvPr/>
          </p:nvSpPr>
          <p:spPr bwMode="auto">
            <a:xfrm>
              <a:off x="7360467" y="4499455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C31D4FD-13F5-E646-913B-39D76585C409}"/>
                </a:ext>
              </a:extLst>
            </p:cNvPr>
            <p:cNvSpPr/>
            <p:nvPr/>
          </p:nvSpPr>
          <p:spPr bwMode="auto">
            <a:xfrm>
              <a:off x="7360467" y="5363551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104B648-DED2-F84A-8818-C3C807671B2F}"/>
                </a:ext>
              </a:extLst>
            </p:cNvPr>
            <p:cNvSpPr/>
            <p:nvPr/>
          </p:nvSpPr>
          <p:spPr bwMode="auto">
            <a:xfrm>
              <a:off x="7360467" y="5795599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B8E3395C-95C9-BF4F-89B3-9CDC38953276}"/>
                </a:ext>
              </a:extLst>
            </p:cNvPr>
            <p:cNvCxnSpPr>
              <a:cxnSpLocks/>
              <a:stCxn id="9" idx="3"/>
              <a:endCxn id="44" idx="1"/>
            </p:cNvCxnSpPr>
            <p:nvPr/>
          </p:nvCxnSpPr>
          <p:spPr bwMode="auto">
            <a:xfrm>
              <a:off x="6280347" y="4265478"/>
              <a:ext cx="1080120" cy="4061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2840FCC9-0916-F741-8E00-F3312BEC573B}"/>
                </a:ext>
              </a:extLst>
            </p:cNvPr>
            <p:cNvCxnSpPr>
              <a:cxnSpLocks/>
              <a:stCxn id="9" idx="3"/>
              <a:endCxn id="42" idx="1"/>
            </p:cNvCxnSpPr>
            <p:nvPr/>
          </p:nvCxnSpPr>
          <p:spPr bwMode="auto">
            <a:xfrm>
              <a:off x="6280347" y="4265478"/>
              <a:ext cx="1080120" cy="83820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B087B768-E644-7D44-A98A-18706DD9EC0B}"/>
                </a:ext>
              </a:extLst>
            </p:cNvPr>
            <p:cNvCxnSpPr>
              <a:cxnSpLocks/>
              <a:stCxn id="9" idx="3"/>
              <a:endCxn id="45" idx="1"/>
            </p:cNvCxnSpPr>
            <p:nvPr/>
          </p:nvCxnSpPr>
          <p:spPr bwMode="auto">
            <a:xfrm>
              <a:off x="6280347" y="4265478"/>
              <a:ext cx="1080120" cy="127025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9635D6E9-509E-CF4E-BE56-0772A99FD394}"/>
                </a:ext>
              </a:extLst>
            </p:cNvPr>
            <p:cNvCxnSpPr>
              <a:cxnSpLocks/>
              <a:stCxn id="9" idx="3"/>
              <a:endCxn id="46" idx="1"/>
            </p:cNvCxnSpPr>
            <p:nvPr/>
          </p:nvCxnSpPr>
          <p:spPr bwMode="auto">
            <a:xfrm>
              <a:off x="6280347" y="4265478"/>
              <a:ext cx="1080120" cy="17023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71307D9D-5040-BD44-BCF4-7E0303A34A62}"/>
                </a:ext>
              </a:extLst>
            </p:cNvPr>
            <p:cNvCxnSpPr>
              <a:cxnSpLocks/>
              <a:stCxn id="10" idx="3"/>
              <a:endCxn id="43" idx="1"/>
            </p:cNvCxnSpPr>
            <p:nvPr/>
          </p:nvCxnSpPr>
          <p:spPr bwMode="auto">
            <a:xfrm flipV="1">
              <a:off x="6280347" y="4239588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BFB068E8-307C-DA41-AB71-18C7702E3561}"/>
                </a:ext>
              </a:extLst>
            </p:cNvPr>
            <p:cNvCxnSpPr>
              <a:cxnSpLocks/>
              <a:stCxn id="10" idx="3"/>
              <a:endCxn id="42" idx="1"/>
            </p:cNvCxnSpPr>
            <p:nvPr/>
          </p:nvCxnSpPr>
          <p:spPr bwMode="auto">
            <a:xfrm>
              <a:off x="6280347" y="4697526"/>
              <a:ext cx="1080120" cy="4061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B6A4876E-DCFE-C944-AC9C-1ABE732205CC}"/>
                </a:ext>
              </a:extLst>
            </p:cNvPr>
            <p:cNvCxnSpPr>
              <a:cxnSpLocks/>
              <a:stCxn id="10" idx="3"/>
              <a:endCxn id="45" idx="1"/>
            </p:cNvCxnSpPr>
            <p:nvPr/>
          </p:nvCxnSpPr>
          <p:spPr bwMode="auto">
            <a:xfrm>
              <a:off x="6280347" y="4697526"/>
              <a:ext cx="1080120" cy="83820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C34EB0F6-57BE-B24C-995B-A0FFC413AE38}"/>
                </a:ext>
              </a:extLst>
            </p:cNvPr>
            <p:cNvCxnSpPr>
              <a:cxnSpLocks/>
              <a:stCxn id="10" idx="3"/>
              <a:endCxn id="46" idx="1"/>
            </p:cNvCxnSpPr>
            <p:nvPr/>
          </p:nvCxnSpPr>
          <p:spPr bwMode="auto">
            <a:xfrm>
              <a:off x="6280347" y="4697526"/>
              <a:ext cx="1080120" cy="127025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49AA2BE3-047D-0E49-9222-F456C2D58B33}"/>
                </a:ext>
              </a:extLst>
            </p:cNvPr>
            <p:cNvCxnSpPr>
              <a:cxnSpLocks/>
              <a:stCxn id="8" idx="3"/>
              <a:endCxn id="43" idx="1"/>
            </p:cNvCxnSpPr>
            <p:nvPr/>
          </p:nvCxnSpPr>
          <p:spPr bwMode="auto">
            <a:xfrm flipV="1">
              <a:off x="6280347" y="4239588"/>
              <a:ext cx="1080120" cy="88998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2438CDEC-3BA9-8A48-B504-71AA07C4476B}"/>
                </a:ext>
              </a:extLst>
            </p:cNvPr>
            <p:cNvCxnSpPr>
              <a:cxnSpLocks/>
              <a:stCxn id="8" idx="3"/>
              <a:endCxn id="44" idx="1"/>
            </p:cNvCxnSpPr>
            <p:nvPr/>
          </p:nvCxnSpPr>
          <p:spPr bwMode="auto">
            <a:xfrm flipV="1">
              <a:off x="6280347" y="4671636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E9A903AE-F5BB-FD49-8833-7DB0A8403F4F}"/>
                </a:ext>
              </a:extLst>
            </p:cNvPr>
            <p:cNvCxnSpPr>
              <a:cxnSpLocks/>
              <a:stCxn id="8" idx="3"/>
              <a:endCxn id="45" idx="1"/>
            </p:cNvCxnSpPr>
            <p:nvPr/>
          </p:nvCxnSpPr>
          <p:spPr bwMode="auto">
            <a:xfrm>
              <a:off x="6280347" y="5129574"/>
              <a:ext cx="1080120" cy="4061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0D1850EF-F5B5-C54D-BA75-43989A347822}"/>
                </a:ext>
              </a:extLst>
            </p:cNvPr>
            <p:cNvCxnSpPr>
              <a:cxnSpLocks/>
              <a:stCxn id="8" idx="3"/>
              <a:endCxn id="46" idx="1"/>
            </p:cNvCxnSpPr>
            <p:nvPr/>
          </p:nvCxnSpPr>
          <p:spPr bwMode="auto">
            <a:xfrm>
              <a:off x="6280347" y="5129574"/>
              <a:ext cx="1080120" cy="83820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27122C0B-C8CC-8A4E-9958-BD77B6A2DB62}"/>
                </a:ext>
              </a:extLst>
            </p:cNvPr>
            <p:cNvCxnSpPr>
              <a:cxnSpLocks/>
              <a:stCxn id="11" idx="3"/>
              <a:endCxn id="43" idx="1"/>
            </p:cNvCxnSpPr>
            <p:nvPr/>
          </p:nvCxnSpPr>
          <p:spPr bwMode="auto">
            <a:xfrm flipV="1">
              <a:off x="6280347" y="4239588"/>
              <a:ext cx="1080120" cy="132203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1DDDD396-972C-1A4D-9909-ABD5726491B3}"/>
                </a:ext>
              </a:extLst>
            </p:cNvPr>
            <p:cNvCxnSpPr>
              <a:cxnSpLocks/>
              <a:stCxn id="11" idx="3"/>
              <a:endCxn id="44" idx="1"/>
            </p:cNvCxnSpPr>
            <p:nvPr/>
          </p:nvCxnSpPr>
          <p:spPr bwMode="auto">
            <a:xfrm flipV="1">
              <a:off x="6280347" y="4671636"/>
              <a:ext cx="1080120" cy="88998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A9BB03E7-E894-1B45-A20E-F43EBE546071}"/>
                </a:ext>
              </a:extLst>
            </p:cNvPr>
            <p:cNvCxnSpPr>
              <a:cxnSpLocks/>
              <a:stCxn id="11" idx="3"/>
              <a:endCxn id="42" idx="1"/>
            </p:cNvCxnSpPr>
            <p:nvPr/>
          </p:nvCxnSpPr>
          <p:spPr bwMode="auto">
            <a:xfrm flipV="1">
              <a:off x="6280347" y="5103684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6CEB5FB1-8A8F-1944-A428-E70122CA38F8}"/>
                </a:ext>
              </a:extLst>
            </p:cNvPr>
            <p:cNvCxnSpPr>
              <a:cxnSpLocks/>
              <a:stCxn id="11" idx="3"/>
              <a:endCxn id="46" idx="1"/>
            </p:cNvCxnSpPr>
            <p:nvPr/>
          </p:nvCxnSpPr>
          <p:spPr bwMode="auto">
            <a:xfrm>
              <a:off x="6280347" y="5561622"/>
              <a:ext cx="1080120" cy="4061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FB012CD9-B3EC-8947-A365-8DAF83ABBEF4}"/>
                </a:ext>
              </a:extLst>
            </p:cNvPr>
            <p:cNvCxnSpPr>
              <a:cxnSpLocks/>
              <a:stCxn id="12" idx="3"/>
              <a:endCxn id="43" idx="1"/>
            </p:cNvCxnSpPr>
            <p:nvPr/>
          </p:nvCxnSpPr>
          <p:spPr bwMode="auto">
            <a:xfrm flipV="1">
              <a:off x="6280347" y="4239588"/>
              <a:ext cx="1080120" cy="175408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0EB27F15-A261-604B-9CD2-D72A3E06EA02}"/>
                </a:ext>
              </a:extLst>
            </p:cNvPr>
            <p:cNvCxnSpPr>
              <a:cxnSpLocks/>
              <a:stCxn id="12" idx="3"/>
              <a:endCxn id="44" idx="1"/>
            </p:cNvCxnSpPr>
            <p:nvPr/>
          </p:nvCxnSpPr>
          <p:spPr bwMode="auto">
            <a:xfrm flipV="1">
              <a:off x="6280347" y="4671636"/>
              <a:ext cx="1080120" cy="132203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7343B5D1-384D-894D-85AE-C3EE7D27C9DB}"/>
                </a:ext>
              </a:extLst>
            </p:cNvPr>
            <p:cNvCxnSpPr>
              <a:cxnSpLocks/>
              <a:stCxn id="12" idx="3"/>
              <a:endCxn id="42" idx="1"/>
            </p:cNvCxnSpPr>
            <p:nvPr/>
          </p:nvCxnSpPr>
          <p:spPr bwMode="auto">
            <a:xfrm flipV="1">
              <a:off x="6280347" y="5103684"/>
              <a:ext cx="1080120" cy="88998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5F4FB99D-4446-D045-BD47-E9BA5FCBECE7}"/>
                </a:ext>
              </a:extLst>
            </p:cNvPr>
            <p:cNvCxnSpPr>
              <a:cxnSpLocks/>
              <a:stCxn id="12" idx="3"/>
              <a:endCxn id="45" idx="1"/>
            </p:cNvCxnSpPr>
            <p:nvPr/>
          </p:nvCxnSpPr>
          <p:spPr bwMode="auto">
            <a:xfrm flipV="1">
              <a:off x="6280347" y="5535732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29084650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112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Linear 2PC involves fewer messages</a:t>
            </a:r>
          </a:p>
          <a:p>
            <a:r>
              <a:rPr lang="en-US" dirty="0" err="1"/>
              <a:t>Centralised</a:t>
            </a:r>
            <a:r>
              <a:rPr lang="en-US" dirty="0"/>
              <a:t> 2PC provides opportunities for parallelism</a:t>
            </a:r>
          </a:p>
          <a:p>
            <a:r>
              <a:rPr lang="en-US" dirty="0"/>
              <a:t>Linear 2PC has worse response time performance</a:t>
            </a:r>
          </a:p>
          <a:p>
            <a:r>
              <a:rPr lang="en-US" dirty="0"/>
              <a:t>Both Linear 2PC and Distributed 2PC require the coordinator to provide identities of all participants in the "prepare T" message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9B222-E7EE-674C-8937-58C30D36ED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7292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43F98-A4A6-174D-A445-8976E18BE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</a:t>
            </a:r>
          </a:p>
        </p:txBody>
      </p:sp>
    </p:spTree>
    <p:extLst>
      <p:ext uri="{BB962C8B-B14F-4D97-AF65-F5344CB8AC3E}">
        <p14:creationId xmlns:p14="http://schemas.microsoft.com/office/powerpoint/2010/main" val="123603368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A1D86-8899-034F-850E-8803F9873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96F6-735B-7148-8BB3-81C8E166CC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So far, we've assumed that there is a single copy of any given data item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may wish to replicate data for several reasons:</a:t>
            </a:r>
          </a:p>
          <a:p>
            <a:pPr lvl="1"/>
            <a:r>
              <a:rPr lang="en-US" b="1" dirty="0"/>
              <a:t>System availability</a:t>
            </a:r>
            <a:br>
              <a:rPr lang="en-US" dirty="0"/>
            </a:br>
            <a:r>
              <a:rPr lang="en-US" dirty="0"/>
              <a:t>Remove single points of failure</a:t>
            </a:r>
          </a:p>
          <a:p>
            <a:pPr lvl="1"/>
            <a:r>
              <a:rPr lang="en-US" b="1" dirty="0"/>
              <a:t>Performance</a:t>
            </a:r>
            <a:br>
              <a:rPr lang="en-US" dirty="0"/>
            </a:br>
            <a:r>
              <a:rPr lang="en-US" dirty="0"/>
              <a:t>Reduce communications overhead by moving data closer to its access points</a:t>
            </a:r>
          </a:p>
          <a:p>
            <a:pPr lvl="1"/>
            <a:r>
              <a:rPr lang="en-US" b="1" dirty="0"/>
              <a:t>Scalability</a:t>
            </a:r>
            <a:br>
              <a:rPr lang="en-US" dirty="0"/>
            </a:br>
            <a:r>
              <a:rPr lang="en-US" dirty="0"/>
              <a:t>Support growth in accesses while keeping response times acceptable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5026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99C8F-D855-7D40-9ABB-9209F6636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71D74-2C7A-0F4E-BD80-D4D3CFC343AE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Need to distinguish a </a:t>
                </a:r>
                <a:r>
                  <a:rPr lang="en-US" i="1" dirty="0"/>
                  <a:t>logical data item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from the </a:t>
                </a:r>
                <a:r>
                  <a:rPr lang="en-US" i="1" dirty="0"/>
                  <a:t>physical data items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that are its replicas</a:t>
                </a:r>
              </a:p>
              <a:p>
                <a:pPr marL="0" indent="0">
                  <a:buNone/>
                </a:pPr>
                <a:r>
                  <a:rPr lang="en-US" dirty="0"/>
                  <a:t>(note that not all data items may be replicated)</a:t>
                </a:r>
              </a:p>
              <a:p>
                <a:pPr marL="0" indent="0">
                  <a:buNone/>
                </a:pPr>
                <a:r>
                  <a:rPr lang="en-US" dirty="0"/>
                  <a:t>If the system provides </a:t>
                </a:r>
                <a:r>
                  <a:rPr lang="en-US" i="1" dirty="0"/>
                  <a:t>replication transparency</a:t>
                </a:r>
                <a:r>
                  <a:rPr lang="en-US" dirty="0"/>
                  <a:t>, transactions will issue read and write operations on the logical data items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71D74-2C7A-0F4E-BD80-D4D3CFC343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ECAA7-1640-6C46-AF35-B5A901F8A5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643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1951AD-8755-DC40-BCE2-52973D329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8779DC-C1DD-7243-9C2F-B2496CD742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Transactions which access replicated data items are </a:t>
            </a:r>
            <a:r>
              <a:rPr lang="en-US" i="1" dirty="0"/>
              <a:t>global transactions</a:t>
            </a:r>
          </a:p>
          <a:p>
            <a:pPr lvl="1"/>
            <a:r>
              <a:rPr lang="en-US" dirty="0"/>
              <a:t>must be executed at multiple sites</a:t>
            </a:r>
          </a:p>
          <a:p>
            <a:pPr lvl="1"/>
            <a:r>
              <a:rPr lang="en-US" i="1" dirty="0"/>
              <a:t>local transactions </a:t>
            </a:r>
            <a:r>
              <a:rPr lang="en-US" dirty="0"/>
              <a:t>access only non-replicated data items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When a global transaction updates copies of a replicated data item on different sites, the values of the copies may be different at a given point in time</a:t>
            </a:r>
          </a:p>
          <a:p>
            <a:pPr marL="0" indent="0">
              <a:buNone/>
            </a:pPr>
            <a:r>
              <a:rPr lang="en-US" dirty="0"/>
              <a:t>A replicated database is in a </a:t>
            </a:r>
            <a:r>
              <a:rPr lang="en-US" i="1" dirty="0"/>
              <a:t>mutually consistent </a:t>
            </a:r>
            <a:r>
              <a:rPr lang="en-US" dirty="0"/>
              <a:t>state if all copies of each of its data items have identical values</a:t>
            </a:r>
          </a:p>
          <a:p>
            <a:pPr lvl="1"/>
            <a:r>
              <a:rPr lang="en-US" b="1" dirty="0"/>
              <a:t>Strong mutual consistency: </a:t>
            </a:r>
            <a:r>
              <a:rPr lang="en-US" dirty="0"/>
              <a:t>all copies of a data item have the same value at the end of an update transaction</a:t>
            </a:r>
          </a:p>
          <a:p>
            <a:pPr lvl="1"/>
            <a:r>
              <a:rPr lang="en-US" b="1" dirty="0"/>
              <a:t>Weak mutual consistency: </a:t>
            </a:r>
            <a:r>
              <a:rPr lang="en-US" dirty="0"/>
              <a:t>all copies of a data item eventually have the same value</a:t>
            </a:r>
            <a:br>
              <a:rPr lang="en-US" dirty="0"/>
            </a:br>
            <a:r>
              <a:rPr lang="en-US" dirty="0"/>
              <a:t>(also known as </a:t>
            </a:r>
            <a:r>
              <a:rPr lang="en-US" i="1" dirty="0"/>
              <a:t>eventual consistency</a:t>
            </a:r>
            <a:r>
              <a:rPr lang="en-US" dirty="0"/>
              <a:t>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A66F0-D1EA-DE41-9235-BEBD30557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83428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0BF63-1F35-574B-BF53-A551C36E1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48829-6599-8F48-A0E3-C852E99E1B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317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Mutual consistency and transactional consistency are not the same!</a:t>
            </a:r>
          </a:p>
          <a:p>
            <a:pPr marL="0" indent="0">
              <a:buNone/>
            </a:pPr>
            <a:r>
              <a:rPr lang="en-US" dirty="0"/>
              <a:t>Transactional consistency requires </a:t>
            </a:r>
            <a:r>
              <a:rPr lang="en-US" dirty="0" err="1"/>
              <a:t>serialisability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Consider the following example: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21509A-C6AC-4848-AD03-EDBA6486CF1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66794"/>
            <a:ext cx="10944225" cy="14704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have the following three transactions:</a:t>
            </a:r>
          </a:p>
          <a:p>
            <a:pPr lvl="1"/>
            <a:r>
              <a:rPr lang="en-US" dirty="0"/>
              <a:t>T1: x=20; write(x); commit</a:t>
            </a:r>
          </a:p>
          <a:p>
            <a:pPr lvl="1"/>
            <a:r>
              <a:rPr lang="en-US" dirty="0"/>
              <a:t>T2: read(x); y=</a:t>
            </a:r>
            <a:r>
              <a:rPr lang="en-US" dirty="0" err="1"/>
              <a:t>x+y</a:t>
            </a:r>
            <a:r>
              <a:rPr lang="en-US" dirty="0"/>
              <a:t>; write(y); commit</a:t>
            </a:r>
          </a:p>
          <a:p>
            <a:pPr lvl="1"/>
            <a:r>
              <a:rPr lang="en-US" dirty="0"/>
              <a:t>T3: read(x); read(y); z=(x*y)/100; write(z); commit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1C75C5-E080-5F47-BF31-AE675E4031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85CDC1-117A-4E44-84CB-C1E75C533B8C}"/>
              </a:ext>
            </a:extLst>
          </p:cNvPr>
          <p:cNvGrpSpPr/>
          <p:nvPr/>
        </p:nvGrpSpPr>
        <p:grpSpPr>
          <a:xfrm>
            <a:off x="5016000" y="3171726"/>
            <a:ext cx="2160000" cy="1470493"/>
            <a:chOff x="4890052" y="3429000"/>
            <a:chExt cx="2160000" cy="2160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66E2727-E26E-274F-A08D-8C1BE69210CD}"/>
                </a:ext>
              </a:extLst>
            </p:cNvPr>
            <p:cNvSpPr/>
            <p:nvPr/>
          </p:nvSpPr>
          <p:spPr>
            <a:xfrm>
              <a:off x="4890052" y="3429000"/>
              <a:ext cx="2160000" cy="2160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8F8820-BA9C-9540-9BEE-E6C665E699C7}"/>
                </a:ext>
              </a:extLst>
            </p:cNvPr>
            <p:cNvSpPr txBox="1"/>
            <p:nvPr/>
          </p:nvSpPr>
          <p:spPr>
            <a:xfrm>
              <a:off x="4890052" y="3461322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Site 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EAFE556-6E17-0E43-B8E9-743CA6502FAB}"/>
                    </a:ext>
                  </a:extLst>
                </p:cNvPr>
                <p:cNvSpPr txBox="1"/>
                <p:nvPr/>
              </p:nvSpPr>
              <p:spPr>
                <a:xfrm>
                  <a:off x="5715495" y="4047335"/>
                  <a:ext cx="50911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EAFE556-6E17-0E43-B8E9-743CA6502F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495" y="4047335"/>
                  <a:ext cx="509114" cy="646331"/>
                </a:xfrm>
                <a:prstGeom prst="rect">
                  <a:avLst/>
                </a:prstGeom>
                <a:blipFill>
                  <a:blip r:embed="rId2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A94FC6-4F2F-1E4E-AD03-7D95731326E5}"/>
              </a:ext>
            </a:extLst>
          </p:cNvPr>
          <p:cNvGrpSpPr/>
          <p:nvPr/>
        </p:nvGrpSpPr>
        <p:grpSpPr>
          <a:xfrm>
            <a:off x="1991313" y="3171726"/>
            <a:ext cx="2160000" cy="1470493"/>
            <a:chOff x="4890052" y="3429000"/>
            <a:chExt cx="2160000" cy="216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F8C1554-13C1-0042-B645-29D087B3EADC}"/>
                </a:ext>
              </a:extLst>
            </p:cNvPr>
            <p:cNvSpPr/>
            <p:nvPr/>
          </p:nvSpPr>
          <p:spPr>
            <a:xfrm>
              <a:off x="4890052" y="3429000"/>
              <a:ext cx="2160000" cy="2160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2058E8-F0A6-8940-9086-B9AD93B61BE3}"/>
                </a:ext>
              </a:extLst>
            </p:cNvPr>
            <p:cNvSpPr txBox="1"/>
            <p:nvPr/>
          </p:nvSpPr>
          <p:spPr>
            <a:xfrm>
              <a:off x="4890052" y="3461322"/>
              <a:ext cx="8242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Site A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D1ECEB3-3380-2D47-80AA-A4E704B7419E}"/>
                    </a:ext>
                  </a:extLst>
                </p:cNvPr>
                <p:cNvSpPr txBox="1"/>
                <p:nvPr/>
              </p:nvSpPr>
              <p:spPr>
                <a:xfrm>
                  <a:off x="5715495" y="4047335"/>
                  <a:ext cx="4915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D1ECEB3-3380-2D47-80AA-A4E704B741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495" y="4047335"/>
                  <a:ext cx="491545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1C80E0-C492-8B45-AB65-7362EA22DA19}"/>
              </a:ext>
            </a:extLst>
          </p:cNvPr>
          <p:cNvGrpSpPr/>
          <p:nvPr/>
        </p:nvGrpSpPr>
        <p:grpSpPr>
          <a:xfrm>
            <a:off x="8040688" y="3171726"/>
            <a:ext cx="2160000" cy="1470493"/>
            <a:chOff x="4890052" y="3429000"/>
            <a:chExt cx="2160000" cy="21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6D9B2AA-BC16-0048-87AE-D702C65A83A6}"/>
                </a:ext>
              </a:extLst>
            </p:cNvPr>
            <p:cNvSpPr/>
            <p:nvPr/>
          </p:nvSpPr>
          <p:spPr>
            <a:xfrm>
              <a:off x="4890052" y="3429000"/>
              <a:ext cx="2160000" cy="2160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DDEE30-9774-6347-93B7-58BEA372F16A}"/>
                </a:ext>
              </a:extLst>
            </p:cNvPr>
            <p:cNvSpPr txBox="1"/>
            <p:nvPr/>
          </p:nvSpPr>
          <p:spPr>
            <a:xfrm>
              <a:off x="4890052" y="3461322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Site C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4A5C4D5-C9B1-6948-B0B7-22B7949F45AF}"/>
                    </a:ext>
                  </a:extLst>
                </p:cNvPr>
                <p:cNvSpPr txBox="1"/>
                <p:nvPr/>
              </p:nvSpPr>
              <p:spPr>
                <a:xfrm>
                  <a:off x="5715495" y="4047335"/>
                  <a:ext cx="500778" cy="9233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4A5C4D5-C9B1-6948-B0B7-22B7949F45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495" y="4047335"/>
                  <a:ext cx="500778" cy="92333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9183370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F623A-677F-F449-BAE3-CD07B2037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36E0B-48CF-DA4D-A9B1-03944CCB8BC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histories for sites A,B,C are as follows:</a:t>
            </a:r>
          </a:p>
          <a:p>
            <a:pPr lvl="1"/>
            <a:r>
              <a:rPr lang="en-US" dirty="0"/>
              <a:t>H</a:t>
            </a:r>
            <a:r>
              <a:rPr lang="en-US" baseline="-25000" dirty="0"/>
              <a:t>A</a:t>
            </a:r>
            <a:r>
              <a:rPr lang="en-US" dirty="0"/>
              <a:t> = write</a:t>
            </a:r>
            <a:r>
              <a:rPr lang="en-US" baseline="-25000" dirty="0"/>
              <a:t>1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A</a:t>
            </a:r>
            <a:r>
              <a:rPr lang="en-US" dirty="0"/>
              <a:t>); commit</a:t>
            </a:r>
            <a:r>
              <a:rPr lang="en-US" baseline="-25000" dirty="0"/>
              <a:t>1</a:t>
            </a:r>
          </a:p>
          <a:p>
            <a:pPr lvl="1"/>
            <a:r>
              <a:rPr lang="en-US" dirty="0"/>
              <a:t>H</a:t>
            </a:r>
            <a:r>
              <a:rPr lang="en-US" baseline="-25000" dirty="0"/>
              <a:t>B</a:t>
            </a:r>
            <a:r>
              <a:rPr lang="en-US" dirty="0"/>
              <a:t> = write</a:t>
            </a:r>
            <a:r>
              <a:rPr lang="en-US" baseline="-25000" dirty="0"/>
              <a:t>1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); commit</a:t>
            </a:r>
            <a:r>
              <a:rPr lang="en-US" baseline="-25000" dirty="0"/>
              <a:t>1</a:t>
            </a:r>
            <a:r>
              <a:rPr lang="en-US" dirty="0"/>
              <a:t>; read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); write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B</a:t>
            </a:r>
            <a:r>
              <a:rPr lang="en-US" dirty="0"/>
              <a:t>); commit</a:t>
            </a:r>
            <a:r>
              <a:rPr lang="en-US" baseline="-25000" dirty="0"/>
              <a:t>2</a:t>
            </a:r>
          </a:p>
          <a:p>
            <a:pPr lvl="1"/>
            <a:r>
              <a:rPr lang="en-US" dirty="0"/>
              <a:t>H</a:t>
            </a:r>
            <a:r>
              <a:rPr lang="en-US" baseline="-25000" dirty="0"/>
              <a:t>C</a:t>
            </a:r>
            <a:r>
              <a:rPr lang="en-US" dirty="0"/>
              <a:t> = write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C</a:t>
            </a:r>
            <a:r>
              <a:rPr lang="en-US" dirty="0"/>
              <a:t>); commit</a:t>
            </a:r>
            <a:r>
              <a:rPr lang="en-US" baseline="-25000" dirty="0"/>
              <a:t>2</a:t>
            </a:r>
            <a:r>
              <a:rPr lang="en-US" dirty="0"/>
              <a:t>; read</a:t>
            </a:r>
            <a:r>
              <a:rPr lang="en-US" baseline="-25000" dirty="0"/>
              <a:t>3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C</a:t>
            </a:r>
            <a:r>
              <a:rPr lang="en-US" dirty="0"/>
              <a:t>); read</a:t>
            </a:r>
            <a:r>
              <a:rPr lang="en-US" baseline="-25000" dirty="0"/>
              <a:t>3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C</a:t>
            </a:r>
            <a:r>
              <a:rPr lang="en-US" dirty="0"/>
              <a:t>); write</a:t>
            </a:r>
            <a:r>
              <a:rPr lang="en-US" baseline="-25000" dirty="0"/>
              <a:t>3</a:t>
            </a:r>
            <a:r>
              <a:rPr lang="en-US" dirty="0"/>
              <a:t>(</a:t>
            </a:r>
            <a:r>
              <a:rPr lang="en-US" dirty="0" err="1"/>
              <a:t>z</a:t>
            </a:r>
            <a:r>
              <a:rPr lang="en-US" baseline="-25000" dirty="0" err="1"/>
              <a:t>C</a:t>
            </a:r>
            <a:r>
              <a:rPr lang="en-US" dirty="0"/>
              <a:t>); commit</a:t>
            </a:r>
            <a:r>
              <a:rPr lang="en-US" baseline="-25000" dirty="0"/>
              <a:t>3</a:t>
            </a:r>
            <a:r>
              <a:rPr lang="en-US" dirty="0"/>
              <a:t>; write</a:t>
            </a:r>
            <a:r>
              <a:rPr lang="en-US" baseline="-25000" dirty="0"/>
              <a:t>1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C</a:t>
            </a:r>
            <a:r>
              <a:rPr lang="en-US" dirty="0"/>
              <a:t>); commit</a:t>
            </a:r>
            <a:r>
              <a:rPr lang="en-US" baseline="-25000" dirty="0"/>
              <a:t>1</a:t>
            </a:r>
          </a:p>
          <a:p>
            <a:pPr lvl="1"/>
            <a:endParaRPr lang="en-US" baseline="-25000" dirty="0"/>
          </a:p>
          <a:p>
            <a:pPr marL="0" indent="0">
              <a:buNone/>
            </a:pPr>
            <a:r>
              <a:rPr lang="en-US" dirty="0" err="1"/>
              <a:t>Serialisation</a:t>
            </a:r>
            <a:r>
              <a:rPr lang="en-US" dirty="0"/>
              <a:t> order in H</a:t>
            </a:r>
            <a:r>
              <a:rPr lang="en-US" baseline="-25000" dirty="0"/>
              <a:t>B</a:t>
            </a:r>
            <a:r>
              <a:rPr lang="en-US" dirty="0"/>
              <a:t> is T1;T2, whereas that in H</a:t>
            </a:r>
            <a:r>
              <a:rPr lang="en-US" baseline="-25000" dirty="0"/>
              <a:t>C</a:t>
            </a:r>
            <a:r>
              <a:rPr lang="en-US" dirty="0"/>
              <a:t> is T2;T3;T1</a:t>
            </a:r>
          </a:p>
          <a:p>
            <a:pPr marL="0" indent="0">
              <a:buNone/>
            </a:pPr>
            <a:r>
              <a:rPr lang="en-US" dirty="0"/>
              <a:t>Global history is not </a:t>
            </a:r>
            <a:r>
              <a:rPr lang="en-US" dirty="0" err="1"/>
              <a:t>serialisable</a:t>
            </a:r>
            <a:r>
              <a:rPr lang="en-US" dirty="0"/>
              <a:t> (therefore transactional consistency not preserved)</a:t>
            </a:r>
          </a:p>
          <a:p>
            <a:pPr marL="0" indent="0">
              <a:buNone/>
            </a:pPr>
            <a:r>
              <a:rPr lang="en-US" dirty="0"/>
              <a:t>However, </a:t>
            </a:r>
            <a:r>
              <a:rPr lang="en-US" dirty="0" err="1"/>
              <a:t>x</a:t>
            </a:r>
            <a:r>
              <a:rPr lang="en-US" baseline="-25000" dirty="0" err="1"/>
              <a:t>A</a:t>
            </a:r>
            <a:r>
              <a:rPr lang="en-US" dirty="0"/>
              <a:t>=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=</a:t>
            </a:r>
            <a:r>
              <a:rPr lang="en-US" dirty="0" err="1"/>
              <a:t>x</a:t>
            </a:r>
            <a:r>
              <a:rPr lang="en-US" baseline="-25000" dirty="0" err="1"/>
              <a:t>C</a:t>
            </a:r>
            <a:r>
              <a:rPr lang="en-US" dirty="0"/>
              <a:t> and </a:t>
            </a:r>
            <a:r>
              <a:rPr lang="en-US" dirty="0" err="1"/>
              <a:t>y</a:t>
            </a:r>
            <a:r>
              <a:rPr lang="en-US" baseline="-25000" dirty="0" err="1"/>
              <a:t>B</a:t>
            </a:r>
            <a:r>
              <a:rPr lang="en-US" dirty="0"/>
              <a:t>=</a:t>
            </a:r>
            <a:r>
              <a:rPr lang="en-US" dirty="0" err="1"/>
              <a:t>y</a:t>
            </a:r>
            <a:r>
              <a:rPr lang="en-US" baseline="-25000" dirty="0" err="1"/>
              <a:t>C</a:t>
            </a:r>
            <a:r>
              <a:rPr lang="en-US" dirty="0"/>
              <a:t> (therefore mutual consistency is preserved)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can introduce the notion of </a:t>
            </a:r>
            <a:r>
              <a:rPr lang="en-US" i="1" dirty="0"/>
              <a:t>one-copy </a:t>
            </a:r>
            <a:r>
              <a:rPr lang="en-US" i="1" dirty="0" err="1"/>
              <a:t>serialisability</a:t>
            </a:r>
            <a:r>
              <a:rPr lang="en-US" i="1" dirty="0"/>
              <a:t> </a:t>
            </a:r>
            <a:r>
              <a:rPr lang="en-US" dirty="0"/>
              <a:t>(1SR): </a:t>
            </a:r>
          </a:p>
          <a:p>
            <a:r>
              <a:rPr lang="en-US" dirty="0"/>
              <a:t>The effects of transactions on replicated data should be the same as if they had been performed serially on </a:t>
            </a:r>
            <a:r>
              <a:rPr lang="en-US" dirty="0" err="1"/>
              <a:t>unreplicated</a:t>
            </a:r>
            <a:r>
              <a:rPr lang="en-US" dirty="0"/>
              <a:t>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DA7E93-5D15-3B4C-8BC9-791562B3C7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4743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CA03-68E4-184E-A089-E5344292E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DBF1B-39BE-B347-8723-2C45A0DCAD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Where are updates to databases first performed?</a:t>
            </a:r>
            <a:endParaRPr lang="en-US" b="1" dirty="0"/>
          </a:p>
          <a:p>
            <a:r>
              <a:rPr lang="en-US" b="1" dirty="0" err="1"/>
              <a:t>Centralised</a:t>
            </a:r>
            <a:r>
              <a:rPr lang="en-US" b="1" dirty="0"/>
              <a:t>: </a:t>
            </a:r>
            <a:r>
              <a:rPr lang="en-US" dirty="0"/>
              <a:t>updates performed first on a master copy</a:t>
            </a:r>
          </a:p>
          <a:p>
            <a:pPr lvl="1"/>
            <a:r>
              <a:rPr lang="en-US" b="1" dirty="0"/>
              <a:t>Single master: </a:t>
            </a:r>
            <a:r>
              <a:rPr lang="en-US" dirty="0"/>
              <a:t>single site holds the master copy of all data items</a:t>
            </a:r>
          </a:p>
          <a:p>
            <a:pPr lvl="1"/>
            <a:r>
              <a:rPr lang="en-US" b="1" dirty="0"/>
              <a:t>Primary copy: </a:t>
            </a:r>
            <a:r>
              <a:rPr lang="en-US" dirty="0"/>
              <a:t>sites holding master copies of each data item may be different</a:t>
            </a:r>
            <a:endParaRPr lang="en-US" b="1" dirty="0"/>
          </a:p>
          <a:p>
            <a:r>
              <a:rPr lang="en-US" b="1" dirty="0"/>
              <a:t>Distributed:</a:t>
            </a:r>
            <a:r>
              <a:rPr lang="en-US" dirty="0"/>
              <a:t> updates applied first to any replica</a:t>
            </a:r>
            <a:br>
              <a:rPr lang="en-US" dirty="0"/>
            </a:br>
            <a:r>
              <a:rPr lang="en-US" dirty="0"/>
              <a:t>(also referred to as </a:t>
            </a:r>
            <a:r>
              <a:rPr lang="en-US" i="1" dirty="0"/>
              <a:t>multi-master</a:t>
            </a:r>
            <a:r>
              <a:rPr lang="en-US" dirty="0"/>
              <a:t> or </a:t>
            </a:r>
            <a:r>
              <a:rPr lang="en-US" i="1" dirty="0"/>
              <a:t>update anywhere</a:t>
            </a:r>
            <a:r>
              <a:rPr lang="en-US" dirty="0"/>
              <a:t>)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90D08-97CD-5D4A-ADCA-B193E96F0E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35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Queries are broken down into component transactions to be executed at the distributed sites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44BE91-8703-D34E-A372-F43B87E24D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576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DB8CC0-D3C3-1840-944E-5ACB9EB1E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Propagation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F7240E-F5B3-9544-8B4E-EFAB1D5B03A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are updates propagated to all replicas? </a:t>
            </a:r>
          </a:p>
          <a:p>
            <a:r>
              <a:rPr lang="en-US" b="1" dirty="0"/>
              <a:t>Eager propagation: </a:t>
            </a:r>
            <a:r>
              <a:rPr lang="en-US" dirty="0"/>
              <a:t>changes are propagated during the lifetime of the global transaction</a:t>
            </a:r>
          </a:p>
          <a:p>
            <a:r>
              <a:rPr lang="en-US" b="1" dirty="0"/>
              <a:t>Lazy propagation: </a:t>
            </a:r>
            <a:r>
              <a:rPr lang="en-US" dirty="0"/>
              <a:t>changes may be propagated after the global transaction has committed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8B8780-D560-A048-99C7-09187C01A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85912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1C3BC-01C1-F246-AAAA-8773B21F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Update Propagation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BC683-CCB8-5E45-AAD1-A4BA4C95D3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transaction commits, all replicas have same value: </a:t>
            </a:r>
            <a:r>
              <a:rPr lang="en-US" i="1" dirty="0"/>
              <a:t>strong mutual consistency</a:t>
            </a:r>
            <a:endParaRPr lang="en-US" dirty="0"/>
          </a:p>
          <a:p>
            <a:r>
              <a:rPr lang="en-US" dirty="0"/>
              <a:t>Updates to replicas are atomic, as part of transaction</a:t>
            </a:r>
          </a:p>
          <a:p>
            <a:r>
              <a:rPr lang="en-US" dirty="0"/>
              <a:t>Doesn't matter which replicas get read subsequently – they're all the same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Read-one/write-all (ROWA) </a:t>
            </a:r>
            <a:r>
              <a:rPr lang="en-US" dirty="0" err="1"/>
              <a:t>behaviour</a:t>
            </a:r>
            <a:r>
              <a:rPr lang="en-US" dirty="0"/>
              <a:t> is characteristic of eager approaches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"during the lifetime" allows some flexibility:</a:t>
            </a:r>
          </a:p>
          <a:p>
            <a:r>
              <a:rPr lang="en-US" b="1" dirty="0"/>
              <a:t>Synchronous propagation</a:t>
            </a:r>
            <a:r>
              <a:rPr lang="en-US" dirty="0"/>
              <a:t>: apply update to all replicas when write is performed</a:t>
            </a:r>
          </a:p>
          <a:p>
            <a:r>
              <a:rPr lang="en-US" b="1" dirty="0"/>
              <a:t>Deferred propagation</a:t>
            </a:r>
            <a:r>
              <a:rPr lang="en-US" dirty="0"/>
              <a:t>: apply update to all replicas at the end of the transaction before commit (include updates in "prepare T" message as part of 2PC?)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2551D-03E6-2B46-A869-7E384F0D7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34110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1C3BC-01C1-F246-AAAA-8773B21F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Update Propagation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BC683-CCB8-5E45-AAD1-A4BA4C95D3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 commits before changes are propagated</a:t>
            </a:r>
          </a:p>
          <a:p>
            <a:r>
              <a:rPr lang="en-US" dirty="0"/>
              <a:t>Lower response times than with eager update propagation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Updates are subsequently propagated in </a:t>
            </a:r>
            <a:r>
              <a:rPr lang="en-US" i="1" dirty="0"/>
              <a:t>refresh transactions </a:t>
            </a:r>
            <a:r>
              <a:rPr lang="en-US" dirty="0"/>
              <a:t>which contain the update operations from the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Aim for eventual consistency (weak mutual consistency)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2551D-03E6-2B46-A869-7E384F0D7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2464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1C3BC-01C1-F246-AAAA-8773B21F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Propagation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BC683-CCB8-5E45-AAD1-A4BA4C95D3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Centralised</a:t>
            </a:r>
            <a:r>
              <a:rPr lang="en-US" dirty="0"/>
              <a:t>/distributed and eager/lazy are orthogonal concerns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Replication protocols exist for each combination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Replication transparency is a related concern that affects </a:t>
            </a:r>
            <a:r>
              <a:rPr lang="en-US" dirty="0" err="1"/>
              <a:t>centralised</a:t>
            </a:r>
            <a:r>
              <a:rPr lang="en-US" dirty="0"/>
              <a:t> approaches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2551D-03E6-2B46-A869-7E384F0D7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79070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05BE-B2C0-A848-95D1-6C3F8DF1D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Eager </a:t>
            </a:r>
            <a:r>
              <a:rPr lang="en-US" sz="3100" dirty="0" err="1"/>
              <a:t>Centralised</a:t>
            </a:r>
            <a:r>
              <a:rPr lang="en-US" sz="3100" dirty="0"/>
              <a:t> (Single Master) Limited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BAC4D-2D1C-5D4D-BCA5-05CA81074F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Read-only transactions are submitted to TM on local site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Update transactions must be submitted to the master site TM (limited transparency)</a:t>
            </a:r>
          </a:p>
          <a:p>
            <a:r>
              <a:rPr lang="en-US" dirty="0"/>
              <a:t>read(x) operations performed on master copy 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endParaRPr lang="en-US" dirty="0"/>
          </a:p>
          <a:p>
            <a:r>
              <a:rPr lang="en-US" dirty="0"/>
              <a:t>write(x) operations performed on master copy 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r>
              <a:rPr lang="en-US" dirty="0"/>
              <a:t>, and then write(x) forwarded to all other sites (either deferred or synchronously)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Update execution at other sites needs to carry out conflicting updates in the same order as on the master—order by timestamps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F31368-812F-9843-83B8-5CE6EDFE2F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62756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A0D28-B255-EE4A-873F-D33F33AE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</a:t>
            </a:r>
            <a:r>
              <a:rPr lang="en-US" dirty="0" err="1"/>
              <a:t>Centralised</a:t>
            </a:r>
            <a:r>
              <a:rPr lang="en-US" dirty="0"/>
              <a:t> (Single Master) Full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82404-8A3B-6A40-AEC2-B66B7A9F4A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 full replication transparency, need to submit all transactions to local site TM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Coordinating TM at application site</a:t>
            </a:r>
          </a:p>
          <a:p>
            <a:r>
              <a:rPr lang="en-US" dirty="0"/>
              <a:t>Acts as coordinator for both read-only and update transactions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Simple approach: forward all operations to master site for execution </a:t>
            </a:r>
          </a:p>
          <a:p>
            <a:r>
              <a:rPr lang="en-US" dirty="0"/>
              <a:t>Potential heavy load on master site</a:t>
            </a:r>
          </a:p>
          <a:p>
            <a:r>
              <a:rPr lang="en-US" dirty="0"/>
              <a:t>Can we do better?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2AA5A5-DF4B-144C-81C5-13E87ACE6B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0229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A6776-5965-034D-842D-E2F4E9139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</a:t>
            </a:r>
            <a:r>
              <a:rPr lang="en-US" dirty="0" err="1"/>
              <a:t>Centralised</a:t>
            </a:r>
            <a:r>
              <a:rPr lang="en-US" dirty="0"/>
              <a:t> (Single Master) - Reads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2CD12-A118-F648-8292-01D453C962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AD93D5-C503-8048-A0A6-BDBBD6FE866B}"/>
              </a:ext>
            </a:extLst>
          </p:cNvPr>
          <p:cNvSpPr/>
          <p:nvPr/>
        </p:nvSpPr>
        <p:spPr bwMode="auto">
          <a:xfrm>
            <a:off x="2020005" y="213360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58D68F-1523-0E48-A620-35F7D9511D85}"/>
              </a:ext>
            </a:extLst>
          </p:cNvPr>
          <p:cNvCxnSpPr>
            <a:cxnSpLocks/>
            <a:stCxn id="6" idx="2"/>
          </p:cNvCxnSpPr>
          <p:nvPr/>
        </p:nvCxnSpPr>
        <p:spPr bwMode="auto">
          <a:xfrm>
            <a:off x="2380045" y="2477961"/>
            <a:ext cx="0" cy="364896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80F2E3F-EC91-1144-983F-35BAA8F6776D}"/>
              </a:ext>
            </a:extLst>
          </p:cNvPr>
          <p:cNvSpPr/>
          <p:nvPr/>
        </p:nvSpPr>
        <p:spPr bwMode="auto">
          <a:xfrm>
            <a:off x="6629461" y="213360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37E3A41-C7A8-8442-8125-EDC2B5B4D9FD}"/>
              </a:ext>
            </a:extLst>
          </p:cNvPr>
          <p:cNvCxnSpPr>
            <a:cxnSpLocks/>
            <a:stCxn id="8" idx="2"/>
          </p:cNvCxnSpPr>
          <p:nvPr/>
        </p:nvCxnSpPr>
        <p:spPr bwMode="auto">
          <a:xfrm>
            <a:off x="6989501" y="2477961"/>
            <a:ext cx="0" cy="36878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68331E-986D-374F-8A91-AB6B37C426AA}"/>
              </a:ext>
            </a:extLst>
          </p:cNvPr>
          <p:cNvCxnSpPr>
            <a:cxnSpLocks/>
          </p:cNvCxnSpPr>
          <p:nvPr/>
        </p:nvCxnSpPr>
        <p:spPr bwMode="auto">
          <a:xfrm>
            <a:off x="2387213" y="3209765"/>
            <a:ext cx="2808920" cy="33845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0D912-72B5-314D-A43D-7A52CA3B6395}"/>
              </a:ext>
            </a:extLst>
          </p:cNvPr>
          <p:cNvSpPr/>
          <p:nvPr/>
        </p:nvSpPr>
        <p:spPr>
          <a:xfrm>
            <a:off x="623887" y="1773238"/>
            <a:ext cx="3527425" cy="446405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bIns="0"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Coordinating site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9139EA-D7B4-C342-A05B-97E3D26DB82A}"/>
              </a:ext>
            </a:extLst>
          </p:cNvPr>
          <p:cNvSpPr/>
          <p:nvPr/>
        </p:nvSpPr>
        <p:spPr>
          <a:xfrm>
            <a:off x="4332287" y="1795984"/>
            <a:ext cx="3527425" cy="446405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bIns="0"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Master site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9727EF2-6F9E-DD4E-A31C-FA6DA6576C75}"/>
              </a:ext>
            </a:extLst>
          </p:cNvPr>
          <p:cNvGrpSpPr/>
          <p:nvPr/>
        </p:nvGrpSpPr>
        <p:grpSpPr>
          <a:xfrm>
            <a:off x="8040689" y="1783106"/>
            <a:ext cx="1670400" cy="4464050"/>
            <a:chOff x="8040689" y="1783106"/>
            <a:chExt cx="1670400" cy="44640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3E066B-ADA8-9440-8476-1C7E36656B9F}"/>
                </a:ext>
              </a:extLst>
            </p:cNvPr>
            <p:cNvSpPr/>
            <p:nvPr/>
          </p:nvSpPr>
          <p:spPr bwMode="auto">
            <a:xfrm>
              <a:off x="8472810" y="2133600"/>
              <a:ext cx="72008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DP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9CB1919-8EB0-B64B-BBF1-06BEB8CD0579}"/>
                </a:ext>
              </a:extLst>
            </p:cNvPr>
            <p:cNvCxnSpPr>
              <a:cxnSpLocks/>
              <a:stCxn id="4" idx="2"/>
            </p:cNvCxnSpPr>
            <p:nvPr/>
          </p:nvCxnSpPr>
          <p:spPr bwMode="auto">
            <a:xfrm>
              <a:off x="8832850" y="2477961"/>
              <a:ext cx="0" cy="36878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B37F4B-DE82-4E40-AA10-C120295EFA71}"/>
                </a:ext>
              </a:extLst>
            </p:cNvPr>
            <p:cNvSpPr/>
            <p:nvPr/>
          </p:nvSpPr>
          <p:spPr>
            <a:xfrm>
              <a:off x="8040689" y="1783106"/>
              <a:ext cx="1670400" cy="446405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bIns="0" rtlCol="0" anchor="t" anchorCtr="0"/>
            <a:lstStyle/>
            <a:p>
              <a:r>
                <a:rPr lang="en-US" dirty="0">
                  <a:solidFill>
                    <a:schemeClr val="tx1"/>
                  </a:solidFill>
                </a:rPr>
                <a:t>Other site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E12CDA-D0F2-274F-B639-B647501D2C95}"/>
              </a:ext>
            </a:extLst>
          </p:cNvPr>
          <p:cNvSpPr/>
          <p:nvPr/>
        </p:nvSpPr>
        <p:spPr bwMode="auto">
          <a:xfrm>
            <a:off x="4842460" y="21428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F371F2-7B5B-BB4F-AC30-DB7F38B238AE}"/>
              </a:ext>
            </a:extLst>
          </p:cNvPr>
          <p:cNvCxnSpPr>
            <a:cxnSpLocks/>
            <a:stCxn id="20" idx="2"/>
          </p:cNvCxnSpPr>
          <p:nvPr/>
        </p:nvCxnSpPr>
        <p:spPr bwMode="auto">
          <a:xfrm>
            <a:off x="5202500" y="2487199"/>
            <a:ext cx="0" cy="364896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3BC492-A9A5-B948-B99F-087ECAA1B5AF}"/>
              </a:ext>
            </a:extLst>
          </p:cNvPr>
          <p:cNvGrpSpPr/>
          <p:nvPr/>
        </p:nvGrpSpPr>
        <p:grpSpPr>
          <a:xfrm>
            <a:off x="9892066" y="1783106"/>
            <a:ext cx="1670400" cy="4464050"/>
            <a:chOff x="8040689" y="1783106"/>
            <a:chExt cx="1670400" cy="446405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1E2747D-CD15-AD44-BEFD-DBD39A9447E8}"/>
                </a:ext>
              </a:extLst>
            </p:cNvPr>
            <p:cNvSpPr/>
            <p:nvPr/>
          </p:nvSpPr>
          <p:spPr bwMode="auto">
            <a:xfrm>
              <a:off x="8472810" y="2133600"/>
              <a:ext cx="72008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DP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E085043-74FE-0C41-9B9A-4442CBC35AF7}"/>
                </a:ext>
              </a:extLst>
            </p:cNvPr>
            <p:cNvCxnSpPr>
              <a:cxnSpLocks/>
              <a:stCxn id="27" idx="2"/>
            </p:cNvCxnSpPr>
            <p:nvPr/>
          </p:nvCxnSpPr>
          <p:spPr bwMode="auto">
            <a:xfrm>
              <a:off x="8832850" y="2477961"/>
              <a:ext cx="0" cy="36878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D1A5334-E4BD-C64D-BD80-3BFE14CBCBAD}"/>
                </a:ext>
              </a:extLst>
            </p:cNvPr>
            <p:cNvSpPr/>
            <p:nvPr/>
          </p:nvSpPr>
          <p:spPr>
            <a:xfrm>
              <a:off x="8040689" y="1783106"/>
              <a:ext cx="1670400" cy="446405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bIns="0" rtlCol="0" anchor="t" anchorCtr="0"/>
            <a:lstStyle/>
            <a:p>
              <a:r>
                <a:rPr lang="en-US" dirty="0">
                  <a:solidFill>
                    <a:schemeClr val="tx1"/>
                  </a:solidFill>
                </a:rPr>
                <a:t>Other site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3AFC223-6B75-9249-96B9-0E63B8941700}"/>
              </a:ext>
            </a:extLst>
          </p:cNvPr>
          <p:cNvCxnSpPr>
            <a:cxnSpLocks/>
          </p:cNvCxnSpPr>
          <p:nvPr/>
        </p:nvCxnSpPr>
        <p:spPr bwMode="auto">
          <a:xfrm flipH="1">
            <a:off x="2366511" y="4370802"/>
            <a:ext cx="2835989" cy="2849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811086A-619A-4A45-B296-BD748C10AB60}"/>
              </a:ext>
            </a:extLst>
          </p:cNvPr>
          <p:cNvCxnSpPr>
            <a:cxnSpLocks/>
          </p:cNvCxnSpPr>
          <p:nvPr/>
        </p:nvCxnSpPr>
        <p:spPr bwMode="auto">
          <a:xfrm>
            <a:off x="2387599" y="4920677"/>
            <a:ext cx="6445251" cy="7277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89617AB-064E-A74B-94C3-9E833099D08F}"/>
              </a:ext>
            </a:extLst>
          </p:cNvPr>
          <p:cNvSpPr txBox="1"/>
          <p:nvPr/>
        </p:nvSpPr>
        <p:spPr>
          <a:xfrm>
            <a:off x="2470244" y="2873229"/>
            <a:ext cx="1664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lock-shared-(x)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9A43BC-7B5E-D74E-AD23-52560E8EA880}"/>
              </a:ext>
            </a:extLst>
          </p:cNvPr>
          <p:cNvSpPr txBox="1"/>
          <p:nvPr/>
        </p:nvSpPr>
        <p:spPr>
          <a:xfrm>
            <a:off x="3434845" y="4105836"/>
            <a:ext cx="713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grant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AC08F1-EC47-0B42-9659-DBCC7D723A1E}"/>
              </a:ext>
            </a:extLst>
          </p:cNvPr>
          <p:cNvSpPr txBox="1"/>
          <p:nvPr/>
        </p:nvSpPr>
        <p:spPr>
          <a:xfrm>
            <a:off x="5632572" y="4946007"/>
            <a:ext cx="9268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read(x</a:t>
            </a:r>
            <a:r>
              <a:rPr lang="en-US" sz="1600" baseline="-25000" dirty="0">
                <a:latin typeface="Lucida Sans" panose="020B0602030504020204" pitchFamily="34" charset="77"/>
              </a:rPr>
              <a:t>i</a:t>
            </a:r>
            <a:r>
              <a:rPr lang="en-US" sz="1600" dirty="0">
                <a:latin typeface="Lucida Sans" panose="020B0602030504020204" pitchFamily="34" charset="77"/>
              </a:rPr>
              <a:t>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A36C45-8BAC-554F-818B-2A23AEDDCA34}"/>
              </a:ext>
            </a:extLst>
          </p:cNvPr>
          <p:cNvSpPr txBox="1"/>
          <p:nvPr/>
        </p:nvSpPr>
        <p:spPr>
          <a:xfrm>
            <a:off x="2861464" y="2556150"/>
            <a:ext cx="886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read(x)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6646895-9FF8-D84F-8974-E6B28F821E9B}"/>
              </a:ext>
            </a:extLst>
          </p:cNvPr>
          <p:cNvCxnSpPr>
            <a:cxnSpLocks/>
          </p:cNvCxnSpPr>
          <p:nvPr/>
        </p:nvCxnSpPr>
        <p:spPr bwMode="auto">
          <a:xfrm>
            <a:off x="748120" y="2812329"/>
            <a:ext cx="1631925" cy="18487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7B1645B-ACF2-DD41-AF82-ABE2F68A1865}"/>
              </a:ext>
            </a:extLst>
          </p:cNvPr>
          <p:cNvSpPr txBox="1"/>
          <p:nvPr/>
        </p:nvSpPr>
        <p:spPr>
          <a:xfrm>
            <a:off x="556799" y="2448145"/>
            <a:ext cx="1298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transaction</a:t>
            </a:r>
          </a:p>
        </p:txBody>
      </p:sp>
    </p:spTree>
    <p:extLst>
      <p:ext uri="{BB962C8B-B14F-4D97-AF65-F5344CB8AC3E}">
        <p14:creationId xmlns:p14="http://schemas.microsoft.com/office/powerpoint/2010/main" val="202551615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A6776-5965-034D-842D-E2F4E9139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</a:t>
            </a:r>
            <a:r>
              <a:rPr lang="en-US" dirty="0" err="1"/>
              <a:t>Centralised</a:t>
            </a:r>
            <a:r>
              <a:rPr lang="en-US" dirty="0"/>
              <a:t> (Single Master) - Writes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2CD12-A118-F648-8292-01D453C962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AD93D5-C503-8048-A0A6-BDBBD6FE866B}"/>
              </a:ext>
            </a:extLst>
          </p:cNvPr>
          <p:cNvSpPr/>
          <p:nvPr/>
        </p:nvSpPr>
        <p:spPr bwMode="auto">
          <a:xfrm>
            <a:off x="2020005" y="213360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58D68F-1523-0E48-A620-35F7D9511D85}"/>
              </a:ext>
            </a:extLst>
          </p:cNvPr>
          <p:cNvCxnSpPr>
            <a:cxnSpLocks/>
            <a:stCxn id="6" idx="2"/>
          </p:cNvCxnSpPr>
          <p:nvPr/>
        </p:nvCxnSpPr>
        <p:spPr bwMode="auto">
          <a:xfrm>
            <a:off x="2380045" y="2477961"/>
            <a:ext cx="0" cy="364896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80F2E3F-EC91-1144-983F-35BAA8F6776D}"/>
              </a:ext>
            </a:extLst>
          </p:cNvPr>
          <p:cNvSpPr/>
          <p:nvPr/>
        </p:nvSpPr>
        <p:spPr bwMode="auto">
          <a:xfrm>
            <a:off x="6629461" y="213360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37E3A41-C7A8-8442-8125-EDC2B5B4D9FD}"/>
              </a:ext>
            </a:extLst>
          </p:cNvPr>
          <p:cNvCxnSpPr>
            <a:cxnSpLocks/>
            <a:stCxn id="8" idx="2"/>
          </p:cNvCxnSpPr>
          <p:nvPr/>
        </p:nvCxnSpPr>
        <p:spPr bwMode="auto">
          <a:xfrm>
            <a:off x="6989501" y="2477961"/>
            <a:ext cx="0" cy="36878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68331E-986D-374F-8A91-AB6B37C426AA}"/>
              </a:ext>
            </a:extLst>
          </p:cNvPr>
          <p:cNvCxnSpPr>
            <a:cxnSpLocks/>
          </p:cNvCxnSpPr>
          <p:nvPr/>
        </p:nvCxnSpPr>
        <p:spPr bwMode="auto">
          <a:xfrm>
            <a:off x="2380045" y="3211253"/>
            <a:ext cx="2808920" cy="33845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0D912-72B5-314D-A43D-7A52CA3B6395}"/>
              </a:ext>
            </a:extLst>
          </p:cNvPr>
          <p:cNvSpPr/>
          <p:nvPr/>
        </p:nvSpPr>
        <p:spPr>
          <a:xfrm>
            <a:off x="623887" y="1773238"/>
            <a:ext cx="3527425" cy="446405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bIns="0"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Coordinating site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9139EA-D7B4-C342-A05B-97E3D26DB82A}"/>
              </a:ext>
            </a:extLst>
          </p:cNvPr>
          <p:cNvSpPr/>
          <p:nvPr/>
        </p:nvSpPr>
        <p:spPr>
          <a:xfrm>
            <a:off x="4332287" y="1795984"/>
            <a:ext cx="3527425" cy="446405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bIns="0"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Master site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9727EF2-6F9E-DD4E-A31C-FA6DA6576C75}"/>
              </a:ext>
            </a:extLst>
          </p:cNvPr>
          <p:cNvGrpSpPr/>
          <p:nvPr/>
        </p:nvGrpSpPr>
        <p:grpSpPr>
          <a:xfrm>
            <a:off x="8040689" y="1783106"/>
            <a:ext cx="1670400" cy="4464050"/>
            <a:chOff x="8040689" y="1783106"/>
            <a:chExt cx="1670400" cy="44640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3E066B-ADA8-9440-8476-1C7E36656B9F}"/>
                </a:ext>
              </a:extLst>
            </p:cNvPr>
            <p:cNvSpPr/>
            <p:nvPr/>
          </p:nvSpPr>
          <p:spPr bwMode="auto">
            <a:xfrm>
              <a:off x="8472810" y="2133600"/>
              <a:ext cx="72008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DP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9CB1919-8EB0-B64B-BBF1-06BEB8CD0579}"/>
                </a:ext>
              </a:extLst>
            </p:cNvPr>
            <p:cNvCxnSpPr>
              <a:cxnSpLocks/>
              <a:stCxn id="4" idx="2"/>
            </p:cNvCxnSpPr>
            <p:nvPr/>
          </p:nvCxnSpPr>
          <p:spPr bwMode="auto">
            <a:xfrm>
              <a:off x="8832850" y="2477961"/>
              <a:ext cx="0" cy="36878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B37F4B-DE82-4E40-AA10-C120295EFA71}"/>
                </a:ext>
              </a:extLst>
            </p:cNvPr>
            <p:cNvSpPr/>
            <p:nvPr/>
          </p:nvSpPr>
          <p:spPr>
            <a:xfrm>
              <a:off x="8040689" y="1783106"/>
              <a:ext cx="1670400" cy="446405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bIns="0" rtlCol="0" anchor="t" anchorCtr="0"/>
            <a:lstStyle/>
            <a:p>
              <a:r>
                <a:rPr lang="en-US" dirty="0">
                  <a:solidFill>
                    <a:schemeClr val="tx1"/>
                  </a:solidFill>
                </a:rPr>
                <a:t>Other site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E12CDA-D0F2-274F-B639-B647501D2C95}"/>
              </a:ext>
            </a:extLst>
          </p:cNvPr>
          <p:cNvSpPr/>
          <p:nvPr/>
        </p:nvSpPr>
        <p:spPr bwMode="auto">
          <a:xfrm>
            <a:off x="4842460" y="21428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F371F2-7B5B-BB4F-AC30-DB7F38B238AE}"/>
              </a:ext>
            </a:extLst>
          </p:cNvPr>
          <p:cNvCxnSpPr>
            <a:cxnSpLocks/>
            <a:stCxn id="20" idx="2"/>
          </p:cNvCxnSpPr>
          <p:nvPr/>
        </p:nvCxnSpPr>
        <p:spPr bwMode="auto">
          <a:xfrm>
            <a:off x="5202500" y="2487199"/>
            <a:ext cx="0" cy="364896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3BC492-A9A5-B948-B99F-087ECAA1B5AF}"/>
              </a:ext>
            </a:extLst>
          </p:cNvPr>
          <p:cNvGrpSpPr/>
          <p:nvPr/>
        </p:nvGrpSpPr>
        <p:grpSpPr>
          <a:xfrm>
            <a:off x="9892066" y="1783106"/>
            <a:ext cx="1670400" cy="4464050"/>
            <a:chOff x="8040689" y="1783106"/>
            <a:chExt cx="1670400" cy="446405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1E2747D-CD15-AD44-BEFD-DBD39A9447E8}"/>
                </a:ext>
              </a:extLst>
            </p:cNvPr>
            <p:cNvSpPr/>
            <p:nvPr/>
          </p:nvSpPr>
          <p:spPr bwMode="auto">
            <a:xfrm>
              <a:off x="8472810" y="2133600"/>
              <a:ext cx="72008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DP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E085043-74FE-0C41-9B9A-4442CBC35AF7}"/>
                </a:ext>
              </a:extLst>
            </p:cNvPr>
            <p:cNvCxnSpPr>
              <a:cxnSpLocks/>
              <a:stCxn id="27" idx="2"/>
            </p:cNvCxnSpPr>
            <p:nvPr/>
          </p:nvCxnSpPr>
          <p:spPr bwMode="auto">
            <a:xfrm>
              <a:off x="8832850" y="2477961"/>
              <a:ext cx="0" cy="36878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D1A5334-E4BD-C64D-BD80-3BFE14CBCBAD}"/>
                </a:ext>
              </a:extLst>
            </p:cNvPr>
            <p:cNvSpPr/>
            <p:nvPr/>
          </p:nvSpPr>
          <p:spPr>
            <a:xfrm>
              <a:off x="8040689" y="1783106"/>
              <a:ext cx="1670400" cy="446405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bIns="0" rtlCol="0" anchor="t" anchorCtr="0"/>
            <a:lstStyle/>
            <a:p>
              <a:r>
                <a:rPr lang="en-US" dirty="0">
                  <a:solidFill>
                    <a:schemeClr val="tx1"/>
                  </a:solidFill>
                </a:rPr>
                <a:t>Other site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3AFC223-6B75-9249-96B9-0E63B8941700}"/>
              </a:ext>
            </a:extLst>
          </p:cNvPr>
          <p:cNvCxnSpPr>
            <a:cxnSpLocks/>
          </p:cNvCxnSpPr>
          <p:nvPr/>
        </p:nvCxnSpPr>
        <p:spPr bwMode="auto">
          <a:xfrm flipH="1">
            <a:off x="2366511" y="4356730"/>
            <a:ext cx="2835989" cy="2849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811086A-619A-4A45-B296-BD748C10AB60}"/>
              </a:ext>
            </a:extLst>
          </p:cNvPr>
          <p:cNvCxnSpPr>
            <a:cxnSpLocks/>
          </p:cNvCxnSpPr>
          <p:nvPr/>
        </p:nvCxnSpPr>
        <p:spPr bwMode="auto">
          <a:xfrm>
            <a:off x="2370666" y="4852623"/>
            <a:ext cx="6462184" cy="64441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89617AB-064E-A74B-94C3-9E833099D08F}"/>
              </a:ext>
            </a:extLst>
          </p:cNvPr>
          <p:cNvSpPr txBox="1"/>
          <p:nvPr/>
        </p:nvSpPr>
        <p:spPr>
          <a:xfrm>
            <a:off x="2347484" y="2872699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lock-exclusive-(x)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9A43BC-7B5E-D74E-AD23-52560E8EA880}"/>
              </a:ext>
            </a:extLst>
          </p:cNvPr>
          <p:cNvSpPr txBox="1"/>
          <p:nvPr/>
        </p:nvSpPr>
        <p:spPr>
          <a:xfrm>
            <a:off x="3331678" y="4072934"/>
            <a:ext cx="713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grant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AC08F1-EC47-0B42-9659-DBCC7D723A1E}"/>
              </a:ext>
            </a:extLst>
          </p:cNvPr>
          <p:cNvSpPr txBox="1"/>
          <p:nvPr/>
        </p:nvSpPr>
        <p:spPr>
          <a:xfrm>
            <a:off x="2813474" y="2580126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write(x)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CD975FB-1E91-7C4F-BBE1-7EFE611484A4}"/>
              </a:ext>
            </a:extLst>
          </p:cNvPr>
          <p:cNvCxnSpPr>
            <a:cxnSpLocks/>
          </p:cNvCxnSpPr>
          <p:nvPr/>
        </p:nvCxnSpPr>
        <p:spPr bwMode="auto">
          <a:xfrm>
            <a:off x="5188961" y="3835152"/>
            <a:ext cx="1787001" cy="14923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8126B7D-D03D-4048-B0C6-2FCEAD0E09DB}"/>
              </a:ext>
            </a:extLst>
          </p:cNvPr>
          <p:cNvSpPr txBox="1"/>
          <p:nvPr/>
        </p:nvSpPr>
        <p:spPr>
          <a:xfrm>
            <a:off x="5621430" y="3523481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write(</a:t>
            </a:r>
            <a:r>
              <a:rPr lang="en-US" sz="1600" dirty="0" err="1">
                <a:latin typeface="Lucida Sans" panose="020B0602030504020204" pitchFamily="34" charset="77"/>
              </a:rPr>
              <a:t>x</a:t>
            </a:r>
            <a:r>
              <a:rPr lang="en-US" sz="1600" baseline="-25000" dirty="0" err="1">
                <a:latin typeface="Lucida Sans" panose="020B0602030504020204" pitchFamily="34" charset="77"/>
              </a:rPr>
              <a:t>m</a:t>
            </a:r>
            <a:r>
              <a:rPr lang="en-US" sz="1600" dirty="0">
                <a:latin typeface="Lucida Sans" panose="020B0602030504020204" pitchFamily="34" charset="77"/>
              </a:rPr>
              <a:t>)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1C92440-2AA4-5744-820E-4D4236372B46}"/>
              </a:ext>
            </a:extLst>
          </p:cNvPr>
          <p:cNvCxnSpPr>
            <a:cxnSpLocks/>
          </p:cNvCxnSpPr>
          <p:nvPr/>
        </p:nvCxnSpPr>
        <p:spPr bwMode="auto">
          <a:xfrm>
            <a:off x="2380045" y="5284457"/>
            <a:ext cx="8287249" cy="7418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D70247A-9430-2940-8C07-5990245FF4C9}"/>
              </a:ext>
            </a:extLst>
          </p:cNvPr>
          <p:cNvSpPr txBox="1"/>
          <p:nvPr/>
        </p:nvSpPr>
        <p:spPr>
          <a:xfrm>
            <a:off x="5613244" y="4760137"/>
            <a:ext cx="1074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write(x</a:t>
            </a:r>
            <a:r>
              <a:rPr lang="en-US" sz="1600" baseline="-25000" dirty="0">
                <a:latin typeface="Lucida Sans" panose="020B0602030504020204" pitchFamily="34" charset="77"/>
              </a:rPr>
              <a:t>i</a:t>
            </a:r>
            <a:r>
              <a:rPr lang="en-US" sz="1600" dirty="0">
                <a:latin typeface="Lucida Sans" panose="020B0602030504020204" pitchFamily="34" charset="77"/>
              </a:rPr>
              <a:t>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69109F-FA17-4540-8199-774835649AAF}"/>
              </a:ext>
            </a:extLst>
          </p:cNvPr>
          <p:cNvSpPr txBox="1"/>
          <p:nvPr/>
        </p:nvSpPr>
        <p:spPr>
          <a:xfrm>
            <a:off x="5594032" y="5230369"/>
            <a:ext cx="1000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write(</a:t>
            </a:r>
            <a:r>
              <a:rPr lang="en-US" sz="1600" dirty="0" err="1">
                <a:latin typeface="Lucida Sans" panose="020B0602030504020204" pitchFamily="34" charset="77"/>
              </a:rPr>
              <a:t>x</a:t>
            </a:r>
            <a:r>
              <a:rPr lang="en-US" sz="1600" baseline="-25000" dirty="0" err="1">
                <a:latin typeface="Lucida Sans" panose="020B0602030504020204" pitchFamily="34" charset="77"/>
              </a:rPr>
              <a:t>j</a:t>
            </a:r>
            <a:r>
              <a:rPr lang="en-US" sz="1600" dirty="0">
                <a:latin typeface="Lucida Sans" panose="020B0602030504020204" pitchFamily="34" charset="77"/>
              </a:rPr>
              <a:t>)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BA86A40-1FE8-5440-B42D-32E77A76AAC6}"/>
              </a:ext>
            </a:extLst>
          </p:cNvPr>
          <p:cNvCxnSpPr>
            <a:cxnSpLocks/>
          </p:cNvCxnSpPr>
          <p:nvPr/>
        </p:nvCxnSpPr>
        <p:spPr bwMode="auto">
          <a:xfrm>
            <a:off x="748120" y="2816705"/>
            <a:ext cx="1631925" cy="18487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47B9002-C836-3E41-BE91-6E664DEA8F26}"/>
              </a:ext>
            </a:extLst>
          </p:cNvPr>
          <p:cNvSpPr txBox="1"/>
          <p:nvPr/>
        </p:nvSpPr>
        <p:spPr>
          <a:xfrm>
            <a:off x="556799" y="2452521"/>
            <a:ext cx="1298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transaction</a:t>
            </a:r>
          </a:p>
        </p:txBody>
      </p:sp>
    </p:spTree>
    <p:extLst>
      <p:ext uri="{BB962C8B-B14F-4D97-AF65-F5344CB8AC3E}">
        <p14:creationId xmlns:p14="http://schemas.microsoft.com/office/powerpoint/2010/main" val="173835778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9D46C-E4EB-F04E-BAD8-A9B82D473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</a:t>
            </a:r>
            <a:r>
              <a:rPr lang="en-US" dirty="0" err="1"/>
              <a:t>Centralised</a:t>
            </a:r>
            <a:r>
              <a:rPr lang="en-US" dirty="0"/>
              <a:t> (Primary Copy) Full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4734A-B21D-3B4B-876A-50D75C2C0A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replicated data item can have a different master (the primary copy)</a:t>
            </a:r>
          </a:p>
          <a:p>
            <a:r>
              <a:rPr lang="en-US" dirty="0"/>
              <a:t>No single master to determine global </a:t>
            </a:r>
            <a:r>
              <a:rPr lang="en-US" dirty="0" err="1"/>
              <a:t>serialisation</a:t>
            </a:r>
            <a:r>
              <a:rPr lang="en-US" dirty="0"/>
              <a:t> order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Coordinating TM at application site</a:t>
            </a:r>
          </a:p>
          <a:p>
            <a:r>
              <a:rPr lang="en-US" dirty="0"/>
              <a:t>Forward each operation to the primary site for that data item</a:t>
            </a:r>
          </a:p>
          <a:p>
            <a:r>
              <a:rPr lang="en-US" dirty="0"/>
              <a:t>Primary site propagates operation to other 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Requires that each site knows the location of the primary copy of each data item</a:t>
            </a:r>
          </a:p>
          <a:p>
            <a:pPr marL="0" indent="0">
              <a:buNone/>
            </a:pPr>
            <a:r>
              <a:rPr lang="en-US" dirty="0"/>
              <a:t>LM on each site is responsible for the data items for which it has the primary copy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A26050-F7C5-1A4B-988C-7DC211A824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65584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E233C-99F8-DB49-9314-595EEF71E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Distributed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591DA-E051-2646-A346-8C886B89F8F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 master copies of data items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Updates can originate on any site</a:t>
            </a:r>
          </a:p>
          <a:p>
            <a:r>
              <a:rPr lang="en-US" dirty="0"/>
              <a:t>Writes applied first to local replica, then propagated to other replicas</a:t>
            </a:r>
          </a:p>
          <a:p>
            <a:r>
              <a:rPr lang="en-US" dirty="0"/>
              <a:t>Changes made by propagated write become permanent on commit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Concurrent conflicting writes must be executed in the same order at every site – use existing concurrency control techniques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DDEB4-7606-BB46-A5B8-04CEA2DF5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49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transaction management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support atomic transactions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i="1" dirty="0"/>
              <a:t>Critical to database integrity; a </a:t>
            </a:r>
            <a:r>
              <a:rPr lang="en-US" i="1" dirty="0"/>
              <a:t>distributed database system must be able to handle concurrency, deadlocks and recovery.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F8B072-2221-8F43-8677-0BABDA805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7373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1DF66-E480-A243-8336-8E9A40C2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</a:t>
            </a:r>
            <a:r>
              <a:rPr lang="en-US" dirty="0" err="1"/>
              <a:t>Centralised</a:t>
            </a:r>
            <a:r>
              <a:rPr lang="en-US" dirty="0"/>
              <a:t> (Single Master) Limited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703D0-C27C-164C-8FB4-D7D7B6B0208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Read-only transactions are submitted to TM on local site</a:t>
            </a:r>
          </a:p>
          <a:p>
            <a:pPr marL="0" indent="0">
              <a:buNone/>
            </a:pPr>
            <a:r>
              <a:rPr lang="en-US" dirty="0"/>
              <a:t>Update transactions must be submitted to the master site TM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read(x) operations performed on master copy 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endParaRPr lang="en-US" dirty="0"/>
          </a:p>
          <a:p>
            <a:r>
              <a:rPr lang="en-US" dirty="0"/>
              <a:t>write(x) operations performed on master copy 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endParaRPr lang="en-US" baseline="-25000" dirty="0"/>
          </a:p>
          <a:p>
            <a:r>
              <a:rPr lang="en-US" dirty="0"/>
              <a:t>Once update transaction is committed, update is propagated to other sites as a </a:t>
            </a:r>
            <a:r>
              <a:rPr lang="en-US" i="1" dirty="0"/>
              <a:t>refresh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Ordering of refresh transactions preserved by using timestamps from master site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818F7C-249E-FA49-A79E-517A6CEF75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420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CCBA-011E-B84A-A465-446E64DC2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</a:t>
            </a:r>
            <a:r>
              <a:rPr lang="en-US" dirty="0" err="1"/>
              <a:t>Centralised</a:t>
            </a:r>
            <a:r>
              <a:rPr lang="en-US" dirty="0"/>
              <a:t> (Single Master) Full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9FD3F-DD94-2940-8254-193E3A7281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potential problems: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Difficult to achieve a one-copy </a:t>
            </a:r>
            <a:r>
              <a:rPr lang="en-US" dirty="0" err="1"/>
              <a:t>serialisable</a:t>
            </a:r>
            <a:r>
              <a:rPr lang="en-US" dirty="0"/>
              <a:t> global history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transaction may not see its own updates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E780C-F836-214D-A387-9CA43706A6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9948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985C-969E-D447-B7E0-46101D35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1: Set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F6251-1409-0744-B1C8-C6A60FFDC9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master site M and a second site S</a:t>
            </a:r>
          </a:p>
          <a:p>
            <a:r>
              <a:rPr lang="en-US" dirty="0"/>
              <a:t>Data items x and y, replicated on both M and S</a:t>
            </a:r>
          </a:p>
          <a:p>
            <a:r>
              <a:rPr lang="en-US" dirty="0"/>
              <a:t>Two transactions:</a:t>
            </a:r>
          </a:p>
          <a:p>
            <a:pPr lvl="1"/>
            <a:r>
              <a:rPr lang="en-US" dirty="0"/>
              <a:t>T1: read(x); write(y); commit (submitted to S)</a:t>
            </a:r>
          </a:p>
          <a:p>
            <a:pPr lvl="1"/>
            <a:r>
              <a:rPr lang="en-US" dirty="0"/>
              <a:t>T2: write(x); write(y); commit (submitted to M)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DA9E7-9F87-4E4D-8FC1-C37A6A596F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234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85D59-8320-5041-A36E-E481D16BE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1: Execution trace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BCD34-6AA0-A54E-8B67-BDF133369F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T1 submits read</a:t>
            </a:r>
            <a:r>
              <a:rPr lang="en-US" baseline="-25000" dirty="0"/>
              <a:t>1</a:t>
            </a:r>
            <a:r>
              <a:rPr lang="en-US" dirty="0"/>
              <a:t>(x) to site S, which executes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T2 submits write</a:t>
            </a:r>
            <a:r>
              <a:rPr lang="en-US" baseline="-25000" dirty="0"/>
              <a:t>2</a:t>
            </a:r>
            <a:r>
              <a:rPr lang="en-US" dirty="0"/>
              <a:t>(x) to site M, which executes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T2 submits write</a:t>
            </a:r>
            <a:r>
              <a:rPr lang="en-US" baseline="-25000" dirty="0"/>
              <a:t>2</a:t>
            </a:r>
            <a:r>
              <a:rPr lang="en-US" dirty="0"/>
              <a:t>(y) to site M, which executes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T2 submits commit</a:t>
            </a:r>
            <a:r>
              <a:rPr lang="en-US" baseline="-25000" dirty="0"/>
              <a:t>2</a:t>
            </a:r>
            <a:r>
              <a:rPr lang="en-US" dirty="0"/>
              <a:t> to site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commits T2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T1 submits write</a:t>
            </a:r>
            <a:r>
              <a:rPr lang="en-US" baseline="-25000" dirty="0"/>
              <a:t>1</a:t>
            </a:r>
            <a:r>
              <a:rPr lang="en-US" dirty="0"/>
              <a:t>(y) to site S, which forwards it to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executes write1(x), and sends confirmation to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T1 submits commit</a:t>
            </a:r>
            <a:r>
              <a:rPr lang="en-US" baseline="-25000" dirty="0"/>
              <a:t>1</a:t>
            </a:r>
            <a:r>
              <a:rPr lang="en-US" dirty="0"/>
              <a:t> to site S, which forwards it to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commits T1, and sends confirmation to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S commits T1</a:t>
            </a:r>
            <a:endParaRPr lang="en-US" baseline="-25000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sends refresh transaction for T2 to site S, which executes and commits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sends refresh transaction for T1 to site S, which executes and commits it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C3A8C-DE3C-C242-994B-7E9BBA7B9B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2150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2E7FD-2D70-0240-9192-024C23780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B00BA-975F-1042-BFA7-C9E940BC8C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gives us the following histories on sites M and 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</a:t>
            </a:r>
            <a:r>
              <a:rPr lang="en-US" baseline="-25000" dirty="0"/>
              <a:t>M</a:t>
            </a:r>
            <a:r>
              <a:rPr lang="en-US" dirty="0"/>
              <a:t> = write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r>
              <a:rPr lang="en-US" dirty="0"/>
              <a:t>); write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m</a:t>
            </a:r>
            <a:r>
              <a:rPr lang="en-US" dirty="0"/>
              <a:t>); commit</a:t>
            </a:r>
            <a:r>
              <a:rPr lang="en-US" baseline="-25000" dirty="0"/>
              <a:t>2</a:t>
            </a:r>
            <a:r>
              <a:rPr lang="en-US" dirty="0"/>
              <a:t>; write</a:t>
            </a:r>
            <a:r>
              <a:rPr lang="en-US" baseline="-25000" dirty="0"/>
              <a:t>1R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r>
              <a:rPr lang="en-US" dirty="0"/>
              <a:t>); commit</a:t>
            </a:r>
            <a:r>
              <a:rPr lang="en-US" baseline="-25000" dirty="0"/>
              <a:t>1R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</a:t>
            </a:r>
            <a:r>
              <a:rPr lang="en-US" baseline="-25000" dirty="0"/>
              <a:t>S</a:t>
            </a:r>
            <a:r>
              <a:rPr lang="en-US" dirty="0"/>
              <a:t> = read</a:t>
            </a:r>
            <a:r>
              <a:rPr lang="en-US" baseline="-25000" dirty="0"/>
              <a:t>1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S</a:t>
            </a:r>
            <a:r>
              <a:rPr lang="en-US" dirty="0"/>
              <a:t>); commit</a:t>
            </a:r>
            <a:r>
              <a:rPr lang="en-US" baseline="-25000" dirty="0"/>
              <a:t>1</a:t>
            </a:r>
            <a:r>
              <a:rPr lang="en-US" dirty="0"/>
              <a:t>; write</a:t>
            </a:r>
            <a:r>
              <a:rPr lang="en-US" baseline="-25000" dirty="0"/>
              <a:t>2R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s</a:t>
            </a:r>
            <a:r>
              <a:rPr lang="en-US" dirty="0"/>
              <a:t>); write</a:t>
            </a:r>
            <a:r>
              <a:rPr lang="en-US" baseline="-25000" dirty="0"/>
              <a:t>2R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s</a:t>
            </a:r>
            <a:r>
              <a:rPr lang="en-US" dirty="0"/>
              <a:t>); commit</a:t>
            </a:r>
            <a:r>
              <a:rPr lang="en-US" baseline="-25000" dirty="0"/>
              <a:t>2R</a:t>
            </a:r>
            <a:r>
              <a:rPr lang="en-US" dirty="0"/>
              <a:t>; write</a:t>
            </a:r>
            <a:r>
              <a:rPr lang="en-US" baseline="-25000" dirty="0"/>
              <a:t>1R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s</a:t>
            </a:r>
            <a:r>
              <a:rPr lang="en-US" dirty="0"/>
              <a:t>); commit</a:t>
            </a:r>
            <a:r>
              <a:rPr lang="en-US" baseline="-25000" dirty="0"/>
              <a:t>1R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resulting global history is non-1SR</a:t>
            </a:r>
          </a:p>
          <a:p>
            <a:pPr marL="0" indent="0">
              <a:buNone/>
            </a:pPr>
            <a:r>
              <a:rPr lang="en-US" dirty="0"/>
              <a:t>For 1SR, refresh transactions must be executed in the same order as the original transactions are committed on the master site</a:t>
            </a:r>
          </a:p>
          <a:p>
            <a:pPr marL="0" indent="0">
              <a:buNone/>
            </a:pPr>
            <a:r>
              <a:rPr lang="en-US" dirty="0"/>
              <a:t>One approach: use timestamps on transactions and data items to ensure that correct values are read.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8C8867-2A2F-5C45-8AA4-D0E02181F0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Bernstein, P. et al (2006) Relaxed-currency serializability for middle-tier caching and replication. </a:t>
            </a:r>
            <a:r>
              <a:rPr lang="en-GB" i="1" dirty="0"/>
              <a:t>Proceedings of the 2006 ACM SIGMOD international conference on management of data</a:t>
            </a:r>
            <a:r>
              <a:rPr lang="en-US" dirty="0"/>
              <a:t>. pp.599-610</a:t>
            </a:r>
          </a:p>
        </p:txBody>
      </p:sp>
    </p:spTree>
    <p:extLst>
      <p:ext uri="{BB962C8B-B14F-4D97-AF65-F5344CB8AC3E}">
        <p14:creationId xmlns:p14="http://schemas.microsoft.com/office/powerpoint/2010/main" val="173671800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E9509-F8D4-2C4A-8F59-7DE2FC20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2: Set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F6EEE-0D73-8945-8E52-05E134791C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A master site M and a second site S</a:t>
            </a:r>
          </a:p>
          <a:p>
            <a:r>
              <a:rPr lang="en-US" dirty="0"/>
              <a:t>A data item x, replicated on both M and S</a:t>
            </a:r>
          </a:p>
          <a:p>
            <a:r>
              <a:rPr lang="en-US" dirty="0"/>
              <a:t>One transaction:</a:t>
            </a:r>
          </a:p>
          <a:p>
            <a:pPr lvl="1"/>
            <a:r>
              <a:rPr lang="en-US" dirty="0"/>
              <a:t>T1: write(x); read(x); commit (submitted to 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05547-F7A7-BB45-B9B9-ECAB3EE6CD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88678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52DA2-0642-7C46-8FB8-4AF65BEB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2: Execution trace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F0368-3AA7-3A41-9BD5-3B43CDC254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T1 submits write</a:t>
            </a:r>
            <a:r>
              <a:rPr lang="en-US" baseline="-25000" dirty="0"/>
              <a:t>1</a:t>
            </a:r>
            <a:r>
              <a:rPr lang="en-US" dirty="0"/>
              <a:t>(x) to site S, which forwards it to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write1(x) is executed at site M, and confirmation sent back to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T1 submits read</a:t>
            </a:r>
            <a:r>
              <a:rPr lang="en-US" baseline="-25000" dirty="0"/>
              <a:t>1</a:t>
            </a:r>
            <a:r>
              <a:rPr lang="en-US" dirty="0"/>
              <a:t>(x) to site S, which executes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T1 submits commit</a:t>
            </a:r>
            <a:r>
              <a:rPr lang="en-US" baseline="-25000" dirty="0"/>
              <a:t>1</a:t>
            </a:r>
            <a:r>
              <a:rPr lang="en-US" dirty="0"/>
              <a:t> to site S, which forwards it to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commits T1 and sends confirmation sent back to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S commits T1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sends refresh transaction for T1 (containing write(x)) to site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S executes the refresh transaction and commits it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(what is the value of x that T1 reads in step 3?)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A06A4-6727-1643-819B-B6054EFF43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4476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27576-D92C-DF41-977C-E5F15384C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5273C-9FCE-4C43-B196-1AEC5FE63D7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Possible approach:</a:t>
            </a:r>
          </a:p>
          <a:p>
            <a:r>
              <a:rPr lang="en-US" dirty="0"/>
              <a:t>Maintain a list of the updates that a transaction performs</a:t>
            </a:r>
          </a:p>
          <a:p>
            <a:r>
              <a:rPr lang="en-US" dirty="0"/>
              <a:t>When a read() is executed, check list</a:t>
            </a:r>
          </a:p>
          <a:p>
            <a:r>
              <a:rPr lang="en-US" dirty="0"/>
              <a:t>If data item being read has already been written during this transaction, execute read at </a:t>
            </a:r>
            <a:r>
              <a:rPr lang="en-US" dirty="0" err="1"/>
              <a:t>mastere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D00FFF-4A9C-654D-9610-2B5D3DF992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3896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B4210-97E5-1743-BD66-06C7B20F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Distributed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DDCE0-738D-3342-AB67-D92D97461D1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Execution on coordinating site is easy</a:t>
            </a:r>
          </a:p>
          <a:p>
            <a:pPr lvl="1"/>
            <a:r>
              <a:rPr lang="en-US" dirty="0"/>
              <a:t>Make changes, send refresh transactions</a:t>
            </a:r>
          </a:p>
          <a:p>
            <a:pPr marL="0" indent="0">
              <a:buNone/>
            </a:pPr>
            <a:r>
              <a:rPr lang="en-US" dirty="0"/>
              <a:t>Management and reconciliation of updates at other sites is difficult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6BBC5D-A13D-1847-9F5B-A3F4EE5317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5898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</a:t>
            </a:r>
          </a:p>
        </p:txBody>
      </p:sp>
    </p:spTree>
    <p:extLst>
      <p:ext uri="{BB962C8B-B14F-4D97-AF65-F5344CB8AC3E}">
        <p14:creationId xmlns:p14="http://schemas.microsoft.com/office/powerpoint/2010/main" val="2125858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able to operate and access data spread across a wide variety of hardware platforms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 truly distributed DBMS system should not rely on a particular hardware feature, nor should it be limited to a certain hardware architecture.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70B89-270E-E545-9A06-E9AF9BD403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6761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any distributed system, there is a trade-off between:</a:t>
            </a:r>
          </a:p>
          <a:p>
            <a:r>
              <a:rPr lang="en-US" dirty="0"/>
              <a:t>Consistency</a:t>
            </a:r>
          </a:p>
          <a:p>
            <a:pPr marL="360000" lvl="1" indent="0">
              <a:buNone/>
            </a:pPr>
            <a:r>
              <a:rPr lang="en-US" dirty="0"/>
              <a:t>Each server always returns the correct response to each request</a:t>
            </a:r>
          </a:p>
          <a:p>
            <a:r>
              <a:rPr lang="en-US" dirty="0"/>
              <a:t>Availability</a:t>
            </a:r>
          </a:p>
          <a:p>
            <a:pPr marL="360000" lvl="1" indent="0">
              <a:buNone/>
            </a:pPr>
            <a:r>
              <a:rPr lang="en-US" dirty="0"/>
              <a:t>Each request eventually receives a response</a:t>
            </a:r>
          </a:p>
          <a:p>
            <a:r>
              <a:rPr lang="en-US" dirty="0"/>
              <a:t>Partition Tolerance</a:t>
            </a:r>
          </a:p>
          <a:p>
            <a:pPr marL="360000" lvl="1" indent="0">
              <a:buNone/>
            </a:pPr>
            <a:r>
              <a:rPr lang="en-US" dirty="0"/>
              <a:t>Communication may be unreliable (messages delayed, messages lost, servers partitioned into groups that cannot communicate with each other), but the system as a whole should continue to function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CA928-799D-7144-9DAE-F130AC1AD5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3781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CAP is an example of the trade-off between safety and </a:t>
            </a:r>
            <a:r>
              <a:rPr lang="en-US" dirty="0" err="1"/>
              <a:t>liveness</a:t>
            </a:r>
            <a:r>
              <a:rPr lang="en-US" dirty="0"/>
              <a:t> in an unreliable system</a:t>
            </a:r>
          </a:p>
          <a:p>
            <a:pPr lvl="1"/>
            <a:r>
              <a:rPr lang="en-US" dirty="0"/>
              <a:t>Safety: nothing bad ever happens</a:t>
            </a:r>
          </a:p>
          <a:p>
            <a:pPr lvl="1"/>
            <a:r>
              <a:rPr lang="en-US" dirty="0" err="1"/>
              <a:t>Liveness</a:t>
            </a:r>
            <a:r>
              <a:rPr lang="en-US" dirty="0"/>
              <a:t>: eventually something good happens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can only manage two of three from C, A, P</a:t>
            </a:r>
          </a:p>
          <a:p>
            <a:pPr lvl="1"/>
            <a:r>
              <a:rPr lang="en-US" dirty="0"/>
              <a:t>Typically we sacrifice either availability (</a:t>
            </a:r>
            <a:r>
              <a:rPr lang="en-US" dirty="0" err="1"/>
              <a:t>liveness</a:t>
            </a:r>
            <a:r>
              <a:rPr lang="en-US" dirty="0"/>
              <a:t>) or consistency (safety)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0A755-0A10-0247-BBFC-1F8007982D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5534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3636E-5A0A-6C40-94EF-897D3FA0B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Data Warehousing</a:t>
            </a:r>
          </a:p>
        </p:txBody>
      </p:sp>
    </p:spTree>
    <p:extLst>
      <p:ext uri="{BB962C8B-B14F-4D97-AF65-F5344CB8AC3E}">
        <p14:creationId xmlns:p14="http://schemas.microsoft.com/office/powerpoint/2010/main" val="154946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able to run on different operating systems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AE7091-4605-D849-8CE3-F17E88A7D6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97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designed to run regardless of the communication protocols and network topology used to interconnect sites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5378B6-32FF-A649-A0C3-E7E81EB84B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69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ideal</a:t>
            </a:r>
            <a:r>
              <a:rPr lang="en-US" dirty="0"/>
              <a:t> distributed database system must be able to support interoperability between DBMS systems running on different nodes, even if these DBMS systems are unalike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All sites in a distributed database system should use common standard interfaces in order to interoperate with each other.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7B36C7-0936-924D-AE42-121CDAB67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54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 vs. Parallel Databases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Local autonomy</a:t>
            </a:r>
          </a:p>
          <a:p>
            <a:r>
              <a:rPr lang="en-US" dirty="0"/>
              <a:t>No central site</a:t>
            </a:r>
          </a:p>
          <a:p>
            <a:r>
              <a:rPr lang="en-US" dirty="0"/>
              <a:t>Continuous operation</a:t>
            </a:r>
          </a:p>
          <a:p>
            <a:r>
              <a:rPr lang="en-US" dirty="0"/>
              <a:t>Location independence</a:t>
            </a:r>
          </a:p>
          <a:p>
            <a:r>
              <a:rPr lang="en-US" dirty="0"/>
              <a:t>Fragmentation independence</a:t>
            </a:r>
          </a:p>
          <a:p>
            <a:r>
              <a:rPr lang="en-US" dirty="0"/>
              <a:t>Replication independence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/>
              <a:t>Distributed transactions</a:t>
            </a:r>
          </a:p>
          <a:p>
            <a:r>
              <a:rPr lang="en-US" dirty="0"/>
              <a:t>Hardware independence</a:t>
            </a:r>
          </a:p>
          <a:p>
            <a:r>
              <a:rPr lang="en-US" dirty="0"/>
              <a:t>Operating system independence</a:t>
            </a:r>
          </a:p>
          <a:p>
            <a:r>
              <a:rPr lang="en-US" dirty="0"/>
              <a:t>Network independence</a:t>
            </a:r>
          </a:p>
          <a:p>
            <a:r>
              <a:rPr lang="en-US" dirty="0"/>
              <a:t>DBMS independence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A8463F-3E93-0943-83FB-6FEB41394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Distributed Databases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171255-951F-6D4A-8CEA-A8FE819E7F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Distributed Databases</a:t>
            </a:r>
          </a:p>
        </p:txBody>
      </p:sp>
    </p:spTree>
    <p:extLst>
      <p:ext uri="{BB962C8B-B14F-4D97-AF65-F5344CB8AC3E}">
        <p14:creationId xmlns:p14="http://schemas.microsoft.com/office/powerpoint/2010/main" val="1292672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 vs. Parallel Databases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trike="sngStrike" dirty="0"/>
              <a:t>Local autonomy</a:t>
            </a:r>
          </a:p>
          <a:p>
            <a:r>
              <a:rPr lang="en-US" dirty="0"/>
              <a:t>No central site</a:t>
            </a:r>
          </a:p>
          <a:p>
            <a:r>
              <a:rPr lang="en-US" dirty="0"/>
              <a:t>Continuous operation</a:t>
            </a:r>
          </a:p>
          <a:p>
            <a:r>
              <a:rPr lang="en-US" dirty="0"/>
              <a:t>Location independence</a:t>
            </a:r>
          </a:p>
          <a:p>
            <a:r>
              <a:rPr lang="en-US" dirty="0"/>
              <a:t>Fragmentation independence</a:t>
            </a:r>
          </a:p>
          <a:p>
            <a:r>
              <a:rPr lang="en-US" dirty="0"/>
              <a:t>Replication independence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/>
              <a:t>Distributed transactions</a:t>
            </a:r>
          </a:p>
          <a:p>
            <a:r>
              <a:rPr lang="en-US" strike="sngStrike" dirty="0"/>
              <a:t>Hardware independence</a:t>
            </a:r>
          </a:p>
          <a:p>
            <a:r>
              <a:rPr lang="en-US" strike="sngStrike" dirty="0"/>
              <a:t>Operating system independence</a:t>
            </a:r>
          </a:p>
          <a:p>
            <a:r>
              <a:rPr lang="en-US" strike="sngStrike" dirty="0"/>
              <a:t>Network independence</a:t>
            </a:r>
          </a:p>
          <a:p>
            <a:r>
              <a:rPr lang="en-US" strike="sngStrike" dirty="0"/>
              <a:t>DBMS independence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78A7BF-A3B7-174E-9AE1-971DFCC6299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Parallel Databases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8BE185-5430-024F-A0E8-7EE4D55480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Parallel Databases</a:t>
            </a:r>
          </a:p>
        </p:txBody>
      </p:sp>
    </p:spTree>
    <p:extLst>
      <p:ext uri="{BB962C8B-B14F-4D97-AF65-F5344CB8AC3E}">
        <p14:creationId xmlns:p14="http://schemas.microsoft.com/office/powerpoint/2010/main" val="3299416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Distributed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2020-2021</a:t>
            </a:r>
          </a:p>
        </p:txBody>
      </p:sp>
    </p:spTree>
    <p:extLst>
      <p:ext uri="{BB962C8B-B14F-4D97-AF65-F5344CB8AC3E}">
        <p14:creationId xmlns:p14="http://schemas.microsoft.com/office/powerpoint/2010/main" val="688242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</a:t>
            </a:r>
          </a:p>
        </p:txBody>
      </p:sp>
    </p:spTree>
    <p:extLst>
      <p:ext uri="{BB962C8B-B14F-4D97-AF65-F5344CB8AC3E}">
        <p14:creationId xmlns:p14="http://schemas.microsoft.com/office/powerpoint/2010/main" val="3438414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Fragment?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Fragmentation allows:</a:t>
            </a:r>
          </a:p>
          <a:p>
            <a:pPr lvl="1"/>
            <a:r>
              <a:rPr lang="en-US" dirty="0" err="1"/>
              <a:t>localisation</a:t>
            </a:r>
            <a:r>
              <a:rPr lang="en-US" dirty="0"/>
              <a:t> of the accesses of relations by applications</a:t>
            </a:r>
          </a:p>
          <a:p>
            <a:pPr lvl="1"/>
            <a:r>
              <a:rPr lang="en-US" dirty="0"/>
              <a:t>parallel execution (increases concurrency and throughput)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10845-4889-C54A-8D92-CEA9932A42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18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 Approaches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Horizontal fragmentation </a:t>
            </a:r>
          </a:p>
          <a:p>
            <a:pPr marL="360000" lvl="1" indent="0">
              <a:buNone/>
            </a:pPr>
            <a:r>
              <a:rPr lang="en-US" dirty="0"/>
              <a:t>Each fragment contains a subset of the tuples of the global relation</a:t>
            </a:r>
          </a:p>
          <a:p>
            <a:pPr marL="0" indent="0">
              <a:buNone/>
            </a:pPr>
            <a:r>
              <a:rPr lang="en-US" dirty="0"/>
              <a:t>Vertical fragmentation </a:t>
            </a:r>
          </a:p>
          <a:p>
            <a:pPr marL="360000" lvl="1" indent="0">
              <a:buNone/>
            </a:pPr>
            <a:r>
              <a:rPr lang="en-US" dirty="0"/>
              <a:t>Each fragment contains a subset of the attributes of the global relation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163772D-501B-1842-93B3-FAEAB98562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5556000" y="3644763"/>
            <a:ext cx="108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404625" y="3645878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91528" y="3645881"/>
            <a:ext cx="36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50067" y="3645880"/>
            <a:ext cx="36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408606" y="3645881"/>
            <a:ext cx="36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04625" y="3996260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404625" y="4346642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404625" y="4697024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404625" y="5047406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8222" y="5436153"/>
            <a:ext cx="180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global relation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07493" y="5449141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vertical</a:t>
            </a:r>
          </a:p>
          <a:p>
            <a:pPr algn="ctr"/>
            <a:r>
              <a:rPr lang="en-US" dirty="0"/>
              <a:t>fragmentation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59483" y="5397789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horizontal</a:t>
            </a:r>
          </a:p>
          <a:p>
            <a:pPr algn="ctr"/>
            <a:r>
              <a:rPr lang="en-US" dirty="0"/>
              <a:t>fragmentation</a:t>
            </a:r>
          </a:p>
        </p:txBody>
      </p:sp>
    </p:spTree>
    <p:extLst>
      <p:ext uri="{BB962C8B-B14F-4D97-AF65-F5344CB8AC3E}">
        <p14:creationId xmlns:p14="http://schemas.microsoft.com/office/powerpoint/2010/main" val="927215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Decomposition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Relation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</a:t>
                </a:r>
                <a:r>
                  <a:rPr lang="en-US" i="1" dirty="0"/>
                  <a:t>decomposed</a:t>
                </a:r>
                <a:r>
                  <a:rPr lang="en-US" dirty="0"/>
                  <a:t> into fragments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Decomposition (horizontal or vertical) can be expressed in terms of relational algebra expressions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A44D-65F6-4447-8F81-91550A8000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67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/>
                  <a:t> is </a:t>
                </a:r>
                <a:r>
                  <a:rPr lang="en-US" i="1" dirty="0"/>
                  <a:t>complete</a:t>
                </a:r>
                <a:r>
                  <a:rPr lang="en-US" dirty="0"/>
                  <a:t> if each data item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found in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96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FA9C1D-DCFA-E54A-84EC-90FD9517BD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01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Reconstruction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can be </a:t>
                </a:r>
                <a:r>
                  <a:rPr lang="en-US" i="1" dirty="0"/>
                  <a:t>reconstructed</a:t>
                </a:r>
                <a:r>
                  <a:rPr lang="en-US" dirty="0"/>
                  <a:t> if it is possible to define a relational operator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▽</m:t>
                    </m:r>
                  </m:oMath>
                </a14:m>
                <a:r>
                  <a:rPr lang="en-US" dirty="0"/>
                  <a:t> such that </a:t>
                </a:r>
                <a:br>
                  <a:rPr lang="en-GB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=▽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, 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▽</m:t>
                    </m:r>
                  </m:oMath>
                </a14:m>
                <a:r>
                  <a:rPr lang="en-US" dirty="0"/>
                  <a:t> will be different for different types of fragmentation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2A17F9-90B6-584C-8114-022AA124CF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63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Disjointness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</a:t>
                </a:r>
                <a:r>
                  <a:rPr lang="en-US" i="1" dirty="0"/>
                  <a:t>disjoint</a:t>
                </a:r>
                <a:r>
                  <a:rPr lang="en-US" dirty="0"/>
                  <a:t> if every data item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in each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is not in any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br>
                  <a:rPr lang="en-US" dirty="0"/>
                </a:b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 that this is only strictly true for horizontal decomposition</a:t>
                </a:r>
              </a:p>
              <a:p>
                <a:pPr marL="0" indent="0">
                  <a:buNone/>
                </a:pPr>
                <a:r>
                  <a:rPr lang="en-US" dirty="0"/>
                  <a:t>For vertical decomposition, primary key attributes are typically repeated in all fragments to allow reconstruction; </a:t>
                </a:r>
                <a:r>
                  <a:rPr lang="en-US" dirty="0" err="1"/>
                  <a:t>disjointness</a:t>
                </a:r>
                <a:r>
                  <a:rPr lang="en-US" dirty="0"/>
                  <a:t> is defined on non-primary key attributes</a:t>
                </a:r>
                <a:endParaRPr lang="en-US" baseline="-25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 r="-1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F78B6A-40C2-6947-B051-6388B33F2C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80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fragment contains a subset of the tuples of the global relation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versions:</a:t>
            </a:r>
          </a:p>
          <a:p>
            <a:pPr lvl="1"/>
            <a:r>
              <a:rPr lang="en-US" i="1" dirty="0"/>
              <a:t>Primary horizontal fragmentation</a:t>
            </a:r>
            <a:br>
              <a:rPr lang="en-US" dirty="0"/>
            </a:br>
            <a:r>
              <a:rPr lang="en-US" dirty="0"/>
              <a:t>performed using a predicate defined on the relation being partitioned</a:t>
            </a:r>
          </a:p>
          <a:p>
            <a:pPr lvl="1"/>
            <a:r>
              <a:rPr lang="en-US" i="1" dirty="0"/>
              <a:t>Derived horizontal fragmentation</a:t>
            </a:r>
            <a:br>
              <a:rPr lang="en-US" dirty="0"/>
            </a:br>
            <a:r>
              <a:rPr lang="en-US" dirty="0"/>
              <a:t>performed using a predicate defined on another relation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29501-52F9-AF40-8BEA-B2FF4A2A2F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04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Horizontal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Decomposition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i="1" dirty="0" err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b="0" i="1" baseline="-2500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 err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dirty="0" err="1">
                          <a:latin typeface="Cambria Math" panose="02040503050406030204" pitchFamily="18" charset="0"/>
                          <a:cs typeface="Georgia"/>
                        </a:rPr>
                        <m:t>𝜎</m:t>
                      </m:r>
                      <m:sSub>
                        <m:sSubPr>
                          <m:ctrlPr>
                            <a:rPr lang="en-GB" b="0" i="1" baseline="-25000" dirty="0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baseline="-25000" dirty="0" err="1">
                              <a:latin typeface="Cambria Math" panose="02040503050406030204" pitchFamily="18" charset="0"/>
                              <a:cs typeface="Georgia"/>
                            </a:rPr>
                            <m:t>𝑓</m:t>
                          </m:r>
                        </m:e>
                        <m:sub>
                          <m:r>
                            <a:rPr lang="en-GB" b="0" i="1" baseline="-25000" dirty="0" smtClean="0">
                              <a:latin typeface="Cambria Math" panose="02040503050406030204" pitchFamily="18" charset="0"/>
                              <a:cs typeface="Georgia"/>
                            </a:rPr>
                            <m:t>𝑖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)}</m:t>
                      </m:r>
                    </m:oMath>
                  </m:oMathPara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𝑓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</m:oMath>
                </a14:m>
                <a:r>
                  <a:rPr lang="en-GB" dirty="0">
                    <a:cs typeface="Georgia"/>
                  </a:rPr>
                  <a:t> is the </a:t>
                </a:r>
                <a:r>
                  <a:rPr lang="en-GB" i="1" dirty="0">
                    <a:cs typeface="Georgia"/>
                  </a:rPr>
                  <a:t>fragmentation predicate </a:t>
                </a:r>
                <a:r>
                  <a:rPr lang="en-GB" dirty="0">
                    <a:cs typeface="Georgia"/>
                  </a:rPr>
                  <a:t>for</a:t>
                </a:r>
                <a:r>
                  <a:rPr lang="en-GB" i="1" dirty="0">
                    <a:cs typeface="Georgia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Reconstruction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 =</m:t>
                      </m:r>
                      <m:nary>
                        <m:naryPr>
                          <m:chr m:val="⋃"/>
                          <m:supHide m:val="on"/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b="0" i="1" dirty="0" smtClean="0">
                              <a:latin typeface="Cambria Math" panose="02040503050406030204" pitchFamily="18" charset="0"/>
                              <a:cs typeface="Georgia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𝑅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i="1" dirty="0">
                  <a:latin typeface="Cambria Math" panose="02040503050406030204" pitchFamily="18" charset="0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 err="1">
                    <a:cs typeface="Georgia"/>
                  </a:rPr>
                  <a:t>Disjointness</a:t>
                </a:r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F</a:t>
                </a:r>
                <a:r>
                  <a:rPr lang="en-GB" baseline="-25000" dirty="0">
                    <a:cs typeface="Georgia"/>
                  </a:rPr>
                  <a:t>R</a:t>
                </a:r>
                <a:r>
                  <a:rPr lang="en-GB" dirty="0">
                    <a:cs typeface="Georgia"/>
                  </a:rPr>
                  <a:t> is disjoint if the simple predicates used in f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are mutually exclusive</a:t>
                </a:r>
              </a:p>
              <a:p>
                <a:pPr marL="0" indent="0">
                  <a:buNone/>
                </a:pPr>
                <a:r>
                  <a:rPr lang="en-US" dirty="0"/>
                  <a:t>Completeness for primary horizontal fragmentation is beyond the scope of this lecture...</a:t>
                </a:r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endParaRPr lang="en-GB" dirty="0">
                  <a:cs typeface="Georgia"/>
                </a:endParaRP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9C9E47-E42E-B746-85F9-E31C41B60F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16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Horizontal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Decomposition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𝐹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={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 :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⋉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}</m:t>
                      </m:r>
                    </m:oMath>
                  </m:oMathPara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𝐹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 {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𝑆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  <a:cs typeface="Georgia"/>
                      </a:rPr>
                      <m:t> :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𝑆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𝑓</m:t>
                        </m:r>
                      </m:e>
                      <m:sub>
                        <m: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}</m:t>
                    </m:r>
                  </m:oMath>
                </a14:m>
                <a:r>
                  <a:rPr lang="en-GB" dirty="0">
                    <a:cs typeface="Georgia"/>
                  </a:rPr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𝑓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</m:oMath>
                </a14:m>
                <a:r>
                  <a:rPr lang="en-GB" dirty="0">
                    <a:cs typeface="Georgia"/>
                  </a:rPr>
                  <a:t>are the fragmentation predicates for the primary horizontal fragmentation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Reconstruction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=</m:t>
                      </m:r>
                      <m:nary>
                        <m:naryPr>
                          <m:chr m:val="⋃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baseline="-25000" dirty="0">
                  <a:cs typeface="Georgia"/>
                </a:endParaRPr>
              </a:p>
              <a:p>
                <a:pPr marL="0" indent="0">
                  <a:buNone/>
                </a:pPr>
                <a:r>
                  <a:rPr lang="en-US" dirty="0"/>
                  <a:t>Completeness and </a:t>
                </a:r>
                <a:r>
                  <a:rPr lang="en-US" dirty="0" err="1"/>
                  <a:t>disjointness</a:t>
                </a:r>
                <a:r>
                  <a:rPr lang="en-US" dirty="0"/>
                  <a:t> for derived horizontal fragmentation are beyond the scope of this lecture...</a:t>
                </a:r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0" b="-104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258913-EDD2-3242-A7C2-32BE208356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3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Fragmentation</a:t>
            </a:r>
          </a:p>
          <a:p>
            <a:pPr lvl="1"/>
            <a:r>
              <a:rPr lang="en-US" dirty="0"/>
              <a:t>Horizontal (primary and derived), vertical, hybrid</a:t>
            </a:r>
          </a:p>
          <a:p>
            <a:pPr marL="0" indent="0">
              <a:buNone/>
            </a:pPr>
            <a:r>
              <a:rPr lang="en-US" dirty="0"/>
              <a:t>Query processing</a:t>
            </a:r>
          </a:p>
          <a:p>
            <a:pPr lvl="1"/>
            <a:r>
              <a:rPr lang="en-US" dirty="0" err="1"/>
              <a:t>Localisation</a:t>
            </a:r>
            <a:r>
              <a:rPr lang="en-US" dirty="0"/>
              <a:t>, </a:t>
            </a:r>
            <a:r>
              <a:rPr lang="en-US" dirty="0" err="1"/>
              <a:t>optimisation</a:t>
            </a:r>
            <a:r>
              <a:rPr lang="en-US" dirty="0"/>
              <a:t> (</a:t>
            </a:r>
            <a:r>
              <a:rPr lang="en-US" dirty="0" err="1"/>
              <a:t>semijoins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Concurrency control</a:t>
            </a:r>
          </a:p>
          <a:p>
            <a:pPr lvl="1"/>
            <a:r>
              <a:rPr lang="en-US" dirty="0" err="1"/>
              <a:t>Centralised</a:t>
            </a:r>
            <a:r>
              <a:rPr lang="en-US" dirty="0"/>
              <a:t> 2PL, Distributed 2PL, deadlock</a:t>
            </a:r>
          </a:p>
          <a:p>
            <a:pPr marL="0" indent="0">
              <a:buNone/>
            </a:pPr>
            <a:r>
              <a:rPr lang="en-US" dirty="0"/>
              <a:t>Reliability</a:t>
            </a:r>
          </a:p>
          <a:p>
            <a:pPr lvl="1"/>
            <a:r>
              <a:rPr lang="en-US" dirty="0"/>
              <a:t>Two Phase Commit (2PC)</a:t>
            </a:r>
          </a:p>
          <a:p>
            <a:pPr marL="0" indent="0">
              <a:buNone/>
            </a:pPr>
            <a:r>
              <a:rPr lang="en-US" dirty="0"/>
              <a:t>Replication</a:t>
            </a:r>
          </a:p>
          <a:p>
            <a:pPr marL="0" indent="0">
              <a:buNone/>
            </a:pPr>
            <a:r>
              <a:rPr lang="en-US" dirty="0"/>
              <a:t>The CAP Theorem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2DCA34-8228-3842-935E-1FA04D38BE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093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Decomposition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𝑎</m:t>
                        </m:r>
                      </m:e>
                      <m:sub>
                        <m: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)}</m:t>
                    </m:r>
                  </m:oMath>
                </a14:m>
                <a:r>
                  <a:rPr lang="en-GB" dirty="0">
                    <a:cs typeface="Georgia"/>
                  </a:rPr>
                  <a:t>, 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</m:oMath>
                </a14:m>
                <a:r>
                  <a:rPr lang="en-GB" dirty="0">
                    <a:cs typeface="Georgia"/>
                  </a:rPr>
                  <a:t> is a subset of the attributes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Completeness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complete if each attribute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appears in some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r>
                  <a:rPr lang="en-US" dirty="0"/>
                  <a:t>Reconstruction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=⨝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𝐾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</m:oMath>
                </a14:m>
                <a:r>
                  <a:rPr lang="en-GB" dirty="0">
                    <a:cs typeface="Georgia"/>
                  </a:rPr>
                  <a:t> </a:t>
                </a: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𝐹𝑅</m:t>
                    </m:r>
                  </m:oMath>
                </a14:m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is the set of primary key attributes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Disjointness</a:t>
                </a:r>
                <a:endParaRPr lang="en-US" dirty="0"/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disjoint if each non-primary key attribute of R appears in at most one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185C60-D3A0-1549-B0AF-2D475BE89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0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Horizontal and vertical fragmentation may be combined:</a:t>
            </a:r>
          </a:p>
          <a:p>
            <a:pPr lvl="1"/>
            <a:r>
              <a:rPr lang="en-US" dirty="0"/>
              <a:t>Vertical fragmentation of horizontal fragments</a:t>
            </a:r>
          </a:p>
          <a:p>
            <a:pPr lvl="1"/>
            <a:r>
              <a:rPr lang="en-US" dirty="0"/>
              <a:t>Horizontal fragmentation of vertical fragments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EE37B-EAAF-D94A-AF25-9DCB380845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58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17910434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Fragmentation expressed as relational algebra expressions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Global relations can be reconstructed using these expressions</a:t>
            </a:r>
          </a:p>
          <a:p>
            <a:pPr lvl="1"/>
            <a:r>
              <a:rPr lang="en-US" dirty="0"/>
              <a:t> a </a:t>
            </a:r>
            <a:r>
              <a:rPr lang="en-US" i="1" dirty="0" err="1"/>
              <a:t>localisation</a:t>
            </a:r>
            <a:r>
              <a:rPr lang="en-US" i="1" dirty="0"/>
              <a:t> program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Naïvely, generate distributed query plan by substituting </a:t>
            </a:r>
            <a:r>
              <a:rPr lang="en-US" dirty="0" err="1"/>
              <a:t>localisation</a:t>
            </a:r>
            <a:r>
              <a:rPr lang="en-US" dirty="0"/>
              <a:t> programs for relations</a:t>
            </a:r>
          </a:p>
          <a:p>
            <a:pPr lvl="1"/>
            <a:r>
              <a:rPr lang="en-US" dirty="0"/>
              <a:t>use reduction techniques to </a:t>
            </a:r>
            <a:r>
              <a:rPr lang="en-US" dirty="0" err="1"/>
              <a:t>optimise</a:t>
            </a:r>
            <a:r>
              <a:rPr lang="en-US" dirty="0"/>
              <a:t> queries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CD9273-9A63-DA4B-8B49-0E4D4AAFB7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06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for Horizontal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a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Localisation</a:t>
                </a:r>
                <a:r>
                  <a:rPr lang="en-US" dirty="0"/>
                  <a:t> program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∪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2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∪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cs typeface="Georgia"/>
                      </a:rPr>
                      <m:t>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∪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𝑛</m:t>
                    </m:r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Reduce by identifying fragments of </a:t>
                </a:r>
                <a:r>
                  <a:rPr lang="en-US" dirty="0" err="1"/>
                  <a:t>localised</a:t>
                </a:r>
                <a:r>
                  <a:rPr lang="en-US" dirty="0"/>
                  <a:t> query that give empty relations</a:t>
                </a:r>
              </a:p>
              <a:p>
                <a:pPr marL="0" indent="0">
                  <a:buNone/>
                </a:pPr>
                <a:r>
                  <a:rPr lang="en-US" dirty="0"/>
                  <a:t>Two cases to consider:</a:t>
                </a:r>
              </a:p>
              <a:p>
                <a:pPr lvl="1"/>
                <a:r>
                  <a:rPr lang="en-US" dirty="0"/>
                  <a:t>reduction with selection</a:t>
                </a:r>
              </a:p>
              <a:p>
                <a:pPr lvl="1"/>
                <a:r>
                  <a:rPr lang="en-US" dirty="0"/>
                  <a:t>reduction with join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1888FF-767B-5344-AD9F-9C98FF7C3A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92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Selection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horizontal fragmentation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¬(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is the fragmentation predicate for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32637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Selection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horizontal fragmentation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¬(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is the fragmentation predicate for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0FB6A1F-E5B3-2346-9DC9-4F54DB3045CC}"/>
              </a:ext>
            </a:extLst>
          </p:cNvPr>
          <p:cNvGrpSpPr/>
          <p:nvPr/>
        </p:nvGrpSpPr>
        <p:grpSpPr>
          <a:xfrm>
            <a:off x="2942154" y="3357701"/>
            <a:ext cx="816250" cy="2716241"/>
            <a:chOff x="2942154" y="3357701"/>
            <a:chExt cx="816250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  <a:blipFill>
                  <a:blip r:embed="rId3"/>
                  <a:stretch>
                    <a:fillRect b="-13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>
              <a:stCxn id="11" idx="0"/>
              <a:endCxn id="7" idx="2"/>
            </p:cNvCxnSpPr>
            <p:nvPr/>
          </p:nvCxnSpPr>
          <p:spPr bwMode="auto">
            <a:xfrm flipV="1">
              <a:off x="3350279" y="3810837"/>
              <a:ext cx="0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6" name="TextBox 35"/>
            <p:cNvSpPr txBox="1"/>
            <p:nvPr/>
          </p:nvSpPr>
          <p:spPr>
            <a:xfrm>
              <a:off x="2942154" y="5704610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82124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Selection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horizontal fragmentation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¬(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is the fragmentation predicate for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0FB6A1F-E5B3-2346-9DC9-4F54DB3045CC}"/>
              </a:ext>
            </a:extLst>
          </p:cNvPr>
          <p:cNvGrpSpPr/>
          <p:nvPr/>
        </p:nvGrpSpPr>
        <p:grpSpPr>
          <a:xfrm>
            <a:off x="2942154" y="3357701"/>
            <a:ext cx="816250" cy="2716241"/>
            <a:chOff x="2942154" y="3357701"/>
            <a:chExt cx="816250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  <a:blipFill>
                  <a:blip r:embed="rId3"/>
                  <a:stretch>
                    <a:fillRect b="-13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>
              <a:stCxn id="11" idx="0"/>
              <a:endCxn id="7" idx="2"/>
            </p:cNvCxnSpPr>
            <p:nvPr/>
          </p:nvCxnSpPr>
          <p:spPr bwMode="auto">
            <a:xfrm flipV="1">
              <a:off x="3350279" y="3810837"/>
              <a:ext cx="0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6" name="TextBox 35"/>
            <p:cNvSpPr txBox="1"/>
            <p:nvPr/>
          </p:nvSpPr>
          <p:spPr>
            <a:xfrm>
              <a:off x="2942154" y="5704610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9E4976C-D2B1-1F46-9684-4E14ED61A881}"/>
              </a:ext>
            </a:extLst>
          </p:cNvPr>
          <p:cNvGrpSpPr/>
          <p:nvPr/>
        </p:nvGrpSpPr>
        <p:grpSpPr>
          <a:xfrm>
            <a:off x="4641764" y="3363470"/>
            <a:ext cx="2617922" cy="2708196"/>
            <a:chOff x="4641764" y="3363470"/>
            <a:chExt cx="2617922" cy="2708196"/>
          </a:xfrm>
        </p:grpSpPr>
        <p:sp>
          <p:nvSpPr>
            <p:cNvPr id="6" name="Rectangle 5"/>
            <p:cNvSpPr/>
            <p:nvPr/>
          </p:nvSpPr>
          <p:spPr>
            <a:xfrm>
              <a:off x="5898670" y="4349820"/>
              <a:ext cx="3946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∪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4641764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764" y="5244550"/>
                  <a:ext cx="559769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6691454" y="5244550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454" y="5244550"/>
                  <a:ext cx="568232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5829378" y="3363470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9378" y="3363470"/>
                  <a:ext cx="547522" cy="453137"/>
                </a:xfrm>
                <a:prstGeom prst="rect">
                  <a:avLst/>
                </a:prstGeom>
                <a:blipFill>
                  <a:blip r:embed="rId7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326555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6555" y="5244550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/>
            <p:cNvSpPr txBox="1"/>
            <p:nvPr/>
          </p:nvSpPr>
          <p:spPr>
            <a:xfrm>
              <a:off x="6038994" y="5246753"/>
              <a:ext cx="4780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...</a:t>
              </a:r>
            </a:p>
          </p:txBody>
        </p:sp>
        <p:cxnSp>
          <p:nvCxnSpPr>
            <p:cNvPr id="20" name="Straight Arrow Connector 19"/>
            <p:cNvCxnSpPr>
              <a:stCxn id="6" idx="0"/>
              <a:endCxn id="12" idx="2"/>
            </p:cNvCxnSpPr>
            <p:nvPr/>
          </p:nvCxnSpPr>
          <p:spPr bwMode="auto">
            <a:xfrm flipV="1">
              <a:off x="6096001" y="3816607"/>
              <a:ext cx="7139" cy="53321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4" idx="0"/>
              <a:endCxn id="6" idx="2"/>
            </p:cNvCxnSpPr>
            <p:nvPr/>
          </p:nvCxnSpPr>
          <p:spPr bwMode="auto">
            <a:xfrm flipV="1">
              <a:off x="5606440" y="4811485"/>
              <a:ext cx="489561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0"/>
              <a:endCxn id="6" idx="2"/>
            </p:cNvCxnSpPr>
            <p:nvPr/>
          </p:nvCxnSpPr>
          <p:spPr bwMode="auto">
            <a:xfrm flipV="1">
              <a:off x="4921648" y="4811485"/>
              <a:ext cx="1174352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0" idx="0"/>
              <a:endCxn id="6" idx="2"/>
            </p:cNvCxnSpPr>
            <p:nvPr/>
          </p:nvCxnSpPr>
          <p:spPr bwMode="auto">
            <a:xfrm flipH="1" flipV="1">
              <a:off x="6096000" y="4811485"/>
              <a:ext cx="879570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7" name="TextBox 36"/>
            <p:cNvSpPr txBox="1"/>
            <p:nvPr/>
          </p:nvSpPr>
          <p:spPr>
            <a:xfrm>
              <a:off x="5167626" y="5702334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58451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Selection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horizontal fragmentation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¬(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is the fragmentation predicate for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0FB6A1F-E5B3-2346-9DC9-4F54DB3045CC}"/>
              </a:ext>
            </a:extLst>
          </p:cNvPr>
          <p:cNvGrpSpPr/>
          <p:nvPr/>
        </p:nvGrpSpPr>
        <p:grpSpPr>
          <a:xfrm>
            <a:off x="2942154" y="3357701"/>
            <a:ext cx="816250" cy="2716241"/>
            <a:chOff x="2942154" y="3357701"/>
            <a:chExt cx="816250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  <a:blipFill>
                  <a:blip r:embed="rId3"/>
                  <a:stretch>
                    <a:fillRect b="-13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>
              <a:stCxn id="11" idx="0"/>
              <a:endCxn id="7" idx="2"/>
            </p:cNvCxnSpPr>
            <p:nvPr/>
          </p:nvCxnSpPr>
          <p:spPr bwMode="auto">
            <a:xfrm flipV="1">
              <a:off x="3350279" y="3810837"/>
              <a:ext cx="0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6" name="TextBox 35"/>
            <p:cNvSpPr txBox="1"/>
            <p:nvPr/>
          </p:nvSpPr>
          <p:spPr>
            <a:xfrm>
              <a:off x="2942154" y="5704610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9E4976C-D2B1-1F46-9684-4E14ED61A881}"/>
              </a:ext>
            </a:extLst>
          </p:cNvPr>
          <p:cNvGrpSpPr/>
          <p:nvPr/>
        </p:nvGrpSpPr>
        <p:grpSpPr>
          <a:xfrm>
            <a:off x="4641764" y="3363470"/>
            <a:ext cx="2617922" cy="2708196"/>
            <a:chOff x="4641764" y="3363470"/>
            <a:chExt cx="2617922" cy="2708196"/>
          </a:xfrm>
        </p:grpSpPr>
        <p:sp>
          <p:nvSpPr>
            <p:cNvPr id="6" name="Rectangle 5"/>
            <p:cNvSpPr/>
            <p:nvPr/>
          </p:nvSpPr>
          <p:spPr>
            <a:xfrm>
              <a:off x="5898670" y="4349820"/>
              <a:ext cx="3946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∪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4641764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764" y="5244550"/>
                  <a:ext cx="559769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6691454" y="5244550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454" y="5244550"/>
                  <a:ext cx="568232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5829378" y="3363470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9378" y="3363470"/>
                  <a:ext cx="547522" cy="453137"/>
                </a:xfrm>
                <a:prstGeom prst="rect">
                  <a:avLst/>
                </a:prstGeom>
                <a:blipFill>
                  <a:blip r:embed="rId7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326555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6555" y="5244550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/>
            <p:cNvSpPr txBox="1"/>
            <p:nvPr/>
          </p:nvSpPr>
          <p:spPr>
            <a:xfrm>
              <a:off x="6038994" y="5246753"/>
              <a:ext cx="4780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...</a:t>
              </a:r>
            </a:p>
          </p:txBody>
        </p:sp>
        <p:cxnSp>
          <p:nvCxnSpPr>
            <p:cNvPr id="20" name="Straight Arrow Connector 19"/>
            <p:cNvCxnSpPr>
              <a:stCxn id="6" idx="0"/>
              <a:endCxn id="12" idx="2"/>
            </p:cNvCxnSpPr>
            <p:nvPr/>
          </p:nvCxnSpPr>
          <p:spPr bwMode="auto">
            <a:xfrm flipV="1">
              <a:off x="6096001" y="3816607"/>
              <a:ext cx="7139" cy="53321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4" idx="0"/>
              <a:endCxn id="6" idx="2"/>
            </p:cNvCxnSpPr>
            <p:nvPr/>
          </p:nvCxnSpPr>
          <p:spPr bwMode="auto">
            <a:xfrm flipV="1">
              <a:off x="5606440" y="4811485"/>
              <a:ext cx="489561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0"/>
              <a:endCxn id="6" idx="2"/>
            </p:cNvCxnSpPr>
            <p:nvPr/>
          </p:nvCxnSpPr>
          <p:spPr bwMode="auto">
            <a:xfrm flipV="1">
              <a:off x="4921648" y="4811485"/>
              <a:ext cx="1174352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0" idx="0"/>
              <a:endCxn id="6" idx="2"/>
            </p:cNvCxnSpPr>
            <p:nvPr/>
          </p:nvCxnSpPr>
          <p:spPr bwMode="auto">
            <a:xfrm flipH="1" flipV="1">
              <a:off x="6096000" y="4811485"/>
              <a:ext cx="879570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7" name="TextBox 36"/>
            <p:cNvSpPr txBox="1"/>
            <p:nvPr/>
          </p:nvSpPr>
          <p:spPr>
            <a:xfrm>
              <a:off x="5167626" y="5702334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905B1F3-224E-9D4B-B308-9D742F64821D}"/>
              </a:ext>
            </a:extLst>
          </p:cNvPr>
          <p:cNvGrpSpPr/>
          <p:nvPr/>
        </p:nvGrpSpPr>
        <p:grpSpPr>
          <a:xfrm>
            <a:off x="7701498" y="3369239"/>
            <a:ext cx="1794082" cy="2702427"/>
            <a:chOff x="7701498" y="3369239"/>
            <a:chExt cx="1794082" cy="2702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8318655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8655" y="5244550"/>
                  <a:ext cx="559769" cy="453137"/>
                </a:xfrm>
                <a:prstGeom prst="rect">
                  <a:avLst/>
                </a:prstGeom>
                <a:blipFill>
                  <a:blip r:embed="rId9"/>
                  <a:stretch>
                    <a:fillRect l="-2273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8324778" y="3369239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4778" y="3369239"/>
                  <a:ext cx="547522" cy="453137"/>
                </a:xfrm>
                <a:prstGeom prst="rect">
                  <a:avLst/>
                </a:prstGeom>
                <a:blipFill>
                  <a:blip r:embed="rId10"/>
                  <a:stretch>
                    <a:fillRect b="-13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>
              <a:stCxn id="9" idx="0"/>
              <a:endCxn id="13" idx="2"/>
            </p:cNvCxnSpPr>
            <p:nvPr/>
          </p:nvCxnSpPr>
          <p:spPr bwMode="auto">
            <a:xfrm flipV="1">
              <a:off x="8598539" y="3822375"/>
              <a:ext cx="0" cy="142217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8" name="TextBox 37"/>
            <p:cNvSpPr txBox="1"/>
            <p:nvPr/>
          </p:nvSpPr>
          <p:spPr>
            <a:xfrm>
              <a:off x="7701498" y="5702334"/>
              <a:ext cx="1794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reduced 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8254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Join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Recall that joins distribute over unions: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∪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 ⨝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≡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 ∪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Given fragments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defined with predicates p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¬(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>
                  <a:latin typeface="Georgia"/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US" dirty="0">
                    <a:solidFill>
                      <a:prstClr val="black"/>
                    </a:solidFill>
                    <a:latin typeface="Georgia"/>
                    <a:cs typeface="Georgia"/>
                  </a:rPr>
                  <a:t>	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278B15-590E-8440-9C6E-6AFD24237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09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distributed database?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collection of sites connected by a communications network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Each site is a database system in its own right, but the sites have agreed to work together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user at any site can access data anywhere as if data were all at the user's own site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A9E31C-B839-924F-BC83-91640EE2F5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797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Join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Recall that joins distribute over unions: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∪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 ⨝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≡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 ∪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Given fragments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defined with predicates p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¬(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>
                  <a:latin typeface="Georgia"/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US" dirty="0">
                    <a:solidFill>
                      <a:prstClr val="black"/>
                    </a:solidFill>
                    <a:latin typeface="Georgia"/>
                    <a:cs typeface="Georgia"/>
                  </a:rPr>
                  <a:t>	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278B15-590E-8440-9C6E-6AFD24237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03A40B-F533-7549-A475-1022F6317466}"/>
              </a:ext>
            </a:extLst>
          </p:cNvPr>
          <p:cNvGrpSpPr/>
          <p:nvPr/>
        </p:nvGrpSpPr>
        <p:grpSpPr>
          <a:xfrm>
            <a:off x="2647725" y="3357563"/>
            <a:ext cx="1434994" cy="2716241"/>
            <a:chOff x="2647725" y="3357563"/>
            <a:chExt cx="1434994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2954893" y="5704472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>
              <a:stCxn id="15" idx="0"/>
              <a:endCxn id="6" idx="2"/>
            </p:cNvCxnSpPr>
            <p:nvPr/>
          </p:nvCxnSpPr>
          <p:spPr bwMode="auto">
            <a:xfrm flipV="1">
              <a:off x="2875223" y="3810700"/>
              <a:ext cx="487796" cy="146076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16" idx="0"/>
              <a:endCxn id="6" idx="2"/>
            </p:cNvCxnSpPr>
            <p:nvPr/>
          </p:nvCxnSpPr>
          <p:spPr bwMode="auto">
            <a:xfrm flipH="1" flipV="1">
              <a:off x="3363020" y="3810699"/>
              <a:ext cx="509739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43000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Join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Recall that joins distribute over unions: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∪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 ⨝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≡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 ∪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Given fragments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defined with predicates p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¬(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>
                  <a:latin typeface="Georgia"/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US" dirty="0">
                    <a:solidFill>
                      <a:prstClr val="black"/>
                    </a:solidFill>
                    <a:latin typeface="Georgia"/>
                    <a:cs typeface="Georgia"/>
                  </a:rPr>
                  <a:t>	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278B15-590E-8440-9C6E-6AFD24237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03A40B-F533-7549-A475-1022F6317466}"/>
              </a:ext>
            </a:extLst>
          </p:cNvPr>
          <p:cNvGrpSpPr/>
          <p:nvPr/>
        </p:nvGrpSpPr>
        <p:grpSpPr>
          <a:xfrm>
            <a:off x="2647725" y="3357563"/>
            <a:ext cx="1434994" cy="2716241"/>
            <a:chOff x="2647725" y="3357563"/>
            <a:chExt cx="1434994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2954893" y="5704472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>
              <a:stCxn id="15" idx="0"/>
              <a:endCxn id="6" idx="2"/>
            </p:cNvCxnSpPr>
            <p:nvPr/>
          </p:nvCxnSpPr>
          <p:spPr bwMode="auto">
            <a:xfrm flipV="1">
              <a:off x="2875223" y="3810700"/>
              <a:ext cx="487796" cy="146076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16" idx="0"/>
              <a:endCxn id="6" idx="2"/>
            </p:cNvCxnSpPr>
            <p:nvPr/>
          </p:nvCxnSpPr>
          <p:spPr bwMode="auto">
            <a:xfrm flipH="1" flipV="1">
              <a:off x="3363020" y="3810699"/>
              <a:ext cx="509739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02CCF8-AF24-1140-93DC-62CC12188585}"/>
              </a:ext>
            </a:extLst>
          </p:cNvPr>
          <p:cNvGrpSpPr/>
          <p:nvPr/>
        </p:nvGrpSpPr>
        <p:grpSpPr>
          <a:xfrm>
            <a:off x="4593027" y="3363332"/>
            <a:ext cx="2555624" cy="2708196"/>
            <a:chOff x="4593027" y="3363332"/>
            <a:chExt cx="2555624" cy="27081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5831186" y="3363332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1186" y="3363332"/>
                  <a:ext cx="569387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5180365" y="5702196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5204220" y="4349682"/>
                  <a:ext cx="46038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∪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4220" y="4349682"/>
                  <a:ext cx="460382" cy="45313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593027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3027" y="5274415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006266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6266" y="5274415"/>
                  <a:ext cx="559769" cy="453137"/>
                </a:xfrm>
                <a:prstGeom prst="rect">
                  <a:avLst/>
                </a:prstGeom>
                <a:blipFill>
                  <a:blip r:embed="rId9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>
              <a:stCxn id="17" idx="0"/>
              <a:endCxn id="7" idx="2"/>
            </p:cNvCxnSpPr>
            <p:nvPr/>
          </p:nvCxnSpPr>
          <p:spPr bwMode="auto">
            <a:xfrm flipV="1">
              <a:off x="5434411" y="3816469"/>
              <a:ext cx="681468" cy="53321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6" name="Straight Arrow Connector 35"/>
            <p:cNvCxnSpPr>
              <a:stCxn id="64" idx="0"/>
              <a:endCxn id="7" idx="2"/>
            </p:cNvCxnSpPr>
            <p:nvPr/>
          </p:nvCxnSpPr>
          <p:spPr bwMode="auto">
            <a:xfrm flipH="1" flipV="1">
              <a:off x="6115880" y="3816468"/>
              <a:ext cx="822811" cy="14579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" name="Straight Arrow Connector 38"/>
            <p:cNvCxnSpPr>
              <a:stCxn id="19" idx="0"/>
              <a:endCxn id="17" idx="2"/>
            </p:cNvCxnSpPr>
            <p:nvPr/>
          </p:nvCxnSpPr>
          <p:spPr bwMode="auto">
            <a:xfrm flipV="1">
              <a:off x="5286151" y="4802818"/>
              <a:ext cx="148261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" name="Straight Arrow Connector 41"/>
            <p:cNvCxnSpPr>
              <a:stCxn id="18" idx="0"/>
              <a:endCxn id="17" idx="2"/>
            </p:cNvCxnSpPr>
            <p:nvPr/>
          </p:nvCxnSpPr>
          <p:spPr bwMode="auto">
            <a:xfrm flipV="1">
              <a:off x="4872911" y="4802818"/>
              <a:ext cx="561500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6728729" y="5274415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8729" y="5274415"/>
                  <a:ext cx="419922" cy="453137"/>
                </a:xfrm>
                <a:prstGeom prst="rect">
                  <a:avLst/>
                </a:prstGeom>
                <a:blipFill>
                  <a:blip r:embed="rId10"/>
                  <a:stretch>
                    <a:fillRect l="-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5818933" y="5274415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8933" y="5274415"/>
                  <a:ext cx="568232" cy="453137"/>
                </a:xfrm>
                <a:prstGeom prst="rect">
                  <a:avLst/>
                </a:prstGeom>
                <a:blipFill>
                  <a:blip r:embed="rId11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5525373" y="5282954"/>
                  <a:ext cx="5132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5373" y="5282954"/>
                  <a:ext cx="513282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2" name="Straight Arrow Connector 91"/>
            <p:cNvCxnSpPr>
              <a:stCxn id="89" idx="0"/>
              <a:endCxn id="17" idx="2"/>
            </p:cNvCxnSpPr>
            <p:nvPr/>
          </p:nvCxnSpPr>
          <p:spPr bwMode="auto">
            <a:xfrm flipH="1" flipV="1">
              <a:off x="5434411" y="4802818"/>
              <a:ext cx="668638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067218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Join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Recall that joins distribute over unions: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∪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 ⨝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≡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 ∪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Given fragments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defined with predicates p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¬(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>
                  <a:latin typeface="Georgia"/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US" dirty="0">
                    <a:solidFill>
                      <a:prstClr val="black"/>
                    </a:solidFill>
                    <a:latin typeface="Georgia"/>
                    <a:cs typeface="Georgia"/>
                  </a:rPr>
                  <a:t>	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278B15-590E-8440-9C6E-6AFD24237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03A40B-F533-7549-A475-1022F6317466}"/>
              </a:ext>
            </a:extLst>
          </p:cNvPr>
          <p:cNvGrpSpPr/>
          <p:nvPr/>
        </p:nvGrpSpPr>
        <p:grpSpPr>
          <a:xfrm>
            <a:off x="2647725" y="3357563"/>
            <a:ext cx="1434994" cy="2716241"/>
            <a:chOff x="2647725" y="3357563"/>
            <a:chExt cx="1434994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2954893" y="5704472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>
              <a:stCxn id="15" idx="0"/>
              <a:endCxn id="6" idx="2"/>
            </p:cNvCxnSpPr>
            <p:nvPr/>
          </p:nvCxnSpPr>
          <p:spPr bwMode="auto">
            <a:xfrm flipV="1">
              <a:off x="2875223" y="3810700"/>
              <a:ext cx="487796" cy="146076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16" idx="0"/>
              <a:endCxn id="6" idx="2"/>
            </p:cNvCxnSpPr>
            <p:nvPr/>
          </p:nvCxnSpPr>
          <p:spPr bwMode="auto">
            <a:xfrm flipH="1" flipV="1">
              <a:off x="3363020" y="3810699"/>
              <a:ext cx="509739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E83C1C-4BAB-F24E-9F28-91C239C6064A}"/>
              </a:ext>
            </a:extLst>
          </p:cNvPr>
          <p:cNvGrpSpPr/>
          <p:nvPr/>
        </p:nvGrpSpPr>
        <p:grpSpPr>
          <a:xfrm>
            <a:off x="7689803" y="3369101"/>
            <a:ext cx="1818516" cy="2702427"/>
            <a:chOff x="7689803" y="3369101"/>
            <a:chExt cx="1818516" cy="2702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8381087" y="3369101"/>
                  <a:ext cx="46038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∪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1087" y="3369101"/>
                  <a:ext cx="460382" cy="45313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/>
            <p:cNvSpPr txBox="1"/>
            <p:nvPr/>
          </p:nvSpPr>
          <p:spPr>
            <a:xfrm>
              <a:off x="7714237" y="5702196"/>
              <a:ext cx="1794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reduced 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7900112" y="4349682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0112" y="4349682"/>
                  <a:ext cx="569387" cy="453137"/>
                </a:xfrm>
                <a:prstGeom prst="rect">
                  <a:avLst/>
                </a:prstGeom>
                <a:blipFill>
                  <a:blip r:embed="rId7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7689803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9803" y="5274415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8172965" y="5274415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2965" y="5274415"/>
                  <a:ext cx="419922" cy="453137"/>
                </a:xfrm>
                <a:prstGeom prst="rect">
                  <a:avLst/>
                </a:prstGeom>
                <a:blipFill>
                  <a:blip r:embed="rId9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Straight Arrow Connector 74"/>
            <p:cNvCxnSpPr>
              <a:stCxn id="74" idx="0"/>
              <a:endCxn id="72" idx="2"/>
            </p:cNvCxnSpPr>
            <p:nvPr/>
          </p:nvCxnSpPr>
          <p:spPr bwMode="auto">
            <a:xfrm flipH="1" flipV="1">
              <a:off x="8184806" y="4802818"/>
              <a:ext cx="198121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6" name="Straight Arrow Connector 75"/>
            <p:cNvCxnSpPr>
              <a:stCxn id="73" idx="0"/>
              <a:endCxn id="72" idx="2"/>
            </p:cNvCxnSpPr>
            <p:nvPr/>
          </p:nvCxnSpPr>
          <p:spPr bwMode="auto">
            <a:xfrm flipV="1">
              <a:off x="7969687" y="4802818"/>
              <a:ext cx="215118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/>
                <p:cNvSpPr/>
                <p:nvPr/>
              </p:nvSpPr>
              <p:spPr>
                <a:xfrm>
                  <a:off x="8796521" y="4349682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7" name="Rectangle 7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96521" y="4349682"/>
                  <a:ext cx="569387" cy="45313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8586212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86212" y="5274415"/>
                  <a:ext cx="559769" cy="453137"/>
                </a:xfrm>
                <a:prstGeom prst="rect">
                  <a:avLst/>
                </a:prstGeom>
                <a:blipFill>
                  <a:blip r:embed="rId11"/>
                  <a:stretch>
                    <a:fillRect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9069374" y="5274415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9374" y="5274415"/>
                  <a:ext cx="419922" cy="453137"/>
                </a:xfrm>
                <a:prstGeom prst="rect">
                  <a:avLst/>
                </a:prstGeom>
                <a:blipFill>
                  <a:blip r:embed="rId12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0" name="Straight Arrow Connector 79"/>
            <p:cNvCxnSpPr>
              <a:stCxn id="79" idx="0"/>
              <a:endCxn id="77" idx="2"/>
            </p:cNvCxnSpPr>
            <p:nvPr/>
          </p:nvCxnSpPr>
          <p:spPr bwMode="auto">
            <a:xfrm flipH="1" flipV="1">
              <a:off x="9081215" y="4802818"/>
              <a:ext cx="198121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1" name="Straight Arrow Connector 80"/>
            <p:cNvCxnSpPr>
              <a:stCxn id="78" idx="0"/>
              <a:endCxn id="77" idx="2"/>
            </p:cNvCxnSpPr>
            <p:nvPr/>
          </p:nvCxnSpPr>
          <p:spPr bwMode="auto">
            <a:xfrm flipV="1">
              <a:off x="8866096" y="4802818"/>
              <a:ext cx="215118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2" name="Straight Arrow Connector 81"/>
            <p:cNvCxnSpPr>
              <a:stCxn id="72" idx="0"/>
              <a:endCxn id="8" idx="2"/>
            </p:cNvCxnSpPr>
            <p:nvPr/>
          </p:nvCxnSpPr>
          <p:spPr bwMode="auto">
            <a:xfrm flipV="1">
              <a:off x="8184806" y="3822237"/>
              <a:ext cx="426473" cy="5274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5" name="Straight Arrow Connector 84"/>
            <p:cNvCxnSpPr>
              <a:stCxn id="77" idx="0"/>
              <a:endCxn id="8" idx="2"/>
            </p:cNvCxnSpPr>
            <p:nvPr/>
          </p:nvCxnSpPr>
          <p:spPr bwMode="auto">
            <a:xfrm flipH="1" flipV="1">
              <a:off x="8611278" y="3822237"/>
              <a:ext cx="469936" cy="5274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02CCF8-AF24-1140-93DC-62CC12188585}"/>
              </a:ext>
            </a:extLst>
          </p:cNvPr>
          <p:cNvGrpSpPr/>
          <p:nvPr/>
        </p:nvGrpSpPr>
        <p:grpSpPr>
          <a:xfrm>
            <a:off x="4593027" y="3363332"/>
            <a:ext cx="2555624" cy="2708196"/>
            <a:chOff x="4593027" y="3363332"/>
            <a:chExt cx="2555624" cy="27081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5831186" y="3363332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1186" y="3363332"/>
                  <a:ext cx="569387" cy="453137"/>
                </a:xfrm>
                <a:prstGeom prst="rect">
                  <a:avLst/>
                </a:prstGeom>
                <a:blipFill>
                  <a:blip r:embed="rId13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5180365" y="5702196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5204220" y="4349682"/>
                  <a:ext cx="46038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∪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4220" y="4349682"/>
                  <a:ext cx="460382" cy="453137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593027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3027" y="5274415"/>
                  <a:ext cx="559769" cy="453137"/>
                </a:xfrm>
                <a:prstGeom prst="rect">
                  <a:avLst/>
                </a:prstGeom>
                <a:blipFill>
                  <a:blip r:embed="rId15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006266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6266" y="5274415"/>
                  <a:ext cx="559769" cy="453137"/>
                </a:xfrm>
                <a:prstGeom prst="rect">
                  <a:avLst/>
                </a:prstGeom>
                <a:blipFill>
                  <a:blip r:embed="rId16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>
              <a:stCxn id="17" idx="0"/>
              <a:endCxn id="7" idx="2"/>
            </p:cNvCxnSpPr>
            <p:nvPr/>
          </p:nvCxnSpPr>
          <p:spPr bwMode="auto">
            <a:xfrm flipV="1">
              <a:off x="5434411" y="3816469"/>
              <a:ext cx="681468" cy="53321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6" name="Straight Arrow Connector 35"/>
            <p:cNvCxnSpPr>
              <a:stCxn id="64" idx="0"/>
              <a:endCxn id="7" idx="2"/>
            </p:cNvCxnSpPr>
            <p:nvPr/>
          </p:nvCxnSpPr>
          <p:spPr bwMode="auto">
            <a:xfrm flipH="1" flipV="1">
              <a:off x="6115880" y="3816468"/>
              <a:ext cx="822811" cy="14579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" name="Straight Arrow Connector 38"/>
            <p:cNvCxnSpPr>
              <a:stCxn id="19" idx="0"/>
              <a:endCxn id="17" idx="2"/>
            </p:cNvCxnSpPr>
            <p:nvPr/>
          </p:nvCxnSpPr>
          <p:spPr bwMode="auto">
            <a:xfrm flipV="1">
              <a:off x="5286151" y="4802818"/>
              <a:ext cx="148261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" name="Straight Arrow Connector 41"/>
            <p:cNvCxnSpPr>
              <a:stCxn id="18" idx="0"/>
              <a:endCxn id="17" idx="2"/>
            </p:cNvCxnSpPr>
            <p:nvPr/>
          </p:nvCxnSpPr>
          <p:spPr bwMode="auto">
            <a:xfrm flipV="1">
              <a:off x="4872911" y="4802818"/>
              <a:ext cx="561500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6728729" y="5274415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8729" y="5274415"/>
                  <a:ext cx="419922" cy="453137"/>
                </a:xfrm>
                <a:prstGeom prst="rect">
                  <a:avLst/>
                </a:prstGeom>
                <a:blipFill>
                  <a:blip r:embed="rId17"/>
                  <a:stretch>
                    <a:fillRect l="-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5818933" y="5274415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8933" y="5274415"/>
                  <a:ext cx="568232" cy="453137"/>
                </a:xfrm>
                <a:prstGeom prst="rect">
                  <a:avLst/>
                </a:prstGeom>
                <a:blipFill>
                  <a:blip r:embed="rId18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5525373" y="5282954"/>
                  <a:ext cx="5132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5373" y="5282954"/>
                  <a:ext cx="513282" cy="461665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2" name="Straight Arrow Connector 91"/>
            <p:cNvCxnSpPr>
              <a:stCxn id="89" idx="0"/>
              <a:endCxn id="17" idx="2"/>
            </p:cNvCxnSpPr>
            <p:nvPr/>
          </p:nvCxnSpPr>
          <p:spPr bwMode="auto">
            <a:xfrm flipH="1" flipV="1">
              <a:off x="5434411" y="4802818"/>
              <a:ext cx="668638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340537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for Vertical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a relation R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Localisation</a:t>
                </a:r>
                <a:r>
                  <a:rPr lang="en-US" dirty="0"/>
                  <a:t> program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⨝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2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…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𝑛</m:t>
                    </m:r>
                  </m:oMath>
                </a14:m>
                <a:endParaRPr lang="en-US" baseline="-25000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Reduce by identifying useless intermediate relations</a:t>
                </a:r>
              </a:p>
              <a:p>
                <a:pPr marL="0" indent="0">
                  <a:buNone/>
                </a:pPr>
                <a:r>
                  <a:rPr lang="en-US" dirty="0"/>
                  <a:t>One case to consider:</a:t>
                </a:r>
              </a:p>
              <a:p>
                <a:pPr lvl="1"/>
                <a:r>
                  <a:rPr lang="en-US" dirty="0"/>
                  <a:t>reduction with projection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44CCD1-34A9-FC42-A365-105D1090B5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567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Projection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a relation R with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vertically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𝐴</m:t>
                        </m:r>
                      </m:e>
                      <m:sub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</m:t>
                    </m:r>
                  </m:oMath>
                </a14:m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⊆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cs typeface="Georgia"/>
                          </a:rPr>
                          <m:t>𝜋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𝐷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𝐾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is useless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𝐷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⊈</m:t>
                    </m:r>
                    <m:sSub>
                      <m:sSubPr>
                        <m:ctrlPr>
                          <a:rPr lang="en-GB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set of projection attributes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33C69-7639-F649-A20B-D195ECC78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850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Projection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a relation R with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vertically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𝐴</m:t>
                        </m:r>
                      </m:e>
                      <m:sub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</m:t>
                    </m:r>
                  </m:oMath>
                </a14:m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⊆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cs typeface="Georgia"/>
                          </a:rPr>
                          <m:t>𝜋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𝐷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𝐾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is useless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𝐷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⊈</m:t>
                    </m:r>
                    <m:sSub>
                      <m:sSubPr>
                        <m:ctrlPr>
                          <a:rPr lang="en-GB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set of projection attributes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33C69-7639-F649-A20B-D195ECC78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35952-DF42-944F-B85F-A21F3DE13EFD}"/>
              </a:ext>
            </a:extLst>
          </p:cNvPr>
          <p:cNvGrpSpPr/>
          <p:nvPr/>
        </p:nvGrpSpPr>
        <p:grpSpPr>
          <a:xfrm>
            <a:off x="2936866" y="3357701"/>
            <a:ext cx="826829" cy="2716242"/>
            <a:chOff x="2936866" y="3357701"/>
            <a:chExt cx="826829" cy="27162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12" idx="0"/>
              <a:endCxn id="8" idx="2"/>
            </p:cNvCxnSpPr>
            <p:nvPr/>
          </p:nvCxnSpPr>
          <p:spPr bwMode="auto">
            <a:xfrm flipV="1">
              <a:off x="3350278" y="3835590"/>
              <a:ext cx="2" cy="14374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2942153" y="5704611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0992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Projection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a relation R with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vertically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𝐴</m:t>
                        </m:r>
                      </m:e>
                      <m:sub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</m:t>
                    </m:r>
                  </m:oMath>
                </a14:m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⊆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cs typeface="Georgia"/>
                          </a:rPr>
                          <m:t>𝜋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𝐷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𝐾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is useless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𝐷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⊈</m:t>
                    </m:r>
                    <m:sSub>
                      <m:sSubPr>
                        <m:ctrlPr>
                          <a:rPr lang="en-GB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set of projection attributes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33C69-7639-F649-A20B-D195ECC78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35952-DF42-944F-B85F-A21F3DE13EFD}"/>
              </a:ext>
            </a:extLst>
          </p:cNvPr>
          <p:cNvGrpSpPr/>
          <p:nvPr/>
        </p:nvGrpSpPr>
        <p:grpSpPr>
          <a:xfrm>
            <a:off x="2936866" y="3357701"/>
            <a:ext cx="826829" cy="2716242"/>
            <a:chOff x="2936866" y="3357701"/>
            <a:chExt cx="826829" cy="27162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12" idx="0"/>
              <a:endCxn id="8" idx="2"/>
            </p:cNvCxnSpPr>
            <p:nvPr/>
          </p:nvCxnSpPr>
          <p:spPr bwMode="auto">
            <a:xfrm flipV="1">
              <a:off x="3350278" y="3835590"/>
              <a:ext cx="2" cy="14374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2942153" y="5704611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906D36D-B0BE-CD4E-A78F-A94A2B262B98}"/>
              </a:ext>
            </a:extLst>
          </p:cNvPr>
          <p:cNvGrpSpPr/>
          <p:nvPr/>
        </p:nvGrpSpPr>
        <p:grpSpPr>
          <a:xfrm>
            <a:off x="4641763" y="3363470"/>
            <a:ext cx="2617922" cy="2708197"/>
            <a:chOff x="4641763" y="3363470"/>
            <a:chExt cx="2617922" cy="2708197"/>
          </a:xfrm>
        </p:grpSpPr>
        <p:sp>
          <p:nvSpPr>
            <p:cNvPr id="7" name="Rectangle 6"/>
            <p:cNvSpPr/>
            <p:nvPr/>
          </p:nvSpPr>
          <p:spPr>
            <a:xfrm>
              <a:off x="5844168" y="4349821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641763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763" y="5244551"/>
                  <a:ext cx="559769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691453" y="5244551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453" y="5244551"/>
                  <a:ext cx="568232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5689725" y="3363470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9725" y="3363470"/>
                  <a:ext cx="826829" cy="47788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326554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6554" y="5244551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6038993" y="5246754"/>
              <a:ext cx="4780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...</a:t>
              </a:r>
            </a:p>
          </p:txBody>
        </p:sp>
        <p:cxnSp>
          <p:nvCxnSpPr>
            <p:cNvPr id="18" name="Straight Arrow Connector 17"/>
            <p:cNvCxnSpPr>
              <a:stCxn id="7" idx="0"/>
              <a:endCxn id="13" idx="2"/>
            </p:cNvCxnSpPr>
            <p:nvPr/>
          </p:nvCxnSpPr>
          <p:spPr bwMode="auto">
            <a:xfrm flipV="1">
              <a:off x="6096001" y="3841358"/>
              <a:ext cx="7139" cy="50846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5" idx="0"/>
              <a:endCxn id="7" idx="2"/>
            </p:cNvCxnSpPr>
            <p:nvPr/>
          </p:nvCxnSpPr>
          <p:spPr bwMode="auto">
            <a:xfrm flipV="1">
              <a:off x="5606438" y="4811486"/>
              <a:ext cx="489562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9" idx="0"/>
              <a:endCxn id="7" idx="2"/>
            </p:cNvCxnSpPr>
            <p:nvPr/>
          </p:nvCxnSpPr>
          <p:spPr bwMode="auto">
            <a:xfrm flipV="1">
              <a:off x="4921648" y="4811486"/>
              <a:ext cx="1174353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1" idx="0"/>
              <a:endCxn id="7" idx="2"/>
            </p:cNvCxnSpPr>
            <p:nvPr/>
          </p:nvCxnSpPr>
          <p:spPr bwMode="auto">
            <a:xfrm flipH="1" flipV="1">
              <a:off x="6096001" y="4811486"/>
              <a:ext cx="879569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TextBox 23"/>
            <p:cNvSpPr txBox="1"/>
            <p:nvPr/>
          </p:nvSpPr>
          <p:spPr>
            <a:xfrm>
              <a:off x="5167625" y="5702335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40836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Projection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a relation R with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vertically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𝐴</m:t>
                        </m:r>
                      </m:e>
                      <m:sub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</m:t>
                    </m:r>
                  </m:oMath>
                </a14:m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⊆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cs typeface="Georgia"/>
                          </a:rPr>
                          <m:t>𝜋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𝐷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𝐾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is useless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𝐷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⊈</m:t>
                    </m:r>
                    <m:sSub>
                      <m:sSubPr>
                        <m:ctrlPr>
                          <a:rPr lang="en-GB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set of projection attributes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33C69-7639-F649-A20B-D195ECC78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35952-DF42-944F-B85F-A21F3DE13EFD}"/>
              </a:ext>
            </a:extLst>
          </p:cNvPr>
          <p:cNvGrpSpPr/>
          <p:nvPr/>
        </p:nvGrpSpPr>
        <p:grpSpPr>
          <a:xfrm>
            <a:off x="2936866" y="3357701"/>
            <a:ext cx="826829" cy="2716242"/>
            <a:chOff x="2936866" y="3357701"/>
            <a:chExt cx="826829" cy="27162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12" idx="0"/>
              <a:endCxn id="8" idx="2"/>
            </p:cNvCxnSpPr>
            <p:nvPr/>
          </p:nvCxnSpPr>
          <p:spPr bwMode="auto">
            <a:xfrm flipV="1">
              <a:off x="3350278" y="3835590"/>
              <a:ext cx="2" cy="14374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2942153" y="5704611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906D36D-B0BE-CD4E-A78F-A94A2B262B98}"/>
              </a:ext>
            </a:extLst>
          </p:cNvPr>
          <p:cNvGrpSpPr/>
          <p:nvPr/>
        </p:nvGrpSpPr>
        <p:grpSpPr>
          <a:xfrm>
            <a:off x="4641763" y="3363470"/>
            <a:ext cx="2617922" cy="2708197"/>
            <a:chOff x="4641763" y="3363470"/>
            <a:chExt cx="2617922" cy="2708197"/>
          </a:xfrm>
        </p:grpSpPr>
        <p:sp>
          <p:nvSpPr>
            <p:cNvPr id="7" name="Rectangle 6"/>
            <p:cNvSpPr/>
            <p:nvPr/>
          </p:nvSpPr>
          <p:spPr>
            <a:xfrm>
              <a:off x="5844168" y="4349821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641763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763" y="5244551"/>
                  <a:ext cx="559769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691453" y="5244551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453" y="5244551"/>
                  <a:ext cx="568232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5689725" y="3363470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9725" y="3363470"/>
                  <a:ext cx="826829" cy="47788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326554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6554" y="5244551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6038993" y="5246754"/>
              <a:ext cx="4780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...</a:t>
              </a:r>
            </a:p>
          </p:txBody>
        </p:sp>
        <p:cxnSp>
          <p:nvCxnSpPr>
            <p:cNvPr id="18" name="Straight Arrow Connector 17"/>
            <p:cNvCxnSpPr>
              <a:stCxn id="7" idx="0"/>
              <a:endCxn id="13" idx="2"/>
            </p:cNvCxnSpPr>
            <p:nvPr/>
          </p:nvCxnSpPr>
          <p:spPr bwMode="auto">
            <a:xfrm flipV="1">
              <a:off x="6096001" y="3841358"/>
              <a:ext cx="7139" cy="50846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5" idx="0"/>
              <a:endCxn id="7" idx="2"/>
            </p:cNvCxnSpPr>
            <p:nvPr/>
          </p:nvCxnSpPr>
          <p:spPr bwMode="auto">
            <a:xfrm flipV="1">
              <a:off x="5606438" y="4811486"/>
              <a:ext cx="489562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9" idx="0"/>
              <a:endCxn id="7" idx="2"/>
            </p:cNvCxnSpPr>
            <p:nvPr/>
          </p:nvCxnSpPr>
          <p:spPr bwMode="auto">
            <a:xfrm flipV="1">
              <a:off x="4921648" y="4811486"/>
              <a:ext cx="1174353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1" idx="0"/>
              <a:endCxn id="7" idx="2"/>
            </p:cNvCxnSpPr>
            <p:nvPr/>
          </p:nvCxnSpPr>
          <p:spPr bwMode="auto">
            <a:xfrm flipH="1" flipV="1">
              <a:off x="6096001" y="4811486"/>
              <a:ext cx="879569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TextBox 23"/>
            <p:cNvSpPr txBox="1"/>
            <p:nvPr/>
          </p:nvSpPr>
          <p:spPr>
            <a:xfrm>
              <a:off x="5167625" y="5702335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52E217F-85E8-9B49-8E06-06422C85C628}"/>
              </a:ext>
            </a:extLst>
          </p:cNvPr>
          <p:cNvGrpSpPr/>
          <p:nvPr/>
        </p:nvGrpSpPr>
        <p:grpSpPr>
          <a:xfrm>
            <a:off x="7701497" y="3369239"/>
            <a:ext cx="1794082" cy="2702428"/>
            <a:chOff x="7701497" y="3369239"/>
            <a:chExt cx="1794082" cy="27024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8318654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8654" y="5244551"/>
                  <a:ext cx="559769" cy="453137"/>
                </a:xfrm>
                <a:prstGeom prst="rect">
                  <a:avLst/>
                </a:prstGeom>
                <a:blipFill>
                  <a:blip r:embed="rId9"/>
                  <a:stretch>
                    <a:fillRect l="-2273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8185125" y="3369239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5125" y="3369239"/>
                  <a:ext cx="826829" cy="47788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/>
            <p:cNvCxnSpPr>
              <a:stCxn id="10" idx="0"/>
              <a:endCxn id="14" idx="2"/>
            </p:cNvCxnSpPr>
            <p:nvPr/>
          </p:nvCxnSpPr>
          <p:spPr bwMode="auto">
            <a:xfrm flipV="1">
              <a:off x="8598539" y="3847128"/>
              <a:ext cx="1" cy="139742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5" name="TextBox 24"/>
            <p:cNvSpPr txBox="1"/>
            <p:nvPr/>
          </p:nvSpPr>
          <p:spPr>
            <a:xfrm>
              <a:off x="7701497" y="5702335"/>
              <a:ext cx="1794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reduced 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30598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Joins</a:t>
            </a:r>
          </a:p>
        </p:txBody>
      </p:sp>
    </p:spTree>
    <p:extLst>
      <p:ext uri="{BB962C8B-B14F-4D97-AF65-F5344CB8AC3E}">
        <p14:creationId xmlns:p14="http://schemas.microsoft.com/office/powerpoint/2010/main" val="7909508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Distributed Join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We have two relations,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, each stored at a different site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do we perform the join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Georgia"/>
                      </a:rPr>
                      <m:t>⋈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</m:oMath>
                </a14:m>
                <a:r>
                  <a:rPr lang="en-GB" dirty="0">
                    <a:cs typeface="Georgia"/>
                  </a:rPr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EF2477-8ACF-A743-82EF-615CD0CCD7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678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DDBMS Principles</a:t>
            </a:r>
          </a:p>
        </p:txBody>
      </p:sp>
    </p:spTree>
    <p:extLst>
      <p:ext uri="{BB962C8B-B14F-4D97-AF65-F5344CB8AC3E}">
        <p14:creationId xmlns:p14="http://schemas.microsoft.com/office/powerpoint/2010/main" val="18335251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Distributed Join Problem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can move one relation to the other site and perform the join there</a:t>
            </a:r>
          </a:p>
          <a:p>
            <a:pPr lvl="1"/>
            <a:r>
              <a:rPr lang="en-GB" dirty="0"/>
              <a:t>CPU cost of performing the join is the same regardless of site</a:t>
            </a:r>
          </a:p>
          <a:p>
            <a:pPr lvl="1"/>
            <a:r>
              <a:rPr lang="en-GB" dirty="0"/>
              <a:t>Communications cost depends on the size of the relation being moved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C6D190-C1F4-8D4A-AC4F-C94ED3742E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8483338" y="5030738"/>
            <a:ext cx="229982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4272567" y="5030739"/>
            <a:ext cx="3673444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42416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Distributed Join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GB" i="1" baseline="-25000" dirty="0" err="1">
                          <a:latin typeface="Cambria Math" panose="02040503050406030204" pitchFamily="18" charset="0"/>
                        </a:rPr>
                        <m:t>𝐶𝑂𝑀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𝑐𝑎𝑟𝑑𝑖𝑛𝑎𝑙𝑖𝑡𝑦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 ∗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𝑙𝑒𝑛𝑔𝑡h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GB" dirty="0"/>
                  <a:t>	then 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to site 2, </a:t>
                </a:r>
                <a:br>
                  <a:rPr lang="en-GB" dirty="0"/>
                </a:br>
                <a:r>
                  <a:rPr lang="en-GB" dirty="0"/>
                  <a:t>			otherwise 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 to site 1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D027164-E116-5948-9C01-782D289EF8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8483338" y="5030738"/>
            <a:ext cx="229982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4272567" y="5030739"/>
            <a:ext cx="3673444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87445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</a:t>
            </a:r>
            <a:r>
              <a:rPr lang="en-GB" dirty="0"/>
              <a:t>can further reduce the communications cost by only moving that part of a relation that will be used in the join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 a </a:t>
            </a:r>
            <a:r>
              <a:rPr lang="en-GB" dirty="0" err="1"/>
              <a:t>semijoin</a:t>
            </a:r>
            <a:r>
              <a:rPr lang="en-GB" dirty="0"/>
              <a:t>...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B772B6-A1D5-DE48-AA03-37743648E5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3782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Recall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Georgia"/>
                          </a:rPr>
                          <m:t>⋉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Georgia"/>
                          </a:rPr>
                          <m:t>𝑝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≡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a predicate defined over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</m:oMath>
                </a14:m>
                <a:r>
                  <a:rPr lang="en-GB" dirty="0">
                    <a:cs typeface="Georgia"/>
                  </a:rPr>
                  <a:t> projects out only those attributes from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)&lt;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⋊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⋊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1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B0DF7D-62A3-7542-B921-622B50C731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124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))</m:t>
                      </m:r>
                    </m:oMath>
                  </m:oMathPara>
                </a14:m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projects out from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</m:oMath>
                </a14:m>
                <a:r>
                  <a:rPr lang="en-GB" dirty="0">
                    <a:cs typeface="Georgia"/>
                  </a:rPr>
                  <a:t>only the attributes used in predicate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0EEC28-3A07-A34B-8088-7B35874DD3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7336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Site 2 sends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to site 1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6D7121-DDEE-F94F-8BE9-775420F0BB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8" idx="1"/>
            <a:endCxn id="7" idx="3"/>
          </p:cNvCxnSpPr>
          <p:nvPr/>
        </p:nvCxnSpPr>
        <p:spPr bwMode="auto">
          <a:xfrm flipH="1">
            <a:off x="4684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694641" y="4765688"/>
                <a:ext cx="8027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641" y="4765688"/>
                <a:ext cx="802719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4209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Site </a:t>
                </a:r>
                <a:r>
                  <a:rPr lang="en-GB" dirty="0">
                    <a:cs typeface="Georgia"/>
                  </a:rPr>
                  <a:t>1 calculates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⋉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30BD56-579B-8542-976F-9B20D214D4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5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9807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Site </a:t>
                </a:r>
                <a:r>
                  <a:rPr lang="en-GB" dirty="0">
                    <a:cs typeface="Georgia"/>
                  </a:rPr>
                  <a:t>1 sends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⋉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to site 2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F0E674C-F2D8-5D41-8CFF-9E55A929D7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5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stCxn id="7" idx="3"/>
            <a:endCxn id="8" idx="1"/>
          </p:cNvCxnSpPr>
          <p:nvPr/>
        </p:nvCxnSpPr>
        <p:spPr bwMode="auto">
          <a:xfrm>
            <a:off x="4684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629176" y="4751577"/>
                <a:ext cx="933653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176" y="4751577"/>
                <a:ext cx="933653" cy="390748"/>
              </a:xfrm>
              <a:prstGeom prst="rect">
                <a:avLst/>
              </a:prstGeom>
              <a:blipFill>
                <a:blip r:embed="rId6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6970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Site </a:t>
                </a:r>
                <a:r>
                  <a:rPr lang="en-GB" dirty="0">
                    <a:cs typeface="Georgia"/>
                  </a:rPr>
                  <a:t>2 calculates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≡ </m:t>
                    </m:r>
                    <m:d>
                      <m:dPr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</m:t>
                        </m:r>
                        <m:sSub>
                          <m:sSubPr>
                            <m:ctrlP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⋉</m:t>
                            </m:r>
                          </m:e>
                          <m:sub>
                            <m: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5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A4C23DC-CAD2-B14F-A530-A0593F415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5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⋈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blipFill>
                <a:blip r:embed="rId6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1915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GB" i="1" baseline="-25000" dirty="0" err="1">
                          <a:latin typeface="Cambria Math" panose="02040503050406030204" pitchFamily="18" charset="0"/>
                        </a:rPr>
                        <m:t>𝐶𝑂𝑀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))+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This approach is better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))+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⋉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r="-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ABBD4B-74DA-9846-B253-EC559FBDDD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4E143E-1922-F845-A22F-ED9CD70BFF12}"/>
              </a:ext>
            </a:extLst>
          </p:cNvPr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706206-7C19-8A49-8164-EB2D2DEFF26F}"/>
              </a:ext>
            </a:extLst>
          </p:cNvPr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5E243C-6E21-8842-B593-E9096FC9EF79}"/>
                  </a:ext>
                </a:extLst>
              </p:cNvPr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5E243C-6E21-8842-B593-E9096FC9E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4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02117C-48F1-654F-A4CC-24EAF4FCBD75}"/>
                  </a:ext>
                </a:extLst>
              </p:cNvPr>
              <p:cNvSpPr txBox="1"/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02117C-48F1-654F-A4CC-24EAF4FCB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9704DA8-1307-7946-899B-C4939A1E8135}"/>
                  </a:ext>
                </a:extLst>
              </p:cNvPr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9704DA8-1307-7946-899B-C4939A1E81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6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D99A35-BC92-7745-A127-8E030813E70C}"/>
                  </a:ext>
                </a:extLst>
              </p:cNvPr>
              <p:cNvSpPr txBox="1"/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⋈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D99A35-BC92-7745-A127-8E030813E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blipFill>
                <a:blip r:embed="rId7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006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autonomy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sites in a distributed database system should be autonomous or independent of each other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Each site should provide its own security, locking, logging, integrity, and recovery. Local operations use and affect only local resources and do not depend on other sites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6736A6-FEFB-0C49-B8E9-74514C11C5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503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Control</a:t>
            </a:r>
          </a:p>
        </p:txBody>
      </p:sp>
    </p:spTree>
    <p:extLst>
      <p:ext uri="{BB962C8B-B14F-4D97-AF65-F5344CB8AC3E}">
        <p14:creationId xmlns:p14="http://schemas.microsoft.com/office/powerpoint/2010/main" val="30745941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Transactions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Transaction processing may be spread across several sites in the distributed database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site from which the transaction originated is known 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sites on which the transaction is executed are known as the </a:t>
            </a:r>
            <a:r>
              <a:rPr lang="en-GB" i="1" dirty="0"/>
              <a:t>participants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462083-1240-3B41-AB43-2A5B5659D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5813954" y="4810478"/>
            <a:ext cx="564445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487532" y="4076700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487532" y="4810478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487532" y="5595584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2" name="Straight Arrow Connector 11"/>
          <p:cNvCxnSpPr>
            <a:stCxn id="23" idx="3"/>
            <a:endCxn id="7" idx="1"/>
          </p:cNvCxnSpPr>
          <p:nvPr/>
        </p:nvCxnSpPr>
        <p:spPr bwMode="auto">
          <a:xfrm>
            <a:off x="5078981" y="5092700"/>
            <a:ext cx="7349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7" idx="3"/>
            <a:endCxn id="8" idx="1"/>
          </p:cNvCxnSpPr>
          <p:nvPr/>
        </p:nvCxnSpPr>
        <p:spPr bwMode="auto">
          <a:xfrm flipV="1">
            <a:off x="6378398" y="4358922"/>
            <a:ext cx="1109134" cy="73377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3"/>
            <a:endCxn id="9" idx="1"/>
          </p:cNvCxnSpPr>
          <p:nvPr/>
        </p:nvCxnSpPr>
        <p:spPr bwMode="auto">
          <a:xfrm>
            <a:off x="6378398" y="5092700"/>
            <a:ext cx="110913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7" idx="3"/>
            <a:endCxn id="10" idx="1"/>
          </p:cNvCxnSpPr>
          <p:nvPr/>
        </p:nvCxnSpPr>
        <p:spPr bwMode="auto">
          <a:xfrm>
            <a:off x="6378398" y="5092700"/>
            <a:ext cx="1109134" cy="7851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640767" y="4908034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transaction</a:t>
            </a:r>
          </a:p>
        </p:txBody>
      </p:sp>
    </p:spTree>
    <p:extLst>
      <p:ext uri="{BB962C8B-B14F-4D97-AF65-F5344CB8AC3E}">
        <p14:creationId xmlns:p14="http://schemas.microsoft.com/office/powerpoint/2010/main" val="8715518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ACID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Non-distributed databases aim to maintain isolation</a:t>
            </a:r>
          </a:p>
          <a:p>
            <a:pPr lvl="1"/>
            <a:r>
              <a:rPr lang="en-GB" dirty="0"/>
              <a:t>Isolation: A transaction should not make updates externally visible until committed</a:t>
            </a:r>
            <a:endParaRPr lang="en-US" dirty="0"/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Distributed databases commonly use two-phase locking (2PL) to preserve isolation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2PL ensures </a:t>
            </a:r>
            <a:r>
              <a:rPr lang="en-GB" dirty="0" err="1"/>
              <a:t>serialisability</a:t>
            </a:r>
            <a:r>
              <a:rPr lang="en-GB" dirty="0"/>
              <a:t>, the highest isolation level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212C95-5CF2-4742-BBDF-70E6023244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989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</a:t>
            </a:r>
            <a:endParaRPr lang="en-US"/>
          </a:p>
        </p:txBody>
      </p:sp>
      <p:sp>
        <p:nvSpPr>
          <p:cNvPr id="20480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8"/>
            <a:ext cx="10944225" cy="1581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Two phases:</a:t>
            </a:r>
          </a:p>
          <a:p>
            <a:pPr lvl="1"/>
            <a:r>
              <a:rPr lang="en-GB" dirty="0"/>
              <a:t>Growing phase: obtain locks, access data items</a:t>
            </a:r>
          </a:p>
          <a:p>
            <a:pPr lvl="1"/>
            <a:r>
              <a:rPr lang="en-GB" dirty="0"/>
              <a:t>Shrinking phase: release locks</a:t>
            </a:r>
          </a:p>
          <a:p>
            <a:pPr marL="0" indent="0">
              <a:buNone/>
            </a:pPr>
            <a:r>
              <a:rPr lang="en-GB" dirty="0"/>
              <a:t>Guarantees </a:t>
            </a:r>
            <a:r>
              <a:rPr lang="en-GB" dirty="0" err="1"/>
              <a:t>serialisable</a:t>
            </a:r>
            <a:r>
              <a:rPr lang="en-GB" dirty="0"/>
              <a:t> transactions</a:t>
            </a: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538189" y="3674913"/>
            <a:ext cx="0" cy="18120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3538189" y="5486916"/>
            <a:ext cx="57731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447471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4833936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5198516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552370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5910584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270803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628011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7347452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70666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6270804" y="3674914"/>
            <a:ext cx="0" cy="181200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760513" y="3581132"/>
            <a:ext cx="830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#locks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15786" y="5114913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time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9309" y="5153664"/>
            <a:ext cx="625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BEGIN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06670" y="5153664"/>
            <a:ext cx="497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END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57734" y="4965164"/>
            <a:ext cx="66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LOCK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POINT</a:t>
            </a: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4474720" y="511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833937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5198517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5552371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5910585" y="367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6269802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347453" y="511775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6988236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6629019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985011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Left Brace 43"/>
          <p:cNvSpPr/>
          <p:nvPr/>
        </p:nvSpPr>
        <p:spPr bwMode="auto">
          <a:xfrm rot="16200000">
            <a:off x="5012632" y="5054819"/>
            <a:ext cx="360041" cy="143586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64409" y="5920085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growing phase</a:t>
            </a:r>
          </a:p>
        </p:txBody>
      </p:sp>
      <p:sp>
        <p:nvSpPr>
          <p:cNvPr id="47" name="Left Brace 46"/>
          <p:cNvSpPr/>
          <p:nvPr/>
        </p:nvSpPr>
        <p:spPr bwMode="auto">
          <a:xfrm rot="16200000">
            <a:off x="6794406" y="5040506"/>
            <a:ext cx="387662" cy="1436868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56768" y="5920084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shrinking phase</a:t>
            </a:r>
          </a:p>
        </p:txBody>
      </p:sp>
    </p:spTree>
    <p:extLst>
      <p:ext uri="{BB962C8B-B14F-4D97-AF65-F5344CB8AC3E}">
        <p14:creationId xmlns:p14="http://schemas.microsoft.com/office/powerpoint/2010/main" val="34263478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Two-Phase Locking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 non-distributed database, locking is controlled by </a:t>
            </a:r>
            <a:r>
              <a:rPr lang="en-US" i="1" dirty="0"/>
              <a:t>a lock manager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Two main approaches to implementing two-phase locking in a distributed database:</a:t>
            </a:r>
          </a:p>
          <a:p>
            <a:pPr lvl="1"/>
            <a:r>
              <a:rPr lang="en-US" dirty="0" err="1"/>
              <a:t>Centralised</a:t>
            </a:r>
            <a:r>
              <a:rPr lang="en-US" dirty="0"/>
              <a:t> 2PL (C2PL)</a:t>
            </a:r>
            <a:br>
              <a:rPr lang="en-US" dirty="0"/>
            </a:br>
            <a:r>
              <a:rPr lang="en-US" dirty="0"/>
              <a:t>Responsibility for lock management lies with a single site</a:t>
            </a:r>
          </a:p>
          <a:p>
            <a:pPr lvl="1"/>
            <a:r>
              <a:rPr lang="en-US" dirty="0"/>
              <a:t>Distributed 2PL (D2PL)</a:t>
            </a:r>
            <a:br>
              <a:rPr lang="en-US" dirty="0"/>
            </a:br>
            <a:r>
              <a:rPr lang="en-US" dirty="0"/>
              <a:t>Each site has its own lock manager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26E58-048B-DB46-A367-BFA775CF5C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598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runs </a:t>
            </a:r>
            <a:r>
              <a:rPr lang="en-US" i="1" dirty="0"/>
              <a:t>transaction manager </a:t>
            </a:r>
            <a:r>
              <a:rPr lang="en-US" dirty="0"/>
              <a:t>TM</a:t>
            </a:r>
          </a:p>
          <a:p>
            <a:pPr marL="0" indent="0">
              <a:buNone/>
            </a:pPr>
            <a:r>
              <a:rPr lang="en-US" dirty="0"/>
              <a:t>Participant sites run </a:t>
            </a:r>
            <a:r>
              <a:rPr lang="en-US" i="1" dirty="0"/>
              <a:t>data processors</a:t>
            </a:r>
            <a:r>
              <a:rPr lang="en-US" dirty="0"/>
              <a:t> DP</a:t>
            </a:r>
          </a:p>
          <a:p>
            <a:pPr marL="0" indent="0">
              <a:buNone/>
            </a:pPr>
            <a:r>
              <a:rPr lang="en-US" dirty="0"/>
              <a:t>Lock manager LM runs on central site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A95F59-093F-C54D-A04E-79E3FF588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715709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runs </a:t>
            </a:r>
            <a:r>
              <a:rPr lang="en-US" i="1" dirty="0"/>
              <a:t>transaction manager </a:t>
            </a:r>
            <a:r>
              <a:rPr lang="en-US" dirty="0"/>
              <a:t>TM</a:t>
            </a:r>
          </a:p>
          <a:p>
            <a:pPr marL="0" indent="0">
              <a:buNone/>
            </a:pPr>
            <a:r>
              <a:rPr lang="en-US" dirty="0"/>
              <a:t>Participant sites run </a:t>
            </a:r>
            <a:r>
              <a:rPr lang="en-US" i="1" dirty="0"/>
              <a:t>data processors</a:t>
            </a:r>
            <a:r>
              <a:rPr lang="en-US" dirty="0"/>
              <a:t> DP</a:t>
            </a:r>
          </a:p>
          <a:p>
            <a:pPr marL="0" indent="0">
              <a:buNone/>
            </a:pPr>
            <a:r>
              <a:rPr lang="en-US" dirty="0"/>
              <a:t>Lock manager LM runs on central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requests locks from LM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A95F59-093F-C54D-A04E-79E3FF588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8877403" y="25993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9059732" y="2244163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</p:spTree>
    <p:extLst>
      <p:ext uri="{BB962C8B-B14F-4D97-AF65-F5344CB8AC3E}">
        <p14:creationId xmlns:p14="http://schemas.microsoft.com/office/powerpoint/2010/main" val="24168680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runs </a:t>
            </a:r>
            <a:r>
              <a:rPr lang="en-US" i="1" dirty="0"/>
              <a:t>transaction manager </a:t>
            </a:r>
            <a:r>
              <a:rPr lang="en-US" dirty="0"/>
              <a:t>TM</a:t>
            </a:r>
          </a:p>
          <a:p>
            <a:pPr marL="0" indent="0">
              <a:buNone/>
            </a:pPr>
            <a:r>
              <a:rPr lang="en-US" dirty="0"/>
              <a:t>Participant sites run </a:t>
            </a:r>
            <a:r>
              <a:rPr lang="en-US" i="1" dirty="0"/>
              <a:t>data processors</a:t>
            </a:r>
            <a:r>
              <a:rPr lang="en-US" dirty="0"/>
              <a:t> DP</a:t>
            </a:r>
          </a:p>
          <a:p>
            <a:pPr marL="0" indent="0">
              <a:buNone/>
            </a:pPr>
            <a:r>
              <a:rPr lang="en-US" dirty="0"/>
              <a:t>Lock manager LM runs on central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requests locks from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granted, TM submits operations to processors DP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A95F59-093F-C54D-A04E-79E3FF588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8877403" y="25993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9059732" y="2244163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47712" y="3450582"/>
            <a:ext cx="1435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granted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41482" y="3532482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 flipH="1">
            <a:off x="8877403" y="3193155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H="1">
            <a:off x="7119511" y="3802603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172914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runs </a:t>
            </a:r>
            <a:r>
              <a:rPr lang="en-US" i="1" dirty="0"/>
              <a:t>transaction manager </a:t>
            </a:r>
            <a:r>
              <a:rPr lang="en-US" dirty="0"/>
              <a:t>TM</a:t>
            </a:r>
          </a:p>
          <a:p>
            <a:pPr marL="0" indent="0">
              <a:buNone/>
            </a:pPr>
            <a:r>
              <a:rPr lang="en-US" dirty="0"/>
              <a:t>Participant sites run </a:t>
            </a:r>
            <a:r>
              <a:rPr lang="en-US" i="1" dirty="0"/>
              <a:t>data processors</a:t>
            </a:r>
            <a:r>
              <a:rPr lang="en-US" dirty="0"/>
              <a:t> DP</a:t>
            </a:r>
          </a:p>
          <a:p>
            <a:pPr marL="0" indent="0">
              <a:buNone/>
            </a:pPr>
            <a:r>
              <a:rPr lang="en-US" dirty="0"/>
              <a:t>Lock manager LM runs on central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requests locks from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granted, TM submits operations to processors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When DPs finish, TM sends message to LM to release locks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A95F59-093F-C54D-A04E-79E3FF588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8877403" y="25993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9059732" y="2244163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47712" y="3450582"/>
            <a:ext cx="1435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granted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25823" y="5184707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release locks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41482" y="3532482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90088" y="4589399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 flipH="1">
            <a:off x="8877403" y="3193155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H="1">
            <a:off x="7119511" y="3802603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7098406" y="4395333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8877403" y="4977897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382081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LM is a single point of failure </a:t>
            </a:r>
          </a:p>
          <a:p>
            <a:pPr lvl="1"/>
            <a:r>
              <a:rPr lang="en-US" dirty="0"/>
              <a:t>less reliable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LM is a bottleneck</a:t>
            </a:r>
          </a:p>
          <a:p>
            <a:pPr lvl="1"/>
            <a:r>
              <a:rPr lang="en-US" dirty="0"/>
              <a:t>affects transaction throughput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329E7B-9D78-9047-8099-847435FC6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/>
          <p:cNvSpPr/>
          <p:nvPr/>
        </p:nvSpPr>
        <p:spPr bwMode="auto">
          <a:xfrm>
            <a:off x="6752110" y="179389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30" name="Straight Connector 29"/>
          <p:cNvCxnSpPr>
            <a:stCxn id="21" idx="2"/>
          </p:cNvCxnSpPr>
          <p:nvPr/>
        </p:nvCxnSpPr>
        <p:spPr bwMode="auto">
          <a:xfrm>
            <a:off x="7112150" y="213825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8507735" y="179389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32" name="Straight Connector 31"/>
          <p:cNvCxnSpPr>
            <a:stCxn id="31" idx="2"/>
          </p:cNvCxnSpPr>
          <p:nvPr/>
        </p:nvCxnSpPr>
        <p:spPr bwMode="auto">
          <a:xfrm>
            <a:off x="8867775" y="213825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Rectangle 32"/>
          <p:cNvSpPr/>
          <p:nvPr/>
        </p:nvSpPr>
        <p:spPr bwMode="auto">
          <a:xfrm>
            <a:off x="10260335" y="179389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34" name="Straight Connector 33"/>
          <p:cNvCxnSpPr>
            <a:stCxn id="33" idx="2"/>
          </p:cNvCxnSpPr>
          <p:nvPr/>
        </p:nvCxnSpPr>
        <p:spPr bwMode="auto">
          <a:xfrm>
            <a:off x="10620375" y="213825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8867775" y="2604035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9050104" y="2248814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038084" y="3455233"/>
            <a:ext cx="1435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granted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16195" y="5189358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release locks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31854" y="3537133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80460" y="4594050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 flipH="1">
            <a:off x="8867775" y="3197806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flipH="1">
            <a:off x="7109883" y="3807254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7088778" y="43999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8867775" y="4982548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70657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reliance on a central site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not rely on a central site, which may be a single point of failure or a bottleneck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Each site of a distributed database system provides its own security, locking, logging, integrity, and recovery, and handles its own data dictionary. No central site must be involved in every distributed transaction.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B7438B-3B2F-7340-B782-B4927F4E1C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7148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352749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operations and lock requests to each LM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51007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59734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</p:spTree>
    <p:extLst>
      <p:ext uri="{BB962C8B-B14F-4D97-AF65-F5344CB8AC3E}">
        <p14:creationId xmlns:p14="http://schemas.microsoft.com/office/powerpoint/2010/main" val="19348978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operations and lock requests to each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lock can be granted, LM forwards operation to local DP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51007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59734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41482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109838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729418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operations and lock requests to each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lock can be granted, LM forwards operation to local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DP sends “end of operation” to TM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51007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59734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41482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90088" y="4059684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109838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7109837" y="3801563"/>
            <a:ext cx="3520166" cy="5760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23152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operations and lock requests to each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lock can be granted, LM forwards operation to local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DP sends “end of operation” to TM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message to LM to release locks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51007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59734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40899" y="4965427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release locks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41482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90088" y="4059684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109838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7109837" y="3801563"/>
            <a:ext cx="3520166" cy="5760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8851007" y="4682377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13562664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Variant: </a:t>
            </a:r>
          </a:p>
          <a:p>
            <a:pPr marL="0" indent="0">
              <a:buNone/>
            </a:pPr>
            <a:r>
              <a:rPr lang="en-US" dirty="0"/>
              <a:t>DPs may send “end of operation” to their own LM</a:t>
            </a:r>
          </a:p>
          <a:p>
            <a:pPr marL="0" indent="0">
              <a:buNone/>
            </a:pPr>
            <a:r>
              <a:rPr lang="en-US" dirty="0"/>
              <a:t>LM releases lock and informs TM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EDE935-DD7E-B646-BC61-84C36C6470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51799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11839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07424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67464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0024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20064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41068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49795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32749" y="4678094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1543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80149" y="4059685"/>
            <a:ext cx="18453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</a:rPr>
              <a:t>+ release locks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099899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14864" y="378489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8867464" y="437123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848987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Deadlock</a:t>
            </a:r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exists when two or more transactions are waiting for each other to release a lock on an item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Three conditions must be satisfied for deadlock to occur:</a:t>
            </a:r>
          </a:p>
          <a:p>
            <a:pPr lvl="1"/>
            <a:r>
              <a:rPr lang="en-GB" dirty="0"/>
              <a:t>Concurrency: two transactions claim exclusive control of one resource</a:t>
            </a:r>
          </a:p>
          <a:p>
            <a:pPr lvl="1"/>
            <a:r>
              <a:rPr lang="en-GB" dirty="0"/>
              <a:t>Hold: one transaction continues to hold exclusively controlled resources until its need is satisfied</a:t>
            </a:r>
          </a:p>
          <a:p>
            <a:pPr lvl="1"/>
            <a:r>
              <a:rPr lang="en-GB" dirty="0"/>
              <a:t>Wait: transactions wait in queues for additional resources while holding resources already allocated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A94565-071D-CB44-8002-BBB4DA566D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165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Wait-For Graph</a:t>
            </a:r>
            <a:endParaRPr lang="en-US" dirty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Representation of interactions between transactions</a:t>
            </a:r>
          </a:p>
          <a:p>
            <a:pPr marL="0" indent="0">
              <a:buNone/>
            </a:pPr>
            <a:r>
              <a:rPr lang="en-GB" dirty="0"/>
              <a:t>Directed graph containing:</a:t>
            </a:r>
          </a:p>
          <a:p>
            <a:pPr lvl="1"/>
            <a:r>
              <a:rPr lang="en-GB" dirty="0"/>
              <a:t>A vertex for each transaction that is currently executing</a:t>
            </a:r>
          </a:p>
          <a:p>
            <a:pPr lvl="1"/>
            <a:r>
              <a:rPr lang="en-GB" dirty="0"/>
              <a:t>An edge from T1 to T2 if T1 is waiting to lock an item that is currently locked by T2</a:t>
            </a:r>
          </a:p>
          <a:p>
            <a:pPr marL="0" indent="0">
              <a:buNone/>
            </a:pPr>
            <a:r>
              <a:rPr lang="en-GB" dirty="0"/>
              <a:t>Deadlock exists </a:t>
            </a:r>
            <a:r>
              <a:rPr lang="en-GB" dirty="0" err="1"/>
              <a:t>iff</a:t>
            </a:r>
            <a:r>
              <a:rPr lang="en-GB" dirty="0"/>
              <a:t> the WFG contains a cycle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204868-CE9A-0C45-9FD9-F5D97282F3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8237538" y="241300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T1</a:t>
            </a:r>
            <a:endParaRPr lang="en-US" dirty="0"/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73739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T3</a:t>
            </a:r>
            <a:endParaRPr lang="en-US" dirty="0"/>
          </a:p>
        </p:txBody>
      </p:sp>
      <p:sp>
        <p:nvSpPr>
          <p:cNvPr id="216070" name="Oval 6"/>
          <p:cNvSpPr>
            <a:spLocks noChangeArrowheads="1"/>
          </p:cNvSpPr>
          <p:nvPr/>
        </p:nvSpPr>
        <p:spPr bwMode="auto">
          <a:xfrm>
            <a:off x="91011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T2</a:t>
            </a:r>
            <a:endParaRPr lang="en-US" dirty="0"/>
          </a:p>
        </p:txBody>
      </p:sp>
      <p:cxnSp>
        <p:nvCxnSpPr>
          <p:cNvPr id="216076" name="AutoShape 12"/>
          <p:cNvCxnSpPr>
            <a:cxnSpLocks noChangeShapeType="1"/>
            <a:stCxn id="216068" idx="5"/>
            <a:endCxn id="216070" idx="1"/>
          </p:cNvCxnSpPr>
          <p:nvPr/>
        </p:nvCxnSpPr>
        <p:spPr bwMode="auto">
          <a:xfrm>
            <a:off x="86061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7" name="AutoShape 13"/>
          <p:cNvCxnSpPr>
            <a:cxnSpLocks noChangeShapeType="1"/>
            <a:stCxn id="216070" idx="2"/>
            <a:endCxn id="216069" idx="6"/>
          </p:cNvCxnSpPr>
          <p:nvPr/>
        </p:nvCxnSpPr>
        <p:spPr bwMode="auto">
          <a:xfrm flipH="1">
            <a:off x="7805738" y="3922533"/>
            <a:ext cx="12954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8" name="AutoShape 14"/>
          <p:cNvCxnSpPr>
            <a:cxnSpLocks noChangeShapeType="1"/>
            <a:stCxn id="216069" idx="7"/>
            <a:endCxn id="216068" idx="3"/>
          </p:cNvCxnSpPr>
          <p:nvPr/>
        </p:nvCxnSpPr>
        <p:spPr bwMode="auto">
          <a:xfrm flipV="1">
            <a:off x="77425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6107154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types of Wait-For Graph</a:t>
            </a:r>
          </a:p>
          <a:p>
            <a:pPr lvl="1"/>
            <a:r>
              <a:rPr lang="en-US" dirty="0"/>
              <a:t>Local WFG</a:t>
            </a:r>
            <a:br>
              <a:rPr lang="en-US" dirty="0"/>
            </a:br>
            <a:r>
              <a:rPr lang="en-US" dirty="0"/>
              <a:t>(one per site, only considers transactions on that site)</a:t>
            </a:r>
          </a:p>
          <a:p>
            <a:pPr lvl="1"/>
            <a:r>
              <a:rPr lang="en-US" dirty="0"/>
              <a:t>Global WFG </a:t>
            </a:r>
            <a:br>
              <a:rPr lang="en-US" dirty="0"/>
            </a:br>
            <a:r>
              <a:rPr lang="en-US" dirty="0"/>
              <a:t>(union of all LWFGs)</a:t>
            </a:r>
          </a:p>
          <a:p>
            <a:pPr marL="0" indent="0">
              <a:buNone/>
            </a:pPr>
            <a:r>
              <a:rPr lang="en-US" dirty="0"/>
              <a:t>Deadlock may occur </a:t>
            </a:r>
          </a:p>
          <a:p>
            <a:pPr lvl="1"/>
            <a:r>
              <a:rPr lang="en-US" dirty="0"/>
              <a:t>on a single site </a:t>
            </a:r>
            <a:br>
              <a:rPr lang="en-US" dirty="0"/>
            </a:br>
            <a:r>
              <a:rPr lang="en-US" dirty="0"/>
              <a:t>(within its LWFG)</a:t>
            </a:r>
          </a:p>
          <a:p>
            <a:pPr lvl="1"/>
            <a:r>
              <a:rPr lang="en-US" dirty="0"/>
              <a:t>between sites </a:t>
            </a:r>
            <a:br>
              <a:rPr lang="en-US" dirty="0"/>
            </a:br>
            <a:r>
              <a:rPr lang="en-US" dirty="0"/>
              <a:t>(within the GWFG)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FAF00-E216-0B4F-B883-2F141431CA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488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Example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the wait-for relationship T1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/>
              <a:t>T2→T3→T4→T1 </a:t>
            </a:r>
            <a:br>
              <a:rPr lang="en-US" dirty="0"/>
            </a:br>
            <a:r>
              <a:rPr lang="en-US" dirty="0"/>
              <a:t>with T1, T2 on site 1 and T3, T4 on site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157E8A-4A8F-674C-A5AA-9B1A5C0E15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3206388" y="3357287"/>
            <a:ext cx="1440000" cy="2880000"/>
            <a:chOff x="974588" y="3749400"/>
            <a:chExt cx="1440000" cy="288000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974588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Site 1</a:t>
              </a: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1472588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T1</a:t>
              </a:r>
              <a:endParaRPr lang="en-US" dirty="0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1472588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T2</a:t>
              </a:r>
              <a:endParaRPr lang="en-US" dirty="0"/>
            </a:p>
          </p:txBody>
        </p:sp>
        <p:cxnSp>
          <p:nvCxnSpPr>
            <p:cNvPr id="9" name="AutoShape 12"/>
            <p:cNvCxnSpPr>
              <a:cxnSpLocks noChangeShapeType="1"/>
              <a:stCxn id="6" idx="4"/>
              <a:endCxn id="8" idx="0"/>
            </p:cNvCxnSpPr>
            <p:nvPr/>
          </p:nvCxnSpPr>
          <p:spPr bwMode="auto">
            <a:xfrm>
              <a:off x="1688488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</p:grpSp>
      <p:grpSp>
        <p:nvGrpSpPr>
          <p:cNvPr id="35" name="Group 34"/>
          <p:cNvGrpSpPr/>
          <p:nvPr/>
        </p:nvGrpSpPr>
        <p:grpSpPr>
          <a:xfrm>
            <a:off x="7539288" y="3357287"/>
            <a:ext cx="1440000" cy="2880000"/>
            <a:chOff x="5204400" y="3749400"/>
            <a:chExt cx="1440000" cy="2880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204400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Site 2</a:t>
              </a: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5708500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T3</a:t>
              </a:r>
              <a:endParaRPr lang="en-US" dirty="0"/>
            </a:p>
          </p:txBody>
        </p:sp>
        <p:cxnSp>
          <p:nvCxnSpPr>
            <p:cNvPr id="10" name="AutoShape 13"/>
            <p:cNvCxnSpPr>
              <a:cxnSpLocks noChangeShapeType="1"/>
              <a:stCxn id="7" idx="0"/>
              <a:endCxn id="22" idx="4"/>
            </p:cNvCxnSpPr>
            <p:nvPr/>
          </p:nvCxnSpPr>
          <p:spPr bwMode="auto">
            <a:xfrm flipV="1">
              <a:off x="5924400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  <p:sp>
          <p:nvSpPr>
            <p:cNvPr id="22" name="Oval 5"/>
            <p:cNvSpPr>
              <a:spLocks noChangeArrowheads="1"/>
            </p:cNvSpPr>
            <p:nvPr/>
          </p:nvSpPr>
          <p:spPr bwMode="auto">
            <a:xfrm>
              <a:off x="5708500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T4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61614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never require downtime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 distributed database system should provide on-line backup and recovery, and a full and incremental archiving facility. The backup and recovery should be fast enough to be performed online without noticeable detrimental affect on the entire system performance.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90AE3-E10C-664E-B9B3-C03250A597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246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Example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the wait-for relationship T1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/>
              <a:t>T2→T3→T4→T1 </a:t>
            </a:r>
            <a:br>
              <a:rPr lang="en-US" dirty="0"/>
            </a:br>
            <a:r>
              <a:rPr lang="en-US" dirty="0"/>
              <a:t>with T1, T2 on site 1 and T3, T4 on site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157E8A-4A8F-674C-A5AA-9B1A5C0E15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3206388" y="3357287"/>
            <a:ext cx="1440000" cy="2880000"/>
            <a:chOff x="974588" y="3749400"/>
            <a:chExt cx="1440000" cy="288000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974588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Site 1</a:t>
              </a: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1472588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T1</a:t>
              </a:r>
              <a:endParaRPr lang="en-US" dirty="0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1472588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T2</a:t>
              </a:r>
              <a:endParaRPr lang="en-US" dirty="0"/>
            </a:p>
          </p:txBody>
        </p:sp>
        <p:cxnSp>
          <p:nvCxnSpPr>
            <p:cNvPr id="9" name="AutoShape 12"/>
            <p:cNvCxnSpPr>
              <a:cxnSpLocks noChangeShapeType="1"/>
              <a:stCxn id="6" idx="4"/>
              <a:endCxn id="8" idx="0"/>
            </p:cNvCxnSpPr>
            <p:nvPr/>
          </p:nvCxnSpPr>
          <p:spPr bwMode="auto">
            <a:xfrm>
              <a:off x="1688488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</p:grpSp>
      <p:grpSp>
        <p:nvGrpSpPr>
          <p:cNvPr id="35" name="Group 34"/>
          <p:cNvGrpSpPr/>
          <p:nvPr/>
        </p:nvGrpSpPr>
        <p:grpSpPr>
          <a:xfrm>
            <a:off x="7539288" y="3357287"/>
            <a:ext cx="1440000" cy="2880000"/>
            <a:chOff x="5204400" y="3749400"/>
            <a:chExt cx="1440000" cy="2880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204400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Site 2</a:t>
              </a: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5708500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T3</a:t>
              </a:r>
              <a:endParaRPr lang="en-US" dirty="0"/>
            </a:p>
          </p:txBody>
        </p:sp>
        <p:cxnSp>
          <p:nvCxnSpPr>
            <p:cNvPr id="10" name="AutoShape 13"/>
            <p:cNvCxnSpPr>
              <a:cxnSpLocks noChangeShapeType="1"/>
              <a:stCxn id="7" idx="0"/>
              <a:endCxn id="22" idx="4"/>
            </p:cNvCxnSpPr>
            <p:nvPr/>
          </p:nvCxnSpPr>
          <p:spPr bwMode="auto">
            <a:xfrm flipV="1">
              <a:off x="5924400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  <p:sp>
          <p:nvSpPr>
            <p:cNvPr id="22" name="Oval 5"/>
            <p:cNvSpPr>
              <a:spLocks noChangeArrowheads="1"/>
            </p:cNvSpPr>
            <p:nvPr/>
          </p:nvSpPr>
          <p:spPr bwMode="auto">
            <a:xfrm>
              <a:off x="5708500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T4</a:t>
              </a:r>
              <a:endParaRPr lang="en-US" dirty="0"/>
            </a:p>
          </p:txBody>
        </p:sp>
      </p:grpSp>
      <p:cxnSp>
        <p:nvCxnSpPr>
          <p:cNvPr id="37" name="AutoShape 13"/>
          <p:cNvCxnSpPr>
            <a:cxnSpLocks noChangeShapeType="1"/>
            <a:stCxn id="22" idx="2"/>
            <a:endCxn id="6" idx="6"/>
          </p:cNvCxnSpPr>
          <p:nvPr/>
        </p:nvCxnSpPr>
        <p:spPr bwMode="auto">
          <a:xfrm flipH="1">
            <a:off x="4136188" y="4058687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38" name="AutoShape 13"/>
          <p:cNvCxnSpPr>
            <a:cxnSpLocks noChangeShapeType="1"/>
            <a:stCxn id="8" idx="6"/>
          </p:cNvCxnSpPr>
          <p:nvPr/>
        </p:nvCxnSpPr>
        <p:spPr bwMode="auto">
          <a:xfrm>
            <a:off x="4136188" y="5579787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39093631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Distributed Deadlock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main 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Prevention</a:t>
            </a:r>
          </a:p>
          <a:p>
            <a:pPr lvl="1"/>
            <a:r>
              <a:rPr lang="en-US" dirty="0"/>
              <a:t>pre-declaration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Avoidance</a:t>
            </a:r>
          </a:p>
          <a:p>
            <a:pPr lvl="1"/>
            <a:r>
              <a:rPr lang="en-US" dirty="0"/>
              <a:t>resource ordering</a:t>
            </a:r>
          </a:p>
          <a:p>
            <a:pPr lvl="1"/>
            <a:r>
              <a:rPr lang="en-US" dirty="0"/>
              <a:t>transaction </a:t>
            </a:r>
            <a:r>
              <a:rPr lang="en-US" dirty="0" err="1"/>
              <a:t>prioritisation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Detection and Resolution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FA0882-E458-5E42-B092-C4BA3347F6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439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Guarantees that deadlocks cannot occur in the first place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Transaction pre-declares all data items that it will access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checks that locking data items will not cause deadlock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Proceed (to lock) only if all data items are available (unlocked)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Con: 	difficult to know in advance which data items will be </a:t>
            </a:r>
            <a:br>
              <a:rPr lang="en-US" dirty="0"/>
            </a:br>
            <a:r>
              <a:rPr lang="en-US" dirty="0"/>
              <a:t>	accessed by a transaction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B4EFB-BEFB-3946-9E45-E48C212914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876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sub-approaches: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Resource ordering</a:t>
            </a:r>
          </a:p>
          <a:p>
            <a:pPr lvl="1"/>
            <a:r>
              <a:rPr lang="en-US" dirty="0"/>
              <a:t>Concurrency controlled such that deadlocks won’t happen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Transaction </a:t>
            </a:r>
            <a:r>
              <a:rPr lang="en-US" dirty="0" err="1"/>
              <a:t>prioritisation</a:t>
            </a:r>
            <a:endParaRPr lang="en-US" dirty="0"/>
          </a:p>
          <a:p>
            <a:pPr lvl="1"/>
            <a:r>
              <a:rPr lang="en-US" dirty="0"/>
              <a:t>Potential deadlocks detected and avoided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2374A6-C366-524E-861D-EF129E6078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659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 resources (data items) are ordered</a:t>
            </a:r>
          </a:p>
          <a:p>
            <a:pPr marL="0" indent="0">
              <a:buNone/>
            </a:pPr>
            <a:r>
              <a:rPr lang="en-US" dirty="0"/>
              <a:t>Transactions always access resources in this order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lvl="1"/>
            <a:r>
              <a:rPr lang="en-US" dirty="0"/>
              <a:t>Data item A comes before item B</a:t>
            </a:r>
          </a:p>
          <a:p>
            <a:pPr lvl="1"/>
            <a:r>
              <a:rPr lang="en-US" dirty="0"/>
              <a:t>Both transactions need to </a:t>
            </a:r>
            <a:r>
              <a:rPr lang="en-US"/>
              <a:t>get locks on A and B</a:t>
            </a:r>
            <a:endParaRPr lang="en-US" dirty="0"/>
          </a:p>
          <a:p>
            <a:pPr lvl="1"/>
            <a:r>
              <a:rPr lang="en-US" dirty="0"/>
              <a:t>All transactions must get a lock on A before trying for a lock on B</a:t>
            </a:r>
          </a:p>
          <a:p>
            <a:pPr lvl="1"/>
            <a:r>
              <a:rPr lang="en-US" dirty="0"/>
              <a:t>No transaction will ever be left with a lock on B and waiting for a lock on 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B9F36-B23E-804D-9604-6C5CF35007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6273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</a:t>
            </a:r>
            <a:r>
              <a:rPr lang="en-US" dirty="0" err="1"/>
              <a:t>Prioritisation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transaction has a timestamp that corresponds to the time it was started: </a:t>
            </a:r>
            <a:r>
              <a:rPr lang="en-US" dirty="0" err="1"/>
              <a:t>ts</a:t>
            </a:r>
            <a:r>
              <a:rPr lang="en-US" dirty="0"/>
              <a:t>(T)</a:t>
            </a:r>
          </a:p>
          <a:p>
            <a:pPr lvl="1"/>
            <a:r>
              <a:rPr lang="en-US" dirty="0"/>
              <a:t>Transactions can be </a:t>
            </a:r>
            <a:r>
              <a:rPr lang="en-US" dirty="0" err="1"/>
              <a:t>prioritised</a:t>
            </a:r>
            <a:r>
              <a:rPr lang="en-US" dirty="0"/>
              <a:t> using these timestamps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a lock request is denied, use priorities to choose a transaction to abort</a:t>
            </a:r>
          </a:p>
          <a:p>
            <a:pPr lvl="1"/>
            <a:r>
              <a:rPr lang="en-US" dirty="0"/>
              <a:t>WAIT-DIE and WOUND-WAIT rules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D4330E-52A2-5A49-AD3F-01181EBF5E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9450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WAIT-DIE and WOUND-WAIT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</a:t>
            </a:r>
            <a:r>
              <a:rPr lang="en-US" baseline="-25000" dirty="0"/>
              <a:t>i</a:t>
            </a:r>
            <a:r>
              <a:rPr lang="en-US" dirty="0"/>
              <a:t> requests a lock on a data item that is already locked by 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WAIT-DIE rule: </a:t>
            </a:r>
          </a:p>
          <a:p>
            <a:pPr marL="360000" lvl="1" indent="0">
              <a:buNone/>
            </a:pPr>
            <a:r>
              <a:rPr lang="en-US" dirty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br>
              <a:rPr lang="en-US"/>
            </a:br>
            <a:r>
              <a:rPr lang="en-US" dirty="0"/>
              <a:t>	then 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  <a:br>
              <a:rPr lang="en-US" dirty="0"/>
            </a:br>
            <a:r>
              <a:rPr lang="en-US" dirty="0"/>
              <a:t>	else T</a:t>
            </a:r>
            <a:r>
              <a:rPr lang="en-US" baseline="-25000" dirty="0"/>
              <a:t>i</a:t>
            </a:r>
            <a:r>
              <a:rPr lang="en-US" dirty="0"/>
              <a:t> dies (aborts and restarts with same timestamp)</a:t>
            </a:r>
          </a:p>
          <a:p>
            <a:pPr marL="0" indent="0">
              <a:buNone/>
            </a:pPr>
            <a:r>
              <a:rPr lang="en-US" dirty="0"/>
              <a:t>The WOUND-WAIT rule: </a:t>
            </a:r>
          </a:p>
          <a:p>
            <a:pPr marL="360000" lvl="1" indent="0">
              <a:buNone/>
            </a:pPr>
            <a:r>
              <a:rPr lang="en-US" dirty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br>
              <a:rPr lang="en-US" dirty="0"/>
            </a:br>
            <a:r>
              <a:rPr lang="en-US" dirty="0"/>
              <a:t>	then 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 is wounded (aborts and restarts with same timestamp) </a:t>
            </a:r>
            <a:br>
              <a:rPr lang="en-US" dirty="0"/>
            </a:br>
            <a:r>
              <a:rPr lang="en-US" dirty="0"/>
              <a:t>	else 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</a:p>
          <a:p>
            <a:pPr marL="360000" lvl="1" indent="0">
              <a:buNone/>
            </a:pPr>
            <a:r>
              <a:rPr lang="en-US" dirty="0"/>
              <a:t>note: WOUND-WAIT pre-empts active transactions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78DF52-5632-1045-B0CE-1093982A15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919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and Resolution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Study the GWFG for cycles (detection)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Break cycles by aborting transactions (resolution)</a:t>
            </a:r>
          </a:p>
          <a:p>
            <a:pPr marL="0" indent="0">
              <a:buNone/>
            </a:pPr>
            <a:r>
              <a:rPr lang="en-US" dirty="0"/>
              <a:t>Selecting minimum total cost sets of transactions to abort is NP-complete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Three main approaches to deadlock detection:</a:t>
            </a:r>
          </a:p>
          <a:p>
            <a:pPr lvl="1"/>
            <a:r>
              <a:rPr lang="en-US" dirty="0" err="1"/>
              <a:t>centralised</a:t>
            </a:r>
            <a:endParaRPr lang="en-US" dirty="0"/>
          </a:p>
          <a:p>
            <a:pPr lvl="1"/>
            <a:r>
              <a:rPr lang="en-US" dirty="0"/>
              <a:t>hierarchical</a:t>
            </a:r>
          </a:p>
          <a:p>
            <a:pPr lvl="1"/>
            <a:r>
              <a:rPr lang="en-US" dirty="0"/>
              <a:t>distributed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F3AED6-99B9-D048-B6E9-E23650B362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9073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Deadlock Detection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One site is designated as the deadlock detector (DD) for the system</a:t>
            </a:r>
          </a:p>
          <a:p>
            <a:pPr marL="0" indent="0">
              <a:buNone/>
            </a:pPr>
            <a:r>
              <a:rPr lang="en-US" dirty="0"/>
              <a:t>Each site sends its LWFG (or changes to its LWFG) to the DD at intervals</a:t>
            </a:r>
          </a:p>
          <a:p>
            <a:pPr marL="0" indent="0">
              <a:buNone/>
            </a:pPr>
            <a:r>
              <a:rPr lang="en-US" dirty="0"/>
              <a:t>DD constructs the GWFG and looks for cycles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9B4787-F420-DF41-B145-FD60C0B1D9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6128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Deadlock Detection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Each site has a DD, which looks in the site’s LWFG for cycles</a:t>
            </a:r>
          </a:p>
          <a:p>
            <a:pPr marL="0" indent="0">
              <a:buNone/>
            </a:pPr>
            <a:r>
              <a:rPr lang="en-US" dirty="0"/>
              <a:t>Each site sends its LWFG to the DD at the next level, which merges the LWFGs sent to it and looks for cycles</a:t>
            </a:r>
          </a:p>
          <a:p>
            <a:pPr marL="0" indent="0">
              <a:buNone/>
            </a:pPr>
            <a:r>
              <a:rPr lang="en-US" dirty="0"/>
              <a:t>These DDs send the merged WFGs to the next level,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BB09E6-9D15-2446-932A-82950C870D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3906042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5240047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6584500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7918505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4597037" y="416431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7275495" y="416431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5939710" y="3357701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cxnSp>
        <p:nvCxnSpPr>
          <p:cNvPr id="14" name="AutoShape 12"/>
          <p:cNvCxnSpPr>
            <a:cxnSpLocks noChangeShapeType="1"/>
            <a:stCxn id="7" idx="7"/>
            <a:endCxn id="11" idx="3"/>
          </p:cNvCxnSpPr>
          <p:nvPr/>
        </p:nvCxnSpPr>
        <p:spPr bwMode="auto">
          <a:xfrm flipV="1">
            <a:off x="4133770" y="4392042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17" name="AutoShape 12"/>
          <p:cNvCxnSpPr>
            <a:cxnSpLocks noChangeShapeType="1"/>
            <a:stCxn id="8" idx="1"/>
            <a:endCxn id="11" idx="5"/>
          </p:cNvCxnSpPr>
          <p:nvPr/>
        </p:nvCxnSpPr>
        <p:spPr bwMode="auto">
          <a:xfrm flipH="1" flipV="1">
            <a:off x="4824766" y="4392042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0" name="AutoShape 12"/>
          <p:cNvCxnSpPr>
            <a:cxnSpLocks noChangeShapeType="1"/>
            <a:stCxn id="10" idx="1"/>
            <a:endCxn id="12" idx="5"/>
          </p:cNvCxnSpPr>
          <p:nvPr/>
        </p:nvCxnSpPr>
        <p:spPr bwMode="auto">
          <a:xfrm flipH="1" flipV="1">
            <a:off x="7503224" y="4392042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3" name="AutoShape 12"/>
          <p:cNvCxnSpPr>
            <a:cxnSpLocks noChangeShapeType="1"/>
            <a:stCxn id="9" idx="7"/>
            <a:endCxn id="12" idx="3"/>
          </p:cNvCxnSpPr>
          <p:nvPr/>
        </p:nvCxnSpPr>
        <p:spPr bwMode="auto">
          <a:xfrm flipV="1">
            <a:off x="6812228" y="4392042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6" name="AutoShape 12"/>
          <p:cNvCxnSpPr>
            <a:cxnSpLocks noChangeShapeType="1"/>
            <a:stCxn id="12" idx="1"/>
            <a:endCxn id="13" idx="5"/>
          </p:cNvCxnSpPr>
          <p:nvPr/>
        </p:nvCxnSpPr>
        <p:spPr bwMode="auto">
          <a:xfrm flipH="1" flipV="1">
            <a:off x="6167438" y="3585430"/>
            <a:ext cx="1147128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9" name="AutoShape 12"/>
          <p:cNvCxnSpPr>
            <a:cxnSpLocks noChangeShapeType="1"/>
            <a:stCxn id="11" idx="7"/>
            <a:endCxn id="13" idx="3"/>
          </p:cNvCxnSpPr>
          <p:nvPr/>
        </p:nvCxnSpPr>
        <p:spPr bwMode="auto">
          <a:xfrm flipV="1">
            <a:off x="4824765" y="3585430"/>
            <a:ext cx="1154016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642253" y="5419581"/>
            <a:ext cx="80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74937" y="5431035"/>
            <a:ext cx="80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20453" y="5431035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53137" y="5419581"/>
            <a:ext cx="80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4</a:t>
            </a:r>
          </a:p>
        </p:txBody>
      </p:sp>
      <p:sp>
        <p:nvSpPr>
          <p:cNvPr id="36" name="Left Brace 35"/>
          <p:cNvSpPr/>
          <p:nvPr/>
        </p:nvSpPr>
        <p:spPr bwMode="auto">
          <a:xfrm>
            <a:off x="3237098" y="3357562"/>
            <a:ext cx="326743" cy="189605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52548" y="3880219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deadlock</a:t>
            </a:r>
          </a:p>
          <a:p>
            <a:pPr algn="ctr"/>
            <a:r>
              <a:rPr lang="en-US" dirty="0"/>
              <a:t>detectors</a:t>
            </a:r>
          </a:p>
        </p:txBody>
      </p:sp>
    </p:spTree>
    <p:extLst>
      <p:ext uri="{BB962C8B-B14F-4D97-AF65-F5344CB8AC3E}">
        <p14:creationId xmlns:p14="http://schemas.microsoft.com/office/powerpoint/2010/main" val="4106198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Applications should not know, or even be aware of, where the data are physically stored; applications should behave as if all data were stored locally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Location independence allows applications and data to be migrated easily from one site to another without modifications.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81393B-529D-9142-AA65-2A36E91141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1836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Detection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Responsibility for detecting deadlocks is delegated to sites</a:t>
            </a:r>
          </a:p>
          <a:p>
            <a:pPr marL="0" indent="0">
              <a:buNone/>
            </a:pPr>
            <a:r>
              <a:rPr lang="en-US" dirty="0"/>
              <a:t>LWFGs are modified to show relationships between local transactions and remote transactions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E70795-295E-A94E-B70F-B79DD8037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191962" y="3357287"/>
            <a:ext cx="216026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3689962" y="38427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T1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3689962" y="53638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T2</a:t>
            </a:r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10" name="AutoShape 12"/>
          <p:cNvCxnSpPr>
            <a:cxnSpLocks noChangeShapeType="1"/>
            <a:stCxn id="8" idx="4"/>
            <a:endCxn id="9" idx="0"/>
          </p:cNvCxnSpPr>
          <p:nvPr/>
        </p:nvCxnSpPr>
        <p:spPr bwMode="auto">
          <a:xfrm>
            <a:off x="3905862" y="4274587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6827586" y="3357287"/>
            <a:ext cx="213727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8028962" y="53638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T3</a:t>
            </a:r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14" name="AutoShape 13"/>
          <p:cNvCxnSpPr>
            <a:cxnSpLocks noChangeShapeType="1"/>
            <a:stCxn id="13" idx="0"/>
            <a:endCxn id="15" idx="4"/>
          </p:cNvCxnSpPr>
          <p:nvPr/>
        </p:nvCxnSpPr>
        <p:spPr bwMode="auto">
          <a:xfrm flipV="1">
            <a:off x="8244862" y="4274587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8028962" y="38427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T4</a:t>
            </a:r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16" name="AutoShape 13"/>
          <p:cNvCxnSpPr>
            <a:cxnSpLocks noChangeShapeType="1"/>
            <a:stCxn id="18" idx="1"/>
            <a:endCxn id="8" idx="5"/>
          </p:cNvCxnSpPr>
          <p:nvPr/>
        </p:nvCxnSpPr>
        <p:spPr bwMode="auto">
          <a:xfrm flipH="1" flipV="1">
            <a:off x="4058526" y="4211352"/>
            <a:ext cx="435018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17" name="AutoShape 13"/>
          <p:cNvCxnSpPr>
            <a:cxnSpLocks noChangeShapeType="1"/>
            <a:stCxn id="9" idx="7"/>
            <a:endCxn id="18" idx="3"/>
          </p:cNvCxnSpPr>
          <p:nvPr/>
        </p:nvCxnSpPr>
        <p:spPr bwMode="auto">
          <a:xfrm flipV="1">
            <a:off x="4058526" y="4956005"/>
            <a:ext cx="435018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sp>
        <p:nvSpPr>
          <p:cNvPr id="18" name="Oval 4"/>
          <p:cNvSpPr>
            <a:spLocks noChangeArrowheads="1"/>
          </p:cNvSpPr>
          <p:nvPr/>
        </p:nvSpPr>
        <p:spPr bwMode="auto">
          <a:xfrm>
            <a:off x="4430308" y="458744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7251178" y="458744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22" name="AutoShape 13"/>
          <p:cNvCxnSpPr>
            <a:cxnSpLocks noChangeShapeType="1"/>
            <a:stCxn id="15" idx="3"/>
            <a:endCxn id="19" idx="7"/>
          </p:cNvCxnSpPr>
          <p:nvPr/>
        </p:nvCxnSpPr>
        <p:spPr bwMode="auto">
          <a:xfrm flipH="1">
            <a:off x="7619742" y="4211352"/>
            <a:ext cx="472456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23" name="AutoShape 13"/>
          <p:cNvCxnSpPr>
            <a:cxnSpLocks noChangeShapeType="1"/>
            <a:stCxn id="19" idx="5"/>
            <a:endCxn id="13" idx="1"/>
          </p:cNvCxnSpPr>
          <p:nvPr/>
        </p:nvCxnSpPr>
        <p:spPr bwMode="auto">
          <a:xfrm>
            <a:off x="7619742" y="4956005"/>
            <a:ext cx="472456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80184556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Detection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91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LWFG contains a cycle not involving external edges</a:t>
            </a:r>
          </a:p>
          <a:p>
            <a:pPr lvl="1"/>
            <a:r>
              <a:rPr lang="en-US" dirty="0"/>
              <a:t>Local deadlock, resolve locally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LWFG contains a cycle involving external edges</a:t>
            </a:r>
          </a:p>
          <a:p>
            <a:pPr lvl="1"/>
            <a:r>
              <a:rPr lang="en-US" dirty="0"/>
              <a:t>Potential deadlock – communicate to other sites</a:t>
            </a:r>
          </a:p>
          <a:p>
            <a:pPr lvl="1"/>
            <a:r>
              <a:rPr lang="en-US" dirty="0"/>
              <a:t>Sites must then agree on a victim transaction to abort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A0FA5-E89E-2640-91B0-B52D39B46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9719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88747047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ACID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Non-distributed databases aim to maintain atomicity and durability of transactions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US" dirty="0"/>
              <a:t>Atomicity: </a:t>
            </a:r>
            <a:r>
              <a:rPr lang="en-GB" dirty="0"/>
              <a:t>A transaction is either performed completely or not at all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Durability: Once a transaction has been committed, changes should not be lost because of failure</a:t>
            </a:r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As with parallel databases, distributed databases use the two-phase commit protocol (2PC) to preserve atomicity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Increased cost of communication may require a variant approach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E20B91-3455-5C43-8F36-116ED15B1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0308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7759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6036526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40053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33559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A1258-2BBD-2B47-8915-5EB7CDF47C6F}"/>
              </a:ext>
            </a:extLst>
          </p:cNvPr>
          <p:cNvGrpSpPr/>
          <p:nvPr/>
        </p:nvGrpSpPr>
        <p:grpSpPr>
          <a:xfrm>
            <a:off x="3395699" y="5672256"/>
            <a:ext cx="2520281" cy="565032"/>
            <a:chOff x="3395699" y="5672256"/>
            <a:chExt cx="2520281" cy="565032"/>
          </a:xfrm>
        </p:grpSpPr>
        <p:sp>
          <p:nvSpPr>
            <p:cNvPr id="92" name="Left Brace 91"/>
            <p:cNvSpPr/>
            <p:nvPr/>
          </p:nvSpPr>
          <p:spPr bwMode="auto">
            <a:xfrm rot="16200000">
              <a:off x="4475820" y="4592135"/>
              <a:ext cx="360040" cy="2520281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074779" y="5960289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80843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61219A6-6646-0C4B-A911-3F41D12A12A3}"/>
              </a:ext>
            </a:extLst>
          </p:cNvPr>
          <p:cNvGrpSpPr/>
          <p:nvPr/>
        </p:nvGrpSpPr>
        <p:grpSpPr>
          <a:xfrm>
            <a:off x="6276020" y="3266376"/>
            <a:ext cx="1440160" cy="2433053"/>
            <a:chOff x="6276020" y="3266376"/>
            <a:chExt cx="1440160" cy="2433053"/>
          </a:xfrm>
        </p:grpSpPr>
        <p:sp>
          <p:nvSpPr>
            <p:cNvPr id="15" name="Rectangle 14"/>
            <p:cNvSpPr/>
            <p:nvPr/>
          </p:nvSpPr>
          <p:spPr bwMode="auto">
            <a:xfrm>
              <a:off x="735614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735614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735614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35614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735614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54" name="Straight Arrow Connector 53"/>
            <p:cNvCxnSpPr>
              <a:stCxn id="14" idx="3"/>
              <a:endCxn id="15" idx="1"/>
            </p:cNvCxnSpPr>
            <p:nvPr/>
          </p:nvCxnSpPr>
          <p:spPr bwMode="auto">
            <a:xfrm flipV="1">
              <a:off x="627602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5" name="Straight Arrow Connector 54"/>
            <p:cNvCxnSpPr>
              <a:stCxn id="14" idx="3"/>
              <a:endCxn id="18" idx="1"/>
            </p:cNvCxnSpPr>
            <p:nvPr/>
          </p:nvCxnSpPr>
          <p:spPr bwMode="auto">
            <a:xfrm flipV="1">
              <a:off x="627602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6" name="Straight Arrow Connector 55"/>
            <p:cNvCxnSpPr>
              <a:stCxn id="14" idx="3"/>
              <a:endCxn id="21" idx="1"/>
            </p:cNvCxnSpPr>
            <p:nvPr/>
          </p:nvCxnSpPr>
          <p:spPr bwMode="auto">
            <a:xfrm>
              <a:off x="627602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7" name="Straight Arrow Connector 56"/>
            <p:cNvCxnSpPr>
              <a:stCxn id="14" idx="3"/>
              <a:endCxn id="20" idx="1"/>
            </p:cNvCxnSpPr>
            <p:nvPr/>
          </p:nvCxnSpPr>
          <p:spPr bwMode="auto">
            <a:xfrm>
              <a:off x="627602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/>
            <p:cNvCxnSpPr>
              <a:stCxn id="14" idx="3"/>
              <a:endCxn id="19" idx="1"/>
            </p:cNvCxnSpPr>
            <p:nvPr/>
          </p:nvCxnSpPr>
          <p:spPr bwMode="auto">
            <a:xfrm>
              <a:off x="627602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0" name="TextBox 89"/>
            <p:cNvSpPr txBox="1"/>
            <p:nvPr/>
          </p:nvSpPr>
          <p:spPr>
            <a:xfrm>
              <a:off x="6280593" y="3266376"/>
              <a:ext cx="894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abort 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A1258-2BBD-2B47-8915-5EB7CDF47C6F}"/>
              </a:ext>
            </a:extLst>
          </p:cNvPr>
          <p:cNvGrpSpPr/>
          <p:nvPr/>
        </p:nvGrpSpPr>
        <p:grpSpPr>
          <a:xfrm>
            <a:off x="3395699" y="5672256"/>
            <a:ext cx="2520281" cy="565032"/>
            <a:chOff x="3395699" y="5672256"/>
            <a:chExt cx="2520281" cy="565032"/>
          </a:xfrm>
        </p:grpSpPr>
        <p:sp>
          <p:nvSpPr>
            <p:cNvPr id="92" name="Left Brace 91"/>
            <p:cNvSpPr/>
            <p:nvPr/>
          </p:nvSpPr>
          <p:spPr bwMode="auto">
            <a:xfrm rot="16200000">
              <a:off x="4475820" y="4592135"/>
              <a:ext cx="360040" cy="2520281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074779" y="5960289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371735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5113</TotalTime>
  <Words>6705</Words>
  <Application>Microsoft Macintosh PowerPoint</Application>
  <PresentationFormat>Widescreen</PresentationFormat>
  <Paragraphs>1238</Paragraphs>
  <Slides>142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142</vt:i4>
      </vt:variant>
    </vt:vector>
  </HeadingPairs>
  <TitlesOfParts>
    <vt:vector size="157" baseType="lpstr">
      <vt:lpstr>Arial</vt:lpstr>
      <vt:lpstr>Calibri</vt:lpstr>
      <vt:lpstr>Cambria Math</vt:lpstr>
      <vt:lpstr>Georgia</vt:lpstr>
      <vt:lpstr>Lucida Grande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Distributed Databases</vt:lpstr>
      <vt:lpstr>Overview</vt:lpstr>
      <vt:lpstr>What is a distributed database?</vt:lpstr>
      <vt:lpstr>DDBMS Principles</vt:lpstr>
      <vt:lpstr>Local autonomy</vt:lpstr>
      <vt:lpstr>No reliance on a central site</vt:lpstr>
      <vt:lpstr>Continuous operation</vt:lpstr>
      <vt:lpstr>Location independence</vt:lpstr>
      <vt:lpstr>Fragmentation independence</vt:lpstr>
      <vt:lpstr>Replication independence</vt:lpstr>
      <vt:lpstr>Distributed query processing</vt:lpstr>
      <vt:lpstr>Distributed transaction management</vt:lpstr>
      <vt:lpstr>Hardware independence</vt:lpstr>
      <vt:lpstr>Operating system independence</vt:lpstr>
      <vt:lpstr>Network independence</vt:lpstr>
      <vt:lpstr>DBMS independence</vt:lpstr>
      <vt:lpstr>Distributed Databases vs. Parallel Databases</vt:lpstr>
      <vt:lpstr>Distributed Databases vs. Parallel Databases</vt:lpstr>
      <vt:lpstr>Fragmentation</vt:lpstr>
      <vt:lpstr>Why Fragment?</vt:lpstr>
      <vt:lpstr>Fragmentation Approaches</vt:lpstr>
      <vt:lpstr>Decomposition</vt:lpstr>
      <vt:lpstr>Completeness</vt:lpstr>
      <vt:lpstr>Reconstruction</vt:lpstr>
      <vt:lpstr>Disjointness</vt:lpstr>
      <vt:lpstr>Horizontal Fragmentation</vt:lpstr>
      <vt:lpstr>Primary Horizontal Fragmentation</vt:lpstr>
      <vt:lpstr>Derived Horizontal Fragmentation</vt:lpstr>
      <vt:lpstr>Vertical Fragmentation</vt:lpstr>
      <vt:lpstr>Hybrid Fragmentation</vt:lpstr>
      <vt:lpstr>Query Processing</vt:lpstr>
      <vt:lpstr>Localisation</vt:lpstr>
      <vt:lpstr>Reduction for Horizontal Fragmentation</vt:lpstr>
      <vt:lpstr>Horizontal Selection Reduction</vt:lpstr>
      <vt:lpstr>Horizontal Selection Reduction</vt:lpstr>
      <vt:lpstr>Horizontal Selection Reduction</vt:lpstr>
      <vt:lpstr>Horizontal Selection Reduction</vt:lpstr>
      <vt:lpstr>Horizontal Join Reduction</vt:lpstr>
      <vt:lpstr>Horizontal Join Reduction</vt:lpstr>
      <vt:lpstr>Horizontal Join Reduction</vt:lpstr>
      <vt:lpstr>Horizontal Join Reduction</vt:lpstr>
      <vt:lpstr>Reduction for Vertical Fragmentation</vt:lpstr>
      <vt:lpstr>Vertical Projection Reduction</vt:lpstr>
      <vt:lpstr>Vertical Projection Reduction</vt:lpstr>
      <vt:lpstr>Vertical Projection Reduction</vt:lpstr>
      <vt:lpstr>Vertical Projection Reduction</vt:lpstr>
      <vt:lpstr>Distributed Joins</vt:lpstr>
      <vt:lpstr>The Distributed Join Problem</vt:lpstr>
      <vt:lpstr>The Distributed Join Problem</vt:lpstr>
      <vt:lpstr>The Distributed Join Problem</vt:lpstr>
      <vt:lpstr>Semijoin Reduction</vt:lpstr>
      <vt:lpstr>Semijoins</vt:lpstr>
      <vt:lpstr>Semijoin Reduction</vt:lpstr>
      <vt:lpstr>Semijoin Reduction, step 1</vt:lpstr>
      <vt:lpstr>Semijoin Reduction, step 2</vt:lpstr>
      <vt:lpstr>Semijoin Reduction, step 3</vt:lpstr>
      <vt:lpstr>Semijoin Reduction, step 4</vt:lpstr>
      <vt:lpstr>Semijoin Reduction</vt:lpstr>
      <vt:lpstr>Concurrency Control</vt:lpstr>
      <vt:lpstr>Distributed Transactions</vt:lpstr>
      <vt:lpstr>Distribution and ACID</vt:lpstr>
      <vt:lpstr>Two-Phase Locking</vt:lpstr>
      <vt:lpstr>Distribution and Two-Phase Locking</vt:lpstr>
      <vt:lpstr>Centralised Two-Phase Locking (C2PL)</vt:lpstr>
      <vt:lpstr>Centralised Two-Phase Locking (C2PL)</vt:lpstr>
      <vt:lpstr>Centralised Two-Phase Locking (C2PL)</vt:lpstr>
      <vt:lpstr>Centralised Two-Phase Locking (C2PL)</vt:lpstr>
      <vt:lpstr>Centralised Two-Phase Locking (C2PL)</vt:lpstr>
      <vt:lpstr>Distributed Two-Phase Locking (D2PL)</vt:lpstr>
      <vt:lpstr>Distributed Two-Phase Locking (D2PL)</vt:lpstr>
      <vt:lpstr>Distributed Two-Phase Locking (D2PL)</vt:lpstr>
      <vt:lpstr>Distributed Two-Phase Locking (D2PL)</vt:lpstr>
      <vt:lpstr>Distributed Two-Phase Locking (D2PL)</vt:lpstr>
      <vt:lpstr>Distributed Two-Phase Locking (D2PL)</vt:lpstr>
      <vt:lpstr>Deadlock</vt:lpstr>
      <vt:lpstr>Wait-For Graph</vt:lpstr>
      <vt:lpstr>Distributed Deadlock</vt:lpstr>
      <vt:lpstr>Distributed Deadlock Example</vt:lpstr>
      <vt:lpstr>Distributed Deadlock Example</vt:lpstr>
      <vt:lpstr>Managing Distributed Deadlock</vt:lpstr>
      <vt:lpstr>Prevention</vt:lpstr>
      <vt:lpstr>Avoidance</vt:lpstr>
      <vt:lpstr>Resource Ordering</vt:lpstr>
      <vt:lpstr>Transaction Prioritisation</vt:lpstr>
      <vt:lpstr>WAIT-DIE and WOUND-WAIT</vt:lpstr>
      <vt:lpstr>Detection and Resolution</vt:lpstr>
      <vt:lpstr>Centralised Deadlock Detection</vt:lpstr>
      <vt:lpstr>Hierarchical Deadlock Detection</vt:lpstr>
      <vt:lpstr>Distributed Deadlock Detection</vt:lpstr>
      <vt:lpstr>Distributed Deadlock Detection</vt:lpstr>
      <vt:lpstr>Reliability</vt:lpstr>
      <vt:lpstr>Distribution and ACID</vt:lpstr>
      <vt:lpstr>Centralised 2PC</vt:lpstr>
      <vt:lpstr>Centralised 2PC</vt:lpstr>
      <vt:lpstr>Centralised 2PC</vt:lpstr>
      <vt:lpstr>Centralised 2PC</vt:lpstr>
      <vt:lpstr>Centralised 2PC</vt:lpstr>
      <vt:lpstr>Centralised 2PC</vt:lpstr>
      <vt:lpstr>Centralised 2PC</vt:lpstr>
      <vt:lpstr>Centralised 2PC</vt:lpstr>
      <vt:lpstr>Linear 2PC</vt:lpstr>
      <vt:lpstr>Linear 2PC</vt:lpstr>
      <vt:lpstr>Linear 2PC</vt:lpstr>
      <vt:lpstr>Linear 2PC</vt:lpstr>
      <vt:lpstr>Linear 2PC</vt:lpstr>
      <vt:lpstr>Linear 2PC</vt:lpstr>
      <vt:lpstr>Distributed 2PC</vt:lpstr>
      <vt:lpstr>Distributed 2PC</vt:lpstr>
      <vt:lpstr>Distributed 2PC</vt:lpstr>
      <vt:lpstr>Distributed 2PC</vt:lpstr>
      <vt:lpstr>Comparison</vt:lpstr>
      <vt:lpstr>Replication</vt:lpstr>
      <vt:lpstr>Replication</vt:lpstr>
      <vt:lpstr>Replication</vt:lpstr>
      <vt:lpstr>Consistency</vt:lpstr>
      <vt:lpstr>Consistency</vt:lpstr>
      <vt:lpstr>Consistency</vt:lpstr>
      <vt:lpstr>Updates</vt:lpstr>
      <vt:lpstr>Update Propagation</vt:lpstr>
      <vt:lpstr>Eager Update Propagation</vt:lpstr>
      <vt:lpstr>Lazy Update Propagation</vt:lpstr>
      <vt:lpstr>Update Propagation</vt:lpstr>
      <vt:lpstr>Eager Centralised (Single Master) Limited Transparency</vt:lpstr>
      <vt:lpstr>Eager Centralised (Single Master) Full Transparency</vt:lpstr>
      <vt:lpstr>Eager Centralised (Single Master) - Reads</vt:lpstr>
      <vt:lpstr>Eager Centralised (Single Master) - Writes</vt:lpstr>
      <vt:lpstr>Eager Centralised (Primary Copy) Full Transparency</vt:lpstr>
      <vt:lpstr>Eager Distributed</vt:lpstr>
      <vt:lpstr>Lazy Centralised (Single Master) Limited Transparency</vt:lpstr>
      <vt:lpstr>Lazy Centralised (Single Master) Full Transparency</vt:lpstr>
      <vt:lpstr>Problem 1: Set up</vt:lpstr>
      <vt:lpstr>Problem 1: Execution trace</vt:lpstr>
      <vt:lpstr>Problem 1</vt:lpstr>
      <vt:lpstr>Problem 2: Set up</vt:lpstr>
      <vt:lpstr>Problem 2: Execution trace</vt:lpstr>
      <vt:lpstr>Problem 2</vt:lpstr>
      <vt:lpstr>Lazy Distributed</vt:lpstr>
      <vt:lpstr>The CAP Theorem</vt:lpstr>
      <vt:lpstr>The CAP Theorem</vt:lpstr>
      <vt:lpstr>The CAP Theorem</vt:lpstr>
      <vt:lpstr>Next Lecture: Data Warehousing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60</cp:revision>
  <dcterms:created xsi:type="dcterms:W3CDTF">2019-03-11T10:08:31Z</dcterms:created>
  <dcterms:modified xsi:type="dcterms:W3CDTF">2021-04-21T11:32:32Z</dcterms:modified>
</cp:coreProperties>
</file>