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9" r:id="rId3"/>
    <p:sldId id="260" r:id="rId4"/>
    <p:sldId id="258" r:id="rId5"/>
    <p:sldId id="257" r:id="rId6"/>
  </p:sldIdLst>
  <p:sldSz cx="12192000" cy="6858000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9250BB-47FE-43DF-870B-E21BE2B871FF}" type="doc">
      <dgm:prSet loTypeId="urn:microsoft.com/office/officeart/2005/8/layout/chevron1" loCatId="process" qsTypeId="urn:microsoft.com/office/officeart/2005/8/quickstyle/simple1" qsCatId="simple" csTypeId="urn:microsoft.com/office/officeart/2005/8/colors/colorful5" csCatId="colorful" phldr="1"/>
      <dgm:spPr/>
    </dgm:pt>
    <dgm:pt modelId="{4A9A20B4-B2CA-4051-B40F-212FDC83CB2F}">
      <dgm:prSet phldrT="[Text]"/>
      <dgm:spPr/>
      <dgm:t>
        <a:bodyPr/>
        <a:lstStyle/>
        <a:p>
          <a:r>
            <a:rPr lang="en-GB" dirty="0"/>
            <a:t>Inputs</a:t>
          </a:r>
        </a:p>
      </dgm:t>
    </dgm:pt>
    <dgm:pt modelId="{A4DDADE0-4467-4C1F-B8C2-7C8C561A61D8}" type="parTrans" cxnId="{C525948B-B6B3-4D56-9DE7-B26A6DB418E2}">
      <dgm:prSet/>
      <dgm:spPr/>
      <dgm:t>
        <a:bodyPr/>
        <a:lstStyle/>
        <a:p>
          <a:endParaRPr lang="en-GB"/>
        </a:p>
      </dgm:t>
    </dgm:pt>
    <dgm:pt modelId="{644C2374-666E-4179-B605-093D2EBCCDE9}" type="sibTrans" cxnId="{C525948B-B6B3-4D56-9DE7-B26A6DB418E2}">
      <dgm:prSet/>
      <dgm:spPr/>
      <dgm:t>
        <a:bodyPr/>
        <a:lstStyle/>
        <a:p>
          <a:endParaRPr lang="en-GB"/>
        </a:p>
      </dgm:t>
    </dgm:pt>
    <dgm:pt modelId="{DE1E9E41-20F7-4A81-97DF-E8C1B5065704}">
      <dgm:prSet phldrT="[Text]"/>
      <dgm:spPr/>
      <dgm:t>
        <a:bodyPr/>
        <a:lstStyle/>
        <a:p>
          <a:r>
            <a:rPr lang="en-GB" dirty="0"/>
            <a:t>Activities</a:t>
          </a:r>
        </a:p>
      </dgm:t>
    </dgm:pt>
    <dgm:pt modelId="{028F88DB-D652-45CA-9F7D-474DB22AA3B9}" type="parTrans" cxnId="{CEC9D7E1-066C-4880-87AF-5D3D6CB84EA7}">
      <dgm:prSet/>
      <dgm:spPr/>
      <dgm:t>
        <a:bodyPr/>
        <a:lstStyle/>
        <a:p>
          <a:endParaRPr lang="en-GB"/>
        </a:p>
      </dgm:t>
    </dgm:pt>
    <dgm:pt modelId="{D332C336-3703-495F-9146-663D1AF21DFE}" type="sibTrans" cxnId="{CEC9D7E1-066C-4880-87AF-5D3D6CB84EA7}">
      <dgm:prSet/>
      <dgm:spPr/>
      <dgm:t>
        <a:bodyPr/>
        <a:lstStyle/>
        <a:p>
          <a:endParaRPr lang="en-GB"/>
        </a:p>
      </dgm:t>
    </dgm:pt>
    <dgm:pt modelId="{78064A09-8F33-4328-9836-54DA98C66514}">
      <dgm:prSet phldrT="[Text]"/>
      <dgm:spPr/>
      <dgm:t>
        <a:bodyPr/>
        <a:lstStyle/>
        <a:p>
          <a:r>
            <a:rPr lang="en-GB" dirty="0"/>
            <a:t>Outputs</a:t>
          </a:r>
        </a:p>
      </dgm:t>
    </dgm:pt>
    <dgm:pt modelId="{1F7E513B-5205-4942-AC8C-145503F64203}" type="parTrans" cxnId="{C96ECE21-2A4E-456A-8C29-AFCA6C9CA635}">
      <dgm:prSet/>
      <dgm:spPr/>
      <dgm:t>
        <a:bodyPr/>
        <a:lstStyle/>
        <a:p>
          <a:endParaRPr lang="en-GB"/>
        </a:p>
      </dgm:t>
    </dgm:pt>
    <dgm:pt modelId="{B8586C1A-A8B7-4F45-AE54-83B29CCD3911}" type="sibTrans" cxnId="{C96ECE21-2A4E-456A-8C29-AFCA6C9CA635}">
      <dgm:prSet/>
      <dgm:spPr/>
      <dgm:t>
        <a:bodyPr/>
        <a:lstStyle/>
        <a:p>
          <a:endParaRPr lang="en-GB"/>
        </a:p>
      </dgm:t>
    </dgm:pt>
    <dgm:pt modelId="{32DDBF51-25E4-4FC0-A498-7613A4299D7C}">
      <dgm:prSet phldrT="[Text]"/>
      <dgm:spPr/>
      <dgm:t>
        <a:bodyPr/>
        <a:lstStyle/>
        <a:p>
          <a:r>
            <a:rPr lang="en-GB" dirty="0"/>
            <a:t>Outcomes</a:t>
          </a:r>
        </a:p>
      </dgm:t>
    </dgm:pt>
    <dgm:pt modelId="{D5274110-20A7-4E41-82A9-3C6145269D25}" type="parTrans" cxnId="{CFDF829E-95AE-4A06-9DC9-B36DA36A4860}">
      <dgm:prSet/>
      <dgm:spPr/>
      <dgm:t>
        <a:bodyPr/>
        <a:lstStyle/>
        <a:p>
          <a:endParaRPr lang="en-GB"/>
        </a:p>
      </dgm:t>
    </dgm:pt>
    <dgm:pt modelId="{D64341CF-EF58-4DCE-B5DC-46CDBDDA2EB2}" type="sibTrans" cxnId="{CFDF829E-95AE-4A06-9DC9-B36DA36A4860}">
      <dgm:prSet/>
      <dgm:spPr/>
      <dgm:t>
        <a:bodyPr/>
        <a:lstStyle/>
        <a:p>
          <a:endParaRPr lang="en-GB"/>
        </a:p>
      </dgm:t>
    </dgm:pt>
    <dgm:pt modelId="{D309C9C6-BCFD-412A-A90F-C21E867561C3}">
      <dgm:prSet phldrT="[Text]"/>
      <dgm:spPr/>
      <dgm:t>
        <a:bodyPr/>
        <a:lstStyle/>
        <a:p>
          <a:r>
            <a:rPr lang="en-GB" dirty="0"/>
            <a:t>IMPACTS</a:t>
          </a:r>
        </a:p>
      </dgm:t>
    </dgm:pt>
    <dgm:pt modelId="{9F7850E7-8061-44C0-BB6E-8453A3CD986D}" type="parTrans" cxnId="{9E4A53BF-2A4E-4E1A-8936-5E1947E83F38}">
      <dgm:prSet/>
      <dgm:spPr/>
      <dgm:t>
        <a:bodyPr/>
        <a:lstStyle/>
        <a:p>
          <a:endParaRPr lang="en-GB"/>
        </a:p>
      </dgm:t>
    </dgm:pt>
    <dgm:pt modelId="{03FFFED4-C195-4629-AAFB-336DCD41F542}" type="sibTrans" cxnId="{9E4A53BF-2A4E-4E1A-8936-5E1947E83F38}">
      <dgm:prSet/>
      <dgm:spPr/>
      <dgm:t>
        <a:bodyPr/>
        <a:lstStyle/>
        <a:p>
          <a:endParaRPr lang="en-GB"/>
        </a:p>
      </dgm:t>
    </dgm:pt>
    <dgm:pt modelId="{C0FD8BF5-E214-4423-B448-04D720FC5796}" type="pres">
      <dgm:prSet presAssocID="{DE9250BB-47FE-43DF-870B-E21BE2B871FF}" presName="Name0" presStyleCnt="0">
        <dgm:presLayoutVars>
          <dgm:dir/>
          <dgm:animLvl val="lvl"/>
          <dgm:resizeHandles val="exact"/>
        </dgm:presLayoutVars>
      </dgm:prSet>
      <dgm:spPr/>
    </dgm:pt>
    <dgm:pt modelId="{46ED5A16-8957-4AC9-9526-3EFD602AA0FF}" type="pres">
      <dgm:prSet presAssocID="{4A9A20B4-B2CA-4051-B40F-212FDC83CB2F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BC168C42-3F3A-428A-8F74-D2A89F12AB61}" type="pres">
      <dgm:prSet presAssocID="{644C2374-666E-4179-B605-093D2EBCCDE9}" presName="parTxOnlySpace" presStyleCnt="0"/>
      <dgm:spPr/>
    </dgm:pt>
    <dgm:pt modelId="{94AD24E2-3429-4E6E-8BA3-E27F9C2E4922}" type="pres">
      <dgm:prSet presAssocID="{DE1E9E41-20F7-4A81-97DF-E8C1B5065704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872B3784-63EA-411D-BF48-FCF4BBDC1321}" type="pres">
      <dgm:prSet presAssocID="{D332C336-3703-495F-9146-663D1AF21DFE}" presName="parTxOnlySpace" presStyleCnt="0"/>
      <dgm:spPr/>
    </dgm:pt>
    <dgm:pt modelId="{51457EC4-6748-41C0-AE7B-BCF673BEA87A}" type="pres">
      <dgm:prSet presAssocID="{78064A09-8F33-4328-9836-54DA98C66514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77ED64A2-9A2C-4B85-A35B-E7880B1DF2CE}" type="pres">
      <dgm:prSet presAssocID="{B8586C1A-A8B7-4F45-AE54-83B29CCD3911}" presName="parTxOnlySpace" presStyleCnt="0"/>
      <dgm:spPr/>
    </dgm:pt>
    <dgm:pt modelId="{A6C31E0B-E868-4790-B431-C489225E5C7B}" type="pres">
      <dgm:prSet presAssocID="{32DDBF51-25E4-4FC0-A498-7613A4299D7C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C63C7192-2FA9-4742-BBB9-A0E2FF18ED96}" type="pres">
      <dgm:prSet presAssocID="{D64341CF-EF58-4DCE-B5DC-46CDBDDA2EB2}" presName="parTxOnlySpace" presStyleCnt="0"/>
      <dgm:spPr/>
    </dgm:pt>
    <dgm:pt modelId="{C0A8C458-5B0F-4C06-A6A4-6044AF743371}" type="pres">
      <dgm:prSet presAssocID="{D309C9C6-BCFD-412A-A90F-C21E867561C3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</dgm:pt>
  </dgm:ptLst>
  <dgm:cxnLst>
    <dgm:cxn modelId="{2C62D409-7097-473D-ACD8-E0D18BB0F383}" type="presOf" srcId="{D309C9C6-BCFD-412A-A90F-C21E867561C3}" destId="{C0A8C458-5B0F-4C06-A6A4-6044AF743371}" srcOrd="0" destOrd="0" presId="urn:microsoft.com/office/officeart/2005/8/layout/chevron1"/>
    <dgm:cxn modelId="{3C244019-88F6-49B8-B9A6-44E2232882ED}" type="presOf" srcId="{4A9A20B4-B2CA-4051-B40F-212FDC83CB2F}" destId="{46ED5A16-8957-4AC9-9526-3EFD602AA0FF}" srcOrd="0" destOrd="0" presId="urn:microsoft.com/office/officeart/2005/8/layout/chevron1"/>
    <dgm:cxn modelId="{8CE2551E-AAC5-4236-9D2A-15261308CA04}" type="presOf" srcId="{32DDBF51-25E4-4FC0-A498-7613A4299D7C}" destId="{A6C31E0B-E868-4790-B431-C489225E5C7B}" srcOrd="0" destOrd="0" presId="urn:microsoft.com/office/officeart/2005/8/layout/chevron1"/>
    <dgm:cxn modelId="{C96ECE21-2A4E-456A-8C29-AFCA6C9CA635}" srcId="{DE9250BB-47FE-43DF-870B-E21BE2B871FF}" destId="{78064A09-8F33-4328-9836-54DA98C66514}" srcOrd="2" destOrd="0" parTransId="{1F7E513B-5205-4942-AC8C-145503F64203}" sibTransId="{B8586C1A-A8B7-4F45-AE54-83B29CCD3911}"/>
    <dgm:cxn modelId="{C525948B-B6B3-4D56-9DE7-B26A6DB418E2}" srcId="{DE9250BB-47FE-43DF-870B-E21BE2B871FF}" destId="{4A9A20B4-B2CA-4051-B40F-212FDC83CB2F}" srcOrd="0" destOrd="0" parTransId="{A4DDADE0-4467-4C1F-B8C2-7C8C561A61D8}" sibTransId="{644C2374-666E-4179-B605-093D2EBCCDE9}"/>
    <dgm:cxn modelId="{CFDF829E-95AE-4A06-9DC9-B36DA36A4860}" srcId="{DE9250BB-47FE-43DF-870B-E21BE2B871FF}" destId="{32DDBF51-25E4-4FC0-A498-7613A4299D7C}" srcOrd="3" destOrd="0" parTransId="{D5274110-20A7-4E41-82A9-3C6145269D25}" sibTransId="{D64341CF-EF58-4DCE-B5DC-46CDBDDA2EB2}"/>
    <dgm:cxn modelId="{9E4A53BF-2A4E-4E1A-8936-5E1947E83F38}" srcId="{DE9250BB-47FE-43DF-870B-E21BE2B871FF}" destId="{D309C9C6-BCFD-412A-A90F-C21E867561C3}" srcOrd="4" destOrd="0" parTransId="{9F7850E7-8061-44C0-BB6E-8453A3CD986D}" sibTransId="{03FFFED4-C195-4629-AAFB-336DCD41F542}"/>
    <dgm:cxn modelId="{F1CCA5D7-CBB4-41DD-A389-27E77B586A49}" type="presOf" srcId="{DE1E9E41-20F7-4A81-97DF-E8C1B5065704}" destId="{94AD24E2-3429-4E6E-8BA3-E27F9C2E4922}" srcOrd="0" destOrd="0" presId="urn:microsoft.com/office/officeart/2005/8/layout/chevron1"/>
    <dgm:cxn modelId="{DA8F88E0-EE32-4463-B5A5-1EC3E7B2EAAE}" type="presOf" srcId="{78064A09-8F33-4328-9836-54DA98C66514}" destId="{51457EC4-6748-41C0-AE7B-BCF673BEA87A}" srcOrd="0" destOrd="0" presId="urn:microsoft.com/office/officeart/2005/8/layout/chevron1"/>
    <dgm:cxn modelId="{CEC9D7E1-066C-4880-87AF-5D3D6CB84EA7}" srcId="{DE9250BB-47FE-43DF-870B-E21BE2B871FF}" destId="{DE1E9E41-20F7-4A81-97DF-E8C1B5065704}" srcOrd="1" destOrd="0" parTransId="{028F88DB-D652-45CA-9F7D-474DB22AA3B9}" sibTransId="{D332C336-3703-495F-9146-663D1AF21DFE}"/>
    <dgm:cxn modelId="{318546F1-1548-43EC-A6CC-918BF8B96464}" type="presOf" srcId="{DE9250BB-47FE-43DF-870B-E21BE2B871FF}" destId="{C0FD8BF5-E214-4423-B448-04D720FC5796}" srcOrd="0" destOrd="0" presId="urn:microsoft.com/office/officeart/2005/8/layout/chevron1"/>
    <dgm:cxn modelId="{F4FA2943-A6FD-4058-8257-B53E5AC4AD1B}" type="presParOf" srcId="{C0FD8BF5-E214-4423-B448-04D720FC5796}" destId="{46ED5A16-8957-4AC9-9526-3EFD602AA0FF}" srcOrd="0" destOrd="0" presId="urn:microsoft.com/office/officeart/2005/8/layout/chevron1"/>
    <dgm:cxn modelId="{62F41941-6FAB-4CCE-9B00-5EB27FABD33D}" type="presParOf" srcId="{C0FD8BF5-E214-4423-B448-04D720FC5796}" destId="{BC168C42-3F3A-428A-8F74-D2A89F12AB61}" srcOrd="1" destOrd="0" presId="urn:microsoft.com/office/officeart/2005/8/layout/chevron1"/>
    <dgm:cxn modelId="{C5AABD4A-776A-4FA0-BD28-7030783E184D}" type="presParOf" srcId="{C0FD8BF5-E214-4423-B448-04D720FC5796}" destId="{94AD24E2-3429-4E6E-8BA3-E27F9C2E4922}" srcOrd="2" destOrd="0" presId="urn:microsoft.com/office/officeart/2005/8/layout/chevron1"/>
    <dgm:cxn modelId="{593B9F47-3D7E-439D-B43C-3CC4D227B4E4}" type="presParOf" srcId="{C0FD8BF5-E214-4423-B448-04D720FC5796}" destId="{872B3784-63EA-411D-BF48-FCF4BBDC1321}" srcOrd="3" destOrd="0" presId="urn:microsoft.com/office/officeart/2005/8/layout/chevron1"/>
    <dgm:cxn modelId="{80516ED4-DC5A-4CB6-96E3-06EC2D9B35EE}" type="presParOf" srcId="{C0FD8BF5-E214-4423-B448-04D720FC5796}" destId="{51457EC4-6748-41C0-AE7B-BCF673BEA87A}" srcOrd="4" destOrd="0" presId="urn:microsoft.com/office/officeart/2005/8/layout/chevron1"/>
    <dgm:cxn modelId="{6871EA36-5C2F-40B1-8E77-5C423DA88FC2}" type="presParOf" srcId="{C0FD8BF5-E214-4423-B448-04D720FC5796}" destId="{77ED64A2-9A2C-4B85-A35B-E7880B1DF2CE}" srcOrd="5" destOrd="0" presId="urn:microsoft.com/office/officeart/2005/8/layout/chevron1"/>
    <dgm:cxn modelId="{52D66AEF-A720-4701-953E-3980A6BB6E94}" type="presParOf" srcId="{C0FD8BF5-E214-4423-B448-04D720FC5796}" destId="{A6C31E0B-E868-4790-B431-C489225E5C7B}" srcOrd="6" destOrd="0" presId="urn:microsoft.com/office/officeart/2005/8/layout/chevron1"/>
    <dgm:cxn modelId="{B40C6251-893E-4BDB-AE25-EA5EA0494D08}" type="presParOf" srcId="{C0FD8BF5-E214-4423-B448-04D720FC5796}" destId="{C63C7192-2FA9-4742-BBB9-A0E2FF18ED96}" srcOrd="7" destOrd="0" presId="urn:microsoft.com/office/officeart/2005/8/layout/chevron1"/>
    <dgm:cxn modelId="{64675DE9-C2DF-466F-8BAA-9FBBD90CC080}" type="presParOf" srcId="{C0FD8BF5-E214-4423-B448-04D720FC5796}" destId="{C0A8C458-5B0F-4C06-A6A4-6044AF743371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ADBE9E9-5336-40A5-BFCF-D77A2E06DADF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5B5240C1-26BF-49C3-BE2D-EE7E3E19DE1C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GB" sz="2000" dirty="0">
              <a:solidFill>
                <a:schemeClr val="tx1"/>
              </a:solidFill>
            </a:rPr>
            <a:t>Activities</a:t>
          </a:r>
        </a:p>
      </dgm:t>
    </dgm:pt>
    <dgm:pt modelId="{BC28500C-C85F-49EF-88AA-1AA7EDB26EDF}" type="parTrans" cxnId="{726F9E5B-BF70-4CEF-B2E2-12888FC78C1A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D0245BEC-0FBE-459C-86EC-B83E8C4D44DE}" type="sibTrans" cxnId="{726F9E5B-BF70-4CEF-B2E2-12888FC78C1A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D6582DCF-ED9C-4896-AED7-21D98AE7C0A5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GB" sz="2000" dirty="0">
              <a:solidFill>
                <a:schemeClr val="tx1"/>
              </a:solidFill>
            </a:rPr>
            <a:t>Outputs</a:t>
          </a:r>
        </a:p>
      </dgm:t>
    </dgm:pt>
    <dgm:pt modelId="{A21576CB-CB32-4187-AD1F-2C3BF8CDFD85}" type="parTrans" cxnId="{A0EB2119-A7FF-4F47-B122-C5FF23941A79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72AB868C-D197-4D71-84DB-7412505C15D6}" type="sibTrans" cxnId="{A0EB2119-A7FF-4F47-B122-C5FF23941A79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7EB5F6DE-98C1-4A18-BCE9-64DC7FC62C2B}">
      <dgm:prSet phldrT="[Text]" custT="1"/>
      <dgm:spPr>
        <a:noFill/>
      </dgm:spPr>
      <dgm:t>
        <a:bodyPr/>
        <a:lstStyle/>
        <a:p>
          <a:r>
            <a:rPr lang="en-GB" sz="2000" dirty="0">
              <a:solidFill>
                <a:schemeClr val="tx1"/>
              </a:solidFill>
            </a:rPr>
            <a:t>Impacts</a:t>
          </a:r>
        </a:p>
      </dgm:t>
    </dgm:pt>
    <dgm:pt modelId="{7ACBE9AE-504B-4D97-B8E7-9533CF676641}" type="parTrans" cxnId="{9356E809-68E7-46C4-9C41-26ED11011455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ED5B16CD-BB05-4FE9-93B5-89CF22BF0023}" type="sibTrans" cxnId="{9356E809-68E7-46C4-9C41-26ED11011455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17DBDD74-0104-4BB5-BC33-50B8690C8609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GB" sz="2000" dirty="0">
              <a:solidFill>
                <a:schemeClr val="tx1"/>
              </a:solidFill>
            </a:rPr>
            <a:t>ST Outcomes</a:t>
          </a:r>
        </a:p>
      </dgm:t>
    </dgm:pt>
    <dgm:pt modelId="{F3F00372-1DF4-4170-A5BD-60C210EA595A}" type="parTrans" cxnId="{E6566302-8649-4760-9EF8-DDED6265564D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494680D6-BCA2-4A26-8FF7-F5A0DD9EF1B4}" type="sibTrans" cxnId="{E6566302-8649-4760-9EF8-DDED6265564D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C5C2C57E-7803-4081-91F5-8D60C048B5A2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GB" sz="2000" dirty="0">
              <a:solidFill>
                <a:schemeClr val="tx1"/>
              </a:solidFill>
            </a:rPr>
            <a:t>MT outcomes</a:t>
          </a:r>
        </a:p>
      </dgm:t>
    </dgm:pt>
    <dgm:pt modelId="{E7E947BF-8129-41D0-9D7E-61B5C428D6FC}" type="parTrans" cxnId="{A5B24F75-1F5B-41B9-897A-2D6D8A350A43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43B8E17C-BD99-457A-9339-64F8C2B805B9}" type="sibTrans" cxnId="{A5B24F75-1F5B-41B9-897A-2D6D8A350A43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FC296989-54DE-4E44-A55F-E22014A91791}" type="pres">
      <dgm:prSet presAssocID="{7ADBE9E9-5336-40A5-BFCF-D77A2E06DADF}" presName="Name0" presStyleCnt="0">
        <dgm:presLayoutVars>
          <dgm:dir/>
          <dgm:resizeHandles val="exact"/>
        </dgm:presLayoutVars>
      </dgm:prSet>
      <dgm:spPr/>
    </dgm:pt>
    <dgm:pt modelId="{F306368C-5B9C-424D-AC3F-F1BCF6A9D20D}" type="pres">
      <dgm:prSet presAssocID="{5B5240C1-26BF-49C3-BE2D-EE7E3E19DE1C}" presName="parTxOnly" presStyleLbl="node1" presStyleIdx="0" presStyleCnt="5" custScaleX="139987">
        <dgm:presLayoutVars>
          <dgm:bulletEnabled val="1"/>
        </dgm:presLayoutVars>
      </dgm:prSet>
      <dgm:spPr/>
    </dgm:pt>
    <dgm:pt modelId="{AF552758-AFED-468A-A9AC-0EDAE70560E8}" type="pres">
      <dgm:prSet presAssocID="{D0245BEC-0FBE-459C-86EC-B83E8C4D44DE}" presName="parSpace" presStyleCnt="0"/>
      <dgm:spPr/>
    </dgm:pt>
    <dgm:pt modelId="{2B35C4BE-34DE-4E60-9755-55B480CBD5A7}" type="pres">
      <dgm:prSet presAssocID="{D6582DCF-ED9C-4896-AED7-21D98AE7C0A5}" presName="parTxOnly" presStyleLbl="node1" presStyleIdx="1" presStyleCnt="5" custScaleX="141126">
        <dgm:presLayoutVars>
          <dgm:bulletEnabled val="1"/>
        </dgm:presLayoutVars>
      </dgm:prSet>
      <dgm:spPr/>
    </dgm:pt>
    <dgm:pt modelId="{7ECC743D-AB6B-467D-A1E6-FB5D6566F54C}" type="pres">
      <dgm:prSet presAssocID="{72AB868C-D197-4D71-84DB-7412505C15D6}" presName="parSpace" presStyleCnt="0"/>
      <dgm:spPr/>
    </dgm:pt>
    <dgm:pt modelId="{B5B29573-E522-443C-9ED2-E43973754E47}" type="pres">
      <dgm:prSet presAssocID="{17DBDD74-0104-4BB5-BC33-50B8690C8609}" presName="parTxOnly" presStyleLbl="node1" presStyleIdx="2" presStyleCnt="5" custScaleX="106778">
        <dgm:presLayoutVars>
          <dgm:bulletEnabled val="1"/>
        </dgm:presLayoutVars>
      </dgm:prSet>
      <dgm:spPr/>
    </dgm:pt>
    <dgm:pt modelId="{2B0BBEF0-CC53-43ED-BA41-7251C8339BB1}" type="pres">
      <dgm:prSet presAssocID="{494680D6-BCA2-4A26-8FF7-F5A0DD9EF1B4}" presName="parSpace" presStyleCnt="0"/>
      <dgm:spPr/>
    </dgm:pt>
    <dgm:pt modelId="{0B8AD954-BA15-4122-8405-CB1089CB3C0F}" type="pres">
      <dgm:prSet presAssocID="{C5C2C57E-7803-4081-91F5-8D60C048B5A2}" presName="parTxOnly" presStyleLbl="node1" presStyleIdx="3" presStyleCnt="5" custLinFactNeighborX="42306">
        <dgm:presLayoutVars>
          <dgm:bulletEnabled val="1"/>
        </dgm:presLayoutVars>
      </dgm:prSet>
      <dgm:spPr/>
    </dgm:pt>
    <dgm:pt modelId="{B378D126-02F5-4880-A815-D3C39D5E291B}" type="pres">
      <dgm:prSet presAssocID="{43B8E17C-BD99-457A-9339-64F8C2B805B9}" presName="parSpace" presStyleCnt="0"/>
      <dgm:spPr/>
    </dgm:pt>
    <dgm:pt modelId="{96335912-69A9-42EC-A157-F8A8A63FBA96}" type="pres">
      <dgm:prSet presAssocID="{7EB5F6DE-98C1-4A18-BCE9-64DC7FC62C2B}" presName="parTxOnly" presStyleLbl="node1" presStyleIdx="4" presStyleCnt="5" custScaleX="100546">
        <dgm:presLayoutVars>
          <dgm:bulletEnabled val="1"/>
        </dgm:presLayoutVars>
      </dgm:prSet>
      <dgm:spPr/>
    </dgm:pt>
  </dgm:ptLst>
  <dgm:cxnLst>
    <dgm:cxn modelId="{E6566302-8649-4760-9EF8-DDED6265564D}" srcId="{7ADBE9E9-5336-40A5-BFCF-D77A2E06DADF}" destId="{17DBDD74-0104-4BB5-BC33-50B8690C8609}" srcOrd="2" destOrd="0" parTransId="{F3F00372-1DF4-4170-A5BD-60C210EA595A}" sibTransId="{494680D6-BCA2-4A26-8FF7-F5A0DD9EF1B4}"/>
    <dgm:cxn modelId="{9356E809-68E7-46C4-9C41-26ED11011455}" srcId="{7ADBE9E9-5336-40A5-BFCF-D77A2E06DADF}" destId="{7EB5F6DE-98C1-4A18-BCE9-64DC7FC62C2B}" srcOrd="4" destOrd="0" parTransId="{7ACBE9AE-504B-4D97-B8E7-9533CF676641}" sibTransId="{ED5B16CD-BB05-4FE9-93B5-89CF22BF0023}"/>
    <dgm:cxn modelId="{A0EB2119-A7FF-4F47-B122-C5FF23941A79}" srcId="{7ADBE9E9-5336-40A5-BFCF-D77A2E06DADF}" destId="{D6582DCF-ED9C-4896-AED7-21D98AE7C0A5}" srcOrd="1" destOrd="0" parTransId="{A21576CB-CB32-4187-AD1F-2C3BF8CDFD85}" sibTransId="{72AB868C-D197-4D71-84DB-7412505C15D6}"/>
    <dgm:cxn modelId="{9FE1FA2D-5B84-48FA-9A81-729E3F18F34F}" type="presOf" srcId="{17DBDD74-0104-4BB5-BC33-50B8690C8609}" destId="{B5B29573-E522-443C-9ED2-E43973754E47}" srcOrd="0" destOrd="0" presId="urn:microsoft.com/office/officeart/2005/8/layout/hChevron3"/>
    <dgm:cxn modelId="{726F9E5B-BF70-4CEF-B2E2-12888FC78C1A}" srcId="{7ADBE9E9-5336-40A5-BFCF-D77A2E06DADF}" destId="{5B5240C1-26BF-49C3-BE2D-EE7E3E19DE1C}" srcOrd="0" destOrd="0" parTransId="{BC28500C-C85F-49EF-88AA-1AA7EDB26EDF}" sibTransId="{D0245BEC-0FBE-459C-86EC-B83E8C4D44DE}"/>
    <dgm:cxn modelId="{3C4AD55C-3B85-4D5C-AA76-D8756D5FB8AC}" type="presOf" srcId="{7ADBE9E9-5336-40A5-BFCF-D77A2E06DADF}" destId="{FC296989-54DE-4E44-A55F-E22014A91791}" srcOrd="0" destOrd="0" presId="urn:microsoft.com/office/officeart/2005/8/layout/hChevron3"/>
    <dgm:cxn modelId="{78C51461-F8F6-4913-8C8F-2F3EAAF2C4E5}" type="presOf" srcId="{C5C2C57E-7803-4081-91F5-8D60C048B5A2}" destId="{0B8AD954-BA15-4122-8405-CB1089CB3C0F}" srcOrd="0" destOrd="0" presId="urn:microsoft.com/office/officeart/2005/8/layout/hChevron3"/>
    <dgm:cxn modelId="{A5B24F75-1F5B-41B9-897A-2D6D8A350A43}" srcId="{7ADBE9E9-5336-40A5-BFCF-D77A2E06DADF}" destId="{C5C2C57E-7803-4081-91F5-8D60C048B5A2}" srcOrd="3" destOrd="0" parTransId="{E7E947BF-8129-41D0-9D7E-61B5C428D6FC}" sibTransId="{43B8E17C-BD99-457A-9339-64F8C2B805B9}"/>
    <dgm:cxn modelId="{DA4F8F57-4863-46A3-B5D0-DAF0E42B7B4D}" type="presOf" srcId="{D6582DCF-ED9C-4896-AED7-21D98AE7C0A5}" destId="{2B35C4BE-34DE-4E60-9755-55B480CBD5A7}" srcOrd="0" destOrd="0" presId="urn:microsoft.com/office/officeart/2005/8/layout/hChevron3"/>
    <dgm:cxn modelId="{523262BA-BAF7-428B-AC76-47E60AE69C38}" type="presOf" srcId="{7EB5F6DE-98C1-4A18-BCE9-64DC7FC62C2B}" destId="{96335912-69A9-42EC-A157-F8A8A63FBA96}" srcOrd="0" destOrd="0" presId="urn:microsoft.com/office/officeart/2005/8/layout/hChevron3"/>
    <dgm:cxn modelId="{F656D6CA-0B7D-42EF-B0D6-1232F6E8CD39}" type="presOf" srcId="{5B5240C1-26BF-49C3-BE2D-EE7E3E19DE1C}" destId="{F306368C-5B9C-424D-AC3F-F1BCF6A9D20D}" srcOrd="0" destOrd="0" presId="urn:microsoft.com/office/officeart/2005/8/layout/hChevron3"/>
    <dgm:cxn modelId="{F2840296-56C1-4015-B7C7-C0C1C0DBC716}" type="presParOf" srcId="{FC296989-54DE-4E44-A55F-E22014A91791}" destId="{F306368C-5B9C-424D-AC3F-F1BCF6A9D20D}" srcOrd="0" destOrd="0" presId="urn:microsoft.com/office/officeart/2005/8/layout/hChevron3"/>
    <dgm:cxn modelId="{9B6A793D-55E0-4293-9040-D0F452D4F927}" type="presParOf" srcId="{FC296989-54DE-4E44-A55F-E22014A91791}" destId="{AF552758-AFED-468A-A9AC-0EDAE70560E8}" srcOrd="1" destOrd="0" presId="urn:microsoft.com/office/officeart/2005/8/layout/hChevron3"/>
    <dgm:cxn modelId="{6FE122DD-DB9C-4793-8AC0-40EAB11F56D9}" type="presParOf" srcId="{FC296989-54DE-4E44-A55F-E22014A91791}" destId="{2B35C4BE-34DE-4E60-9755-55B480CBD5A7}" srcOrd="2" destOrd="0" presId="urn:microsoft.com/office/officeart/2005/8/layout/hChevron3"/>
    <dgm:cxn modelId="{3D387A82-18A4-4AC8-9F4D-A07B7054707E}" type="presParOf" srcId="{FC296989-54DE-4E44-A55F-E22014A91791}" destId="{7ECC743D-AB6B-467D-A1E6-FB5D6566F54C}" srcOrd="3" destOrd="0" presId="urn:microsoft.com/office/officeart/2005/8/layout/hChevron3"/>
    <dgm:cxn modelId="{577F9EF0-410D-4341-A183-C2B1FE3A8A08}" type="presParOf" srcId="{FC296989-54DE-4E44-A55F-E22014A91791}" destId="{B5B29573-E522-443C-9ED2-E43973754E47}" srcOrd="4" destOrd="0" presId="urn:microsoft.com/office/officeart/2005/8/layout/hChevron3"/>
    <dgm:cxn modelId="{30E9CCEB-A018-45F8-9857-578BCDC1F747}" type="presParOf" srcId="{FC296989-54DE-4E44-A55F-E22014A91791}" destId="{2B0BBEF0-CC53-43ED-BA41-7251C8339BB1}" srcOrd="5" destOrd="0" presId="urn:microsoft.com/office/officeart/2005/8/layout/hChevron3"/>
    <dgm:cxn modelId="{FACBCD6D-2EDB-4020-B3B1-CB600CD61AD4}" type="presParOf" srcId="{FC296989-54DE-4E44-A55F-E22014A91791}" destId="{0B8AD954-BA15-4122-8405-CB1089CB3C0F}" srcOrd="6" destOrd="0" presId="urn:microsoft.com/office/officeart/2005/8/layout/hChevron3"/>
    <dgm:cxn modelId="{793BBD9C-FC03-4B82-8C4F-22C04B561C33}" type="presParOf" srcId="{FC296989-54DE-4E44-A55F-E22014A91791}" destId="{B378D126-02F5-4880-A815-D3C39D5E291B}" srcOrd="7" destOrd="0" presId="urn:microsoft.com/office/officeart/2005/8/layout/hChevron3"/>
    <dgm:cxn modelId="{1586524E-6101-43BF-AEDF-C46420E8015D}" type="presParOf" srcId="{FC296989-54DE-4E44-A55F-E22014A91791}" destId="{96335912-69A9-42EC-A157-F8A8A63FBA96}" srcOrd="8" destOrd="0" presId="urn:microsoft.com/office/officeart/2005/8/layout/hChevron3"/>
  </dgm:cxnLst>
  <dgm:bg>
    <a:solidFill>
      <a:schemeClr val="bg1">
        <a:lumMod val="85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ED5A16-8957-4AC9-9526-3EFD602AA0FF}">
      <dsp:nvSpPr>
        <dsp:cNvPr id="0" name=""/>
        <dsp:cNvSpPr/>
      </dsp:nvSpPr>
      <dsp:spPr>
        <a:xfrm>
          <a:off x="2321" y="499660"/>
          <a:ext cx="2066329" cy="826531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4011" tIns="28004" rIns="28004" bIns="2800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Inputs</a:t>
          </a:r>
        </a:p>
      </dsp:txBody>
      <dsp:txXfrm>
        <a:off x="415587" y="499660"/>
        <a:ext cx="1239798" cy="826531"/>
      </dsp:txXfrm>
    </dsp:sp>
    <dsp:sp modelId="{94AD24E2-3429-4E6E-8BA3-E27F9C2E4922}">
      <dsp:nvSpPr>
        <dsp:cNvPr id="0" name=""/>
        <dsp:cNvSpPr/>
      </dsp:nvSpPr>
      <dsp:spPr>
        <a:xfrm>
          <a:off x="1862018" y="499660"/>
          <a:ext cx="2066329" cy="826531"/>
        </a:xfrm>
        <a:prstGeom prst="chevron">
          <a:avLst/>
        </a:prstGeom>
        <a:solidFill>
          <a:schemeClr val="accent5">
            <a:hueOff val="-1689636"/>
            <a:satOff val="-4355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4011" tIns="28004" rIns="28004" bIns="2800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Activities</a:t>
          </a:r>
        </a:p>
      </dsp:txBody>
      <dsp:txXfrm>
        <a:off x="2275284" y="499660"/>
        <a:ext cx="1239798" cy="826531"/>
      </dsp:txXfrm>
    </dsp:sp>
    <dsp:sp modelId="{51457EC4-6748-41C0-AE7B-BCF673BEA87A}">
      <dsp:nvSpPr>
        <dsp:cNvPr id="0" name=""/>
        <dsp:cNvSpPr/>
      </dsp:nvSpPr>
      <dsp:spPr>
        <a:xfrm>
          <a:off x="3721714" y="499660"/>
          <a:ext cx="2066329" cy="826531"/>
        </a:xfrm>
        <a:prstGeom prst="chevron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4011" tIns="28004" rIns="28004" bIns="2800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Outputs</a:t>
          </a:r>
        </a:p>
      </dsp:txBody>
      <dsp:txXfrm>
        <a:off x="4134980" y="499660"/>
        <a:ext cx="1239798" cy="826531"/>
      </dsp:txXfrm>
    </dsp:sp>
    <dsp:sp modelId="{A6C31E0B-E868-4790-B431-C489225E5C7B}">
      <dsp:nvSpPr>
        <dsp:cNvPr id="0" name=""/>
        <dsp:cNvSpPr/>
      </dsp:nvSpPr>
      <dsp:spPr>
        <a:xfrm>
          <a:off x="5581411" y="499660"/>
          <a:ext cx="2066329" cy="826531"/>
        </a:xfrm>
        <a:prstGeom prst="chevron">
          <a:avLst/>
        </a:prstGeom>
        <a:solidFill>
          <a:schemeClr val="accent5">
            <a:hueOff val="-5068907"/>
            <a:satOff val="-13064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4011" tIns="28004" rIns="28004" bIns="2800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Outcomes</a:t>
          </a:r>
        </a:p>
      </dsp:txBody>
      <dsp:txXfrm>
        <a:off x="5994677" y="499660"/>
        <a:ext cx="1239798" cy="826531"/>
      </dsp:txXfrm>
    </dsp:sp>
    <dsp:sp modelId="{C0A8C458-5B0F-4C06-A6A4-6044AF743371}">
      <dsp:nvSpPr>
        <dsp:cNvPr id="0" name=""/>
        <dsp:cNvSpPr/>
      </dsp:nvSpPr>
      <dsp:spPr>
        <a:xfrm>
          <a:off x="7441107" y="499660"/>
          <a:ext cx="2066329" cy="826531"/>
        </a:xfrm>
        <a:prstGeom prst="chevron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4011" tIns="28004" rIns="28004" bIns="2800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IMPACTS</a:t>
          </a:r>
        </a:p>
      </dsp:txBody>
      <dsp:txXfrm>
        <a:off x="7854373" y="499660"/>
        <a:ext cx="1239798" cy="82653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06368C-5B9C-424D-AC3F-F1BCF6A9D20D}">
      <dsp:nvSpPr>
        <dsp:cNvPr id="0" name=""/>
        <dsp:cNvSpPr/>
      </dsp:nvSpPr>
      <dsp:spPr>
        <a:xfrm>
          <a:off x="4429" y="0"/>
          <a:ext cx="3239270" cy="559364"/>
        </a:xfrm>
        <a:prstGeom prst="homePlate">
          <a:avLst/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26670" bIns="533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>
              <a:solidFill>
                <a:schemeClr val="tx1"/>
              </a:solidFill>
            </a:rPr>
            <a:t>Activities</a:t>
          </a:r>
        </a:p>
      </dsp:txBody>
      <dsp:txXfrm>
        <a:off x="4429" y="0"/>
        <a:ext cx="3099429" cy="559364"/>
      </dsp:txXfrm>
    </dsp:sp>
    <dsp:sp modelId="{2B35C4BE-34DE-4E60-9755-55B480CBD5A7}">
      <dsp:nvSpPr>
        <dsp:cNvPr id="0" name=""/>
        <dsp:cNvSpPr/>
      </dsp:nvSpPr>
      <dsp:spPr>
        <a:xfrm>
          <a:off x="2780904" y="0"/>
          <a:ext cx="3265626" cy="559364"/>
        </a:xfrm>
        <a:prstGeom prst="chevron">
          <a:avLst/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53340" rIns="26670" bIns="533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>
              <a:solidFill>
                <a:schemeClr val="tx1"/>
              </a:solidFill>
            </a:rPr>
            <a:t>Outputs</a:t>
          </a:r>
        </a:p>
      </dsp:txBody>
      <dsp:txXfrm>
        <a:off x="3060586" y="0"/>
        <a:ext cx="2706262" cy="559364"/>
      </dsp:txXfrm>
    </dsp:sp>
    <dsp:sp modelId="{B5B29573-E522-443C-9ED2-E43973754E47}">
      <dsp:nvSpPr>
        <dsp:cNvPr id="0" name=""/>
        <dsp:cNvSpPr/>
      </dsp:nvSpPr>
      <dsp:spPr>
        <a:xfrm>
          <a:off x="5583735" y="0"/>
          <a:ext cx="2470821" cy="559364"/>
        </a:xfrm>
        <a:prstGeom prst="chevron">
          <a:avLst/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53340" rIns="26670" bIns="533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>
              <a:solidFill>
                <a:schemeClr val="tx1"/>
              </a:solidFill>
            </a:rPr>
            <a:t>ST Outcomes</a:t>
          </a:r>
        </a:p>
      </dsp:txBody>
      <dsp:txXfrm>
        <a:off x="5863417" y="0"/>
        <a:ext cx="1911457" cy="559364"/>
      </dsp:txXfrm>
    </dsp:sp>
    <dsp:sp modelId="{0B8AD954-BA15-4122-8405-CB1089CB3C0F}">
      <dsp:nvSpPr>
        <dsp:cNvPr id="0" name=""/>
        <dsp:cNvSpPr/>
      </dsp:nvSpPr>
      <dsp:spPr>
        <a:xfrm>
          <a:off x="7787551" y="0"/>
          <a:ext cx="2313979" cy="559364"/>
        </a:xfrm>
        <a:prstGeom prst="chevron">
          <a:avLst/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53340" rIns="26670" bIns="533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>
              <a:solidFill>
                <a:schemeClr val="tx1"/>
              </a:solidFill>
            </a:rPr>
            <a:t>MT outcomes</a:t>
          </a:r>
        </a:p>
      </dsp:txBody>
      <dsp:txXfrm>
        <a:off x="8067233" y="0"/>
        <a:ext cx="1754615" cy="559364"/>
      </dsp:txXfrm>
    </dsp:sp>
    <dsp:sp modelId="{96335912-69A9-42EC-A157-F8A8A63FBA96}">
      <dsp:nvSpPr>
        <dsp:cNvPr id="0" name=""/>
        <dsp:cNvSpPr/>
      </dsp:nvSpPr>
      <dsp:spPr>
        <a:xfrm>
          <a:off x="9442944" y="0"/>
          <a:ext cx="2326613" cy="559364"/>
        </a:xfrm>
        <a:prstGeom prst="chevron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53340" rIns="26670" bIns="533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>
              <a:solidFill>
                <a:schemeClr val="tx1"/>
              </a:solidFill>
            </a:rPr>
            <a:t>Impacts</a:t>
          </a:r>
        </a:p>
      </dsp:txBody>
      <dsp:txXfrm>
        <a:off x="9722626" y="0"/>
        <a:ext cx="1767249" cy="5593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9C3C1F-D723-41B4-BC8A-279AA94638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87E44F-24E6-4A14-96D9-CFCEE756B1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7FA6F6-CFD5-4B64-9D91-5196482B8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31427-007A-4E8C-89FF-4F4432990181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00ADAE-E8E6-416E-90D2-EE554B247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4907D7-A367-4646-AEE5-6D4F7E8A3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2037B-1C93-4915-9355-13B215D6C0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7507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DA6E3-003D-48EC-906B-E4D1F41A6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E532A2-DA4E-45A5-82CE-3922EDBDEB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892335-E3CA-42EA-AB2C-E1C0F4BD4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31427-007A-4E8C-89FF-4F4432990181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D2BBB9-0388-4083-B295-04AD1E5D3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A4346F-B7AC-4B68-B1CE-340F1B09F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2037B-1C93-4915-9355-13B215D6C0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562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A967AD1-348D-4B01-86A4-0FDCF05906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39A7B2-58C1-4371-8BFE-9B7D6F8046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EB8D27-8215-409F-8B05-33E427836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31427-007A-4E8C-89FF-4F4432990181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9F4062-8121-495C-88F0-29ABA6812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541174-EDEE-47B9-9885-51F50F4A0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2037B-1C93-4915-9355-13B215D6C0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6783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50AD5-1331-4683-B469-31A1A0F67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23812D-B9F2-4BAF-AD3B-E2D4236A0B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815287-0850-4161-AFA1-152AC657E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31427-007A-4E8C-89FF-4F4432990181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DF9DE5-1707-4CB0-85D9-F107F89A2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C2F612-0C8D-4F88-A168-9945C62B8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2037B-1C93-4915-9355-13B215D6C0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9384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495376-F3EC-49C9-B518-ECA977A39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236CB9-5597-419C-A3C3-00EB3D1F57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CCC45-9E18-434F-A91E-40D7837DD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31427-007A-4E8C-89FF-4F4432990181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40AB81-6210-4081-965E-CC54B3BDC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104720-BB52-49A2-A2B0-EC0BA334B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2037B-1C93-4915-9355-13B215D6C0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0813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E05A1-782C-431C-AE38-CAE93B82F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0F0DDB-5C2C-4805-AC0F-C3FBE6BA41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F287F1-5DAF-4E32-AFAE-3D55CED1DC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94BF6F-3101-48A2-95A0-61DB81A21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31427-007A-4E8C-89FF-4F4432990181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4231BC-3B0E-4E29-AFFD-C41845ED8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D8F261-9A5E-45EE-9BF5-3F97492A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2037B-1C93-4915-9355-13B215D6C0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8021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AFB4A-C504-458A-9AA8-22FD230DE9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65B322-1B8A-4C42-B033-EF65E92528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901692-9FEE-4488-A742-FF0408C1AE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6007BE-6254-48AA-8EC7-DDC83B9E7F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8A7FE8-97F6-4B72-9762-59A79EA552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AB131B-F88A-48C1-B400-2D3342C25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31427-007A-4E8C-89FF-4F4432990181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D28D4F-03A9-4454-AB31-F9B5D1D02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F1250F-5F31-4225-8A6F-787B27BC8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2037B-1C93-4915-9355-13B215D6C0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6972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B8F69-FC0E-45DD-BE54-7E72A5650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45114D-4CB9-44EA-AEBD-8F9FA8E15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31427-007A-4E8C-89FF-4F4432990181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C6A162-ECF6-441B-BF1C-4EAED4110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E030E9-6183-4F31-AEFF-D84DB9230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2037B-1C93-4915-9355-13B215D6C0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4747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44DCC4-C0A0-4BA4-8C03-25DD548C6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31427-007A-4E8C-89FF-4F4432990181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8DE676-E21C-40FD-8F5C-A62A7A0BC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1CDE31-3186-45C0-9C21-37A29E145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2037B-1C93-4915-9355-13B215D6C0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5828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D8DE7-E398-449A-89F1-6DC904367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9C4297-83DE-4B38-9611-78A9F408DD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036547-ECA8-4332-BDF5-33551FDC74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4A7245-3836-4140-A02B-2DC82E06A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31427-007A-4E8C-89FF-4F4432990181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CA5D6A-EAF9-4D8F-9AF1-B57995AD8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82310B-3C51-49EC-A625-73B29F5B0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2037B-1C93-4915-9355-13B215D6C0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8998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8E530-6FFE-4E65-837D-905D79BDF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F74C28-CA38-4B4B-955F-10084288C1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5A31D6-3BB6-4B6B-B5C6-65E1D8073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7AEA48-D4C7-47F3-A360-2077AA413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31427-007A-4E8C-89FF-4F4432990181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B3EE79-9C1F-4267-8283-3D92B928A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DCB1BA-C125-473C-AEB7-297DDF84A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2037B-1C93-4915-9355-13B215D6C0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680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3B91949-FA8B-4569-8934-649A2E4821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BBB382-3B23-4289-A38D-5C01946BFF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0935DF-007C-4D07-A536-3F691D6957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C31427-007A-4E8C-89FF-4F4432990181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BDC456-8C51-460E-A8E5-1639A403CF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B1A34-72AC-407C-94F9-02812B14DD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D2037B-1C93-4915-9355-13B215D6C0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8783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D900332-F9D4-49F8-B535-E1CED76B52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54319" y="4774866"/>
            <a:ext cx="1738594" cy="115066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D687638-DD27-4D53-A2AA-1266059A81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72922" y="56994"/>
            <a:ext cx="4683125" cy="140218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24DFAA4-6A33-4154-A485-1897E15D4B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86949" y="5721350"/>
            <a:ext cx="3437794" cy="73977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E4C3C72-36E4-4AA3-B74E-7CA50264D153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94301" y="469901"/>
            <a:ext cx="1682750" cy="57637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2ED4102-951F-496E-AE34-A24DE85EFC2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744075" y="5821059"/>
            <a:ext cx="1813496" cy="65594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9F40730-243E-4907-B7BE-D2E6E88591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9931" y="1012004"/>
            <a:ext cx="3739256" cy="479540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3400" kern="1200" dirty="0" err="1">
                <a:latin typeface="+mj-lt"/>
                <a:ea typeface="+mj-ea"/>
                <a:cs typeface="+mj-cs"/>
              </a:rPr>
              <a:t>Teleconnected</a:t>
            </a:r>
            <a:r>
              <a:rPr lang="en-US" sz="3400" kern="1200" dirty="0">
                <a:latin typeface="+mj-lt"/>
                <a:ea typeface="+mj-ea"/>
                <a:cs typeface="+mj-cs"/>
              </a:rPr>
              <a:t> </a:t>
            </a:r>
            <a:r>
              <a:rPr lang="en-US" sz="3400" u="sng" kern="1200" dirty="0" err="1">
                <a:latin typeface="+mj-lt"/>
                <a:ea typeface="+mj-ea"/>
                <a:cs typeface="+mj-cs"/>
              </a:rPr>
              <a:t>SAR</a:t>
            </a:r>
            <a:r>
              <a:rPr lang="en-US" sz="3400" kern="1200" dirty="0" err="1">
                <a:latin typeface="+mj-lt"/>
                <a:ea typeface="+mj-ea"/>
                <a:cs typeface="+mj-cs"/>
              </a:rPr>
              <a:t>gassum</a:t>
            </a:r>
            <a:r>
              <a:rPr lang="en-US" sz="3400" kern="1200" dirty="0">
                <a:latin typeface="+mj-lt"/>
                <a:ea typeface="+mj-ea"/>
                <a:cs typeface="+mj-cs"/>
              </a:rPr>
              <a:t> risks across the Atlantic: building capacity for </a:t>
            </a:r>
            <a:r>
              <a:rPr lang="en-US" sz="3400" u="sng" kern="1200" dirty="0" err="1">
                <a:latin typeface="+mj-lt"/>
                <a:ea typeface="+mj-ea"/>
                <a:cs typeface="+mj-cs"/>
              </a:rPr>
              <a:t>TR</a:t>
            </a:r>
            <a:r>
              <a:rPr lang="en-US" sz="3400" kern="1200" dirty="0" err="1">
                <a:latin typeface="+mj-lt"/>
                <a:ea typeface="+mj-ea"/>
                <a:cs typeface="+mj-cs"/>
              </a:rPr>
              <a:t>ansformational</a:t>
            </a:r>
            <a:r>
              <a:rPr lang="en-US" sz="3400" kern="1200" dirty="0">
                <a:latin typeface="+mj-lt"/>
                <a:ea typeface="+mj-ea"/>
                <a:cs typeface="+mj-cs"/>
              </a:rPr>
              <a:t> </a:t>
            </a:r>
            <a:r>
              <a:rPr lang="en-US" sz="3400" u="sng" kern="1200" dirty="0">
                <a:latin typeface="+mj-lt"/>
                <a:ea typeface="+mj-ea"/>
                <a:cs typeface="+mj-cs"/>
              </a:rPr>
              <a:t>A</a:t>
            </a:r>
            <a:r>
              <a:rPr lang="en-US" sz="3400" kern="1200" dirty="0">
                <a:latin typeface="+mj-lt"/>
                <a:ea typeface="+mj-ea"/>
                <a:cs typeface="+mj-cs"/>
              </a:rPr>
              <a:t>daptation in the </a:t>
            </a:r>
            <a:r>
              <a:rPr lang="en-US" sz="3400" u="sng" kern="1200" dirty="0">
                <a:latin typeface="+mj-lt"/>
                <a:ea typeface="+mj-ea"/>
                <a:cs typeface="+mj-cs"/>
              </a:rPr>
              <a:t>C</a:t>
            </a:r>
            <a:r>
              <a:rPr lang="en-US" sz="3400" kern="1200" dirty="0">
                <a:latin typeface="+mj-lt"/>
                <a:ea typeface="+mj-ea"/>
                <a:cs typeface="+mj-cs"/>
              </a:rPr>
              <a:t>aribbean</a:t>
            </a:r>
            <a:br>
              <a:rPr lang="en-US" sz="3400" kern="1200" dirty="0">
                <a:latin typeface="+mj-lt"/>
                <a:ea typeface="+mj-ea"/>
                <a:cs typeface="+mj-cs"/>
              </a:rPr>
            </a:br>
            <a:r>
              <a:rPr lang="en-US" sz="3400" kern="1200" dirty="0">
                <a:latin typeface="+mj-lt"/>
                <a:ea typeface="+mj-ea"/>
                <a:cs typeface="+mj-cs"/>
              </a:rPr>
              <a:t>and West Africa (SARTRAC)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0117104-DD7E-4F38-A012-A887AC4D29E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52939" y="5071120"/>
            <a:ext cx="1610312" cy="55815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664A4CD-1E92-4386-9F03-A4FBA500A598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13282" y="1676398"/>
            <a:ext cx="6739732" cy="309846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85CDFD6-CC6D-4A64-97C0-02CFFBF2ACBB}"/>
              </a:ext>
            </a:extLst>
          </p:cNvPr>
          <p:cNvSpPr txBox="1"/>
          <p:nvPr/>
        </p:nvSpPr>
        <p:spPr>
          <a:xfrm>
            <a:off x="0" y="6502682"/>
            <a:ext cx="12053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Funded by the Economic and Social Research Council (ESRC), through the Global Challenges Research Fund (GCRF)</a:t>
            </a:r>
          </a:p>
        </p:txBody>
      </p:sp>
    </p:spTree>
    <p:extLst>
      <p:ext uri="{BB962C8B-B14F-4D97-AF65-F5344CB8AC3E}">
        <p14:creationId xmlns:p14="http://schemas.microsoft.com/office/powerpoint/2010/main" val="3949365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67EB3-7F79-405D-B483-F5DB90F05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SARTRAC Theory of change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6CEA4E-61C4-4C98-BF54-1183B0FC7D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90057"/>
            <a:ext cx="10515600" cy="4086906"/>
          </a:xfrm>
        </p:spPr>
        <p:txBody>
          <a:bodyPr>
            <a:normAutofit/>
          </a:bodyPr>
          <a:lstStyle/>
          <a:p>
            <a:r>
              <a:rPr lang="en-GB" dirty="0"/>
              <a:t>What is a Theory of Change?</a:t>
            </a:r>
          </a:p>
          <a:p>
            <a:pPr lvl="1"/>
            <a:r>
              <a:rPr lang="en-GB" dirty="0"/>
              <a:t>A Theory of Change (TOC) is a framework to monitor, evaluate and demonstrate impact (a </a:t>
            </a:r>
            <a:r>
              <a:rPr lang="en-GB" i="1" dirty="0"/>
              <a:t>results chain</a:t>
            </a:r>
            <a:r>
              <a:rPr lang="en-GB" dirty="0"/>
              <a:t>)</a:t>
            </a:r>
          </a:p>
          <a:p>
            <a:pPr lvl="1"/>
            <a:r>
              <a:rPr lang="en-GB" dirty="0"/>
              <a:t>TOC underpins SARTRAC research design, it guides our research, communications and engagement activities. </a:t>
            </a:r>
          </a:p>
          <a:p>
            <a:pPr lvl="1"/>
            <a:r>
              <a:rPr lang="en-GB" dirty="0"/>
              <a:t>Living document, provides opportunities to reflect and revise activities.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0F5C498-DB4C-4708-82F4-7C902ACE0C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10746" y="347540"/>
            <a:ext cx="3143054" cy="1478085"/>
          </a:xfrm>
          <a:prstGeom prst="rect">
            <a:avLst/>
          </a:prstGeom>
        </p:spPr>
      </p:pic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C9B91125-C00C-492E-B05C-D1AA64865AF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62875928"/>
              </p:ext>
            </p:extLst>
          </p:nvPr>
        </p:nvGraphicFramePr>
        <p:xfrm>
          <a:off x="1053737" y="4615543"/>
          <a:ext cx="9509759" cy="18258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84274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6C0A2-3EDF-4B88-AF81-AF04ACE7D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SARTRAC TOC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FE30B7-6DE5-4492-8DD1-31DE10CCC9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734006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The intended IMPACT of SARTRAC is to:</a:t>
            </a:r>
          </a:p>
          <a:p>
            <a:pPr marL="714375" indent="0" algn="just">
              <a:buNone/>
              <a:tabLst>
                <a:tab pos="9683750" algn="l"/>
              </a:tabLst>
            </a:pPr>
            <a:r>
              <a:rPr lang="en-GB" i="1" dirty="0"/>
              <a:t>influence sargassum policy and management decisions at the international level and within partner DAC-list countries, notably Jamaica and Ghana. </a:t>
            </a:r>
          </a:p>
          <a:p>
            <a:pPr marL="0" indent="0">
              <a:buNone/>
            </a:pPr>
            <a:r>
              <a:rPr lang="en-GB" dirty="0"/>
              <a:t>This long term goal is the starting point for the SARTRAC TOC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6521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1E9504E-FEDF-47D8-93EB-3CD2DBC1F8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68A2250C-F300-459E-BE39-7795DC1F60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7722632"/>
              </p:ext>
            </p:extLst>
          </p:nvPr>
        </p:nvGraphicFramePr>
        <p:xfrm>
          <a:off x="250688" y="144780"/>
          <a:ext cx="11568702" cy="656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8131">
                  <a:extLst>
                    <a:ext uri="{9D8B030D-6E8A-4147-A177-3AD203B41FA5}">
                      <a16:colId xmlns:a16="http://schemas.microsoft.com/office/drawing/2014/main" val="2446744827"/>
                    </a:ext>
                  </a:extLst>
                </a:gridCol>
                <a:gridCol w="2353075">
                  <a:extLst>
                    <a:ext uri="{9D8B030D-6E8A-4147-A177-3AD203B41FA5}">
                      <a16:colId xmlns:a16="http://schemas.microsoft.com/office/drawing/2014/main" val="2800959992"/>
                    </a:ext>
                  </a:extLst>
                </a:gridCol>
                <a:gridCol w="2235073">
                  <a:extLst>
                    <a:ext uri="{9D8B030D-6E8A-4147-A177-3AD203B41FA5}">
                      <a16:colId xmlns:a16="http://schemas.microsoft.com/office/drawing/2014/main" val="3952905402"/>
                    </a:ext>
                  </a:extLst>
                </a:gridCol>
                <a:gridCol w="2353075">
                  <a:extLst>
                    <a:ext uri="{9D8B030D-6E8A-4147-A177-3AD203B41FA5}">
                      <a16:colId xmlns:a16="http://schemas.microsoft.com/office/drawing/2014/main" val="2590136446"/>
                    </a:ext>
                  </a:extLst>
                </a:gridCol>
                <a:gridCol w="2399348">
                  <a:extLst>
                    <a:ext uri="{9D8B030D-6E8A-4147-A177-3AD203B41FA5}">
                      <a16:colId xmlns:a16="http://schemas.microsoft.com/office/drawing/2014/main" val="2874056973"/>
                    </a:ext>
                  </a:extLst>
                </a:gridCol>
              </a:tblGrid>
              <a:tr h="367392">
                <a:tc>
                  <a:txBody>
                    <a:bodyPr/>
                    <a:lstStyle/>
                    <a:p>
                      <a:pPr lvl="0">
                        <a:spcAft>
                          <a:spcPts val="0"/>
                        </a:spcAft>
                        <a:buNone/>
                      </a:pPr>
                      <a:r>
                        <a:rPr lang="en-US" sz="2800">
                          <a:effectLst/>
                        </a:rPr>
                        <a:t>Activities 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spcAft>
                          <a:spcPts val="0"/>
                        </a:spcAft>
                        <a:buNone/>
                      </a:pPr>
                      <a:r>
                        <a:rPr lang="en-US" sz="2800" dirty="0">
                          <a:effectLst/>
                        </a:rPr>
                        <a:t>Outputs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spcAft>
                          <a:spcPts val="0"/>
                        </a:spcAft>
                        <a:buNone/>
                      </a:pPr>
                      <a:r>
                        <a:rPr lang="en-US" sz="2800">
                          <a:effectLst/>
                        </a:rPr>
                        <a:t>ST Outcomes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spcAft>
                          <a:spcPts val="0"/>
                        </a:spcAft>
                        <a:buNone/>
                      </a:pPr>
                      <a:r>
                        <a:rPr lang="en-US" sz="2800" dirty="0">
                          <a:effectLst/>
                        </a:rPr>
                        <a:t>MT Outcomes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spcAft>
                          <a:spcPts val="0"/>
                        </a:spcAft>
                        <a:buNone/>
                      </a:pPr>
                      <a:r>
                        <a:rPr lang="en-US" sz="2800" dirty="0">
                          <a:effectLst/>
                        </a:rPr>
                        <a:t>Impact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422227"/>
                  </a:ext>
                </a:extLst>
              </a:tr>
              <a:tr h="6661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</a:rPr>
                        <a:t>Develop and maintain a well-functioning research consortium.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7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</a:rPr>
                        <a:t>Align research plans / questions w. national research priorities in Jamaica, Ghana &amp; E. Caribbean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7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</a:rPr>
                        <a:t>Stakeholders’ (national to local) needs </a:t>
                      </a:r>
                      <a:r>
                        <a:rPr lang="en-US" sz="1700" dirty="0" err="1">
                          <a:effectLst/>
                        </a:rPr>
                        <a:t>analysed</a:t>
                      </a:r>
                      <a:r>
                        <a:rPr lang="en-US" sz="1700" dirty="0">
                          <a:effectLst/>
                        </a:rPr>
                        <a:t> to shape research outputs.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700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>
                          <a:effectLst/>
                        </a:rPr>
                        <a:t>Regular interactions with all key stakeholders.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7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</a:rPr>
                        <a:t>Data, incl. sargassum drivers, distribution, opportunities and governance, </a:t>
                      </a:r>
                      <a:r>
                        <a:rPr lang="en-US" sz="1700" dirty="0" err="1">
                          <a:effectLst/>
                        </a:rPr>
                        <a:t>analysed</a:t>
                      </a:r>
                      <a:r>
                        <a:rPr lang="en-US" sz="1700" dirty="0">
                          <a:effectLst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</a:rPr>
                        <a:t>Research consortium functions well, i.e. regular meetings, two-way knowledge transfer.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7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</a:rPr>
                        <a:t>Policy relevant, high quality, innovative research.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7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</a:rPr>
                        <a:t>LT sargassum forecast and early-warning system, informed by user-needs and tested by key stakeholders.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7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</a:rPr>
                        <a:t>Co-develop sargassum risk management strategies with key stakeholders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7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</a:rPr>
                        <a:t>Open access database of primary and secondary sargassum evidence.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</a:rPr>
                        <a:t>High-quality / high-impact outputs produced by members.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7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</a:rPr>
                        <a:t>Key stakeholders are </a:t>
                      </a:r>
                      <a:r>
                        <a:rPr lang="en-US" sz="1700" u="sng" dirty="0">
                          <a:effectLst/>
                        </a:rPr>
                        <a:t>aware / supportive of </a:t>
                      </a:r>
                      <a:r>
                        <a:rPr lang="en-US" sz="1700" dirty="0">
                          <a:effectLst/>
                        </a:rPr>
                        <a:t>SARTRAC and research.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7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</a:rPr>
                        <a:t>Research users </a:t>
                      </a:r>
                      <a:r>
                        <a:rPr lang="en-US" sz="1700" u="sng" dirty="0">
                          <a:effectLst/>
                        </a:rPr>
                        <a:t>understand evidence </a:t>
                      </a:r>
                      <a:r>
                        <a:rPr lang="en-US" sz="1700" dirty="0">
                          <a:effectLst/>
                        </a:rPr>
                        <a:t>produced by SARTRAC to help them build equitable resilience.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7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</a:rPr>
                        <a:t>Strengthened relationship / trust built with all key stakeholders.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7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</a:rPr>
                        <a:t>SARTRAC data used by other sargassum researchers to advance knowledge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</a:rPr>
                        <a:t>SARTRAC consortium trusted as high-quality source of evidence.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7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</a:rPr>
                        <a:t>Research by SARTRAC informs policy and management decisions in partner countries.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700" dirty="0">
                        <a:effectLst/>
                      </a:endParaRPr>
                    </a:p>
                    <a:p>
                      <a:pPr lvl="0">
                        <a:spcAft>
                          <a:spcPts val="0"/>
                        </a:spcAft>
                        <a:buNone/>
                      </a:pPr>
                      <a:r>
                        <a:rPr lang="en-US" sz="1700" dirty="0">
                          <a:effectLst/>
                        </a:rPr>
                        <a:t>Widespread use of SARTRAC early-warning system by target stakeholder groups.</a:t>
                      </a:r>
                      <a:endParaRPr lang="en-US" sz="1700" dirty="0"/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700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>
                          <a:effectLst/>
                        </a:rPr>
                        <a:t>Co-developed risk management strategy with key stakeholders for sargassum events.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7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</a:rPr>
                        <a:t>SARTRAC research / team engaged in national / international dialogues on sargassum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</a:rPr>
                        <a:t>Strengthened research capacity of all partners.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7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</a:rPr>
                        <a:t>SARTRAC outputs used in policies to create benefits for the poorest.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7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</a:rPr>
                        <a:t>Poorest groups in partner countries use SARTRAC tools to adapt to </a:t>
                      </a:r>
                      <a:r>
                        <a:rPr lang="en-US" sz="1700" dirty="0" err="1">
                          <a:effectLst/>
                        </a:rPr>
                        <a:t>sargassum</a:t>
                      </a:r>
                      <a:r>
                        <a:rPr lang="en-US" sz="1700" dirty="0">
                          <a:effectLst/>
                        </a:rPr>
                        <a:t> events to improve their livelihoods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7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700" dirty="0" err="1">
                          <a:effectLst/>
                        </a:rPr>
                        <a:t>Sargassum</a:t>
                      </a:r>
                      <a:r>
                        <a:rPr lang="en-US" sz="1700" dirty="0">
                          <a:effectLst/>
                        </a:rPr>
                        <a:t> risk management strategies implemented by partner country governments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7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700" dirty="0">
                          <a:solidFill>
                            <a:srgbClr val="FF0000"/>
                          </a:solidFill>
                          <a:effectLst/>
                        </a:rPr>
                        <a:t>SARTRAC research shapes national and international policy to enhance resilience of the poorest.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52786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2313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6BE9C52-CC96-4DD4-BCD1-64B01FBF7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559364"/>
          </a:xfrm>
        </p:spPr>
        <p:txBody>
          <a:bodyPr>
            <a:normAutofit fontScale="90000"/>
          </a:bodyPr>
          <a:lstStyle/>
          <a:p>
            <a:r>
              <a:rPr lang="en-GB" dirty="0"/>
              <a:t>SARTRAC TOC Assumptions and Indicators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49B7DA17-B0C4-4A3B-9E70-AD42BD2D02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7720137"/>
              </p:ext>
            </p:extLst>
          </p:nvPr>
        </p:nvGraphicFramePr>
        <p:xfrm>
          <a:off x="200296" y="559365"/>
          <a:ext cx="11773988" cy="5593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099F1A5-9465-49B9-ADD6-296E992960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1008662"/>
              </p:ext>
            </p:extLst>
          </p:nvPr>
        </p:nvGraphicFramePr>
        <p:xfrm>
          <a:off x="200296" y="1137157"/>
          <a:ext cx="11834949" cy="569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5418">
                  <a:extLst>
                    <a:ext uri="{9D8B030D-6E8A-4147-A177-3AD203B41FA5}">
                      <a16:colId xmlns:a16="http://schemas.microsoft.com/office/drawing/2014/main" val="954136823"/>
                    </a:ext>
                  </a:extLst>
                </a:gridCol>
                <a:gridCol w="2647406">
                  <a:extLst>
                    <a:ext uri="{9D8B030D-6E8A-4147-A177-3AD203B41FA5}">
                      <a16:colId xmlns:a16="http://schemas.microsoft.com/office/drawing/2014/main" val="547664214"/>
                    </a:ext>
                  </a:extLst>
                </a:gridCol>
                <a:gridCol w="2203269">
                  <a:extLst>
                    <a:ext uri="{9D8B030D-6E8A-4147-A177-3AD203B41FA5}">
                      <a16:colId xmlns:a16="http://schemas.microsoft.com/office/drawing/2014/main" val="2714554892"/>
                    </a:ext>
                  </a:extLst>
                </a:gridCol>
                <a:gridCol w="1994262">
                  <a:extLst>
                    <a:ext uri="{9D8B030D-6E8A-4147-A177-3AD203B41FA5}">
                      <a16:colId xmlns:a16="http://schemas.microsoft.com/office/drawing/2014/main" val="1166624841"/>
                    </a:ext>
                  </a:extLst>
                </a:gridCol>
                <a:gridCol w="1924594">
                  <a:extLst>
                    <a:ext uri="{9D8B030D-6E8A-4147-A177-3AD203B41FA5}">
                      <a16:colId xmlns:a16="http://schemas.microsoft.com/office/drawing/2014/main" val="2012655764"/>
                    </a:ext>
                  </a:extLst>
                </a:gridCol>
              </a:tblGrid>
              <a:tr h="665922">
                <a:tc>
                  <a:txBody>
                    <a:bodyPr/>
                    <a:lstStyle/>
                    <a:p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ASSUMPTIONS </a:t>
                      </a:r>
                    </a:p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</a:rPr>
                        <a:t>Consortium members are willing and able to participate and contribute to the partnership across all output areas. </a:t>
                      </a:r>
                    </a:p>
                    <a:p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</a:rPr>
                        <a:t>Research areas continue to reflect national priorities. </a:t>
                      </a:r>
                    </a:p>
                    <a:p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</a:rPr>
                        <a:t>Stakeholders willing to engage in user-needs analysis </a:t>
                      </a:r>
                    </a:p>
                    <a:p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</a:rPr>
                        <a:t>Policymakers are willing / able to take part in consultative processes.  </a:t>
                      </a:r>
                    </a:p>
                    <a:p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</a:rPr>
                        <a:t>Staff turnover among research users and policymakers does not interfere with research uptake </a:t>
                      </a:r>
                    </a:p>
                    <a:p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</a:rPr>
                        <a:t>Members have sufficient human resources to participate in activities. 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INDICATORS</a:t>
                      </a:r>
                    </a:p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</a:rPr>
                        <a:t>Number of research products e.g. reports, briefs, working papers, blog posts, tweets  </a:t>
                      </a:r>
                    </a:p>
                    <a:p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</a:rPr>
                        <a:t>Number of papers published (disaggregated by DAC-list members as lead author, open-access, gender of leading author) </a:t>
                      </a:r>
                    </a:p>
                    <a:p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</a:rPr>
                        <a:t>Number of capacity development events/ opportunities funded or facilitated by SARTRAC </a:t>
                      </a:r>
                    </a:p>
                    <a:p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</a:rPr>
                        <a:t>Number of interactions where knowledge outputs are disseminated (country / international level) e.g. policymaker meetings, workshops, conference presentation. 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INDICATORS </a:t>
                      </a:r>
                    </a:p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</a:rPr>
                        <a:t>Number of citations of SARTRAC work </a:t>
                      </a:r>
                    </a:p>
                    <a:p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</a:rPr>
                        <a:t>Number of innovative research approaches developed. </a:t>
                      </a:r>
                    </a:p>
                    <a:p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</a:rPr>
                        <a:t>New research or advice requested from SARTRAC members by policymakers at the national/ international level. </a:t>
                      </a:r>
                    </a:p>
                    <a:p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</a:rPr>
                        <a:t>Number of unique users to the SARTRAC website and downloads of research outputs from the website 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INDICATORS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</a:rPr>
                        <a:t>Number of policy decisions or management practice changes that draw on SARTRAC members’ research. </a:t>
                      </a:r>
                    </a:p>
                    <a:p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</a:rPr>
                        <a:t>Number of policy debates, discussions, discourses referencing SARTRAC research. 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INDICATORS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</a:rPr>
                        <a:t>Use of SARTRAC early warning system by the poorest affected, e.g. fishers, farmers </a:t>
                      </a:r>
                    </a:p>
                    <a:p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</a:rPr>
                        <a:t>Changes in national management of </a:t>
                      </a:r>
                      <a:r>
                        <a:rPr lang="en-GB" sz="1600" b="0" dirty="0" err="1">
                          <a:solidFill>
                            <a:schemeClr val="tx1"/>
                          </a:solidFill>
                        </a:rPr>
                        <a:t>sargassum</a:t>
                      </a:r>
                      <a:r>
                        <a:rPr lang="en-GB" sz="1600" b="0" dirty="0">
                          <a:solidFill>
                            <a:schemeClr val="tx1"/>
                          </a:solidFill>
                        </a:rPr>
                        <a:t> events referencing SARTRAC work </a:t>
                      </a:r>
                    </a:p>
                    <a:p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b="0" dirty="0" err="1">
                          <a:solidFill>
                            <a:schemeClr val="tx1"/>
                          </a:solidFill>
                        </a:rPr>
                        <a:t>Sargassum</a:t>
                      </a:r>
                      <a:r>
                        <a:rPr lang="en-GB" sz="1600" b="0" dirty="0">
                          <a:solidFill>
                            <a:schemeClr val="tx1"/>
                          </a:solidFill>
                        </a:rPr>
                        <a:t> seasons (at a new high level) are considered normal and manageable. 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71059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739380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c243e9b2-c174-4ebc-a881-b2031aa18f6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725</Words>
  <Application>Microsoft Office PowerPoint</Application>
  <PresentationFormat>Widescreen</PresentationFormat>
  <Paragraphs>110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Teleconnected SARgassum risks across the Atlantic: building capacity for TRansformational Adaptation in the Caribbean and West Africa (SARTRAC)</vt:lpstr>
      <vt:lpstr>SARTRAC Theory of change</vt:lpstr>
      <vt:lpstr>The SARTRAC TOC</vt:lpstr>
      <vt:lpstr>PowerPoint Presentation</vt:lpstr>
      <vt:lpstr>SARTRAC TOC Assumptions and Indicators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SARTRAC TOC</dc:title>
  <dc:creator>Tompkins E.L.</dc:creator>
  <cp:lastModifiedBy>Emma Tompkins</cp:lastModifiedBy>
  <cp:revision>20</cp:revision>
  <dcterms:created xsi:type="dcterms:W3CDTF">2020-05-05T14:26:15Z</dcterms:created>
  <dcterms:modified xsi:type="dcterms:W3CDTF">2021-01-28T10:00:42Z</dcterms:modified>
</cp:coreProperties>
</file>