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5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6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7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30"/>
  </p:notesMasterIdLst>
  <p:sldIdLst>
    <p:sldId id="259" r:id="rId9"/>
    <p:sldId id="257" r:id="rId10"/>
    <p:sldId id="699" r:id="rId11"/>
    <p:sldId id="716" r:id="rId12"/>
    <p:sldId id="700" r:id="rId13"/>
    <p:sldId id="701" r:id="rId14"/>
    <p:sldId id="702" r:id="rId15"/>
    <p:sldId id="703" r:id="rId16"/>
    <p:sldId id="704" r:id="rId17"/>
    <p:sldId id="705" r:id="rId18"/>
    <p:sldId id="706" r:id="rId19"/>
    <p:sldId id="707" r:id="rId20"/>
    <p:sldId id="708" r:id="rId21"/>
    <p:sldId id="709" r:id="rId22"/>
    <p:sldId id="710" r:id="rId23"/>
    <p:sldId id="711" r:id="rId24"/>
    <p:sldId id="272" r:id="rId25"/>
    <p:sldId id="712" r:id="rId26"/>
    <p:sldId id="713" r:id="rId27"/>
    <p:sldId id="714" r:id="rId28"/>
    <p:sldId id="715" r:id="rId29"/>
  </p:sldIdLst>
  <p:sldSz cx="12192000" cy="6858000"/>
  <p:notesSz cx="6858000" cy="9144000"/>
  <p:embeddedFontLst>
    <p:embeddedFont>
      <p:font typeface="Calibri" panose="020F0502020204030204" pitchFamily="34" charset="0"/>
      <p:regular r:id="rId31"/>
      <p:bold r:id="rId32"/>
      <p:italic r:id="rId33"/>
      <p:boldItalic r:id="rId34"/>
    </p:embeddedFont>
    <p:embeddedFont>
      <p:font typeface="Lucida Console" panose="020B0609040504020204" pitchFamily="49" charset="0"/>
      <p:regular r:id="rId35"/>
    </p:embeddedFont>
    <p:embeddedFont>
      <p:font typeface="Lucida Sans" panose="020B0602030504020204" pitchFamily="34" charset="77"/>
      <p:regular r:id="rId36"/>
      <p:bold r:id="rId37"/>
      <p:italic r:id="rId38"/>
      <p:boldItalic r:id="rId3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40"/>
    <p:restoredTop sz="96327"/>
  </p:normalViewPr>
  <p:slideViewPr>
    <p:cSldViewPr snapToGrid="0" snapToObjects="1" showGuides="1">
      <p:cViewPr varScale="1">
        <p:scale>
          <a:sx n="119" d="100"/>
          <a:sy n="119" d="100"/>
        </p:scale>
        <p:origin x="68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font" Target="fonts/font9.fntdata"/><Relationship Id="rId21" Type="http://schemas.openxmlformats.org/officeDocument/2006/relationships/slide" Target="slides/slide13.xml"/><Relationship Id="rId34" Type="http://schemas.openxmlformats.org/officeDocument/2006/relationships/font" Target="fonts/font4.fntdata"/><Relationship Id="rId42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font" Target="fonts/font2.fntdata"/><Relationship Id="rId37" Type="http://schemas.openxmlformats.org/officeDocument/2006/relationships/font" Target="fonts/font7.fntdata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font" Target="fonts/font6.fntdata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font" Target="fonts/font1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5.fntdata"/><Relationship Id="rId43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font" Target="fonts/font3.fntdata"/><Relationship Id="rId38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6CC35F-4062-BC4F-992D-884A24E3BE08}" type="slidenum">
              <a:rPr lang="en-US"/>
              <a:pPr/>
              <a:t>2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98866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22D839-E36B-9740-8BF6-34E493CF836A}" type="slidenum">
              <a:rPr lang="en-US"/>
              <a:pPr/>
              <a:t>12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7551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2DCB18-BA3F-F748-B69F-87D304D5C6B3}" type="slidenum">
              <a:rPr lang="en-US"/>
              <a:pPr/>
              <a:t>13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8681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EA98AD-6592-3E43-A95E-D3198DE8F701}" type="slidenum">
              <a:rPr lang="en-US"/>
              <a:pPr/>
              <a:t>14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7133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20346C-3CDA-EE4E-98F0-A2C5D4C3D15F}" type="slidenum">
              <a:rPr lang="en-US"/>
              <a:pPr/>
              <a:t>15</a:t>
            </a:fld>
            <a:endParaRPr lang="en-US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8442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9967AF-F214-F944-98CE-46BE9E7C2C8F}" type="slidenum">
              <a:rPr lang="en-US"/>
              <a:pPr/>
              <a:t>16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9057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431FB4-8592-CA40-A57F-755AD61DE72A}" type="slidenum">
              <a:rPr lang="en-US"/>
              <a:pPr/>
              <a:t>17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8747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405E01-D9A8-6642-91D1-3AFEB8DC3380}" type="slidenum">
              <a:rPr lang="en-US"/>
              <a:pPr/>
              <a:t>18</a:t>
            </a:fld>
            <a:endParaRPr lang="en-US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0139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663905-6A98-6B4E-B499-658BA45C16B2}" type="slidenum">
              <a:rPr lang="en-US"/>
              <a:pPr/>
              <a:t>19</a:t>
            </a:fld>
            <a:endParaRPr lang="en-US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4999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97B6EC-9014-C14C-AD41-5ACB102F3CA0}" type="slidenum">
              <a:rPr lang="en-US"/>
              <a:pPr/>
              <a:t>20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732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592722-A03F-D54F-BA5B-75592C6872BF}" type="slidenum">
              <a:rPr lang="en-US"/>
              <a:pPr/>
              <a:t>3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919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E47720-7A72-4E4B-8F06-1989CA87B9C4}" type="slidenum">
              <a:rPr lang="en-US"/>
              <a:pPr/>
              <a:t>5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363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0F5DA7-3771-4444-8B5F-C1802C61C294}" type="slidenum">
              <a:rPr lang="en-US"/>
              <a:pPr/>
              <a:t>6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367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7933C3-7CF4-8044-82BA-97147B49D4ED}" type="slidenum">
              <a:rPr lang="en-US"/>
              <a:pPr/>
              <a:t>7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75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640EDC-FB51-F746-9E17-F70588F2463B}" type="slidenum">
              <a:rPr lang="en-US"/>
              <a:pPr/>
              <a:t>8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820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4ACC3E-B15D-EE49-94CE-0F56213F304B}" type="slidenum">
              <a:rPr lang="en-US"/>
              <a:pPr/>
              <a:t>9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6516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8E044C-B054-4544-8D8F-5ED0D3F16EF2}" type="slidenum">
              <a:rPr lang="en-US"/>
              <a:pPr/>
              <a:t>10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6971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4155FC-DE1A-1E41-82D0-EF922850E1B1}" type="slidenum">
              <a:rPr lang="en-US"/>
              <a:pPr/>
              <a:t>11</a:t>
            </a:fld>
            <a:endParaRPr lang="en-US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949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6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6"/>
            <a:ext cx="11328000" cy="790575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7253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700213"/>
            <a:ext cx="11328000" cy="446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2000" y="6308726"/>
            <a:ext cx="10176501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522733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05274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95238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700213"/>
            <a:ext cx="5471384" cy="446563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8618" y="1700214"/>
            <a:ext cx="5471383" cy="4465637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2000" y="6308726"/>
            <a:ext cx="10176501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42141441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D0930-80BC-9E43-BC91-259F45447E64}" type="datetimeFigureOut">
              <a:rPr lang="en-US" smtClean="0"/>
              <a:pPr/>
              <a:t>2/15/21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327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50173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4324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4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  <p:sldLayoutId id="2147483728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 wish to define the property </a:t>
            </a:r>
            <a:r>
              <a:rPr lang="en-GB" dirty="0" err="1"/>
              <a:t>worksFor</a:t>
            </a:r>
            <a:r>
              <a:rPr lang="en-GB" dirty="0"/>
              <a:t>: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EA00CA-EA6F-984B-AB3B-8902F8CBD5E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7285" name="AutoShape 5"/>
          <p:cNvSpPr>
            <a:spLocks noChangeArrowheads="1"/>
          </p:cNvSpPr>
          <p:nvPr/>
        </p:nvSpPr>
        <p:spPr bwMode="auto">
          <a:xfrm>
            <a:off x="3365104" y="3284762"/>
            <a:ext cx="1571625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ex:WorksFor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288" name="AutoShape 8"/>
          <p:cNvSpPr>
            <a:spLocks noChangeArrowheads="1"/>
          </p:cNvSpPr>
          <p:nvPr/>
        </p:nvSpPr>
        <p:spPr bwMode="auto">
          <a:xfrm>
            <a:off x="7248129" y="3284762"/>
            <a:ext cx="1527175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rdf:Property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7290" name="AutoShape 10"/>
          <p:cNvCxnSpPr>
            <a:cxnSpLocks noChangeShapeType="1"/>
            <a:stCxn id="97285" idx="3"/>
            <a:endCxn id="97288" idx="1"/>
          </p:cNvCxnSpPr>
          <p:nvPr/>
        </p:nvCxnSpPr>
        <p:spPr bwMode="auto">
          <a:xfrm>
            <a:off x="4936728" y="3573686"/>
            <a:ext cx="231140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5663804" y="3235549"/>
            <a:ext cx="9669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97292" name="Text Box 12"/>
          <p:cNvSpPr txBox="1">
            <a:spLocks noChangeArrowheads="1"/>
          </p:cNvSpPr>
          <p:nvPr/>
        </p:nvSpPr>
        <p:spPr bwMode="auto">
          <a:xfrm>
            <a:off x="2532063" y="5497488"/>
            <a:ext cx="71278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</a:t>
            </a:r>
            <a:r>
              <a:rPr lang="en-GB" sz="20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WorksFor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rdf:type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rdf:Property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.</a:t>
            </a:r>
            <a:endParaRPr lang="en-US" dirty="0">
              <a:solidFill>
                <a:schemeClr val="tx1">
                  <a:lumMod val="50000"/>
                </a:schemeClr>
              </a:solidFill>
              <a:latin typeface="Lucida Console" panose="020B0609040504020204" pitchFamily="49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307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Important difference between RDF and object-oriented programming languages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2000" dirty="0"/>
              <a:t>OO languages define classes in terms of the properties they have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2000" dirty="0"/>
              <a:t>RDF defines properties in terms of the classes whose instances they relate to each other</a:t>
            </a:r>
          </a:p>
          <a:p>
            <a:pPr marL="692150" lvl="1" indent="-347663">
              <a:lnSpc>
                <a:spcPct val="90000"/>
              </a:lnSpc>
            </a:pPr>
            <a:endParaRPr lang="en-GB" sz="2000" dirty="0"/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The </a:t>
            </a:r>
            <a:r>
              <a:rPr lang="en-GB" i="1" dirty="0"/>
              <a:t>domain</a:t>
            </a:r>
            <a:r>
              <a:rPr lang="en-GB" dirty="0"/>
              <a:t> of a property is the class that the property runs </a:t>
            </a:r>
            <a:r>
              <a:rPr lang="en-GB" i="1" dirty="0"/>
              <a:t>from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The </a:t>
            </a:r>
            <a:r>
              <a:rPr lang="en-GB" i="1" dirty="0"/>
              <a:t>range</a:t>
            </a:r>
            <a:r>
              <a:rPr lang="en-GB" dirty="0"/>
              <a:t> of a property is the class that a property runs </a:t>
            </a:r>
            <a:r>
              <a:rPr lang="en-GB" i="1" dirty="0"/>
              <a:t>to</a:t>
            </a:r>
            <a:endParaRPr lang="en-US" i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24ACA-40EF-3040-8AC8-E536EC24DB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59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The property </a:t>
            </a:r>
            <a:r>
              <a:rPr lang="en-GB" dirty="0" err="1"/>
              <a:t>worksFor</a:t>
            </a:r>
            <a:r>
              <a:rPr lang="en-GB" dirty="0"/>
              <a:t> relates objects of class Employee to objects of class Company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2C5ECC-F974-1444-8B65-412D7799F9D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3179764" y="5251124"/>
            <a:ext cx="712787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ex:worksFor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rdf:type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rdf:Property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;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          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rdfs:domain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ex:Employee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;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          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rdfs:range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ex:Company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.</a:t>
            </a:r>
            <a:endParaRPr lang="en-GB" dirty="0">
              <a:solidFill>
                <a:schemeClr val="tx1">
                  <a:lumMod val="50000"/>
                </a:schemeClr>
              </a:solidFill>
              <a:latin typeface="Lucida Console" panose="020B0609040504020204" pitchFamily="49" charset="0"/>
              <a:ea typeface="Arial" charset="0"/>
              <a:cs typeface="Arial" charset="0"/>
            </a:endParaRPr>
          </a:p>
        </p:txBody>
      </p:sp>
      <p:sp>
        <p:nvSpPr>
          <p:cNvPr id="101382" name="AutoShape 6"/>
          <p:cNvSpPr>
            <a:spLocks noChangeArrowheads="1"/>
          </p:cNvSpPr>
          <p:nvPr/>
        </p:nvSpPr>
        <p:spPr bwMode="auto">
          <a:xfrm>
            <a:off x="5334001" y="3573463"/>
            <a:ext cx="1547813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ex:worksFor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1385" name="AutoShape 9"/>
          <p:cNvSpPr>
            <a:spLocks noChangeArrowheads="1"/>
          </p:cNvSpPr>
          <p:nvPr/>
        </p:nvSpPr>
        <p:spPr bwMode="auto">
          <a:xfrm>
            <a:off x="7896226" y="3573463"/>
            <a:ext cx="1476375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rdf:Property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1387" name="AutoShape 11"/>
          <p:cNvCxnSpPr>
            <a:cxnSpLocks noChangeShapeType="1"/>
            <a:stCxn id="101382" idx="3"/>
            <a:endCxn id="101385" idx="1"/>
          </p:cNvCxnSpPr>
          <p:nvPr/>
        </p:nvCxnSpPr>
        <p:spPr bwMode="auto">
          <a:xfrm>
            <a:off x="6881813" y="3862388"/>
            <a:ext cx="10144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1388" name="Text Box 12"/>
          <p:cNvSpPr txBox="1">
            <a:spLocks noChangeArrowheads="1"/>
          </p:cNvSpPr>
          <p:nvPr/>
        </p:nvSpPr>
        <p:spPr bwMode="auto">
          <a:xfrm>
            <a:off x="7032626" y="3524250"/>
            <a:ext cx="9669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01390" name="AutoShape 14"/>
          <p:cNvSpPr>
            <a:spLocks noChangeArrowheads="1"/>
          </p:cNvSpPr>
          <p:nvPr/>
        </p:nvSpPr>
        <p:spPr bwMode="auto">
          <a:xfrm>
            <a:off x="3200400" y="4149726"/>
            <a:ext cx="1587500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ex:Employee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1393" name="AutoShape 17"/>
          <p:cNvSpPr>
            <a:spLocks noChangeArrowheads="1"/>
          </p:cNvSpPr>
          <p:nvPr/>
        </p:nvSpPr>
        <p:spPr bwMode="auto">
          <a:xfrm>
            <a:off x="3200401" y="2997201"/>
            <a:ext cx="1590675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ex:Company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1395" name="Text Box 19"/>
          <p:cNvSpPr txBox="1">
            <a:spLocks noChangeArrowheads="1"/>
          </p:cNvSpPr>
          <p:nvPr/>
        </p:nvSpPr>
        <p:spPr bwMode="auto">
          <a:xfrm>
            <a:off x="5087938" y="4389438"/>
            <a:ext cx="13917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rdfs:domain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01396" name="Text Box 20"/>
          <p:cNvSpPr txBox="1">
            <a:spLocks noChangeArrowheads="1"/>
          </p:cNvSpPr>
          <p:nvPr/>
        </p:nvSpPr>
        <p:spPr bwMode="auto">
          <a:xfrm>
            <a:off x="5160964" y="2947988"/>
            <a:ext cx="12089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rdfs:range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101397" name="AutoShape 21"/>
          <p:cNvCxnSpPr>
            <a:cxnSpLocks noChangeShapeType="1"/>
            <a:stCxn id="101382" idx="0"/>
            <a:endCxn id="101393" idx="3"/>
          </p:cNvCxnSpPr>
          <p:nvPr/>
        </p:nvCxnSpPr>
        <p:spPr bwMode="auto">
          <a:xfrm rot="5400000" flipH="1">
            <a:off x="5306219" y="2770982"/>
            <a:ext cx="287338" cy="131762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1398" name="AutoShape 22"/>
          <p:cNvCxnSpPr>
            <a:cxnSpLocks noChangeShapeType="1"/>
            <a:stCxn id="101382" idx="2"/>
            <a:endCxn id="101390" idx="3"/>
          </p:cNvCxnSpPr>
          <p:nvPr/>
        </p:nvCxnSpPr>
        <p:spPr bwMode="auto">
          <a:xfrm rot="5400000">
            <a:off x="5303838" y="3633788"/>
            <a:ext cx="288925" cy="132080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502714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  <a:endParaRPr 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Specialisation exists in properties as well as classes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dirty="0" err="1"/>
              <a:t>worksFor</a:t>
            </a:r>
            <a:r>
              <a:rPr lang="en-GB" dirty="0"/>
              <a:t> is a </a:t>
            </a:r>
            <a:r>
              <a:rPr lang="en-GB" dirty="0" err="1"/>
              <a:t>subproperty</a:t>
            </a:r>
            <a:r>
              <a:rPr lang="en-GB" dirty="0"/>
              <a:t> of </a:t>
            </a:r>
            <a:r>
              <a:rPr lang="en-GB" dirty="0" err="1"/>
              <a:t>affiliatedTo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2AB451-A6AB-F947-82C8-79429732F1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2532063" y="5527675"/>
            <a:ext cx="74168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ex:worksFor</a:t>
            </a:r>
            <a:r>
              <a:rPr lang="en-GB" dirty="0"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rdf:type</a:t>
            </a:r>
            <a:r>
              <a:rPr lang="en-GB" dirty="0"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rdf:</a:t>
            </a:r>
            <a:r>
              <a:rPr lang="en-GB" sz="20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Property</a:t>
            </a:r>
            <a:r>
              <a:rPr lang="en-GB" dirty="0">
                <a:latin typeface="Lucida Console" panose="020B0609040504020204" pitchFamily="49" charset="0"/>
                <a:ea typeface="Arial" charset="0"/>
                <a:cs typeface="Arial" charset="0"/>
              </a:rPr>
              <a:t> ;</a:t>
            </a:r>
            <a:br>
              <a:rPr lang="en-GB" dirty="0"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GB" dirty="0">
                <a:latin typeface="Lucida Console" panose="020B0609040504020204" pitchFamily="49" charset="0"/>
                <a:ea typeface="Arial" charset="0"/>
                <a:cs typeface="Arial" charset="0"/>
              </a:rPr>
              <a:t>            </a:t>
            </a:r>
            <a:r>
              <a:rPr lang="en-GB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rdfs:subPropertyOf</a:t>
            </a:r>
            <a:r>
              <a:rPr lang="en-GB" dirty="0"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ex:affiliatedTo</a:t>
            </a:r>
            <a:endParaRPr lang="en-US" dirty="0">
              <a:latin typeface="Lucida Console" panose="020B0609040504020204" pitchFamily="49" charset="0"/>
              <a:ea typeface="Arial" charset="0"/>
              <a:cs typeface="Arial" charset="0"/>
            </a:endParaRPr>
          </a:p>
        </p:txBody>
      </p:sp>
      <p:sp>
        <p:nvSpPr>
          <p:cNvPr id="103430" name="AutoShape 6"/>
          <p:cNvSpPr>
            <a:spLocks noChangeArrowheads="1"/>
          </p:cNvSpPr>
          <p:nvPr/>
        </p:nvSpPr>
        <p:spPr bwMode="auto">
          <a:xfrm>
            <a:off x="3584404" y="4652963"/>
            <a:ext cx="1719485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ex:worksFor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3433" name="AutoShape 9"/>
          <p:cNvSpPr>
            <a:spLocks noChangeArrowheads="1"/>
          </p:cNvSpPr>
          <p:nvPr/>
        </p:nvSpPr>
        <p:spPr bwMode="auto">
          <a:xfrm>
            <a:off x="6896770" y="4652963"/>
            <a:ext cx="1611312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rdf:Property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3435" name="AutoShape 11"/>
          <p:cNvCxnSpPr>
            <a:cxnSpLocks noChangeShapeType="1"/>
            <a:stCxn id="103430" idx="3"/>
            <a:endCxn id="103433" idx="1"/>
          </p:cNvCxnSpPr>
          <p:nvPr/>
        </p:nvCxnSpPr>
        <p:spPr bwMode="auto">
          <a:xfrm>
            <a:off x="5303888" y="4941094"/>
            <a:ext cx="159288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3436" name="Text Box 12"/>
          <p:cNvSpPr txBox="1">
            <a:spLocks noChangeArrowheads="1"/>
          </p:cNvSpPr>
          <p:nvPr/>
        </p:nvSpPr>
        <p:spPr bwMode="auto">
          <a:xfrm>
            <a:off x="5672635" y="4615259"/>
            <a:ext cx="9669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dirty="0" err="1">
                <a:ea typeface="Arial" charset="0"/>
                <a:cs typeface="Arial" charset="0"/>
              </a:rPr>
              <a:t>rdf:type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103438" name="AutoShape 14"/>
          <p:cNvSpPr>
            <a:spLocks noChangeArrowheads="1"/>
          </p:cNvSpPr>
          <p:nvPr/>
        </p:nvSpPr>
        <p:spPr bwMode="auto">
          <a:xfrm>
            <a:off x="3584402" y="3213101"/>
            <a:ext cx="1719486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ex:affiliatedTo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3440" name="AutoShape 16"/>
          <p:cNvCxnSpPr>
            <a:cxnSpLocks noChangeShapeType="1"/>
            <a:stCxn id="103430" idx="0"/>
            <a:endCxn id="103438" idx="2"/>
          </p:cNvCxnSpPr>
          <p:nvPr/>
        </p:nvCxnSpPr>
        <p:spPr bwMode="auto">
          <a:xfrm flipH="1" flipV="1">
            <a:off x="4444146" y="3789363"/>
            <a:ext cx="1" cy="863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3441" name="Text Box 17"/>
          <p:cNvSpPr txBox="1">
            <a:spLocks noChangeArrowheads="1"/>
          </p:cNvSpPr>
          <p:nvPr/>
        </p:nvSpPr>
        <p:spPr bwMode="auto">
          <a:xfrm>
            <a:off x="2371142" y="4051886"/>
            <a:ext cx="20730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dirty="0" err="1">
                <a:ea typeface="Arial" charset="0"/>
                <a:cs typeface="Arial" charset="0"/>
              </a:rPr>
              <a:t>rdfs:subPropertyOf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103442" name="Rectangle 18"/>
          <p:cNvSpPr>
            <a:spLocks noChangeArrowheads="1"/>
          </p:cNvSpPr>
          <p:nvPr/>
        </p:nvSpPr>
        <p:spPr bwMode="auto">
          <a:xfrm>
            <a:off x="3857675" y="35480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endParaRPr lang="en-US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727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semantics</a:t>
            </a: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rdfs:subPropertyOf</a:t>
            </a:r>
            <a:r>
              <a:rPr lang="en-GB" dirty="0"/>
              <a:t> is transitive and reflexive</a:t>
            </a:r>
          </a:p>
          <a:p>
            <a:pPr lvl="1"/>
            <a:r>
              <a:rPr lang="en-GB" dirty="0"/>
              <a:t>Entailment of </a:t>
            </a:r>
            <a:r>
              <a:rPr lang="en-GB" dirty="0" err="1"/>
              <a:t>superproperties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39B4A5-8D3E-1F4D-9A7F-E445736F4EF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5477" name="AutoShape 5"/>
          <p:cNvSpPr>
            <a:spLocks noChangeArrowheads="1"/>
          </p:cNvSpPr>
          <p:nvPr/>
        </p:nvSpPr>
        <p:spPr bwMode="auto">
          <a:xfrm>
            <a:off x="3339107" y="5084763"/>
            <a:ext cx="1604370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John Smith</a:t>
            </a:r>
          </a:p>
        </p:txBody>
      </p:sp>
      <p:sp>
        <p:nvSpPr>
          <p:cNvPr id="105480" name="AutoShape 8"/>
          <p:cNvSpPr>
            <a:spLocks noChangeArrowheads="1"/>
          </p:cNvSpPr>
          <p:nvPr/>
        </p:nvSpPr>
        <p:spPr bwMode="auto">
          <a:xfrm>
            <a:off x="7248526" y="5084763"/>
            <a:ext cx="1710538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Example Inc.</a:t>
            </a:r>
          </a:p>
        </p:txBody>
      </p:sp>
      <p:cxnSp>
        <p:nvCxnSpPr>
          <p:cNvPr id="105482" name="AutoShape 10"/>
          <p:cNvCxnSpPr>
            <a:cxnSpLocks noChangeShapeType="1"/>
            <a:stCxn id="105477" idx="3"/>
            <a:endCxn id="105480" idx="1"/>
          </p:cNvCxnSpPr>
          <p:nvPr/>
        </p:nvCxnSpPr>
        <p:spPr bwMode="auto">
          <a:xfrm>
            <a:off x="4943477" y="5372894"/>
            <a:ext cx="2305049" cy="0"/>
          </a:xfrm>
          <a:prstGeom prst="straightConnector1">
            <a:avLst/>
          </a:prstGeom>
          <a:noFill/>
          <a:ln w="19050">
            <a:solidFill>
              <a:schemeClr val="tx1">
                <a:lumMod val="50000"/>
              </a:schemeClr>
            </a:solidFill>
            <a:round/>
            <a:headEnd/>
            <a:tailEnd type="triangle" w="med" len="med"/>
          </a:ln>
          <a:effectLst/>
        </p:spPr>
      </p:cxn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5439409" y="5403607"/>
            <a:ext cx="14045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dirty="0" err="1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ex:worksFor</a:t>
            </a:r>
            <a:endParaRPr lang="en-US" sz="1600" dirty="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sp>
        <p:nvSpPr>
          <p:cNvPr id="105484" name="Text Box 12"/>
          <p:cNvSpPr txBox="1">
            <a:spLocks noChangeArrowheads="1"/>
          </p:cNvSpPr>
          <p:nvPr/>
        </p:nvSpPr>
        <p:spPr bwMode="auto">
          <a:xfrm>
            <a:off x="5235027" y="3355558"/>
            <a:ext cx="172194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 dirty="0" err="1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ex:affiliatedTo</a:t>
            </a:r>
            <a:endParaRPr lang="en-US" sz="1600" b="1" dirty="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cxnSp>
        <p:nvCxnSpPr>
          <p:cNvPr id="105485" name="AutoShape 13"/>
          <p:cNvCxnSpPr>
            <a:cxnSpLocks noChangeShapeType="1"/>
            <a:stCxn id="105477" idx="0"/>
            <a:endCxn id="105480" idx="0"/>
          </p:cNvCxnSpPr>
          <p:nvPr/>
        </p:nvCxnSpPr>
        <p:spPr bwMode="auto">
          <a:xfrm rot="5400000" flipH="1" flipV="1">
            <a:off x="6122543" y="3103512"/>
            <a:ext cx="12700" cy="3962503"/>
          </a:xfrm>
          <a:prstGeom prst="curvedConnector3">
            <a:avLst>
              <a:gd name="adj1" fmla="val 10779780"/>
            </a:avLst>
          </a:prstGeom>
          <a:noFill/>
          <a:ln w="25400">
            <a:solidFill>
              <a:schemeClr val="tx1">
                <a:lumMod val="50000"/>
              </a:schemeClr>
            </a:solidFill>
            <a:prstDash val="dash"/>
            <a:round/>
            <a:headEnd/>
            <a:tailEnd type="triangle" w="lg" len="lg"/>
          </a:ln>
          <a:effectLst/>
        </p:spPr>
      </p:cxnSp>
      <p:sp>
        <p:nvSpPr>
          <p:cNvPr id="105486" name="Line 14"/>
          <p:cNvSpPr>
            <a:spLocks noChangeShapeType="1"/>
          </p:cNvSpPr>
          <p:nvPr/>
        </p:nvSpPr>
        <p:spPr bwMode="auto">
          <a:xfrm flipV="1">
            <a:off x="6096000" y="3716338"/>
            <a:ext cx="0" cy="1655762"/>
          </a:xfrm>
          <a:prstGeom prst="line">
            <a:avLst/>
          </a:prstGeom>
          <a:noFill/>
          <a:ln w="19050">
            <a:solidFill>
              <a:schemeClr val="tx1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487" name="Text Box 15"/>
          <p:cNvSpPr txBox="1">
            <a:spLocks noChangeArrowheads="1"/>
          </p:cNvSpPr>
          <p:nvPr/>
        </p:nvSpPr>
        <p:spPr bwMode="auto">
          <a:xfrm>
            <a:off x="4656139" y="4387850"/>
            <a:ext cx="20730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rdfs:subPropertyOf</a:t>
            </a:r>
            <a:endParaRPr lang="en-US" sz="160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83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84" grpId="0"/>
      <p:bldP spid="105486" grpId="0" animBg="1"/>
      <p:bldP spid="10548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semantics</a:t>
            </a:r>
            <a:endParaRPr 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Type entailments from range and domain constraints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F62109-19A7-2140-9989-2A416FBEBF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7525" name="AutoShape 5"/>
          <p:cNvSpPr>
            <a:spLocks noChangeArrowheads="1"/>
          </p:cNvSpPr>
          <p:nvPr/>
        </p:nvSpPr>
        <p:spPr bwMode="auto">
          <a:xfrm>
            <a:off x="3429001" y="5084763"/>
            <a:ext cx="1514475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John Smith</a:t>
            </a:r>
          </a:p>
        </p:txBody>
      </p:sp>
      <p:sp>
        <p:nvSpPr>
          <p:cNvPr id="107528" name="AutoShape 8"/>
          <p:cNvSpPr>
            <a:spLocks noChangeArrowheads="1"/>
          </p:cNvSpPr>
          <p:nvPr/>
        </p:nvSpPr>
        <p:spPr bwMode="auto">
          <a:xfrm>
            <a:off x="7248526" y="5084763"/>
            <a:ext cx="1514475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Example Inc.</a:t>
            </a:r>
          </a:p>
        </p:txBody>
      </p:sp>
      <p:cxnSp>
        <p:nvCxnSpPr>
          <p:cNvPr id="107530" name="AutoShape 10"/>
          <p:cNvCxnSpPr>
            <a:cxnSpLocks noChangeShapeType="1"/>
            <a:stCxn id="107525" idx="3"/>
            <a:endCxn id="107528" idx="1"/>
          </p:cNvCxnSpPr>
          <p:nvPr/>
        </p:nvCxnSpPr>
        <p:spPr bwMode="auto">
          <a:xfrm>
            <a:off x="4943475" y="5373688"/>
            <a:ext cx="23050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7531" name="Text Box 11"/>
          <p:cNvSpPr txBox="1">
            <a:spLocks noChangeArrowheads="1"/>
          </p:cNvSpPr>
          <p:nvPr/>
        </p:nvSpPr>
        <p:spPr bwMode="auto">
          <a:xfrm>
            <a:off x="5393725" y="5417987"/>
            <a:ext cx="14045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ea typeface="Arial" charset="0"/>
                <a:cs typeface="Arial" charset="0"/>
              </a:rPr>
              <a:t>ex:worksFor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107532" name="Text Box 12"/>
          <p:cNvSpPr txBox="1">
            <a:spLocks noChangeArrowheads="1"/>
          </p:cNvSpPr>
          <p:nvPr/>
        </p:nvSpPr>
        <p:spPr bwMode="auto">
          <a:xfrm>
            <a:off x="4730211" y="4275440"/>
            <a:ext cx="13917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ea typeface="Arial" charset="0"/>
                <a:cs typeface="Arial" charset="0"/>
              </a:rPr>
              <a:t>rdfs:domain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107534" name="AutoShape 14"/>
          <p:cNvSpPr>
            <a:spLocks noChangeArrowheads="1"/>
          </p:cNvSpPr>
          <p:nvPr/>
        </p:nvSpPr>
        <p:spPr bwMode="auto">
          <a:xfrm>
            <a:off x="3397250" y="3284538"/>
            <a:ext cx="1543050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ex:Employee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7537" name="AutoShape 17"/>
          <p:cNvSpPr>
            <a:spLocks noChangeArrowheads="1"/>
          </p:cNvSpPr>
          <p:nvPr/>
        </p:nvSpPr>
        <p:spPr bwMode="auto">
          <a:xfrm>
            <a:off x="7250113" y="3284538"/>
            <a:ext cx="1498600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ex:Company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7539" name="Text Box 19"/>
          <p:cNvSpPr txBox="1">
            <a:spLocks noChangeArrowheads="1"/>
          </p:cNvSpPr>
          <p:nvPr/>
        </p:nvSpPr>
        <p:spPr bwMode="auto">
          <a:xfrm>
            <a:off x="5896322" y="3654384"/>
            <a:ext cx="12089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ea typeface="Arial" charset="0"/>
                <a:cs typeface="Arial" charset="0"/>
              </a:rPr>
              <a:t>rdfs:range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107540" name="Text Box 20"/>
          <p:cNvSpPr txBox="1">
            <a:spLocks noChangeArrowheads="1"/>
          </p:cNvSpPr>
          <p:nvPr/>
        </p:nvSpPr>
        <p:spPr bwMode="auto">
          <a:xfrm>
            <a:off x="3119581" y="4267786"/>
            <a:ext cx="103265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b="1" dirty="0" err="1">
                <a:ea typeface="Arial" charset="0"/>
                <a:cs typeface="Arial" charset="0"/>
              </a:rPr>
              <a:t>rdf:type</a:t>
            </a:r>
            <a:endParaRPr lang="en-US" sz="1600" b="1" dirty="0">
              <a:ea typeface="Arial" charset="0"/>
              <a:cs typeface="Arial" charset="0"/>
            </a:endParaRPr>
          </a:p>
        </p:txBody>
      </p:sp>
      <p:sp>
        <p:nvSpPr>
          <p:cNvPr id="107541" name="Line 21"/>
          <p:cNvSpPr>
            <a:spLocks noChangeShapeType="1"/>
          </p:cNvSpPr>
          <p:nvPr/>
        </p:nvSpPr>
        <p:spPr bwMode="auto">
          <a:xfrm flipH="1" flipV="1">
            <a:off x="4943476" y="3573464"/>
            <a:ext cx="1152525" cy="18002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542" name="Line 22"/>
          <p:cNvSpPr>
            <a:spLocks noChangeShapeType="1"/>
          </p:cNvSpPr>
          <p:nvPr/>
        </p:nvSpPr>
        <p:spPr bwMode="auto">
          <a:xfrm flipV="1">
            <a:off x="6096001" y="3573464"/>
            <a:ext cx="1152525" cy="18002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07543" name="AutoShape 23"/>
          <p:cNvCxnSpPr>
            <a:cxnSpLocks noChangeShapeType="1"/>
            <a:stCxn id="107525" idx="0"/>
            <a:endCxn id="107534" idx="2"/>
          </p:cNvCxnSpPr>
          <p:nvPr/>
        </p:nvCxnSpPr>
        <p:spPr bwMode="auto">
          <a:xfrm flipH="1" flipV="1">
            <a:off x="4168776" y="3860801"/>
            <a:ext cx="17463" cy="1223963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  <a:effectLst/>
        </p:spPr>
      </p:cxnSp>
      <p:cxnSp>
        <p:nvCxnSpPr>
          <p:cNvPr id="107544" name="AutoShape 24"/>
          <p:cNvCxnSpPr>
            <a:cxnSpLocks noChangeShapeType="1"/>
            <a:stCxn id="107528" idx="0"/>
            <a:endCxn id="107537" idx="2"/>
          </p:cNvCxnSpPr>
          <p:nvPr/>
        </p:nvCxnSpPr>
        <p:spPr bwMode="auto">
          <a:xfrm flipH="1" flipV="1">
            <a:off x="7999413" y="3860801"/>
            <a:ext cx="6350" cy="1223963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  <a:effectLst/>
        </p:spPr>
      </p:cxnSp>
      <p:sp>
        <p:nvSpPr>
          <p:cNvPr id="107545" name="Text Box 25"/>
          <p:cNvSpPr txBox="1">
            <a:spLocks noChangeArrowheads="1"/>
          </p:cNvSpPr>
          <p:nvPr/>
        </p:nvSpPr>
        <p:spPr bwMode="auto">
          <a:xfrm>
            <a:off x="8038844" y="4267786"/>
            <a:ext cx="103265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b="1" dirty="0" err="1">
                <a:ea typeface="Arial" charset="0"/>
                <a:cs typeface="Arial" charset="0"/>
              </a:rPr>
              <a:t>rdf:type</a:t>
            </a:r>
            <a:endParaRPr lang="en-US" sz="1600" b="1" dirty="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9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2" grpId="0"/>
      <p:bldP spid="107539" grpId="0"/>
      <p:bldP spid="107540" grpId="0"/>
      <p:bldP spid="107541" grpId="0" animBg="1"/>
      <p:bldP spid="107542" grpId="0" animBg="1"/>
      <p:bldP spid="10754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predefined classes</a:t>
            </a:r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/>
              <a:t>rdfs:Class</a:t>
            </a:r>
          </a:p>
          <a:p>
            <a:r>
              <a:rPr lang="en-GB"/>
              <a:t>rdf:Property (note different namespace)</a:t>
            </a:r>
          </a:p>
          <a:p>
            <a:r>
              <a:rPr lang="en-GB"/>
              <a:t>rdfs:Resource</a:t>
            </a:r>
          </a:p>
          <a:p>
            <a:r>
              <a:rPr lang="en-GB"/>
              <a:t>rdfs:Literal</a:t>
            </a:r>
          </a:p>
          <a:p>
            <a:r>
              <a:rPr lang="en-GB"/>
              <a:t>rdfs:Datatype</a:t>
            </a:r>
          </a:p>
          <a:p>
            <a:r>
              <a:rPr lang="en-GB"/>
              <a:t>rdf:XMLLiteral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38B025-199F-5041-B456-2C3FB402AF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926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predefined classes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C53A6C-9108-F946-B336-2539C80037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1619" name="Text Box 3"/>
          <p:cNvSpPr txBox="1">
            <a:spLocks noChangeArrowheads="1"/>
          </p:cNvSpPr>
          <p:nvPr/>
        </p:nvSpPr>
        <p:spPr bwMode="auto">
          <a:xfrm>
            <a:off x="3696547" y="2228057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sp>
        <p:nvSpPr>
          <p:cNvPr id="111621" name="AutoShape 5"/>
          <p:cNvSpPr>
            <a:spLocks noChangeArrowheads="1"/>
          </p:cNvSpPr>
          <p:nvPr/>
        </p:nvSpPr>
        <p:spPr bwMode="auto">
          <a:xfrm>
            <a:off x="5242755" y="1640284"/>
            <a:ext cx="1689100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rdfs:Resource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1624" name="AutoShape 8"/>
          <p:cNvSpPr>
            <a:spLocks noChangeArrowheads="1"/>
          </p:cNvSpPr>
          <p:nvPr/>
        </p:nvSpPr>
        <p:spPr bwMode="auto">
          <a:xfrm>
            <a:off x="2782889" y="3068638"/>
            <a:ext cx="1368425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rdfs:Class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1627" name="AutoShape 11"/>
          <p:cNvSpPr>
            <a:spLocks noChangeArrowheads="1"/>
          </p:cNvSpPr>
          <p:nvPr/>
        </p:nvSpPr>
        <p:spPr bwMode="auto">
          <a:xfrm>
            <a:off x="5414099" y="3068638"/>
            <a:ext cx="1368425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rdfs:Literal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1630" name="AutoShape 14"/>
          <p:cNvSpPr>
            <a:spLocks noChangeArrowheads="1"/>
          </p:cNvSpPr>
          <p:nvPr/>
        </p:nvSpPr>
        <p:spPr bwMode="auto">
          <a:xfrm>
            <a:off x="2665414" y="4508501"/>
            <a:ext cx="1601787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rdfs:Datatype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1633" name="AutoShape 17"/>
          <p:cNvSpPr>
            <a:spLocks noChangeArrowheads="1"/>
          </p:cNvSpPr>
          <p:nvPr/>
        </p:nvSpPr>
        <p:spPr bwMode="auto">
          <a:xfrm>
            <a:off x="6910388" y="4508501"/>
            <a:ext cx="1663700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rdf:XMLLiteral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1636" name="AutoShape 20"/>
          <p:cNvSpPr>
            <a:spLocks noChangeArrowheads="1"/>
          </p:cNvSpPr>
          <p:nvPr/>
        </p:nvSpPr>
        <p:spPr bwMode="auto">
          <a:xfrm>
            <a:off x="8256588" y="3068638"/>
            <a:ext cx="1497012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rdf:Property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11638" name="AutoShape 22"/>
          <p:cNvCxnSpPr>
            <a:cxnSpLocks noChangeShapeType="1"/>
            <a:stCxn id="111630" idx="0"/>
            <a:endCxn id="111624" idx="2"/>
          </p:cNvCxnSpPr>
          <p:nvPr/>
        </p:nvCxnSpPr>
        <p:spPr bwMode="auto">
          <a:xfrm flipV="1">
            <a:off x="3467100" y="3644900"/>
            <a:ext cx="0" cy="863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1639" name="AutoShape 23"/>
          <p:cNvCxnSpPr>
            <a:cxnSpLocks noChangeShapeType="1"/>
            <a:stCxn id="111627" idx="0"/>
            <a:endCxn id="111621" idx="2"/>
          </p:cNvCxnSpPr>
          <p:nvPr/>
        </p:nvCxnSpPr>
        <p:spPr bwMode="auto">
          <a:xfrm flipH="1" flipV="1">
            <a:off x="6087305" y="2216547"/>
            <a:ext cx="11007" cy="85209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1640" name="AutoShape 24"/>
          <p:cNvCxnSpPr>
            <a:cxnSpLocks noChangeShapeType="1"/>
            <a:stCxn id="111636" idx="0"/>
            <a:endCxn id="111621" idx="2"/>
          </p:cNvCxnSpPr>
          <p:nvPr/>
        </p:nvCxnSpPr>
        <p:spPr bwMode="auto">
          <a:xfrm flipH="1" flipV="1">
            <a:off x="6087305" y="2216547"/>
            <a:ext cx="2917789" cy="85209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1641" name="AutoShape 25"/>
          <p:cNvCxnSpPr>
            <a:cxnSpLocks noChangeShapeType="1"/>
            <a:stCxn id="111624" idx="0"/>
            <a:endCxn id="111621" idx="2"/>
          </p:cNvCxnSpPr>
          <p:nvPr/>
        </p:nvCxnSpPr>
        <p:spPr bwMode="auto">
          <a:xfrm flipV="1">
            <a:off x="3467102" y="2216547"/>
            <a:ext cx="2620203" cy="85209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1642" name="Text Box 26"/>
          <p:cNvSpPr txBox="1">
            <a:spLocks noChangeArrowheads="1"/>
          </p:cNvSpPr>
          <p:nvPr/>
        </p:nvSpPr>
        <p:spPr bwMode="auto">
          <a:xfrm>
            <a:off x="7349218" y="2228057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 dirty="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sp>
        <p:nvSpPr>
          <p:cNvPr id="111643" name="Text Box 27"/>
          <p:cNvSpPr txBox="1">
            <a:spLocks noChangeArrowheads="1"/>
          </p:cNvSpPr>
          <p:nvPr/>
        </p:nvSpPr>
        <p:spPr bwMode="auto">
          <a:xfrm>
            <a:off x="1834411" y="3883026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 dirty="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sp>
        <p:nvSpPr>
          <p:cNvPr id="111644" name="Text Box 28"/>
          <p:cNvSpPr txBox="1">
            <a:spLocks noChangeArrowheads="1"/>
          </p:cNvSpPr>
          <p:nvPr/>
        </p:nvSpPr>
        <p:spPr bwMode="auto">
          <a:xfrm>
            <a:off x="6039264" y="2718574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 dirty="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cxnSp>
        <p:nvCxnSpPr>
          <p:cNvPr id="111645" name="AutoShape 29"/>
          <p:cNvCxnSpPr>
            <a:cxnSpLocks noChangeShapeType="1"/>
            <a:stCxn id="111633" idx="0"/>
            <a:endCxn id="111627" idx="2"/>
          </p:cNvCxnSpPr>
          <p:nvPr/>
        </p:nvCxnSpPr>
        <p:spPr bwMode="auto">
          <a:xfrm flipH="1" flipV="1">
            <a:off x="6098312" y="3644900"/>
            <a:ext cx="1643926" cy="86360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111646" name="Group 30"/>
          <p:cNvGrpSpPr>
            <a:grpSpLocks/>
          </p:cNvGrpSpPr>
          <p:nvPr/>
        </p:nvGrpSpPr>
        <p:grpSpPr bwMode="auto">
          <a:xfrm>
            <a:off x="4583114" y="4437063"/>
            <a:ext cx="2160587" cy="1223962"/>
            <a:chOff x="1882" y="2886"/>
            <a:chExt cx="1361" cy="771"/>
          </a:xfrm>
        </p:grpSpPr>
        <p:sp>
          <p:nvSpPr>
            <p:cNvPr id="111648" name="AutoShape 32"/>
            <p:cNvSpPr>
              <a:spLocks noChangeArrowheads="1"/>
            </p:cNvSpPr>
            <p:nvPr/>
          </p:nvSpPr>
          <p:spPr bwMode="auto">
            <a:xfrm>
              <a:off x="1973" y="2976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xsd:String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11651" name="AutoShape 35"/>
            <p:cNvSpPr>
              <a:spLocks noChangeArrowheads="1"/>
            </p:cNvSpPr>
            <p:nvPr/>
          </p:nvSpPr>
          <p:spPr bwMode="auto">
            <a:xfrm>
              <a:off x="2290" y="3203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xsd:integer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11653" name="Rectangle 37"/>
            <p:cNvSpPr>
              <a:spLocks noChangeArrowheads="1"/>
            </p:cNvSpPr>
            <p:nvPr/>
          </p:nvSpPr>
          <p:spPr bwMode="auto">
            <a:xfrm>
              <a:off x="1882" y="2886"/>
              <a:ext cx="1361" cy="771"/>
            </a:xfrm>
            <a:prstGeom prst="rect">
              <a:avLst/>
            </a:prstGeom>
            <a:noFill/>
            <a:ln w="19050">
              <a:solidFill>
                <a:schemeClr val="tx1">
                  <a:lumMod val="50000"/>
                </a:schemeClr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cxnSp>
        <p:nvCxnSpPr>
          <p:cNvPr id="111654" name="AutoShape 38"/>
          <p:cNvCxnSpPr>
            <a:cxnSpLocks noChangeShapeType="1"/>
            <a:stCxn id="111653" idx="0"/>
            <a:endCxn id="111627" idx="2"/>
          </p:cNvCxnSpPr>
          <p:nvPr/>
        </p:nvCxnSpPr>
        <p:spPr bwMode="auto">
          <a:xfrm flipV="1">
            <a:off x="5663408" y="3644900"/>
            <a:ext cx="434904" cy="792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1655" name="Text Box 39"/>
          <p:cNvSpPr txBox="1">
            <a:spLocks noChangeArrowheads="1"/>
          </p:cNvSpPr>
          <p:nvPr/>
        </p:nvSpPr>
        <p:spPr bwMode="auto">
          <a:xfrm>
            <a:off x="4038338" y="3883026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sp>
        <p:nvSpPr>
          <p:cNvPr id="111656" name="Text Box 40"/>
          <p:cNvSpPr txBox="1">
            <a:spLocks noChangeArrowheads="1"/>
          </p:cNvSpPr>
          <p:nvPr/>
        </p:nvSpPr>
        <p:spPr bwMode="auto">
          <a:xfrm>
            <a:off x="7115655" y="3883026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 dirty="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cxnSp>
        <p:nvCxnSpPr>
          <p:cNvPr id="111657" name="AutoShape 41"/>
          <p:cNvCxnSpPr>
            <a:cxnSpLocks noChangeShapeType="1"/>
            <a:stCxn id="111653" idx="2"/>
            <a:endCxn id="111630" idx="2"/>
          </p:cNvCxnSpPr>
          <p:nvPr/>
        </p:nvCxnSpPr>
        <p:spPr bwMode="auto">
          <a:xfrm rot="16200000" flipV="1">
            <a:off x="4277519" y="4274344"/>
            <a:ext cx="576262" cy="2197100"/>
          </a:xfrm>
          <a:prstGeom prst="curvedConnector3">
            <a:avLst>
              <a:gd name="adj1" fmla="val -39671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1658" name="Text Box 42"/>
          <p:cNvSpPr txBox="1">
            <a:spLocks noChangeArrowheads="1"/>
          </p:cNvSpPr>
          <p:nvPr/>
        </p:nvSpPr>
        <p:spPr bwMode="auto">
          <a:xfrm>
            <a:off x="4265319" y="5827713"/>
            <a:ext cx="9669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rdf:type</a:t>
            </a:r>
            <a:endParaRPr lang="en-US" sz="160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0329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ancillary features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rdfs:label</a:t>
            </a:r>
            <a:r>
              <a:rPr lang="en-GB" dirty="0">
                <a:latin typeface="Lucida Console" panose="020B0609040504020204" pitchFamily="49" charset="0"/>
              </a:rPr>
              <a:t> </a:t>
            </a:r>
            <a:r>
              <a:rPr lang="en-GB" dirty="0"/>
              <a:t>is used to give a human-readable name for a resource</a:t>
            </a:r>
          </a:p>
          <a:p>
            <a:pPr marL="0" indent="0">
              <a:buNone/>
            </a:pPr>
            <a:r>
              <a:rPr lang="en-GB" sz="1800" dirty="0">
                <a:latin typeface="Lucida Console" panose="020B0609040504020204" pitchFamily="49" charset="0"/>
              </a:rPr>
              <a:t>&lt;#person-01269&gt; </a:t>
            </a:r>
            <a:r>
              <a:rPr lang="en-GB" sz="1800" dirty="0" err="1">
                <a:latin typeface="Lucida Console" panose="020B0609040504020204" pitchFamily="49" charset="0"/>
              </a:rPr>
              <a:t>rdfs:label</a:t>
            </a:r>
            <a:r>
              <a:rPr lang="en-GB" sz="1800" dirty="0">
                <a:latin typeface="Lucida Console" panose="020B0609040504020204" pitchFamily="49" charset="0"/>
              </a:rPr>
              <a:t> “John Smith” .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rdfs:comment</a:t>
            </a:r>
            <a:r>
              <a:rPr lang="en-GB" dirty="0">
                <a:latin typeface="Lucida Console" panose="020B0609040504020204" pitchFamily="49" charset="0"/>
              </a:rPr>
              <a:t> </a:t>
            </a:r>
            <a:r>
              <a:rPr lang="en-GB" dirty="0"/>
              <a:t>is used to give a human-readable description for a resource</a:t>
            </a:r>
          </a:p>
          <a:p>
            <a:pPr marL="0" indent="0">
              <a:buNone/>
            </a:pPr>
            <a:r>
              <a:rPr lang="en-GB" sz="1800" dirty="0">
                <a:latin typeface="Lucida Console" panose="020B0609040504020204" pitchFamily="49" charset="0"/>
              </a:rPr>
              <a:t>&lt;#Employee&gt; </a:t>
            </a:r>
            <a:r>
              <a:rPr lang="en-GB" sz="1800" dirty="0" err="1">
                <a:latin typeface="Lucida Console" panose="020B0609040504020204" pitchFamily="49" charset="0"/>
              </a:rPr>
              <a:t>rdfs:comment</a:t>
            </a:r>
            <a:r>
              <a:rPr lang="en-GB" sz="1800" dirty="0">
                <a:latin typeface="Lucida Console" panose="020B0609040504020204" pitchFamily="49" charset="0"/>
              </a:rPr>
              <a:t> “A person who works.” .</a:t>
            </a:r>
            <a:endParaRPr lang="en-US" sz="1800" dirty="0">
              <a:latin typeface="Lucida Console" panose="020B0609040504020204" pitchFamily="49" charset="0"/>
            </a:endParaRP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E91968C-DD09-5C43-B94F-8B29AF3F09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925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ancillary features</a:t>
            </a:r>
            <a:endParaRPr lang="en-US"/>
          </a:p>
        </p:txBody>
      </p:sp>
      <p:sp>
        <p:nvSpPr>
          <p:cNvPr id="11571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 err="1">
                <a:latin typeface="Lucida Console" panose="020B0609040504020204" pitchFamily="49" charset="0"/>
              </a:rPr>
              <a:t>rdfs:seeAlso</a:t>
            </a:r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dirty="0"/>
              <a:t>is used to indicate a resource which can be retrieved to give more information about something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sz="1800" dirty="0" err="1">
                <a:latin typeface="Lucida Console" panose="020B0609040504020204" pitchFamily="49" charset="0"/>
              </a:rPr>
              <a:t>rdfs:isDefinedBy</a:t>
            </a:r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dirty="0"/>
              <a:t>indicates a resource which is responsible for the definition of something</a:t>
            </a:r>
          </a:p>
          <a:p>
            <a:pPr lvl="1"/>
            <a:r>
              <a:rPr lang="en-GB" dirty="0"/>
              <a:t>A </a:t>
            </a:r>
            <a:r>
              <a:rPr lang="en-GB" dirty="0" err="1"/>
              <a:t>subproperty</a:t>
            </a:r>
            <a:r>
              <a:rPr lang="en-GB" dirty="0"/>
              <a:t> of </a:t>
            </a:r>
            <a:r>
              <a:rPr lang="en-GB" dirty="0" err="1">
                <a:latin typeface="Lucida Console" panose="020B0609040504020204" pitchFamily="49" charset="0"/>
              </a:rPr>
              <a:t>rdfs:seeAlso</a:t>
            </a:r>
            <a:endParaRPr lang="en-US" dirty="0">
              <a:latin typeface="Lucida Console" panose="020B0609040504020204" pitchFamily="49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A3A88-E39E-E140-8F3A-9EFD2F2F050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96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RDF Schema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COMP6215 Semantic Web Technologies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7346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Status</a:t>
            </a:r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Original version contemporary with RDF (but never became a W3C Recommendation)</a:t>
            </a:r>
          </a:p>
          <a:p>
            <a:r>
              <a:rPr lang="en-GB" dirty="0"/>
              <a:t>Revised version published in 2004</a:t>
            </a:r>
          </a:p>
          <a:p>
            <a:r>
              <a:rPr lang="en-GB" dirty="0"/>
              <a:t>Second revision published in 2014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E2CCBA-95BC-3D47-98FA-634E2BAEF7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8411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B7B62-21EB-8D4F-B8FB-F97E826C7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Lecture: Description Logics</a:t>
            </a:r>
          </a:p>
        </p:txBody>
      </p:sp>
    </p:spTree>
    <p:extLst>
      <p:ext uri="{BB962C8B-B14F-4D97-AF65-F5344CB8AC3E}">
        <p14:creationId xmlns:p14="http://schemas.microsoft.com/office/powerpoint/2010/main" val="3525000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Using RDF to define RDFS</a:t>
            </a:r>
            <a:endParaRPr lang="en-US"/>
          </a:p>
        </p:txBody>
      </p:sp>
      <p:sp>
        <p:nvSpPr>
          <p:cNvPr id="84997" name="Rectangle 5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RDFS is a simple ontology language for use with RDF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RDFS is an RDF vocabulary which contains:</a:t>
            </a:r>
          </a:p>
          <a:p>
            <a:r>
              <a:rPr lang="en-GB" dirty="0"/>
              <a:t>Classes for defining classes and properties</a:t>
            </a:r>
          </a:p>
          <a:p>
            <a:r>
              <a:rPr lang="en-GB" dirty="0"/>
              <a:t>Properties for defining basic characteristics of classes and properties</a:t>
            </a:r>
          </a:p>
          <a:p>
            <a:pPr lvl="1"/>
            <a:r>
              <a:rPr lang="en-GB" dirty="0"/>
              <a:t>Global property domains and ranges</a:t>
            </a:r>
          </a:p>
          <a:p>
            <a:r>
              <a:rPr lang="en-GB" dirty="0"/>
              <a:t>Some ancillary properties</a:t>
            </a:r>
          </a:p>
          <a:p>
            <a:pPr lvl="1"/>
            <a:r>
              <a:rPr lang="en-GB" dirty="0"/>
              <a:t>Defined by, see also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A2CF9-C8DC-1A4E-A779-234510D501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5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F493E-9BCD-4242-89F5-CA34AC584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 on RDF and RDFS namespaces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C1E8C-4C74-1F4D-BFE7-5749ACACC5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Most terms in RDF Schema are defined as part of the RDFS namespace</a:t>
            </a:r>
          </a:p>
          <a:p>
            <a:r>
              <a:rPr lang="en-GB" dirty="0">
                <a:latin typeface="Lucida Console" panose="020B0609040504020204" pitchFamily="49" charset="0"/>
              </a:rPr>
              <a:t>http://www.w3.org/2000/01/</a:t>
            </a:r>
            <a:r>
              <a:rPr lang="en-GB" dirty="0" err="1">
                <a:latin typeface="Lucida Console" panose="020B0609040504020204" pitchFamily="49" charset="0"/>
              </a:rPr>
              <a:t>rdf</a:t>
            </a:r>
            <a:r>
              <a:rPr lang="en-GB" dirty="0">
                <a:latin typeface="Lucida Console" panose="020B0609040504020204" pitchFamily="49" charset="0"/>
              </a:rPr>
              <a:t>-schema# </a:t>
            </a:r>
            <a:r>
              <a:rPr lang="en-GB" dirty="0"/>
              <a:t>, abbreviated here as </a:t>
            </a:r>
            <a:r>
              <a:rPr lang="en-GB" dirty="0" err="1">
                <a:latin typeface="Lucida Console" panose="020B0609040504020204" pitchFamily="49" charset="0"/>
              </a:rPr>
              <a:t>rdfs</a:t>
            </a:r>
            <a:r>
              <a:rPr lang="en-GB" dirty="0">
                <a:latin typeface="Lucida Console" panose="020B0609040504020204" pitchFamily="49" charset="0"/>
              </a:rPr>
              <a:t>: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Two terms are defined as part of the RDF namespace: </a:t>
            </a:r>
            <a:r>
              <a:rPr lang="en-GB" dirty="0" err="1"/>
              <a:t>rdf:type</a:t>
            </a:r>
            <a:r>
              <a:rPr lang="en-GB" dirty="0"/>
              <a:t> and </a:t>
            </a:r>
            <a:r>
              <a:rPr lang="en-GB" dirty="0" err="1"/>
              <a:t>rdf:Property</a:t>
            </a:r>
            <a:endParaRPr lang="en-GB" dirty="0"/>
          </a:p>
          <a:p>
            <a:r>
              <a:rPr lang="en-GB" dirty="0">
                <a:latin typeface="Lucida Console" panose="020B0609040504020204" pitchFamily="49" charset="0"/>
              </a:rPr>
              <a:t>http://www.w3.org/1999/02/22-rdf-syntax-ns#</a:t>
            </a:r>
            <a:r>
              <a:rPr lang="en-GB" dirty="0"/>
              <a:t> , abbreviated as </a:t>
            </a:r>
            <a:r>
              <a:rPr lang="en-GB" dirty="0" err="1">
                <a:latin typeface="Lucida Console" panose="020B0609040504020204" pitchFamily="49" charset="0"/>
              </a:rPr>
              <a:t>rdf</a:t>
            </a:r>
            <a:r>
              <a:rPr lang="en-GB" dirty="0">
                <a:latin typeface="Lucida Console" panose="020B0609040504020204" pitchFamily="49" charset="0"/>
              </a:rPr>
              <a:t>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This is a historical accident, but can trip up the unwary</a:t>
            </a:r>
          </a:p>
          <a:p>
            <a:pPr marL="0" indent="0">
              <a:buNone/>
            </a:pPr>
            <a:r>
              <a:rPr lang="en-US" dirty="0"/>
              <a:t>Be careful when using these terms in SPARQL queries!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7A447-1A02-464D-B663-195F086B0A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16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definitions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We wish to define the class Person: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D36EF85-CA8E-C44D-9CCF-0AFC105E38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87044" name="Group 4"/>
          <p:cNvGrpSpPr>
            <a:grpSpLocks/>
          </p:cNvGrpSpPr>
          <p:nvPr/>
        </p:nvGrpSpPr>
        <p:grpSpPr bwMode="auto">
          <a:xfrm>
            <a:off x="3575050" y="3284538"/>
            <a:ext cx="5041900" cy="625475"/>
            <a:chOff x="1292" y="1721"/>
            <a:chExt cx="3176" cy="394"/>
          </a:xfrm>
        </p:grpSpPr>
        <p:sp>
          <p:nvSpPr>
            <p:cNvPr id="87046" name="AutoShape 6"/>
            <p:cNvSpPr>
              <a:spLocks noChangeArrowheads="1"/>
            </p:cNvSpPr>
            <p:nvPr/>
          </p:nvSpPr>
          <p:spPr bwMode="auto">
            <a:xfrm>
              <a:off x="1292" y="1752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ex:Person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7049" name="AutoShape 9"/>
            <p:cNvSpPr>
              <a:spLocks noChangeArrowheads="1"/>
            </p:cNvSpPr>
            <p:nvPr/>
          </p:nvSpPr>
          <p:spPr bwMode="auto">
            <a:xfrm>
              <a:off x="3606" y="1752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rdfs:Class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cxnSp>
          <p:nvCxnSpPr>
            <p:cNvPr id="87051" name="AutoShape 11"/>
            <p:cNvCxnSpPr>
              <a:cxnSpLocks noChangeShapeType="1"/>
              <a:stCxn id="87046" idx="3"/>
              <a:endCxn id="87049" idx="1"/>
            </p:cNvCxnSpPr>
            <p:nvPr/>
          </p:nvCxnSpPr>
          <p:spPr bwMode="auto">
            <a:xfrm>
              <a:off x="2154" y="1934"/>
              <a:ext cx="1452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7052" name="Text Box 12"/>
            <p:cNvSpPr txBox="1">
              <a:spLocks noChangeArrowheads="1"/>
            </p:cNvSpPr>
            <p:nvPr/>
          </p:nvSpPr>
          <p:spPr bwMode="auto">
            <a:xfrm>
              <a:off x="2608" y="1721"/>
              <a:ext cx="60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>
                  <a:ea typeface="Arial" charset="0"/>
                  <a:cs typeface="Arial" charset="0"/>
                </a:rPr>
                <a:t>rdf:type</a:t>
              </a:r>
              <a:endParaRPr lang="en-US" sz="1600">
                <a:ea typeface="Arial" charset="0"/>
                <a:cs typeface="Arial" charset="0"/>
              </a:endParaRPr>
            </a:p>
          </p:txBody>
        </p:sp>
      </p:grpSp>
      <p:sp>
        <p:nvSpPr>
          <p:cNvPr id="87053" name="Text Box 13"/>
          <p:cNvSpPr txBox="1">
            <a:spLocks noChangeArrowheads="1"/>
          </p:cNvSpPr>
          <p:nvPr/>
        </p:nvSpPr>
        <p:spPr bwMode="auto">
          <a:xfrm>
            <a:off x="3204856" y="5497712"/>
            <a:ext cx="578228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ex:Person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rdf:type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rdfs:Class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.</a:t>
            </a:r>
            <a:endParaRPr lang="en-US" dirty="0">
              <a:solidFill>
                <a:schemeClr val="tx1">
                  <a:lumMod val="50000"/>
                </a:schemeClr>
              </a:solidFill>
              <a:latin typeface="Lucida Console" panose="020B0609040504020204" pitchFamily="49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185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definitions</a:t>
            </a:r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Employee is a subclass of Person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3BF6B-7F37-D44F-A85B-819C25714E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69E424A-F0B0-944F-9910-21D7390E794B}"/>
              </a:ext>
            </a:extLst>
          </p:cNvPr>
          <p:cNvGrpSpPr/>
          <p:nvPr/>
        </p:nvGrpSpPr>
        <p:grpSpPr>
          <a:xfrm>
            <a:off x="2929823" y="2937531"/>
            <a:ext cx="4982129" cy="1766888"/>
            <a:chOff x="1534559" y="2743200"/>
            <a:chExt cx="4982129" cy="1766888"/>
          </a:xfrm>
        </p:grpSpPr>
        <p:sp>
          <p:nvSpPr>
            <p:cNvPr id="89093" name="AutoShape 5"/>
            <p:cNvSpPr>
              <a:spLocks noChangeArrowheads="1"/>
            </p:cNvSpPr>
            <p:nvPr/>
          </p:nvSpPr>
          <p:spPr bwMode="auto">
            <a:xfrm>
              <a:off x="2468488" y="3933825"/>
              <a:ext cx="1668537" cy="5762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ex:Employee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9096" name="AutoShape 8"/>
            <p:cNvSpPr>
              <a:spLocks noChangeArrowheads="1"/>
            </p:cNvSpPr>
            <p:nvPr/>
          </p:nvSpPr>
          <p:spPr bwMode="auto">
            <a:xfrm>
              <a:off x="5148263" y="3933825"/>
              <a:ext cx="1368425" cy="5762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rdfs:Class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cxnSp>
          <p:nvCxnSpPr>
            <p:cNvPr id="89098" name="AutoShape 10"/>
            <p:cNvCxnSpPr>
              <a:cxnSpLocks noChangeShapeType="1"/>
              <a:stCxn id="89093" idx="3"/>
              <a:endCxn id="89096" idx="1"/>
            </p:cNvCxnSpPr>
            <p:nvPr/>
          </p:nvCxnSpPr>
          <p:spPr bwMode="auto">
            <a:xfrm>
              <a:off x="4137025" y="4221957"/>
              <a:ext cx="1011238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9099" name="Text Box 11"/>
            <p:cNvSpPr txBox="1">
              <a:spLocks noChangeArrowheads="1"/>
            </p:cNvSpPr>
            <p:nvPr/>
          </p:nvSpPr>
          <p:spPr bwMode="auto">
            <a:xfrm>
              <a:off x="4211638" y="3884613"/>
              <a:ext cx="96693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ea typeface="Arial" charset="0"/>
                  <a:cs typeface="Arial" charset="0"/>
                </a:rPr>
                <a:t>rdf:type</a:t>
              </a:r>
              <a:endParaRPr lang="en-US" sz="1600" dirty="0">
                <a:ea typeface="Arial" charset="0"/>
                <a:cs typeface="Arial" charset="0"/>
              </a:endParaRPr>
            </a:p>
          </p:txBody>
        </p:sp>
        <p:sp>
          <p:nvSpPr>
            <p:cNvPr id="89101" name="AutoShape 13"/>
            <p:cNvSpPr>
              <a:spLocks noChangeArrowheads="1"/>
            </p:cNvSpPr>
            <p:nvPr/>
          </p:nvSpPr>
          <p:spPr bwMode="auto">
            <a:xfrm>
              <a:off x="2540496" y="2743200"/>
              <a:ext cx="1512168" cy="5762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ex:Person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9103" name="Text Box 15"/>
            <p:cNvSpPr txBox="1">
              <a:spLocks noChangeArrowheads="1"/>
            </p:cNvSpPr>
            <p:nvPr/>
          </p:nvSpPr>
          <p:spPr bwMode="auto">
            <a:xfrm>
              <a:off x="1534559" y="3483073"/>
              <a:ext cx="176202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ea typeface="Arial" charset="0"/>
                  <a:cs typeface="Arial" charset="0"/>
                </a:rPr>
                <a:t>rdfs:subClassOf</a:t>
              </a:r>
              <a:endParaRPr lang="en-US" sz="1600" dirty="0">
                <a:ea typeface="Arial" charset="0"/>
                <a:cs typeface="Arial" charset="0"/>
              </a:endParaRPr>
            </a:p>
          </p:txBody>
        </p:sp>
        <p:cxnSp>
          <p:nvCxnSpPr>
            <p:cNvPr id="89104" name="AutoShape 16"/>
            <p:cNvCxnSpPr>
              <a:cxnSpLocks noChangeShapeType="1"/>
              <a:stCxn id="89093" idx="0"/>
              <a:endCxn id="89101" idx="2"/>
            </p:cNvCxnSpPr>
            <p:nvPr/>
          </p:nvCxnSpPr>
          <p:spPr bwMode="auto">
            <a:xfrm flipH="1" flipV="1">
              <a:off x="3296580" y="3319463"/>
              <a:ext cx="6177" cy="61436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  <p:sp>
        <p:nvSpPr>
          <p:cNvPr id="89105" name="Text Box 17"/>
          <p:cNvSpPr txBox="1">
            <a:spLocks noChangeArrowheads="1"/>
          </p:cNvSpPr>
          <p:nvPr/>
        </p:nvSpPr>
        <p:spPr bwMode="auto">
          <a:xfrm>
            <a:off x="3018235" y="5517233"/>
            <a:ext cx="557845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ex:Employee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rdf:type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rdfs:Class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; </a:t>
            </a:r>
            <a:b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          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rdfs:subClassOf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ex:Person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. </a:t>
            </a:r>
            <a:endParaRPr lang="en-US" dirty="0">
              <a:solidFill>
                <a:schemeClr val="tx1">
                  <a:lumMod val="50000"/>
                </a:schemeClr>
              </a:solidFill>
              <a:latin typeface="Lucida Console" panose="020B0609040504020204" pitchFamily="49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163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semantics</a:t>
            </a:r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/>
              <a:t>rdfs:subClassOf</a:t>
            </a:r>
            <a:r>
              <a:rPr lang="en-GB" dirty="0"/>
              <a:t> is transitive</a:t>
            </a:r>
          </a:p>
          <a:p>
            <a:pPr marL="360000" lvl="1" indent="0">
              <a:buNone/>
            </a:pPr>
            <a:r>
              <a:rPr lang="en-GB" dirty="0"/>
              <a:t>(A </a:t>
            </a:r>
            <a:r>
              <a:rPr lang="en-GB" dirty="0" err="1"/>
              <a:t>rdfs:subClassOf</a:t>
            </a:r>
            <a:r>
              <a:rPr lang="en-GB" dirty="0"/>
              <a:t> B) and (B </a:t>
            </a:r>
            <a:r>
              <a:rPr lang="en-GB" dirty="0" err="1"/>
              <a:t>rdfs:subClassOf</a:t>
            </a:r>
            <a:r>
              <a:rPr lang="en-GB" dirty="0"/>
              <a:t> C) </a:t>
            </a:r>
            <a:br>
              <a:rPr lang="en-GB" dirty="0"/>
            </a:br>
            <a:r>
              <a:rPr lang="en-GB" dirty="0"/>
              <a:t>implies (A </a:t>
            </a:r>
            <a:r>
              <a:rPr lang="en-GB" dirty="0" err="1"/>
              <a:t>rdfs:subClassOf</a:t>
            </a:r>
            <a:r>
              <a:rPr lang="en-GB" dirty="0"/>
              <a:t> C)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58772-E6CE-344B-92A7-BE80799B13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1141" name="AutoShape 5"/>
          <p:cNvSpPr>
            <a:spLocks noChangeArrowheads="1"/>
          </p:cNvSpPr>
          <p:nvPr/>
        </p:nvSpPr>
        <p:spPr bwMode="auto">
          <a:xfrm>
            <a:off x="5273675" y="5373018"/>
            <a:ext cx="1644650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squar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Ex:PartTime</a:t>
            </a:r>
            <a:r>
              <a:rPr lang="en-US" dirty="0">
                <a:solidFill>
                  <a:schemeClr val="bg1"/>
                </a:solidFill>
              </a:rPr>
              <a:t> Employee</a:t>
            </a:r>
          </a:p>
        </p:txBody>
      </p:sp>
      <p:sp>
        <p:nvSpPr>
          <p:cNvPr id="91144" name="AutoShape 8"/>
          <p:cNvSpPr>
            <a:spLocks noChangeArrowheads="1"/>
          </p:cNvSpPr>
          <p:nvPr/>
        </p:nvSpPr>
        <p:spPr bwMode="auto">
          <a:xfrm>
            <a:off x="5273675" y="4323680"/>
            <a:ext cx="1644650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ex:Employee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4343401" y="4915817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1147" name="AutoShape 11"/>
          <p:cNvCxnSpPr>
            <a:cxnSpLocks noChangeShapeType="1"/>
            <a:stCxn id="91141" idx="0"/>
            <a:endCxn id="91144" idx="2"/>
          </p:cNvCxnSpPr>
          <p:nvPr/>
        </p:nvCxnSpPr>
        <p:spPr bwMode="auto">
          <a:xfrm flipV="1">
            <a:off x="6096000" y="4899943"/>
            <a:ext cx="0" cy="4730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1149" name="AutoShape 13"/>
          <p:cNvSpPr>
            <a:spLocks noChangeArrowheads="1"/>
          </p:cNvSpPr>
          <p:nvPr/>
        </p:nvSpPr>
        <p:spPr bwMode="auto">
          <a:xfrm>
            <a:off x="5273675" y="3315618"/>
            <a:ext cx="1644650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ex:Person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1151" name="Text Box 15"/>
          <p:cNvSpPr txBox="1">
            <a:spLocks noChangeArrowheads="1"/>
          </p:cNvSpPr>
          <p:nvPr/>
        </p:nvSpPr>
        <p:spPr bwMode="auto">
          <a:xfrm>
            <a:off x="4343401" y="3907755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1152" name="AutoShape 16"/>
          <p:cNvCxnSpPr>
            <a:cxnSpLocks noChangeShapeType="1"/>
            <a:stCxn id="91144" idx="0"/>
            <a:endCxn id="91149" idx="2"/>
          </p:cNvCxnSpPr>
          <p:nvPr/>
        </p:nvCxnSpPr>
        <p:spPr bwMode="auto">
          <a:xfrm flipV="1">
            <a:off x="6096000" y="3891880"/>
            <a:ext cx="0" cy="4318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1153" name="AutoShape 17"/>
          <p:cNvCxnSpPr>
            <a:cxnSpLocks noChangeShapeType="1"/>
            <a:stCxn id="91141" idx="3"/>
            <a:endCxn id="91149" idx="3"/>
          </p:cNvCxnSpPr>
          <p:nvPr/>
        </p:nvCxnSpPr>
        <p:spPr bwMode="auto">
          <a:xfrm flipV="1">
            <a:off x="6918325" y="3603749"/>
            <a:ext cx="12700" cy="2057400"/>
          </a:xfrm>
          <a:prstGeom prst="curvedConnector3">
            <a:avLst>
              <a:gd name="adj1" fmla="val 4957898"/>
            </a:avLst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  <a:effectLst/>
        </p:spPr>
      </p:cxnSp>
      <p:sp>
        <p:nvSpPr>
          <p:cNvPr id="91154" name="Text Box 18"/>
          <p:cNvSpPr txBox="1">
            <a:spLocks noChangeArrowheads="1"/>
          </p:cNvSpPr>
          <p:nvPr/>
        </p:nvSpPr>
        <p:spPr bwMode="auto">
          <a:xfrm>
            <a:off x="7570789" y="4418930"/>
            <a:ext cx="186942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 dirty="0" err="1">
                <a:ea typeface="Arial" charset="0"/>
                <a:cs typeface="Arial" charset="0"/>
              </a:rPr>
              <a:t>rdfs:subClassOf</a:t>
            </a:r>
            <a:endParaRPr lang="en-US" sz="1600" b="1" dirty="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49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5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semantics</a:t>
            </a:r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rdfs:subClassOf</a:t>
            </a:r>
            <a:r>
              <a:rPr lang="en-GB" dirty="0"/>
              <a:t> is reflexive</a:t>
            </a:r>
          </a:p>
          <a:p>
            <a:pPr lvl="1"/>
            <a:r>
              <a:rPr lang="en-GB" dirty="0"/>
              <a:t>All classes are subclasses of themselves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21630F-A345-6E4C-B342-F8DD75BBBA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3189" name="AutoShape 5"/>
          <p:cNvSpPr>
            <a:spLocks noChangeArrowheads="1"/>
          </p:cNvSpPr>
          <p:nvPr/>
        </p:nvSpPr>
        <p:spPr bwMode="auto">
          <a:xfrm>
            <a:off x="5411788" y="3968750"/>
            <a:ext cx="1368425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ex:Person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6996113" y="4064000"/>
            <a:ext cx="186942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ea typeface="Arial" charset="0"/>
                <a:cs typeface="Arial" charset="0"/>
              </a:rPr>
              <a:t>rdfs:subClassOf</a:t>
            </a:r>
            <a:endParaRPr lang="en-US" sz="1600" b="1">
              <a:ea typeface="Arial" charset="0"/>
              <a:cs typeface="Arial" charset="0"/>
            </a:endParaRPr>
          </a:p>
        </p:txBody>
      </p:sp>
      <p:cxnSp>
        <p:nvCxnSpPr>
          <p:cNvPr id="93192" name="AutoShape 8"/>
          <p:cNvCxnSpPr>
            <a:cxnSpLocks noChangeShapeType="1"/>
            <a:stCxn id="93189" idx="0"/>
            <a:endCxn id="93189" idx="2"/>
          </p:cNvCxnSpPr>
          <p:nvPr/>
        </p:nvCxnSpPr>
        <p:spPr bwMode="auto">
          <a:xfrm rot="5400000" flipV="1">
            <a:off x="5808662" y="4256087"/>
            <a:ext cx="576262" cy="1588"/>
          </a:xfrm>
          <a:prstGeom prst="curvedConnector5">
            <a:avLst>
              <a:gd name="adj1" fmla="val -39671"/>
              <a:gd name="adj2" fmla="val 57500000"/>
              <a:gd name="adj3" fmla="val 139671"/>
            </a:avLst>
          </a:prstGeom>
          <a:noFill/>
          <a:ln w="25400">
            <a:solidFill>
              <a:schemeClr val="tx1"/>
            </a:solidFill>
            <a:prstDash val="dash"/>
            <a:round/>
            <a:headEnd type="triangle" w="lg" len="lg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08062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semantics</a:t>
            </a:r>
            <a:endParaRPr lang="en-US"/>
          </a:p>
        </p:txBody>
      </p:sp>
      <p:sp>
        <p:nvSpPr>
          <p:cNvPr id="9523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/>
              <a:t>rdf:type</a:t>
            </a:r>
            <a:r>
              <a:rPr lang="en-GB" dirty="0"/>
              <a:t> distributes over </a:t>
            </a:r>
            <a:r>
              <a:rPr lang="en-GB" dirty="0" err="1"/>
              <a:t>rdf:subClassOf</a:t>
            </a:r>
            <a:endParaRPr lang="en-GB" dirty="0"/>
          </a:p>
          <a:p>
            <a:pPr lvl="1"/>
            <a:r>
              <a:rPr lang="en-GB" dirty="0"/>
              <a:t>(A </a:t>
            </a:r>
            <a:r>
              <a:rPr lang="en-GB" dirty="0" err="1"/>
              <a:t>rdfs:subClassOf</a:t>
            </a:r>
            <a:r>
              <a:rPr lang="en-GB" dirty="0"/>
              <a:t> B) and (C </a:t>
            </a:r>
            <a:r>
              <a:rPr lang="en-GB" dirty="0" err="1"/>
              <a:t>rdf:type</a:t>
            </a:r>
            <a:r>
              <a:rPr lang="en-GB" dirty="0"/>
              <a:t> A)</a:t>
            </a:r>
            <a:br>
              <a:rPr lang="en-GB" dirty="0"/>
            </a:br>
            <a:r>
              <a:rPr lang="en-GB" dirty="0"/>
              <a:t>implies (C </a:t>
            </a:r>
            <a:r>
              <a:rPr lang="en-GB" dirty="0" err="1"/>
              <a:t>rdf:type</a:t>
            </a:r>
            <a:r>
              <a:rPr lang="en-GB" dirty="0"/>
              <a:t> B)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AE01F-2AC6-2A43-A0CA-7A24EA3367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5237" name="AutoShape 5"/>
          <p:cNvSpPr>
            <a:spLocks noChangeArrowheads="1"/>
          </p:cNvSpPr>
          <p:nvPr/>
        </p:nvSpPr>
        <p:spPr bwMode="auto">
          <a:xfrm>
            <a:off x="6815113" y="4865967"/>
            <a:ext cx="1600200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John Smith</a:t>
            </a:r>
          </a:p>
        </p:txBody>
      </p:sp>
      <p:sp>
        <p:nvSpPr>
          <p:cNvPr id="95240" name="AutoShape 8"/>
          <p:cNvSpPr>
            <a:spLocks noChangeArrowheads="1"/>
          </p:cNvSpPr>
          <p:nvPr/>
        </p:nvSpPr>
        <p:spPr bwMode="auto">
          <a:xfrm>
            <a:off x="3719513" y="4865967"/>
            <a:ext cx="1512168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ex:Employee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5242" name="Text Box 10"/>
          <p:cNvSpPr txBox="1">
            <a:spLocks noChangeArrowheads="1"/>
          </p:cNvSpPr>
          <p:nvPr/>
        </p:nvSpPr>
        <p:spPr bwMode="auto">
          <a:xfrm>
            <a:off x="5735614" y="4816754"/>
            <a:ext cx="9669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5243" name="AutoShape 11"/>
          <p:cNvCxnSpPr>
            <a:cxnSpLocks noChangeShapeType="1"/>
            <a:stCxn id="95237" idx="1"/>
            <a:endCxn id="95240" idx="3"/>
          </p:cNvCxnSpPr>
          <p:nvPr/>
        </p:nvCxnSpPr>
        <p:spPr bwMode="auto">
          <a:xfrm flipH="1">
            <a:off x="5231681" y="5154098"/>
            <a:ext cx="158343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5245" name="AutoShape 13"/>
          <p:cNvSpPr>
            <a:spLocks noChangeArrowheads="1"/>
          </p:cNvSpPr>
          <p:nvPr/>
        </p:nvSpPr>
        <p:spPr bwMode="auto">
          <a:xfrm>
            <a:off x="3719513" y="3642004"/>
            <a:ext cx="1512168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ex:Person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5247" name="Text Box 15"/>
          <p:cNvSpPr txBox="1">
            <a:spLocks noChangeArrowheads="1"/>
          </p:cNvSpPr>
          <p:nvPr/>
        </p:nvSpPr>
        <p:spPr bwMode="auto">
          <a:xfrm>
            <a:off x="2776514" y="4399241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5248" name="AutoShape 16"/>
          <p:cNvCxnSpPr>
            <a:cxnSpLocks noChangeShapeType="1"/>
            <a:stCxn id="95240" idx="0"/>
            <a:endCxn id="95245" idx="2"/>
          </p:cNvCxnSpPr>
          <p:nvPr/>
        </p:nvCxnSpPr>
        <p:spPr bwMode="auto">
          <a:xfrm flipV="1">
            <a:off x="4475597" y="4218266"/>
            <a:ext cx="0" cy="6477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5249" name="AutoShape 17"/>
          <p:cNvCxnSpPr>
            <a:cxnSpLocks noChangeShapeType="1"/>
            <a:stCxn id="95237" idx="0"/>
            <a:endCxn id="95245" idx="3"/>
          </p:cNvCxnSpPr>
          <p:nvPr/>
        </p:nvCxnSpPr>
        <p:spPr bwMode="auto">
          <a:xfrm rot="16200000" flipV="1">
            <a:off x="5955533" y="3206285"/>
            <a:ext cx="935831" cy="2383532"/>
          </a:xfrm>
          <a:prstGeom prst="curvedConnector2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  <a:effectLst/>
        </p:spPr>
      </p:cxnSp>
      <p:sp>
        <p:nvSpPr>
          <p:cNvPr id="95250" name="Text Box 18"/>
          <p:cNvSpPr txBox="1">
            <a:spLocks noChangeArrowheads="1"/>
          </p:cNvSpPr>
          <p:nvPr/>
        </p:nvSpPr>
        <p:spPr bwMode="auto">
          <a:xfrm>
            <a:off x="6672239" y="3808691"/>
            <a:ext cx="101021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ea typeface="Arial" charset="0"/>
                <a:cs typeface="Arial" charset="0"/>
              </a:rPr>
              <a:t>rdf:type</a:t>
            </a:r>
            <a:endParaRPr lang="en-US" sz="1600" b="1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2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50" grpId="0"/>
    </p:bldLst>
  </p:timing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132</TotalTime>
  <Words>862</Words>
  <Application>Microsoft Macintosh PowerPoint</Application>
  <PresentationFormat>Widescreen</PresentationFormat>
  <Paragraphs>166</Paragraphs>
  <Slides>21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21</vt:i4>
      </vt:variant>
    </vt:vector>
  </HeadingPairs>
  <TitlesOfParts>
    <vt:vector size="34" baseType="lpstr">
      <vt:lpstr>Lucida Sans</vt:lpstr>
      <vt:lpstr>Calibri</vt:lpstr>
      <vt:lpstr>Arial</vt:lpstr>
      <vt:lpstr>Lucida Grande</vt:lpstr>
      <vt:lpstr>Lucida Console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RDF Schema </vt:lpstr>
      <vt:lpstr>Using RDF to define RDFS</vt:lpstr>
      <vt:lpstr>Notes on RDF and RDFS namespaces</vt:lpstr>
      <vt:lpstr>RDF Schema class definitions</vt:lpstr>
      <vt:lpstr>RDF Schema class definitions</vt:lpstr>
      <vt:lpstr>RDF Schema class semantics</vt:lpstr>
      <vt:lpstr>RDF Schema class semantics</vt:lpstr>
      <vt:lpstr>RDF Schema class semantics</vt:lpstr>
      <vt:lpstr>RDF Schema property definitions</vt:lpstr>
      <vt:lpstr>RDF Schema property definitions</vt:lpstr>
      <vt:lpstr>RDF Schema property definitions</vt:lpstr>
      <vt:lpstr>RDF Schema property definitions</vt:lpstr>
      <vt:lpstr>RDF Schema property semantics</vt:lpstr>
      <vt:lpstr>RDF Schema property semantics</vt:lpstr>
      <vt:lpstr>RDF Schema predefined classes</vt:lpstr>
      <vt:lpstr>RDF Schema predefined classes</vt:lpstr>
      <vt:lpstr>RDF Schema ancillary features</vt:lpstr>
      <vt:lpstr>RDF Schema ancillary features</vt:lpstr>
      <vt:lpstr>RDF Schema Status</vt:lpstr>
      <vt:lpstr>Next Lecture: Description Logics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Nicholas Gibbins</cp:lastModifiedBy>
  <cp:revision>4</cp:revision>
  <dcterms:created xsi:type="dcterms:W3CDTF">2020-01-23T12:04:07Z</dcterms:created>
  <dcterms:modified xsi:type="dcterms:W3CDTF">2021-02-15T10:20:57Z</dcterms:modified>
</cp:coreProperties>
</file>