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0"/>
  </p:notesMasterIdLst>
  <p:sldIdLst>
    <p:sldId id="259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697" r:id="rId28"/>
    <p:sldId id="715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ucida Sans" panose="020B0602030504020204" pitchFamily="34" charset="77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6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DE4080EF-C665-3E4E-9CDA-11699E7ECEBC}"/>
    <pc:docChg chg="modSld">
      <pc:chgData name="Nicholas Gibbins" userId="6a0e944c-4d97-467d-bb7a-7c3315791fe4" providerId="ADAL" clId="{DE4080EF-C665-3E4E-9CDA-11699E7ECEBC}" dt="2021-02-16T10:51:24.076" v="15" actId="20577"/>
      <pc:docMkLst>
        <pc:docMk/>
      </pc:docMkLst>
      <pc:sldChg chg="modSp mod">
        <pc:chgData name="Nicholas Gibbins" userId="6a0e944c-4d97-467d-bb7a-7c3315791fe4" providerId="ADAL" clId="{DE4080EF-C665-3E4E-9CDA-11699E7ECEBC}" dt="2021-02-16T10:51:24.076" v="15" actId="20577"/>
        <pc:sldMkLst>
          <pc:docMk/>
          <pc:sldMk cId="2924734622" sldId="257"/>
        </pc:sldMkLst>
        <pc:spChg chg="mod">
          <ac:chgData name="Nicholas Gibbins" userId="6a0e944c-4d97-467d-bb7a-7c3315791fe4" providerId="ADAL" clId="{DE4080EF-C665-3E4E-9CDA-11699E7ECEBC}" dt="2021-02-16T10:51:24.076" v="15" actId="20577"/>
          <ac:spMkLst>
            <pc:docMk/>
            <pc:sldMk cId="2924734622" sldId="257"/>
            <ac:spMk id="286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88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9FA46-A4E9-354D-883B-2579FCD5A229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81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E61C1-85FB-8F4C-B0AF-764FA372F2D6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70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09D2E-8948-D94E-B5A6-168216C5328A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487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F8256-AB58-EB4E-90E6-7693C85F54D1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784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F927E-9A02-3740-9494-23EDCB7D8B83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29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D781A-B1E2-C24C-A489-FE4938F3600A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9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9C36F-DB77-5749-A555-A9D9B6B37C11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4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39277-735D-7F45-B873-45908E2C076C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46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B5A17-B853-5D43-A624-B0548B32ACBD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60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CC4D9-AC7E-4D4E-B954-D5790954AD33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93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BB31B-DDF4-684B-8D2C-7AEBD6706327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89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89610-1BCF-0948-841B-716F44D869F8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A8E5F-9A69-AA46-9E37-FA64C2AA3FC7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59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DE384-BD44-8C47-8DE3-902498A2EE2E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C03F-788D-034F-A37A-3E70E309E1F6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B2B66-AD5F-0E49-9E1D-9AE84424D82B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7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1EC39-E631-8B40-B24C-D42378654DF0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58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52273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23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14144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930-80BC-9E43-BC91-259F45447E64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1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43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Structure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1810A-41C2-9B49-AEA4-41A4BC5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Ontologies typically have two distinct components:</a:t>
            </a:r>
          </a:p>
          <a:p>
            <a:r>
              <a:rPr lang="en-GB" dirty="0"/>
              <a:t>Names for important concepts in the domain</a:t>
            </a:r>
          </a:p>
          <a:p>
            <a:pPr lvl="1"/>
            <a:r>
              <a:rPr lang="en-GB" dirty="0"/>
              <a:t>Elephant, </a:t>
            </a:r>
            <a:r>
              <a:rPr lang="en-GB" dirty="0" err="1"/>
              <a:t>Adult_Elephant</a:t>
            </a:r>
            <a:r>
              <a:rPr lang="en-GB" dirty="0"/>
              <a:t>, </a:t>
            </a:r>
            <a:r>
              <a:rPr lang="en-GB" dirty="0" err="1"/>
              <a:t>African_Elephant</a:t>
            </a:r>
            <a:r>
              <a:rPr lang="en-GB" dirty="0"/>
              <a:t>, Herbivore, etc</a:t>
            </a:r>
          </a:p>
          <a:p>
            <a:r>
              <a:rPr lang="en-GB" dirty="0"/>
              <a:t>Background knowledge/constraints on the domain</a:t>
            </a:r>
          </a:p>
          <a:p>
            <a:pPr lvl="1"/>
            <a:r>
              <a:rPr lang="en-GB" dirty="0"/>
              <a:t>Elephants are a kind of animal</a:t>
            </a:r>
          </a:p>
          <a:p>
            <a:pPr lvl="1"/>
            <a:r>
              <a:rPr lang="en-GB" dirty="0" err="1"/>
              <a:t>Adult_Elephants</a:t>
            </a:r>
            <a:r>
              <a:rPr lang="en-GB" dirty="0"/>
              <a:t> are Elephants whose age is greater than 20 years</a:t>
            </a:r>
          </a:p>
          <a:p>
            <a:pPr lvl="1"/>
            <a:r>
              <a:rPr lang="en-GB" dirty="0" err="1"/>
              <a:t>Adult_Elephants</a:t>
            </a:r>
            <a:r>
              <a:rPr lang="en-GB" dirty="0"/>
              <a:t> weigh at least 2,000 kg</a:t>
            </a:r>
          </a:p>
          <a:p>
            <a:pPr lvl="1"/>
            <a:r>
              <a:rPr lang="en-GB" dirty="0"/>
              <a:t>All Elephants are either </a:t>
            </a:r>
            <a:r>
              <a:rPr lang="en-GB" dirty="0" err="1"/>
              <a:t>African_Elephants</a:t>
            </a:r>
            <a:r>
              <a:rPr lang="en-GB" dirty="0"/>
              <a:t> or </a:t>
            </a:r>
            <a:r>
              <a:rPr lang="en-GB" dirty="0" err="1"/>
              <a:t>Indian_Elephants</a:t>
            </a:r>
            <a:endParaRPr lang="en-GB" dirty="0"/>
          </a:p>
          <a:p>
            <a:pPr lvl="1"/>
            <a:r>
              <a:rPr lang="en-GB" dirty="0"/>
              <a:t>Herbivore are exactly those animals who eat only plants or parts of plants </a:t>
            </a:r>
          </a:p>
          <a:p>
            <a:pPr lvl="1"/>
            <a:r>
              <a:rPr lang="en-GB" dirty="0"/>
              <a:t>No individual can be both a Herbivore and a Carnivore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780AC-3185-A64E-B791-C90253D1B3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55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Usage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F771E-BED3-154D-AE9F-8CD6E295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Informally, ‘ontology’ may also be used to describe a number of other types of conceptual specification:</a:t>
            </a:r>
          </a:p>
          <a:p>
            <a:pPr lvl="1"/>
            <a:r>
              <a:rPr lang="en-US" dirty="0"/>
              <a:t>Controlled vocabulary</a:t>
            </a:r>
          </a:p>
          <a:p>
            <a:pPr lvl="1"/>
            <a:r>
              <a:rPr lang="en-US" dirty="0"/>
              <a:t>Taxonomy</a:t>
            </a:r>
          </a:p>
          <a:p>
            <a:pPr lvl="1"/>
            <a:r>
              <a:rPr lang="en-US" dirty="0"/>
              <a:t>Thesaurus</a:t>
            </a:r>
          </a:p>
          <a:p>
            <a:pPr marL="0" indent="0">
              <a:buNone/>
            </a:pPr>
            <a:r>
              <a:rPr lang="en-US" dirty="0"/>
              <a:t>Study of ontology is not limited to computer scientists and philosophers</a:t>
            </a:r>
          </a:p>
          <a:p>
            <a:pPr lvl="1"/>
            <a:r>
              <a:rPr lang="en-US" dirty="0"/>
              <a:t>Rich tradition of knowledge representation and ontology in library and information science…</a:t>
            </a:r>
          </a:p>
          <a:p>
            <a:pPr lvl="1"/>
            <a:r>
              <a:rPr lang="en-US" dirty="0"/>
              <a:t>…but they talk about classification and metadata instead of ontologies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B4751-38CA-B444-8720-AA1814EE8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9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Vocabularies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83684-FAB2-9A4D-BB6E-2B6D8193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explicitly enumerated list of terms, each with an unambiguous, non-redundant definition</a:t>
            </a:r>
          </a:p>
          <a:p>
            <a:pPr lvl="1"/>
            <a:r>
              <a:rPr lang="en-US" dirty="0"/>
              <a:t>No structure exists between terms </a:t>
            </a:r>
          </a:p>
          <a:p>
            <a:pPr lvl="1"/>
            <a:r>
              <a:rPr lang="en-US" dirty="0"/>
              <a:t>A controlled vocabulary is a flat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pPr lvl="1"/>
            <a:r>
              <a:rPr lang="en-US" dirty="0"/>
              <a:t>Library of Congress Subject Headings (LCSH)</a:t>
            </a:r>
          </a:p>
          <a:p>
            <a:pPr lvl="1"/>
            <a:r>
              <a:rPr lang="en-US" dirty="0"/>
              <a:t>Medical Subject Headings (</a:t>
            </a:r>
            <a:r>
              <a:rPr lang="en-US" dirty="0" err="1"/>
              <a:t>MeSH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A17B46-F2CE-4045-A2F4-E21BB069A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21BF3-8F53-994D-A1C2-61CE158B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collection of controlled vocabulary terms </a:t>
            </a:r>
            <a:r>
              <a:rPr lang="en-US" dirty="0" err="1"/>
              <a:t>organised</a:t>
            </a:r>
            <a:r>
              <a:rPr lang="en-US" dirty="0"/>
              <a:t> into a hierarchical structure</a:t>
            </a:r>
          </a:p>
          <a:p>
            <a:pPr lvl="1"/>
            <a:r>
              <a:rPr lang="en-US" dirty="0"/>
              <a:t>Each term is in one or more parent-child relationships</a:t>
            </a:r>
          </a:p>
          <a:p>
            <a:pPr lvl="1"/>
            <a:r>
              <a:rPr lang="en-US" dirty="0"/>
              <a:t>May be several different types of parent-child relationship:</a:t>
            </a:r>
          </a:p>
          <a:p>
            <a:pPr lvl="2"/>
            <a:r>
              <a:rPr lang="en-US" dirty="0"/>
              <a:t>Type-instance</a:t>
            </a:r>
          </a:p>
          <a:p>
            <a:pPr lvl="2"/>
            <a:r>
              <a:rPr lang="en-US" dirty="0"/>
              <a:t>Genus-species</a:t>
            </a:r>
          </a:p>
          <a:p>
            <a:pPr lvl="2"/>
            <a:r>
              <a:rPr lang="en-US" dirty="0"/>
              <a:t>Part-whole (referred to as </a:t>
            </a:r>
            <a:r>
              <a:rPr lang="en-US" dirty="0" err="1"/>
              <a:t>meronymy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D7C42-F74D-4D4D-90C9-085870C50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54BC3-28F1-7848-BF1B-D9756651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Library classification schemes</a:t>
            </a:r>
          </a:p>
          <a:p>
            <a:pPr lvl="1"/>
            <a:r>
              <a:rPr lang="en-US" dirty="0"/>
              <a:t>Library of Congress</a:t>
            </a:r>
          </a:p>
          <a:p>
            <a:pPr lvl="1"/>
            <a:r>
              <a:rPr lang="en-US" dirty="0"/>
              <a:t>Dewey Decimal</a:t>
            </a:r>
          </a:p>
          <a:p>
            <a:pPr lvl="1"/>
            <a:r>
              <a:rPr lang="en-US" dirty="0"/>
              <a:t>UDC</a:t>
            </a:r>
          </a:p>
          <a:p>
            <a:pPr marL="0" indent="0">
              <a:buNone/>
            </a:pPr>
            <a:r>
              <a:rPr lang="en-US" dirty="0" err="1"/>
              <a:t>Linnean</a:t>
            </a:r>
            <a:r>
              <a:rPr lang="en-US" dirty="0"/>
              <a:t> Classification</a:t>
            </a:r>
          </a:p>
          <a:p>
            <a:pPr lvl="1"/>
            <a:r>
              <a:rPr lang="en-US" dirty="0"/>
              <a:t>Kingdom, Phylum, Class, Order, Family, Genus, Species, Subspecies</a:t>
            </a:r>
          </a:p>
          <a:p>
            <a:pPr marL="0" indent="0">
              <a:buNone/>
            </a:pPr>
            <a:r>
              <a:rPr lang="en-US" dirty="0" err="1"/>
              <a:t>MeSH</a:t>
            </a:r>
            <a:r>
              <a:rPr lang="en-US" dirty="0"/>
              <a:t> Tree Structures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B278C-4C48-F042-BDB9-D6FB58827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840D-A4B9-324B-A633-81E3219D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Dewey Decimal</a:t>
            </a:r>
          </a:p>
          <a:p>
            <a:pPr lvl="1"/>
            <a:r>
              <a:rPr lang="en-US" dirty="0"/>
              <a:t>5xx - Natural Sciences and Mathematics</a:t>
            </a:r>
          </a:p>
          <a:p>
            <a:pPr lvl="1"/>
            <a:r>
              <a:rPr lang="en-US" dirty="0"/>
              <a:t>53x - Physics</a:t>
            </a:r>
          </a:p>
          <a:p>
            <a:pPr lvl="1"/>
            <a:r>
              <a:rPr lang="en-US" dirty="0"/>
              <a:t>537 - Electricity and Electronics</a:t>
            </a:r>
          </a:p>
          <a:p>
            <a:pPr marL="0" indent="0">
              <a:buNone/>
            </a:pPr>
            <a:r>
              <a:rPr lang="en-US" dirty="0"/>
              <a:t>Library of Congress</a:t>
            </a:r>
          </a:p>
          <a:p>
            <a:pPr lvl="1"/>
            <a:r>
              <a:rPr lang="en-US" dirty="0"/>
              <a:t>Q - Science</a:t>
            </a:r>
          </a:p>
          <a:p>
            <a:pPr lvl="1"/>
            <a:r>
              <a:rPr lang="en-US" dirty="0"/>
              <a:t>QA - Mathematics</a:t>
            </a:r>
          </a:p>
          <a:p>
            <a:pPr lvl="1"/>
            <a:r>
              <a:rPr lang="en-US" dirty="0"/>
              <a:t>QA71-90 - Instruments and machines</a:t>
            </a:r>
          </a:p>
          <a:p>
            <a:pPr lvl="1"/>
            <a:r>
              <a:rPr lang="en-US" dirty="0"/>
              <a:t>QA75-76.95 - Calculating machines</a:t>
            </a:r>
          </a:p>
          <a:p>
            <a:pPr lvl="1"/>
            <a:r>
              <a:rPr lang="en-US" dirty="0"/>
              <a:t>QA75.5-76.95 - Electronic computers and computer 	science</a:t>
            </a:r>
          </a:p>
          <a:p>
            <a:pPr lvl="1"/>
            <a:r>
              <a:rPr lang="en-US" dirty="0"/>
              <a:t>QA76-76.765 - Computer software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C912D-2CCC-354D-9E58-EC79FB085E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Thesauri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83944-3D29-F943-AB26-C3E880DD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thesaurus is a taxonomy with additional relations showing lateral connections</a:t>
            </a:r>
          </a:p>
          <a:p>
            <a:pPr lvl="1"/>
            <a:r>
              <a:rPr lang="en-US" dirty="0"/>
              <a:t>Related Term (RT)</a:t>
            </a:r>
          </a:p>
          <a:p>
            <a:pPr lvl="1"/>
            <a:r>
              <a:rPr lang="en-US" dirty="0"/>
              <a:t>See Also</a:t>
            </a:r>
          </a:p>
          <a:p>
            <a:pPr marL="0" indent="0">
              <a:buNone/>
            </a:pPr>
            <a:r>
              <a:rPr lang="en-US" dirty="0"/>
              <a:t>Parent-child relation usually described in terms of Broader Terms (BT) and Narrower Terms (NT)</a:t>
            </a:r>
          </a:p>
          <a:p>
            <a:pPr marL="0" indent="0">
              <a:buNone/>
            </a:pPr>
            <a:r>
              <a:rPr lang="en-US" dirty="0"/>
              <a:t>Thesauri also typically contain scope notes which define the meaning of a term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E252C-C57B-8441-8C46-BA79208C0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Thesaurus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2FFCD-AD2E-4442-92CA-E26B9046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Apples</a:t>
            </a:r>
          </a:p>
          <a:p>
            <a:pPr marL="360000" lvl="1" indent="0">
              <a:buNone/>
            </a:pPr>
            <a:r>
              <a:rPr lang="en-US" dirty="0"/>
              <a:t>Scope notes:		The fruit of any member of the </a:t>
            </a:r>
            <a:br>
              <a:rPr lang="en-US" dirty="0"/>
            </a:br>
            <a:r>
              <a:rPr lang="en-US" dirty="0"/>
              <a:t>			species </a:t>
            </a:r>
            <a:r>
              <a:rPr lang="en-US" i="1" dirty="0"/>
              <a:t>Malus </a:t>
            </a:r>
            <a:r>
              <a:rPr lang="en-US" i="1" dirty="0" err="1"/>
              <a:t>pumila</a:t>
            </a:r>
            <a:endParaRPr lang="en-US" i="1" dirty="0"/>
          </a:p>
          <a:p>
            <a:pPr marL="360000" lvl="1" indent="0">
              <a:buNone/>
            </a:pPr>
            <a:r>
              <a:rPr lang="en-US" dirty="0"/>
              <a:t>Broader term: 	Foodstuffs</a:t>
            </a:r>
          </a:p>
          <a:p>
            <a:pPr marL="360000" lvl="1" indent="0">
              <a:buNone/>
            </a:pPr>
            <a:r>
              <a:rPr lang="en-US" dirty="0"/>
              <a:t>Related terms: 	Cooking Ingredients</a:t>
            </a:r>
            <a:br>
              <a:rPr lang="en-US" dirty="0"/>
            </a:br>
            <a:r>
              <a:rPr lang="en-US" dirty="0"/>
              <a:t>			Taxable Foodstuffs</a:t>
            </a:r>
            <a:br>
              <a:rPr lang="en-US" dirty="0"/>
            </a:br>
            <a:r>
              <a:rPr lang="en-US" dirty="0"/>
              <a:t>			Horticulture</a:t>
            </a:r>
          </a:p>
          <a:p>
            <a:pPr marL="360000" lvl="1" indent="0">
              <a:buNone/>
            </a:pPr>
            <a:r>
              <a:rPr lang="en-US" dirty="0"/>
              <a:t>Narrower terms: 	Granny Smiths</a:t>
            </a:r>
          </a:p>
          <a:p>
            <a:pPr marL="360000" lvl="1" indent="0">
              <a:buNone/>
            </a:pPr>
            <a:r>
              <a:rPr lang="en-US" dirty="0"/>
              <a:t>See also: 		Apple Trees</a:t>
            </a:r>
          </a:p>
          <a:p>
            <a:pPr marL="360000" lvl="1" indent="0">
              <a:buNone/>
            </a:pPr>
            <a:r>
              <a:rPr lang="en-US" dirty="0"/>
              <a:t>Use: 			For Apple computers use Personal</a:t>
            </a:r>
            <a:br>
              <a:rPr lang="en-US" dirty="0"/>
            </a:br>
            <a:r>
              <a:rPr lang="en-US" dirty="0"/>
              <a:t>			Computers (Apple)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EB1B8-BCB8-6D41-9A67-01478D300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85C8-064D-D745-8171-8FE3886E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ontology further </a:t>
            </a:r>
            <a:r>
              <a:rPr lang="en-US" dirty="0" err="1"/>
              <a:t>specialises</a:t>
            </a:r>
            <a:r>
              <a:rPr lang="en-US" dirty="0"/>
              <a:t> types of relationships (particularly </a:t>
            </a:r>
            <a:r>
              <a:rPr lang="en-US" i="1" dirty="0"/>
              <a:t>related term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A ontology typically includes:</a:t>
            </a:r>
          </a:p>
          <a:p>
            <a:pPr lvl="1"/>
            <a:r>
              <a:rPr lang="en-US" dirty="0"/>
              <a:t>Class definitions and hierarchy</a:t>
            </a:r>
          </a:p>
          <a:p>
            <a:pPr lvl="1"/>
            <a:r>
              <a:rPr lang="en-US" dirty="0"/>
              <a:t>Relation definitions and hierarchy</a:t>
            </a:r>
          </a:p>
          <a:p>
            <a:pPr marL="0" indent="0">
              <a:buNone/>
            </a:pPr>
            <a:r>
              <a:rPr lang="en-US" dirty="0"/>
              <a:t>An ontology may also include the following:</a:t>
            </a:r>
          </a:p>
          <a:p>
            <a:pPr lvl="1"/>
            <a:r>
              <a:rPr lang="en-US" dirty="0"/>
              <a:t>Constraints</a:t>
            </a:r>
          </a:p>
          <a:p>
            <a:pPr lvl="1"/>
            <a:r>
              <a:rPr lang="en-US" dirty="0"/>
              <a:t>Axioms</a:t>
            </a:r>
          </a:p>
          <a:p>
            <a:pPr lvl="1"/>
            <a:r>
              <a:rPr lang="en-US" dirty="0"/>
              <a:t>Rule-based knowledge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CB287-55B9-E74C-9580-AE42D8A02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F8053-DA7B-D746-AA72-4924BC12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Controlled Vocabulary + Hierarchy = Taxonomy</a:t>
            </a:r>
          </a:p>
          <a:p>
            <a:pPr marL="0" indent="0">
              <a:buNone/>
            </a:pPr>
            <a:r>
              <a:rPr lang="en-US" dirty="0"/>
              <a:t>Taxonomy 	+      lateral relations = Thesaurus</a:t>
            </a:r>
          </a:p>
          <a:p>
            <a:pPr marL="0" indent="0">
              <a:buNone/>
            </a:pPr>
            <a:r>
              <a:rPr lang="en-US" dirty="0"/>
              <a:t>Thesaurus 	+      typed relations</a:t>
            </a:r>
            <a:br>
              <a:rPr lang="en-US" dirty="0"/>
            </a:br>
            <a:r>
              <a:rPr lang="en-US" dirty="0"/>
              <a:t>		+      constraints</a:t>
            </a:r>
            <a:br>
              <a:rPr lang="en-US" dirty="0"/>
            </a:br>
            <a:r>
              <a:rPr lang="en-US" dirty="0"/>
              <a:t>		+      rules</a:t>
            </a:r>
            <a:br>
              <a:rPr lang="en-US" dirty="0"/>
            </a:br>
            <a:r>
              <a:rPr lang="en-US" dirty="0"/>
              <a:t>		+      axioms = Ontology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EE41F-A67F-DC40-9199-1A7A9E18A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Ontologies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COMP6215 Semantic Web Technologies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9A512-3DA4-5447-B72C-3DE4DBBD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N. </a:t>
            </a:r>
            <a:r>
              <a:rPr lang="en-US" dirty="0" err="1"/>
              <a:t>Guarino</a:t>
            </a:r>
            <a:r>
              <a:rPr lang="en-US" dirty="0"/>
              <a:t>, D. </a:t>
            </a:r>
            <a:r>
              <a:rPr lang="en-US" dirty="0" err="1"/>
              <a:t>Oberle</a:t>
            </a:r>
            <a:r>
              <a:rPr lang="en-US" dirty="0"/>
              <a:t>, S. </a:t>
            </a:r>
            <a:r>
              <a:rPr lang="en-US" dirty="0" err="1"/>
              <a:t>Staab</a:t>
            </a:r>
            <a:r>
              <a:rPr lang="en-US" i="1" dirty="0"/>
              <a:t>. </a:t>
            </a:r>
            <a:r>
              <a:rPr lang="en-US" dirty="0"/>
              <a:t>What is an ontology?</a:t>
            </a:r>
            <a:r>
              <a:rPr lang="en-US" i="1" dirty="0"/>
              <a:t> </a:t>
            </a:r>
            <a:r>
              <a:rPr lang="de-DE" dirty="0"/>
              <a:t>In: S. Staab &amp; R. Studer. </a:t>
            </a:r>
            <a:r>
              <a:rPr lang="en-US" i="1" dirty="0"/>
              <a:t>Handbook on Ontologies</a:t>
            </a:r>
            <a:r>
              <a:rPr lang="en-US" dirty="0"/>
              <a:t>. 2nd revised edition. Springer, 2009.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	</a:t>
            </a:r>
            <a:r>
              <a:rPr lang="mr-IN" sz="1600" dirty="0" err="1"/>
              <a:t>https</a:t>
            </a:r>
            <a:r>
              <a:rPr lang="mr-IN" sz="1600" dirty="0"/>
              <a:t>://link.springer.com/chapter/10.1007%2F978-3-540-92673-3_0</a:t>
            </a:r>
            <a:endParaRPr lang="de-D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/>
              <a:t>	https://userpages.uni-koblenz.de/~staab/Research/Publications/2009/handbookEdition2/what-is-an-ontology.pdf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31A5D-527D-9D4D-BA66-AEF97C481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7B62-21EB-8D4F-B8FB-F97E826C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RDF Schema</a:t>
            </a:r>
          </a:p>
        </p:txBody>
      </p:sp>
    </p:spTree>
    <p:extLst>
      <p:ext uri="{BB962C8B-B14F-4D97-AF65-F5344CB8AC3E}">
        <p14:creationId xmlns:p14="http://schemas.microsoft.com/office/powerpoint/2010/main" val="352500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E6675-9160-A846-B68F-5F981D13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Knowledge representation is central to the Semantic Web</a:t>
            </a:r>
          </a:p>
          <a:p>
            <a:pPr lvl="1"/>
            <a:r>
              <a:rPr lang="en-US" dirty="0"/>
              <a:t>Data published on the Semantic Web must be structured and </a:t>
            </a:r>
            <a:r>
              <a:rPr lang="en-US" dirty="0" err="1"/>
              <a:t>organised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Long-standing concern in Artificial Intelligence</a:t>
            </a:r>
          </a:p>
          <a:p>
            <a:pPr lvl="1"/>
            <a:r>
              <a:rPr lang="en-US" dirty="0"/>
              <a:t>A good knowledge representation ‘naturally’ represents a given problem domain</a:t>
            </a:r>
          </a:p>
          <a:p>
            <a:pPr lvl="1"/>
            <a:r>
              <a:rPr lang="en-US" dirty="0"/>
              <a:t>A poor knowledge representation is unintelligible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32F15-E85C-D748-9AB9-A8775E7CC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DFA3-8227-6549-9DCB-B8E9FE8F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KR approaches: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Production rules</a:t>
            </a:r>
          </a:p>
          <a:p>
            <a:pPr lvl="1"/>
            <a:r>
              <a:rPr lang="en-US" dirty="0"/>
              <a:t>Semantic Networks</a:t>
            </a:r>
          </a:p>
          <a:p>
            <a:pPr lvl="1"/>
            <a:r>
              <a:rPr lang="en-US" dirty="0"/>
              <a:t>Frames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Semantic Web combines aspects of all of these schemes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6E411-8DA2-A848-A46F-619BFFE56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Representation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4D1926-B02D-E54F-B4C9-14B0587E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AI systems (and therefore SW systems) consist of:</a:t>
            </a:r>
          </a:p>
          <a:p>
            <a:r>
              <a:rPr lang="en-US" dirty="0"/>
              <a:t>A knowledge base (KB)</a:t>
            </a:r>
          </a:p>
          <a:p>
            <a:pPr lvl="1"/>
            <a:r>
              <a:rPr lang="en-US" dirty="0"/>
              <a:t>Forms the system's intelligence source</a:t>
            </a:r>
          </a:p>
          <a:p>
            <a:pPr lvl="1"/>
            <a:r>
              <a:rPr lang="en-US" dirty="0"/>
              <a:t>Structured according to the knowledge representation approach taken</a:t>
            </a:r>
          </a:p>
          <a:p>
            <a:r>
              <a:rPr lang="en-US" dirty="0"/>
              <a:t>An inference mechanism</a:t>
            </a:r>
          </a:p>
          <a:p>
            <a:pPr lvl="1"/>
            <a:r>
              <a:rPr lang="en-US" dirty="0"/>
              <a:t>Set of procedures that are used to examine the knowledge base to answer questions, solve problems or make decisions within the domain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DB510-1428-7A4F-BE09-84152381F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Ontologies</a:t>
            </a:r>
          </a:p>
        </p:txBody>
      </p:sp>
    </p:spTree>
    <p:extLst>
      <p:ext uri="{BB962C8B-B14F-4D97-AF65-F5344CB8AC3E}">
        <p14:creationId xmlns:p14="http://schemas.microsoft.com/office/powerpoint/2010/main" val="203659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‘O’ word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Ontology, n.</a:t>
            </a:r>
          </a:p>
          <a:p>
            <a:pPr marL="0" indent="0">
              <a:buNone/>
            </a:pPr>
            <a:r>
              <a:rPr lang="en-US" dirty="0"/>
              <a:t>1. a. Philos. The science or study of being; that branch of metaphysics concerned with the nature or essence of being or existence.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37726-1984-8A47-9C80-F934752A6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Oxford English Dictionary, 2004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105" y="1720302"/>
            <a:ext cx="2568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94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‘O’ 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D1DB0-7DBF-F745-9C6B-4F71A5A9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ontology is a specification of a </a:t>
            </a:r>
            <a:r>
              <a:rPr lang="en-US" dirty="0" err="1"/>
              <a:t>conceptualisation</a:t>
            </a:r>
            <a:endParaRPr lang="en-US" dirty="0"/>
          </a:p>
          <a:p>
            <a:r>
              <a:rPr lang="en-US" b="1" dirty="0"/>
              <a:t>Specification</a:t>
            </a:r>
            <a:r>
              <a:rPr lang="en-US" dirty="0"/>
              <a:t>: A formal description</a:t>
            </a:r>
          </a:p>
          <a:p>
            <a:r>
              <a:rPr lang="en-US" b="1" dirty="0" err="1"/>
              <a:t>Conceptualisation</a:t>
            </a:r>
            <a:r>
              <a:rPr lang="en-US" dirty="0"/>
              <a:t>: The objects, concepts, and other entities that are assumed to always exist in some area of interest and the relationships that hold among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Referred to in the philosophical literature as Formal Ontology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8BD69-33B1-E04F-9CC8-CF70E2F8C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T. R. Gruber. A translation approach to portable ontologies. Knowledge Acquisition, 5(2):199-220, 1993</a:t>
            </a:r>
          </a:p>
          <a:p>
            <a:r>
              <a:rPr lang="en-US" dirty="0"/>
              <a:t>N. Guarino, D. </a:t>
            </a:r>
            <a:r>
              <a:rPr lang="en-US" dirty="0" err="1"/>
              <a:t>Oberle</a:t>
            </a:r>
            <a:r>
              <a:rPr lang="en-US" dirty="0"/>
              <a:t>, S. Staab. What is an ontology? </a:t>
            </a:r>
            <a:r>
              <a:rPr lang="de-DE" dirty="0"/>
              <a:t>In: S. Staab &amp; R. Studer (</a:t>
            </a:r>
            <a:r>
              <a:rPr lang="de-DE" dirty="0" err="1"/>
              <a:t>eds</a:t>
            </a:r>
            <a:r>
              <a:rPr lang="de-DE" dirty="0"/>
              <a:t>.). </a:t>
            </a:r>
            <a:r>
              <a:rPr lang="en-US" dirty="0"/>
              <a:t>Handbook on Ontologies. 2nd revised edition. Springer, 2009.</a:t>
            </a:r>
          </a:p>
        </p:txBody>
      </p:sp>
    </p:spTree>
    <p:extLst>
      <p:ext uri="{BB962C8B-B14F-4D97-AF65-F5344CB8AC3E}">
        <p14:creationId xmlns:p14="http://schemas.microsoft.com/office/powerpoint/2010/main" val="288113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in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E28C-5F20-6F4A-B150-C3176ABB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Ontologies as engineered </a:t>
            </a:r>
            <a:r>
              <a:rPr lang="en-GB" dirty="0" err="1"/>
              <a:t>artifacts</a:t>
            </a:r>
            <a:r>
              <a:rPr lang="en-GB" dirty="0"/>
              <a:t>:</a:t>
            </a:r>
          </a:p>
          <a:p>
            <a:pPr lvl="1"/>
            <a:r>
              <a:rPr lang="de-DE" dirty="0" err="1"/>
              <a:t>constituted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reality</a:t>
            </a:r>
            <a:r>
              <a:rPr lang="de-DE" dirty="0"/>
              <a:t>, plus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explicit </a:t>
            </a:r>
            <a:r>
              <a:rPr lang="de-DE" dirty="0" err="1"/>
              <a:t>assumptions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intended</a:t>
            </a:r>
            <a:r>
              <a:rPr lang="de-DE" dirty="0"/>
              <a:t>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vocabulary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Benefits</a:t>
            </a:r>
            <a:r>
              <a:rPr lang="de-DE" dirty="0"/>
              <a:t>:</a:t>
            </a:r>
            <a:endParaRPr lang="en-GB" dirty="0"/>
          </a:p>
          <a:p>
            <a:pPr lvl="1"/>
            <a:r>
              <a:rPr lang="en-GB" dirty="0"/>
              <a:t>Shared understanding</a:t>
            </a:r>
          </a:p>
          <a:p>
            <a:pPr lvl="1"/>
            <a:r>
              <a:rPr lang="en-GB" dirty="0"/>
              <a:t>Facilitate communication</a:t>
            </a:r>
          </a:p>
          <a:p>
            <a:pPr lvl="1"/>
            <a:r>
              <a:rPr lang="en-GB" dirty="0"/>
              <a:t>Establish a joint terminology for a community of interest</a:t>
            </a:r>
          </a:p>
          <a:p>
            <a:pPr lvl="1"/>
            <a:r>
              <a:rPr lang="en-GB" dirty="0"/>
              <a:t>Normative models</a:t>
            </a:r>
          </a:p>
          <a:p>
            <a:pPr lvl="1"/>
            <a:r>
              <a:rPr lang="en-GB" dirty="0"/>
              <a:t>Inter-operability: sharing and reuse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26F75-C057-A54F-8EA1-0CE587E7C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4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135</TotalTime>
  <Words>993</Words>
  <Application>Microsoft Macintosh PowerPoint</Application>
  <PresentationFormat>Widescreen</PresentationFormat>
  <Paragraphs>168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Lucida Sans</vt:lpstr>
      <vt:lpstr>Calibri</vt:lpstr>
      <vt:lpstr>Arial</vt:lpstr>
      <vt:lpstr>Lucida Grande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Ontologies</vt:lpstr>
      <vt:lpstr>Knowledge Representation</vt:lpstr>
      <vt:lpstr>Knowledge Representation</vt:lpstr>
      <vt:lpstr>Knowledge Representation</vt:lpstr>
      <vt:lpstr>Ontologies</vt:lpstr>
      <vt:lpstr>Defining the ‘O’ word</vt:lpstr>
      <vt:lpstr>Defining the ‘O’ word</vt:lpstr>
      <vt:lpstr>Ontology in Computer Science</vt:lpstr>
      <vt:lpstr>Ontology Structure</vt:lpstr>
      <vt:lpstr>Informal Usage</vt:lpstr>
      <vt:lpstr>Controlled Vocabularies</vt:lpstr>
      <vt:lpstr>Taxonomies</vt:lpstr>
      <vt:lpstr>Taxonomy Examples</vt:lpstr>
      <vt:lpstr>Taxonomy Examples</vt:lpstr>
      <vt:lpstr>Thesauri</vt:lpstr>
      <vt:lpstr>Thesaurus Example</vt:lpstr>
      <vt:lpstr>Ontology</vt:lpstr>
      <vt:lpstr>Summary</vt:lpstr>
      <vt:lpstr>Further Reading</vt:lpstr>
      <vt:lpstr>Next Lecture: RDF Schema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3</cp:revision>
  <dcterms:created xsi:type="dcterms:W3CDTF">2020-01-23T12:04:07Z</dcterms:created>
  <dcterms:modified xsi:type="dcterms:W3CDTF">2021-02-16T10:51:28Z</dcterms:modified>
</cp:coreProperties>
</file>