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0"/>
  </p:notesMasterIdLst>
  <p:sldIdLst>
    <p:sldId id="259" r:id="rId9"/>
    <p:sldId id="256" r:id="rId10"/>
    <p:sldId id="257" r:id="rId11"/>
    <p:sldId id="260" r:id="rId12"/>
    <p:sldId id="341" r:id="rId13"/>
    <p:sldId id="34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301" r:id="rId32"/>
    <p:sldId id="279" r:id="rId33"/>
    <p:sldId id="300" r:id="rId34"/>
    <p:sldId id="280" r:id="rId35"/>
    <p:sldId id="281" r:id="rId36"/>
    <p:sldId id="282" r:id="rId37"/>
    <p:sldId id="342" r:id="rId38"/>
    <p:sldId id="343" r:id="rId39"/>
    <p:sldId id="344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2" r:id="rId49"/>
  </p:sldIdLst>
  <p:sldSz cx="12192000" cy="6858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Lucida Console" panose="020B0609040504020204" pitchFamily="49" charset="0"/>
      <p:regular r:id="rId55"/>
    </p:embeddedFont>
    <p:embeddedFont>
      <p:font typeface="Lucida Sans" panose="020B0602030504020204" pitchFamily="34" charset="77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F740B-F34F-0C48-95AE-76D3CE01DA09}" v="1" dt="2021-02-04T09:55:45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/>
    <p:restoredTop sz="96327"/>
  </p:normalViewPr>
  <p:slideViewPr>
    <p:cSldViewPr snapToGrid="0" snapToObjects="1" showGuides="1">
      <p:cViewPr varScale="1">
        <p:scale>
          <a:sx n="119" d="100"/>
          <a:sy n="119" d="100"/>
        </p:scale>
        <p:origin x="800" y="184"/>
      </p:cViewPr>
      <p:guideLst>
        <p:guide orient="horz" pos="320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6.fntdata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9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7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87DF740B-F34F-0C48-95AE-76D3CE01DA09}"/>
    <pc:docChg chg="custSel delSld modSld sldOrd">
      <pc:chgData name="Nicholas Gibbins" userId="6a0e944c-4d97-467d-bb7a-7c3315791fe4" providerId="ADAL" clId="{87DF740B-F34F-0C48-95AE-76D3CE01DA09}" dt="2021-02-08T21:49:04.588" v="42" actId="2696"/>
      <pc:docMkLst>
        <pc:docMk/>
      </pc:docMkLst>
      <pc:sldChg chg="modSp mod">
        <pc:chgData name="Nicholas Gibbins" userId="6a0e944c-4d97-467d-bb7a-7c3315791fe4" providerId="ADAL" clId="{87DF740B-F34F-0C48-95AE-76D3CE01DA09}" dt="2021-02-04T09:38:47.116" v="0" actId="20577"/>
        <pc:sldMkLst>
          <pc:docMk/>
          <pc:sldMk cId="3794093233" sldId="256"/>
        </pc:sldMkLst>
        <pc:spChg chg="mod">
          <ac:chgData name="Nicholas Gibbins" userId="6a0e944c-4d97-467d-bb7a-7c3315791fe4" providerId="ADAL" clId="{87DF740B-F34F-0C48-95AE-76D3CE01DA09}" dt="2021-02-04T09:38:47.116" v="0" actId="20577"/>
          <ac:spMkLst>
            <pc:docMk/>
            <pc:sldMk cId="3794093233" sldId="256"/>
            <ac:spMk id="4" creationId="{00000000-0000-0000-0000-000000000000}"/>
          </ac:spMkLst>
        </pc:spChg>
      </pc:sldChg>
      <pc:sldChg chg="del">
        <pc:chgData name="Nicholas Gibbins" userId="6a0e944c-4d97-467d-bb7a-7c3315791fe4" providerId="ADAL" clId="{87DF740B-F34F-0C48-95AE-76D3CE01DA09}" dt="2021-02-08T21:49:04.588" v="42" actId="2696"/>
        <pc:sldMkLst>
          <pc:docMk/>
          <pc:sldMk cId="2597874466" sldId="271"/>
        </pc:sldMkLst>
      </pc:sldChg>
      <pc:sldChg chg="modSp mod">
        <pc:chgData name="Nicholas Gibbins" userId="6a0e944c-4d97-467d-bb7a-7c3315791fe4" providerId="ADAL" clId="{87DF740B-F34F-0C48-95AE-76D3CE01DA09}" dt="2021-02-04T09:40:25.701" v="2" actId="20577"/>
        <pc:sldMkLst>
          <pc:docMk/>
          <pc:sldMk cId="3587717050" sldId="272"/>
        </pc:sldMkLst>
        <pc:spChg chg="mod">
          <ac:chgData name="Nicholas Gibbins" userId="6a0e944c-4d97-467d-bb7a-7c3315791fe4" providerId="ADAL" clId="{87DF740B-F34F-0C48-95AE-76D3CE01DA09}" dt="2021-02-04T09:40:25.701" v="2" actId="20577"/>
          <ac:spMkLst>
            <pc:docMk/>
            <pc:sldMk cId="3587717050" sldId="272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87DF740B-F34F-0C48-95AE-76D3CE01DA09}" dt="2021-02-04T09:56:20.623" v="39" actId="1038"/>
        <pc:sldMkLst>
          <pc:docMk/>
          <pc:sldMk cId="2361620739" sldId="278"/>
        </pc:sldMkLst>
        <pc:picChg chg="mod">
          <ac:chgData name="Nicholas Gibbins" userId="6a0e944c-4d97-467d-bb7a-7c3315791fe4" providerId="ADAL" clId="{87DF740B-F34F-0C48-95AE-76D3CE01DA09}" dt="2021-02-04T09:56:20.623" v="39" actId="1038"/>
          <ac:picMkLst>
            <pc:docMk/>
            <pc:sldMk cId="2361620739" sldId="278"/>
            <ac:picMk id="7" creationId="{00000000-0000-0000-0000-000000000000}"/>
          </ac:picMkLst>
        </pc:picChg>
      </pc:sldChg>
      <pc:sldChg chg="ord">
        <pc:chgData name="Nicholas Gibbins" userId="6a0e944c-4d97-467d-bb7a-7c3315791fe4" providerId="ADAL" clId="{87DF740B-F34F-0C48-95AE-76D3CE01DA09}" dt="2021-02-04T09:57:27.469" v="41" actId="20578"/>
        <pc:sldMkLst>
          <pc:docMk/>
          <pc:sldMk cId="4206114576" sldId="279"/>
        </pc:sldMkLst>
      </pc:sldChg>
      <pc:sldChg chg="addSp delSp modSp mod">
        <pc:chgData name="Nicholas Gibbins" userId="6a0e944c-4d97-467d-bb7a-7c3315791fe4" providerId="ADAL" clId="{87DF740B-F34F-0C48-95AE-76D3CE01DA09}" dt="2021-02-04T09:55:55.389" v="13" actId="14100"/>
        <pc:sldMkLst>
          <pc:docMk/>
          <pc:sldMk cId="2482100233" sldId="300"/>
        </pc:sldMkLst>
        <pc:spChg chg="mod">
          <ac:chgData name="Nicholas Gibbins" userId="6a0e944c-4d97-467d-bb7a-7c3315791fe4" providerId="ADAL" clId="{87DF740B-F34F-0C48-95AE-76D3CE01DA09}" dt="2021-02-04T09:55:33.507" v="7" actId="20577"/>
          <ac:spMkLst>
            <pc:docMk/>
            <pc:sldMk cId="2482100233" sldId="300"/>
            <ac:spMk id="2" creationId="{01D630C1-A7DC-2540-864F-E8F2F7A79E54}"/>
          </ac:spMkLst>
        </pc:spChg>
        <pc:picChg chg="del">
          <ac:chgData name="Nicholas Gibbins" userId="6a0e944c-4d97-467d-bb7a-7c3315791fe4" providerId="ADAL" clId="{87DF740B-F34F-0C48-95AE-76D3CE01DA09}" dt="2021-02-04T09:55:34.882" v="8" actId="478"/>
          <ac:picMkLst>
            <pc:docMk/>
            <pc:sldMk cId="2482100233" sldId="300"/>
            <ac:picMk id="6" creationId="{EFA44D56-E76E-C448-AF2B-D094D7B52662}"/>
          </ac:picMkLst>
        </pc:picChg>
        <pc:picChg chg="add mod">
          <ac:chgData name="Nicholas Gibbins" userId="6a0e944c-4d97-467d-bb7a-7c3315791fe4" providerId="ADAL" clId="{87DF740B-F34F-0C48-95AE-76D3CE01DA09}" dt="2021-02-04T09:55:55.389" v="13" actId="14100"/>
          <ac:picMkLst>
            <pc:docMk/>
            <pc:sldMk cId="2482100233" sldId="300"/>
            <ac:picMk id="7" creationId="{DF76058D-D060-A446-923A-38C0C6DBBD16}"/>
          </ac:picMkLst>
        </pc:picChg>
      </pc:sldChg>
      <pc:sldChg chg="ord">
        <pc:chgData name="Nicholas Gibbins" userId="6a0e944c-4d97-467d-bb7a-7c3315791fe4" providerId="ADAL" clId="{87DF740B-F34F-0C48-95AE-76D3CE01DA09}" dt="2021-02-04T09:57:25.944" v="40" actId="20578"/>
        <pc:sldMkLst>
          <pc:docMk/>
          <pc:sldMk cId="3249441608" sldId="301"/>
        </pc:sldMkLst>
      </pc:sldChg>
      <pc:sldChg chg="modSp mod">
        <pc:chgData name="Nicholas Gibbins" userId="6a0e944c-4d97-467d-bb7a-7c3315791fe4" providerId="ADAL" clId="{87DF740B-F34F-0C48-95AE-76D3CE01DA09}" dt="2021-02-04T09:43:27.913" v="3" actId="1076"/>
        <pc:sldMkLst>
          <pc:docMk/>
          <pc:sldMk cId="3674766511" sldId="344"/>
        </pc:sldMkLst>
        <pc:spChg chg="mod">
          <ac:chgData name="Nicholas Gibbins" userId="6a0e944c-4d97-467d-bb7a-7c3315791fe4" providerId="ADAL" clId="{87DF740B-F34F-0C48-95AE-76D3CE01DA09}" dt="2021-02-04T09:43:27.913" v="3" actId="1076"/>
          <ac:spMkLst>
            <pc:docMk/>
            <pc:sldMk cId="3674766511" sldId="344"/>
            <ac:spMk id="30" creationId="{B4B022D2-D2A4-514F-9D3C-0051E30F5AD8}"/>
          </ac:spMkLst>
        </pc:spChg>
      </pc:sldChg>
    </pc:docChg>
  </pc:docChgLst>
  <pc:docChgLst>
    <pc:chgData name="Nicholas Gibbins" userId="6a0e944c-4d97-467d-bb7a-7c3315791fe4" providerId="ADAL" clId="{94153A19-41DF-4359-B848-F9C7B24B4E9A}"/>
    <pc:docChg chg="undo addSld delSld">
      <pc:chgData name="Nicholas Gibbins" userId="6a0e944c-4d97-467d-bb7a-7c3315791fe4" providerId="ADAL" clId="{94153A19-41DF-4359-B848-F9C7B24B4E9A}" dt="2020-02-03T16:49:54.575" v="2" actId="2696"/>
      <pc:docMkLst>
        <pc:docMk/>
      </pc:docMkLst>
      <pc:sldChg chg="del">
        <pc:chgData name="Nicholas Gibbins" userId="6a0e944c-4d97-467d-bb7a-7c3315791fe4" providerId="ADAL" clId="{94153A19-41DF-4359-B848-F9C7B24B4E9A}" dt="2020-02-03T16:49:54.575" v="2" actId="2696"/>
        <pc:sldMkLst>
          <pc:docMk/>
          <pc:sldMk cId="78772691" sldId="287"/>
        </pc:sldMkLst>
      </pc:sldChg>
      <pc:sldChg chg="add del">
        <pc:chgData name="Nicholas Gibbins" userId="6a0e944c-4d97-467d-bb7a-7c3315791fe4" providerId="ADAL" clId="{94153A19-41DF-4359-B848-F9C7B24B4E9A}" dt="2020-02-03T16:49:48.804" v="1" actId="2696"/>
        <pc:sldMkLst>
          <pc:docMk/>
          <pc:sldMk cId="1371471692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6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6"/>
            <a:ext cx="11328000" cy="790575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35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700213"/>
            <a:ext cx="11328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536366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05274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3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15126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406900"/>
            <a:ext cx="11328000" cy="13985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5805488"/>
            <a:ext cx="11328000" cy="3587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166183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40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95156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72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httpRange-14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“What is the range of the HTTP range dereference operation?”</a:t>
            </a:r>
          </a:p>
          <a:p>
            <a:pPr lvl="1"/>
            <a:r>
              <a:rPr lang="en-GB" dirty="0"/>
              <a:t>Raised in March 2002</a:t>
            </a:r>
          </a:p>
          <a:p>
            <a:pPr lvl="1"/>
            <a:r>
              <a:rPr lang="en-GB" dirty="0"/>
              <a:t>Closed in June 2005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TBL’s original stance: HTTP URIs (without "#") should be understood as referring to documents, not physical things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740346-3AB4-A74A-9F61-90DD4D2766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http://www.w3.org/2001/tag/group/track/issues/14</a:t>
            </a:r>
          </a:p>
        </p:txBody>
      </p:sp>
    </p:spTree>
    <p:extLst>
      <p:ext uri="{BB962C8B-B14F-4D97-AF65-F5344CB8AC3E}">
        <p14:creationId xmlns:p14="http://schemas.microsoft.com/office/powerpoint/2010/main" val="314960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 resources are equal…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…but some are more equal than others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things identified by URIs are resources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 resources can be retrieved by dereferencing their URIs</a:t>
            </a:r>
          </a:p>
          <a:p>
            <a:pPr lvl="1"/>
            <a:r>
              <a:rPr lang="en-GB" dirty="0"/>
              <a:t>Or rather, representations of some resources can be retrieved</a:t>
            </a:r>
          </a:p>
          <a:p>
            <a:pPr marL="0" indent="0">
              <a:buNone/>
            </a:pPr>
            <a:r>
              <a:rPr lang="en-GB" dirty="0"/>
              <a:t>Some resources cannot be retrieved</a:t>
            </a:r>
          </a:p>
          <a:p>
            <a:pPr lvl="1"/>
            <a:r>
              <a:rPr lang="en-GB" dirty="0"/>
              <a:t>People, cats, cars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1593B-ADC4-3340-BA3D-91E00E363D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Information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“Information resources are resources, identified by URIs and whose essential characteristics can be conveyed in a message”</a:t>
            </a:r>
          </a:p>
          <a:p>
            <a:pPr lvl="1"/>
            <a:r>
              <a:rPr lang="en-GB" dirty="0"/>
              <a:t>An (abstract) document (with a URI) can be dereferenced to get an ‘obvious’ representation of that document</a:t>
            </a:r>
          </a:p>
          <a:p>
            <a:pPr lvl="1"/>
            <a:r>
              <a:rPr lang="en-GB" dirty="0"/>
              <a:t>The majority of current Web resources are information resources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95AC-BF89-3D46-A1C0-8546007BC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7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makes an information resource?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Consider the case of resources identified by HTTP URIs:</a:t>
            </a:r>
          </a:p>
          <a:p>
            <a:r>
              <a:rPr lang="en-GB" dirty="0"/>
              <a:t>If dereferencing the URI results in a 200 OK response code, the resource is an information resource</a:t>
            </a:r>
          </a:p>
          <a:p>
            <a:pPr lvl="1"/>
            <a:r>
              <a:rPr lang="en-GB" dirty="0"/>
              <a:t>From the HTTP RFC: “an entity corresponding to the requested resource is sent in the response”</a:t>
            </a:r>
          </a:p>
          <a:p>
            <a:r>
              <a:rPr lang="en-GB" dirty="0"/>
              <a:t>If it results in a 303 See Other response, the resource could be any resource</a:t>
            </a:r>
          </a:p>
          <a:p>
            <a:pPr lvl="1"/>
            <a:r>
              <a:rPr lang="en-GB" dirty="0"/>
              <a:t>“the response to the request can be found under a different URI and SHOULD be retrieved using a GET method on that resource”</a:t>
            </a:r>
          </a:p>
          <a:p>
            <a:r>
              <a:rPr lang="en-GB" dirty="0"/>
              <a:t>If it results in a 4xx (client error) or 5xx (server error) response, we can’t say either way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D21CF-438D-9A4F-9CAF-414960734A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9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Linked Data Principles</a:t>
            </a:r>
          </a:p>
        </p:txBody>
      </p:sp>
    </p:spTree>
    <p:extLst>
      <p:ext uri="{BB962C8B-B14F-4D97-AF65-F5344CB8AC3E}">
        <p14:creationId xmlns:p14="http://schemas.microsoft.com/office/powerpoint/2010/main" val="306586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Linked Data Principles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Set of publishing practices for SW data: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Use URIs as names for things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Use HTTP URIs so that people can look up those names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When someone looks up a URI, provide useful information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Include links to other URIs. so that they can discover more things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Effectively, putting the hypertext back into the Semantic Web</a:t>
            </a:r>
          </a:p>
          <a:p>
            <a:pPr marL="0" indent="0">
              <a:buNone/>
            </a:pPr>
            <a:r>
              <a:rPr lang="en-US" dirty="0"/>
              <a:t>Simplifies integration between datasets while maintaining loose coupling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E2F55-C7BD-5444-BBD4-809D567515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42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Use URIs as names for things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a unique identifier to denote things:</a:t>
            </a:r>
          </a:p>
          <a:p>
            <a:r>
              <a:rPr lang="de-DE" dirty="0"/>
              <a:t>Hegel, Georg Wilhelm Friedrich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dbpedia.org</a:t>
            </a:r>
            <a:r>
              <a:rPr lang="en-US" dirty="0"/>
              <a:t>/resource/</a:t>
            </a:r>
            <a:r>
              <a:rPr lang="en-US" dirty="0" err="1"/>
              <a:t>Georg_Wilhelm_Friedrich_Hegel</a:t>
            </a:r>
            <a:endParaRPr lang="en-US" dirty="0"/>
          </a:p>
          <a:p>
            <a:pPr lvl="1"/>
            <a:r>
              <a:rPr lang="en-US" dirty="0"/>
              <a:t>http://</a:t>
            </a:r>
            <a:r>
              <a:rPr lang="en-US" dirty="0" err="1"/>
              <a:t>viaf.org</a:t>
            </a:r>
            <a:r>
              <a:rPr lang="en-US" dirty="0"/>
              <a:t>/</a:t>
            </a:r>
            <a:r>
              <a:rPr lang="en-US" dirty="0" err="1"/>
              <a:t>viaf</a:t>
            </a:r>
            <a:r>
              <a:rPr lang="en-US" dirty="0"/>
              <a:t>/89774942</a:t>
            </a:r>
          </a:p>
          <a:p>
            <a:pPr lvl="1"/>
            <a:r>
              <a:rPr lang="en-US" dirty="0"/>
              <a:t>…</a:t>
            </a:r>
            <a:endParaRPr lang="de-DE" dirty="0"/>
          </a:p>
          <a:p>
            <a:r>
              <a:rPr lang="de-DE" dirty="0"/>
              <a:t>Hegel, Georg Wilhelm Friedrich: Gesammelte Werke / Vorlesungen über die Logik</a:t>
            </a:r>
          </a:p>
          <a:p>
            <a:pPr lvl="1"/>
            <a:r>
              <a:rPr lang="de-DE" dirty="0" err="1"/>
              <a:t>urn:isbn</a:t>
            </a:r>
            <a:r>
              <a:rPr lang="de-DE" dirty="0"/>
              <a:t>:</a:t>
            </a:r>
            <a:r>
              <a:rPr lang="en-US" dirty="0"/>
              <a:t>978-3-7873-1964-0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3D016-06DD-6F41-88EA-D6FA222A4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fik 7" descr="9783787319640_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4393" y="4298830"/>
            <a:ext cx="874383" cy="1224136"/>
          </a:xfrm>
          <a:prstGeom prst="rect">
            <a:avLst/>
          </a:prstGeom>
        </p:spPr>
      </p:pic>
      <p:pic>
        <p:nvPicPr>
          <p:cNvPr id="9" name="Grafik 8" descr="200px-He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4393" y="2636912"/>
            <a:ext cx="88044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Use HTTP URIs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Enables “lookup” of URIs via Hypertext Transfer Protocol </a:t>
            </a:r>
          </a:p>
          <a:p>
            <a:r>
              <a:rPr lang="en-US" dirty="0"/>
              <a:t>Piggy-backs on hierarchical Domain Name System to guarantee uniqueness of identifiers</a:t>
            </a:r>
          </a:p>
          <a:p>
            <a:r>
              <a:rPr lang="en-US" dirty="0"/>
              <a:t>Uses established infrastructure</a:t>
            </a:r>
          </a:p>
          <a:p>
            <a:r>
              <a:rPr lang="en-US" dirty="0"/>
              <a:t>Connects logical level (thing) with physical level (source)</a:t>
            </a:r>
          </a:p>
          <a:p>
            <a:r>
              <a:rPr lang="en-US" dirty="0"/>
              <a:t>Important distinction between name/“thing URI” and location/“source URI”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Also </a:t>
            </a:r>
            <a:r>
              <a:rPr lang="de-DE" dirty="0" err="1"/>
              <a:t>called</a:t>
            </a:r>
            <a:r>
              <a:rPr lang="de-DE" dirty="0"/>
              <a:t> “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“/“non-information </a:t>
            </a:r>
            <a:r>
              <a:rPr lang="de-DE" dirty="0" err="1"/>
              <a:t>resource</a:t>
            </a:r>
            <a:r>
              <a:rPr lang="de-DE" dirty="0"/>
              <a:t>“ vs. “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See also httpRange-14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51DA3-C8B1-1F4A-80C5-00661E58E7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17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Provide useful 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somebody looks up a URI, return data using the standards (RDF*, SPARQL)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E4B77-3B9E-5644-AC45-6DF2DFF613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Link to other URIs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Enable people (and machines) to jump from server to server</a:t>
            </a:r>
          </a:p>
          <a:p>
            <a:r>
              <a:rPr lang="en-US"/>
              <a:t>External links vs. internal links (for any predicate)</a:t>
            </a:r>
          </a:p>
          <a:p>
            <a:endParaRPr lang="en-US"/>
          </a:p>
          <a:p>
            <a:r>
              <a:rPr lang="en-US"/>
              <a:t>Using external vocabularies enables linking</a:t>
            </a:r>
          </a:p>
          <a:p>
            <a:r>
              <a:rPr lang="en-US"/>
              <a:t>Vocabularies might be interlinked, too</a:t>
            </a:r>
          </a:p>
          <a:p>
            <a:endParaRPr lang="en-US"/>
          </a:p>
          <a:p>
            <a:r>
              <a:rPr lang="en-US"/>
              <a:t>Special owl:sameAs links to denote equivalence of identifiers (useful for data merging)</a:t>
            </a:r>
          </a:p>
          <a:p>
            <a:r>
              <a:rPr lang="en-GB"/>
              <a:t>Other types of links are possible as well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5A53F-4054-2D47-963A-A05A989C75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3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Linked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COMP6215 Semantic Web Technologies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–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093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000" cy="936000"/>
          </a:xfrm>
        </p:spPr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C1812D4-383C-4C40-8A14-3544B8ECE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13"/>
          <p:cNvGrpSpPr/>
          <p:nvPr/>
        </p:nvGrpSpPr>
        <p:grpSpPr>
          <a:xfrm>
            <a:off x="1332908" y="1773238"/>
            <a:ext cx="4694067" cy="3131999"/>
            <a:chOff x="310398" y="1229872"/>
            <a:chExt cx="4694067" cy="3131999"/>
          </a:xfrm>
        </p:grpSpPr>
        <p:sp>
          <p:nvSpPr>
            <p:cNvPr id="83" name="TextBox 82"/>
            <p:cNvSpPr txBox="1"/>
            <p:nvPr/>
          </p:nvSpPr>
          <p:spPr>
            <a:xfrm>
              <a:off x="310398" y="1240733"/>
              <a:ext cx="2601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sw</a:t>
              </a:r>
              <a:r>
                <a:rPr lang="en-US" dirty="0"/>
                <a:t>’</a:t>
              </a: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010365" y="3514194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sci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am</a:t>
              </a: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123422" y="2152376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tbl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114319" y="2845883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jh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106211" y="3574351"/>
              <a:ext cx="576262" cy="5762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ora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264892" y="2881726"/>
              <a:ext cx="576263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sw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83344" y="1720376"/>
              <a:ext cx="2281166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Semantic Web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AutoShape 14"/>
            <p:cNvCxnSpPr>
              <a:cxnSpLocks noChangeShapeType="1"/>
              <a:stCxn id="8" idx="2"/>
              <a:endCxn id="12" idx="2"/>
            </p:cNvCxnSpPr>
            <p:nvPr/>
          </p:nvCxnSpPr>
          <p:spPr bwMode="auto">
            <a:xfrm rot="10800000">
              <a:off x="1623928" y="2152376"/>
              <a:ext cx="640965" cy="101748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5"/>
            <p:cNvCxnSpPr>
              <a:cxnSpLocks noChangeShapeType="1"/>
              <a:stCxn id="8" idx="7"/>
              <a:endCxn id="5" idx="2"/>
            </p:cNvCxnSpPr>
            <p:nvPr/>
          </p:nvCxnSpPr>
          <p:spPr bwMode="auto">
            <a:xfrm rot="5400000" flipH="1" flipV="1">
              <a:off x="3177287" y="2019984"/>
              <a:ext cx="525610" cy="136665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6"/>
            <p:cNvCxnSpPr>
              <a:cxnSpLocks noChangeShapeType="1"/>
              <a:stCxn id="8" idx="5"/>
              <a:endCxn id="7" idx="2"/>
            </p:cNvCxnSpPr>
            <p:nvPr/>
          </p:nvCxnSpPr>
          <p:spPr bwMode="auto">
            <a:xfrm rot="16200000" flipH="1">
              <a:off x="3187045" y="2943315"/>
              <a:ext cx="488885" cy="134944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7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 flipV="1">
              <a:off x="2841155" y="3134015"/>
              <a:ext cx="1273164" cy="358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21"/>
            <p:cNvCxnSpPr>
              <a:cxnSpLocks noChangeShapeType="1"/>
              <a:stCxn id="8" idx="2"/>
              <a:endCxn id="4" idx="0"/>
            </p:cNvCxnSpPr>
            <p:nvPr/>
          </p:nvCxnSpPr>
          <p:spPr bwMode="auto">
            <a:xfrm rot="10800000" flipV="1">
              <a:off x="1298496" y="3169858"/>
              <a:ext cx="966396" cy="34433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929489" y="2424137"/>
              <a:ext cx="6206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title</a:t>
              </a:r>
              <a:endParaRPr lang="en-US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281960" y="3863999"/>
              <a:ext cx="976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creator</a:t>
              </a:r>
              <a:endParaRPr lang="en-US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749976" y="3144862"/>
              <a:ext cx="14959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publishedIn</a:t>
              </a:r>
              <a:endParaRPr lang="en-US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281960" y="3144862"/>
              <a:ext cx="976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creator</a:t>
              </a:r>
              <a:endParaRPr lang="en-US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3281960" y="2568599"/>
              <a:ext cx="976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creator</a:t>
              </a:r>
              <a:endParaRPr lang="en-US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533526" y="1542740"/>
              <a:ext cx="1152525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2001-05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AutoShape 33"/>
            <p:cNvCxnSpPr>
              <a:cxnSpLocks noChangeShapeType="1"/>
              <a:stCxn id="8" idx="0"/>
              <a:endCxn id="32" idx="2"/>
            </p:cNvCxnSpPr>
            <p:nvPr/>
          </p:nvCxnSpPr>
          <p:spPr bwMode="auto">
            <a:xfrm rot="5400000" flipH="1" flipV="1">
              <a:off x="2877913" y="1649851"/>
              <a:ext cx="906986" cy="155676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875474" y="2016149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date</a:t>
              </a:r>
              <a:endParaRPr lang="en-US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24465" y="1229872"/>
              <a:ext cx="4680000" cy="313199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" name="Group 110"/>
          <p:cNvGrpSpPr/>
          <p:nvPr/>
        </p:nvGrpSpPr>
        <p:grpSpPr>
          <a:xfrm>
            <a:off x="6172168" y="1786362"/>
            <a:ext cx="3960000" cy="1368001"/>
            <a:chOff x="5080000" y="1229897"/>
            <a:chExt cx="3960000" cy="1368001"/>
          </a:xfrm>
        </p:grpSpPr>
        <p:sp>
          <p:nvSpPr>
            <p:cNvPr id="86" name="TextBox 85"/>
            <p:cNvSpPr txBox="1"/>
            <p:nvPr/>
          </p:nvSpPr>
          <p:spPr>
            <a:xfrm>
              <a:off x="5080000" y="1229897"/>
              <a:ext cx="2606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tbl</a:t>
              </a:r>
              <a:r>
                <a:rPr lang="en-US" dirty="0"/>
                <a:t>’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734664" y="1826295"/>
              <a:ext cx="2160000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Tim Berners-Lee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8" name="AutoShape 18"/>
            <p:cNvCxnSpPr>
              <a:cxnSpLocks noChangeShapeType="1"/>
              <a:stCxn id="80" idx="6"/>
              <a:endCxn id="9" idx="1"/>
            </p:cNvCxnSpPr>
            <p:nvPr/>
          </p:nvCxnSpPr>
          <p:spPr bwMode="auto">
            <a:xfrm flipV="1">
              <a:off x="5913437" y="2042295"/>
              <a:ext cx="82122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856235" y="2005366"/>
              <a:ext cx="7986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/>
                <a:t>name</a:t>
              </a:r>
              <a:endParaRPr lang="en-US" dirty="0"/>
            </a:p>
          </p:txBody>
        </p:sp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5337175" y="1754164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tbl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080000" y="1229898"/>
              <a:ext cx="3960000" cy="1368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7" name="Group 112"/>
          <p:cNvGrpSpPr/>
          <p:nvPr/>
        </p:nvGrpSpPr>
        <p:grpSpPr>
          <a:xfrm>
            <a:off x="6154025" y="4857770"/>
            <a:ext cx="3978143" cy="1368001"/>
            <a:chOff x="5080000" y="4293173"/>
            <a:chExt cx="3978143" cy="1368001"/>
          </a:xfrm>
        </p:grpSpPr>
        <p:sp>
          <p:nvSpPr>
            <p:cNvPr id="92" name="TextBox 91"/>
            <p:cNvSpPr txBox="1"/>
            <p:nvPr/>
          </p:nvSpPr>
          <p:spPr>
            <a:xfrm>
              <a:off x="5080000" y="4293173"/>
              <a:ext cx="2670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ora</a:t>
              </a:r>
              <a:r>
                <a:rPr lang="en-US" dirty="0"/>
                <a:t>’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752807" y="4768155"/>
              <a:ext cx="2160000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Ora Lassila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0" name="AutoShape 20"/>
            <p:cNvCxnSpPr>
              <a:cxnSpLocks noChangeShapeType="1"/>
              <a:stCxn id="93" idx="6"/>
              <a:endCxn id="11" idx="1"/>
            </p:cNvCxnSpPr>
            <p:nvPr/>
          </p:nvCxnSpPr>
          <p:spPr bwMode="auto">
            <a:xfrm flipV="1">
              <a:off x="5879404" y="4984155"/>
              <a:ext cx="873403" cy="19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826038" y="4935027"/>
              <a:ext cx="7986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/>
                <a:t>name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098143" y="4293174"/>
              <a:ext cx="3960000" cy="1368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3" name="Oval 7"/>
            <p:cNvSpPr>
              <a:spLocks noChangeArrowheads="1"/>
            </p:cNvSpPr>
            <p:nvPr/>
          </p:nvSpPr>
          <p:spPr bwMode="auto">
            <a:xfrm>
              <a:off x="5303142" y="4697948"/>
              <a:ext cx="576262" cy="5762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ora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109"/>
          <p:cNvGrpSpPr/>
          <p:nvPr/>
        </p:nvGrpSpPr>
        <p:grpSpPr>
          <a:xfrm>
            <a:off x="1327676" y="4972968"/>
            <a:ext cx="4699299" cy="1264320"/>
            <a:chOff x="305167" y="4429602"/>
            <a:chExt cx="4699299" cy="1264320"/>
          </a:xfrm>
        </p:grpSpPr>
        <p:sp>
          <p:nvSpPr>
            <p:cNvPr id="95" name="TextBox 94"/>
            <p:cNvSpPr txBox="1"/>
            <p:nvPr/>
          </p:nvSpPr>
          <p:spPr>
            <a:xfrm>
              <a:off x="305167" y="4429602"/>
              <a:ext cx="2953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sciam</a:t>
              </a:r>
              <a:r>
                <a:rPr lang="en-US" dirty="0"/>
                <a:t>’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461265" y="4994076"/>
              <a:ext cx="2376000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Scientific American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2" name="AutoShape 22"/>
            <p:cNvCxnSpPr>
              <a:cxnSpLocks noChangeShapeType="1"/>
              <a:stCxn id="97" idx="6"/>
              <a:endCxn id="13" idx="1"/>
            </p:cNvCxnSpPr>
            <p:nvPr/>
          </p:nvCxnSpPr>
          <p:spPr bwMode="auto">
            <a:xfrm flipV="1">
              <a:off x="1147476" y="5210076"/>
              <a:ext cx="1313789" cy="849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1389739" y="5295326"/>
              <a:ext cx="6206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/>
                <a:t>title</a:t>
              </a:r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324466" y="4458289"/>
              <a:ext cx="4680000" cy="12356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571214" y="4930436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sci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am</a:t>
              </a:r>
            </a:p>
          </p:txBody>
        </p:sp>
      </p:grpSp>
      <p:cxnSp>
        <p:nvCxnSpPr>
          <p:cNvPr id="103" name="Curved Connector 102"/>
          <p:cNvCxnSpPr>
            <a:cxnSpLocks/>
            <a:stCxn id="4" idx="4"/>
            <a:endCxn id="94" idx="0"/>
          </p:cNvCxnSpPr>
          <p:nvPr/>
        </p:nvCxnSpPr>
        <p:spPr bwMode="auto">
          <a:xfrm rot="16200000" flipH="1">
            <a:off x="2820074" y="4134754"/>
            <a:ext cx="367832" cy="136596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5" name="Curved Connector 104"/>
          <p:cNvCxnSpPr>
            <a:cxnSpLocks/>
            <a:stCxn id="5" idx="6"/>
            <a:endCxn id="84" idx="1"/>
          </p:cNvCxnSpPr>
          <p:nvPr/>
        </p:nvCxnSpPr>
        <p:spPr bwMode="auto">
          <a:xfrm flipV="1">
            <a:off x="5722194" y="2470363"/>
            <a:ext cx="449974" cy="51351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7" name="Curved Connector 106"/>
          <p:cNvCxnSpPr>
            <a:cxnSpLocks/>
            <a:stCxn id="6" idx="6"/>
            <a:endCxn id="73" idx="1"/>
          </p:cNvCxnSpPr>
          <p:nvPr/>
        </p:nvCxnSpPr>
        <p:spPr bwMode="auto">
          <a:xfrm>
            <a:off x="5713091" y="3677381"/>
            <a:ext cx="459897" cy="3325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9" name="Curved Connector 108"/>
          <p:cNvCxnSpPr>
            <a:cxnSpLocks/>
            <a:stCxn id="7" idx="6"/>
            <a:endCxn id="91" idx="1"/>
          </p:cNvCxnSpPr>
          <p:nvPr/>
        </p:nvCxnSpPr>
        <p:spPr bwMode="auto">
          <a:xfrm>
            <a:off x="5704983" y="4405848"/>
            <a:ext cx="467185" cy="113592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68" name="Group 111">
            <a:extLst>
              <a:ext uri="{FF2B5EF4-FFF2-40B4-BE49-F238E27FC236}">
                <a16:creationId xmlns:a16="http://schemas.microsoft.com/office/drawing/2014/main" id="{63FBCC49-6A83-FD4E-9180-C62A78523613}"/>
              </a:ext>
            </a:extLst>
          </p:cNvPr>
          <p:cNvGrpSpPr/>
          <p:nvPr/>
        </p:nvGrpSpPr>
        <p:grpSpPr>
          <a:xfrm>
            <a:off x="6153994" y="3323270"/>
            <a:ext cx="3978994" cy="1370709"/>
            <a:chOff x="5080000" y="2756242"/>
            <a:chExt cx="3978994" cy="137070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711C225-F1CC-774B-B082-14280EBA7098}"/>
                </a:ext>
              </a:extLst>
            </p:cNvPr>
            <p:cNvSpPr txBox="1"/>
            <p:nvPr/>
          </p:nvSpPr>
          <p:spPr>
            <a:xfrm>
              <a:off x="5080000" y="2756242"/>
              <a:ext cx="2520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jh</a:t>
              </a:r>
              <a:r>
                <a:rPr lang="en-US" dirty="0"/>
                <a:t>’</a:t>
              </a:r>
            </a:p>
          </p:txBody>
        </p:sp>
        <p:sp>
          <p:nvSpPr>
            <p:cNvPr id="70" name="Text Box 10">
              <a:extLst>
                <a:ext uri="{FF2B5EF4-FFF2-40B4-BE49-F238E27FC236}">
                  <a16:creationId xmlns:a16="http://schemas.microsoft.com/office/drawing/2014/main" id="{3B3C63FC-1D9F-5047-963B-B3ECB1423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2838" y="3201931"/>
              <a:ext cx="2160000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James </a:t>
              </a:r>
              <a:r>
                <a:rPr lang="en-GB" dirty="0" err="1">
                  <a:solidFill>
                    <a:schemeClr val="bg1"/>
                  </a:solidFill>
                </a:rPr>
                <a:t>Hendler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1" name="AutoShape 19">
              <a:extLst>
                <a:ext uri="{FF2B5EF4-FFF2-40B4-BE49-F238E27FC236}">
                  <a16:creationId xmlns:a16="http://schemas.microsoft.com/office/drawing/2014/main" id="{BF3AAD81-5DF6-F244-8B38-25FC61D14F8F}"/>
                </a:ext>
              </a:extLst>
            </p:cNvPr>
            <p:cNvCxnSpPr>
              <a:cxnSpLocks noChangeShapeType="1"/>
              <a:stCxn id="74" idx="6"/>
              <a:endCxn id="70" idx="1"/>
            </p:cNvCxnSpPr>
            <p:nvPr/>
          </p:nvCxnSpPr>
          <p:spPr bwMode="auto">
            <a:xfrm flipV="1">
              <a:off x="5904909" y="3417931"/>
              <a:ext cx="84792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" name="Text Box 25">
              <a:extLst>
                <a:ext uri="{FF2B5EF4-FFF2-40B4-BE49-F238E27FC236}">
                  <a16:creationId xmlns:a16="http://schemas.microsoft.com/office/drawing/2014/main" id="{7C1FC008-62C5-5043-B31E-03A3E4760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6596" y="3651319"/>
              <a:ext cx="7986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/>
                <a:t>name</a:t>
              </a:r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3C2C99F-B5D8-0847-AE80-435703067FA0}"/>
                </a:ext>
              </a:extLst>
            </p:cNvPr>
            <p:cNvSpPr/>
            <p:nvPr/>
          </p:nvSpPr>
          <p:spPr bwMode="auto">
            <a:xfrm>
              <a:off x="5098994" y="2758951"/>
              <a:ext cx="3960000" cy="1368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42B1E09A-119C-C24A-8A9C-EFF04115F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647" y="3129800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jh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5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Linked Data on the Web: 2007</a:t>
            </a:r>
            <a:endParaRPr lang="de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75059E-251D-9748-8086-481952724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Grafik 15" descr="lod-datasets_2007-10-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2821" y="1772792"/>
            <a:ext cx="57863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948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2011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2C601-021A-554C-9422-52B26719A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 descr="lod-datasets_2011-09-19_1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600" y="1628775"/>
            <a:ext cx="7200800" cy="474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8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939ECC-104E-9343-B534-42A174293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</a:t>
            </a:r>
            <a:r>
              <a:rPr lang="en-GB" dirty="0" err="1"/>
              <a:t>lod-cloud.net</a:t>
            </a:r>
            <a:r>
              <a:rPr lang="en-GB" dirty="0"/>
              <a:t>/state/state_2014/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30" y="1070517"/>
            <a:ext cx="8602177" cy="5380290"/>
          </a:xfrm>
        </p:spPr>
      </p:pic>
      <p:sp>
        <p:nvSpPr>
          <p:cNvPr id="5" name="AutoShape 2" descr="Linking Open Data cloud diagram, large version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lod-cloud.net/versions/2014-08-30/lod-cloud_colored_300px.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20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Analysis of the LOD Cloud: 2014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2E5041-9BD1-8D41-A903-FBB5D24FF5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http://linkeddatacatalog.dws.informatik.uni-mannheim.de/state/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99" y="1772816"/>
            <a:ext cx="392708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88" y="1773238"/>
            <a:ext cx="55299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3752" y="4854353"/>
            <a:ext cx="792088" cy="461665"/>
          </a:xfrm>
          <a:prstGeom prst="rect">
            <a:avLst/>
          </a:prstGeom>
          <a:noFill/>
          <a:ln w="76200">
            <a:solidFill>
              <a:srgbClr val="F00F2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9441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Interlinking in the LOD Cloud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160E3A-D932-A647-97CC-6216260240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http://linkeddatacatalog.dws.informatik.uni-mannheim.de/state/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556793"/>
            <a:ext cx="3775117" cy="358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3212976"/>
            <a:ext cx="6728445" cy="298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14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30C1-A7DC-2540-864F-E8F2F7A7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F95D3F-3BC3-A94B-81B2-A77F50C2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795F8-55A5-4548-A126-2FF6619126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</a:t>
            </a:r>
            <a:r>
              <a:rPr lang="en-GB" dirty="0" err="1"/>
              <a:t>lod-cloud.net</a:t>
            </a:r>
            <a:r>
              <a:rPr lang="en-GB" dirty="0"/>
              <a:t>/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F76058D-D060-A446-923A-38C0C6DB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73" y="0"/>
            <a:ext cx="6694232" cy="68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00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62" r="156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Publishing Semantic Web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http://www.flickr.com/photos/cibergaita/97220057/lightbox/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15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Creating Semantic Web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</a:t>
            </a:r>
            <a:r>
              <a:rPr lang="en-GB" sz="1800" dirty="0">
                <a:latin typeface="Lucida Console" panose="020B0609040504020204" pitchFamily="49" charset="0"/>
              </a:rPr>
              <a:t>http://</a:t>
            </a:r>
            <a:r>
              <a:rPr lang="en-GB" sz="1800" dirty="0" err="1">
                <a:latin typeface="Lucida Console" panose="020B0609040504020204" pitchFamily="49" charset="0"/>
              </a:rPr>
              <a:t>example.org</a:t>
            </a:r>
            <a:r>
              <a:rPr lang="en-GB" sz="1800" dirty="0">
                <a:latin typeface="Lucida Console" panose="020B0609040504020204" pitchFamily="49" charset="0"/>
              </a:rPr>
              <a:t>/</a:t>
            </a:r>
            <a:r>
              <a:rPr lang="en-GB" sz="1800" dirty="0" err="1">
                <a:latin typeface="Lucida Console" panose="020B0609040504020204" pitchFamily="49" charset="0"/>
              </a:rPr>
              <a:t>data.rdf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:</a:t>
            </a:r>
            <a:br>
              <a:rPr lang="en-GB" dirty="0"/>
            </a:br>
            <a:br>
              <a:rPr lang="en-GB" dirty="0"/>
            </a:b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@prefix 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foaf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: &lt;http://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xmlns.com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foaf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/0.1/&gt;</a:t>
            </a:r>
            <a:b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&lt;#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fred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&gt; &lt;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&gt; “Fred Smith”.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have a new resource: </a:t>
            </a:r>
            <a:r>
              <a:rPr lang="en-GB" sz="1800" dirty="0">
                <a:latin typeface="Lucida Console" panose="020B0609040504020204" pitchFamily="49" charset="0"/>
              </a:rPr>
              <a:t>http://</a:t>
            </a:r>
            <a:r>
              <a:rPr lang="en-GB" sz="1800" dirty="0" err="1">
                <a:latin typeface="Lucida Console" panose="020B0609040504020204" pitchFamily="49" charset="0"/>
              </a:rPr>
              <a:t>example.org</a:t>
            </a:r>
            <a:r>
              <a:rPr lang="en-GB" sz="1800" dirty="0">
                <a:latin typeface="Lucida Console" panose="020B0609040504020204" pitchFamily="49" charset="0"/>
              </a:rPr>
              <a:t>/</a:t>
            </a:r>
            <a:r>
              <a:rPr lang="en-GB" sz="1800" dirty="0" err="1">
                <a:latin typeface="Lucida Console" panose="020B0609040504020204" pitchFamily="49" charset="0"/>
              </a:rPr>
              <a:t>data.rdf#fred</a:t>
            </a:r>
            <a:endParaRPr lang="en-GB" sz="1800" dirty="0">
              <a:latin typeface="Lucida Console" panose="020B060904050402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34A77-2235-1346-8DA0-44418B874B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4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Publishing RDF Vocabularies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SW Best Practice Recipes for Publishing RDF Vocabularies</a:t>
            </a:r>
          </a:p>
          <a:p>
            <a:pPr marL="0" indent="0">
              <a:buNone/>
            </a:pPr>
            <a:r>
              <a:rPr lang="en-GB" dirty="0"/>
              <a:t>Distinguishes between ‘hash’ and ‘slash’ namespaces</a:t>
            </a:r>
          </a:p>
          <a:p>
            <a:pPr lvl="1"/>
            <a:r>
              <a:rPr lang="en-GB" sz="1600" dirty="0">
                <a:latin typeface="Lucida Console" panose="020B0609040504020204" pitchFamily="49" charset="0"/>
              </a:rPr>
              <a:t>http://</a:t>
            </a:r>
            <a:r>
              <a:rPr lang="en-GB" sz="1600" dirty="0" err="1">
                <a:latin typeface="Lucida Console" panose="020B0609040504020204" pitchFamily="49" charset="0"/>
              </a:rPr>
              <a:t>example.org</a:t>
            </a:r>
            <a:r>
              <a:rPr lang="en-GB" sz="1600" dirty="0">
                <a:latin typeface="Lucida Console" panose="020B0609040504020204" pitchFamily="49" charset="0"/>
              </a:rPr>
              <a:t>/</a:t>
            </a:r>
            <a:r>
              <a:rPr lang="en-GB" sz="1600" dirty="0" err="1">
                <a:latin typeface="Lucida Console" panose="020B0609040504020204" pitchFamily="49" charset="0"/>
              </a:rPr>
              <a:t>ontology#foo</a:t>
            </a:r>
            <a:endParaRPr lang="en-GB" sz="1600" dirty="0">
              <a:latin typeface="Lucida Console" panose="020B0609040504020204" pitchFamily="49" charset="0"/>
            </a:endParaRPr>
          </a:p>
          <a:p>
            <a:pPr lvl="1"/>
            <a:r>
              <a:rPr lang="en-GB" sz="1600" dirty="0">
                <a:latin typeface="Lucida Console" panose="020B0609040504020204" pitchFamily="49" charset="0"/>
              </a:rPr>
              <a:t>http://</a:t>
            </a:r>
            <a:r>
              <a:rPr lang="en-GB" sz="1600" dirty="0" err="1">
                <a:latin typeface="Lucida Console" panose="020B0609040504020204" pitchFamily="49" charset="0"/>
              </a:rPr>
              <a:t>example.org</a:t>
            </a:r>
            <a:r>
              <a:rPr lang="en-GB" sz="1600" dirty="0">
                <a:latin typeface="Lucida Console" panose="020B0609040504020204" pitchFamily="49" charset="0"/>
              </a:rPr>
              <a:t>/ontology/foo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Uses content negotiation (HTTP Accept: header) to serve different representations of resources</a:t>
            </a:r>
          </a:p>
          <a:p>
            <a:pPr lvl="1"/>
            <a:r>
              <a:rPr lang="en-GB" dirty="0"/>
              <a:t>Machine-readable RDF vs human-readable HTML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B2F4C2-A00C-0944-B386-9D7BF6669E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https://www.w3.org/TR/</a:t>
            </a:r>
            <a:r>
              <a:rPr lang="en-GB" dirty="0" err="1"/>
              <a:t>swbp</a:t>
            </a:r>
            <a:r>
              <a:rPr lang="en-GB" dirty="0"/>
              <a:t>-vocab-pub/</a:t>
            </a:r>
          </a:p>
        </p:txBody>
      </p:sp>
    </p:spTree>
    <p:extLst>
      <p:ext uri="{BB962C8B-B14F-4D97-AF65-F5344CB8AC3E}">
        <p14:creationId xmlns:p14="http://schemas.microsoft.com/office/powerpoint/2010/main" val="156846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Linked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Semantic Web is the Web for machines</a:t>
            </a:r>
          </a:p>
          <a:p>
            <a:pPr lvl="1"/>
            <a:r>
              <a:rPr lang="en-GB" dirty="0"/>
              <a:t>Take existing data and republish it to the Web</a:t>
            </a:r>
          </a:p>
          <a:p>
            <a:pPr lvl="1"/>
            <a:r>
              <a:rPr lang="en-GB" dirty="0"/>
              <a:t>Rely on </a:t>
            </a:r>
            <a:r>
              <a:rPr lang="en-GB" dirty="0" err="1"/>
              <a:t>hypertextual</a:t>
            </a:r>
            <a:r>
              <a:rPr lang="en-GB" dirty="0"/>
              <a:t> nature of the Web to facilitate linking between data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do we publish this data?</a:t>
            </a:r>
          </a:p>
          <a:p>
            <a:r>
              <a:rPr lang="en-GB" dirty="0"/>
              <a:t>How does the Semantic Web interoperate with the World Wide Web?</a:t>
            </a:r>
          </a:p>
          <a:p>
            <a:r>
              <a:rPr lang="en-GB" dirty="0"/>
              <a:t>What identifiers do we use?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A9842-7950-AD4A-A222-F4A25031F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47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92D0-EDDC-FB46-8A05-6EF1C11B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URIs for the Semantic 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3A54C-6086-4A45-B723-2788D17021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774B84C-4517-7B40-80C4-40579E0F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000" y="2751270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50BEADF-B2E1-5743-9B0D-925BCC66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313" y="4684779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rdf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EFF16D2-3474-5244-A90B-1A2B53B3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87" y="4684778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07D1E-9FE1-7448-B787-72892D537E80}"/>
              </a:ext>
            </a:extLst>
          </p:cNvPr>
          <p:cNvSpPr txBox="1"/>
          <p:nvPr/>
        </p:nvSpPr>
        <p:spPr>
          <a:xfrm>
            <a:off x="4977745" y="231424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resource identifier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5CD58-BDD9-1A43-BC07-0B1425348980}"/>
              </a:ext>
            </a:extLst>
          </p:cNvPr>
          <p:cNvSpPr txBox="1"/>
          <p:nvPr/>
        </p:nvSpPr>
        <p:spPr>
          <a:xfrm>
            <a:off x="3240647" y="551272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RDF document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1B36E-703F-034E-9986-4D36C081802B}"/>
              </a:ext>
            </a:extLst>
          </p:cNvPr>
          <p:cNvSpPr txBox="1"/>
          <p:nvPr/>
        </p:nvSpPr>
        <p:spPr>
          <a:xfrm>
            <a:off x="7032238" y="5511135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HTML document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77F6786-489F-D94D-B4E8-3FA1E97F969A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10800000" flipV="1">
            <a:off x="4151314" y="3183269"/>
            <a:ext cx="1512687" cy="1501509"/>
          </a:xfrm>
          <a:prstGeom prst="bentConnector2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49D3C2B-7FA3-2F4E-A231-601018986D6F}"/>
              </a:ext>
            </a:extLst>
          </p:cNvPr>
          <p:cNvCxnSpPr>
            <a:cxnSpLocks/>
            <a:stCxn id="4" idx="6"/>
            <a:endCxn id="6" idx="0"/>
          </p:cNvCxnSpPr>
          <p:nvPr/>
        </p:nvCxnSpPr>
        <p:spPr>
          <a:xfrm>
            <a:off x="6528000" y="3183270"/>
            <a:ext cx="1512687" cy="1501508"/>
          </a:xfrm>
          <a:prstGeom prst="bentConnector2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4E4FC9-0ED6-B64E-A2BD-503E954B276A}"/>
              </a:ext>
            </a:extLst>
          </p:cNvPr>
          <p:cNvSpPr txBox="1"/>
          <p:nvPr/>
        </p:nvSpPr>
        <p:spPr>
          <a:xfrm>
            <a:off x="2426678" y="3325811"/>
            <a:ext cx="161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 SW applications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EED959-D4FC-B945-972E-D94D06ADF630}"/>
              </a:ext>
            </a:extLst>
          </p:cNvPr>
          <p:cNvSpPr txBox="1"/>
          <p:nvPr/>
        </p:nvSpPr>
        <p:spPr>
          <a:xfrm>
            <a:off x="8153984" y="3325812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 web browsers</a:t>
            </a:r>
          </a:p>
        </p:txBody>
      </p:sp>
    </p:spTree>
    <p:extLst>
      <p:ext uri="{BB962C8B-B14F-4D97-AF65-F5344CB8AC3E}">
        <p14:creationId xmlns:p14="http://schemas.microsoft.com/office/powerpoint/2010/main" val="303945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92D0-EDDC-FB46-8A05-6EF1C11B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URIs – 303 Redirects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3A54C-6086-4A45-B723-2788D17021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774B84C-4517-7B40-80C4-40579E0F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000" y="2744588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50BEADF-B2E1-5743-9B0D-925BCC66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313" y="4674576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rdf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EFF16D2-3474-5244-A90B-1A2B53B3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89" y="4674576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html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77F6786-489F-D94D-B4E8-3FA1E97F969A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10800000" flipV="1">
            <a:off x="4151314" y="3176588"/>
            <a:ext cx="1512687" cy="1497988"/>
          </a:xfrm>
          <a:prstGeom prst="bentConnector2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49D3C2B-7FA3-2F4E-A231-601018986D6F}"/>
              </a:ext>
            </a:extLst>
          </p:cNvPr>
          <p:cNvCxnSpPr>
            <a:cxnSpLocks/>
            <a:stCxn id="4" idx="6"/>
            <a:endCxn id="6" idx="0"/>
          </p:cNvCxnSpPr>
          <p:nvPr/>
        </p:nvCxnSpPr>
        <p:spPr>
          <a:xfrm>
            <a:off x="6528000" y="3176588"/>
            <a:ext cx="1512689" cy="1497988"/>
          </a:xfrm>
          <a:prstGeom prst="bentConnector2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4E4FC9-0ED6-B64E-A2BD-503E954B276A}"/>
              </a:ext>
            </a:extLst>
          </p:cNvPr>
          <p:cNvSpPr txBox="1"/>
          <p:nvPr/>
        </p:nvSpPr>
        <p:spPr>
          <a:xfrm>
            <a:off x="1765324" y="3037680"/>
            <a:ext cx="2323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Console" panose="020B0609040504020204" pitchFamily="49" charset="0"/>
              </a:rPr>
              <a:t>GET id </a:t>
            </a: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Accept: application/</a:t>
            </a:r>
            <a:r>
              <a:rPr lang="en-US" sz="1200" dirty="0" err="1">
                <a:latin typeface="Lucida Console" panose="020B0609040504020204" pitchFamily="49" charset="0"/>
              </a:rPr>
              <a:t>rdf</a:t>
            </a:r>
            <a:br>
              <a:rPr lang="en-US" sz="1200" dirty="0">
                <a:latin typeface="Lucida Console" panose="020B0609040504020204" pitchFamily="49" charset="0"/>
              </a:rPr>
            </a:b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303 See Other</a:t>
            </a: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Location: </a:t>
            </a:r>
            <a:r>
              <a:rPr lang="en-US" sz="1200" dirty="0" err="1">
                <a:latin typeface="Lucida Console" panose="020B0609040504020204" pitchFamily="49" charset="0"/>
              </a:rPr>
              <a:t>rdf</a:t>
            </a:r>
            <a:endParaRPr lang="en-US" sz="1200" dirty="0">
              <a:latin typeface="Lucida Console" panose="020B060904050402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389704-6380-3C40-934C-9647425D2167}"/>
              </a:ext>
            </a:extLst>
          </p:cNvPr>
          <p:cNvSpPr txBox="1"/>
          <p:nvPr/>
        </p:nvSpPr>
        <p:spPr>
          <a:xfrm>
            <a:off x="8166523" y="3037680"/>
            <a:ext cx="1765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Console" panose="020B0609040504020204" pitchFamily="49" charset="0"/>
              </a:rPr>
              <a:t>GET id</a:t>
            </a: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Accept: text/html</a:t>
            </a:r>
            <a:br>
              <a:rPr lang="en-US" sz="1200" dirty="0">
                <a:latin typeface="Lucida Console" panose="020B0609040504020204" pitchFamily="49" charset="0"/>
              </a:rPr>
            </a:b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303 See Other</a:t>
            </a: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Location: html</a:t>
            </a:r>
          </a:p>
        </p:txBody>
      </p:sp>
    </p:spTree>
    <p:extLst>
      <p:ext uri="{BB962C8B-B14F-4D97-AF65-F5344CB8AC3E}">
        <p14:creationId xmlns:p14="http://schemas.microsoft.com/office/powerpoint/2010/main" val="1533147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92D0-EDDC-FB46-8A05-6EF1C11B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URIs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3A54C-6086-4A45-B723-2788D17021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774B84C-4517-7B40-80C4-40579E0F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350" y="2731110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50BEADF-B2E1-5743-9B0D-925BCC66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859" y="4659036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rdf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EFF16D2-3474-5244-A90B-1A2B53B3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841" y="4674576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html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77F6786-489F-D94D-B4E8-3FA1E97F969A}"/>
              </a:ext>
            </a:extLst>
          </p:cNvPr>
          <p:cNvCxnSpPr>
            <a:cxnSpLocks/>
            <a:stCxn id="4" idx="2"/>
            <a:endCxn id="5" idx="2"/>
          </p:cNvCxnSpPr>
          <p:nvPr/>
        </p:nvCxnSpPr>
        <p:spPr>
          <a:xfrm rot="10800000" flipV="1">
            <a:off x="3720860" y="3163110"/>
            <a:ext cx="1949491" cy="1927926"/>
          </a:xfrm>
          <a:prstGeom prst="bentConnector3">
            <a:avLst>
              <a:gd name="adj1" fmla="val 111726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49D3C2B-7FA3-2F4E-A231-601018986D6F}"/>
              </a:ext>
            </a:extLst>
          </p:cNvPr>
          <p:cNvCxnSpPr>
            <a:cxnSpLocks/>
            <a:stCxn id="4" idx="6"/>
            <a:endCxn id="6" idx="6"/>
          </p:cNvCxnSpPr>
          <p:nvPr/>
        </p:nvCxnSpPr>
        <p:spPr>
          <a:xfrm>
            <a:off x="6534350" y="3163110"/>
            <a:ext cx="1949491" cy="1943466"/>
          </a:xfrm>
          <a:prstGeom prst="bentConnector3">
            <a:avLst>
              <a:gd name="adj1" fmla="val 111726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43D69E-DEA2-E046-A0C2-F2A21FD814F7}"/>
              </a:ext>
            </a:extLst>
          </p:cNvPr>
          <p:cNvSpPr txBox="1"/>
          <p:nvPr/>
        </p:nvSpPr>
        <p:spPr>
          <a:xfrm>
            <a:off x="4035670" y="2733430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303 redirect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340B0A-8B03-3C48-B15D-9264AF160847}"/>
              </a:ext>
            </a:extLst>
          </p:cNvPr>
          <p:cNvSpPr txBox="1"/>
          <p:nvPr/>
        </p:nvSpPr>
        <p:spPr>
          <a:xfrm>
            <a:off x="7057951" y="2731110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303 redirect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3A7F7049-2B51-8A40-B070-0DB2AB58D08E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rot="5400000" flipH="1" flipV="1">
            <a:off x="4595641" y="3152328"/>
            <a:ext cx="1063926" cy="194949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38B15633-DB31-6543-A4A1-0229D6C424B0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rot="16200000" flipV="1">
            <a:off x="6537363" y="3160097"/>
            <a:ext cx="1079466" cy="194949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7A67151-D4FB-2E47-BD1D-269087B66137}"/>
              </a:ext>
            </a:extLst>
          </p:cNvPr>
          <p:cNvSpPr txBox="1"/>
          <p:nvPr/>
        </p:nvSpPr>
        <p:spPr>
          <a:xfrm>
            <a:off x="4835524" y="372319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contains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D4410-99A3-6A45-B7E8-E2A8246F520C}"/>
              </a:ext>
            </a:extLst>
          </p:cNvPr>
          <p:cNvSpPr txBox="1"/>
          <p:nvPr/>
        </p:nvSpPr>
        <p:spPr>
          <a:xfrm>
            <a:off x="6833575" y="3716275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mentions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E7A43BB1-00A3-9D44-A1C8-0BB1818E744A}"/>
              </a:ext>
            </a:extLst>
          </p:cNvPr>
          <p:cNvCxnSpPr>
            <a:cxnSpLocks/>
            <a:stCxn id="5" idx="7"/>
            <a:endCxn id="6" idx="1"/>
          </p:cNvCxnSpPr>
          <p:nvPr/>
        </p:nvCxnSpPr>
        <p:spPr>
          <a:xfrm rot="16200000" flipH="1">
            <a:off x="6094580" y="3149315"/>
            <a:ext cx="15540" cy="3288042"/>
          </a:xfrm>
          <a:prstGeom prst="bentConnector3">
            <a:avLst>
              <a:gd name="adj1" fmla="val -2285264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00B9E369-666E-6343-A8A0-FBD5A94649C2}"/>
              </a:ext>
            </a:extLst>
          </p:cNvPr>
          <p:cNvCxnSpPr>
            <a:cxnSpLocks/>
            <a:stCxn id="6" idx="3"/>
            <a:endCxn id="5" idx="5"/>
          </p:cNvCxnSpPr>
          <p:nvPr/>
        </p:nvCxnSpPr>
        <p:spPr>
          <a:xfrm rot="5400000" flipH="1">
            <a:off x="6094580" y="3760255"/>
            <a:ext cx="15540" cy="3288042"/>
          </a:xfrm>
          <a:prstGeom prst="bentConnector3">
            <a:avLst>
              <a:gd name="adj1" fmla="val -2285264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4B022D2-D2A4-514F-9D3C-0051E30F5AD8}"/>
              </a:ext>
            </a:extLst>
          </p:cNvPr>
          <p:cNvSpPr txBox="1"/>
          <p:nvPr/>
        </p:nvSpPr>
        <p:spPr>
          <a:xfrm>
            <a:off x="5567588" y="5412046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metadata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ADDC9F-454E-FA48-BC29-45C161978332}"/>
              </a:ext>
            </a:extLst>
          </p:cNvPr>
          <p:cNvSpPr txBox="1"/>
          <p:nvPr/>
        </p:nvSpPr>
        <p:spPr>
          <a:xfrm>
            <a:off x="5554889" y="4456144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“homepage”</a:t>
            </a:r>
          </a:p>
        </p:txBody>
      </p:sp>
    </p:spTree>
    <p:extLst>
      <p:ext uri="{BB962C8B-B14F-4D97-AF65-F5344CB8AC3E}">
        <p14:creationId xmlns:p14="http://schemas.microsoft.com/office/powerpoint/2010/main" val="3674766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D5E6-6603-324B-A8C0-2855B0E6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A36DE-1E52-A342-80AA-4202088D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ds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7611" r="2882" b="2872"/>
          <a:stretch/>
        </p:blipFill>
        <p:spPr>
          <a:xfrm>
            <a:off x="0" y="0"/>
            <a:ext cx="9155113" cy="6858000"/>
          </a:xfrm>
        </p:spPr>
      </p:pic>
    </p:spTree>
    <p:extLst>
      <p:ext uri="{BB962C8B-B14F-4D97-AF65-F5344CB8AC3E}">
        <p14:creationId xmlns:p14="http://schemas.microsoft.com/office/powerpoint/2010/main" val="156940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not quite that simple...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7C0279-E0FA-304B-B9C6-0D4BE670E6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tretch/>
        </p:blipFill>
        <p:spPr>
          <a:xfrm>
            <a:off x="4791075" y="1628775"/>
            <a:ext cx="2609850" cy="4460875"/>
          </a:xfrm>
        </p:spPr>
      </p:pic>
    </p:spTree>
    <p:extLst>
      <p:ext uri="{BB962C8B-B14F-4D97-AF65-F5344CB8AC3E}">
        <p14:creationId xmlns:p14="http://schemas.microsoft.com/office/powerpoint/2010/main" val="3514021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rdfURIMeaning-39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Raised in July 2003</a:t>
            </a:r>
          </a:p>
          <a:p>
            <a:pPr lvl="1"/>
            <a:r>
              <a:rPr lang="en-GB" dirty="0"/>
              <a:t>Currently open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Is a given inference engine expected to take into account a given document under given circumstances?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does one avoid having to commit to things one does not trust?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83D674-D512-E149-A94A-936979843C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http://www.w3.org/2001/tag/group/track/issues/39</a:t>
            </a:r>
          </a:p>
        </p:txBody>
      </p:sp>
    </p:spTree>
    <p:extLst>
      <p:ext uri="{BB962C8B-B14F-4D97-AF65-F5344CB8AC3E}">
        <p14:creationId xmlns:p14="http://schemas.microsoft.com/office/powerpoint/2010/main" val="2745490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HttpRedirections-57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“Mechanisms for obtaining information about the meaning of a given URI”</a:t>
            </a:r>
          </a:p>
          <a:p>
            <a:pPr lvl="1"/>
            <a:r>
              <a:rPr lang="en-GB" dirty="0"/>
              <a:t>Raised in July 2007</a:t>
            </a:r>
          </a:p>
          <a:p>
            <a:pPr lvl="1"/>
            <a:r>
              <a:rPr lang="en-GB" dirty="0"/>
              <a:t>Currently open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Further consideration of the use of:</a:t>
            </a:r>
          </a:p>
          <a:p>
            <a:pPr lvl="1"/>
            <a:r>
              <a:rPr lang="en-GB" dirty="0"/>
              <a:t>303 HTTP status codes (and interaction with caching)</a:t>
            </a:r>
          </a:p>
          <a:p>
            <a:pPr lvl="1"/>
            <a:r>
              <a:rPr lang="en-GB" dirty="0"/>
              <a:t>Other possible mechanisms for obtaining a description of a (non-information) resource (HTTP Link: header – see RFC2068)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CF342F-5BCD-3740-B982-493A1B8386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http://www.w3.org/2001/tag/group/track/issues/57</a:t>
            </a:r>
          </a:p>
        </p:txBody>
      </p:sp>
    </p:spTree>
    <p:extLst>
      <p:ext uri="{BB962C8B-B14F-4D97-AF65-F5344CB8AC3E}">
        <p14:creationId xmlns:p14="http://schemas.microsoft.com/office/powerpoint/2010/main" val="3432969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UniformAccessToMetadata-62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“Given the URI of an HTTP-accessible information resource R, how can an agent learn the URIs of metadata documents about R authorized by the owner of the original URI”</a:t>
            </a:r>
          </a:p>
          <a:p>
            <a:pPr lvl="1"/>
            <a:r>
              <a:rPr lang="en-GB" dirty="0"/>
              <a:t>Raised in March 2009</a:t>
            </a:r>
          </a:p>
          <a:p>
            <a:pPr lvl="1"/>
            <a:r>
              <a:rPr lang="en-GB" dirty="0"/>
              <a:t>Currently open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2BD37D-115F-E649-876B-14D4C7753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http://www.w3.org/2001/tag/group/track/issues/62</a:t>
            </a:r>
          </a:p>
        </p:txBody>
      </p:sp>
    </p:spTree>
    <p:extLst>
      <p:ext uri="{BB962C8B-B14F-4D97-AF65-F5344CB8AC3E}">
        <p14:creationId xmlns:p14="http://schemas.microsoft.com/office/powerpoint/2010/main" val="3101436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Architecture of the World Wide Web </a:t>
            </a:r>
            <a:br>
              <a:rPr lang="en-GB" dirty="0"/>
            </a:br>
            <a:r>
              <a:rPr lang="en-GB" sz="1600" dirty="0"/>
              <a:t>http://www.w3.org/TR/</a:t>
            </a:r>
            <a:r>
              <a:rPr lang="en-GB" sz="1600" dirty="0" err="1"/>
              <a:t>webarch</a:t>
            </a:r>
            <a:r>
              <a:rPr lang="en-GB" sz="1600" dirty="0"/>
              <a:t>/</a:t>
            </a:r>
          </a:p>
          <a:p>
            <a:pPr marL="0" indent="0">
              <a:buNone/>
            </a:pPr>
            <a:r>
              <a:rPr lang="en-GB" dirty="0"/>
              <a:t>R.T. Fielding and R.N. Taylor, Principled Design of the Modern Web Architecture, ACM Transactions on Internet Technology 2 (2): 115–150</a:t>
            </a:r>
            <a:br>
              <a:rPr lang="en-GB" dirty="0"/>
            </a:br>
            <a:r>
              <a:rPr lang="en-GB" sz="1600" dirty="0"/>
              <a:t>http://</a:t>
            </a:r>
            <a:r>
              <a:rPr lang="en-GB" sz="1600" dirty="0" err="1"/>
              <a:t>www.ics.uci.edu</a:t>
            </a:r>
            <a:r>
              <a:rPr lang="en-GB" sz="1600" dirty="0"/>
              <a:t>/~</a:t>
            </a:r>
            <a:r>
              <a:rPr lang="en-GB" sz="1600" dirty="0" err="1"/>
              <a:t>taylor</a:t>
            </a:r>
            <a:r>
              <a:rPr lang="en-GB" sz="1600" dirty="0"/>
              <a:t>/documents/2002-REST-TOIT.pdf</a:t>
            </a:r>
          </a:p>
          <a:p>
            <a:pPr marL="0" indent="0">
              <a:buNone/>
            </a:pPr>
            <a:r>
              <a:rPr lang="en-GB" dirty="0"/>
              <a:t>Uniform Resource Identifiers (URI): Generic Syntax </a:t>
            </a:r>
            <a:br>
              <a:rPr lang="en-GB" dirty="0"/>
            </a:br>
            <a:r>
              <a:rPr lang="en-GB" dirty="0"/>
              <a:t>IETF RFC2396</a:t>
            </a:r>
            <a:br>
              <a:rPr lang="en-GB" dirty="0"/>
            </a:br>
            <a:r>
              <a:rPr lang="en-GB" sz="1600" dirty="0"/>
              <a:t>http://</a:t>
            </a:r>
            <a:r>
              <a:rPr lang="en-GB" sz="1600" dirty="0" err="1"/>
              <a:t>www.ietf.org</a:t>
            </a:r>
            <a:r>
              <a:rPr lang="en-GB" sz="1600" dirty="0"/>
              <a:t>/</a:t>
            </a:r>
            <a:r>
              <a:rPr lang="en-GB" sz="1600" dirty="0" err="1"/>
              <a:t>rfc</a:t>
            </a:r>
            <a:r>
              <a:rPr lang="en-GB" sz="1600" dirty="0"/>
              <a:t>/rfc2396.txt</a:t>
            </a:r>
          </a:p>
          <a:p>
            <a:pPr marL="0" indent="0">
              <a:buNone/>
            </a:pPr>
            <a:r>
              <a:rPr lang="en-GB" dirty="0"/>
              <a:t>Hypertext Transfer Protocol - HTTP/1.1</a:t>
            </a:r>
            <a:br>
              <a:rPr lang="en-GB" dirty="0"/>
            </a:br>
            <a:r>
              <a:rPr lang="en-GB" dirty="0"/>
              <a:t>IETF RFC2616</a:t>
            </a:r>
            <a:br>
              <a:rPr lang="en-GB" dirty="0"/>
            </a:br>
            <a:r>
              <a:rPr lang="en-GB" sz="1600" dirty="0"/>
              <a:t>http://</a:t>
            </a:r>
            <a:r>
              <a:rPr lang="en-GB" sz="1600" dirty="0" err="1"/>
              <a:t>www.ietf.org</a:t>
            </a:r>
            <a:r>
              <a:rPr lang="en-GB" sz="1600" dirty="0"/>
              <a:t>/</a:t>
            </a:r>
            <a:r>
              <a:rPr lang="en-GB" sz="1600" dirty="0" err="1"/>
              <a:t>rfc</a:t>
            </a:r>
            <a:r>
              <a:rPr lang="en-GB" sz="1600" dirty="0"/>
              <a:t>/rfc2616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55AB6-B41E-B94D-B4E1-92787A3AFB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87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do HTTP URIs identify?</a:t>
            </a:r>
            <a:br>
              <a:rPr lang="en-GB" dirty="0"/>
            </a:br>
            <a:r>
              <a:rPr lang="en-GB" sz="1600" dirty="0"/>
              <a:t>http://www.w3.org/</a:t>
            </a:r>
            <a:r>
              <a:rPr lang="en-GB" sz="1600" dirty="0" err="1"/>
              <a:t>DesignIssues</a:t>
            </a:r>
            <a:r>
              <a:rPr lang="en-GB" sz="1600" dirty="0"/>
              <a:t>/HTTP-URI</a:t>
            </a:r>
          </a:p>
          <a:p>
            <a:pPr marL="0" indent="0">
              <a:buNone/>
            </a:pPr>
            <a:r>
              <a:rPr lang="en-GB" dirty="0"/>
              <a:t>W3C TAG issue httpRange-14</a:t>
            </a:r>
            <a:br>
              <a:rPr lang="en-GB" dirty="0"/>
            </a:br>
            <a:r>
              <a:rPr lang="en-GB" sz="1600" dirty="0"/>
              <a:t>http://www.w3.org/2001/tag/group/track/issues/14</a:t>
            </a:r>
          </a:p>
          <a:p>
            <a:pPr marL="0" indent="0">
              <a:buNone/>
            </a:pPr>
            <a:r>
              <a:rPr lang="en-GB" dirty="0"/>
              <a:t>W3C TAG Issue rdfUriMeaning-39</a:t>
            </a:r>
            <a:br>
              <a:rPr lang="en-GB" dirty="0"/>
            </a:br>
            <a:r>
              <a:rPr lang="en-GB" sz="1600" dirty="0"/>
              <a:t>http://www.w3.org/2001/tag/group/track/issues/39</a:t>
            </a:r>
          </a:p>
          <a:p>
            <a:pPr marL="0" indent="0">
              <a:buNone/>
            </a:pPr>
            <a:r>
              <a:rPr lang="en-GB" dirty="0"/>
              <a:t>W3C TAG issue httpRedirections-57</a:t>
            </a:r>
            <a:br>
              <a:rPr lang="en-GB" dirty="0"/>
            </a:br>
            <a:r>
              <a:rPr lang="en-GB" sz="1600" dirty="0"/>
              <a:t>http://www.w3.org/2001/tag/group/track/issues/57</a:t>
            </a:r>
          </a:p>
          <a:p>
            <a:pPr marL="0" indent="0">
              <a:buNone/>
            </a:pPr>
            <a:r>
              <a:rPr lang="en-GB" dirty="0"/>
              <a:t>W3C TAG issue UniformAccessToMetadata-62</a:t>
            </a:r>
            <a:br>
              <a:rPr lang="en-GB" dirty="0"/>
            </a:br>
            <a:r>
              <a:rPr lang="en-GB" sz="1600" dirty="0"/>
              <a:t>http://www.w3.org/2001/tag/group/track/issues/62</a:t>
            </a:r>
          </a:p>
          <a:p>
            <a:pPr marL="0" indent="0">
              <a:buNone/>
            </a:pPr>
            <a:r>
              <a:rPr lang="en-GB" dirty="0"/>
              <a:t>Dereferencing HTTP URIs</a:t>
            </a:r>
            <a:br>
              <a:rPr lang="en-GB" dirty="0"/>
            </a:br>
            <a:r>
              <a:rPr lang="en-GB" sz="1600" dirty="0"/>
              <a:t>http://www.w3.org/2001/tag/doc/httpRange-14/2007-05-31/HttpRange-14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F64EB-2355-034A-B8B2-0282FDA73B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Identifiers</a:t>
            </a:r>
          </a:p>
        </p:txBody>
      </p:sp>
    </p:spTree>
    <p:extLst>
      <p:ext uri="{BB962C8B-B14F-4D97-AF65-F5344CB8AC3E}">
        <p14:creationId xmlns:p14="http://schemas.microsoft.com/office/powerpoint/2010/main" val="3950941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Cool URIs for the Semantic Web</a:t>
            </a:r>
            <a:br>
              <a:rPr lang="en-GB" dirty="0"/>
            </a:br>
            <a:r>
              <a:rPr lang="en-GB" sz="1600" dirty="0"/>
              <a:t>https://www.w3.org/TR/</a:t>
            </a:r>
            <a:r>
              <a:rPr lang="en-GB" sz="1600" dirty="0" err="1"/>
              <a:t>cooluris</a:t>
            </a:r>
            <a:r>
              <a:rPr lang="en-GB" sz="1600" dirty="0"/>
              <a:t>/</a:t>
            </a:r>
          </a:p>
          <a:p>
            <a:pPr marL="0" indent="0">
              <a:buNone/>
            </a:pPr>
            <a:r>
              <a:rPr lang="en-GB" dirty="0"/>
              <a:t>Best Practice Recipes for Publishing RDF Vocabularies</a:t>
            </a:r>
            <a:br>
              <a:rPr lang="en-GB" dirty="0"/>
            </a:br>
            <a:r>
              <a:rPr lang="en-GB" sz="1600" dirty="0"/>
              <a:t>http://www.w3.org/TR/</a:t>
            </a:r>
            <a:r>
              <a:rPr lang="en-GB" sz="1600" dirty="0" err="1"/>
              <a:t>swbp</a:t>
            </a:r>
            <a:r>
              <a:rPr lang="en-GB" sz="1600" dirty="0"/>
              <a:t>-vocab-pub/</a:t>
            </a: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6953-004F-8148-B7B8-393A24EC93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05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3D1A-874B-5A44-8AF5-EE8819BE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SPARQL</a:t>
            </a:r>
          </a:p>
        </p:txBody>
      </p:sp>
    </p:spTree>
    <p:extLst>
      <p:ext uri="{BB962C8B-B14F-4D97-AF65-F5344CB8AC3E}">
        <p14:creationId xmlns:p14="http://schemas.microsoft.com/office/powerpoint/2010/main" val="137147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B470-8582-5E46-9E61-4320A410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the World Wide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94BF-1BC8-234E-8099-7E654410BC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Web architecture has four main components:</a:t>
            </a:r>
          </a:p>
          <a:p>
            <a:pPr lvl="1"/>
            <a:r>
              <a:rPr lang="en-US" dirty="0"/>
              <a:t>Resources (webpages,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Identifiers for resources (URIs)</a:t>
            </a:r>
          </a:p>
          <a:p>
            <a:pPr lvl="1"/>
            <a:r>
              <a:rPr lang="en-US" dirty="0"/>
              <a:t>Protocols for interacting with resources (HTTP)</a:t>
            </a:r>
          </a:p>
          <a:p>
            <a:pPr lvl="1"/>
            <a:r>
              <a:rPr lang="en-US" dirty="0"/>
              <a:t>Data formats for representing the state of resources (HTML, XML,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Semantic Web builds on this foundation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D4867-B195-234A-8DC4-F67D4C37B9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the World Wide Web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0900E8-EE36-DA41-BB19-A4C48E6C45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/>
              <a:t>http://www.w3.org/TR/</a:t>
            </a:r>
            <a:r>
              <a:rPr lang="en-US" dirty="0" err="1"/>
              <a:t>webarch</a:t>
            </a:r>
            <a:r>
              <a:rPr lang="en-US" dirty="0"/>
              <a:t>/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2856261" y="3196366"/>
            <a:ext cx="2504447" cy="1233003"/>
          </a:xfrm>
          <a:prstGeom prst="cloud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home page for Example,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9914" y="2836304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1908" y="2093143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 "/>
                <a:cs typeface="Lucida  "/>
              </a:rPr>
              <a:t>http://</a:t>
            </a:r>
            <a:r>
              <a:rPr lang="en-US" sz="1200" dirty="0" err="1">
                <a:latin typeface="Lucida  "/>
                <a:cs typeface="Lucida  "/>
              </a:rPr>
              <a:t>example.org</a:t>
            </a:r>
            <a:r>
              <a:rPr lang="en-US" sz="1200" dirty="0">
                <a:latin typeface="Lucida  "/>
                <a:cs typeface="Lucida  "/>
              </a:rPr>
              <a:t>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1908" y="175203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URI</a:t>
            </a:r>
          </a:p>
        </p:txBody>
      </p:sp>
      <p:sp>
        <p:nvSpPr>
          <p:cNvPr id="8" name="Left Arrow 7"/>
          <p:cNvSpPr/>
          <p:nvPr/>
        </p:nvSpPr>
        <p:spPr bwMode="auto">
          <a:xfrm rot="19939971">
            <a:off x="5672158" y="2421476"/>
            <a:ext cx="245474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20019355">
            <a:off x="5265179" y="2144849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identifies</a:t>
            </a:r>
          </a:p>
        </p:txBody>
      </p:sp>
      <p:sp>
        <p:nvSpPr>
          <p:cNvPr id="10" name="Document 9"/>
          <p:cNvSpPr/>
          <p:nvPr/>
        </p:nvSpPr>
        <p:spPr bwMode="auto">
          <a:xfrm>
            <a:off x="6593660" y="4123436"/>
            <a:ext cx="2095089" cy="2061411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Metadata: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Content-Type: text/html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Data: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&lt;html&gt;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&lt;head&gt;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&lt;title&gt;Welcome to Example, Inc.&lt;/title&gt;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...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&lt;/html&gt;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1908" y="3696983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Representation</a:t>
            </a:r>
          </a:p>
        </p:txBody>
      </p:sp>
      <p:sp>
        <p:nvSpPr>
          <p:cNvPr id="12" name="Left Arrow 11"/>
          <p:cNvSpPr/>
          <p:nvPr/>
        </p:nvSpPr>
        <p:spPr bwMode="auto">
          <a:xfrm rot="1603421">
            <a:off x="5673224" y="4474692"/>
            <a:ext cx="245474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 rot="1612783">
            <a:off x="5415967" y="4205103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represents</a:t>
            </a:r>
          </a:p>
        </p:txBody>
      </p:sp>
      <p:sp>
        <p:nvSpPr>
          <p:cNvPr id="14" name="Left Arrow 13"/>
          <p:cNvSpPr/>
          <p:nvPr/>
        </p:nvSpPr>
        <p:spPr bwMode="auto">
          <a:xfrm rot="16200000">
            <a:off x="7512820" y="2865143"/>
            <a:ext cx="245474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6214" y="2888589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yields on dereference</a:t>
            </a:r>
          </a:p>
        </p:txBody>
      </p:sp>
    </p:spTree>
    <p:extLst>
      <p:ext uri="{BB962C8B-B14F-4D97-AF65-F5344CB8AC3E}">
        <p14:creationId xmlns:p14="http://schemas.microsoft.com/office/powerpoint/2010/main" val="16674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Uniform Resource Identifiers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does a URI on the Semantic Web refer to?</a:t>
            </a:r>
          </a:p>
          <a:p>
            <a:pPr lvl="1"/>
            <a:r>
              <a:rPr lang="en-GB" dirty="0"/>
              <a:t>A real world object?</a:t>
            </a:r>
          </a:p>
          <a:p>
            <a:pPr lvl="1"/>
            <a:r>
              <a:rPr lang="en-GB" dirty="0"/>
              <a:t>A web page?</a:t>
            </a:r>
          </a:p>
          <a:p>
            <a:pPr lvl="1"/>
            <a:r>
              <a:rPr lang="en-GB" dirty="0"/>
              <a:t>Both?</a:t>
            </a:r>
          </a:p>
          <a:p>
            <a:endParaRPr lang="en-GB" dirty="0"/>
          </a:p>
          <a:p>
            <a:r>
              <a:rPr lang="en-GB" dirty="0"/>
              <a:t>What does a URI identify in general?</a:t>
            </a:r>
          </a:p>
          <a:p>
            <a:r>
              <a:rPr lang="en-GB" dirty="0"/>
              <a:t>What is a resource?</a:t>
            </a:r>
          </a:p>
          <a:p>
            <a:r>
              <a:rPr lang="en-GB" dirty="0"/>
              <a:t>What are the implicit semantics in a URI?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D0CAD-54F5-A247-B559-52E6B01ED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1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resource?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RFC2616 (HTTP/1.1):</a:t>
            </a:r>
          </a:p>
          <a:p>
            <a:pPr marL="0" indent="0">
              <a:buNone/>
            </a:pPr>
            <a:r>
              <a:rPr lang="en-US" dirty="0"/>
              <a:t>“A network data object or service that can be identified by a URI […] Resources may be available in multiple representations (e.g. multiple languages, data formats, size, and resolutions) or vary in other ways.”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5C06AC-21A6-9342-9F2B-50C62F52FA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</a:t>
            </a:r>
            <a:r>
              <a:rPr lang="en-GB" dirty="0" err="1"/>
              <a:t>www.ietf.org</a:t>
            </a:r>
            <a:r>
              <a:rPr lang="en-GB" dirty="0"/>
              <a:t>/</a:t>
            </a:r>
            <a:r>
              <a:rPr lang="en-GB" dirty="0" err="1"/>
              <a:t>rfc</a:t>
            </a:r>
            <a:r>
              <a:rPr lang="en-GB" dirty="0"/>
              <a:t>/rfc2616</a:t>
            </a:r>
          </a:p>
        </p:txBody>
      </p:sp>
    </p:spTree>
    <p:extLst>
      <p:ext uri="{BB962C8B-B14F-4D97-AF65-F5344CB8AC3E}">
        <p14:creationId xmlns:p14="http://schemas.microsoft.com/office/powerpoint/2010/main" val="48519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resource?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From RFC2396 (URIs):</a:t>
            </a:r>
          </a:p>
          <a:p>
            <a:pPr marL="0" indent="0">
              <a:buNone/>
            </a:pPr>
            <a:r>
              <a:rPr lang="en-GB" dirty="0"/>
              <a:t>“A resource can be anything that has identity.  Familiar examples include an electronic document, an image, a service (e.g., "today's weather report for Los Angeles"), and a collection of other resources.  Not all resources are network "retrievable"; e.g., human beings, corporations, and bound books in a library can also be considered resources.</a:t>
            </a:r>
          </a:p>
          <a:p>
            <a:pPr marL="0" indent="0">
              <a:buNone/>
            </a:pPr>
            <a:r>
              <a:rPr lang="en-GB" dirty="0"/>
              <a:t>The resource is the conceptual mapping to an entity or set of entities, not necessarily the entity which corresponds to that mapping at any particular instance in time.  Thus, a resource can remain constant even when its content - the entities to which it currently corresponds - changes over time, provided that the conceptual mapping is not changed in the process.”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DA3559-7227-1549-8EDE-3368D30627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</a:t>
            </a:r>
            <a:r>
              <a:rPr lang="en-GB" dirty="0" err="1"/>
              <a:t>www.ietf.org</a:t>
            </a:r>
            <a:r>
              <a:rPr lang="en-GB" dirty="0"/>
              <a:t>/</a:t>
            </a:r>
            <a:r>
              <a:rPr lang="en-GB" dirty="0" err="1"/>
              <a:t>rfc</a:t>
            </a:r>
            <a:r>
              <a:rPr lang="en-GB" dirty="0"/>
              <a:t>/rfc2396.txt</a:t>
            </a:r>
          </a:p>
        </p:txBody>
      </p:sp>
    </p:spTree>
    <p:extLst>
      <p:ext uri="{BB962C8B-B14F-4D97-AF65-F5344CB8AC3E}">
        <p14:creationId xmlns:p14="http://schemas.microsoft.com/office/powerpoint/2010/main" val="177293530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119</TotalTime>
  <Words>1935</Words>
  <Application>Microsoft Macintosh PowerPoint</Application>
  <PresentationFormat>Widescreen</PresentationFormat>
  <Paragraphs>250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Lucida Sans</vt:lpstr>
      <vt:lpstr>Calibri</vt:lpstr>
      <vt:lpstr>Lucida  </vt:lpstr>
      <vt:lpstr>Arial</vt:lpstr>
      <vt:lpstr>Lucida Grande</vt:lpstr>
      <vt:lpstr>Lucida Console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Linked Data</vt:lpstr>
      <vt:lpstr>Linked Data</vt:lpstr>
      <vt:lpstr>Resources and Identifiers</vt:lpstr>
      <vt:lpstr>Architecture of the World Wide Web</vt:lpstr>
      <vt:lpstr>Architecture of the World Wide Web</vt:lpstr>
      <vt:lpstr>Uniform Resource Identifiers</vt:lpstr>
      <vt:lpstr>What is a resource?</vt:lpstr>
      <vt:lpstr>What is a resource?</vt:lpstr>
      <vt:lpstr>httpRange-14</vt:lpstr>
      <vt:lpstr>All resources are equal…</vt:lpstr>
      <vt:lpstr>Information Resources</vt:lpstr>
      <vt:lpstr>What makes an information resource?</vt:lpstr>
      <vt:lpstr>The Linked Data Principles</vt:lpstr>
      <vt:lpstr>Linked Data Principles</vt:lpstr>
      <vt:lpstr>1. Use URIs as names for things</vt:lpstr>
      <vt:lpstr>2. Use HTTP URIs</vt:lpstr>
      <vt:lpstr>3. Provide useful information</vt:lpstr>
      <vt:lpstr>4. Link to other URIs</vt:lpstr>
      <vt:lpstr>Example</vt:lpstr>
      <vt:lpstr>Linked Data on the Web: 2007</vt:lpstr>
      <vt:lpstr>2011</vt:lpstr>
      <vt:lpstr>2014</vt:lpstr>
      <vt:lpstr>Analysis of the LOD Cloud: 2014</vt:lpstr>
      <vt:lpstr>Interlinking in the LOD Cloud 2014</vt:lpstr>
      <vt:lpstr>2020</vt:lpstr>
      <vt:lpstr>Publishing Semantic Web Data</vt:lpstr>
      <vt:lpstr>Creating Semantic Web resources</vt:lpstr>
      <vt:lpstr>Publishing RDF Vocabularies</vt:lpstr>
      <vt:lpstr>Cool URIs for the Semantic Web</vt:lpstr>
      <vt:lpstr>Cool URIs – 303 Redirects</vt:lpstr>
      <vt:lpstr>Cool URIs</vt:lpstr>
      <vt:lpstr>PowerPoint Presentation</vt:lpstr>
      <vt:lpstr>It’s not quite that simple...</vt:lpstr>
      <vt:lpstr>rdfURIMeaning-39</vt:lpstr>
      <vt:lpstr>HttpRedirections-57</vt:lpstr>
      <vt:lpstr>UniformAccessToMetadata-62</vt:lpstr>
      <vt:lpstr>Further Reading</vt:lpstr>
      <vt:lpstr>Further Reading</vt:lpstr>
      <vt:lpstr>Further Reading</vt:lpstr>
      <vt:lpstr>Next Lecture: SPARQL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Nicholas Gibbins</cp:lastModifiedBy>
  <cp:revision>2</cp:revision>
  <dcterms:created xsi:type="dcterms:W3CDTF">2020-01-22T16:56:00Z</dcterms:created>
  <dcterms:modified xsi:type="dcterms:W3CDTF">2021-02-08T21:49:35Z</dcterms:modified>
</cp:coreProperties>
</file>