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4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5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6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7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45"/>
  </p:notesMasterIdLst>
  <p:sldIdLst>
    <p:sldId id="311" r:id="rId9"/>
    <p:sldId id="259" r:id="rId10"/>
    <p:sldId id="295" r:id="rId11"/>
    <p:sldId id="308" r:id="rId12"/>
    <p:sldId id="299" r:id="rId13"/>
    <p:sldId id="258" r:id="rId14"/>
    <p:sldId id="302" r:id="rId15"/>
    <p:sldId id="297" r:id="rId16"/>
    <p:sldId id="309" r:id="rId17"/>
    <p:sldId id="260" r:id="rId18"/>
    <p:sldId id="303" r:id="rId19"/>
    <p:sldId id="306" r:id="rId20"/>
    <p:sldId id="314" r:id="rId21"/>
    <p:sldId id="341" r:id="rId22"/>
    <p:sldId id="343" r:id="rId23"/>
    <p:sldId id="350" r:id="rId24"/>
    <p:sldId id="342" r:id="rId25"/>
    <p:sldId id="344" r:id="rId26"/>
    <p:sldId id="345" r:id="rId27"/>
    <p:sldId id="348" r:id="rId28"/>
    <p:sldId id="346" r:id="rId29"/>
    <p:sldId id="347" r:id="rId30"/>
    <p:sldId id="349" r:id="rId31"/>
    <p:sldId id="351" r:id="rId32"/>
    <p:sldId id="352" r:id="rId33"/>
    <p:sldId id="318" r:id="rId34"/>
    <p:sldId id="325" r:id="rId35"/>
    <p:sldId id="290" r:id="rId36"/>
    <p:sldId id="291" r:id="rId37"/>
    <p:sldId id="292" r:id="rId38"/>
    <p:sldId id="354" r:id="rId39"/>
    <p:sldId id="355" r:id="rId40"/>
    <p:sldId id="304" r:id="rId41"/>
    <p:sldId id="293" r:id="rId42"/>
    <p:sldId id="294" r:id="rId43"/>
    <p:sldId id="353" r:id="rId44"/>
  </p:sldIdLst>
  <p:sldSz cx="12192000" cy="6858000"/>
  <p:notesSz cx="6858000" cy="9144000"/>
  <p:embeddedFontLst>
    <p:embeddedFont>
      <p:font typeface="Calibri" panose="020F0502020204030204" pitchFamily="34" charset="0"/>
      <p:regular r:id="rId46"/>
      <p:bold r:id="rId47"/>
      <p:italic r:id="rId48"/>
      <p:boldItalic r:id="rId49"/>
    </p:embeddedFont>
    <p:embeddedFont>
      <p:font typeface="Lucida Console" panose="020B0609040504020204" pitchFamily="49" charset="0"/>
      <p:regular r:id="rId50"/>
    </p:embeddedFont>
    <p:embeddedFont>
      <p:font typeface="Lucida Sans" panose="020B0602030504020204" pitchFamily="34" charset="77"/>
      <p:regular r:id="rId51"/>
      <p:bold r:id="rId52"/>
      <p:italic r:id="rId53"/>
      <p:boldItalic r:id="rId5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40"/>
    <p:restoredTop sz="96327"/>
  </p:normalViewPr>
  <p:slideViewPr>
    <p:cSldViewPr snapToGrid="0" snapToObjects="1" showGuides="1">
      <p:cViewPr varScale="1">
        <p:scale>
          <a:sx n="119" d="100"/>
          <a:sy n="119" d="100"/>
        </p:scale>
        <p:origin x="688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9" Type="http://schemas.openxmlformats.org/officeDocument/2006/relationships/slide" Target="slides/slide31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42" Type="http://schemas.openxmlformats.org/officeDocument/2006/relationships/slide" Target="slides/slide34.xml"/><Relationship Id="rId47" Type="http://schemas.openxmlformats.org/officeDocument/2006/relationships/font" Target="fonts/font2.fntdata"/><Relationship Id="rId50" Type="http://schemas.openxmlformats.org/officeDocument/2006/relationships/font" Target="fonts/font5.fntdata"/><Relationship Id="rId55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9" Type="http://schemas.openxmlformats.org/officeDocument/2006/relationships/slide" Target="slides/slide21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40" Type="http://schemas.openxmlformats.org/officeDocument/2006/relationships/slide" Target="slides/slide32.xml"/><Relationship Id="rId45" Type="http://schemas.openxmlformats.org/officeDocument/2006/relationships/notesMaster" Target="notesMasters/notesMaster1.xml"/><Relationship Id="rId53" Type="http://schemas.openxmlformats.org/officeDocument/2006/relationships/font" Target="fonts/font8.fntdata"/><Relationship Id="rId58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43" Type="http://schemas.openxmlformats.org/officeDocument/2006/relationships/slide" Target="slides/slide35.xml"/><Relationship Id="rId48" Type="http://schemas.openxmlformats.org/officeDocument/2006/relationships/font" Target="fonts/font3.fntdata"/><Relationship Id="rId56" Type="http://schemas.openxmlformats.org/officeDocument/2006/relationships/viewProps" Target="viewProps.xml"/><Relationship Id="rId8" Type="http://schemas.openxmlformats.org/officeDocument/2006/relationships/slideMaster" Target="slideMasters/slideMaster8.xml"/><Relationship Id="rId51" Type="http://schemas.openxmlformats.org/officeDocument/2006/relationships/font" Target="fonts/font6.fntdata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slide" Target="slides/slide30.xml"/><Relationship Id="rId46" Type="http://schemas.openxmlformats.org/officeDocument/2006/relationships/font" Target="fonts/font1.fntdata"/><Relationship Id="rId59" Type="http://schemas.microsoft.com/office/2016/11/relationships/changesInfo" Target="changesInfos/changesInfo1.xml"/><Relationship Id="rId20" Type="http://schemas.openxmlformats.org/officeDocument/2006/relationships/slide" Target="slides/slide12.xml"/><Relationship Id="rId41" Type="http://schemas.openxmlformats.org/officeDocument/2006/relationships/slide" Target="slides/slide33.xml"/><Relationship Id="rId54" Type="http://schemas.openxmlformats.org/officeDocument/2006/relationships/font" Target="fonts/font9.fntdata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49" Type="http://schemas.openxmlformats.org/officeDocument/2006/relationships/font" Target="fonts/font4.fntdata"/><Relationship Id="rId57" Type="http://schemas.openxmlformats.org/officeDocument/2006/relationships/theme" Target="theme/theme1.xml"/><Relationship Id="rId10" Type="http://schemas.openxmlformats.org/officeDocument/2006/relationships/slide" Target="slides/slide2.xml"/><Relationship Id="rId31" Type="http://schemas.openxmlformats.org/officeDocument/2006/relationships/slide" Target="slides/slide23.xml"/><Relationship Id="rId44" Type="http://schemas.openxmlformats.org/officeDocument/2006/relationships/slide" Target="slides/slide36.xml"/><Relationship Id="rId52" Type="http://schemas.openxmlformats.org/officeDocument/2006/relationships/font" Target="fonts/font7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holas Gibbins" userId="6a0e944c-4d97-467d-bb7a-7c3315791fe4" providerId="ADAL" clId="{F15687CC-AF42-BA4F-AD5B-F0E8EBC7DA91}"/>
    <pc:docChg chg="modSld">
      <pc:chgData name="Nicholas Gibbins" userId="6a0e944c-4d97-467d-bb7a-7c3315791fe4" providerId="ADAL" clId="{F15687CC-AF42-BA4F-AD5B-F0E8EBC7DA91}" dt="2021-02-02T10:09:47.010" v="2" actId="20577"/>
      <pc:docMkLst>
        <pc:docMk/>
      </pc:docMkLst>
      <pc:sldChg chg="modSp mod">
        <pc:chgData name="Nicholas Gibbins" userId="6a0e944c-4d97-467d-bb7a-7c3315791fe4" providerId="ADAL" clId="{F15687CC-AF42-BA4F-AD5B-F0E8EBC7DA91}" dt="2021-02-02T10:09:47.010" v="2" actId="20577"/>
        <pc:sldMkLst>
          <pc:docMk/>
          <pc:sldMk cId="506448203" sldId="258"/>
        </pc:sldMkLst>
        <pc:spChg chg="mod">
          <ac:chgData name="Nicholas Gibbins" userId="6a0e944c-4d97-467d-bb7a-7c3315791fe4" providerId="ADAL" clId="{F15687CC-AF42-BA4F-AD5B-F0E8EBC7DA91}" dt="2021-02-02T10:09:47.010" v="2" actId="20577"/>
          <ac:spMkLst>
            <pc:docMk/>
            <pc:sldMk cId="506448203" sldId="258"/>
            <ac:spMk id="6147" creationId="{00000000-0000-0000-0000-000000000000}"/>
          </ac:spMkLst>
        </pc:spChg>
      </pc:sldChg>
      <pc:sldChg chg="modSp mod">
        <pc:chgData name="Nicholas Gibbins" userId="6a0e944c-4d97-467d-bb7a-7c3315791fe4" providerId="ADAL" clId="{F15687CC-AF42-BA4F-AD5B-F0E8EBC7DA91}" dt="2021-02-02T10:09:29.794" v="0" actId="20577"/>
        <pc:sldMkLst>
          <pc:docMk/>
          <pc:sldMk cId="2161550028" sldId="259"/>
        </pc:sldMkLst>
        <pc:spChg chg="mod">
          <ac:chgData name="Nicholas Gibbins" userId="6a0e944c-4d97-467d-bb7a-7c3315791fe4" providerId="ADAL" clId="{F15687CC-AF42-BA4F-AD5B-F0E8EBC7DA91}" dt="2021-02-02T10:09:29.794" v="0" actId="20577"/>
          <ac:spMkLst>
            <pc:docMk/>
            <pc:sldMk cId="2161550028" sldId="259"/>
            <ac:spMk id="7" creationId="{E213FB0B-E9C5-004C-941B-B88F261A54AC}"/>
          </ac:spMkLst>
        </pc:spChg>
      </pc:sldChg>
    </pc:docChg>
  </pc:docChgLst>
  <pc:docChgLst>
    <pc:chgData name="Gibbins N.M." userId="6a0e944c-4d97-467d-bb7a-7c3315791fe4" providerId="ADAL" clId="{8F3FE5C9-FEBB-A940-8F0D-6A23E6D6EBEB}"/>
    <pc:docChg chg="undo custSel addSld modSld">
      <pc:chgData name="Gibbins N.M." userId="6a0e944c-4d97-467d-bb7a-7c3315791fe4" providerId="ADAL" clId="{8F3FE5C9-FEBB-A940-8F0D-6A23E6D6EBEB}" dt="2020-02-19T10:22:00.600" v="1916" actId="255"/>
      <pc:docMkLst>
        <pc:docMk/>
      </pc:docMkLst>
      <pc:sldChg chg="addSp modSp add">
        <pc:chgData name="Gibbins N.M." userId="6a0e944c-4d97-467d-bb7a-7c3315791fe4" providerId="ADAL" clId="{8F3FE5C9-FEBB-A940-8F0D-6A23E6D6EBEB}" dt="2020-02-19T10:07:20.573" v="981" actId="20577"/>
        <pc:sldMkLst>
          <pc:docMk/>
          <pc:sldMk cId="4189925611" sldId="290"/>
        </pc:sldMkLst>
        <pc:spChg chg="add mod">
          <ac:chgData name="Gibbins N.M." userId="6a0e944c-4d97-467d-bb7a-7c3315791fe4" providerId="ADAL" clId="{8F3FE5C9-FEBB-A940-8F0D-6A23E6D6EBEB}" dt="2020-02-19T09:48:25.835" v="1"/>
          <ac:spMkLst>
            <pc:docMk/>
            <pc:sldMk cId="4189925611" sldId="290"/>
            <ac:spMk id="2" creationId="{BEF31161-FD68-DA4F-82E2-8D6A5C0795B1}"/>
          </ac:spMkLst>
        </pc:spChg>
        <pc:spChg chg="mod">
          <ac:chgData name="Gibbins N.M." userId="6a0e944c-4d97-467d-bb7a-7c3315791fe4" providerId="ADAL" clId="{8F3FE5C9-FEBB-A940-8F0D-6A23E6D6EBEB}" dt="2020-02-19T10:07:20.573" v="981" actId="20577"/>
          <ac:spMkLst>
            <pc:docMk/>
            <pc:sldMk cId="4189925611" sldId="290"/>
            <ac:spMk id="72707" creationId="{00000000-0000-0000-0000-000000000000}"/>
          </ac:spMkLst>
        </pc:spChg>
      </pc:sldChg>
      <pc:sldChg chg="addSp delSp modSp add">
        <pc:chgData name="Gibbins N.M." userId="6a0e944c-4d97-467d-bb7a-7c3315791fe4" providerId="ADAL" clId="{8F3FE5C9-FEBB-A940-8F0D-6A23E6D6EBEB}" dt="2020-02-19T10:02:44.441" v="474" actId="1076"/>
        <pc:sldMkLst>
          <pc:docMk/>
          <pc:sldMk cId="291683105" sldId="291"/>
        </pc:sldMkLst>
        <pc:spChg chg="add mod">
          <ac:chgData name="Gibbins N.M." userId="6a0e944c-4d97-467d-bb7a-7c3315791fe4" providerId="ADAL" clId="{8F3FE5C9-FEBB-A940-8F0D-6A23E6D6EBEB}" dt="2020-02-19T09:48:29.253" v="2"/>
          <ac:spMkLst>
            <pc:docMk/>
            <pc:sldMk cId="291683105" sldId="291"/>
            <ac:spMk id="2" creationId="{016B577C-384F-6745-83D5-43B517BA427D}"/>
          </ac:spMkLst>
        </pc:spChg>
        <pc:spChg chg="add del mod">
          <ac:chgData name="Gibbins N.M." userId="6a0e944c-4d97-467d-bb7a-7c3315791fe4" providerId="ADAL" clId="{8F3FE5C9-FEBB-A940-8F0D-6A23E6D6EBEB}" dt="2020-02-19T09:59:58.896" v="429" actId="478"/>
          <ac:spMkLst>
            <pc:docMk/>
            <pc:sldMk cId="291683105" sldId="291"/>
            <ac:spMk id="51" creationId="{2DC9A215-720E-0B44-9666-775E7A1097D6}"/>
          </ac:spMkLst>
        </pc:spChg>
        <pc:spChg chg="add del mod">
          <ac:chgData name="Gibbins N.M." userId="6a0e944c-4d97-467d-bb7a-7c3315791fe4" providerId="ADAL" clId="{8F3FE5C9-FEBB-A940-8F0D-6A23E6D6EBEB}" dt="2020-02-19T10:01:38.117" v="461" actId="478"/>
          <ac:spMkLst>
            <pc:docMk/>
            <pc:sldMk cId="291683105" sldId="291"/>
            <ac:spMk id="52" creationId="{88BB8FB8-B17E-444A-A21D-63E5E601250B}"/>
          </ac:spMkLst>
        </pc:spChg>
        <pc:spChg chg="mod">
          <ac:chgData name="Gibbins N.M." userId="6a0e944c-4d97-467d-bb7a-7c3315791fe4" providerId="ADAL" clId="{8F3FE5C9-FEBB-A940-8F0D-6A23E6D6EBEB}" dt="2020-02-19T10:02:27.280" v="471" actId="1076"/>
          <ac:spMkLst>
            <pc:docMk/>
            <pc:sldMk cId="291683105" sldId="291"/>
            <ac:spMk id="74756" creationId="{00000000-0000-0000-0000-000000000000}"/>
          </ac:spMkLst>
        </pc:spChg>
        <pc:spChg chg="mod topLvl">
          <ac:chgData name="Gibbins N.M." userId="6a0e944c-4d97-467d-bb7a-7c3315791fe4" providerId="ADAL" clId="{8F3FE5C9-FEBB-A940-8F0D-6A23E6D6EBEB}" dt="2020-02-19T10:02:16.179" v="469" actId="1076"/>
          <ac:spMkLst>
            <pc:docMk/>
            <pc:sldMk cId="291683105" sldId="291"/>
            <ac:spMk id="74758" creationId="{00000000-0000-0000-0000-000000000000}"/>
          </ac:spMkLst>
        </pc:spChg>
        <pc:spChg chg="del topLvl">
          <ac:chgData name="Gibbins N.M." userId="6a0e944c-4d97-467d-bb7a-7c3315791fe4" providerId="ADAL" clId="{8F3FE5C9-FEBB-A940-8F0D-6A23E6D6EBEB}" dt="2020-02-19T09:49:06.363" v="10" actId="478"/>
          <ac:spMkLst>
            <pc:docMk/>
            <pc:sldMk cId="291683105" sldId="291"/>
            <ac:spMk id="74759" creationId="{00000000-0000-0000-0000-000000000000}"/>
          </ac:spMkLst>
        </pc:spChg>
        <pc:spChg chg="mod">
          <ac:chgData name="Gibbins N.M." userId="6a0e944c-4d97-467d-bb7a-7c3315791fe4" providerId="ADAL" clId="{8F3FE5C9-FEBB-A940-8F0D-6A23E6D6EBEB}" dt="2020-02-19T10:01:07.987" v="454" actId="1076"/>
          <ac:spMkLst>
            <pc:docMk/>
            <pc:sldMk cId="291683105" sldId="291"/>
            <ac:spMk id="74760" creationId="{00000000-0000-0000-0000-000000000000}"/>
          </ac:spMkLst>
        </pc:spChg>
        <pc:spChg chg="mod topLvl">
          <ac:chgData name="Gibbins N.M." userId="6a0e944c-4d97-467d-bb7a-7c3315791fe4" providerId="ADAL" clId="{8F3FE5C9-FEBB-A940-8F0D-6A23E6D6EBEB}" dt="2020-02-19T10:01:50.346" v="464" actId="1076"/>
          <ac:spMkLst>
            <pc:docMk/>
            <pc:sldMk cId="291683105" sldId="291"/>
            <ac:spMk id="74762" creationId="{00000000-0000-0000-0000-000000000000}"/>
          </ac:spMkLst>
        </pc:spChg>
        <pc:spChg chg="del topLvl">
          <ac:chgData name="Gibbins N.M." userId="6a0e944c-4d97-467d-bb7a-7c3315791fe4" providerId="ADAL" clId="{8F3FE5C9-FEBB-A940-8F0D-6A23E6D6EBEB}" dt="2020-02-19T09:49:56.089" v="56" actId="478"/>
          <ac:spMkLst>
            <pc:docMk/>
            <pc:sldMk cId="291683105" sldId="291"/>
            <ac:spMk id="74763" creationId="{00000000-0000-0000-0000-000000000000}"/>
          </ac:spMkLst>
        </pc:spChg>
        <pc:spChg chg="mod">
          <ac:chgData name="Gibbins N.M." userId="6a0e944c-4d97-467d-bb7a-7c3315791fe4" providerId="ADAL" clId="{8F3FE5C9-FEBB-A940-8F0D-6A23E6D6EBEB}" dt="2020-02-19T10:02:22.569" v="470" actId="1076"/>
          <ac:spMkLst>
            <pc:docMk/>
            <pc:sldMk cId="291683105" sldId="291"/>
            <ac:spMk id="74764" creationId="{00000000-0000-0000-0000-000000000000}"/>
          </ac:spMkLst>
        </pc:spChg>
        <pc:spChg chg="add del mod topLvl">
          <ac:chgData name="Gibbins N.M." userId="6a0e944c-4d97-467d-bb7a-7c3315791fe4" providerId="ADAL" clId="{8F3FE5C9-FEBB-A940-8F0D-6A23E6D6EBEB}" dt="2020-02-19T10:01:57.843" v="465" actId="1076"/>
          <ac:spMkLst>
            <pc:docMk/>
            <pc:sldMk cId="291683105" sldId="291"/>
            <ac:spMk id="74766" creationId="{00000000-0000-0000-0000-000000000000}"/>
          </ac:spMkLst>
        </pc:spChg>
        <pc:spChg chg="del mod topLvl">
          <ac:chgData name="Gibbins N.M." userId="6a0e944c-4d97-467d-bb7a-7c3315791fe4" providerId="ADAL" clId="{8F3FE5C9-FEBB-A940-8F0D-6A23E6D6EBEB}" dt="2020-02-19T09:50:04.914" v="61" actId="478"/>
          <ac:spMkLst>
            <pc:docMk/>
            <pc:sldMk cId="291683105" sldId="291"/>
            <ac:spMk id="74767" creationId="{00000000-0000-0000-0000-000000000000}"/>
          </ac:spMkLst>
        </pc:spChg>
        <pc:spChg chg="mod topLvl">
          <ac:chgData name="Gibbins N.M." userId="6a0e944c-4d97-467d-bb7a-7c3315791fe4" providerId="ADAL" clId="{8F3FE5C9-FEBB-A940-8F0D-6A23E6D6EBEB}" dt="2020-02-19T10:01:45.216" v="463" actId="1076"/>
          <ac:spMkLst>
            <pc:docMk/>
            <pc:sldMk cId="291683105" sldId="291"/>
            <ac:spMk id="74769" creationId="{00000000-0000-0000-0000-000000000000}"/>
          </ac:spMkLst>
        </pc:spChg>
        <pc:spChg chg="del topLvl">
          <ac:chgData name="Gibbins N.M." userId="6a0e944c-4d97-467d-bb7a-7c3315791fe4" providerId="ADAL" clId="{8F3FE5C9-FEBB-A940-8F0D-6A23E6D6EBEB}" dt="2020-02-19T09:49:48.470" v="53" actId="478"/>
          <ac:spMkLst>
            <pc:docMk/>
            <pc:sldMk cId="291683105" sldId="291"/>
            <ac:spMk id="74770" creationId="{00000000-0000-0000-0000-000000000000}"/>
          </ac:spMkLst>
        </pc:spChg>
        <pc:spChg chg="mod topLvl">
          <ac:chgData name="Gibbins N.M." userId="6a0e944c-4d97-467d-bb7a-7c3315791fe4" providerId="ADAL" clId="{8F3FE5C9-FEBB-A940-8F0D-6A23E6D6EBEB}" dt="2020-02-19T09:54:05.281" v="112" actId="1076"/>
          <ac:spMkLst>
            <pc:docMk/>
            <pc:sldMk cId="291683105" sldId="291"/>
            <ac:spMk id="74772" creationId="{00000000-0000-0000-0000-000000000000}"/>
          </ac:spMkLst>
        </pc:spChg>
        <pc:spChg chg="del topLvl">
          <ac:chgData name="Gibbins N.M." userId="6a0e944c-4d97-467d-bb7a-7c3315791fe4" providerId="ADAL" clId="{8F3FE5C9-FEBB-A940-8F0D-6A23E6D6EBEB}" dt="2020-02-19T09:49:22.759" v="30" actId="478"/>
          <ac:spMkLst>
            <pc:docMk/>
            <pc:sldMk cId="291683105" sldId="291"/>
            <ac:spMk id="74773" creationId="{00000000-0000-0000-0000-000000000000}"/>
          </ac:spMkLst>
        </pc:spChg>
        <pc:spChg chg="mod">
          <ac:chgData name="Gibbins N.M." userId="6a0e944c-4d97-467d-bb7a-7c3315791fe4" providerId="ADAL" clId="{8F3FE5C9-FEBB-A940-8F0D-6A23E6D6EBEB}" dt="2020-02-19T10:02:12.977" v="468" actId="1076"/>
          <ac:spMkLst>
            <pc:docMk/>
            <pc:sldMk cId="291683105" sldId="291"/>
            <ac:spMk id="74775" creationId="{00000000-0000-0000-0000-000000000000}"/>
          </ac:spMkLst>
        </pc:spChg>
        <pc:spChg chg="mod">
          <ac:chgData name="Gibbins N.M." userId="6a0e944c-4d97-467d-bb7a-7c3315791fe4" providerId="ADAL" clId="{8F3FE5C9-FEBB-A940-8F0D-6A23E6D6EBEB}" dt="2020-02-19T10:02:30.950" v="472" actId="1076"/>
          <ac:spMkLst>
            <pc:docMk/>
            <pc:sldMk cId="291683105" sldId="291"/>
            <ac:spMk id="74776" creationId="{00000000-0000-0000-0000-000000000000}"/>
          </ac:spMkLst>
        </pc:spChg>
        <pc:spChg chg="mod topLvl">
          <ac:chgData name="Gibbins N.M." userId="6a0e944c-4d97-467d-bb7a-7c3315791fe4" providerId="ADAL" clId="{8F3FE5C9-FEBB-A940-8F0D-6A23E6D6EBEB}" dt="2020-02-19T10:01:36.386" v="460" actId="1076"/>
          <ac:spMkLst>
            <pc:docMk/>
            <pc:sldMk cId="291683105" sldId="291"/>
            <ac:spMk id="74778" creationId="{00000000-0000-0000-0000-000000000000}"/>
          </ac:spMkLst>
        </pc:spChg>
        <pc:spChg chg="del topLvl">
          <ac:chgData name="Gibbins N.M." userId="6a0e944c-4d97-467d-bb7a-7c3315791fe4" providerId="ADAL" clId="{8F3FE5C9-FEBB-A940-8F0D-6A23E6D6EBEB}" dt="2020-02-19T09:49:35.328" v="42" actId="478"/>
          <ac:spMkLst>
            <pc:docMk/>
            <pc:sldMk cId="291683105" sldId="291"/>
            <ac:spMk id="74779" creationId="{00000000-0000-0000-0000-000000000000}"/>
          </ac:spMkLst>
        </pc:spChg>
        <pc:spChg chg="mod">
          <ac:chgData name="Gibbins N.M." userId="6a0e944c-4d97-467d-bb7a-7c3315791fe4" providerId="ADAL" clId="{8F3FE5C9-FEBB-A940-8F0D-6A23E6D6EBEB}" dt="2020-02-19T10:01:18.297" v="456" actId="1076"/>
          <ac:spMkLst>
            <pc:docMk/>
            <pc:sldMk cId="291683105" sldId="291"/>
            <ac:spMk id="74780" creationId="{00000000-0000-0000-0000-000000000000}"/>
          </ac:spMkLst>
        </pc:spChg>
        <pc:spChg chg="mod">
          <ac:chgData name="Gibbins N.M." userId="6a0e944c-4d97-467d-bb7a-7c3315791fe4" providerId="ADAL" clId="{8F3FE5C9-FEBB-A940-8F0D-6A23E6D6EBEB}" dt="2020-02-19T10:01:26.221" v="458" actId="1076"/>
          <ac:spMkLst>
            <pc:docMk/>
            <pc:sldMk cId="291683105" sldId="291"/>
            <ac:spMk id="74781" creationId="{00000000-0000-0000-0000-000000000000}"/>
          </ac:spMkLst>
        </pc:spChg>
        <pc:spChg chg="mod">
          <ac:chgData name="Gibbins N.M." userId="6a0e944c-4d97-467d-bb7a-7c3315791fe4" providerId="ADAL" clId="{8F3FE5C9-FEBB-A940-8F0D-6A23E6D6EBEB}" dt="2020-02-19T10:02:37.097" v="473" actId="1076"/>
          <ac:spMkLst>
            <pc:docMk/>
            <pc:sldMk cId="291683105" sldId="291"/>
            <ac:spMk id="74788" creationId="{00000000-0000-0000-0000-000000000000}"/>
          </ac:spMkLst>
        </pc:spChg>
        <pc:spChg chg="mod">
          <ac:chgData name="Gibbins N.M." userId="6a0e944c-4d97-467d-bb7a-7c3315791fe4" providerId="ADAL" clId="{8F3FE5C9-FEBB-A940-8F0D-6A23E6D6EBEB}" dt="2020-02-19T10:02:44.441" v="474" actId="1076"/>
          <ac:spMkLst>
            <pc:docMk/>
            <pc:sldMk cId="291683105" sldId="291"/>
            <ac:spMk id="74789" creationId="{00000000-0000-0000-0000-000000000000}"/>
          </ac:spMkLst>
        </pc:spChg>
        <pc:spChg chg="mod">
          <ac:chgData name="Gibbins N.M." userId="6a0e944c-4d97-467d-bb7a-7c3315791fe4" providerId="ADAL" clId="{8F3FE5C9-FEBB-A940-8F0D-6A23E6D6EBEB}" dt="2020-02-19T10:02:08.161" v="467" actId="1076"/>
          <ac:spMkLst>
            <pc:docMk/>
            <pc:sldMk cId="291683105" sldId="291"/>
            <ac:spMk id="74790" creationId="{00000000-0000-0000-0000-000000000000}"/>
          </ac:spMkLst>
        </pc:spChg>
        <pc:spChg chg="mod">
          <ac:chgData name="Gibbins N.M." userId="6a0e944c-4d97-467d-bb7a-7c3315791fe4" providerId="ADAL" clId="{8F3FE5C9-FEBB-A940-8F0D-6A23E6D6EBEB}" dt="2020-02-19T10:02:03.442" v="466" actId="1076"/>
          <ac:spMkLst>
            <pc:docMk/>
            <pc:sldMk cId="291683105" sldId="291"/>
            <ac:spMk id="74791" creationId="{00000000-0000-0000-0000-000000000000}"/>
          </ac:spMkLst>
        </pc:spChg>
        <pc:grpChg chg="del">
          <ac:chgData name="Gibbins N.M." userId="6a0e944c-4d97-467d-bb7a-7c3315791fe4" providerId="ADAL" clId="{8F3FE5C9-FEBB-A940-8F0D-6A23E6D6EBEB}" dt="2020-02-19T09:49:06.363" v="10" actId="478"/>
          <ac:grpSpMkLst>
            <pc:docMk/>
            <pc:sldMk cId="291683105" sldId="291"/>
            <ac:grpSpMk id="74757" creationId="{00000000-0000-0000-0000-000000000000}"/>
          </ac:grpSpMkLst>
        </pc:grpChg>
        <pc:grpChg chg="del">
          <ac:chgData name="Gibbins N.M." userId="6a0e944c-4d97-467d-bb7a-7c3315791fe4" providerId="ADAL" clId="{8F3FE5C9-FEBB-A940-8F0D-6A23E6D6EBEB}" dt="2020-02-19T09:49:56.089" v="56" actId="478"/>
          <ac:grpSpMkLst>
            <pc:docMk/>
            <pc:sldMk cId="291683105" sldId="291"/>
            <ac:grpSpMk id="74761" creationId="{00000000-0000-0000-0000-000000000000}"/>
          </ac:grpSpMkLst>
        </pc:grpChg>
        <pc:grpChg chg="add del">
          <ac:chgData name="Gibbins N.M." userId="6a0e944c-4d97-467d-bb7a-7c3315791fe4" providerId="ADAL" clId="{8F3FE5C9-FEBB-A940-8F0D-6A23E6D6EBEB}" dt="2020-02-19T09:50:04.914" v="61" actId="478"/>
          <ac:grpSpMkLst>
            <pc:docMk/>
            <pc:sldMk cId="291683105" sldId="291"/>
            <ac:grpSpMk id="74765" creationId="{00000000-0000-0000-0000-000000000000}"/>
          </ac:grpSpMkLst>
        </pc:grpChg>
        <pc:grpChg chg="del">
          <ac:chgData name="Gibbins N.M." userId="6a0e944c-4d97-467d-bb7a-7c3315791fe4" providerId="ADAL" clId="{8F3FE5C9-FEBB-A940-8F0D-6A23E6D6EBEB}" dt="2020-02-19T09:49:48.470" v="53" actId="478"/>
          <ac:grpSpMkLst>
            <pc:docMk/>
            <pc:sldMk cId="291683105" sldId="291"/>
            <ac:grpSpMk id="74768" creationId="{00000000-0000-0000-0000-000000000000}"/>
          </ac:grpSpMkLst>
        </pc:grpChg>
        <pc:grpChg chg="del">
          <ac:chgData name="Gibbins N.M." userId="6a0e944c-4d97-467d-bb7a-7c3315791fe4" providerId="ADAL" clId="{8F3FE5C9-FEBB-A940-8F0D-6A23E6D6EBEB}" dt="2020-02-19T09:49:22.759" v="30" actId="478"/>
          <ac:grpSpMkLst>
            <pc:docMk/>
            <pc:sldMk cId="291683105" sldId="291"/>
            <ac:grpSpMk id="74771" creationId="{00000000-0000-0000-0000-000000000000}"/>
          </ac:grpSpMkLst>
        </pc:grpChg>
        <pc:grpChg chg="del">
          <ac:chgData name="Gibbins N.M." userId="6a0e944c-4d97-467d-bb7a-7c3315791fe4" providerId="ADAL" clId="{8F3FE5C9-FEBB-A940-8F0D-6A23E6D6EBEB}" dt="2020-02-19T09:49:35.328" v="42" actId="478"/>
          <ac:grpSpMkLst>
            <pc:docMk/>
            <pc:sldMk cId="291683105" sldId="291"/>
            <ac:grpSpMk id="74777" creationId="{00000000-0000-0000-0000-000000000000}"/>
          </ac:grpSpMkLst>
        </pc:grpChg>
        <pc:cxnChg chg="mod">
          <ac:chgData name="Gibbins N.M." userId="6a0e944c-4d97-467d-bb7a-7c3315791fe4" providerId="ADAL" clId="{8F3FE5C9-FEBB-A940-8F0D-6A23E6D6EBEB}" dt="2020-02-19T10:02:16.179" v="469" actId="1076"/>
          <ac:cxnSpMkLst>
            <pc:docMk/>
            <pc:sldMk cId="291683105" sldId="291"/>
            <ac:cxnSpMk id="74755" creationId="{00000000-0000-0000-0000-000000000000}"/>
          </ac:cxnSpMkLst>
        </pc:cxnChg>
        <pc:cxnChg chg="mod">
          <ac:chgData name="Gibbins N.M." userId="6a0e944c-4d97-467d-bb7a-7c3315791fe4" providerId="ADAL" clId="{8F3FE5C9-FEBB-A940-8F0D-6A23E6D6EBEB}" dt="2020-02-19T10:01:07.987" v="454" actId="1076"/>
          <ac:cxnSpMkLst>
            <pc:docMk/>
            <pc:sldMk cId="291683105" sldId="291"/>
            <ac:cxnSpMk id="74774" creationId="{00000000-0000-0000-0000-000000000000}"/>
          </ac:cxnSpMkLst>
        </pc:cxnChg>
        <pc:cxnChg chg="mod">
          <ac:chgData name="Gibbins N.M." userId="6a0e944c-4d97-467d-bb7a-7c3315791fe4" providerId="ADAL" clId="{8F3FE5C9-FEBB-A940-8F0D-6A23E6D6EBEB}" dt="2020-02-19T10:01:18.297" v="456" actId="1076"/>
          <ac:cxnSpMkLst>
            <pc:docMk/>
            <pc:sldMk cId="291683105" sldId="291"/>
            <ac:cxnSpMk id="74782" creationId="{00000000-0000-0000-0000-000000000000}"/>
          </ac:cxnSpMkLst>
        </pc:cxnChg>
        <pc:cxnChg chg="mod">
          <ac:chgData name="Gibbins N.M." userId="6a0e944c-4d97-467d-bb7a-7c3315791fe4" providerId="ADAL" clId="{8F3FE5C9-FEBB-A940-8F0D-6A23E6D6EBEB}" dt="2020-02-19T10:01:26.221" v="458" actId="1076"/>
          <ac:cxnSpMkLst>
            <pc:docMk/>
            <pc:sldMk cId="291683105" sldId="291"/>
            <ac:cxnSpMk id="74783" creationId="{00000000-0000-0000-0000-000000000000}"/>
          </ac:cxnSpMkLst>
        </pc:cxnChg>
        <pc:cxnChg chg="mod">
          <ac:chgData name="Gibbins N.M." userId="6a0e944c-4d97-467d-bb7a-7c3315791fe4" providerId="ADAL" clId="{8F3FE5C9-FEBB-A940-8F0D-6A23E6D6EBEB}" dt="2020-02-19T10:01:36.386" v="460" actId="1076"/>
          <ac:cxnSpMkLst>
            <pc:docMk/>
            <pc:sldMk cId="291683105" sldId="291"/>
            <ac:cxnSpMk id="74784" creationId="{00000000-0000-0000-0000-000000000000}"/>
          </ac:cxnSpMkLst>
        </pc:cxnChg>
        <pc:cxnChg chg="mod">
          <ac:chgData name="Gibbins N.M." userId="6a0e944c-4d97-467d-bb7a-7c3315791fe4" providerId="ADAL" clId="{8F3FE5C9-FEBB-A940-8F0D-6A23E6D6EBEB}" dt="2020-02-19T10:01:57.843" v="465" actId="1076"/>
          <ac:cxnSpMkLst>
            <pc:docMk/>
            <pc:sldMk cId="291683105" sldId="291"/>
            <ac:cxnSpMk id="74785" creationId="{00000000-0000-0000-0000-000000000000}"/>
          </ac:cxnSpMkLst>
        </pc:cxnChg>
        <pc:cxnChg chg="mod">
          <ac:chgData name="Gibbins N.M." userId="6a0e944c-4d97-467d-bb7a-7c3315791fe4" providerId="ADAL" clId="{8F3FE5C9-FEBB-A940-8F0D-6A23E6D6EBEB}" dt="2020-02-19T10:01:50.346" v="464" actId="1076"/>
          <ac:cxnSpMkLst>
            <pc:docMk/>
            <pc:sldMk cId="291683105" sldId="291"/>
            <ac:cxnSpMk id="74786" creationId="{00000000-0000-0000-0000-000000000000}"/>
          </ac:cxnSpMkLst>
        </pc:cxnChg>
        <pc:cxnChg chg="mod">
          <ac:chgData name="Gibbins N.M." userId="6a0e944c-4d97-467d-bb7a-7c3315791fe4" providerId="ADAL" clId="{8F3FE5C9-FEBB-A940-8F0D-6A23E6D6EBEB}" dt="2020-02-19T10:01:45.216" v="463" actId="1076"/>
          <ac:cxnSpMkLst>
            <pc:docMk/>
            <pc:sldMk cId="291683105" sldId="291"/>
            <ac:cxnSpMk id="74787" creationId="{00000000-0000-0000-0000-000000000000}"/>
          </ac:cxnSpMkLst>
        </pc:cxnChg>
      </pc:sldChg>
      <pc:sldChg chg="addSp delSp modSp add">
        <pc:chgData name="Gibbins N.M." userId="6a0e944c-4d97-467d-bb7a-7c3315791fe4" providerId="ADAL" clId="{8F3FE5C9-FEBB-A940-8F0D-6A23E6D6EBEB}" dt="2020-02-19T10:12:46.476" v="1458" actId="255"/>
        <pc:sldMkLst>
          <pc:docMk/>
          <pc:sldMk cId="2630443271" sldId="292"/>
        </pc:sldMkLst>
        <pc:spChg chg="add mod">
          <ac:chgData name="Gibbins N.M." userId="6a0e944c-4d97-467d-bb7a-7c3315791fe4" providerId="ADAL" clId="{8F3FE5C9-FEBB-A940-8F0D-6A23E6D6EBEB}" dt="2020-02-19T09:48:32.782" v="3"/>
          <ac:spMkLst>
            <pc:docMk/>
            <pc:sldMk cId="2630443271" sldId="292"/>
            <ac:spMk id="2" creationId="{285F2E26-B573-314E-BF32-246827BC7968}"/>
          </ac:spMkLst>
        </pc:spChg>
        <pc:spChg chg="mod">
          <ac:chgData name="Gibbins N.M." userId="6a0e944c-4d97-467d-bb7a-7c3315791fe4" providerId="ADAL" clId="{8F3FE5C9-FEBB-A940-8F0D-6A23E6D6EBEB}" dt="2020-02-19T10:12:46.476" v="1458" actId="255"/>
          <ac:spMkLst>
            <pc:docMk/>
            <pc:sldMk cId="2630443271" sldId="292"/>
            <ac:spMk id="76803" creationId="{00000000-0000-0000-0000-000000000000}"/>
          </ac:spMkLst>
        </pc:spChg>
        <pc:spChg chg="del mod">
          <ac:chgData name="Gibbins N.M." userId="6a0e944c-4d97-467d-bb7a-7c3315791fe4" providerId="ADAL" clId="{8F3FE5C9-FEBB-A940-8F0D-6A23E6D6EBEB}" dt="2020-02-19T09:57:47.700" v="398" actId="478"/>
          <ac:spMkLst>
            <pc:docMk/>
            <pc:sldMk cId="2630443271" sldId="292"/>
            <ac:spMk id="76804" creationId="{00000000-0000-0000-0000-000000000000}"/>
          </ac:spMkLst>
        </pc:spChg>
      </pc:sldChg>
      <pc:sldChg chg="modSp">
        <pc:chgData name="Gibbins N.M." userId="6a0e944c-4d97-467d-bb7a-7c3315791fe4" providerId="ADAL" clId="{8F3FE5C9-FEBB-A940-8F0D-6A23E6D6EBEB}" dt="2020-02-19T10:22:00.600" v="1916" actId="255"/>
        <pc:sldMkLst>
          <pc:docMk/>
          <pc:sldMk cId="2284014449" sldId="325"/>
        </pc:sldMkLst>
        <pc:spChg chg="mod">
          <ac:chgData name="Gibbins N.M." userId="6a0e944c-4d97-467d-bb7a-7c3315791fe4" providerId="ADAL" clId="{8F3FE5C9-FEBB-A940-8F0D-6A23E6D6EBEB}" dt="2020-02-19T10:22:00.600" v="1916" actId="255"/>
          <ac:spMkLst>
            <pc:docMk/>
            <pc:sldMk cId="2284014449" sldId="325"/>
            <ac:spMk id="44035" creationId="{00000000-0000-0000-0000-000000000000}"/>
          </ac:spMkLst>
        </pc:spChg>
      </pc:sldChg>
      <pc:sldChg chg="modSp add">
        <pc:chgData name="Gibbins N.M." userId="6a0e944c-4d97-467d-bb7a-7c3315791fe4" providerId="ADAL" clId="{8F3FE5C9-FEBB-A940-8F0D-6A23E6D6EBEB}" dt="2020-02-19T10:19:03.854" v="1914" actId="113"/>
        <pc:sldMkLst>
          <pc:docMk/>
          <pc:sldMk cId="614799032" sldId="354"/>
        </pc:sldMkLst>
        <pc:spChg chg="mod">
          <ac:chgData name="Gibbins N.M." userId="6a0e944c-4d97-467d-bb7a-7c3315791fe4" providerId="ADAL" clId="{8F3FE5C9-FEBB-A940-8F0D-6A23E6D6EBEB}" dt="2020-02-19T10:07:42.477" v="995" actId="20577"/>
          <ac:spMkLst>
            <pc:docMk/>
            <pc:sldMk cId="614799032" sldId="354"/>
            <ac:spMk id="2" creationId="{A0977AC4-F7D4-DC49-9953-4D889D656D6E}"/>
          </ac:spMkLst>
        </pc:spChg>
        <pc:spChg chg="mod">
          <ac:chgData name="Gibbins N.M." userId="6a0e944c-4d97-467d-bb7a-7c3315791fe4" providerId="ADAL" clId="{8F3FE5C9-FEBB-A940-8F0D-6A23E6D6EBEB}" dt="2020-02-19T10:19:03.854" v="1914" actId="113"/>
          <ac:spMkLst>
            <pc:docMk/>
            <pc:sldMk cId="614799032" sldId="354"/>
            <ac:spMk id="3" creationId="{20E770F4-1484-E14C-8C0F-38E7263764C7}"/>
          </ac:spMkLst>
        </pc:spChg>
      </pc:sldChg>
      <pc:sldChg chg="modSp add">
        <pc:chgData name="Gibbins N.M." userId="6a0e944c-4d97-467d-bb7a-7c3315791fe4" providerId="ADAL" clId="{8F3FE5C9-FEBB-A940-8F0D-6A23E6D6EBEB}" dt="2020-02-19T10:17:23.336" v="1899" actId="20577"/>
        <pc:sldMkLst>
          <pc:docMk/>
          <pc:sldMk cId="821891733" sldId="355"/>
        </pc:sldMkLst>
        <pc:spChg chg="mod">
          <ac:chgData name="Gibbins N.M." userId="6a0e944c-4d97-467d-bb7a-7c3315791fe4" providerId="ADAL" clId="{8F3FE5C9-FEBB-A940-8F0D-6A23E6D6EBEB}" dt="2020-02-19T10:12:23.495" v="1447" actId="20577"/>
          <ac:spMkLst>
            <pc:docMk/>
            <pc:sldMk cId="821891733" sldId="355"/>
            <ac:spMk id="2" creationId="{D87B265C-26DE-E344-8BD1-14F0E228D140}"/>
          </ac:spMkLst>
        </pc:spChg>
        <pc:spChg chg="mod">
          <ac:chgData name="Gibbins N.M." userId="6a0e944c-4d97-467d-bb7a-7c3315791fe4" providerId="ADAL" clId="{8F3FE5C9-FEBB-A940-8F0D-6A23E6D6EBEB}" dt="2020-02-19T10:17:23.336" v="1899" actId="20577"/>
          <ac:spMkLst>
            <pc:docMk/>
            <pc:sldMk cId="821891733" sldId="355"/>
            <ac:spMk id="3" creationId="{2D3B8EA6-003F-F048-952C-3325E08A105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C3963F-EADC-C341-BAD3-78EB44937CEF}" type="slidenum">
              <a:rPr lang="en-GB"/>
              <a:pPr/>
              <a:t>4</a:t>
            </a:fld>
            <a:endParaRPr lang="en-GB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405756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EBD967-691B-3D4D-AD88-81FCFB4CFA07}" type="slidenum">
              <a:rPr lang="en-US"/>
              <a:pPr/>
              <a:t>17</a:t>
            </a:fld>
            <a:endParaRPr 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68580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EBD967-691B-3D4D-AD88-81FCFB4CFA07}" type="slidenum">
              <a:rPr lang="en-US"/>
              <a:pPr/>
              <a:t>18</a:t>
            </a:fld>
            <a:endParaRPr 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72974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B4820A-57C6-1942-9170-633820A0688F}" type="slidenum">
              <a:rPr lang="en-US"/>
              <a:pPr/>
              <a:t>19</a:t>
            </a:fld>
            <a:endParaRPr lang="en-US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48960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B4820A-57C6-1942-9170-633820A0688F}" type="slidenum">
              <a:rPr lang="en-US"/>
              <a:pPr/>
              <a:t>20</a:t>
            </a:fld>
            <a:endParaRPr lang="en-US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2571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1A19A5-86CD-9B47-B41D-A929594B7399}" type="slidenum">
              <a:rPr lang="en-US"/>
              <a:pPr/>
              <a:t>21</a:t>
            </a:fld>
            <a:endParaRPr lang="en-US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27999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02B99F-DA0D-A849-9BF1-0597D6F50522}" type="slidenum">
              <a:rPr lang="en-US"/>
              <a:pPr/>
              <a:t>22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76659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B4820A-57C6-1942-9170-633820A0688F}" type="slidenum">
              <a:rPr lang="en-US"/>
              <a:pPr/>
              <a:t>23</a:t>
            </a:fld>
            <a:endParaRPr lang="en-US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830160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2D91EA-83C8-0F4D-A085-9C6624492C65}" type="slidenum">
              <a:rPr lang="en-US"/>
              <a:pPr/>
              <a:t>24</a:t>
            </a:fld>
            <a:endParaRPr lang="en-US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574235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3B9F02-B13C-B044-B148-56270044A450}" type="slidenum">
              <a:rPr lang="en-US"/>
              <a:pPr/>
              <a:t>25</a:t>
            </a:fld>
            <a:endParaRPr lang="en-US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621182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CF1D20-A4BF-264E-9D82-532712BD6884}" type="slidenum">
              <a:rPr lang="en-US"/>
              <a:pPr/>
              <a:t>26</a:t>
            </a:fld>
            <a:endParaRPr lang="en-US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00422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091625-C71E-424B-9478-5BDDDD238290}" type="slidenum">
              <a:rPr lang="en-GB"/>
              <a:pPr/>
              <a:t>5</a:t>
            </a:fld>
            <a:endParaRPr lang="en-GB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5479777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14A8A8-FFBE-114B-B955-05DDA2B11BA1}" type="slidenum">
              <a:rPr lang="en-US"/>
              <a:pPr/>
              <a:t>27</a:t>
            </a:fld>
            <a:endParaRPr 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76878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7904A3-3CBD-A342-AC4F-7B1616BD9D41}" type="slidenum">
              <a:rPr lang="en-US"/>
              <a:pPr/>
              <a:t>28</a:t>
            </a:fld>
            <a:endParaRPr lang="en-US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973000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398483-6F5D-B446-AD7B-AEAFFE650295}" type="slidenum">
              <a:rPr lang="en-US"/>
              <a:pPr/>
              <a:t>29</a:t>
            </a:fld>
            <a:endParaRPr lang="en-US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008732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7C00BD-C4B9-BE48-80E8-A5D5E6EBCBF4}" type="slidenum">
              <a:rPr lang="en-US"/>
              <a:pPr/>
              <a:t>30</a:t>
            </a:fld>
            <a:endParaRPr lang="en-US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703868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0F52D1-0F99-894B-8587-0C07527C47F2}" type="slidenum">
              <a:rPr lang="en-US"/>
              <a:pPr/>
              <a:t>34</a:t>
            </a:fld>
            <a:endParaRPr lang="en-US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725812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408114-D393-6741-9893-7AE27B884356}" type="slidenum">
              <a:rPr lang="en-US"/>
              <a:pPr/>
              <a:t>35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00921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A79C9C-4036-2544-BA1C-2229D469717C}" type="slidenum">
              <a:rPr lang="en-US"/>
              <a:pPr/>
              <a:t>6</a:t>
            </a:fld>
            <a:endParaRPr lang="en-US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9354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38F4BC-F862-404D-8AF0-2949572798E1}" type="slidenum">
              <a:rPr lang="en-US"/>
              <a:pPr/>
              <a:t>9</a:t>
            </a:fld>
            <a:endParaRPr lang="en-US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93762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C05C42-CF68-9A47-BE5C-0406B5F86010}" type="slidenum">
              <a:rPr lang="en-US"/>
              <a:pPr/>
              <a:t>10</a:t>
            </a:fld>
            <a:endParaRPr lang="en-US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84673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EBD967-691B-3D4D-AD88-81FCFB4CFA07}" type="slidenum">
              <a:rPr lang="en-US"/>
              <a:pPr/>
              <a:t>13</a:t>
            </a:fld>
            <a:endParaRPr 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7930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EBD967-691B-3D4D-AD88-81FCFB4CFA07}" type="slidenum">
              <a:rPr lang="en-US"/>
              <a:pPr/>
              <a:t>14</a:t>
            </a:fld>
            <a:endParaRPr 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51425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EBD967-691B-3D4D-AD88-81FCFB4CFA07}" type="slidenum">
              <a:rPr lang="en-US"/>
              <a:pPr/>
              <a:t>15</a:t>
            </a:fld>
            <a:endParaRPr 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16483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D165BB-A3E6-954A-99B2-8273E877E11F}" type="slidenum">
              <a:rPr lang="en-US"/>
              <a:pPr/>
              <a:t>16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2836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8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RDF and RDF Schema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CBD26-B9E8-6D46-B64C-BD4E8A8B35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3186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RDF and RDF Schema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000" y="1692000"/>
            <a:ext cx="11328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13255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5" Type="http://schemas.openxmlformats.org/officeDocument/2006/relationships/image" Target="../media/image3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5" Type="http://schemas.openxmlformats.org/officeDocument/2006/relationships/image" Target="../media/image3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3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5" Type="http://schemas.openxmlformats.org/officeDocument/2006/relationships/image" Target="../media/image3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5" Type="http://schemas.openxmlformats.org/officeDocument/2006/relationships/image" Target="../media/image3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9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5" Type="http://schemas.openxmlformats.org/officeDocument/2006/relationships/image" Target="../media/image3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2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5" Type="http://schemas.openxmlformats.org/officeDocument/2006/relationships/image" Target="../media/image3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5" r:id="rId20"/>
    <p:sldLayoutId id="2147483726" r:id="rId2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00623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8" name="Rectangle 1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Namespaces and qualified names</a:t>
            </a: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FAA79EC-7E8F-9640-85B0-472A37B49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11279" name="Rectangle 15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GB" dirty="0"/>
              <a:t>RDF syntaxes use namespaces to abbreviate URIs to qualified names (</a:t>
            </a:r>
            <a:r>
              <a:rPr lang="en-GB" dirty="0" err="1"/>
              <a:t>QNames</a:t>
            </a:r>
            <a:r>
              <a:rPr lang="en-GB" dirty="0"/>
              <a:t>)</a:t>
            </a:r>
          </a:p>
          <a:p>
            <a:r>
              <a:rPr lang="en-GB" dirty="0"/>
              <a:t>A </a:t>
            </a:r>
            <a:r>
              <a:rPr lang="en-GB" dirty="0" err="1"/>
              <a:t>QName</a:t>
            </a:r>
            <a:r>
              <a:rPr lang="en-GB" dirty="0"/>
              <a:t> consists of a namespace prefix, a colon and a local name</a:t>
            </a:r>
          </a:p>
          <a:p>
            <a:pPr lvl="1"/>
            <a:r>
              <a:rPr lang="en-GB" dirty="0"/>
              <a:t>e.g. </a:t>
            </a:r>
            <a:r>
              <a:rPr lang="en-GB" dirty="0" err="1"/>
              <a:t>rdf:type</a:t>
            </a:r>
            <a:r>
              <a:rPr lang="en-GB" dirty="0"/>
              <a:t>, </a:t>
            </a:r>
            <a:r>
              <a:rPr lang="en-GB" dirty="0" err="1"/>
              <a:t>dc:creator</a:t>
            </a:r>
            <a:r>
              <a:rPr lang="en-GB" dirty="0"/>
              <a:t>, </a:t>
            </a:r>
            <a:r>
              <a:rPr lang="en-GB" dirty="0" err="1"/>
              <a:t>foaf:Person</a:t>
            </a:r>
            <a:endParaRPr lang="en-GB" dirty="0"/>
          </a:p>
          <a:p>
            <a:r>
              <a:rPr lang="en-GB" dirty="0"/>
              <a:t>Namespace prefixes correspond to URI prefixes 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For example:</a:t>
            </a:r>
          </a:p>
          <a:p>
            <a:pPr lvl="1"/>
            <a:r>
              <a:rPr lang="en-US" dirty="0"/>
              <a:t>Given a namespace prefix of </a:t>
            </a:r>
            <a:r>
              <a:rPr lang="en-US" sz="1600" dirty="0" err="1">
                <a:latin typeface="Lucida Console" panose="020B0609040504020204" pitchFamily="49" charset="0"/>
              </a:rPr>
              <a:t>rdf</a:t>
            </a:r>
            <a:r>
              <a:rPr lang="en-US" sz="1400" dirty="0">
                <a:latin typeface="Lucida Console" panose="020B0609040504020204" pitchFamily="49" charset="0"/>
              </a:rPr>
              <a:t> </a:t>
            </a:r>
            <a:r>
              <a:rPr lang="en-US" dirty="0"/>
              <a:t>for the URI </a:t>
            </a:r>
            <a:r>
              <a:rPr lang="en-US" sz="1600" dirty="0">
                <a:latin typeface="Lucida Console" panose="020B0609040504020204" pitchFamily="49" charset="0"/>
              </a:rPr>
              <a:t>http://www.w3.org/1999/02/22-rdf-syntax-ns#</a:t>
            </a:r>
          </a:p>
          <a:p>
            <a:pPr lvl="1"/>
            <a:r>
              <a:rPr lang="en-US" dirty="0"/>
              <a:t>The </a:t>
            </a:r>
            <a:r>
              <a:rPr lang="en-US" dirty="0" err="1"/>
              <a:t>QName</a:t>
            </a:r>
            <a:r>
              <a:rPr lang="en-US" dirty="0"/>
              <a:t> </a:t>
            </a:r>
            <a:r>
              <a:rPr lang="en-US" sz="1600" dirty="0" err="1">
                <a:latin typeface="Lucida Console" panose="020B0609040504020204" pitchFamily="49" charset="0"/>
              </a:rPr>
              <a:t>rdf:type</a:t>
            </a:r>
            <a:r>
              <a:rPr lang="en-US" sz="1600" dirty="0">
                <a:latin typeface="Lucida Console" panose="020B0609040504020204" pitchFamily="49" charset="0"/>
              </a:rPr>
              <a:t> </a:t>
            </a:r>
            <a:r>
              <a:rPr lang="en-US" dirty="0"/>
              <a:t>would expand to </a:t>
            </a:r>
            <a:r>
              <a:rPr lang="en-US" sz="1600" dirty="0">
                <a:latin typeface="Lucida Console" panose="020B0609040504020204" pitchFamily="49" charset="0"/>
              </a:rPr>
              <a:t>http://www.w3.org/1999/02/22-rdf-syntax-ns#type</a:t>
            </a:r>
            <a:endParaRPr lang="en-GB" sz="1600" dirty="0">
              <a:latin typeface="Lucida Console" panose="020B0609040504020204" pitchFamily="49" charset="0"/>
            </a:endParaRPr>
          </a:p>
          <a:p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8BE6719-4C25-6F46-AECD-4F88CA8535D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8433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Turtle – Terse RDF Triple Language</a:t>
            </a:r>
          </a:p>
        </p:txBody>
      </p:sp>
    </p:spTree>
    <p:extLst>
      <p:ext uri="{BB962C8B-B14F-4D97-AF65-F5344CB8AC3E}">
        <p14:creationId xmlns:p14="http://schemas.microsoft.com/office/powerpoint/2010/main" val="6542707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N3 family of RDF syntaxes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235EEC9-05D1-5845-9BF2-95025AFBA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RDF/N3 notation designed by </a:t>
            </a:r>
            <a:r>
              <a:rPr lang="en-US" dirty="0" err="1"/>
              <a:t>TimBL</a:t>
            </a:r>
            <a:endParaRPr lang="en-US" dirty="0"/>
          </a:p>
          <a:p>
            <a:pPr lvl="1"/>
            <a:r>
              <a:rPr lang="en-US" dirty="0"/>
              <a:t>Concise format suitable for writing by hand</a:t>
            </a:r>
          </a:p>
          <a:p>
            <a:pPr marL="0" indent="0">
              <a:buNone/>
            </a:pPr>
            <a:r>
              <a:rPr lang="en-US" dirty="0"/>
              <a:t>RDF/</a:t>
            </a:r>
            <a:r>
              <a:rPr lang="en-US" dirty="0" err="1"/>
              <a:t>Ntriples</a:t>
            </a:r>
            <a:r>
              <a:rPr lang="en-US" dirty="0"/>
              <a:t> defined as part of SPARQL </a:t>
            </a:r>
            <a:r>
              <a:rPr lang="en-US" dirty="0" err="1"/>
              <a:t>standardisation</a:t>
            </a:r>
            <a:endParaRPr lang="en-US" dirty="0"/>
          </a:p>
          <a:p>
            <a:pPr lvl="1"/>
            <a:r>
              <a:rPr lang="en-US" dirty="0"/>
              <a:t>Used to write test cases for compliance testing</a:t>
            </a:r>
          </a:p>
          <a:p>
            <a:pPr marL="0" indent="0">
              <a:buNone/>
            </a:pPr>
            <a:r>
              <a:rPr lang="en-US" dirty="0"/>
              <a:t>RDF/Turtle defined as a simplified version of N3</a:t>
            </a:r>
          </a:p>
          <a:p>
            <a:pPr lvl="1"/>
            <a:r>
              <a:rPr lang="en-US" dirty="0"/>
              <a:t>More faithful to RDF data model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Resource URIs are written in angle brackets: 	</a:t>
            </a:r>
            <a:r>
              <a:rPr lang="en-US" sz="1800" dirty="0">
                <a:latin typeface="Lucida Console" panose="020B0609040504020204" pitchFamily="49" charset="0"/>
                <a:cs typeface="Courier New" panose="02070309020205020404" pitchFamily="49" charset="0"/>
              </a:rPr>
              <a:t>&lt;http://</a:t>
            </a:r>
            <a:r>
              <a:rPr lang="en-US" sz="1800" dirty="0" err="1">
                <a:latin typeface="Lucida Console" panose="020B0609040504020204" pitchFamily="49" charset="0"/>
                <a:cs typeface="Courier New" panose="02070309020205020404" pitchFamily="49" charset="0"/>
              </a:rPr>
              <a:t>example.org</a:t>
            </a:r>
            <a:r>
              <a:rPr lang="en-US" sz="1800" dirty="0">
                <a:latin typeface="Lucida Console" panose="020B06090405040202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dirty="0"/>
              <a:t>Literal values are written in double quotes:  	</a:t>
            </a:r>
            <a:r>
              <a:rPr lang="en-US" sz="1800" dirty="0">
                <a:latin typeface="Lucida Console" panose="020B0609040504020204" pitchFamily="49" charset="0"/>
                <a:cs typeface="Courier New" panose="02070309020205020404" pitchFamily="49" charset="0"/>
              </a:rPr>
              <a:t>"like this”</a:t>
            </a:r>
          </a:p>
          <a:p>
            <a:r>
              <a:rPr lang="en-US" dirty="0">
                <a:cs typeface="Courier New" panose="02070309020205020404" pitchFamily="49" charset="0"/>
              </a:rPr>
              <a:t>Triples terminated with a full stop: .</a:t>
            </a:r>
          </a:p>
          <a:p>
            <a:r>
              <a:rPr lang="en-US" dirty="0">
                <a:cs typeface="Courier New" panose="02070309020205020404" pitchFamily="49" charset="0"/>
              </a:rPr>
              <a:t>Whitespace not relevant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817ADC-14B5-D742-A3A4-988C1744C30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5412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Triples in Turtle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AD5775C-71FA-6F43-8425-04E129393EC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Literals as objects: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1600" dirty="0">
                <a:latin typeface="Lucida Console" panose="020B0609040504020204" pitchFamily="49" charset="0"/>
              </a:rPr>
              <a:t>&lt;http://</a:t>
            </a:r>
            <a:r>
              <a:rPr lang="en-US" sz="1600" dirty="0" err="1">
                <a:latin typeface="Lucida Console" panose="020B0609040504020204" pitchFamily="49" charset="0"/>
              </a:rPr>
              <a:t>www.sciam.com</a:t>
            </a:r>
            <a:r>
              <a:rPr lang="en-US" sz="1600" dirty="0">
                <a:latin typeface="Lucida Console" panose="020B0609040504020204" pitchFamily="49" charset="0"/>
              </a:rPr>
              <a:t>&gt; &lt;http://</a:t>
            </a:r>
            <a:r>
              <a:rPr lang="en-US" sz="1600" dirty="0" err="1">
                <a:latin typeface="Lucida Console" panose="020B0609040504020204" pitchFamily="49" charset="0"/>
              </a:rPr>
              <a:t>purl.org</a:t>
            </a:r>
            <a:r>
              <a:rPr lang="en-US" sz="1600" dirty="0">
                <a:latin typeface="Lucida Console" panose="020B0609040504020204" pitchFamily="49" charset="0"/>
              </a:rPr>
              <a:t>/dc/elements/1.1/title&gt; “Scientific American” 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01DEB08-BBC1-5641-A592-0C71FBB217D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957034D-C92A-4747-BD00-4404F35293C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7F3668B2-9329-EA46-BA78-71C503A928F1}" type="slidenum">
              <a:rPr lang="en-US" smtClean="0"/>
              <a:pPr/>
              <a:t>13</a:t>
            </a:fld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0A2C90B6-5C57-204F-8A66-7A657DEAF88C}"/>
              </a:ext>
            </a:extLst>
          </p:cNvPr>
          <p:cNvGrpSpPr/>
          <p:nvPr/>
        </p:nvGrpSpPr>
        <p:grpSpPr>
          <a:xfrm>
            <a:off x="4129088" y="5099843"/>
            <a:ext cx="3983784" cy="424850"/>
            <a:chOff x="4129088" y="5099843"/>
            <a:chExt cx="3983784" cy="424850"/>
          </a:xfrm>
        </p:grpSpPr>
        <p:cxnSp>
          <p:nvCxnSpPr>
            <p:cNvPr id="13337" name="AutoShape 25"/>
            <p:cNvCxnSpPr>
              <a:cxnSpLocks noChangeShapeType="1"/>
              <a:stCxn id="13340" idx="3"/>
              <a:endCxn id="13342" idx="1"/>
            </p:cNvCxnSpPr>
            <p:nvPr/>
          </p:nvCxnSpPr>
          <p:spPr bwMode="auto">
            <a:xfrm>
              <a:off x="4151313" y="5099843"/>
              <a:ext cx="3911600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3338" name="Rectangle 26"/>
            <p:cNvSpPr>
              <a:spLocks noChangeArrowheads="1"/>
            </p:cNvSpPr>
            <p:nvPr/>
          </p:nvSpPr>
          <p:spPr bwMode="auto">
            <a:xfrm>
              <a:off x="4129088" y="5186139"/>
              <a:ext cx="398378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600" dirty="0">
                  <a:ea typeface="Arial" charset="0"/>
                  <a:cs typeface="Arial" charset="0"/>
                </a:rPr>
                <a:t>http://</a:t>
              </a:r>
              <a:r>
                <a:rPr lang="en-US" sz="1600" dirty="0" err="1">
                  <a:ea typeface="Arial" charset="0"/>
                  <a:cs typeface="Arial" charset="0"/>
                </a:rPr>
                <a:t>purl.org</a:t>
              </a:r>
              <a:r>
                <a:rPr lang="en-US" sz="1600" dirty="0">
                  <a:ea typeface="Arial" charset="0"/>
                  <a:cs typeface="Arial" charset="0"/>
                </a:rPr>
                <a:t>/dc/elements/1.1/title </a:t>
              </a:r>
            </a:p>
          </p:txBody>
        </p:sp>
      </p:grpSp>
      <p:sp>
        <p:nvSpPr>
          <p:cNvPr id="13340" name="AutoShape 28"/>
          <p:cNvSpPr>
            <a:spLocks noChangeArrowheads="1"/>
          </p:cNvSpPr>
          <p:nvPr/>
        </p:nvSpPr>
        <p:spPr bwMode="auto">
          <a:xfrm>
            <a:off x="1082979" y="4811711"/>
            <a:ext cx="3068334" cy="57626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905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ea typeface="Arial" charset="0"/>
                <a:cs typeface="Arial" charset="0"/>
              </a:rPr>
              <a:t>http://</a:t>
            </a:r>
            <a:r>
              <a:rPr lang="en-GB" dirty="0" err="1">
                <a:solidFill>
                  <a:schemeClr val="bg1"/>
                </a:solidFill>
                <a:ea typeface="Arial" charset="0"/>
                <a:cs typeface="Arial" charset="0"/>
              </a:rPr>
              <a:t>www.sciam.com</a:t>
            </a:r>
            <a:r>
              <a:rPr lang="en-GB" dirty="0">
                <a:solidFill>
                  <a:schemeClr val="bg1"/>
                </a:solidFill>
                <a:ea typeface="Arial" charset="0"/>
                <a:cs typeface="Arial" charset="0"/>
              </a:rPr>
              <a:t>/</a:t>
            </a:r>
            <a:endParaRPr lang="en-US" dirty="0">
              <a:solidFill>
                <a:schemeClr val="bg1"/>
              </a:solidFill>
              <a:ea typeface="Arial" charset="0"/>
              <a:cs typeface="Arial" charset="0"/>
            </a:endParaRPr>
          </a:p>
        </p:txBody>
      </p:sp>
      <p:sp>
        <p:nvSpPr>
          <p:cNvPr id="13342" name="Text Box 30"/>
          <p:cNvSpPr txBox="1">
            <a:spLocks noChangeArrowheads="1"/>
          </p:cNvSpPr>
          <p:nvPr/>
        </p:nvSpPr>
        <p:spPr bwMode="auto">
          <a:xfrm>
            <a:off x="8062913" y="4811711"/>
            <a:ext cx="2305050" cy="576263"/>
          </a:xfrm>
          <a:prstGeom prst="rect">
            <a:avLst/>
          </a:prstGeom>
          <a:solidFill>
            <a:schemeClr val="bg2"/>
          </a:solidFill>
          <a:ln w="19050">
            <a:noFill/>
            <a:miter lim="800000"/>
            <a:headEnd/>
            <a:tailEnd/>
          </a:ln>
          <a:effectLst/>
        </p:spPr>
        <p:txBody>
          <a:bodyPr wrap="none" anchor="ctr" anchorCtr="1">
            <a:prstTxWarp prst="textNoShape">
              <a:avLst/>
            </a:prstTxWarp>
          </a:bodyPr>
          <a:lstStyle/>
          <a:p>
            <a:r>
              <a:rPr lang="en-GB" dirty="0">
                <a:solidFill>
                  <a:schemeClr val="bg1"/>
                </a:solidFill>
                <a:ea typeface="Arial" charset="0"/>
                <a:cs typeface="Arial" charset="0"/>
              </a:rPr>
              <a:t>Scientific American</a:t>
            </a:r>
            <a:endParaRPr lang="en-US" dirty="0">
              <a:solidFill>
                <a:schemeClr val="bg1"/>
              </a:solidFill>
              <a:ea typeface="Arial" charset="0"/>
              <a:cs typeface="Arial" charset="0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05567E79-BA08-AB4D-B4FD-458D8287C2B7}"/>
              </a:ext>
            </a:extLst>
          </p:cNvPr>
          <p:cNvGrpSpPr/>
          <p:nvPr/>
        </p:nvGrpSpPr>
        <p:grpSpPr>
          <a:xfrm>
            <a:off x="623888" y="3020064"/>
            <a:ext cx="2741612" cy="679811"/>
            <a:chOff x="623888" y="3020064"/>
            <a:chExt cx="2741612" cy="679811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EA224802-657F-2347-A1D2-C452D4ACDE99}"/>
                </a:ext>
              </a:extLst>
            </p:cNvPr>
            <p:cNvSpPr txBox="1"/>
            <p:nvPr/>
          </p:nvSpPr>
          <p:spPr>
            <a:xfrm>
              <a:off x="1497602" y="3330543"/>
              <a:ext cx="9941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subject</a:t>
              </a:r>
            </a:p>
          </p:txBody>
        </p:sp>
        <p:sp>
          <p:nvSpPr>
            <p:cNvPr id="22" name="Left Brace 21">
              <a:extLst>
                <a:ext uri="{FF2B5EF4-FFF2-40B4-BE49-F238E27FC236}">
                  <a16:creationId xmlns:a16="http://schemas.microsoft.com/office/drawing/2014/main" id="{A00AAD38-A5AF-1D4B-98C8-7008D3BB2FB5}"/>
                </a:ext>
              </a:extLst>
            </p:cNvPr>
            <p:cNvSpPr/>
            <p:nvPr/>
          </p:nvSpPr>
          <p:spPr>
            <a:xfrm rot="16200000">
              <a:off x="1829594" y="1814358"/>
              <a:ext cx="330200" cy="2741612"/>
            </a:xfrm>
            <a:prstGeom prst="leftBrac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6A975E1-CC08-D146-B2DF-45EF784817F0}"/>
              </a:ext>
            </a:extLst>
          </p:cNvPr>
          <p:cNvGrpSpPr/>
          <p:nvPr/>
        </p:nvGrpSpPr>
        <p:grpSpPr>
          <a:xfrm>
            <a:off x="3462798" y="3017529"/>
            <a:ext cx="4843002" cy="682346"/>
            <a:chOff x="3462798" y="3017529"/>
            <a:chExt cx="4843002" cy="682346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B2E4302F-7DF4-3A4D-AD18-E07303EA134A}"/>
                </a:ext>
              </a:extLst>
            </p:cNvPr>
            <p:cNvSpPr txBox="1"/>
            <p:nvPr/>
          </p:nvSpPr>
          <p:spPr>
            <a:xfrm>
              <a:off x="5270188" y="3330543"/>
              <a:ext cx="12282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predicate</a:t>
              </a:r>
            </a:p>
          </p:txBody>
        </p:sp>
        <p:sp>
          <p:nvSpPr>
            <p:cNvPr id="52" name="Left Brace 51">
              <a:extLst>
                <a:ext uri="{FF2B5EF4-FFF2-40B4-BE49-F238E27FC236}">
                  <a16:creationId xmlns:a16="http://schemas.microsoft.com/office/drawing/2014/main" id="{78FF5A70-E4E4-BC4B-A67C-053E68C6B7DF}"/>
                </a:ext>
              </a:extLst>
            </p:cNvPr>
            <p:cNvSpPr/>
            <p:nvPr/>
          </p:nvSpPr>
          <p:spPr>
            <a:xfrm rot="16200000">
              <a:off x="5719199" y="761128"/>
              <a:ext cx="330200" cy="4843002"/>
            </a:xfrm>
            <a:prstGeom prst="leftBrac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2ABDC0F9-E11E-C949-B54F-74F849189C01}"/>
              </a:ext>
            </a:extLst>
          </p:cNvPr>
          <p:cNvGrpSpPr/>
          <p:nvPr/>
        </p:nvGrpSpPr>
        <p:grpSpPr>
          <a:xfrm>
            <a:off x="8403097" y="3017528"/>
            <a:ext cx="2525712" cy="673687"/>
            <a:chOff x="8403097" y="3017528"/>
            <a:chExt cx="2525712" cy="673687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DE451863-D478-2A4A-8ACA-E83A1C49199F}"/>
                </a:ext>
              </a:extLst>
            </p:cNvPr>
            <p:cNvSpPr txBox="1"/>
            <p:nvPr/>
          </p:nvSpPr>
          <p:spPr>
            <a:xfrm>
              <a:off x="9215438" y="3321883"/>
              <a:ext cx="87556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object</a:t>
              </a:r>
            </a:p>
          </p:txBody>
        </p:sp>
        <p:sp>
          <p:nvSpPr>
            <p:cNvPr id="53" name="Left Brace 52">
              <a:extLst>
                <a:ext uri="{FF2B5EF4-FFF2-40B4-BE49-F238E27FC236}">
                  <a16:creationId xmlns:a16="http://schemas.microsoft.com/office/drawing/2014/main" id="{30C2EF9B-8D36-864A-818B-74F084E8E04A}"/>
                </a:ext>
              </a:extLst>
            </p:cNvPr>
            <p:cNvSpPr/>
            <p:nvPr/>
          </p:nvSpPr>
          <p:spPr>
            <a:xfrm rot="16200000">
              <a:off x="9500853" y="1919772"/>
              <a:ext cx="330200" cy="2525712"/>
            </a:xfrm>
            <a:prstGeom prst="leftBrac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97620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Triples in Turtle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AD5775C-71FA-6F43-8425-04E129393EC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1468795" cy="21605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Resources as objects: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600" dirty="0">
                <a:latin typeface="Lucida Console" panose="020B0609040504020204" pitchFamily="49" charset="0"/>
              </a:rPr>
              <a:t>&lt;http://</a:t>
            </a:r>
            <a:r>
              <a:rPr lang="en-US" sz="1600" dirty="0" err="1">
                <a:latin typeface="Lucida Console" panose="020B0609040504020204" pitchFamily="49" charset="0"/>
              </a:rPr>
              <a:t>www.sciam.com</a:t>
            </a:r>
            <a:r>
              <a:rPr lang="en-US" sz="1600" dirty="0">
                <a:latin typeface="Lucida Console" panose="020B0609040504020204" pitchFamily="49" charset="0"/>
              </a:rPr>
              <a:t>&gt; &lt;</a:t>
            </a:r>
            <a:r>
              <a:rPr lang="en-US" sz="1600" dirty="0">
                <a:latin typeface="Lucida Console" panose="020B0609040504020204" pitchFamily="49" charset="0"/>
                <a:ea typeface="Arial" charset="0"/>
                <a:cs typeface="Arial" charset="0"/>
              </a:rPr>
              <a:t>http://</a:t>
            </a:r>
            <a:r>
              <a:rPr lang="en-US" sz="1600" dirty="0" err="1">
                <a:latin typeface="Lucida Console" panose="020B0609040504020204" pitchFamily="49" charset="0"/>
                <a:ea typeface="Arial" charset="0"/>
                <a:cs typeface="Arial" charset="0"/>
              </a:rPr>
              <a:t>purl.org</a:t>
            </a:r>
            <a:r>
              <a:rPr lang="en-US" sz="1600" dirty="0">
                <a:latin typeface="Lucida Console" panose="020B0609040504020204" pitchFamily="49" charset="0"/>
                <a:ea typeface="Arial" charset="0"/>
                <a:cs typeface="Arial" charset="0"/>
              </a:rPr>
              <a:t>/dc/elements/1.1/creator&gt; &lt;</a:t>
            </a:r>
            <a:r>
              <a:rPr lang="en-US" sz="1600" dirty="0" err="1">
                <a:latin typeface="Lucida Console" panose="020B0609040504020204" pitchFamily="49" charset="0"/>
                <a:ea typeface="Arial" charset="0"/>
                <a:cs typeface="Arial" charset="0"/>
              </a:rPr>
              <a:t>mailto:john@example.org</a:t>
            </a:r>
            <a:r>
              <a:rPr lang="en-US" sz="1600" dirty="0">
                <a:latin typeface="Lucida Console" panose="020B0609040504020204" pitchFamily="49" charset="0"/>
                <a:ea typeface="Arial" charset="0"/>
                <a:cs typeface="Arial" charset="0"/>
              </a:rPr>
              <a:t>&gt; 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067282D-FC36-2842-B918-2B44B60FF60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957034D-C92A-4747-BD00-4404F35293C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7F3668B2-9329-EA46-BA78-71C503A928F1}" type="slidenum">
              <a:rPr lang="en-US" smtClean="0"/>
              <a:pPr/>
              <a:t>14</a:t>
            </a:fld>
            <a:endParaRPr lang="en-US"/>
          </a:p>
        </p:txBody>
      </p:sp>
      <p:cxnSp>
        <p:nvCxnSpPr>
          <p:cNvPr id="13337" name="AutoShape 25"/>
          <p:cNvCxnSpPr>
            <a:cxnSpLocks noChangeShapeType="1"/>
            <a:stCxn id="13340" idx="3"/>
            <a:endCxn id="16" idx="1"/>
          </p:cNvCxnSpPr>
          <p:nvPr/>
        </p:nvCxnSpPr>
        <p:spPr bwMode="auto">
          <a:xfrm flipV="1">
            <a:off x="4151313" y="5099843"/>
            <a:ext cx="3889375" cy="1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340" name="AutoShape 28"/>
          <p:cNvSpPr>
            <a:spLocks noChangeArrowheads="1"/>
          </p:cNvSpPr>
          <p:nvPr/>
        </p:nvSpPr>
        <p:spPr bwMode="auto">
          <a:xfrm>
            <a:off x="1060755" y="4811712"/>
            <a:ext cx="3090558" cy="57626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905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sz="1600" dirty="0">
                <a:solidFill>
                  <a:schemeClr val="bg1"/>
                </a:solidFill>
                <a:ea typeface="Arial" charset="0"/>
                <a:cs typeface="Arial" charset="0"/>
              </a:rPr>
              <a:t>http://</a:t>
            </a:r>
            <a:r>
              <a:rPr lang="en-GB" sz="1600" dirty="0" err="1">
                <a:solidFill>
                  <a:schemeClr val="bg1"/>
                </a:solidFill>
                <a:ea typeface="Arial" charset="0"/>
                <a:cs typeface="Arial" charset="0"/>
              </a:rPr>
              <a:t>www.sciam.com</a:t>
            </a:r>
            <a:r>
              <a:rPr lang="en-GB" sz="1600" dirty="0">
                <a:solidFill>
                  <a:schemeClr val="bg1"/>
                </a:solidFill>
                <a:ea typeface="Arial" charset="0"/>
                <a:cs typeface="Arial" charset="0"/>
              </a:rPr>
              <a:t>/</a:t>
            </a:r>
            <a:endParaRPr lang="en-US" sz="1600" dirty="0">
              <a:solidFill>
                <a:schemeClr val="bg1"/>
              </a:solidFill>
              <a:ea typeface="Arial" charset="0"/>
              <a:cs typeface="Arial" charset="0"/>
            </a:endParaRP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E42AA4BF-4BC7-8148-ACAD-75C44C9D0B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6849" y="5234742"/>
            <a:ext cx="430117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 dirty="0">
                <a:ea typeface="Arial" charset="0"/>
                <a:cs typeface="Arial" charset="0"/>
              </a:rPr>
              <a:t>http://</a:t>
            </a:r>
            <a:r>
              <a:rPr lang="en-US" sz="1600" dirty="0" err="1">
                <a:ea typeface="Arial" charset="0"/>
                <a:cs typeface="Arial" charset="0"/>
              </a:rPr>
              <a:t>purl.org</a:t>
            </a:r>
            <a:r>
              <a:rPr lang="en-US" sz="1600" dirty="0">
                <a:ea typeface="Arial" charset="0"/>
                <a:cs typeface="Arial" charset="0"/>
              </a:rPr>
              <a:t>/dc/elements/1.1/creator </a:t>
            </a:r>
          </a:p>
        </p:txBody>
      </p:sp>
      <p:sp>
        <p:nvSpPr>
          <p:cNvPr id="16" name="AutoShape 11">
            <a:extLst>
              <a:ext uri="{FF2B5EF4-FFF2-40B4-BE49-F238E27FC236}">
                <a16:creationId xmlns:a16="http://schemas.microsoft.com/office/drawing/2014/main" id="{08C2C61E-3AA9-574F-8E2E-B8B2A47D83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0688" y="4811712"/>
            <a:ext cx="3186908" cy="5762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905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sz="1600" dirty="0" err="1">
                <a:solidFill>
                  <a:schemeClr val="bg1"/>
                </a:solidFill>
                <a:ea typeface="Arial" charset="0"/>
                <a:cs typeface="Arial" charset="0"/>
              </a:rPr>
              <a:t>mailto:john@example.org</a:t>
            </a:r>
            <a:endParaRPr lang="en-US" sz="1600" dirty="0">
              <a:solidFill>
                <a:schemeClr val="bg1"/>
              </a:solidFill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45294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Namespaces in Turtle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AD5775C-71FA-6F43-8425-04E129393EC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Defined using </a:t>
            </a:r>
            <a:r>
              <a:rPr lang="en-US" sz="1800" dirty="0">
                <a:latin typeface="Lucida Console" panose="020B0609040504020204" pitchFamily="49" charset="0"/>
              </a:rPr>
              <a:t>@prefix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6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@prefix dc: &lt;</a:t>
            </a:r>
            <a:r>
              <a:rPr lang="en-US" sz="1600" b="1" dirty="0">
                <a:solidFill>
                  <a:schemeClr val="accent4"/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http://</a:t>
            </a:r>
            <a:r>
              <a:rPr lang="en-US" sz="1600" b="1" dirty="0" err="1">
                <a:solidFill>
                  <a:schemeClr val="accent4"/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purl.org</a:t>
            </a:r>
            <a:r>
              <a:rPr lang="en-US" sz="1600" b="1" dirty="0">
                <a:solidFill>
                  <a:schemeClr val="accent4"/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/dc/elements/1.1/&gt; .</a:t>
            </a:r>
          </a:p>
          <a:p>
            <a:pPr marL="0" indent="0">
              <a:buNone/>
            </a:pP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&lt;http://</a:t>
            </a:r>
            <a:r>
              <a:rPr lang="en-US" sz="1600" dirty="0" err="1">
                <a:latin typeface="Lucida Console" panose="020B0609040504020204" pitchFamily="49" charset="0"/>
              </a:rPr>
              <a:t>www.sciam.com</a:t>
            </a:r>
            <a:r>
              <a:rPr lang="en-US" sz="1600" dirty="0">
                <a:latin typeface="Lucida Console" panose="020B0609040504020204" pitchFamily="49" charset="0"/>
              </a:rPr>
              <a:t>&gt; </a:t>
            </a:r>
            <a:r>
              <a:rPr lang="en-US" sz="1600" b="1" dirty="0" err="1">
                <a:solidFill>
                  <a:schemeClr val="accent4"/>
                </a:solidFill>
                <a:latin typeface="Lucida Console" panose="020B0609040504020204" pitchFamily="49" charset="0"/>
              </a:rPr>
              <a:t>dc:creator</a:t>
            </a:r>
            <a:r>
              <a:rPr lang="en-US" sz="1600" b="1" dirty="0">
                <a:solidFill>
                  <a:schemeClr val="accent4"/>
                </a:solidFill>
                <a:latin typeface="Lucida Console" panose="020B0609040504020204" pitchFamily="49" charset="0"/>
                <a:cs typeface="Arial" charset="0"/>
              </a:rPr>
              <a:t> </a:t>
            </a:r>
            <a:r>
              <a:rPr lang="en-US" sz="1600" dirty="0">
                <a:latin typeface="Lucida Console" panose="020B0609040504020204" pitchFamily="49" charset="0"/>
                <a:ea typeface="Arial" charset="0"/>
                <a:cs typeface="Arial" charset="0"/>
              </a:rPr>
              <a:t>&lt;</a:t>
            </a:r>
            <a:r>
              <a:rPr lang="en-US" sz="1600" dirty="0" err="1">
                <a:latin typeface="Lucida Console" panose="020B0609040504020204" pitchFamily="49" charset="0"/>
                <a:ea typeface="Arial" charset="0"/>
                <a:cs typeface="Arial" charset="0"/>
              </a:rPr>
              <a:t>mailto:john</a:t>
            </a:r>
            <a:r>
              <a:rPr lang="en-US" sz="1600" dirty="0">
                <a:latin typeface="Lucida Console" panose="020B0609040504020204" pitchFamily="49" charset="0"/>
                <a:ea typeface="Arial" charset="0"/>
                <a:cs typeface="Arial" charset="0"/>
              </a:rPr>
              <a:t> @</a:t>
            </a:r>
            <a:r>
              <a:rPr lang="en-US" sz="1600" dirty="0" err="1">
                <a:latin typeface="Lucida Console" panose="020B0609040504020204" pitchFamily="49" charset="0"/>
                <a:ea typeface="Arial" charset="0"/>
                <a:cs typeface="Arial" charset="0"/>
              </a:rPr>
              <a:t>example.org</a:t>
            </a:r>
            <a:r>
              <a:rPr lang="en-US" sz="1600" dirty="0">
                <a:latin typeface="Lucida Console" panose="020B0609040504020204" pitchFamily="49" charset="0"/>
                <a:ea typeface="Arial" charset="0"/>
                <a:cs typeface="Arial" charset="0"/>
              </a:rPr>
              <a:t>&gt; 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067282D-FC36-2842-B918-2B44B60FF60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957034D-C92A-4747-BD00-4404F35293C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7F3668B2-9329-EA46-BA78-71C503A928F1}" type="slidenum">
              <a:rPr lang="en-US" smtClean="0"/>
              <a:pPr/>
              <a:t>15</a:t>
            </a:fld>
            <a:endParaRPr lang="en-US"/>
          </a:p>
        </p:txBody>
      </p:sp>
      <p:cxnSp>
        <p:nvCxnSpPr>
          <p:cNvPr id="13337" name="AutoShape 25"/>
          <p:cNvCxnSpPr>
            <a:cxnSpLocks noChangeShapeType="1"/>
            <a:stCxn id="13340" idx="3"/>
            <a:endCxn id="16" idx="1"/>
          </p:cNvCxnSpPr>
          <p:nvPr/>
        </p:nvCxnSpPr>
        <p:spPr bwMode="auto">
          <a:xfrm flipV="1">
            <a:off x="4151313" y="5099843"/>
            <a:ext cx="3889375" cy="1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340" name="AutoShape 28"/>
          <p:cNvSpPr>
            <a:spLocks noChangeArrowheads="1"/>
          </p:cNvSpPr>
          <p:nvPr/>
        </p:nvSpPr>
        <p:spPr bwMode="auto">
          <a:xfrm>
            <a:off x="1060755" y="4811712"/>
            <a:ext cx="3090558" cy="57626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905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sz="1600" dirty="0">
                <a:solidFill>
                  <a:schemeClr val="bg1"/>
                </a:solidFill>
                <a:ea typeface="Arial" charset="0"/>
                <a:cs typeface="Arial" charset="0"/>
              </a:rPr>
              <a:t>http://</a:t>
            </a:r>
            <a:r>
              <a:rPr lang="en-GB" sz="1600" dirty="0" err="1">
                <a:solidFill>
                  <a:schemeClr val="bg1"/>
                </a:solidFill>
                <a:ea typeface="Arial" charset="0"/>
                <a:cs typeface="Arial" charset="0"/>
              </a:rPr>
              <a:t>www.sciam.com</a:t>
            </a:r>
            <a:r>
              <a:rPr lang="en-GB" sz="1600" dirty="0">
                <a:solidFill>
                  <a:schemeClr val="bg1"/>
                </a:solidFill>
                <a:ea typeface="Arial" charset="0"/>
                <a:cs typeface="Arial" charset="0"/>
              </a:rPr>
              <a:t>/</a:t>
            </a:r>
            <a:endParaRPr lang="en-US" sz="1600" dirty="0">
              <a:solidFill>
                <a:schemeClr val="bg1"/>
              </a:solidFill>
              <a:ea typeface="Arial" charset="0"/>
              <a:cs typeface="Arial" charset="0"/>
            </a:endParaRP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E42AA4BF-4BC7-8148-ACAD-75C44C9D0B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6849" y="5234742"/>
            <a:ext cx="430117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 dirty="0">
                <a:ea typeface="Arial" charset="0"/>
                <a:cs typeface="Arial" charset="0"/>
              </a:rPr>
              <a:t>http://</a:t>
            </a:r>
            <a:r>
              <a:rPr lang="en-US" sz="1600" dirty="0" err="1">
                <a:ea typeface="Arial" charset="0"/>
                <a:cs typeface="Arial" charset="0"/>
              </a:rPr>
              <a:t>purl.org</a:t>
            </a:r>
            <a:r>
              <a:rPr lang="en-US" sz="1600" dirty="0">
                <a:ea typeface="Arial" charset="0"/>
                <a:cs typeface="Arial" charset="0"/>
              </a:rPr>
              <a:t>/dc/elements/1.1/creator </a:t>
            </a:r>
          </a:p>
        </p:txBody>
      </p:sp>
      <p:sp>
        <p:nvSpPr>
          <p:cNvPr id="16" name="AutoShape 11">
            <a:extLst>
              <a:ext uri="{FF2B5EF4-FFF2-40B4-BE49-F238E27FC236}">
                <a16:creationId xmlns:a16="http://schemas.microsoft.com/office/drawing/2014/main" id="{08C2C61E-3AA9-574F-8E2E-B8B2A47D83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0688" y="4811712"/>
            <a:ext cx="3186908" cy="5762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905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sz="1600" dirty="0" err="1">
                <a:solidFill>
                  <a:schemeClr val="bg1"/>
                </a:solidFill>
                <a:ea typeface="Arial" charset="0"/>
                <a:cs typeface="Arial" charset="0"/>
              </a:rPr>
              <a:t>mailto:john@example.org</a:t>
            </a:r>
            <a:endParaRPr lang="en-US" sz="1600" dirty="0">
              <a:solidFill>
                <a:schemeClr val="bg1"/>
              </a:solidFill>
              <a:ea typeface="Arial" charset="0"/>
              <a:cs typeface="Arial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7541E8B-EEC5-5C48-B9C4-86273399EBAD}"/>
              </a:ext>
            </a:extLst>
          </p:cNvPr>
          <p:cNvGrpSpPr/>
          <p:nvPr/>
        </p:nvGrpSpPr>
        <p:grpSpPr>
          <a:xfrm>
            <a:off x="2725864" y="3692957"/>
            <a:ext cx="2826415" cy="679811"/>
            <a:chOff x="-1193670" y="3020064"/>
            <a:chExt cx="6376744" cy="679811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7B5467E-A4DC-5846-89ED-6B583E337CAD}"/>
                </a:ext>
              </a:extLst>
            </p:cNvPr>
            <p:cNvSpPr txBox="1"/>
            <p:nvPr/>
          </p:nvSpPr>
          <p:spPr>
            <a:xfrm>
              <a:off x="-1193670" y="3330543"/>
              <a:ext cx="63767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n</a:t>
              </a:r>
              <a:r>
                <a:rPr lang="en-US"/>
                <a:t>ote</a:t>
              </a:r>
              <a:r>
                <a:rPr lang="en-US" dirty="0"/>
                <a:t>: no angle brackets</a:t>
              </a:r>
            </a:p>
          </p:txBody>
        </p:sp>
        <p:sp>
          <p:nvSpPr>
            <p:cNvPr id="13" name="Left Brace 12">
              <a:extLst>
                <a:ext uri="{FF2B5EF4-FFF2-40B4-BE49-F238E27FC236}">
                  <a16:creationId xmlns:a16="http://schemas.microsoft.com/office/drawing/2014/main" id="{E02C7F7C-130D-0B46-9D3B-70BC484374CD}"/>
                </a:ext>
              </a:extLst>
            </p:cNvPr>
            <p:cNvSpPr/>
            <p:nvPr/>
          </p:nvSpPr>
          <p:spPr>
            <a:xfrm rot="16200000">
              <a:off x="1829594" y="1814358"/>
              <a:ext cx="330200" cy="2741612"/>
            </a:xfrm>
            <a:prstGeom prst="leftBrac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58796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Base URI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6577ACE-3A67-4545-B45F-75AF9D824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@base introduces a base URI relative to which all URI fragment identifiers are expanded (similar to use of </a:t>
            </a:r>
            <a:r>
              <a:rPr lang="en-US" dirty="0" err="1"/>
              <a:t>xml:base</a:t>
            </a:r>
            <a:r>
              <a:rPr lang="en-US" dirty="0"/>
              <a:t> in RDF/XML):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@base &lt;http://</a:t>
            </a:r>
            <a:r>
              <a:rPr lang="en-US" sz="1800" b="1" dirty="0" err="1">
                <a:solidFill>
                  <a:schemeClr val="accent4"/>
                </a:solidFill>
                <a:latin typeface="Lucida Console" panose="020B0609040504020204" pitchFamily="49" charset="0"/>
              </a:rPr>
              <a:t>example.org</a:t>
            </a: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/data&gt; .</a:t>
            </a:r>
            <a:b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</a:br>
            <a:r>
              <a:rPr lang="en-US" sz="1800" dirty="0">
                <a:latin typeface="Lucida Console" panose="020B0609040504020204" pitchFamily="49" charset="0"/>
              </a:rPr>
              <a:t>@prefix </a:t>
            </a:r>
            <a:r>
              <a:rPr lang="en-US" sz="1800" dirty="0" err="1">
                <a:latin typeface="Lucida Console" panose="020B0609040504020204" pitchFamily="49" charset="0"/>
              </a:rPr>
              <a:t>foaf</a:t>
            </a:r>
            <a:r>
              <a:rPr lang="en-US" sz="1800" dirty="0">
                <a:latin typeface="Lucida Console" panose="020B0609040504020204" pitchFamily="49" charset="0"/>
              </a:rPr>
              <a:t>: &lt;http://</a:t>
            </a:r>
            <a:r>
              <a:rPr lang="en-US" sz="1800" dirty="0" err="1">
                <a:latin typeface="Lucida Console" panose="020B0609040504020204" pitchFamily="49" charset="0"/>
              </a:rPr>
              <a:t>xmlns.com</a:t>
            </a:r>
            <a:r>
              <a:rPr lang="en-US" sz="1800" dirty="0">
                <a:latin typeface="Lucida Console" panose="020B0609040504020204" pitchFamily="49" charset="0"/>
              </a:rPr>
              <a:t>/</a:t>
            </a:r>
            <a:r>
              <a:rPr lang="en-US" sz="1800" dirty="0" err="1">
                <a:latin typeface="Lucida Console" panose="020B0609040504020204" pitchFamily="49" charset="0"/>
              </a:rPr>
              <a:t>foaf</a:t>
            </a:r>
            <a:r>
              <a:rPr lang="en-US" sz="1800" dirty="0">
                <a:latin typeface="Lucida Console" panose="020B0609040504020204" pitchFamily="49" charset="0"/>
              </a:rPr>
              <a:t>/0.1/&gt; .</a:t>
            </a:r>
            <a:br>
              <a:rPr lang="en-US" sz="1800" dirty="0">
                <a:latin typeface="Lucida Console" panose="020B0609040504020204" pitchFamily="49" charset="0"/>
              </a:rPr>
            </a:br>
            <a:br>
              <a:rPr lang="en-US" sz="1800" dirty="0">
                <a:latin typeface="Lucida Console" panose="020B0609040504020204" pitchFamily="49" charset="0"/>
              </a:rPr>
            </a:b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&lt;#john&gt; </a:t>
            </a:r>
            <a:r>
              <a:rPr lang="en-US" sz="1800" dirty="0" err="1">
                <a:latin typeface="Lucida Console" panose="020B0609040504020204" pitchFamily="49" charset="0"/>
              </a:rPr>
              <a:t>foaf:name</a:t>
            </a:r>
            <a:r>
              <a:rPr lang="en-US" sz="1800" dirty="0">
                <a:latin typeface="Lucida Console" panose="020B0609040504020204" pitchFamily="49" charset="0"/>
              </a:rPr>
              <a:t> “John Smith” 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contains the triple: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&lt;http://</a:t>
            </a:r>
            <a:r>
              <a:rPr lang="en-US" sz="1800" b="1" dirty="0" err="1">
                <a:solidFill>
                  <a:schemeClr val="accent4"/>
                </a:solidFill>
                <a:latin typeface="Lucida Console" panose="020B0609040504020204" pitchFamily="49" charset="0"/>
              </a:rPr>
              <a:t>example.org</a:t>
            </a: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/</a:t>
            </a:r>
            <a:r>
              <a:rPr lang="en-US" sz="1800" b="1" dirty="0" err="1">
                <a:solidFill>
                  <a:schemeClr val="accent4"/>
                </a:solidFill>
                <a:latin typeface="Lucida Console" panose="020B0609040504020204" pitchFamily="49" charset="0"/>
              </a:rPr>
              <a:t>data#john</a:t>
            </a: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&gt; </a:t>
            </a:r>
            <a:r>
              <a:rPr lang="en-US" sz="1800" dirty="0">
                <a:latin typeface="Lucida Console" panose="020B0609040504020204" pitchFamily="49" charset="0"/>
              </a:rPr>
              <a:t>&lt;http://</a:t>
            </a:r>
            <a:r>
              <a:rPr lang="en-US" sz="1800" dirty="0" err="1">
                <a:latin typeface="Lucida Console" panose="020B0609040504020204" pitchFamily="49" charset="0"/>
              </a:rPr>
              <a:t>xmlns.com</a:t>
            </a:r>
            <a:r>
              <a:rPr lang="en-US" sz="1800" dirty="0">
                <a:latin typeface="Lucida Console" panose="020B0609040504020204" pitchFamily="49" charset="0"/>
              </a:rPr>
              <a:t>/</a:t>
            </a:r>
            <a:r>
              <a:rPr lang="en-US" sz="1800" dirty="0" err="1">
                <a:latin typeface="Lucida Console" panose="020B0609040504020204" pitchFamily="49" charset="0"/>
              </a:rPr>
              <a:t>foaf</a:t>
            </a:r>
            <a:r>
              <a:rPr lang="en-US" sz="1800" dirty="0">
                <a:latin typeface="Lucida Console" panose="020B0609040504020204" pitchFamily="49" charset="0"/>
              </a:rPr>
              <a:t>/0.1/name&gt; “John Smith” .</a:t>
            </a:r>
          </a:p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FADBD15-1EBC-9742-B2EE-4189B169823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8246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Repeated subjects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AD5775C-71FA-6F43-8425-04E129393EC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Use semicolon ;</a:t>
            </a:r>
          </a:p>
          <a:p>
            <a:pPr marL="0" indent="0">
              <a:buNone/>
            </a:pP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800" dirty="0">
                <a:latin typeface="Lucida Console" panose="020B0609040504020204" pitchFamily="49" charset="0"/>
              </a:rPr>
              <a:t>@prefix dc: &lt;</a:t>
            </a:r>
            <a:r>
              <a:rPr lang="en-US" sz="1800" dirty="0">
                <a:latin typeface="Lucida Console" panose="020B0609040504020204" pitchFamily="49" charset="0"/>
                <a:ea typeface="Arial" charset="0"/>
                <a:cs typeface="Arial" charset="0"/>
              </a:rPr>
              <a:t> http://</a:t>
            </a:r>
            <a:r>
              <a:rPr lang="en-US" sz="1800" dirty="0" err="1">
                <a:latin typeface="Lucida Console" panose="020B0609040504020204" pitchFamily="49" charset="0"/>
                <a:ea typeface="Arial" charset="0"/>
                <a:cs typeface="Arial" charset="0"/>
              </a:rPr>
              <a:t>purl.org</a:t>
            </a:r>
            <a:r>
              <a:rPr lang="en-US" sz="1800" dirty="0">
                <a:latin typeface="Lucida Console" panose="020B0609040504020204" pitchFamily="49" charset="0"/>
                <a:ea typeface="Arial" charset="0"/>
                <a:cs typeface="Arial" charset="0"/>
              </a:rPr>
              <a:t>/dc/elements/1.1/&gt; .</a:t>
            </a:r>
            <a:br>
              <a:rPr lang="en-US" sz="1800" dirty="0">
                <a:latin typeface="Lucida Console" panose="020B0609040504020204" pitchFamily="49" charset="0"/>
                <a:ea typeface="Arial" charset="0"/>
                <a:cs typeface="Arial" charset="0"/>
              </a:rPr>
            </a:br>
            <a:br>
              <a:rPr lang="en-US" sz="1800" dirty="0">
                <a:latin typeface="Lucida Console" panose="020B0609040504020204" pitchFamily="49" charset="0"/>
                <a:ea typeface="Arial" charset="0"/>
                <a:cs typeface="Arial" charset="0"/>
              </a:rPr>
            </a:br>
            <a:r>
              <a:rPr lang="en-US" sz="1800" dirty="0">
                <a:latin typeface="Lucida Console" panose="020B0609040504020204" pitchFamily="49" charset="0"/>
              </a:rPr>
              <a:t>&lt;http://</a:t>
            </a:r>
            <a:r>
              <a:rPr lang="en-US" sz="1800" dirty="0" err="1">
                <a:latin typeface="Lucida Console" panose="020B0609040504020204" pitchFamily="49" charset="0"/>
              </a:rPr>
              <a:t>example.org</a:t>
            </a:r>
            <a:r>
              <a:rPr lang="en-US" sz="1800" dirty="0">
                <a:latin typeface="Lucida Console" panose="020B0609040504020204" pitchFamily="49" charset="0"/>
              </a:rPr>
              <a:t>&gt; </a:t>
            </a:r>
            <a:r>
              <a:rPr lang="en-US" sz="1800" dirty="0" err="1">
                <a:latin typeface="Lucida Console" panose="020B0609040504020204" pitchFamily="49" charset="0"/>
                <a:ea typeface="Arial" charset="0"/>
                <a:cs typeface="Arial" charset="0"/>
              </a:rPr>
              <a:t>dc:title</a:t>
            </a:r>
            <a:r>
              <a:rPr lang="en-US" sz="1800" dirty="0">
                <a:latin typeface="Lucida Console" panose="020B0609040504020204" pitchFamily="49" charset="0"/>
                <a:ea typeface="Arial" charset="0"/>
                <a:cs typeface="Arial" charset="0"/>
              </a:rPr>
              <a:t> </a:t>
            </a:r>
            <a:r>
              <a:rPr lang="en-US" sz="1800" dirty="0">
                <a:latin typeface="Lucida Console" panose="020B0609040504020204" pitchFamily="49" charset="0"/>
                <a:cs typeface="Courier New" panose="02070309020205020404" pitchFamily="49" charset="0"/>
              </a:rPr>
              <a:t>"</a:t>
            </a:r>
            <a:r>
              <a:rPr lang="en-US" sz="1800" dirty="0">
                <a:latin typeface="Lucida Console" panose="020B0609040504020204" pitchFamily="49" charset="0"/>
                <a:ea typeface="Arial" charset="0"/>
                <a:cs typeface="Arial" charset="0"/>
              </a:rPr>
              <a:t>Example Inc. Homepage</a:t>
            </a:r>
            <a:r>
              <a:rPr lang="en-US" sz="1800" dirty="0">
                <a:latin typeface="Lucida Console" panose="020B0609040504020204" pitchFamily="49" charset="0"/>
                <a:cs typeface="Courier New" panose="02070309020205020404" pitchFamily="49" charset="0"/>
              </a:rPr>
              <a:t>" </a:t>
            </a: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  <a:cs typeface="Courier New" panose="02070309020205020404" pitchFamily="49" charset="0"/>
              </a:rPr>
              <a:t>;</a:t>
            </a:r>
            <a:r>
              <a:rPr lang="en-US" sz="1800" dirty="0">
                <a:latin typeface="Lucida Console" panose="020B0609040504020204" pitchFamily="49" charset="0"/>
                <a:cs typeface="Courier New" panose="02070309020205020404" pitchFamily="49" charset="0"/>
              </a:rPr>
              <a:t> </a:t>
            </a:r>
            <a:br>
              <a:rPr lang="en-US" sz="1800" dirty="0">
                <a:latin typeface="Lucida Console" panose="020B06090405040202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Lucida Console" panose="020B0609040504020204" pitchFamily="49" charset="0"/>
                <a:cs typeface="Courier New" panose="02070309020205020404" pitchFamily="49" charset="0"/>
              </a:rPr>
              <a:t>                     </a:t>
            </a:r>
            <a:r>
              <a:rPr lang="en-US" sz="1800" dirty="0" err="1">
                <a:latin typeface="Lucida Console" panose="020B0609040504020204" pitchFamily="49" charset="0"/>
              </a:rPr>
              <a:t>dc:</a:t>
            </a:r>
            <a:r>
              <a:rPr lang="en-US" sz="1800" dirty="0" err="1">
                <a:latin typeface="Lucida Console" panose="020B0609040504020204" pitchFamily="49" charset="0"/>
                <a:ea typeface="Arial" charset="0"/>
                <a:cs typeface="Arial" charset="0"/>
              </a:rPr>
              <a:t>creator</a:t>
            </a:r>
            <a:r>
              <a:rPr lang="en-US" sz="1800" dirty="0">
                <a:latin typeface="Lucida Console" panose="020B0609040504020204" pitchFamily="49" charset="0"/>
                <a:ea typeface="Arial" charset="0"/>
                <a:cs typeface="Arial" charset="0"/>
              </a:rPr>
              <a:t> &lt;</a:t>
            </a:r>
            <a:r>
              <a:rPr lang="en-US" sz="1800" dirty="0" err="1">
                <a:latin typeface="Lucida Console" panose="020B0609040504020204" pitchFamily="49" charset="0"/>
                <a:ea typeface="Arial" charset="0"/>
                <a:cs typeface="Arial" charset="0"/>
              </a:rPr>
              <a:t>mailto:john</a:t>
            </a:r>
            <a:r>
              <a:rPr lang="en-US" sz="1800" dirty="0">
                <a:latin typeface="Lucida Console" panose="020B0609040504020204" pitchFamily="49" charset="0"/>
                <a:ea typeface="Arial" charset="0"/>
                <a:cs typeface="Arial" charset="0"/>
              </a:rPr>
              <a:t> @</a:t>
            </a:r>
            <a:r>
              <a:rPr lang="en-US" sz="1800" dirty="0" err="1">
                <a:latin typeface="Lucida Console" panose="020B0609040504020204" pitchFamily="49" charset="0"/>
                <a:ea typeface="Arial" charset="0"/>
                <a:cs typeface="Arial" charset="0"/>
              </a:rPr>
              <a:t>example.org</a:t>
            </a:r>
            <a:r>
              <a:rPr lang="en-US" sz="1800" dirty="0">
                <a:latin typeface="Lucida Console" panose="020B0609040504020204" pitchFamily="49" charset="0"/>
                <a:ea typeface="Arial" charset="0"/>
                <a:cs typeface="Arial" charset="0"/>
              </a:rPr>
              <a:t>&gt; </a:t>
            </a:r>
            <a:r>
              <a:rPr lang="en-US" sz="1800" b="1" dirty="0">
                <a:latin typeface="Lucida Console" panose="020B0609040504020204" pitchFamily="49" charset="0"/>
                <a:ea typeface="Arial" charset="0"/>
                <a:cs typeface="Arial" charset="0"/>
              </a:rPr>
              <a:t>.</a:t>
            </a:r>
            <a:endParaRPr lang="en-US" sz="1800" dirty="0">
              <a:latin typeface="Lucida Console" panose="020B0609040504020204" pitchFamily="49" charset="0"/>
              <a:ea typeface="Arial" charset="0"/>
              <a:cs typeface="Arial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067282D-FC36-2842-B918-2B44B60FF60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957034D-C92A-4747-BD00-4404F35293C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7F3668B2-9329-EA46-BA78-71C503A928F1}" type="slidenum">
              <a:rPr lang="en-US" smtClean="0"/>
              <a:pPr/>
              <a:t>17</a:t>
            </a:fld>
            <a:endParaRPr lang="en-US"/>
          </a:p>
        </p:txBody>
      </p:sp>
      <p:cxnSp>
        <p:nvCxnSpPr>
          <p:cNvPr id="22" name="AutoShape 25">
            <a:extLst>
              <a:ext uri="{FF2B5EF4-FFF2-40B4-BE49-F238E27FC236}">
                <a16:creationId xmlns:a16="http://schemas.microsoft.com/office/drawing/2014/main" id="{4E89B7B1-AC62-D749-919A-18C07B2C2A6B}"/>
              </a:ext>
            </a:extLst>
          </p:cNvPr>
          <p:cNvCxnSpPr>
            <a:cxnSpLocks noChangeShapeType="1"/>
            <a:stCxn id="23" idx="3"/>
            <a:endCxn id="25" idx="1"/>
          </p:cNvCxnSpPr>
          <p:nvPr/>
        </p:nvCxnSpPr>
        <p:spPr bwMode="auto">
          <a:xfrm>
            <a:off x="4151313" y="5099844"/>
            <a:ext cx="3889376" cy="33798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3" name="AutoShape 28">
            <a:extLst>
              <a:ext uri="{FF2B5EF4-FFF2-40B4-BE49-F238E27FC236}">
                <a16:creationId xmlns:a16="http://schemas.microsoft.com/office/drawing/2014/main" id="{401BE887-9FDB-274E-AB4A-DF753B89CC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0755" y="4811712"/>
            <a:ext cx="3090558" cy="57626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905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sz="1600" dirty="0">
                <a:solidFill>
                  <a:schemeClr val="bg1"/>
                </a:solidFill>
                <a:ea typeface="Arial" charset="0"/>
                <a:cs typeface="Arial" charset="0"/>
              </a:rPr>
              <a:t>http://</a:t>
            </a:r>
            <a:r>
              <a:rPr lang="en-GB" sz="1600" dirty="0" err="1">
                <a:solidFill>
                  <a:schemeClr val="bg1"/>
                </a:solidFill>
                <a:ea typeface="Arial" charset="0"/>
                <a:cs typeface="Arial" charset="0"/>
              </a:rPr>
              <a:t>example.org</a:t>
            </a:r>
            <a:r>
              <a:rPr lang="en-GB" sz="1600" dirty="0">
                <a:solidFill>
                  <a:schemeClr val="bg1"/>
                </a:solidFill>
                <a:ea typeface="Arial" charset="0"/>
                <a:cs typeface="Arial" charset="0"/>
              </a:rPr>
              <a:t>/</a:t>
            </a:r>
            <a:endParaRPr lang="en-US" sz="1600" dirty="0">
              <a:solidFill>
                <a:schemeClr val="bg1"/>
              </a:solidFill>
              <a:ea typeface="Arial" charset="0"/>
              <a:cs typeface="Arial" charset="0"/>
            </a:endParaRPr>
          </a:p>
        </p:txBody>
      </p:sp>
      <p:sp>
        <p:nvSpPr>
          <p:cNvPr id="24" name="Rectangle 6">
            <a:extLst>
              <a:ext uri="{FF2B5EF4-FFF2-40B4-BE49-F238E27FC236}">
                <a16:creationId xmlns:a16="http://schemas.microsoft.com/office/drawing/2014/main" id="{4F1EFC13-B195-A847-8667-F2D96D1416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9512" y="5556686"/>
            <a:ext cx="430117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 dirty="0">
                <a:ea typeface="Arial" charset="0"/>
                <a:cs typeface="Arial" charset="0"/>
              </a:rPr>
              <a:t>http://</a:t>
            </a:r>
            <a:r>
              <a:rPr lang="en-US" sz="1600" dirty="0" err="1">
                <a:ea typeface="Arial" charset="0"/>
                <a:cs typeface="Arial" charset="0"/>
              </a:rPr>
              <a:t>purl.org</a:t>
            </a:r>
            <a:r>
              <a:rPr lang="en-US" sz="1600" dirty="0">
                <a:ea typeface="Arial" charset="0"/>
                <a:cs typeface="Arial" charset="0"/>
              </a:rPr>
              <a:t>/dc/elements/1.1/creator </a:t>
            </a:r>
          </a:p>
        </p:txBody>
      </p:sp>
      <p:sp>
        <p:nvSpPr>
          <p:cNvPr id="25" name="AutoShape 11">
            <a:extLst>
              <a:ext uri="{FF2B5EF4-FFF2-40B4-BE49-F238E27FC236}">
                <a16:creationId xmlns:a16="http://schemas.microsoft.com/office/drawing/2014/main" id="{FDB9A49E-7649-4049-904B-879F0F6278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0689" y="5149701"/>
            <a:ext cx="3186908" cy="5762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905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sz="1600" dirty="0" err="1">
                <a:solidFill>
                  <a:schemeClr val="bg1"/>
                </a:solidFill>
                <a:ea typeface="Arial" charset="0"/>
                <a:cs typeface="Arial" charset="0"/>
              </a:rPr>
              <a:t>mailto:john@example.org</a:t>
            </a:r>
            <a:endParaRPr lang="en-US" sz="1600" dirty="0">
              <a:solidFill>
                <a:schemeClr val="bg1"/>
              </a:solidFill>
              <a:ea typeface="Arial" charset="0"/>
              <a:cs typeface="Arial" charset="0"/>
            </a:endParaRPr>
          </a:p>
        </p:txBody>
      </p:sp>
      <p:sp>
        <p:nvSpPr>
          <p:cNvPr id="26" name="Text Box 30">
            <a:extLst>
              <a:ext uri="{FF2B5EF4-FFF2-40B4-BE49-F238E27FC236}">
                <a16:creationId xmlns:a16="http://schemas.microsoft.com/office/drawing/2014/main" id="{D3997417-0972-BC4C-9829-BFD0E4B7E8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0689" y="4357900"/>
            <a:ext cx="3186908" cy="576263"/>
          </a:xfrm>
          <a:prstGeom prst="rect">
            <a:avLst/>
          </a:prstGeom>
          <a:solidFill>
            <a:schemeClr val="bg2"/>
          </a:solidFill>
          <a:ln w="19050">
            <a:noFill/>
            <a:miter lim="800000"/>
            <a:headEnd/>
            <a:tailEnd/>
          </a:ln>
          <a:effectLst/>
        </p:spPr>
        <p:txBody>
          <a:bodyPr wrap="none" anchor="ctr" anchorCtr="1">
            <a:prstTxWarp prst="textNoShape">
              <a:avLst/>
            </a:prstTxWarp>
          </a:bodyPr>
          <a:lstStyle/>
          <a:p>
            <a:r>
              <a:rPr lang="en-GB" sz="1600" dirty="0">
                <a:solidFill>
                  <a:schemeClr val="bg1"/>
                </a:solidFill>
                <a:ea typeface="Arial" charset="0"/>
                <a:cs typeface="Arial" charset="0"/>
              </a:rPr>
              <a:t>Example Inc. Homepage</a:t>
            </a:r>
            <a:endParaRPr lang="en-US" sz="1600" dirty="0">
              <a:solidFill>
                <a:schemeClr val="bg1"/>
              </a:solidFill>
              <a:ea typeface="Arial" charset="0"/>
              <a:cs typeface="Arial" charset="0"/>
            </a:endParaRPr>
          </a:p>
        </p:txBody>
      </p:sp>
      <p:cxnSp>
        <p:nvCxnSpPr>
          <p:cNvPr id="27" name="AutoShape 25">
            <a:extLst>
              <a:ext uri="{FF2B5EF4-FFF2-40B4-BE49-F238E27FC236}">
                <a16:creationId xmlns:a16="http://schemas.microsoft.com/office/drawing/2014/main" id="{F0A6080E-23B9-A24E-A699-FD5718392F22}"/>
              </a:ext>
            </a:extLst>
          </p:cNvPr>
          <p:cNvCxnSpPr>
            <a:cxnSpLocks noChangeShapeType="1"/>
            <a:stCxn id="23" idx="3"/>
            <a:endCxn id="26" idx="1"/>
          </p:cNvCxnSpPr>
          <p:nvPr/>
        </p:nvCxnSpPr>
        <p:spPr bwMode="auto">
          <a:xfrm flipV="1">
            <a:off x="4151313" y="4646032"/>
            <a:ext cx="3889376" cy="45381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8" name="Rectangle 26">
            <a:extLst>
              <a:ext uri="{FF2B5EF4-FFF2-40B4-BE49-F238E27FC236}">
                <a16:creationId xmlns:a16="http://schemas.microsoft.com/office/drawing/2014/main" id="{20BCE6BA-9D22-7245-BB00-F33D615A2B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2671" y="4027988"/>
            <a:ext cx="398378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 dirty="0">
                <a:ea typeface="Arial" charset="0"/>
                <a:cs typeface="Arial" charset="0"/>
              </a:rPr>
              <a:t>http://</a:t>
            </a:r>
            <a:r>
              <a:rPr lang="en-US" sz="1600" dirty="0" err="1">
                <a:ea typeface="Arial" charset="0"/>
                <a:cs typeface="Arial" charset="0"/>
              </a:rPr>
              <a:t>purl.org</a:t>
            </a:r>
            <a:r>
              <a:rPr lang="en-US" sz="1600" dirty="0">
                <a:ea typeface="Arial" charset="0"/>
                <a:cs typeface="Arial" charset="0"/>
              </a:rPr>
              <a:t>/dc/elements/1.1/title </a:t>
            </a:r>
          </a:p>
        </p:txBody>
      </p:sp>
    </p:spTree>
    <p:extLst>
      <p:ext uri="{BB962C8B-B14F-4D97-AF65-F5344CB8AC3E}">
        <p14:creationId xmlns:p14="http://schemas.microsoft.com/office/powerpoint/2010/main" val="4050009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Repeated subjects and predicates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AD5775C-71FA-6F43-8425-04E129393EC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Use comma ,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@prefix dc: &lt;</a:t>
            </a:r>
            <a:r>
              <a:rPr lang="en-US" sz="1800" dirty="0">
                <a:latin typeface="Lucida Console" panose="020B0609040504020204" pitchFamily="49" charset="0"/>
                <a:ea typeface="Arial" charset="0"/>
                <a:cs typeface="Arial" charset="0"/>
              </a:rPr>
              <a:t> http://</a:t>
            </a:r>
            <a:r>
              <a:rPr lang="en-US" sz="1800" dirty="0" err="1">
                <a:latin typeface="Lucida Console" panose="020B0609040504020204" pitchFamily="49" charset="0"/>
                <a:ea typeface="Arial" charset="0"/>
                <a:cs typeface="Arial" charset="0"/>
              </a:rPr>
              <a:t>purl.org</a:t>
            </a:r>
            <a:r>
              <a:rPr lang="en-US" sz="1800" dirty="0">
                <a:latin typeface="Lucida Console" panose="020B0609040504020204" pitchFamily="49" charset="0"/>
                <a:ea typeface="Arial" charset="0"/>
                <a:cs typeface="Arial" charset="0"/>
              </a:rPr>
              <a:t>/dc/elements/1.1/&gt; .</a:t>
            </a:r>
            <a:br>
              <a:rPr lang="en-US" sz="1800" dirty="0">
                <a:latin typeface="Lucida Console" panose="020B0609040504020204" pitchFamily="49" charset="0"/>
                <a:ea typeface="Arial" charset="0"/>
                <a:cs typeface="Arial" charset="0"/>
              </a:rPr>
            </a:br>
            <a:br>
              <a:rPr lang="en-US" sz="1800" dirty="0">
                <a:latin typeface="Lucida Console" panose="020B0609040504020204" pitchFamily="49" charset="0"/>
                <a:ea typeface="Arial" charset="0"/>
                <a:cs typeface="Arial" charset="0"/>
              </a:rPr>
            </a:br>
            <a:r>
              <a:rPr lang="en-US" sz="1800" dirty="0">
                <a:latin typeface="Lucida Console" panose="020B0609040504020204" pitchFamily="49" charset="0"/>
              </a:rPr>
              <a:t>&lt;http://</a:t>
            </a:r>
            <a:r>
              <a:rPr lang="en-US" sz="1800" dirty="0" err="1">
                <a:latin typeface="Lucida Console" panose="020B0609040504020204" pitchFamily="49" charset="0"/>
              </a:rPr>
              <a:t>example.org</a:t>
            </a:r>
            <a:r>
              <a:rPr lang="en-US" sz="1800" dirty="0">
                <a:latin typeface="Lucida Console" panose="020B0609040504020204" pitchFamily="49" charset="0"/>
              </a:rPr>
              <a:t>&gt;</a:t>
            </a:r>
            <a:r>
              <a:rPr lang="en-US" sz="1800" dirty="0">
                <a:latin typeface="Lucida Console" panose="020B06090405040202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Lucida Console" panose="020B0609040504020204" pitchFamily="49" charset="0"/>
              </a:rPr>
              <a:t>dc:</a:t>
            </a:r>
            <a:r>
              <a:rPr lang="en-US" sz="1800" dirty="0" err="1">
                <a:latin typeface="Lucida Console" panose="020B0609040504020204" pitchFamily="49" charset="0"/>
                <a:ea typeface="Arial" charset="0"/>
                <a:cs typeface="Arial" charset="0"/>
              </a:rPr>
              <a:t>creator</a:t>
            </a:r>
            <a:r>
              <a:rPr lang="en-US" sz="1800" dirty="0">
                <a:latin typeface="Lucida Console" panose="020B0609040504020204" pitchFamily="49" charset="0"/>
                <a:ea typeface="Arial" charset="0"/>
                <a:cs typeface="Arial" charset="0"/>
              </a:rPr>
              <a:t> &lt;</a:t>
            </a:r>
            <a:r>
              <a:rPr lang="en-US" sz="1800" dirty="0" err="1">
                <a:latin typeface="Lucida Console" panose="020B0609040504020204" pitchFamily="49" charset="0"/>
                <a:ea typeface="Arial" charset="0"/>
                <a:cs typeface="Arial" charset="0"/>
              </a:rPr>
              <a:t>mailto:john</a:t>
            </a:r>
            <a:r>
              <a:rPr lang="en-US" sz="1800" dirty="0">
                <a:latin typeface="Lucida Console" panose="020B0609040504020204" pitchFamily="49" charset="0"/>
                <a:ea typeface="Arial" charset="0"/>
                <a:cs typeface="Arial" charset="0"/>
              </a:rPr>
              <a:t> @</a:t>
            </a:r>
            <a:r>
              <a:rPr lang="en-US" sz="1800" dirty="0" err="1">
                <a:latin typeface="Lucida Console" panose="020B0609040504020204" pitchFamily="49" charset="0"/>
                <a:ea typeface="Arial" charset="0"/>
                <a:cs typeface="Arial" charset="0"/>
              </a:rPr>
              <a:t>example.org</a:t>
            </a:r>
            <a:r>
              <a:rPr lang="en-US" sz="1800" dirty="0">
                <a:latin typeface="Lucida Console" panose="020B0609040504020204" pitchFamily="49" charset="0"/>
                <a:ea typeface="Arial" charset="0"/>
                <a:cs typeface="Arial" charset="0"/>
              </a:rPr>
              <a:t>&gt; </a:t>
            </a: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,</a:t>
            </a:r>
            <a:r>
              <a:rPr lang="en-US" sz="1800" dirty="0">
                <a:latin typeface="Lucida Console" panose="020B0609040504020204" pitchFamily="49" charset="0"/>
                <a:ea typeface="Arial" charset="0"/>
                <a:cs typeface="Arial" charset="0"/>
              </a:rPr>
              <a:t> </a:t>
            </a:r>
            <a:br>
              <a:rPr lang="en-US" sz="1800" dirty="0">
                <a:latin typeface="Lucida Console" panose="020B0609040504020204" pitchFamily="49" charset="0"/>
                <a:ea typeface="Arial" charset="0"/>
                <a:cs typeface="Arial" charset="0"/>
              </a:rPr>
            </a:br>
            <a:r>
              <a:rPr lang="en-US" sz="1800" dirty="0">
                <a:latin typeface="Lucida Console" panose="020B0609040504020204" pitchFamily="49" charset="0"/>
                <a:ea typeface="Arial" charset="0"/>
                <a:cs typeface="Arial" charset="0"/>
              </a:rPr>
              <a:t>                                &lt;</a:t>
            </a:r>
            <a:r>
              <a:rPr lang="en-US" sz="1800" dirty="0" err="1">
                <a:latin typeface="Lucida Console" panose="020B0609040504020204" pitchFamily="49" charset="0"/>
                <a:ea typeface="Arial" charset="0"/>
                <a:cs typeface="Arial" charset="0"/>
              </a:rPr>
              <a:t>mailto:sally@example.org</a:t>
            </a:r>
            <a:r>
              <a:rPr lang="en-US" sz="1800" dirty="0">
                <a:latin typeface="Lucida Console" panose="020B0609040504020204" pitchFamily="49" charset="0"/>
                <a:ea typeface="Arial" charset="0"/>
                <a:cs typeface="Arial" charset="0"/>
              </a:rPr>
              <a:t>&gt; 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067282D-FC36-2842-B918-2B44B60FF60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957034D-C92A-4747-BD00-4404F35293C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7F3668B2-9329-EA46-BA78-71C503A928F1}" type="slidenum">
              <a:rPr lang="en-US" smtClean="0"/>
              <a:pPr/>
              <a:t>18</a:t>
            </a:fld>
            <a:endParaRPr lang="en-US"/>
          </a:p>
        </p:txBody>
      </p:sp>
      <p:cxnSp>
        <p:nvCxnSpPr>
          <p:cNvPr id="14" name="AutoShape 25">
            <a:extLst>
              <a:ext uri="{FF2B5EF4-FFF2-40B4-BE49-F238E27FC236}">
                <a16:creationId xmlns:a16="http://schemas.microsoft.com/office/drawing/2014/main" id="{D138C6C7-5603-4C43-A2AB-BBA9290CB003}"/>
              </a:ext>
            </a:extLst>
          </p:cNvPr>
          <p:cNvCxnSpPr>
            <a:cxnSpLocks noChangeShapeType="1"/>
            <a:stCxn id="15" idx="3"/>
            <a:endCxn id="18" idx="1"/>
          </p:cNvCxnSpPr>
          <p:nvPr/>
        </p:nvCxnSpPr>
        <p:spPr bwMode="auto">
          <a:xfrm>
            <a:off x="4151313" y="5099844"/>
            <a:ext cx="3889376" cy="33798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5" name="AutoShape 28">
            <a:extLst>
              <a:ext uri="{FF2B5EF4-FFF2-40B4-BE49-F238E27FC236}">
                <a16:creationId xmlns:a16="http://schemas.microsoft.com/office/drawing/2014/main" id="{51792AAA-0731-A849-AA85-8CA3174A11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0755" y="4811712"/>
            <a:ext cx="3090558" cy="57626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905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sz="1600" dirty="0">
                <a:solidFill>
                  <a:schemeClr val="bg1"/>
                </a:solidFill>
                <a:ea typeface="Arial" charset="0"/>
                <a:cs typeface="Arial" charset="0"/>
              </a:rPr>
              <a:t>http://</a:t>
            </a:r>
            <a:r>
              <a:rPr lang="en-GB" sz="1600" dirty="0" err="1">
                <a:solidFill>
                  <a:schemeClr val="bg1"/>
                </a:solidFill>
                <a:ea typeface="Arial" charset="0"/>
                <a:cs typeface="Arial" charset="0"/>
              </a:rPr>
              <a:t>example.org</a:t>
            </a:r>
            <a:r>
              <a:rPr lang="en-GB" sz="1600" dirty="0">
                <a:solidFill>
                  <a:schemeClr val="bg1"/>
                </a:solidFill>
                <a:ea typeface="Arial" charset="0"/>
                <a:cs typeface="Arial" charset="0"/>
              </a:rPr>
              <a:t>/</a:t>
            </a:r>
            <a:endParaRPr lang="en-US" sz="1600" dirty="0">
              <a:solidFill>
                <a:schemeClr val="bg1"/>
              </a:solidFill>
              <a:ea typeface="Arial" charset="0"/>
              <a:cs typeface="Arial" charset="0"/>
            </a:endParaRPr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295D4D4F-D2E5-A94C-89B5-1332AFAE29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2364" y="5556686"/>
            <a:ext cx="125547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 dirty="0" err="1">
                <a:ea typeface="Arial" charset="0"/>
                <a:cs typeface="Arial" charset="0"/>
              </a:rPr>
              <a:t>dc:creator</a:t>
            </a:r>
            <a:r>
              <a:rPr lang="en-US" sz="1600" dirty="0">
                <a:ea typeface="Arial" charset="0"/>
                <a:cs typeface="Arial" charset="0"/>
              </a:rPr>
              <a:t> </a:t>
            </a:r>
          </a:p>
        </p:txBody>
      </p:sp>
      <p:sp>
        <p:nvSpPr>
          <p:cNvPr id="18" name="AutoShape 11">
            <a:extLst>
              <a:ext uri="{FF2B5EF4-FFF2-40B4-BE49-F238E27FC236}">
                <a16:creationId xmlns:a16="http://schemas.microsoft.com/office/drawing/2014/main" id="{5CEFD031-7AD8-334A-B3A2-E2D094E9CD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0689" y="5149701"/>
            <a:ext cx="3186908" cy="5762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905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sz="1600" dirty="0" err="1">
                <a:solidFill>
                  <a:schemeClr val="bg1"/>
                </a:solidFill>
                <a:ea typeface="Arial" charset="0"/>
                <a:cs typeface="Arial" charset="0"/>
              </a:rPr>
              <a:t>mailto:john@example.org</a:t>
            </a:r>
            <a:endParaRPr lang="en-US" sz="1600" dirty="0">
              <a:solidFill>
                <a:schemeClr val="bg1"/>
              </a:solidFill>
              <a:ea typeface="Arial" charset="0"/>
              <a:cs typeface="Arial" charset="0"/>
            </a:endParaRPr>
          </a:p>
        </p:txBody>
      </p:sp>
      <p:cxnSp>
        <p:nvCxnSpPr>
          <p:cNvPr id="19" name="AutoShape 25">
            <a:extLst>
              <a:ext uri="{FF2B5EF4-FFF2-40B4-BE49-F238E27FC236}">
                <a16:creationId xmlns:a16="http://schemas.microsoft.com/office/drawing/2014/main" id="{3A43F9D3-5434-EC41-B9BD-5158B8F645E3}"/>
              </a:ext>
            </a:extLst>
          </p:cNvPr>
          <p:cNvCxnSpPr>
            <a:cxnSpLocks noChangeShapeType="1"/>
            <a:stCxn id="15" idx="3"/>
            <a:endCxn id="21" idx="1"/>
          </p:cNvCxnSpPr>
          <p:nvPr/>
        </p:nvCxnSpPr>
        <p:spPr bwMode="auto">
          <a:xfrm flipV="1">
            <a:off x="4151313" y="4646031"/>
            <a:ext cx="3889375" cy="4538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0" name="Rectangle 6">
            <a:extLst>
              <a:ext uri="{FF2B5EF4-FFF2-40B4-BE49-F238E27FC236}">
                <a16:creationId xmlns:a16="http://schemas.microsoft.com/office/drawing/2014/main" id="{CF9C1151-5537-3547-86E6-5A21CEFF48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2363" y="4188623"/>
            <a:ext cx="125547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 dirty="0" err="1">
                <a:ea typeface="Arial" charset="0"/>
                <a:cs typeface="Arial" charset="0"/>
              </a:rPr>
              <a:t>dc:creator</a:t>
            </a:r>
            <a:r>
              <a:rPr lang="en-US" sz="1600" dirty="0">
                <a:ea typeface="Arial" charset="0"/>
                <a:cs typeface="Arial" charset="0"/>
              </a:rPr>
              <a:t> </a:t>
            </a:r>
          </a:p>
        </p:txBody>
      </p:sp>
      <p:sp>
        <p:nvSpPr>
          <p:cNvPr id="21" name="AutoShape 11">
            <a:extLst>
              <a:ext uri="{FF2B5EF4-FFF2-40B4-BE49-F238E27FC236}">
                <a16:creationId xmlns:a16="http://schemas.microsoft.com/office/drawing/2014/main" id="{A97B0C98-CDA3-014A-BE35-9F57AA058F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0688" y="4357900"/>
            <a:ext cx="3186908" cy="5762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905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sz="1600" dirty="0" err="1">
                <a:solidFill>
                  <a:schemeClr val="bg1"/>
                </a:solidFill>
                <a:ea typeface="Arial" charset="0"/>
                <a:cs typeface="Arial" charset="0"/>
              </a:rPr>
              <a:t>mailto:sally@example.org</a:t>
            </a:r>
            <a:endParaRPr lang="en-US" sz="1600" dirty="0">
              <a:solidFill>
                <a:schemeClr val="bg1"/>
              </a:solidFill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5748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Blank nodes (bNodes)</a:t>
            </a:r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Sometimes we have resources which we do not wish to identify with a URI</a:t>
            </a:r>
          </a:p>
          <a:p>
            <a:r>
              <a:rPr lang="en-GB" dirty="0"/>
              <a:t>These are </a:t>
            </a:r>
            <a:r>
              <a:rPr lang="en-GB" i="1" dirty="0"/>
              <a:t>blank nodes</a:t>
            </a:r>
            <a:r>
              <a:rPr lang="en-GB" dirty="0"/>
              <a:t> or </a:t>
            </a:r>
            <a:r>
              <a:rPr lang="en-GB" i="1" dirty="0"/>
              <a:t>anonymous resources</a:t>
            </a:r>
            <a:endParaRPr lang="en-US" i="1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72ED614-3E90-7D44-BB29-6C0711DE65C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DF22F8F-E44F-064B-B3A6-6C89ABDC68AF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7F3668B2-9329-EA46-BA78-71C503A928F1}" type="slidenum">
              <a:rPr lang="en-US" smtClean="0"/>
              <a:pPr/>
              <a:t>19</a:t>
            </a:fld>
            <a:endParaRPr lang="en-US"/>
          </a:p>
        </p:txBody>
      </p:sp>
      <p:cxnSp>
        <p:nvCxnSpPr>
          <p:cNvPr id="23" name="AutoShape 4">
            <a:extLst>
              <a:ext uri="{FF2B5EF4-FFF2-40B4-BE49-F238E27FC236}">
                <a16:creationId xmlns:a16="http://schemas.microsoft.com/office/drawing/2014/main" id="{50532AE7-8AF3-A14B-9126-014F42EB9F52}"/>
              </a:ext>
            </a:extLst>
          </p:cNvPr>
          <p:cNvCxnSpPr>
            <a:cxnSpLocks noChangeShapeType="1"/>
            <a:stCxn id="25" idx="3"/>
            <a:endCxn id="29" idx="2"/>
          </p:cNvCxnSpPr>
          <p:nvPr/>
        </p:nvCxnSpPr>
        <p:spPr bwMode="auto">
          <a:xfrm>
            <a:off x="4151313" y="4872832"/>
            <a:ext cx="1656556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4" name="Rectangle 5">
            <a:extLst>
              <a:ext uri="{FF2B5EF4-FFF2-40B4-BE49-F238E27FC236}">
                <a16:creationId xmlns:a16="http://schemas.microsoft.com/office/drawing/2014/main" id="{10819C65-2BE9-804D-B804-5EE8301384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1854" y="4434025"/>
            <a:ext cx="125547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 eaLnBrk="1" hangingPunct="1"/>
            <a:r>
              <a:rPr lang="en-US" sz="1600" dirty="0" err="1">
                <a:ea typeface="Arial" charset="0"/>
                <a:cs typeface="Arial" charset="0"/>
              </a:rPr>
              <a:t>dc:creator</a:t>
            </a:r>
            <a:r>
              <a:rPr lang="en-US" sz="1600" dirty="0">
                <a:ea typeface="Arial" charset="0"/>
                <a:cs typeface="Arial" charset="0"/>
              </a:rPr>
              <a:t> </a:t>
            </a:r>
          </a:p>
        </p:txBody>
      </p:sp>
      <p:sp>
        <p:nvSpPr>
          <p:cNvPr id="25" name="AutoShape 7">
            <a:extLst>
              <a:ext uri="{FF2B5EF4-FFF2-40B4-BE49-F238E27FC236}">
                <a16:creationId xmlns:a16="http://schemas.microsoft.com/office/drawing/2014/main" id="{10A42574-F2ED-2C4A-ADCE-2528B333A3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6559" y="4584701"/>
            <a:ext cx="3234754" cy="5762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http://</a:t>
            </a:r>
            <a:r>
              <a:rPr lang="en-US" dirty="0" err="1">
                <a:solidFill>
                  <a:schemeClr val="bg1"/>
                </a:solidFill>
              </a:rPr>
              <a:t>www.example.org</a:t>
            </a:r>
            <a:r>
              <a:rPr lang="en-US" dirty="0">
                <a:solidFill>
                  <a:schemeClr val="bg1"/>
                </a:solidFill>
              </a:rPr>
              <a:t>/</a:t>
            </a:r>
          </a:p>
        </p:txBody>
      </p:sp>
      <p:cxnSp>
        <p:nvCxnSpPr>
          <p:cNvPr id="26" name="AutoShape 9">
            <a:extLst>
              <a:ext uri="{FF2B5EF4-FFF2-40B4-BE49-F238E27FC236}">
                <a16:creationId xmlns:a16="http://schemas.microsoft.com/office/drawing/2014/main" id="{19AEC308-41A0-D449-9F08-9A9239DF19FC}"/>
              </a:ext>
            </a:extLst>
          </p:cNvPr>
          <p:cNvCxnSpPr>
            <a:cxnSpLocks noChangeShapeType="1"/>
            <a:stCxn id="29" idx="6"/>
            <a:endCxn id="28" idx="1"/>
          </p:cNvCxnSpPr>
          <p:nvPr/>
        </p:nvCxnSpPr>
        <p:spPr bwMode="auto">
          <a:xfrm flipV="1">
            <a:off x="6384131" y="4872700"/>
            <a:ext cx="1656557" cy="13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7" name="Rectangle 10">
            <a:extLst>
              <a:ext uri="{FF2B5EF4-FFF2-40B4-BE49-F238E27FC236}">
                <a16:creationId xmlns:a16="http://schemas.microsoft.com/office/drawing/2014/main" id="{25926771-9BD2-5E40-8E7F-5EF89041C3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4673" y="4434025"/>
            <a:ext cx="118814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 dirty="0" err="1">
                <a:ea typeface="Arial" charset="0"/>
                <a:cs typeface="Arial" charset="0"/>
              </a:rPr>
              <a:t>foaf:name</a:t>
            </a:r>
            <a:endParaRPr lang="en-US" sz="1600" dirty="0">
              <a:ea typeface="Arial" charset="0"/>
              <a:cs typeface="Arial" charset="0"/>
            </a:endParaRPr>
          </a:p>
        </p:txBody>
      </p:sp>
      <p:sp>
        <p:nvSpPr>
          <p:cNvPr id="28" name="Text Box 11">
            <a:extLst>
              <a:ext uri="{FF2B5EF4-FFF2-40B4-BE49-F238E27FC236}">
                <a16:creationId xmlns:a16="http://schemas.microsoft.com/office/drawing/2014/main" id="{1DE63353-96B4-B746-8E56-07EBB59197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0688" y="4584700"/>
            <a:ext cx="1727200" cy="576000"/>
          </a:xfrm>
          <a:prstGeom prst="rect">
            <a:avLst/>
          </a:prstGeom>
          <a:solidFill>
            <a:schemeClr val="bg2"/>
          </a:solidFill>
          <a:ln w="19050">
            <a:noFill/>
            <a:miter lim="800000"/>
            <a:headEnd/>
            <a:tailEnd/>
          </a:ln>
          <a:effectLst/>
        </p:spPr>
        <p:txBody>
          <a:bodyPr wrap="none" anchor="ctr" anchorCtr="1">
            <a:prstTxWarp prst="textNoShape">
              <a:avLst/>
            </a:prstTxWarp>
          </a:bodyPr>
          <a:lstStyle/>
          <a:p>
            <a:r>
              <a:rPr lang="en-GB">
                <a:solidFill>
                  <a:schemeClr val="bg1"/>
                </a:solidFill>
                <a:ea typeface="Arial" charset="0"/>
                <a:cs typeface="Arial" charset="0"/>
              </a:rPr>
              <a:t>John Smith</a:t>
            </a:r>
            <a:endParaRPr lang="en-US">
              <a:solidFill>
                <a:schemeClr val="bg1"/>
              </a:solidFill>
              <a:ea typeface="Arial" charset="0"/>
              <a:cs typeface="Arial" charset="0"/>
            </a:endParaRPr>
          </a:p>
        </p:txBody>
      </p:sp>
      <p:sp>
        <p:nvSpPr>
          <p:cNvPr id="29" name="Oval 12">
            <a:extLst>
              <a:ext uri="{FF2B5EF4-FFF2-40B4-BE49-F238E27FC236}">
                <a16:creationId xmlns:a16="http://schemas.microsoft.com/office/drawing/2014/main" id="{DD91FA5E-8230-8340-B954-CDDA66D2ED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7869" y="4584700"/>
            <a:ext cx="576262" cy="576263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074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619BC21-7CFA-804A-BF16-011F5F329B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Resource Description Framework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1CA05B90-A77E-714E-8043-30506884FCB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COMP6215 Semantic Web Technologies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213FB0B-E9C5-004C-941B-B88F261A54A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Dr Nicholas Gibbins – </a:t>
            </a:r>
            <a:r>
              <a:rPr lang="en-US" dirty="0" err="1"/>
              <a:t>nmg@ecs.soton.ac.uk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5500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Blank nodes (bNodes)</a:t>
            </a:r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@prefix dc: &lt;</a:t>
            </a:r>
            <a:r>
              <a:rPr lang="en-US" sz="1800" dirty="0">
                <a:latin typeface="Lucida Console" panose="020B0609040504020204" pitchFamily="49" charset="0"/>
                <a:ea typeface="Arial" charset="0"/>
                <a:cs typeface="Arial" charset="0"/>
              </a:rPr>
              <a:t> http://</a:t>
            </a:r>
            <a:r>
              <a:rPr lang="en-US" sz="1800" dirty="0" err="1">
                <a:latin typeface="Lucida Console" panose="020B0609040504020204" pitchFamily="49" charset="0"/>
                <a:ea typeface="Arial" charset="0"/>
                <a:cs typeface="Arial" charset="0"/>
              </a:rPr>
              <a:t>purl.org</a:t>
            </a:r>
            <a:r>
              <a:rPr lang="en-US" sz="1800" dirty="0">
                <a:latin typeface="Lucida Console" panose="020B0609040504020204" pitchFamily="49" charset="0"/>
                <a:ea typeface="Arial" charset="0"/>
                <a:cs typeface="Arial" charset="0"/>
              </a:rPr>
              <a:t>/dc/elements/1.1/&gt; .</a:t>
            </a:r>
            <a:br>
              <a:rPr lang="en-US" sz="1800" dirty="0">
                <a:latin typeface="Lucida Console" panose="020B0609040504020204" pitchFamily="49" charset="0"/>
                <a:ea typeface="Arial" charset="0"/>
                <a:cs typeface="Arial" charset="0"/>
              </a:rPr>
            </a:br>
            <a:r>
              <a:rPr lang="en-US" sz="1800" dirty="0">
                <a:latin typeface="Lucida Console" panose="020B0609040504020204" pitchFamily="49" charset="0"/>
                <a:ea typeface="Arial" charset="0"/>
                <a:cs typeface="Arial" charset="0"/>
              </a:rPr>
              <a:t>@prefix </a:t>
            </a:r>
            <a:r>
              <a:rPr lang="en-US" sz="1800" dirty="0" err="1">
                <a:latin typeface="Lucida Console" panose="020B0609040504020204" pitchFamily="49" charset="0"/>
                <a:ea typeface="Arial" charset="0"/>
                <a:cs typeface="Arial" charset="0"/>
              </a:rPr>
              <a:t>foaf</a:t>
            </a:r>
            <a:r>
              <a:rPr lang="en-US" sz="1800" dirty="0">
                <a:latin typeface="Lucida Console" panose="020B0609040504020204" pitchFamily="49" charset="0"/>
                <a:ea typeface="Arial" charset="0"/>
                <a:cs typeface="Arial" charset="0"/>
              </a:rPr>
              <a:t>: &lt;http://</a:t>
            </a:r>
            <a:r>
              <a:rPr lang="en-US" sz="1800" dirty="0" err="1">
                <a:latin typeface="Lucida Console" panose="020B0609040504020204" pitchFamily="49" charset="0"/>
                <a:ea typeface="Arial" charset="0"/>
                <a:cs typeface="Arial" charset="0"/>
              </a:rPr>
              <a:t>xmlns.com</a:t>
            </a:r>
            <a:r>
              <a:rPr lang="en-US" sz="1800" dirty="0">
                <a:latin typeface="Lucida Console" panose="020B0609040504020204" pitchFamily="49" charset="0"/>
                <a:ea typeface="Arial" charset="0"/>
                <a:cs typeface="Arial" charset="0"/>
              </a:rPr>
              <a:t>/</a:t>
            </a:r>
            <a:r>
              <a:rPr lang="en-US" sz="1800" dirty="0" err="1">
                <a:latin typeface="Lucida Console" panose="020B0609040504020204" pitchFamily="49" charset="0"/>
                <a:ea typeface="Arial" charset="0"/>
                <a:cs typeface="Arial" charset="0"/>
              </a:rPr>
              <a:t>foaf</a:t>
            </a:r>
            <a:r>
              <a:rPr lang="en-US" sz="1800" dirty="0">
                <a:latin typeface="Lucida Console" panose="020B0609040504020204" pitchFamily="49" charset="0"/>
                <a:ea typeface="Arial" charset="0"/>
                <a:cs typeface="Arial" charset="0"/>
              </a:rPr>
              <a:t>/0.1/&gt; .</a:t>
            </a:r>
            <a:br>
              <a:rPr lang="en-US" sz="1800" dirty="0">
                <a:latin typeface="Lucida Console" panose="020B0609040504020204" pitchFamily="49" charset="0"/>
                <a:ea typeface="Arial" charset="0"/>
                <a:cs typeface="Arial" charset="0"/>
              </a:rPr>
            </a:br>
            <a:br>
              <a:rPr lang="en-US" sz="1800" dirty="0">
                <a:latin typeface="Lucida Console" panose="020B0609040504020204" pitchFamily="49" charset="0"/>
                <a:ea typeface="Arial" charset="0"/>
                <a:cs typeface="Arial" charset="0"/>
              </a:rPr>
            </a:br>
            <a:r>
              <a:rPr lang="en-US" sz="1800" dirty="0">
                <a:latin typeface="Lucida Console" panose="020B0609040504020204" pitchFamily="49" charset="0"/>
                <a:cs typeface="Courier New" panose="02070309020205020404" pitchFamily="49" charset="0"/>
              </a:rPr>
              <a:t>&lt;http://</a:t>
            </a:r>
            <a:r>
              <a:rPr lang="en-US" sz="1800" dirty="0" err="1">
                <a:latin typeface="Lucida Console" panose="020B0609040504020204" pitchFamily="49" charset="0"/>
                <a:cs typeface="Courier New" panose="02070309020205020404" pitchFamily="49" charset="0"/>
              </a:rPr>
              <a:t>www.example.org</a:t>
            </a:r>
            <a:r>
              <a:rPr lang="en-US" sz="1800" dirty="0">
                <a:latin typeface="Lucida Console" panose="020B0609040504020204" pitchFamily="49" charset="0"/>
                <a:cs typeface="Courier New" panose="02070309020205020404" pitchFamily="49" charset="0"/>
              </a:rPr>
              <a:t>/&gt; </a:t>
            </a:r>
            <a:r>
              <a:rPr lang="en-US" sz="1800" dirty="0" err="1">
                <a:latin typeface="Lucida Console" panose="020B0609040504020204" pitchFamily="49" charset="0"/>
                <a:cs typeface="Courier New" panose="02070309020205020404" pitchFamily="49" charset="0"/>
              </a:rPr>
              <a:t>dc:creator</a:t>
            </a:r>
            <a:r>
              <a:rPr lang="en-US" sz="1800" dirty="0">
                <a:latin typeface="Lucida Console" panose="020B06090405040202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  <a:cs typeface="Courier New" panose="02070309020205020404" pitchFamily="49" charset="0"/>
              </a:rPr>
              <a:t>[ </a:t>
            </a:r>
            <a:r>
              <a:rPr lang="en-US" sz="1800" b="1" dirty="0" err="1">
                <a:solidFill>
                  <a:schemeClr val="accent4"/>
                </a:solidFill>
                <a:latin typeface="Lucida Console" panose="020B0609040504020204" pitchFamily="49" charset="0"/>
                <a:cs typeface="Courier New" panose="02070309020205020404" pitchFamily="49" charset="0"/>
              </a:rPr>
              <a:t>foaf:name</a:t>
            </a: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  <a:cs typeface="Courier New" panose="02070309020205020404" pitchFamily="49" charset="0"/>
              </a:rPr>
              <a:t> “John Smith” ] </a:t>
            </a:r>
            <a:r>
              <a:rPr lang="en-US" sz="1800" dirty="0">
                <a:latin typeface="Lucida Console" panose="020B0609040504020204" pitchFamily="49" charset="0"/>
                <a:cs typeface="Courier New" panose="02070309020205020404" pitchFamily="49" charset="0"/>
              </a:rPr>
              <a:t>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72ED614-3E90-7D44-BB29-6C0711DE65C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DF22F8F-E44F-064B-B3A6-6C89ABDC68AF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7F3668B2-9329-EA46-BA78-71C503A928F1}" type="slidenum">
              <a:rPr lang="en-US" smtClean="0"/>
              <a:pPr/>
              <a:t>20</a:t>
            </a:fld>
            <a:endParaRPr lang="en-US"/>
          </a:p>
        </p:txBody>
      </p:sp>
      <p:cxnSp>
        <p:nvCxnSpPr>
          <p:cNvPr id="46084" name="AutoShape 4"/>
          <p:cNvCxnSpPr>
            <a:cxnSpLocks noChangeShapeType="1"/>
            <a:stCxn id="46087" idx="3"/>
            <a:endCxn id="46092" idx="2"/>
          </p:cNvCxnSpPr>
          <p:nvPr/>
        </p:nvCxnSpPr>
        <p:spPr bwMode="auto">
          <a:xfrm>
            <a:off x="4151313" y="4872832"/>
            <a:ext cx="1656556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4351854" y="4434025"/>
            <a:ext cx="125547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 eaLnBrk="1" hangingPunct="1"/>
            <a:r>
              <a:rPr lang="en-US" sz="1600" dirty="0" err="1">
                <a:ea typeface="Arial" charset="0"/>
                <a:cs typeface="Arial" charset="0"/>
              </a:rPr>
              <a:t>dc:creator</a:t>
            </a:r>
            <a:r>
              <a:rPr lang="en-US" sz="1600" dirty="0">
                <a:ea typeface="Arial" charset="0"/>
                <a:cs typeface="Arial" charset="0"/>
              </a:rPr>
              <a:t> </a:t>
            </a:r>
          </a:p>
        </p:txBody>
      </p:sp>
      <p:sp>
        <p:nvSpPr>
          <p:cNvPr id="46087" name="AutoShape 7"/>
          <p:cNvSpPr>
            <a:spLocks noChangeArrowheads="1"/>
          </p:cNvSpPr>
          <p:nvPr/>
        </p:nvSpPr>
        <p:spPr bwMode="auto">
          <a:xfrm>
            <a:off x="916559" y="4584701"/>
            <a:ext cx="3234754" cy="5762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http://</a:t>
            </a:r>
            <a:r>
              <a:rPr lang="en-US" dirty="0" err="1">
                <a:solidFill>
                  <a:schemeClr val="bg1"/>
                </a:solidFill>
              </a:rPr>
              <a:t>www.example.org</a:t>
            </a:r>
            <a:r>
              <a:rPr lang="en-US" dirty="0">
                <a:solidFill>
                  <a:schemeClr val="bg1"/>
                </a:solidFill>
              </a:rPr>
              <a:t>/</a:t>
            </a:r>
          </a:p>
        </p:txBody>
      </p:sp>
      <p:cxnSp>
        <p:nvCxnSpPr>
          <p:cNvPr id="46089" name="AutoShape 9"/>
          <p:cNvCxnSpPr>
            <a:cxnSpLocks noChangeShapeType="1"/>
            <a:stCxn id="46092" idx="6"/>
            <a:endCxn id="46091" idx="1"/>
          </p:cNvCxnSpPr>
          <p:nvPr/>
        </p:nvCxnSpPr>
        <p:spPr bwMode="auto">
          <a:xfrm flipV="1">
            <a:off x="6384131" y="4872700"/>
            <a:ext cx="1656557" cy="13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46090" name="Rectangle 10"/>
          <p:cNvSpPr>
            <a:spLocks noChangeArrowheads="1"/>
          </p:cNvSpPr>
          <p:nvPr/>
        </p:nvSpPr>
        <p:spPr bwMode="auto">
          <a:xfrm>
            <a:off x="6584673" y="4434025"/>
            <a:ext cx="118814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 dirty="0" err="1">
                <a:ea typeface="Arial" charset="0"/>
                <a:cs typeface="Arial" charset="0"/>
              </a:rPr>
              <a:t>foaf:name</a:t>
            </a:r>
            <a:endParaRPr lang="en-US" sz="1600" dirty="0">
              <a:ea typeface="Arial" charset="0"/>
              <a:cs typeface="Arial" charset="0"/>
            </a:endParaRPr>
          </a:p>
        </p:txBody>
      </p:sp>
      <p:sp>
        <p:nvSpPr>
          <p:cNvPr id="46091" name="Text Box 11"/>
          <p:cNvSpPr txBox="1">
            <a:spLocks noChangeArrowheads="1"/>
          </p:cNvSpPr>
          <p:nvPr/>
        </p:nvSpPr>
        <p:spPr bwMode="auto">
          <a:xfrm>
            <a:off x="8040688" y="4584700"/>
            <a:ext cx="1727200" cy="576000"/>
          </a:xfrm>
          <a:prstGeom prst="rect">
            <a:avLst/>
          </a:prstGeom>
          <a:solidFill>
            <a:schemeClr val="bg2"/>
          </a:solidFill>
          <a:ln w="19050">
            <a:noFill/>
            <a:miter lim="800000"/>
            <a:headEnd/>
            <a:tailEnd/>
          </a:ln>
          <a:effectLst/>
        </p:spPr>
        <p:txBody>
          <a:bodyPr wrap="none" anchor="ctr" anchorCtr="1">
            <a:prstTxWarp prst="textNoShape">
              <a:avLst/>
            </a:prstTxWarp>
          </a:bodyPr>
          <a:lstStyle/>
          <a:p>
            <a:r>
              <a:rPr lang="en-GB">
                <a:solidFill>
                  <a:schemeClr val="bg1"/>
                </a:solidFill>
                <a:ea typeface="Arial" charset="0"/>
                <a:cs typeface="Arial" charset="0"/>
              </a:rPr>
              <a:t>John Smith</a:t>
            </a:r>
            <a:endParaRPr lang="en-US">
              <a:solidFill>
                <a:schemeClr val="bg1"/>
              </a:solidFill>
              <a:ea typeface="Arial" charset="0"/>
              <a:cs typeface="Arial" charset="0"/>
            </a:endParaRPr>
          </a:p>
        </p:txBody>
      </p:sp>
      <p:sp>
        <p:nvSpPr>
          <p:cNvPr id="46092" name="Oval 12"/>
          <p:cNvSpPr>
            <a:spLocks noChangeArrowheads="1"/>
          </p:cNvSpPr>
          <p:nvPr/>
        </p:nvSpPr>
        <p:spPr bwMode="auto">
          <a:xfrm>
            <a:off x="5807869" y="4584700"/>
            <a:ext cx="576262" cy="576263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3887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Blank nodes (bNodes)</a:t>
            </a:r>
            <a:endParaRPr 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The </a:t>
            </a:r>
            <a:r>
              <a:rPr lang="en-GB" dirty="0">
                <a:latin typeface="Lucida Console" panose="020B0609040504020204" pitchFamily="49" charset="0"/>
              </a:rPr>
              <a:t>[]</a:t>
            </a:r>
            <a:r>
              <a:rPr lang="en-GB" dirty="0"/>
              <a:t> syntax is insufficient to represent all graphs containing blank nodes unambiguously:</a:t>
            </a:r>
          </a:p>
          <a:p>
            <a:pPr marL="0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@prefix dc: &lt;</a:t>
            </a:r>
            <a:r>
              <a:rPr lang="en-US" sz="1800" dirty="0">
                <a:latin typeface="Lucida Console" panose="020B0609040504020204" pitchFamily="49" charset="0"/>
                <a:ea typeface="Arial" charset="0"/>
                <a:cs typeface="Arial" charset="0"/>
              </a:rPr>
              <a:t> http://</a:t>
            </a:r>
            <a:r>
              <a:rPr lang="en-US" sz="1800" dirty="0" err="1">
                <a:latin typeface="Lucida Console" panose="020B0609040504020204" pitchFamily="49" charset="0"/>
                <a:ea typeface="Arial" charset="0"/>
                <a:cs typeface="Arial" charset="0"/>
              </a:rPr>
              <a:t>purl.org</a:t>
            </a:r>
            <a:r>
              <a:rPr lang="en-US" sz="1800" dirty="0">
                <a:latin typeface="Lucida Console" panose="020B0609040504020204" pitchFamily="49" charset="0"/>
                <a:ea typeface="Arial" charset="0"/>
                <a:cs typeface="Arial" charset="0"/>
              </a:rPr>
              <a:t>/dc/elements/1.1/&gt; .</a:t>
            </a:r>
            <a:br>
              <a:rPr lang="en-US" sz="1800" dirty="0">
                <a:latin typeface="Lucida Console" panose="020B0609040504020204" pitchFamily="49" charset="0"/>
                <a:ea typeface="Arial" charset="0"/>
                <a:cs typeface="Arial" charset="0"/>
              </a:rPr>
            </a:br>
            <a:r>
              <a:rPr lang="en-US" sz="1800" dirty="0">
                <a:latin typeface="Lucida Console" panose="020B0609040504020204" pitchFamily="49" charset="0"/>
                <a:ea typeface="Arial" charset="0"/>
                <a:cs typeface="Arial" charset="0"/>
              </a:rPr>
              <a:t>@prefix </a:t>
            </a:r>
            <a:r>
              <a:rPr lang="en-US" sz="1800" dirty="0" err="1">
                <a:latin typeface="Lucida Console" panose="020B0609040504020204" pitchFamily="49" charset="0"/>
                <a:ea typeface="Arial" charset="0"/>
                <a:cs typeface="Arial" charset="0"/>
              </a:rPr>
              <a:t>foaf</a:t>
            </a:r>
            <a:r>
              <a:rPr lang="en-US" sz="1800" dirty="0">
                <a:latin typeface="Lucida Console" panose="020B0609040504020204" pitchFamily="49" charset="0"/>
                <a:ea typeface="Arial" charset="0"/>
                <a:cs typeface="Arial" charset="0"/>
              </a:rPr>
              <a:t>: &lt;http://</a:t>
            </a:r>
            <a:r>
              <a:rPr lang="en-US" sz="1800" dirty="0" err="1">
                <a:latin typeface="Lucida Console" panose="020B0609040504020204" pitchFamily="49" charset="0"/>
                <a:ea typeface="Arial" charset="0"/>
                <a:cs typeface="Arial" charset="0"/>
              </a:rPr>
              <a:t>xmlns.com</a:t>
            </a:r>
            <a:r>
              <a:rPr lang="en-US" sz="1800" dirty="0">
                <a:latin typeface="Lucida Console" panose="020B0609040504020204" pitchFamily="49" charset="0"/>
                <a:ea typeface="Arial" charset="0"/>
                <a:cs typeface="Arial" charset="0"/>
              </a:rPr>
              <a:t>/</a:t>
            </a:r>
            <a:r>
              <a:rPr lang="en-US" sz="1800" dirty="0" err="1">
                <a:latin typeface="Lucida Console" panose="020B0609040504020204" pitchFamily="49" charset="0"/>
                <a:ea typeface="Arial" charset="0"/>
                <a:cs typeface="Arial" charset="0"/>
              </a:rPr>
              <a:t>foaf</a:t>
            </a:r>
            <a:r>
              <a:rPr lang="en-US" sz="1800" dirty="0">
                <a:latin typeface="Lucida Console" panose="020B0609040504020204" pitchFamily="49" charset="0"/>
                <a:ea typeface="Arial" charset="0"/>
                <a:cs typeface="Arial" charset="0"/>
              </a:rPr>
              <a:t>/0.1/&gt; .</a:t>
            </a:r>
            <a:br>
              <a:rPr lang="en-US" sz="1800" dirty="0">
                <a:latin typeface="Lucida Console" panose="020B0609040504020204" pitchFamily="49" charset="0"/>
                <a:ea typeface="Arial" charset="0"/>
                <a:cs typeface="Arial" charset="0"/>
              </a:rPr>
            </a:br>
            <a:br>
              <a:rPr lang="en-US" sz="1800" dirty="0">
                <a:latin typeface="Lucida Console" panose="020B0609040504020204" pitchFamily="49" charset="0"/>
                <a:ea typeface="Arial" charset="0"/>
                <a:cs typeface="Arial" charset="0"/>
              </a:rPr>
            </a:br>
            <a:r>
              <a:rPr lang="en-US" sz="1800" dirty="0">
                <a:latin typeface="Lucida Console" panose="020B0609040504020204" pitchFamily="49" charset="0"/>
                <a:cs typeface="Courier New" panose="02070309020205020404" pitchFamily="49" charset="0"/>
              </a:rPr>
              <a:t>&lt;http://</a:t>
            </a:r>
            <a:r>
              <a:rPr lang="en-US" sz="1800" dirty="0" err="1">
                <a:latin typeface="Lucida Console" panose="020B0609040504020204" pitchFamily="49" charset="0"/>
                <a:cs typeface="Courier New" panose="02070309020205020404" pitchFamily="49" charset="0"/>
              </a:rPr>
              <a:t>example.org</a:t>
            </a:r>
            <a:r>
              <a:rPr lang="en-US" sz="1800" dirty="0">
                <a:latin typeface="Lucida Console" panose="020B0609040504020204" pitchFamily="49" charset="0"/>
                <a:cs typeface="Courier New" panose="02070309020205020404" pitchFamily="49" charset="0"/>
              </a:rPr>
              <a:t>/&gt; </a:t>
            </a:r>
            <a:r>
              <a:rPr lang="en-US" sz="1800" dirty="0" err="1">
                <a:latin typeface="Lucida Console" panose="020B0609040504020204" pitchFamily="49" charset="0"/>
                <a:cs typeface="Courier New" panose="02070309020205020404" pitchFamily="49" charset="0"/>
              </a:rPr>
              <a:t>dc:creator</a:t>
            </a:r>
            <a:r>
              <a:rPr lang="en-US" sz="1800" dirty="0">
                <a:latin typeface="Lucida Console" panose="020B06090405040202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  <a:cs typeface="Courier New" panose="02070309020205020404" pitchFamily="49" charset="0"/>
              </a:rPr>
              <a:t>[ </a:t>
            </a:r>
            <a:r>
              <a:rPr lang="en-US" sz="1800" b="1" dirty="0" err="1">
                <a:solidFill>
                  <a:schemeClr val="accent4"/>
                </a:solidFill>
                <a:latin typeface="Lucida Console" panose="020B0609040504020204" pitchFamily="49" charset="0"/>
                <a:cs typeface="Courier New" panose="02070309020205020404" pitchFamily="49" charset="0"/>
              </a:rPr>
              <a:t>foaf:name</a:t>
            </a: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  <a:cs typeface="Courier New" panose="02070309020205020404" pitchFamily="49" charset="0"/>
              </a:rPr>
              <a:t> “John Smith” ]</a:t>
            </a:r>
            <a:r>
              <a:rPr lang="en-US" sz="1800" b="1" dirty="0">
                <a:latin typeface="Lucida Console" panose="020B06090405040202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Lucida Console" panose="020B0609040504020204" pitchFamily="49" charset="0"/>
                <a:cs typeface="Courier New" panose="02070309020205020404" pitchFamily="49" charset="0"/>
              </a:rPr>
              <a:t>.</a:t>
            </a:r>
            <a:br>
              <a:rPr lang="en-US" sz="1800" dirty="0">
                <a:latin typeface="Lucida Console" panose="020B06090405040202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Lucida Console" panose="020B0609040504020204" pitchFamily="49" charset="0"/>
                <a:cs typeface="Courier New" panose="02070309020205020404" pitchFamily="49" charset="0"/>
              </a:rPr>
              <a:t>&lt;http://</a:t>
            </a:r>
            <a:r>
              <a:rPr lang="en-US" sz="1800" dirty="0" err="1">
                <a:latin typeface="Lucida Console" panose="020B0609040504020204" pitchFamily="49" charset="0"/>
                <a:cs typeface="Courier New" panose="02070309020205020404" pitchFamily="49" charset="0"/>
              </a:rPr>
              <a:t>test.example.org</a:t>
            </a:r>
            <a:r>
              <a:rPr lang="en-US" sz="1800" dirty="0">
                <a:latin typeface="Lucida Console" panose="020B0609040504020204" pitchFamily="49" charset="0"/>
                <a:cs typeface="Courier New" panose="02070309020205020404" pitchFamily="49" charset="0"/>
              </a:rPr>
              <a:t>/&gt; </a:t>
            </a:r>
            <a:r>
              <a:rPr lang="en-US" sz="1800" dirty="0" err="1">
                <a:latin typeface="Lucida Console" panose="020B0609040504020204" pitchFamily="49" charset="0"/>
                <a:cs typeface="Courier New" panose="02070309020205020404" pitchFamily="49" charset="0"/>
              </a:rPr>
              <a:t>dc:creator</a:t>
            </a:r>
            <a:r>
              <a:rPr lang="en-US" sz="1800" dirty="0">
                <a:latin typeface="Lucida Console" panose="020B06090405040202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  <a:cs typeface="Courier New" panose="02070309020205020404" pitchFamily="49" charset="0"/>
              </a:rPr>
              <a:t>[ </a:t>
            </a:r>
            <a:r>
              <a:rPr lang="en-US" sz="1800" b="1" dirty="0" err="1">
                <a:solidFill>
                  <a:schemeClr val="accent4"/>
                </a:solidFill>
                <a:latin typeface="Lucida Console" panose="020B0609040504020204" pitchFamily="49" charset="0"/>
                <a:cs typeface="Courier New" panose="02070309020205020404" pitchFamily="49" charset="0"/>
              </a:rPr>
              <a:t>foaf:name</a:t>
            </a: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  <a:cs typeface="Courier New" panose="02070309020205020404" pitchFamily="49" charset="0"/>
              </a:rPr>
              <a:t> “John Smith” ] </a:t>
            </a:r>
            <a:r>
              <a:rPr lang="en-US" sz="1800" dirty="0">
                <a:latin typeface="Lucida Console" panose="020B0609040504020204" pitchFamily="49" charset="0"/>
                <a:cs typeface="Courier New" panose="02070309020205020404" pitchFamily="49" charset="0"/>
              </a:rPr>
              <a:t>.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7ED30026-64CB-DE44-B1BC-B1D59A571B3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A9E719A-486C-7E4A-8F15-C755705E853B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7F3668B2-9329-EA46-BA78-71C503A928F1}" type="slidenum">
              <a:rPr lang="en-US" smtClean="0"/>
              <a:pPr/>
              <a:t>21</a:t>
            </a:fld>
            <a:endParaRPr lang="en-US"/>
          </a:p>
        </p:txBody>
      </p:sp>
      <p:cxnSp>
        <p:nvCxnSpPr>
          <p:cNvPr id="50180" name="AutoShape 4"/>
          <p:cNvCxnSpPr>
            <a:cxnSpLocks noChangeShapeType="1"/>
            <a:stCxn id="50183" idx="3"/>
            <a:endCxn id="50188" idx="2"/>
          </p:cNvCxnSpPr>
          <p:nvPr/>
        </p:nvCxnSpPr>
        <p:spPr bwMode="auto">
          <a:xfrm>
            <a:off x="4151313" y="4364832"/>
            <a:ext cx="1658552" cy="696119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4385714" y="4076700"/>
            <a:ext cx="118974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 eaLnBrk="1" hangingPunct="1"/>
            <a:r>
              <a:rPr lang="en-US" sz="1600" dirty="0" err="1">
                <a:ea typeface="Arial" charset="0"/>
                <a:cs typeface="Arial" charset="0"/>
              </a:rPr>
              <a:t>dc:creator</a:t>
            </a:r>
            <a:endParaRPr lang="en-US" sz="1600" dirty="0">
              <a:ea typeface="Arial" charset="0"/>
              <a:cs typeface="Arial" charset="0"/>
            </a:endParaRPr>
          </a:p>
        </p:txBody>
      </p:sp>
      <p:sp>
        <p:nvSpPr>
          <p:cNvPr id="50183" name="AutoShape 7"/>
          <p:cNvSpPr>
            <a:spLocks noChangeArrowheads="1"/>
          </p:cNvSpPr>
          <p:nvPr/>
        </p:nvSpPr>
        <p:spPr bwMode="auto">
          <a:xfrm>
            <a:off x="1280096" y="4076700"/>
            <a:ext cx="2871217" cy="57626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http://</a:t>
            </a:r>
            <a:r>
              <a:rPr lang="en-US" dirty="0" err="1">
                <a:solidFill>
                  <a:schemeClr val="bg1"/>
                </a:solidFill>
              </a:rPr>
              <a:t>example.org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0185" name="AutoShape 9"/>
          <p:cNvCxnSpPr>
            <a:cxnSpLocks noChangeShapeType="1"/>
            <a:stCxn id="50188" idx="6"/>
            <a:endCxn id="50187" idx="1"/>
          </p:cNvCxnSpPr>
          <p:nvPr/>
        </p:nvCxnSpPr>
        <p:spPr bwMode="auto">
          <a:xfrm>
            <a:off x="6386127" y="5060951"/>
            <a:ext cx="1654561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50186" name="Rectangle 10"/>
          <p:cNvSpPr>
            <a:spLocks noChangeArrowheads="1"/>
          </p:cNvSpPr>
          <p:nvPr/>
        </p:nvSpPr>
        <p:spPr bwMode="auto">
          <a:xfrm>
            <a:off x="6465770" y="5197044"/>
            <a:ext cx="118814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 dirty="0" err="1">
                <a:ea typeface="Arial" charset="0"/>
                <a:cs typeface="Arial" charset="0"/>
              </a:rPr>
              <a:t>foaf:name</a:t>
            </a:r>
            <a:endParaRPr lang="en-US" sz="1600" dirty="0">
              <a:ea typeface="Arial" charset="0"/>
              <a:cs typeface="Arial" charset="0"/>
            </a:endParaRPr>
          </a:p>
        </p:txBody>
      </p:sp>
      <p:sp>
        <p:nvSpPr>
          <p:cNvPr id="50187" name="Text Box 11"/>
          <p:cNvSpPr txBox="1">
            <a:spLocks noChangeArrowheads="1"/>
          </p:cNvSpPr>
          <p:nvPr/>
        </p:nvSpPr>
        <p:spPr bwMode="auto">
          <a:xfrm>
            <a:off x="8040688" y="4808951"/>
            <a:ext cx="1727200" cy="504000"/>
          </a:xfrm>
          <a:prstGeom prst="rect">
            <a:avLst/>
          </a:prstGeom>
          <a:solidFill>
            <a:schemeClr val="bg2"/>
          </a:solidFill>
          <a:ln w="19050">
            <a:noFill/>
            <a:miter lim="800000"/>
            <a:headEnd/>
            <a:tailEnd/>
          </a:ln>
          <a:effectLst/>
        </p:spPr>
        <p:txBody>
          <a:bodyPr wrap="none" anchor="ctr" anchorCtr="1">
            <a:prstTxWarp prst="textNoShape">
              <a:avLst/>
            </a:prstTxWarp>
          </a:bodyPr>
          <a:lstStyle/>
          <a:p>
            <a:r>
              <a:rPr lang="en-GB">
                <a:solidFill>
                  <a:schemeClr val="bg1"/>
                </a:solidFill>
                <a:ea typeface="Arial" charset="0"/>
                <a:cs typeface="Arial" charset="0"/>
              </a:rPr>
              <a:t>John Smith</a:t>
            </a:r>
            <a:endParaRPr lang="en-US">
              <a:solidFill>
                <a:schemeClr val="bg1"/>
              </a:solidFill>
              <a:ea typeface="Arial" charset="0"/>
              <a:cs typeface="Arial" charset="0"/>
            </a:endParaRPr>
          </a:p>
        </p:txBody>
      </p:sp>
      <p:sp>
        <p:nvSpPr>
          <p:cNvPr id="50188" name="Oval 12"/>
          <p:cNvSpPr>
            <a:spLocks noChangeArrowheads="1"/>
          </p:cNvSpPr>
          <p:nvPr/>
        </p:nvSpPr>
        <p:spPr bwMode="auto">
          <a:xfrm>
            <a:off x="5809865" y="4772820"/>
            <a:ext cx="576262" cy="576262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90" name="AutoShape 14"/>
          <p:cNvSpPr>
            <a:spLocks noChangeArrowheads="1"/>
          </p:cNvSpPr>
          <p:nvPr/>
        </p:nvSpPr>
        <p:spPr bwMode="auto">
          <a:xfrm>
            <a:off x="1242783" y="5373292"/>
            <a:ext cx="2908530" cy="57626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http://</a:t>
            </a:r>
            <a:r>
              <a:rPr lang="en-US" dirty="0" err="1">
                <a:solidFill>
                  <a:schemeClr val="bg1"/>
                </a:solidFill>
              </a:rPr>
              <a:t>test.example.org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0192" name="AutoShape 16"/>
          <p:cNvCxnSpPr>
            <a:cxnSpLocks noChangeShapeType="1"/>
            <a:stCxn id="50190" idx="3"/>
            <a:endCxn id="50188" idx="2"/>
          </p:cNvCxnSpPr>
          <p:nvPr/>
        </p:nvCxnSpPr>
        <p:spPr bwMode="auto">
          <a:xfrm flipV="1">
            <a:off x="4151313" y="5060951"/>
            <a:ext cx="1658552" cy="60047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50193" name="Rectangle 17"/>
          <p:cNvSpPr>
            <a:spLocks noChangeArrowheads="1"/>
          </p:cNvSpPr>
          <p:nvPr/>
        </p:nvSpPr>
        <p:spPr bwMode="auto">
          <a:xfrm>
            <a:off x="4385714" y="5636609"/>
            <a:ext cx="118974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 eaLnBrk="1" hangingPunct="1"/>
            <a:r>
              <a:rPr lang="en-US" sz="1600">
                <a:ea typeface="Arial" charset="0"/>
                <a:cs typeface="Arial" charset="0"/>
              </a:rPr>
              <a:t>dc:creator</a:t>
            </a:r>
          </a:p>
        </p:txBody>
      </p:sp>
    </p:spTree>
    <p:extLst>
      <p:ext uri="{BB962C8B-B14F-4D97-AF65-F5344CB8AC3E}">
        <p14:creationId xmlns:p14="http://schemas.microsoft.com/office/powerpoint/2010/main" val="16112197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Blank nodes and node IDs</a:t>
            </a:r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D136AA4-867E-2B40-ACBE-A144E1DB1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Ambiguities resulting from blank nodes can be resolved by using node IDs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Node IDs are identifiers which are local to a given serialisation of an RDF graph</a:t>
            </a:r>
          </a:p>
          <a:p>
            <a:pPr lvl="1"/>
            <a:r>
              <a:rPr lang="en-GB" dirty="0"/>
              <a:t>Node IDs look like </a:t>
            </a:r>
            <a:r>
              <a:rPr lang="en-GB" dirty="0" err="1"/>
              <a:t>qNames</a:t>
            </a:r>
            <a:r>
              <a:rPr lang="en-GB" dirty="0"/>
              <a:t> with a namespace prefix of </a:t>
            </a:r>
            <a:r>
              <a:rPr lang="en-GB" dirty="0">
                <a:latin typeface="Lucida Console" panose="020B0609040504020204" pitchFamily="49" charset="0"/>
              </a:rPr>
              <a:t>_</a:t>
            </a:r>
            <a:r>
              <a:rPr lang="en-GB" dirty="0"/>
              <a:t> (underscore)</a:t>
            </a:r>
          </a:p>
          <a:p>
            <a:pPr lvl="1"/>
            <a:r>
              <a:rPr lang="en-GB" dirty="0"/>
              <a:t>e.g. </a:t>
            </a:r>
            <a:r>
              <a:rPr lang="en-GB" dirty="0">
                <a:latin typeface="Lucida Console" panose="020B0609040504020204" pitchFamily="49" charset="0"/>
              </a:rPr>
              <a:t>_:a123 _:foo _:bar</a:t>
            </a:r>
            <a:endParaRPr lang="en-GB" dirty="0"/>
          </a:p>
          <a:p>
            <a:pPr lvl="1"/>
            <a:r>
              <a:rPr lang="en-GB" dirty="0"/>
              <a:t>Node IDs may not be referred to from outside the scope of the defining graph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Node IDs are not guaranteed to remain unchanged when an RDF file is parsed and serialised</a:t>
            </a:r>
          </a:p>
          <a:p>
            <a:pPr lvl="1"/>
            <a:r>
              <a:rPr lang="en-GB" dirty="0"/>
              <a:t>The identifier strings may change</a:t>
            </a:r>
          </a:p>
          <a:p>
            <a:pPr marL="360000" lvl="1" indent="0">
              <a:buNone/>
            </a:pPr>
            <a:r>
              <a:rPr lang="en-GB" dirty="0"/>
              <a:t>but</a:t>
            </a:r>
          </a:p>
          <a:p>
            <a:pPr lvl="1"/>
            <a:r>
              <a:rPr lang="en-GB" dirty="0"/>
              <a:t>The graph structure will remain unchanged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B74234-9AD3-CF44-A8A8-03257A47B90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1862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Blank nodes (bNodes)</a:t>
            </a:r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@prefix dc: &lt;</a:t>
            </a:r>
            <a:r>
              <a:rPr lang="en-US" sz="1800" dirty="0">
                <a:latin typeface="Lucida Console" panose="020B0609040504020204" pitchFamily="49" charset="0"/>
                <a:ea typeface="Arial" charset="0"/>
                <a:cs typeface="Arial" charset="0"/>
              </a:rPr>
              <a:t> http://</a:t>
            </a:r>
            <a:r>
              <a:rPr lang="en-US" sz="1800" dirty="0" err="1">
                <a:latin typeface="Lucida Console" panose="020B0609040504020204" pitchFamily="49" charset="0"/>
                <a:ea typeface="Arial" charset="0"/>
                <a:cs typeface="Arial" charset="0"/>
              </a:rPr>
              <a:t>purl.org</a:t>
            </a:r>
            <a:r>
              <a:rPr lang="en-US" sz="1800" dirty="0">
                <a:latin typeface="Lucida Console" panose="020B0609040504020204" pitchFamily="49" charset="0"/>
                <a:ea typeface="Arial" charset="0"/>
                <a:cs typeface="Arial" charset="0"/>
              </a:rPr>
              <a:t>/dc/elements/1.1/&gt; .</a:t>
            </a:r>
            <a:br>
              <a:rPr lang="en-US" sz="1800" dirty="0">
                <a:latin typeface="Lucida Console" panose="020B0609040504020204" pitchFamily="49" charset="0"/>
                <a:ea typeface="Arial" charset="0"/>
                <a:cs typeface="Arial" charset="0"/>
              </a:rPr>
            </a:br>
            <a:r>
              <a:rPr lang="en-US" sz="1800" dirty="0">
                <a:latin typeface="Lucida Console" panose="020B0609040504020204" pitchFamily="49" charset="0"/>
                <a:ea typeface="Arial" charset="0"/>
                <a:cs typeface="Arial" charset="0"/>
              </a:rPr>
              <a:t>@prefix </a:t>
            </a:r>
            <a:r>
              <a:rPr lang="en-US" sz="1800" dirty="0" err="1">
                <a:latin typeface="Lucida Console" panose="020B0609040504020204" pitchFamily="49" charset="0"/>
                <a:ea typeface="Arial" charset="0"/>
                <a:cs typeface="Arial" charset="0"/>
              </a:rPr>
              <a:t>foaf</a:t>
            </a:r>
            <a:r>
              <a:rPr lang="en-US" sz="1800" dirty="0">
                <a:latin typeface="Lucida Console" panose="020B0609040504020204" pitchFamily="49" charset="0"/>
                <a:ea typeface="Arial" charset="0"/>
                <a:cs typeface="Arial" charset="0"/>
              </a:rPr>
              <a:t>: &lt;http://</a:t>
            </a:r>
            <a:r>
              <a:rPr lang="en-US" sz="1800" dirty="0" err="1">
                <a:latin typeface="Lucida Console" panose="020B0609040504020204" pitchFamily="49" charset="0"/>
                <a:ea typeface="Arial" charset="0"/>
                <a:cs typeface="Arial" charset="0"/>
              </a:rPr>
              <a:t>xmlns.com</a:t>
            </a:r>
            <a:r>
              <a:rPr lang="en-US" sz="1800" dirty="0">
                <a:latin typeface="Lucida Console" panose="020B0609040504020204" pitchFamily="49" charset="0"/>
                <a:ea typeface="Arial" charset="0"/>
                <a:cs typeface="Arial" charset="0"/>
              </a:rPr>
              <a:t>/</a:t>
            </a:r>
            <a:r>
              <a:rPr lang="en-US" sz="1800" dirty="0" err="1">
                <a:latin typeface="Lucida Console" panose="020B0609040504020204" pitchFamily="49" charset="0"/>
                <a:ea typeface="Arial" charset="0"/>
                <a:cs typeface="Arial" charset="0"/>
              </a:rPr>
              <a:t>foaf</a:t>
            </a:r>
            <a:r>
              <a:rPr lang="en-US" sz="1800" dirty="0">
                <a:latin typeface="Lucida Console" panose="020B0609040504020204" pitchFamily="49" charset="0"/>
                <a:ea typeface="Arial" charset="0"/>
                <a:cs typeface="Arial" charset="0"/>
              </a:rPr>
              <a:t>/0.1/&gt; .</a:t>
            </a:r>
            <a:br>
              <a:rPr lang="en-US" sz="1800" dirty="0">
                <a:latin typeface="Lucida Console" panose="020B0609040504020204" pitchFamily="49" charset="0"/>
                <a:ea typeface="Arial" charset="0"/>
                <a:cs typeface="Arial" charset="0"/>
              </a:rPr>
            </a:br>
            <a:br>
              <a:rPr lang="en-US" sz="1800" dirty="0">
                <a:latin typeface="Lucida Console" panose="020B0609040504020204" pitchFamily="49" charset="0"/>
                <a:ea typeface="Arial" charset="0"/>
                <a:cs typeface="Arial" charset="0"/>
              </a:rPr>
            </a:br>
            <a:r>
              <a:rPr lang="en-US" sz="1800" dirty="0">
                <a:latin typeface="Lucida Console" panose="020B0609040504020204" pitchFamily="49" charset="0"/>
                <a:cs typeface="Courier New" panose="02070309020205020404" pitchFamily="49" charset="0"/>
              </a:rPr>
              <a:t>&lt;http://</a:t>
            </a:r>
            <a:r>
              <a:rPr lang="en-US" sz="1800" dirty="0" err="1">
                <a:latin typeface="Lucida Console" panose="020B0609040504020204" pitchFamily="49" charset="0"/>
                <a:cs typeface="Courier New" panose="02070309020205020404" pitchFamily="49" charset="0"/>
              </a:rPr>
              <a:t>example.org</a:t>
            </a:r>
            <a:r>
              <a:rPr lang="en-US" sz="1800" dirty="0">
                <a:latin typeface="Lucida Console" panose="020B0609040504020204" pitchFamily="49" charset="0"/>
                <a:cs typeface="Courier New" panose="02070309020205020404" pitchFamily="49" charset="0"/>
              </a:rPr>
              <a:t>/&gt; </a:t>
            </a:r>
            <a:r>
              <a:rPr lang="en-US" sz="1800" dirty="0" err="1">
                <a:latin typeface="Lucida Console" panose="020B0609040504020204" pitchFamily="49" charset="0"/>
                <a:cs typeface="Courier New" panose="02070309020205020404" pitchFamily="49" charset="0"/>
              </a:rPr>
              <a:t>dc:creator</a:t>
            </a:r>
            <a:r>
              <a:rPr lang="en-US" sz="1800" dirty="0">
                <a:latin typeface="Lucida Console" panose="020B06090405040202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  <a:cs typeface="Courier New" panose="02070309020205020404" pitchFamily="49" charset="0"/>
              </a:rPr>
              <a:t>_:foo </a:t>
            </a:r>
            <a:r>
              <a:rPr lang="en-US" sz="1800" b="1" dirty="0">
                <a:latin typeface="Lucida Console" panose="020B0609040504020204" pitchFamily="49" charset="0"/>
                <a:cs typeface="Courier New" panose="02070309020205020404" pitchFamily="49" charset="0"/>
              </a:rPr>
              <a:t>.</a:t>
            </a:r>
            <a:br>
              <a:rPr lang="en-US" sz="1800" b="1" dirty="0">
                <a:latin typeface="Lucida Console" panose="020B06090405040202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Lucida Console" panose="020B0609040504020204" pitchFamily="49" charset="0"/>
                <a:cs typeface="Courier New" panose="02070309020205020404" pitchFamily="49" charset="0"/>
              </a:rPr>
              <a:t>&lt;http://</a:t>
            </a:r>
            <a:r>
              <a:rPr lang="en-US" sz="1800" dirty="0" err="1">
                <a:latin typeface="Lucida Console" panose="020B0609040504020204" pitchFamily="49" charset="0"/>
                <a:cs typeface="Courier New" panose="02070309020205020404" pitchFamily="49" charset="0"/>
              </a:rPr>
              <a:t>test.example.org</a:t>
            </a:r>
            <a:r>
              <a:rPr lang="en-US" sz="1800" dirty="0">
                <a:latin typeface="Lucida Console" panose="020B0609040504020204" pitchFamily="49" charset="0"/>
                <a:cs typeface="Courier New" panose="02070309020205020404" pitchFamily="49" charset="0"/>
              </a:rPr>
              <a:t>/&gt; </a:t>
            </a:r>
            <a:r>
              <a:rPr lang="en-US" sz="1800" dirty="0" err="1">
                <a:latin typeface="Lucida Console" panose="020B0609040504020204" pitchFamily="49" charset="0"/>
                <a:cs typeface="Courier New" panose="02070309020205020404" pitchFamily="49" charset="0"/>
              </a:rPr>
              <a:t>dc:creator</a:t>
            </a:r>
            <a:r>
              <a:rPr lang="en-US" sz="1800" dirty="0">
                <a:latin typeface="Lucida Console" panose="020B06090405040202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  <a:cs typeface="Courier New" panose="02070309020205020404" pitchFamily="49" charset="0"/>
              </a:rPr>
              <a:t>_:foo </a:t>
            </a:r>
            <a:r>
              <a:rPr lang="en-US" sz="1800" b="1" dirty="0">
                <a:latin typeface="Lucida Console" panose="020B0609040504020204" pitchFamily="49" charset="0"/>
                <a:cs typeface="Courier New" panose="02070309020205020404" pitchFamily="49" charset="0"/>
              </a:rPr>
              <a:t>.</a:t>
            </a:r>
            <a:br>
              <a:rPr lang="en-US" sz="1800" b="1" dirty="0">
                <a:latin typeface="Lucida Console" panose="020B0609040504020204" pitchFamily="49" charset="0"/>
                <a:cs typeface="Courier New" panose="02070309020205020404" pitchFamily="49" charset="0"/>
              </a:rPr>
            </a:b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  <a:cs typeface="Courier New" panose="02070309020205020404" pitchFamily="49" charset="0"/>
              </a:rPr>
              <a:t>_:foo </a:t>
            </a:r>
            <a:r>
              <a:rPr lang="en-US" sz="1800" dirty="0" err="1">
                <a:latin typeface="Lucida Console" panose="020B0609040504020204" pitchFamily="49" charset="0"/>
                <a:cs typeface="Courier New" panose="02070309020205020404" pitchFamily="49" charset="0"/>
              </a:rPr>
              <a:t>foaf:name</a:t>
            </a:r>
            <a:r>
              <a:rPr lang="en-US" sz="1800" dirty="0">
                <a:latin typeface="Lucida Console" panose="020B0609040504020204" pitchFamily="49" charset="0"/>
                <a:cs typeface="Courier New" panose="02070309020205020404" pitchFamily="49" charset="0"/>
              </a:rPr>
              <a:t> “John Smith” .</a:t>
            </a:r>
          </a:p>
          <a:p>
            <a:pPr marL="0" indent="0">
              <a:buNone/>
            </a:pPr>
            <a:endParaRPr lang="en-US" sz="1600" dirty="0">
              <a:latin typeface="Lucida Console" panose="020B06090405040202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9ACD2-33EB-8646-90AE-9FD47A7329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DF22F8F-E44F-064B-B3A6-6C89ABDC68AF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7F3668B2-9329-EA46-BA78-71C503A928F1}" type="slidenum">
              <a:rPr lang="en-US" smtClean="0"/>
              <a:pPr/>
              <a:t>23</a:t>
            </a:fld>
            <a:endParaRPr lang="en-US"/>
          </a:p>
        </p:txBody>
      </p:sp>
      <p:cxnSp>
        <p:nvCxnSpPr>
          <p:cNvPr id="15" name="AutoShape 4">
            <a:extLst>
              <a:ext uri="{FF2B5EF4-FFF2-40B4-BE49-F238E27FC236}">
                <a16:creationId xmlns:a16="http://schemas.microsoft.com/office/drawing/2014/main" id="{5BFA6E8D-18F1-0046-A72E-6E3B7507F6F0}"/>
              </a:ext>
            </a:extLst>
          </p:cNvPr>
          <p:cNvCxnSpPr>
            <a:cxnSpLocks noChangeShapeType="1"/>
            <a:stCxn id="17" idx="3"/>
            <a:endCxn id="21" idx="2"/>
          </p:cNvCxnSpPr>
          <p:nvPr/>
        </p:nvCxnSpPr>
        <p:spPr bwMode="auto">
          <a:xfrm>
            <a:off x="4151313" y="4364832"/>
            <a:ext cx="1658552" cy="696119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" name="Rectangle 5">
            <a:extLst>
              <a:ext uri="{FF2B5EF4-FFF2-40B4-BE49-F238E27FC236}">
                <a16:creationId xmlns:a16="http://schemas.microsoft.com/office/drawing/2014/main" id="{1CCA514E-06AE-344A-8D64-5055CB14FF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5714" y="4076700"/>
            <a:ext cx="118974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 eaLnBrk="1" hangingPunct="1"/>
            <a:r>
              <a:rPr lang="en-US" sz="1600" dirty="0" err="1">
                <a:ea typeface="Arial" charset="0"/>
                <a:cs typeface="Arial" charset="0"/>
              </a:rPr>
              <a:t>dc:creator</a:t>
            </a:r>
            <a:endParaRPr lang="en-US" sz="1600" dirty="0">
              <a:ea typeface="Arial" charset="0"/>
              <a:cs typeface="Arial" charset="0"/>
            </a:endParaRPr>
          </a:p>
        </p:txBody>
      </p:sp>
      <p:sp>
        <p:nvSpPr>
          <p:cNvPr id="17" name="AutoShape 7">
            <a:extLst>
              <a:ext uri="{FF2B5EF4-FFF2-40B4-BE49-F238E27FC236}">
                <a16:creationId xmlns:a16="http://schemas.microsoft.com/office/drawing/2014/main" id="{9787C4A6-3D18-4641-8A63-4DD4F74F31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0096" y="4076700"/>
            <a:ext cx="2871217" cy="57626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http://</a:t>
            </a:r>
            <a:r>
              <a:rPr lang="en-US" dirty="0" err="1">
                <a:solidFill>
                  <a:schemeClr val="bg1"/>
                </a:solidFill>
              </a:rPr>
              <a:t>example.org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8" name="AutoShape 9">
            <a:extLst>
              <a:ext uri="{FF2B5EF4-FFF2-40B4-BE49-F238E27FC236}">
                <a16:creationId xmlns:a16="http://schemas.microsoft.com/office/drawing/2014/main" id="{A87B3046-9695-2547-B58B-4C56FC4804E7}"/>
              </a:ext>
            </a:extLst>
          </p:cNvPr>
          <p:cNvCxnSpPr>
            <a:cxnSpLocks noChangeShapeType="1"/>
            <a:stCxn id="21" idx="6"/>
            <a:endCxn id="20" idx="1"/>
          </p:cNvCxnSpPr>
          <p:nvPr/>
        </p:nvCxnSpPr>
        <p:spPr bwMode="auto">
          <a:xfrm>
            <a:off x="6386127" y="5060951"/>
            <a:ext cx="1654561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9" name="Rectangle 10">
            <a:extLst>
              <a:ext uri="{FF2B5EF4-FFF2-40B4-BE49-F238E27FC236}">
                <a16:creationId xmlns:a16="http://schemas.microsoft.com/office/drawing/2014/main" id="{BACE5AA4-72E9-8B48-9384-B67B24C1B8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5770" y="5204015"/>
            <a:ext cx="118814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 dirty="0" err="1">
                <a:ea typeface="Arial" charset="0"/>
                <a:cs typeface="Arial" charset="0"/>
              </a:rPr>
              <a:t>foaf:name</a:t>
            </a:r>
            <a:endParaRPr lang="en-US" sz="1600" dirty="0">
              <a:ea typeface="Arial" charset="0"/>
              <a:cs typeface="Arial" charset="0"/>
            </a:endParaRPr>
          </a:p>
        </p:txBody>
      </p:sp>
      <p:sp>
        <p:nvSpPr>
          <p:cNvPr id="20" name="Text Box 11">
            <a:extLst>
              <a:ext uri="{FF2B5EF4-FFF2-40B4-BE49-F238E27FC236}">
                <a16:creationId xmlns:a16="http://schemas.microsoft.com/office/drawing/2014/main" id="{55E5D475-69EF-1A41-998E-96D2D4C1DB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0688" y="4808951"/>
            <a:ext cx="1727200" cy="504000"/>
          </a:xfrm>
          <a:prstGeom prst="rect">
            <a:avLst/>
          </a:prstGeom>
          <a:solidFill>
            <a:schemeClr val="bg2"/>
          </a:solidFill>
          <a:ln w="19050">
            <a:noFill/>
            <a:miter lim="800000"/>
            <a:headEnd/>
            <a:tailEnd/>
          </a:ln>
          <a:effectLst/>
        </p:spPr>
        <p:txBody>
          <a:bodyPr wrap="none" anchor="ctr" anchorCtr="1">
            <a:prstTxWarp prst="textNoShape">
              <a:avLst/>
            </a:prstTxWarp>
          </a:bodyPr>
          <a:lstStyle/>
          <a:p>
            <a:r>
              <a:rPr lang="en-GB">
                <a:solidFill>
                  <a:schemeClr val="bg1"/>
                </a:solidFill>
                <a:ea typeface="Arial" charset="0"/>
                <a:cs typeface="Arial" charset="0"/>
              </a:rPr>
              <a:t>John Smith</a:t>
            </a:r>
            <a:endParaRPr lang="en-US">
              <a:solidFill>
                <a:schemeClr val="bg1"/>
              </a:solidFill>
              <a:ea typeface="Arial" charset="0"/>
              <a:cs typeface="Arial" charset="0"/>
            </a:endParaRPr>
          </a:p>
        </p:txBody>
      </p:sp>
      <p:sp>
        <p:nvSpPr>
          <p:cNvPr id="21" name="Oval 12">
            <a:extLst>
              <a:ext uri="{FF2B5EF4-FFF2-40B4-BE49-F238E27FC236}">
                <a16:creationId xmlns:a16="http://schemas.microsoft.com/office/drawing/2014/main" id="{F9088F51-1B97-084E-8CAB-4B1021740B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9865" y="4772820"/>
            <a:ext cx="576262" cy="576262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AutoShape 14">
            <a:extLst>
              <a:ext uri="{FF2B5EF4-FFF2-40B4-BE49-F238E27FC236}">
                <a16:creationId xmlns:a16="http://schemas.microsoft.com/office/drawing/2014/main" id="{1F612984-9405-544B-8029-D9F96F1DD0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2783" y="5373292"/>
            <a:ext cx="2908530" cy="57626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http://</a:t>
            </a:r>
            <a:r>
              <a:rPr lang="en-US" dirty="0" err="1">
                <a:solidFill>
                  <a:schemeClr val="bg1"/>
                </a:solidFill>
              </a:rPr>
              <a:t>test.example.org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23" name="AutoShape 16">
            <a:extLst>
              <a:ext uri="{FF2B5EF4-FFF2-40B4-BE49-F238E27FC236}">
                <a16:creationId xmlns:a16="http://schemas.microsoft.com/office/drawing/2014/main" id="{748FB7F3-5FB3-C34B-9258-411DEAD11F08}"/>
              </a:ext>
            </a:extLst>
          </p:cNvPr>
          <p:cNvCxnSpPr>
            <a:cxnSpLocks noChangeShapeType="1"/>
            <a:stCxn id="22" idx="3"/>
            <a:endCxn id="21" idx="2"/>
          </p:cNvCxnSpPr>
          <p:nvPr/>
        </p:nvCxnSpPr>
        <p:spPr bwMode="auto">
          <a:xfrm flipV="1">
            <a:off x="4151313" y="5060951"/>
            <a:ext cx="1658552" cy="60047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4" name="Rectangle 17">
            <a:extLst>
              <a:ext uri="{FF2B5EF4-FFF2-40B4-BE49-F238E27FC236}">
                <a16:creationId xmlns:a16="http://schemas.microsoft.com/office/drawing/2014/main" id="{9731E1EF-DBE4-2E4D-B1EE-9CD4A2C44A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5714" y="5636609"/>
            <a:ext cx="118974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 eaLnBrk="1" hangingPunct="1"/>
            <a:r>
              <a:rPr lang="en-US" sz="1600">
                <a:ea typeface="Arial" charset="0"/>
                <a:cs typeface="Arial" charset="0"/>
              </a:rPr>
              <a:t>dc:creator</a:t>
            </a:r>
          </a:p>
        </p:txBody>
      </p:sp>
    </p:spTree>
    <p:extLst>
      <p:ext uri="{BB962C8B-B14F-4D97-AF65-F5344CB8AC3E}">
        <p14:creationId xmlns:p14="http://schemas.microsoft.com/office/powerpoint/2010/main" val="15547826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Datatypes</a:t>
            </a:r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EB5F03D-6732-3A41-B56B-0B6BC4196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62467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Literal values presented so far are plain and do not have a type</a:t>
            </a:r>
          </a:p>
          <a:p>
            <a:pPr lvl="1"/>
            <a:r>
              <a:rPr lang="en-GB" dirty="0"/>
              <a:t>Many applications need to be able to distinguish between different typed literals</a:t>
            </a:r>
          </a:p>
          <a:p>
            <a:pPr lvl="1"/>
            <a:r>
              <a:rPr lang="en-GB" dirty="0"/>
              <a:t>e.g. integer vs. date vs. decimal</a:t>
            </a:r>
          </a:p>
          <a:p>
            <a:pPr marL="0" indent="0">
              <a:buNone/>
            </a:pPr>
            <a:r>
              <a:rPr lang="en-GB" dirty="0"/>
              <a:t>RDF uses XML Schema datatypes:</a:t>
            </a:r>
          </a:p>
          <a:p>
            <a:endParaRPr lang="en-GB" dirty="0"/>
          </a:p>
          <a:p>
            <a:pPr marL="0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@prefix dc: &lt; http://</a:t>
            </a:r>
            <a:r>
              <a:rPr lang="en-US" sz="1800" dirty="0" err="1">
                <a:latin typeface="Lucida Console" panose="020B0609040504020204" pitchFamily="49" charset="0"/>
              </a:rPr>
              <a:t>purl.org</a:t>
            </a:r>
            <a:r>
              <a:rPr lang="en-US" sz="1800" dirty="0">
                <a:latin typeface="Lucida Console" panose="020B0609040504020204" pitchFamily="49" charset="0"/>
              </a:rPr>
              <a:t>/dc/elements/1.1/&gt; .</a:t>
            </a:r>
            <a:br>
              <a:rPr lang="en-US" sz="1800" dirty="0">
                <a:latin typeface="Lucida Console" panose="020B0609040504020204" pitchFamily="49" charset="0"/>
              </a:rPr>
            </a:b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@prefix </a:t>
            </a:r>
            <a:r>
              <a:rPr lang="en-US" sz="1800" b="1" dirty="0" err="1">
                <a:solidFill>
                  <a:schemeClr val="accent4"/>
                </a:solidFill>
                <a:latin typeface="Lucida Console" panose="020B0609040504020204" pitchFamily="49" charset="0"/>
              </a:rPr>
              <a:t>xsd</a:t>
            </a: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: &lt;http://www.w3.org/2001/</a:t>
            </a:r>
            <a:r>
              <a:rPr lang="en-US" sz="1800" b="1" dirty="0" err="1">
                <a:solidFill>
                  <a:schemeClr val="accent4"/>
                </a:solidFill>
                <a:latin typeface="Lucida Console" panose="020B0609040504020204" pitchFamily="49" charset="0"/>
              </a:rPr>
              <a:t>XMLSchema</a:t>
            </a: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#&gt; .</a:t>
            </a:r>
            <a:b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</a:br>
            <a:br>
              <a:rPr lang="en-US" sz="1800" dirty="0">
                <a:latin typeface="Lucida Console" panose="020B0609040504020204" pitchFamily="49" charset="0"/>
              </a:rPr>
            </a:br>
            <a:r>
              <a:rPr lang="en-US" sz="1800" dirty="0">
                <a:latin typeface="Lucida Console" panose="020B0609040504020204" pitchFamily="49" charset="0"/>
              </a:rPr>
              <a:t>&lt;http://</a:t>
            </a:r>
            <a:r>
              <a:rPr lang="en-US" sz="1800" dirty="0" err="1">
                <a:latin typeface="Lucida Console" panose="020B0609040504020204" pitchFamily="49" charset="0"/>
              </a:rPr>
              <a:t>example.org</a:t>
            </a:r>
            <a:r>
              <a:rPr lang="en-US" sz="1800" dirty="0">
                <a:latin typeface="Lucida Console" panose="020B0609040504020204" pitchFamily="49" charset="0"/>
              </a:rPr>
              <a:t>/&gt; </a:t>
            </a:r>
            <a:r>
              <a:rPr lang="en-US" sz="1800" dirty="0" err="1">
                <a:latin typeface="Lucida Console" panose="020B0609040504020204" pitchFamily="49" charset="0"/>
              </a:rPr>
              <a:t>dc:date</a:t>
            </a:r>
            <a:r>
              <a:rPr lang="en-US" sz="1800" dirty="0">
                <a:latin typeface="Lucida Console" panose="020B0609040504020204" pitchFamily="49" charset="0"/>
              </a:rPr>
              <a:t> “2020-01-27”</a:t>
            </a: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^^</a:t>
            </a:r>
            <a:r>
              <a:rPr lang="en-US" sz="1800" b="1" dirty="0" err="1">
                <a:solidFill>
                  <a:schemeClr val="accent4"/>
                </a:solidFill>
                <a:latin typeface="Lucida Console" panose="020B0609040504020204" pitchFamily="49" charset="0"/>
              </a:rPr>
              <a:t>xsd:date</a:t>
            </a: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 </a:t>
            </a:r>
            <a:r>
              <a:rPr lang="en-US" sz="1800" dirty="0">
                <a:latin typeface="Lucida Console" panose="020B0609040504020204" pitchFamily="49" charset="0"/>
              </a:rPr>
              <a:t>.</a:t>
            </a:r>
            <a:br>
              <a:rPr lang="en-US" sz="1800" dirty="0">
                <a:latin typeface="Lucida Console" panose="020B0609040504020204" pitchFamily="49" charset="0"/>
              </a:rPr>
            </a:br>
            <a:endParaRPr lang="en-US" sz="1800" dirty="0">
              <a:latin typeface="Lucida Console" panose="020B0609040504020204" pitchFamily="49" charset="0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96A93E3-C65B-8B4B-B385-5D5E1813E89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7468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Multilingual support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EAAD01-A63C-BC4E-893A-5C7ABD970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RDF supports language annotations on literals</a:t>
            </a:r>
          </a:p>
          <a:p>
            <a:pPr lvl="1"/>
            <a:r>
              <a:rPr lang="en-GB" dirty="0"/>
              <a:t>Languages identified by ISO369-1 two letter codes: </a:t>
            </a:r>
            <a:r>
              <a:rPr lang="en-GB" dirty="0" err="1"/>
              <a:t>en</a:t>
            </a:r>
            <a:r>
              <a:rPr lang="en-GB" dirty="0"/>
              <a:t>, </a:t>
            </a:r>
            <a:r>
              <a:rPr lang="en-GB" dirty="0" err="1"/>
              <a:t>zh</a:t>
            </a:r>
            <a:r>
              <a:rPr lang="en-GB" dirty="0"/>
              <a:t>, </a:t>
            </a:r>
            <a:r>
              <a:rPr lang="en-GB" dirty="0" err="1"/>
              <a:t>fr</a:t>
            </a:r>
            <a:r>
              <a:rPr lang="en-GB" dirty="0"/>
              <a:t>, de, es</a:t>
            </a:r>
          </a:p>
          <a:p>
            <a:pPr marL="0" indent="0">
              <a:buNone/>
            </a:pPr>
            <a:endParaRPr lang="en-US" dirty="0">
              <a:latin typeface="Lucida Console" panose="020B06090405040202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@prefix dc: &lt; http://</a:t>
            </a:r>
            <a:r>
              <a:rPr lang="en-US" sz="1800" dirty="0" err="1">
                <a:latin typeface="Lucida Console" panose="020B0609040504020204" pitchFamily="49" charset="0"/>
              </a:rPr>
              <a:t>purl.org</a:t>
            </a:r>
            <a:r>
              <a:rPr lang="en-US" sz="1800" dirty="0">
                <a:latin typeface="Lucida Console" panose="020B0609040504020204" pitchFamily="49" charset="0"/>
              </a:rPr>
              <a:t>/dc/elements/1.1/&gt; .</a:t>
            </a:r>
            <a:br>
              <a:rPr lang="en-US" sz="1800" dirty="0">
                <a:latin typeface="Lucida Console" panose="020B0609040504020204" pitchFamily="49" charset="0"/>
              </a:rPr>
            </a:br>
            <a:br>
              <a:rPr lang="en-US" sz="1800" dirty="0">
                <a:latin typeface="Lucida Console" panose="020B0609040504020204" pitchFamily="49" charset="0"/>
              </a:rPr>
            </a:br>
            <a:r>
              <a:rPr lang="en-US" sz="1800" dirty="0">
                <a:latin typeface="Lucida Console" panose="020B0609040504020204" pitchFamily="49" charset="0"/>
              </a:rPr>
              <a:t>&lt;http://</a:t>
            </a:r>
            <a:r>
              <a:rPr lang="en-US" sz="1800" dirty="0" err="1">
                <a:latin typeface="Lucida Console" panose="020B0609040504020204" pitchFamily="49" charset="0"/>
              </a:rPr>
              <a:t>example.org</a:t>
            </a:r>
            <a:r>
              <a:rPr lang="en-US" sz="1800" dirty="0">
                <a:latin typeface="Lucida Console" panose="020B0609040504020204" pitchFamily="49" charset="0"/>
              </a:rPr>
              <a:t>/foreword&gt; </a:t>
            </a:r>
            <a:r>
              <a:rPr lang="en-US" sz="1800" dirty="0" err="1">
                <a:latin typeface="Lucida Console" panose="020B0609040504020204" pitchFamily="49" charset="0"/>
              </a:rPr>
              <a:t>dc:title</a:t>
            </a:r>
            <a:r>
              <a:rPr lang="en-US" sz="1800" dirty="0">
                <a:latin typeface="Lucida Console" panose="020B0609040504020204" pitchFamily="49" charset="0"/>
              </a:rPr>
              <a:t> “Foreword”</a:t>
            </a: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@</a:t>
            </a:r>
            <a:r>
              <a:rPr lang="en-US" sz="1800" b="1" dirty="0" err="1">
                <a:solidFill>
                  <a:schemeClr val="accent4"/>
                </a:solidFill>
                <a:latin typeface="Lucida Console" panose="020B0609040504020204" pitchFamily="49" charset="0"/>
              </a:rPr>
              <a:t>en</a:t>
            </a: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 </a:t>
            </a:r>
            <a:r>
              <a:rPr lang="en-US" sz="1800" dirty="0">
                <a:latin typeface="Lucida Console" panose="020B0609040504020204" pitchFamily="49" charset="0"/>
              </a:rPr>
              <a:t>.</a:t>
            </a:r>
            <a:br>
              <a:rPr lang="en-US" sz="1800" dirty="0">
                <a:latin typeface="Lucida Console" panose="020B0609040504020204" pitchFamily="49" charset="0"/>
              </a:rPr>
            </a:br>
            <a:r>
              <a:rPr lang="en-US" sz="1800" dirty="0">
                <a:latin typeface="Lucida Console" panose="020B0609040504020204" pitchFamily="49" charset="0"/>
              </a:rPr>
              <a:t>&lt;http://</a:t>
            </a:r>
            <a:r>
              <a:rPr lang="en-US" sz="1800" dirty="0" err="1">
                <a:latin typeface="Lucida Console" panose="020B0609040504020204" pitchFamily="49" charset="0"/>
              </a:rPr>
              <a:t>example.org</a:t>
            </a:r>
            <a:r>
              <a:rPr lang="en-US" sz="1800" dirty="0">
                <a:latin typeface="Lucida Console" panose="020B0609040504020204" pitchFamily="49" charset="0"/>
              </a:rPr>
              <a:t>/foreword&gt; </a:t>
            </a:r>
            <a:r>
              <a:rPr lang="en-US" sz="1800" dirty="0" err="1">
                <a:latin typeface="Lucida Console" panose="020B0609040504020204" pitchFamily="49" charset="0"/>
              </a:rPr>
              <a:t>dc:title</a:t>
            </a:r>
            <a:r>
              <a:rPr lang="en-US" sz="1800" dirty="0">
                <a:latin typeface="Lucida Console" panose="020B0609040504020204" pitchFamily="49" charset="0"/>
              </a:rPr>
              <a:t> “</a:t>
            </a:r>
            <a:r>
              <a:rPr lang="en-US" sz="1800" dirty="0" err="1">
                <a:latin typeface="Lucida Console" panose="020B0609040504020204" pitchFamily="49" charset="0"/>
              </a:rPr>
              <a:t>Avant-propos</a:t>
            </a:r>
            <a:r>
              <a:rPr lang="en-US" sz="1800" dirty="0">
                <a:latin typeface="Lucida Console" panose="020B0609040504020204" pitchFamily="49" charset="0"/>
              </a:rPr>
              <a:t>”</a:t>
            </a: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@</a:t>
            </a:r>
            <a:r>
              <a:rPr lang="en-US" sz="1800" b="1" dirty="0" err="1">
                <a:solidFill>
                  <a:schemeClr val="accent4"/>
                </a:solidFill>
                <a:latin typeface="Lucida Console" panose="020B0609040504020204" pitchFamily="49" charset="0"/>
              </a:rPr>
              <a:t>fr</a:t>
            </a: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 </a:t>
            </a:r>
            <a:r>
              <a:rPr lang="en-US" sz="1800" dirty="0">
                <a:latin typeface="Lucida Console" panose="020B0609040504020204" pitchFamily="49" charset="0"/>
              </a:rPr>
              <a:t>.</a:t>
            </a:r>
            <a:br>
              <a:rPr lang="en-US" sz="1800" dirty="0">
                <a:latin typeface="Lucida Console" panose="020B0609040504020204" pitchFamily="49" charset="0"/>
              </a:rPr>
            </a:br>
            <a:endParaRPr lang="en-US" sz="180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60B27EC-19D8-2743-B870-644EB417CFB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6637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Class membership</a:t>
            </a: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An object’s membership of a class is indicated using the </a:t>
            </a:r>
            <a:r>
              <a:rPr lang="en-GB" dirty="0" err="1"/>
              <a:t>rdf:type</a:t>
            </a:r>
            <a:r>
              <a:rPr lang="en-GB" dirty="0"/>
              <a:t> property</a:t>
            </a:r>
          </a:p>
          <a:p>
            <a:pPr marL="0" indent="0">
              <a:buNone/>
            </a:pPr>
            <a:r>
              <a:rPr lang="en-GB" dirty="0"/>
              <a:t>Turtle lets us abbreviate </a:t>
            </a:r>
            <a:r>
              <a:rPr lang="en-GB" dirty="0" err="1"/>
              <a:t>rdf:type</a:t>
            </a:r>
            <a:r>
              <a:rPr lang="en-GB" dirty="0"/>
              <a:t> with ‘a’: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@prefix ex: &lt;http://</a:t>
            </a:r>
            <a:r>
              <a:rPr lang="en-US" sz="1800" dirty="0" err="1">
                <a:latin typeface="Lucida Console" panose="020B0609040504020204" pitchFamily="49" charset="0"/>
              </a:rPr>
              <a:t>example.org</a:t>
            </a:r>
            <a:r>
              <a:rPr lang="en-US" sz="1800" dirty="0">
                <a:latin typeface="Lucida Console" panose="020B0609040504020204" pitchFamily="49" charset="0"/>
              </a:rPr>
              <a:t>/ontology/&gt; .</a:t>
            </a:r>
            <a:br>
              <a:rPr lang="en-US" sz="1800" dirty="0">
                <a:latin typeface="Lucida Console" panose="020B0609040504020204" pitchFamily="49" charset="0"/>
              </a:rPr>
            </a:br>
            <a:br>
              <a:rPr lang="en-US" sz="1800" dirty="0">
                <a:latin typeface="Lucida Console" panose="020B0609040504020204" pitchFamily="49" charset="0"/>
              </a:rPr>
            </a:br>
            <a:r>
              <a:rPr lang="en-US" sz="1800" dirty="0">
                <a:latin typeface="Lucida Console" panose="020B0609040504020204" pitchFamily="49" charset="0"/>
              </a:rPr>
              <a:t>&lt;http://</a:t>
            </a:r>
            <a:r>
              <a:rPr lang="en-US" sz="1800" dirty="0" err="1">
                <a:latin typeface="Lucida Console" panose="020B0609040504020204" pitchFamily="49" charset="0"/>
              </a:rPr>
              <a:t>example.org</a:t>
            </a:r>
            <a:r>
              <a:rPr lang="en-US" sz="1800" dirty="0">
                <a:latin typeface="Lucida Console" panose="020B0609040504020204" pitchFamily="49" charset="0"/>
              </a:rPr>
              <a:t>/&gt; </a:t>
            </a: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a</a:t>
            </a:r>
            <a:r>
              <a:rPr lang="en-US" sz="1800" dirty="0">
                <a:latin typeface="Lucida Console" panose="020B0609040504020204" pitchFamily="49" charset="0"/>
              </a:rPr>
              <a:t> </a:t>
            </a:r>
            <a:r>
              <a:rPr lang="en-US" sz="1800" dirty="0" err="1">
                <a:latin typeface="Lucida Console" panose="020B0609040504020204" pitchFamily="49" charset="0"/>
              </a:rPr>
              <a:t>ex:Website</a:t>
            </a:r>
            <a:br>
              <a:rPr lang="en-US" dirty="0">
                <a:latin typeface="Lucida Console" panose="020B0609040504020204" pitchFamily="49" charset="0"/>
              </a:rPr>
            </a:br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42D6EC9-5A37-0F47-8527-960797DA5FB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41E5229-0F97-A34D-A28E-C883D6ADFB5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7F3668B2-9329-EA46-BA78-71C503A928F1}" type="slidenum">
              <a:rPr lang="en-US" smtClean="0"/>
              <a:pPr/>
              <a:t>26</a:t>
            </a:fld>
            <a:endParaRPr lang="en-US"/>
          </a:p>
        </p:txBody>
      </p:sp>
      <p:cxnSp>
        <p:nvCxnSpPr>
          <p:cNvPr id="25605" name="AutoShape 5"/>
          <p:cNvCxnSpPr>
            <a:cxnSpLocks noChangeShapeType="1"/>
            <a:stCxn id="25608" idx="3"/>
            <a:endCxn id="25611" idx="1"/>
          </p:cNvCxnSpPr>
          <p:nvPr/>
        </p:nvCxnSpPr>
        <p:spPr bwMode="auto">
          <a:xfrm>
            <a:off x="4151313" y="5274469"/>
            <a:ext cx="3889376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5612535" y="4871828"/>
            <a:ext cx="9669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rdf:type</a:t>
            </a:r>
          </a:p>
        </p:txBody>
      </p:sp>
      <p:sp>
        <p:nvSpPr>
          <p:cNvPr id="25608" name="AutoShape 8"/>
          <p:cNvSpPr>
            <a:spLocks noChangeArrowheads="1"/>
          </p:cNvSpPr>
          <p:nvPr/>
        </p:nvSpPr>
        <p:spPr bwMode="auto">
          <a:xfrm>
            <a:off x="1517650" y="4986338"/>
            <a:ext cx="2633663" cy="5762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http://</a:t>
            </a:r>
            <a:r>
              <a:rPr lang="en-US" dirty="0" err="1">
                <a:solidFill>
                  <a:schemeClr val="bg1"/>
                </a:solidFill>
              </a:rPr>
              <a:t>example.org</a:t>
            </a:r>
            <a:r>
              <a:rPr lang="en-US" dirty="0">
                <a:solidFill>
                  <a:schemeClr val="bg1"/>
                </a:solidFill>
              </a:rPr>
              <a:t>/</a:t>
            </a:r>
          </a:p>
        </p:txBody>
      </p:sp>
      <p:sp>
        <p:nvSpPr>
          <p:cNvPr id="25611" name="AutoShape 11"/>
          <p:cNvSpPr>
            <a:spLocks noChangeArrowheads="1"/>
          </p:cNvSpPr>
          <p:nvPr/>
        </p:nvSpPr>
        <p:spPr bwMode="auto">
          <a:xfrm>
            <a:off x="8040689" y="4986338"/>
            <a:ext cx="2089150" cy="5762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ex:Website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57516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null URI</a:t>
            </a: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E6FF434-2C1D-8841-98D2-58D9AD302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Assertions about the null </a:t>
            </a:r>
            <a:r>
              <a:rPr lang="en-GB" dirty="0" err="1"/>
              <a:t>URIref</a:t>
            </a:r>
            <a:r>
              <a:rPr lang="en-GB" dirty="0"/>
              <a:t> </a:t>
            </a:r>
            <a:r>
              <a:rPr lang="en-GB" sz="1800" dirty="0">
                <a:latin typeface="Lucida Console" panose="020B0609040504020204" pitchFamily="49" charset="0"/>
              </a:rPr>
              <a:t>&lt;&gt;</a:t>
            </a:r>
            <a:r>
              <a:rPr lang="en-GB" dirty="0"/>
              <a:t> are about the RDF graph itself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@prefix dc: &lt; http://</a:t>
            </a:r>
            <a:r>
              <a:rPr lang="en-US" sz="1800" dirty="0" err="1">
                <a:latin typeface="Lucida Console" panose="020B0609040504020204" pitchFamily="49" charset="0"/>
              </a:rPr>
              <a:t>purl.org</a:t>
            </a:r>
            <a:r>
              <a:rPr lang="en-US" sz="1800" dirty="0">
                <a:latin typeface="Lucida Console" panose="020B0609040504020204" pitchFamily="49" charset="0"/>
              </a:rPr>
              <a:t>/dc/elements/1.1/&gt; .</a:t>
            </a:r>
            <a:br>
              <a:rPr lang="en-US" sz="1800" dirty="0">
                <a:latin typeface="Lucida Console" panose="020B0609040504020204" pitchFamily="49" charset="0"/>
              </a:rPr>
            </a:br>
            <a:r>
              <a:rPr lang="en-US" sz="1800" dirty="0">
                <a:latin typeface="Lucida Console" panose="020B0609040504020204" pitchFamily="49" charset="0"/>
              </a:rPr>
              <a:t>@prefix </a:t>
            </a:r>
            <a:r>
              <a:rPr lang="en-US" sz="1800" dirty="0" err="1">
                <a:latin typeface="Lucida Console" panose="020B0609040504020204" pitchFamily="49" charset="0"/>
              </a:rPr>
              <a:t>xsd</a:t>
            </a:r>
            <a:r>
              <a:rPr lang="en-US" sz="1800" dirty="0">
                <a:latin typeface="Lucida Console" panose="020B0609040504020204" pitchFamily="49" charset="0"/>
              </a:rPr>
              <a:t>: &lt;http://www.w3.org/2001/</a:t>
            </a:r>
            <a:r>
              <a:rPr lang="en-US" sz="1800" dirty="0" err="1">
                <a:latin typeface="Lucida Console" panose="020B0609040504020204" pitchFamily="49" charset="0"/>
              </a:rPr>
              <a:t>XMLSchema</a:t>
            </a:r>
            <a:r>
              <a:rPr lang="en-US" sz="1800" dirty="0">
                <a:latin typeface="Lucida Console" panose="020B0609040504020204" pitchFamily="49" charset="0"/>
              </a:rPr>
              <a:t>#&gt; .</a:t>
            </a:r>
            <a:br>
              <a:rPr lang="en-US" sz="1800" dirty="0">
                <a:latin typeface="Lucida Console" panose="020B0609040504020204" pitchFamily="49" charset="0"/>
              </a:rPr>
            </a:br>
            <a:br>
              <a:rPr lang="en-US" sz="1800" dirty="0">
                <a:latin typeface="Lucida Console" panose="020B0609040504020204" pitchFamily="49" charset="0"/>
              </a:rPr>
            </a:b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&lt;&gt;</a:t>
            </a:r>
            <a:r>
              <a:rPr lang="en-US" sz="1800" dirty="0">
                <a:latin typeface="Lucida Console" panose="020B0609040504020204" pitchFamily="49" charset="0"/>
              </a:rPr>
              <a:t> </a:t>
            </a:r>
            <a:r>
              <a:rPr lang="en-US" sz="1800" dirty="0" err="1">
                <a:latin typeface="Lucida Console" panose="020B0609040504020204" pitchFamily="49" charset="0"/>
              </a:rPr>
              <a:t>dc:date</a:t>
            </a:r>
            <a:r>
              <a:rPr lang="en-US" sz="1800" dirty="0">
                <a:latin typeface="Lucida Console" panose="020B0609040504020204" pitchFamily="49" charset="0"/>
              </a:rPr>
              <a:t> “2020-01-26”^^</a:t>
            </a:r>
            <a:r>
              <a:rPr lang="en-US" sz="1800" dirty="0" err="1">
                <a:latin typeface="Lucida Console" panose="020B0609040504020204" pitchFamily="49" charset="0"/>
              </a:rPr>
              <a:t>xsd:date</a:t>
            </a:r>
            <a:r>
              <a:rPr lang="en-US" sz="1800" dirty="0">
                <a:latin typeface="Lucida Console" panose="020B0609040504020204" pitchFamily="49" charset="0"/>
              </a:rPr>
              <a:t> ;</a:t>
            </a:r>
            <a:br>
              <a:rPr lang="en-US" sz="1800" dirty="0">
                <a:latin typeface="Lucida Console" panose="020B0609040504020204" pitchFamily="49" charset="0"/>
              </a:rPr>
            </a:br>
            <a:r>
              <a:rPr lang="en-US" sz="1800" dirty="0">
                <a:latin typeface="Lucida Console" panose="020B0609040504020204" pitchFamily="49" charset="0"/>
              </a:rPr>
              <a:t>   </a:t>
            </a:r>
            <a:r>
              <a:rPr lang="en-US" sz="1800" dirty="0" err="1">
                <a:latin typeface="Lucida Console" panose="020B0609040504020204" pitchFamily="49" charset="0"/>
              </a:rPr>
              <a:t>dc:creator</a:t>
            </a:r>
            <a:r>
              <a:rPr lang="en-US" sz="1800" dirty="0">
                <a:latin typeface="Lucida Console" panose="020B0609040504020204" pitchFamily="49" charset="0"/>
              </a:rPr>
              <a:t> &lt;</a:t>
            </a:r>
            <a:r>
              <a:rPr lang="en-US" sz="1800" dirty="0" err="1">
                <a:latin typeface="Lucida Console" panose="020B0609040504020204" pitchFamily="49" charset="0"/>
              </a:rPr>
              <a:t>mailto:nmg@ecs.soton.ac.uk</a:t>
            </a:r>
            <a:r>
              <a:rPr lang="en-US" sz="1800" dirty="0">
                <a:latin typeface="Lucida Console" panose="020B0609040504020204" pitchFamily="49" charset="0"/>
              </a:rPr>
              <a:t>&gt; .</a:t>
            </a:r>
            <a:br>
              <a:rPr lang="en-US" sz="1800" dirty="0">
                <a:latin typeface="Lucida Console" panose="020B0609040504020204" pitchFamily="49" charset="0"/>
              </a:rPr>
            </a:br>
            <a:endParaRPr lang="en-US" sz="1800" dirty="0">
              <a:latin typeface="Lucida Console" panose="020B0609040504020204" pitchFamily="49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00D8B0-CBD9-1D40-8E43-69CCDA7D6DE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0144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Collections</a:t>
            </a:r>
            <a:endParaRPr lang="en-US"/>
          </a:p>
        </p:txBody>
      </p:sp>
      <p:sp>
        <p:nvSpPr>
          <p:cNvPr id="72707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Collections (</a:t>
            </a:r>
            <a:r>
              <a:rPr lang="en-GB" sz="1800" dirty="0" err="1">
                <a:latin typeface="Lucida Console" panose="020B0609040504020204" pitchFamily="49" charset="0"/>
              </a:rPr>
              <a:t>rdf:List</a:t>
            </a:r>
            <a:r>
              <a:rPr lang="en-GB" dirty="0"/>
              <a:t>) are a way of expressing ordered groups in RDF</a:t>
            </a:r>
          </a:p>
          <a:p>
            <a:r>
              <a:rPr lang="en-GB" dirty="0"/>
              <a:t>Recursive definition – a collection consists of the first item in the collection and another collection which is the remainder</a:t>
            </a:r>
          </a:p>
          <a:p>
            <a:r>
              <a:rPr lang="en-GB" dirty="0"/>
              <a:t>Resource to represent an empty collection – </a:t>
            </a:r>
            <a:r>
              <a:rPr lang="en-GB" sz="1800" dirty="0" err="1">
                <a:latin typeface="Lucida Console" panose="020B0609040504020204" pitchFamily="49" charset="0"/>
              </a:rPr>
              <a:t>rdf:nil</a:t>
            </a:r>
            <a:endParaRPr lang="en-GB" sz="1800" dirty="0">
              <a:latin typeface="Lucida Console" panose="020B0609040504020204" pitchFamily="49" charset="0"/>
            </a:endParaRPr>
          </a:p>
          <a:p>
            <a:r>
              <a:rPr lang="en-GB" dirty="0"/>
              <a:t>Similar to cons/car/</a:t>
            </a:r>
            <a:r>
              <a:rPr lang="en-GB" dirty="0" err="1"/>
              <a:t>cdr</a:t>
            </a:r>
            <a:r>
              <a:rPr lang="en-GB" dirty="0"/>
              <a:t> lists in Lisp</a:t>
            </a:r>
          </a:p>
          <a:p>
            <a:pPr lvl="1"/>
            <a:r>
              <a:rPr lang="en-GB" sz="1600" dirty="0" err="1">
                <a:latin typeface="Lucida Console" panose="020B0609040504020204" pitchFamily="49" charset="0"/>
              </a:rPr>
              <a:t>rdf:first</a:t>
            </a:r>
            <a:r>
              <a:rPr lang="en-GB" sz="1600" dirty="0">
                <a:latin typeface="Lucida Console" panose="020B0609040504020204" pitchFamily="49" charset="0"/>
              </a:rPr>
              <a:t> </a:t>
            </a:r>
            <a:r>
              <a:rPr lang="en-GB" dirty="0"/>
              <a:t>equivalent to car – the first item in a collection</a:t>
            </a:r>
          </a:p>
          <a:p>
            <a:pPr lvl="1"/>
            <a:r>
              <a:rPr lang="en-GB" sz="1600" dirty="0" err="1">
                <a:latin typeface="Lucida Console" panose="020B0609040504020204" pitchFamily="49" charset="0"/>
              </a:rPr>
              <a:t>rdf:rest</a:t>
            </a:r>
            <a:r>
              <a:rPr lang="en-GB" sz="1600" dirty="0">
                <a:latin typeface="Lucida Console" panose="020B0609040504020204" pitchFamily="49" charset="0"/>
              </a:rPr>
              <a:t> </a:t>
            </a:r>
            <a:r>
              <a:rPr lang="en-GB" dirty="0" err="1"/>
              <a:t>equivaent</a:t>
            </a:r>
            <a:r>
              <a:rPr lang="en-GB" dirty="0"/>
              <a:t> to </a:t>
            </a:r>
            <a:r>
              <a:rPr lang="en-GB" dirty="0" err="1"/>
              <a:t>cdr</a:t>
            </a:r>
            <a:r>
              <a:rPr lang="en-GB" dirty="0"/>
              <a:t> – the rest of the collection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Immutable – cannot be altered without rendering the collection ill-formed</a:t>
            </a:r>
          </a:p>
          <a:p>
            <a:r>
              <a:rPr lang="en-GB" dirty="0"/>
              <a:t>Relatively uncommon in plain RDF, but used extensively in the RDF serialisation of OWL (see later lecture)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EF31161-FD68-DA4F-82E2-8D6A5C0795B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9256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Collections</a:t>
            </a:r>
            <a:endParaRPr lang="en-US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16B577C-384F-6745-83D5-43B517BA427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74755" name="AutoShape 3"/>
          <p:cNvCxnSpPr>
            <a:cxnSpLocks noChangeShapeType="1"/>
            <a:stCxn id="74758" idx="3"/>
            <a:endCxn id="74760" idx="2"/>
          </p:cNvCxnSpPr>
          <p:nvPr/>
        </p:nvCxnSpPr>
        <p:spPr bwMode="auto">
          <a:xfrm flipV="1">
            <a:off x="3576000" y="3018717"/>
            <a:ext cx="2231868" cy="13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5129068" y="2386720"/>
            <a:ext cx="96693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 eaLnBrk="1" hangingPunct="1"/>
            <a:r>
              <a:rPr lang="en-US" sz="1600" dirty="0" err="1">
                <a:ea typeface="Arial" charset="0"/>
                <a:cs typeface="Arial" charset="0"/>
              </a:rPr>
              <a:t>rdf:type</a:t>
            </a:r>
            <a:endParaRPr lang="en-US" sz="1600" dirty="0">
              <a:ea typeface="Arial" charset="0"/>
              <a:cs typeface="Arial" charset="0"/>
            </a:endParaRPr>
          </a:p>
        </p:txBody>
      </p:sp>
      <p:sp>
        <p:nvSpPr>
          <p:cNvPr id="74758" name="AutoShape 6"/>
          <p:cNvSpPr>
            <a:spLocks noChangeArrowheads="1"/>
          </p:cNvSpPr>
          <p:nvPr/>
        </p:nvSpPr>
        <p:spPr bwMode="auto">
          <a:xfrm>
            <a:off x="1056000" y="2730717"/>
            <a:ext cx="2520000" cy="57626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http://</a:t>
            </a:r>
            <a:r>
              <a:rPr lang="en-US" dirty="0" err="1">
                <a:solidFill>
                  <a:schemeClr val="bg1"/>
                </a:solidFill>
              </a:rPr>
              <a:t>example.org</a:t>
            </a:r>
            <a:r>
              <a:rPr lang="en-US" dirty="0">
                <a:solidFill>
                  <a:schemeClr val="bg1"/>
                </a:solidFill>
              </a:rPr>
              <a:t>/</a:t>
            </a:r>
          </a:p>
        </p:txBody>
      </p:sp>
      <p:sp>
        <p:nvSpPr>
          <p:cNvPr id="74760" name="Oval 8"/>
          <p:cNvSpPr>
            <a:spLocks noChangeArrowheads="1"/>
          </p:cNvSpPr>
          <p:nvPr/>
        </p:nvSpPr>
        <p:spPr bwMode="auto">
          <a:xfrm>
            <a:off x="5807868" y="2730717"/>
            <a:ext cx="576263" cy="576000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762" name="AutoShape 10"/>
          <p:cNvSpPr>
            <a:spLocks noChangeArrowheads="1"/>
          </p:cNvSpPr>
          <p:nvPr/>
        </p:nvSpPr>
        <p:spPr bwMode="auto">
          <a:xfrm>
            <a:off x="8327868" y="3669505"/>
            <a:ext cx="3240000" cy="5760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dirty="0" err="1">
                <a:solidFill>
                  <a:schemeClr val="bg1"/>
                </a:solidFill>
                <a:ea typeface="Arial" charset="0"/>
                <a:cs typeface="Arial" charset="0"/>
              </a:rPr>
              <a:t>mailto:bill@example.org</a:t>
            </a:r>
            <a:endParaRPr lang="en-US" dirty="0">
              <a:solidFill>
                <a:schemeClr val="bg1"/>
              </a:solidFill>
              <a:ea typeface="Arial" charset="0"/>
              <a:cs typeface="Arial" charset="0"/>
            </a:endParaRPr>
          </a:p>
        </p:txBody>
      </p:sp>
      <p:sp>
        <p:nvSpPr>
          <p:cNvPr id="74764" name="Rectangle 12"/>
          <p:cNvSpPr>
            <a:spLocks noChangeArrowheads="1"/>
          </p:cNvSpPr>
          <p:nvPr/>
        </p:nvSpPr>
        <p:spPr bwMode="auto">
          <a:xfrm>
            <a:off x="3827160" y="2666959"/>
            <a:ext cx="118974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 eaLnBrk="1" hangingPunct="1"/>
            <a:r>
              <a:rPr lang="en-US" sz="1600" dirty="0" err="1">
                <a:ea typeface="Arial" charset="0"/>
                <a:cs typeface="Arial" charset="0"/>
              </a:rPr>
              <a:t>dc:creator</a:t>
            </a:r>
            <a:endParaRPr lang="en-US" sz="1600" dirty="0">
              <a:ea typeface="Arial" charset="0"/>
              <a:cs typeface="Arial" charset="0"/>
            </a:endParaRPr>
          </a:p>
        </p:txBody>
      </p:sp>
      <p:sp>
        <p:nvSpPr>
          <p:cNvPr id="74766" name="AutoShape 14"/>
          <p:cNvSpPr>
            <a:spLocks noChangeArrowheads="1"/>
          </p:cNvSpPr>
          <p:nvPr/>
        </p:nvSpPr>
        <p:spPr bwMode="auto">
          <a:xfrm>
            <a:off x="8327868" y="4614109"/>
            <a:ext cx="3240000" cy="5760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dirty="0" err="1">
                <a:solidFill>
                  <a:schemeClr val="bg1"/>
                </a:solidFill>
                <a:ea typeface="Arial" charset="0"/>
                <a:cs typeface="Arial" charset="0"/>
              </a:rPr>
              <a:t>mailto:sally@example.org</a:t>
            </a:r>
            <a:endParaRPr lang="en-US" dirty="0">
              <a:solidFill>
                <a:schemeClr val="bg1"/>
              </a:solidFill>
              <a:ea typeface="Arial" charset="0"/>
              <a:cs typeface="Arial" charset="0"/>
            </a:endParaRPr>
          </a:p>
        </p:txBody>
      </p:sp>
      <p:sp>
        <p:nvSpPr>
          <p:cNvPr id="74769" name="AutoShape 17"/>
          <p:cNvSpPr>
            <a:spLocks noChangeArrowheads="1"/>
          </p:cNvSpPr>
          <p:nvPr/>
        </p:nvSpPr>
        <p:spPr bwMode="auto">
          <a:xfrm>
            <a:off x="8327868" y="2730717"/>
            <a:ext cx="3240000" cy="5760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dirty="0" err="1">
                <a:solidFill>
                  <a:schemeClr val="bg1"/>
                </a:solidFill>
                <a:ea typeface="Arial" charset="0"/>
                <a:cs typeface="Arial" charset="0"/>
              </a:rPr>
              <a:t>mailto:john@example.org</a:t>
            </a:r>
            <a:endParaRPr lang="en-US" dirty="0">
              <a:solidFill>
                <a:schemeClr val="bg1"/>
              </a:solidFill>
              <a:ea typeface="Arial" charset="0"/>
              <a:cs typeface="Arial" charset="0"/>
            </a:endParaRPr>
          </a:p>
        </p:txBody>
      </p:sp>
      <p:sp>
        <p:nvSpPr>
          <p:cNvPr id="74772" name="AutoShape 20"/>
          <p:cNvSpPr>
            <a:spLocks noChangeArrowheads="1"/>
          </p:cNvSpPr>
          <p:nvPr/>
        </p:nvSpPr>
        <p:spPr bwMode="auto">
          <a:xfrm>
            <a:off x="5591967" y="1780757"/>
            <a:ext cx="1008063" cy="5760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rdf:List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74774" name="AutoShape 22"/>
          <p:cNvCxnSpPr>
            <a:cxnSpLocks noChangeShapeType="1"/>
            <a:stCxn id="74760" idx="0"/>
            <a:endCxn id="74772" idx="2"/>
          </p:cNvCxnSpPr>
          <p:nvPr/>
        </p:nvCxnSpPr>
        <p:spPr bwMode="auto">
          <a:xfrm flipH="1" flipV="1">
            <a:off x="6095999" y="2356757"/>
            <a:ext cx="1" cy="37396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4775" name="Rectangle 23"/>
          <p:cNvSpPr>
            <a:spLocks noChangeArrowheads="1"/>
          </p:cNvSpPr>
          <p:nvPr/>
        </p:nvSpPr>
        <p:spPr bwMode="auto">
          <a:xfrm>
            <a:off x="6886959" y="2671171"/>
            <a:ext cx="93807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 dirty="0" err="1">
                <a:ea typeface="Arial" charset="0"/>
                <a:cs typeface="Arial" charset="0"/>
              </a:rPr>
              <a:t>rdf:first</a:t>
            </a:r>
            <a:endParaRPr lang="en-US" sz="1600" dirty="0">
              <a:ea typeface="Arial" charset="0"/>
              <a:cs typeface="Arial" charset="0"/>
            </a:endParaRPr>
          </a:p>
        </p:txBody>
      </p:sp>
      <p:sp>
        <p:nvSpPr>
          <p:cNvPr id="74776" name="Rectangle 24"/>
          <p:cNvSpPr>
            <a:spLocks noChangeArrowheads="1"/>
          </p:cNvSpPr>
          <p:nvPr/>
        </p:nvSpPr>
        <p:spPr bwMode="auto">
          <a:xfrm>
            <a:off x="5016909" y="3319921"/>
            <a:ext cx="91723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 dirty="0" err="1">
                <a:ea typeface="Arial" charset="0"/>
                <a:cs typeface="Arial" charset="0"/>
              </a:rPr>
              <a:t>rdf:rest</a:t>
            </a:r>
            <a:endParaRPr lang="en-US" sz="1600" dirty="0">
              <a:ea typeface="Arial" charset="0"/>
              <a:cs typeface="Arial" charset="0"/>
            </a:endParaRPr>
          </a:p>
        </p:txBody>
      </p:sp>
      <p:sp>
        <p:nvSpPr>
          <p:cNvPr id="74778" name="AutoShape 26"/>
          <p:cNvSpPr>
            <a:spLocks noChangeArrowheads="1"/>
          </p:cNvSpPr>
          <p:nvPr/>
        </p:nvSpPr>
        <p:spPr bwMode="auto">
          <a:xfrm>
            <a:off x="5591964" y="5572933"/>
            <a:ext cx="1008063" cy="5760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rdf:nil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4780" name="Oval 28"/>
          <p:cNvSpPr>
            <a:spLocks noChangeArrowheads="1"/>
          </p:cNvSpPr>
          <p:nvPr/>
        </p:nvSpPr>
        <p:spPr bwMode="auto">
          <a:xfrm>
            <a:off x="5807866" y="3673503"/>
            <a:ext cx="576263" cy="576000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781" name="Oval 29"/>
          <p:cNvSpPr>
            <a:spLocks noChangeArrowheads="1"/>
          </p:cNvSpPr>
          <p:nvPr/>
        </p:nvSpPr>
        <p:spPr bwMode="auto">
          <a:xfrm>
            <a:off x="5807866" y="4624844"/>
            <a:ext cx="576263" cy="576000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74782" name="AutoShape 30"/>
          <p:cNvCxnSpPr>
            <a:cxnSpLocks noChangeShapeType="1"/>
            <a:stCxn id="74760" idx="4"/>
            <a:endCxn id="74780" idx="0"/>
          </p:cNvCxnSpPr>
          <p:nvPr/>
        </p:nvCxnSpPr>
        <p:spPr bwMode="auto">
          <a:xfrm flipH="1">
            <a:off x="6095998" y="3306717"/>
            <a:ext cx="2" cy="366786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4783" name="AutoShape 31"/>
          <p:cNvCxnSpPr>
            <a:cxnSpLocks noChangeShapeType="1"/>
            <a:stCxn id="74780" idx="4"/>
            <a:endCxn id="74781" idx="0"/>
          </p:cNvCxnSpPr>
          <p:nvPr/>
        </p:nvCxnSpPr>
        <p:spPr bwMode="auto">
          <a:xfrm>
            <a:off x="6095998" y="4249503"/>
            <a:ext cx="0" cy="375341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4784" name="AutoShape 32"/>
          <p:cNvCxnSpPr>
            <a:cxnSpLocks noChangeShapeType="1"/>
            <a:stCxn id="74781" idx="4"/>
            <a:endCxn id="74778" idx="0"/>
          </p:cNvCxnSpPr>
          <p:nvPr/>
        </p:nvCxnSpPr>
        <p:spPr bwMode="auto">
          <a:xfrm flipH="1">
            <a:off x="6095996" y="5200844"/>
            <a:ext cx="2" cy="372089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4785" name="AutoShape 33"/>
          <p:cNvCxnSpPr>
            <a:cxnSpLocks noChangeShapeType="1"/>
            <a:stCxn id="74781" idx="6"/>
            <a:endCxn id="74766" idx="1"/>
          </p:cNvCxnSpPr>
          <p:nvPr/>
        </p:nvCxnSpPr>
        <p:spPr bwMode="auto">
          <a:xfrm flipV="1">
            <a:off x="6384129" y="4902109"/>
            <a:ext cx="1943739" cy="1073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4786" name="AutoShape 34"/>
          <p:cNvCxnSpPr>
            <a:cxnSpLocks noChangeShapeType="1"/>
            <a:stCxn id="74780" idx="6"/>
            <a:endCxn id="74762" idx="1"/>
          </p:cNvCxnSpPr>
          <p:nvPr/>
        </p:nvCxnSpPr>
        <p:spPr bwMode="auto">
          <a:xfrm flipV="1">
            <a:off x="6384129" y="3957505"/>
            <a:ext cx="1943739" cy="399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4787" name="AutoShape 35"/>
          <p:cNvCxnSpPr>
            <a:cxnSpLocks noChangeShapeType="1"/>
            <a:stCxn id="74760" idx="6"/>
            <a:endCxn id="74769" idx="1"/>
          </p:cNvCxnSpPr>
          <p:nvPr/>
        </p:nvCxnSpPr>
        <p:spPr bwMode="auto">
          <a:xfrm>
            <a:off x="6384131" y="3018717"/>
            <a:ext cx="1943737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4788" name="Rectangle 36"/>
          <p:cNvSpPr>
            <a:spLocks noChangeArrowheads="1"/>
          </p:cNvSpPr>
          <p:nvPr/>
        </p:nvSpPr>
        <p:spPr bwMode="auto">
          <a:xfrm>
            <a:off x="5016908" y="4264531"/>
            <a:ext cx="91723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 dirty="0" err="1">
                <a:ea typeface="Arial" charset="0"/>
                <a:cs typeface="Arial" charset="0"/>
              </a:rPr>
              <a:t>rdf:rest</a:t>
            </a:r>
            <a:endParaRPr lang="en-US" sz="1600" dirty="0">
              <a:ea typeface="Arial" charset="0"/>
              <a:cs typeface="Arial" charset="0"/>
            </a:endParaRPr>
          </a:p>
        </p:txBody>
      </p:sp>
      <p:sp>
        <p:nvSpPr>
          <p:cNvPr id="74789" name="Rectangle 37"/>
          <p:cNvSpPr>
            <a:spLocks noChangeArrowheads="1"/>
          </p:cNvSpPr>
          <p:nvPr/>
        </p:nvSpPr>
        <p:spPr bwMode="auto">
          <a:xfrm>
            <a:off x="5016907" y="5217611"/>
            <a:ext cx="91723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 dirty="0" err="1">
                <a:ea typeface="Arial" charset="0"/>
                <a:cs typeface="Arial" charset="0"/>
              </a:rPr>
              <a:t>rdf:rest</a:t>
            </a:r>
            <a:endParaRPr lang="en-US" sz="1600" dirty="0">
              <a:ea typeface="Arial" charset="0"/>
              <a:cs typeface="Arial" charset="0"/>
            </a:endParaRPr>
          </a:p>
        </p:txBody>
      </p:sp>
      <p:sp>
        <p:nvSpPr>
          <p:cNvPr id="74790" name="Rectangle 38"/>
          <p:cNvSpPr>
            <a:spLocks noChangeArrowheads="1"/>
          </p:cNvSpPr>
          <p:nvPr/>
        </p:nvSpPr>
        <p:spPr bwMode="auto">
          <a:xfrm>
            <a:off x="6886959" y="3584870"/>
            <a:ext cx="93807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 dirty="0" err="1">
                <a:ea typeface="Arial" charset="0"/>
                <a:cs typeface="Arial" charset="0"/>
              </a:rPr>
              <a:t>rdf:first</a:t>
            </a:r>
            <a:endParaRPr lang="en-US" sz="1600" dirty="0">
              <a:ea typeface="Arial" charset="0"/>
              <a:cs typeface="Arial" charset="0"/>
            </a:endParaRPr>
          </a:p>
        </p:txBody>
      </p:sp>
      <p:sp>
        <p:nvSpPr>
          <p:cNvPr id="74791" name="Rectangle 39"/>
          <p:cNvSpPr>
            <a:spLocks noChangeArrowheads="1"/>
          </p:cNvSpPr>
          <p:nvPr/>
        </p:nvSpPr>
        <p:spPr bwMode="auto">
          <a:xfrm>
            <a:off x="6886959" y="4536648"/>
            <a:ext cx="93807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rdf:first</a:t>
            </a:r>
          </a:p>
        </p:txBody>
      </p:sp>
    </p:spTree>
    <p:extLst>
      <p:ext uri="{BB962C8B-B14F-4D97-AF65-F5344CB8AC3E}">
        <p14:creationId xmlns:p14="http://schemas.microsoft.com/office/powerpoint/2010/main" val="291683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Resource Description Framework?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ADD41D-4C2E-EA4E-8E9A-DDE643A6C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A standard data model for the Semantic Web</a:t>
            </a:r>
          </a:p>
          <a:p>
            <a:r>
              <a:rPr lang="en-US" dirty="0"/>
              <a:t>A knowledge representation language</a:t>
            </a:r>
          </a:p>
          <a:p>
            <a:r>
              <a:rPr lang="en-US" dirty="0"/>
              <a:t>A family of data formats and notations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866E58A-F75E-B04C-B52B-F1A509B6AD8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4088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Collections</a:t>
            </a:r>
            <a:endParaRPr lang="en-US"/>
          </a:p>
        </p:txBody>
      </p:sp>
      <p:sp>
        <p:nvSpPr>
          <p:cNvPr id="76803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Turtle syntax for collections uses parentheses </a:t>
            </a:r>
            <a:r>
              <a:rPr lang="en-GB" sz="1800" dirty="0">
                <a:latin typeface="Lucida Console" panose="020B0609040504020204" pitchFamily="49" charset="0"/>
              </a:rPr>
              <a:t>()</a:t>
            </a:r>
            <a:r>
              <a:rPr lang="en-GB" dirty="0"/>
              <a:t>: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@prefix dc: &lt;http://</a:t>
            </a:r>
            <a:r>
              <a:rPr lang="en-US" sz="1800" dirty="0" err="1">
                <a:latin typeface="Lucida Console" panose="020B0609040504020204" pitchFamily="49" charset="0"/>
              </a:rPr>
              <a:t>purl.org</a:t>
            </a:r>
            <a:r>
              <a:rPr lang="en-US" sz="1800" dirty="0">
                <a:latin typeface="Lucida Console" panose="020B0609040504020204" pitchFamily="49" charset="0"/>
              </a:rPr>
              <a:t>/dc/elements/1.1/&gt; .</a:t>
            </a:r>
            <a:br>
              <a:rPr lang="en-US" sz="1800" dirty="0">
                <a:latin typeface="Lucida Console" panose="020B0609040504020204" pitchFamily="49" charset="0"/>
              </a:rPr>
            </a:br>
            <a:br>
              <a:rPr lang="en-US" sz="1800" dirty="0">
                <a:latin typeface="Lucida Console" panose="020B0609040504020204" pitchFamily="49" charset="0"/>
              </a:rPr>
            </a:br>
            <a:r>
              <a:rPr lang="en-US" sz="1800" dirty="0">
                <a:latin typeface="Lucida Console" panose="020B0609040504020204" pitchFamily="49" charset="0"/>
              </a:rPr>
              <a:t>&lt;http://</a:t>
            </a:r>
            <a:r>
              <a:rPr lang="en-US" sz="1800" dirty="0" err="1">
                <a:latin typeface="Lucida Console" panose="020B0609040504020204" pitchFamily="49" charset="0"/>
              </a:rPr>
              <a:t>example.org</a:t>
            </a:r>
            <a:r>
              <a:rPr lang="en-US" sz="1800" dirty="0">
                <a:latin typeface="Lucida Console" panose="020B0609040504020204" pitchFamily="49" charset="0"/>
              </a:rPr>
              <a:t>&gt; </a:t>
            </a:r>
            <a:r>
              <a:rPr lang="en-US" sz="1800" dirty="0" err="1">
                <a:latin typeface="Lucida Console" panose="020B0609040504020204" pitchFamily="49" charset="0"/>
              </a:rPr>
              <a:t>dc:creator</a:t>
            </a:r>
            <a:r>
              <a:rPr lang="en-US" sz="1800" dirty="0">
                <a:latin typeface="Lucida Console" panose="020B0609040504020204" pitchFamily="49" charset="0"/>
              </a:rPr>
              <a:t> </a:t>
            </a: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( &lt;</a:t>
            </a:r>
            <a:r>
              <a:rPr lang="en-US" sz="1800" b="1" dirty="0" err="1">
                <a:solidFill>
                  <a:schemeClr val="accent4"/>
                </a:solidFill>
                <a:latin typeface="Lucida Console" panose="020B0609040504020204" pitchFamily="49" charset="0"/>
              </a:rPr>
              <a:t>mailto:john@example.org</a:t>
            </a: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&gt;</a:t>
            </a:r>
            <a:b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</a:b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                                  &lt;</a:t>
            </a:r>
            <a:r>
              <a:rPr lang="en-US" sz="1800" b="1" dirty="0" err="1">
                <a:solidFill>
                  <a:schemeClr val="accent4"/>
                </a:solidFill>
                <a:latin typeface="Lucida Console" panose="020B0609040504020204" pitchFamily="49" charset="0"/>
              </a:rPr>
              <a:t>mailto:bill@example.org</a:t>
            </a: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&gt;</a:t>
            </a:r>
            <a:b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</a:b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                                  &lt;</a:t>
            </a:r>
            <a:r>
              <a:rPr lang="en-US" sz="1800" b="1" dirty="0" err="1">
                <a:solidFill>
                  <a:schemeClr val="accent4"/>
                </a:solidFill>
                <a:latin typeface="Lucida Console" panose="020B0609040504020204" pitchFamily="49" charset="0"/>
              </a:rPr>
              <a:t>mailto:sally@example.org</a:t>
            </a: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&gt; ) </a:t>
            </a:r>
            <a:r>
              <a:rPr lang="en-US" sz="1800" dirty="0">
                <a:latin typeface="Lucida Console" panose="020B0609040504020204" pitchFamily="49" charset="0"/>
              </a:rPr>
              <a:t>.</a:t>
            </a:r>
            <a:endParaRPr lang="en-US" sz="1800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85F2E26-B573-314E-BF32-246827BC796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44327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77AC4-F7D4-DC49-9953-4D889D656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E770F4-1484-E14C-8C0F-38E7263764C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Possible to write collections without using this syntax (but why would you?)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@prefix dc: &lt;http://</a:t>
            </a:r>
            <a:r>
              <a:rPr lang="en-US" sz="1800" dirty="0" err="1">
                <a:latin typeface="Lucida Console" panose="020B0609040504020204" pitchFamily="49" charset="0"/>
              </a:rPr>
              <a:t>purl.org</a:t>
            </a:r>
            <a:r>
              <a:rPr lang="en-US" sz="1800" dirty="0">
                <a:latin typeface="Lucida Console" panose="020B0609040504020204" pitchFamily="49" charset="0"/>
              </a:rPr>
              <a:t>/dc/elements/1.1/&gt; .</a:t>
            </a:r>
            <a:br>
              <a:rPr lang="en-US" sz="1800" dirty="0">
                <a:latin typeface="Lucida Console" panose="020B0609040504020204" pitchFamily="49" charset="0"/>
              </a:rPr>
            </a:br>
            <a:br>
              <a:rPr lang="en-US" sz="1800" dirty="0">
                <a:latin typeface="Lucida Console" panose="020B0609040504020204" pitchFamily="49" charset="0"/>
              </a:rPr>
            </a:br>
            <a:r>
              <a:rPr lang="en-US" sz="1800" dirty="0">
                <a:latin typeface="Lucida Console" panose="020B0609040504020204" pitchFamily="49" charset="0"/>
              </a:rPr>
              <a:t>&lt;http://</a:t>
            </a:r>
            <a:r>
              <a:rPr lang="en-US" sz="1800" dirty="0" err="1">
                <a:latin typeface="Lucida Console" panose="020B0609040504020204" pitchFamily="49" charset="0"/>
              </a:rPr>
              <a:t>example.org</a:t>
            </a:r>
            <a:r>
              <a:rPr lang="en-US" sz="1800" dirty="0">
                <a:latin typeface="Lucida Console" panose="020B0609040504020204" pitchFamily="49" charset="0"/>
              </a:rPr>
              <a:t>&gt; </a:t>
            </a:r>
            <a:r>
              <a:rPr lang="en-US" sz="1800" dirty="0" err="1">
                <a:latin typeface="Lucida Console" panose="020B0609040504020204" pitchFamily="49" charset="0"/>
              </a:rPr>
              <a:t>dc:creator</a:t>
            </a:r>
            <a:r>
              <a:rPr lang="en-US" sz="1800" dirty="0">
                <a:latin typeface="Lucida Console" panose="020B0609040504020204" pitchFamily="49" charset="0"/>
              </a:rPr>
              <a:t> </a:t>
            </a: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[ </a:t>
            </a:r>
            <a:r>
              <a:rPr lang="en-US" sz="1800" b="1" dirty="0" err="1">
                <a:solidFill>
                  <a:schemeClr val="accent4"/>
                </a:solidFill>
                <a:latin typeface="Lucida Console" panose="020B0609040504020204" pitchFamily="49" charset="0"/>
              </a:rPr>
              <a:t>rdf:type</a:t>
            </a: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 </a:t>
            </a:r>
            <a:r>
              <a:rPr lang="en-US" sz="1800" b="1" dirty="0" err="1">
                <a:solidFill>
                  <a:schemeClr val="accent4"/>
                </a:solidFill>
                <a:latin typeface="Lucida Console" panose="020B0609040504020204" pitchFamily="49" charset="0"/>
              </a:rPr>
              <a:t>rdf:List</a:t>
            </a: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 ;</a:t>
            </a:r>
            <a:b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</a:b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                                  </a:t>
            </a:r>
            <a:r>
              <a:rPr lang="en-US" sz="1800" b="1" dirty="0" err="1">
                <a:solidFill>
                  <a:schemeClr val="accent4"/>
                </a:solidFill>
                <a:latin typeface="Lucida Console" panose="020B0609040504020204" pitchFamily="49" charset="0"/>
              </a:rPr>
              <a:t>rdf:first</a:t>
            </a: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 &lt;</a:t>
            </a:r>
            <a:r>
              <a:rPr lang="en-US" sz="1800" b="1" dirty="0" err="1">
                <a:solidFill>
                  <a:schemeClr val="accent4"/>
                </a:solidFill>
                <a:latin typeface="Lucida Console" panose="020B0609040504020204" pitchFamily="49" charset="0"/>
              </a:rPr>
              <a:t>mailto:john@example.org</a:t>
            </a: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&gt; ;</a:t>
            </a:r>
            <a:b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</a:b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                                  </a:t>
            </a:r>
            <a:r>
              <a:rPr lang="en-US" sz="1800" b="1" dirty="0" err="1">
                <a:solidFill>
                  <a:schemeClr val="accent4"/>
                </a:solidFill>
                <a:latin typeface="Lucida Console" panose="020B0609040504020204" pitchFamily="49" charset="0"/>
              </a:rPr>
              <a:t>rdf:rest</a:t>
            </a:r>
            <a:b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</a:b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                                  [ </a:t>
            </a:r>
            <a:r>
              <a:rPr lang="en-US" sz="1800" b="1" dirty="0" err="1">
                <a:solidFill>
                  <a:schemeClr val="accent4"/>
                </a:solidFill>
                <a:latin typeface="Lucida Console" panose="020B0609040504020204" pitchFamily="49" charset="0"/>
              </a:rPr>
              <a:t>rdf:first</a:t>
            </a: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 &lt;</a:t>
            </a:r>
            <a:r>
              <a:rPr lang="en-US" sz="1800" b="1" dirty="0" err="1">
                <a:solidFill>
                  <a:schemeClr val="accent4"/>
                </a:solidFill>
                <a:latin typeface="Lucida Console" panose="020B0609040504020204" pitchFamily="49" charset="0"/>
              </a:rPr>
              <a:t>mailto:bill@example.org</a:t>
            </a: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&gt; ;</a:t>
            </a:r>
            <a:b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</a:b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                                    </a:t>
            </a:r>
            <a:r>
              <a:rPr lang="en-US" sz="1800" b="1" dirty="0" err="1">
                <a:solidFill>
                  <a:schemeClr val="accent4"/>
                </a:solidFill>
                <a:latin typeface="Lucida Console" panose="020B0609040504020204" pitchFamily="49" charset="0"/>
              </a:rPr>
              <a:t>rdf:rest</a:t>
            </a:r>
            <a:b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</a:b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                                    [ </a:t>
            </a:r>
            <a:r>
              <a:rPr lang="en-US" sz="1800" b="1" dirty="0" err="1">
                <a:solidFill>
                  <a:schemeClr val="accent4"/>
                </a:solidFill>
                <a:latin typeface="Lucida Console" panose="020B0609040504020204" pitchFamily="49" charset="0"/>
              </a:rPr>
              <a:t>rdf:first</a:t>
            </a: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 &lt;</a:t>
            </a:r>
            <a:r>
              <a:rPr lang="en-US" sz="1800" b="1" dirty="0" err="1">
                <a:solidFill>
                  <a:schemeClr val="accent4"/>
                </a:solidFill>
                <a:latin typeface="Lucida Console" panose="020B0609040504020204" pitchFamily="49" charset="0"/>
              </a:rPr>
              <a:t>mailto:sally@example.org</a:t>
            </a: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&gt; ;</a:t>
            </a:r>
            <a:b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</a:b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                                      </a:t>
            </a:r>
            <a:r>
              <a:rPr lang="en-US" sz="1800" b="1" dirty="0" err="1">
                <a:solidFill>
                  <a:schemeClr val="accent4"/>
                </a:solidFill>
                <a:latin typeface="Lucida Console" panose="020B0609040504020204" pitchFamily="49" charset="0"/>
              </a:rPr>
              <a:t>rdf:rest</a:t>
            </a: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 </a:t>
            </a:r>
            <a:r>
              <a:rPr lang="en-US" sz="1800" b="1" dirty="0" err="1">
                <a:solidFill>
                  <a:schemeClr val="accent4"/>
                </a:solidFill>
                <a:latin typeface="Lucida Console" panose="020B0609040504020204" pitchFamily="49" charset="0"/>
              </a:rPr>
              <a:t>rdf:nil</a:t>
            </a: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 ] ] ] </a:t>
            </a:r>
            <a:r>
              <a:rPr lang="en-US" sz="1800" dirty="0">
                <a:latin typeface="Lucida Console" panose="020B0609040504020204" pitchFamily="49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2B224-D7CB-2541-8279-23A6EDDE164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79903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B265C-26DE-E344-8BD1-14F0E228D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3B8EA6-003F-F048-952C-3325E08A105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Note that these two graphs say fundamentally different things.</a:t>
            </a:r>
          </a:p>
          <a:p>
            <a:pPr marL="0" indent="0">
              <a:buNone/>
            </a:pPr>
            <a:r>
              <a:rPr lang="en-US" dirty="0"/>
              <a:t>In this, </a:t>
            </a:r>
            <a:r>
              <a:rPr lang="en-US" sz="1800" dirty="0">
                <a:latin typeface="Lucida Console" panose="020B0609040504020204" pitchFamily="49" charset="0"/>
              </a:rPr>
              <a:t>http://</a:t>
            </a:r>
            <a:r>
              <a:rPr lang="en-US" sz="1800" dirty="0" err="1">
                <a:latin typeface="Lucida Console" panose="020B0609040504020204" pitchFamily="49" charset="0"/>
              </a:rPr>
              <a:t>example.org</a:t>
            </a:r>
            <a:r>
              <a:rPr lang="en-US" sz="1800" dirty="0">
                <a:latin typeface="Lucida Console" panose="020B0609040504020204" pitchFamily="49" charset="0"/>
              </a:rPr>
              <a:t>/ </a:t>
            </a:r>
            <a:r>
              <a:rPr lang="en-US" dirty="0"/>
              <a:t>has one creator, which is a container:</a:t>
            </a:r>
          </a:p>
          <a:p>
            <a:pPr marL="0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@prefix dc: &lt;http://</a:t>
            </a:r>
            <a:r>
              <a:rPr lang="en-US" sz="1800" dirty="0" err="1">
                <a:latin typeface="Lucida Console" panose="020B0609040504020204" pitchFamily="49" charset="0"/>
              </a:rPr>
              <a:t>purl.org</a:t>
            </a:r>
            <a:r>
              <a:rPr lang="en-US" sz="1800" dirty="0">
                <a:latin typeface="Lucida Console" panose="020B0609040504020204" pitchFamily="49" charset="0"/>
              </a:rPr>
              <a:t>/dc/elements/1.1/&gt; .</a:t>
            </a:r>
            <a:br>
              <a:rPr lang="en-US" sz="1800" dirty="0">
                <a:latin typeface="Lucida Console" panose="020B0609040504020204" pitchFamily="49" charset="0"/>
              </a:rPr>
            </a:br>
            <a:br>
              <a:rPr lang="en-US" sz="1800" dirty="0">
                <a:latin typeface="Lucida Console" panose="020B0609040504020204" pitchFamily="49" charset="0"/>
              </a:rPr>
            </a:br>
            <a:r>
              <a:rPr lang="en-US" sz="1800" dirty="0">
                <a:latin typeface="Lucida Console" panose="020B0609040504020204" pitchFamily="49" charset="0"/>
              </a:rPr>
              <a:t>&lt;http://</a:t>
            </a:r>
            <a:r>
              <a:rPr lang="en-US" sz="1800" dirty="0" err="1">
                <a:latin typeface="Lucida Console" panose="020B0609040504020204" pitchFamily="49" charset="0"/>
              </a:rPr>
              <a:t>example.org</a:t>
            </a:r>
            <a:r>
              <a:rPr lang="en-US" sz="1800" dirty="0">
                <a:latin typeface="Lucida Console" panose="020B0609040504020204" pitchFamily="49" charset="0"/>
              </a:rPr>
              <a:t>&gt; </a:t>
            </a:r>
            <a:r>
              <a:rPr lang="en-US" sz="1800" dirty="0" err="1">
                <a:latin typeface="Lucida Console" panose="020B0609040504020204" pitchFamily="49" charset="0"/>
              </a:rPr>
              <a:t>dc:creator</a:t>
            </a:r>
            <a:r>
              <a:rPr lang="en-US" sz="1800" dirty="0">
                <a:latin typeface="Lucida Console" panose="020B0609040504020204" pitchFamily="49" charset="0"/>
              </a:rPr>
              <a:t> </a:t>
            </a: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( &lt;</a:t>
            </a:r>
            <a:r>
              <a:rPr lang="en-US" sz="1800" b="1" dirty="0" err="1">
                <a:solidFill>
                  <a:schemeClr val="accent4"/>
                </a:solidFill>
                <a:latin typeface="Lucida Console" panose="020B0609040504020204" pitchFamily="49" charset="0"/>
              </a:rPr>
              <a:t>mailto:john@example.org</a:t>
            </a: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&gt;</a:t>
            </a:r>
            <a:b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</a:b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                                  &lt;</a:t>
            </a:r>
            <a:r>
              <a:rPr lang="en-US" sz="1800" b="1" dirty="0" err="1">
                <a:solidFill>
                  <a:schemeClr val="accent4"/>
                </a:solidFill>
                <a:latin typeface="Lucida Console" panose="020B0609040504020204" pitchFamily="49" charset="0"/>
              </a:rPr>
              <a:t>mailto:bill@example.org</a:t>
            </a: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&gt;</a:t>
            </a:r>
            <a:b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</a:b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                                  &lt;</a:t>
            </a:r>
            <a:r>
              <a:rPr lang="en-US" sz="1800" b="1" dirty="0" err="1">
                <a:solidFill>
                  <a:schemeClr val="accent4"/>
                </a:solidFill>
                <a:latin typeface="Lucida Console" panose="020B0609040504020204" pitchFamily="49" charset="0"/>
              </a:rPr>
              <a:t>mailto:sally@example.org</a:t>
            </a: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&gt; ) </a:t>
            </a:r>
            <a:r>
              <a:rPr lang="en-US" sz="1800" dirty="0">
                <a:latin typeface="Lucida Console" panose="020B0609040504020204" pitchFamily="49" charset="0"/>
              </a:rPr>
              <a:t>.</a:t>
            </a:r>
          </a:p>
          <a:p>
            <a:pPr marL="0" indent="0">
              <a:buNone/>
            </a:pPr>
            <a:r>
              <a:rPr lang="en-US" dirty="0"/>
              <a:t>In this, </a:t>
            </a:r>
            <a:r>
              <a:rPr lang="en-US" sz="1800" dirty="0">
                <a:latin typeface="Lucida Console" panose="020B0609040504020204" pitchFamily="49" charset="0"/>
              </a:rPr>
              <a:t>http://</a:t>
            </a:r>
            <a:r>
              <a:rPr lang="en-US" sz="1800" dirty="0" err="1">
                <a:latin typeface="Lucida Console" panose="020B0609040504020204" pitchFamily="49" charset="0"/>
              </a:rPr>
              <a:t>example.org</a:t>
            </a:r>
            <a:r>
              <a:rPr lang="en-US" sz="1800" dirty="0">
                <a:latin typeface="Lucida Console" panose="020B0609040504020204" pitchFamily="49" charset="0"/>
              </a:rPr>
              <a:t>/ </a:t>
            </a:r>
            <a:r>
              <a:rPr lang="en-US" dirty="0"/>
              <a:t>has three creators:</a:t>
            </a:r>
          </a:p>
          <a:p>
            <a:pPr marL="0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@prefix dc: &lt;http://</a:t>
            </a:r>
            <a:r>
              <a:rPr lang="en-US" sz="1800" dirty="0" err="1">
                <a:latin typeface="Lucida Console" panose="020B0609040504020204" pitchFamily="49" charset="0"/>
              </a:rPr>
              <a:t>purl.org</a:t>
            </a:r>
            <a:r>
              <a:rPr lang="en-US" sz="1800" dirty="0">
                <a:latin typeface="Lucida Console" panose="020B0609040504020204" pitchFamily="49" charset="0"/>
              </a:rPr>
              <a:t>/dc/elements/1.1/&gt; .</a:t>
            </a:r>
            <a:br>
              <a:rPr lang="en-US" sz="1800" dirty="0">
                <a:latin typeface="Lucida Console" panose="020B0609040504020204" pitchFamily="49" charset="0"/>
              </a:rPr>
            </a:br>
            <a:br>
              <a:rPr lang="en-US" sz="1800" dirty="0">
                <a:latin typeface="Lucida Console" panose="020B0609040504020204" pitchFamily="49" charset="0"/>
              </a:rPr>
            </a:br>
            <a:r>
              <a:rPr lang="en-US" sz="1800" dirty="0">
                <a:latin typeface="Lucida Console" panose="020B0609040504020204" pitchFamily="49" charset="0"/>
              </a:rPr>
              <a:t>&lt;http://</a:t>
            </a:r>
            <a:r>
              <a:rPr lang="en-US" sz="1800" dirty="0" err="1">
                <a:latin typeface="Lucida Console" panose="020B0609040504020204" pitchFamily="49" charset="0"/>
              </a:rPr>
              <a:t>example.org</a:t>
            </a:r>
            <a:r>
              <a:rPr lang="en-US" sz="1800" dirty="0">
                <a:latin typeface="Lucida Console" panose="020B0609040504020204" pitchFamily="49" charset="0"/>
              </a:rPr>
              <a:t>&gt; </a:t>
            </a:r>
            <a:r>
              <a:rPr lang="en-US" sz="1800" dirty="0" err="1">
                <a:latin typeface="Lucida Console" panose="020B0609040504020204" pitchFamily="49" charset="0"/>
              </a:rPr>
              <a:t>dc:creator</a:t>
            </a:r>
            <a:r>
              <a:rPr lang="en-US" sz="1800" dirty="0">
                <a:latin typeface="Lucida Console" panose="020B0609040504020204" pitchFamily="49" charset="0"/>
              </a:rPr>
              <a:t> </a:t>
            </a: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&lt;</a:t>
            </a:r>
            <a:r>
              <a:rPr lang="en-US" sz="1800" b="1" dirty="0" err="1">
                <a:solidFill>
                  <a:schemeClr val="accent4"/>
                </a:solidFill>
                <a:latin typeface="Lucida Console" panose="020B0609040504020204" pitchFamily="49" charset="0"/>
              </a:rPr>
              <a:t>mailto:john@example.org</a:t>
            </a: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&gt; ,</a:t>
            </a:r>
            <a:b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</a:b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                                &lt;</a:t>
            </a:r>
            <a:r>
              <a:rPr lang="en-US" sz="1800" b="1" dirty="0" err="1">
                <a:solidFill>
                  <a:schemeClr val="accent4"/>
                </a:solidFill>
                <a:latin typeface="Lucida Console" panose="020B0609040504020204" pitchFamily="49" charset="0"/>
              </a:rPr>
              <a:t>mailto:bill@example.org</a:t>
            </a: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&gt; ,</a:t>
            </a:r>
            <a:b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</a:b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                                &lt;</a:t>
            </a:r>
            <a:r>
              <a:rPr lang="en-US" sz="1800" b="1" dirty="0" err="1">
                <a:solidFill>
                  <a:schemeClr val="accent4"/>
                </a:solidFill>
                <a:latin typeface="Lucida Console" panose="020B0609040504020204" pitchFamily="49" charset="0"/>
              </a:rPr>
              <a:t>mailto:sally@example.org</a:t>
            </a:r>
            <a:r>
              <a:rPr lang="en-US" sz="1800" b="1" dirty="0">
                <a:solidFill>
                  <a:schemeClr val="accent4"/>
                </a:solidFill>
                <a:latin typeface="Lucida Console" panose="020B0609040504020204" pitchFamily="49" charset="0"/>
              </a:rPr>
              <a:t>&gt; </a:t>
            </a:r>
            <a:r>
              <a:rPr lang="en-US" sz="1800" dirty="0">
                <a:latin typeface="Lucida Console" panose="020B0609040504020204" pitchFamily="49" charset="0"/>
              </a:rPr>
              <a:t>.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2F0595-CAE9-184E-92EE-91813A514F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89173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Further Reading</a:t>
            </a:r>
          </a:p>
        </p:txBody>
      </p:sp>
    </p:spTree>
    <p:extLst>
      <p:ext uri="{BB962C8B-B14F-4D97-AF65-F5344CB8AC3E}">
        <p14:creationId xmlns:p14="http://schemas.microsoft.com/office/powerpoint/2010/main" val="143403757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Status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7EC4D27-8EE0-004C-8F39-0AB49254F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78851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Original version published in 1999</a:t>
            </a:r>
          </a:p>
          <a:p>
            <a:r>
              <a:rPr lang="en-GB" dirty="0"/>
              <a:t>Working group (RDF Core) formed in April 2001</a:t>
            </a:r>
          </a:p>
          <a:p>
            <a:r>
              <a:rPr lang="en-GB" dirty="0"/>
              <a:t>Revised version published in early 2004</a:t>
            </a:r>
          </a:p>
          <a:p>
            <a:r>
              <a:rPr lang="en-GB" dirty="0"/>
              <a:t>New RDF working group from </a:t>
            </a:r>
            <a:r>
              <a:rPr lang="en-GB"/>
              <a:t>in 2011 until 2013</a:t>
            </a:r>
            <a:endParaRPr lang="en-GB" dirty="0"/>
          </a:p>
          <a:p>
            <a:pPr lvl="1"/>
            <a:r>
              <a:rPr lang="en-US" dirty="0"/>
              <a:t>New standard syntaxes (Turtle, JSON)</a:t>
            </a:r>
          </a:p>
          <a:p>
            <a:pPr lvl="1"/>
            <a:r>
              <a:rPr lang="en-US" dirty="0"/>
              <a:t>Multiple graphs and graph stores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70254B-B960-7D4E-A25F-26054AC3F27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03381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references</a:t>
            </a:r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E62EFD2-A3A0-EF4C-B191-AD8ABC97C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8089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dirty="0"/>
              <a:t>RDF homepage at W3C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http://www.w3.org/RDF/</a:t>
            </a:r>
          </a:p>
          <a:p>
            <a:pPr>
              <a:lnSpc>
                <a:spcPct val="90000"/>
              </a:lnSpc>
            </a:pPr>
            <a:r>
              <a:rPr lang="en-GB" dirty="0"/>
              <a:t>RDF 1.1 Primer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https://www.w3.org/TR/rdf11-primer/</a:t>
            </a:r>
          </a:p>
          <a:p>
            <a:pPr>
              <a:lnSpc>
                <a:spcPct val="90000"/>
              </a:lnSpc>
            </a:pPr>
            <a:r>
              <a:rPr lang="en-GB" dirty="0"/>
              <a:t>Turtle specification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https://www.w3.org/TR/turtle/</a:t>
            </a:r>
          </a:p>
          <a:p>
            <a:pPr>
              <a:lnSpc>
                <a:spcPct val="90000"/>
              </a:lnSpc>
            </a:pPr>
            <a:r>
              <a:rPr lang="en-GB" dirty="0"/>
              <a:t>RDF/N3 Primer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http://www.w3.org/2000/10/swap/</a:t>
            </a:r>
            <a:r>
              <a:rPr lang="en-US" dirty="0" err="1"/>
              <a:t>Primer.html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GB" dirty="0"/>
              <a:t>XML Schema Part 2: </a:t>
            </a:r>
            <a:r>
              <a:rPr lang="en-GB" dirty="0" err="1"/>
              <a:t>Datatypes</a:t>
            </a:r>
            <a:endParaRPr lang="en-GB" dirty="0"/>
          </a:p>
          <a:p>
            <a:pPr lvl="1">
              <a:lnSpc>
                <a:spcPct val="90000"/>
              </a:lnSpc>
            </a:pPr>
            <a:r>
              <a:rPr lang="en-US" dirty="0"/>
              <a:t>http://www.w3.org/TR/xmlschema-2/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07CF06-8EE4-4843-B435-5B363DFAB0F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36559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973A3-35F9-D548-B5D1-BA51C0C30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Lecture: Linked Data</a:t>
            </a:r>
          </a:p>
        </p:txBody>
      </p:sp>
    </p:spTree>
    <p:extLst>
      <p:ext uri="{BB962C8B-B14F-4D97-AF65-F5344CB8AC3E}">
        <p14:creationId xmlns:p14="http://schemas.microsoft.com/office/powerpoint/2010/main" val="4287135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data model</a:t>
            </a:r>
            <a:endParaRPr lang="en-US" dirty="0"/>
          </a:p>
        </p:txBody>
      </p:sp>
      <p:sp>
        <p:nvSpPr>
          <p:cNvPr id="89091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Statements in the form of subject-predicate-object </a:t>
            </a:r>
            <a:r>
              <a:rPr lang="en-GB" b="1" dirty="0"/>
              <a:t>triples</a:t>
            </a:r>
          </a:p>
          <a:p>
            <a:r>
              <a:rPr lang="en-GB" dirty="0"/>
              <a:t>Typed relationships between resources</a:t>
            </a:r>
          </a:p>
          <a:p>
            <a:r>
              <a:rPr lang="en-GB" dirty="0"/>
              <a:t>Collection of RDF statements represents a </a:t>
            </a:r>
            <a:r>
              <a:rPr lang="en-US" dirty="0"/>
              <a:t>labeled</a:t>
            </a:r>
            <a:r>
              <a:rPr lang="en-GB" dirty="0"/>
              <a:t>, directed graph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A4D5CD23-E4F4-2F4D-ACE4-1C5CFC03AB3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E92FC82-700F-9F4A-8EEB-25AB8F6F163B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7F3668B2-9329-EA46-BA78-71C503A928F1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89101" name="AutoShape 5"/>
          <p:cNvSpPr>
            <a:spLocks noChangeArrowheads="1"/>
          </p:cNvSpPr>
          <p:nvPr/>
        </p:nvSpPr>
        <p:spPr bwMode="auto">
          <a:xfrm>
            <a:off x="2085368" y="5026146"/>
            <a:ext cx="2094628" cy="5762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cs typeface="Georgia"/>
              </a:rPr>
              <a:t>RDF Semantics</a:t>
            </a:r>
          </a:p>
        </p:txBody>
      </p:sp>
      <p:sp>
        <p:nvSpPr>
          <p:cNvPr id="89099" name="AutoShape 8"/>
          <p:cNvSpPr>
            <a:spLocks noChangeArrowheads="1"/>
          </p:cNvSpPr>
          <p:nvPr/>
        </p:nvSpPr>
        <p:spPr bwMode="auto">
          <a:xfrm>
            <a:off x="8053388" y="5021326"/>
            <a:ext cx="1590810" cy="5762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cs typeface="Georgia"/>
              </a:rPr>
              <a:t>Pat Hayes</a:t>
            </a:r>
          </a:p>
        </p:txBody>
      </p:sp>
      <p:cxnSp>
        <p:nvCxnSpPr>
          <p:cNvPr id="89094" name="AutoShape 10"/>
          <p:cNvCxnSpPr>
            <a:cxnSpLocks noChangeShapeType="1"/>
            <a:stCxn id="89101" idx="3"/>
            <a:endCxn id="89099" idx="1"/>
          </p:cNvCxnSpPr>
          <p:nvPr/>
        </p:nvCxnSpPr>
        <p:spPr bwMode="auto">
          <a:xfrm flipV="1">
            <a:off x="4179996" y="5309457"/>
            <a:ext cx="3873392" cy="482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89095" name="Text Box 11"/>
          <p:cNvSpPr txBox="1">
            <a:spLocks noChangeArrowheads="1"/>
          </p:cNvSpPr>
          <p:nvPr/>
        </p:nvSpPr>
        <p:spPr bwMode="auto">
          <a:xfrm>
            <a:off x="5460629" y="4737543"/>
            <a:ext cx="122661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GB" dirty="0">
                <a:cs typeface="Georgia"/>
              </a:rPr>
              <a:t>edited by</a:t>
            </a:r>
            <a:endParaRPr lang="en-US" dirty="0">
              <a:cs typeface="Georgia"/>
            </a:endParaRPr>
          </a:p>
        </p:txBody>
      </p:sp>
      <p:sp>
        <p:nvSpPr>
          <p:cNvPr id="89096" name="Text Box 12"/>
          <p:cNvSpPr txBox="1">
            <a:spLocks noChangeArrowheads="1"/>
          </p:cNvSpPr>
          <p:nvPr/>
        </p:nvSpPr>
        <p:spPr bwMode="auto">
          <a:xfrm>
            <a:off x="2680474" y="5678737"/>
            <a:ext cx="90441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600" dirty="0">
                <a:cs typeface="Georgia"/>
              </a:rPr>
              <a:t>subject</a:t>
            </a:r>
            <a:endParaRPr lang="en-US" sz="1600" dirty="0">
              <a:cs typeface="Georgia"/>
            </a:endParaRPr>
          </a:p>
        </p:txBody>
      </p:sp>
      <p:sp>
        <p:nvSpPr>
          <p:cNvPr id="89097" name="Text Box 13"/>
          <p:cNvSpPr txBox="1">
            <a:spLocks noChangeArrowheads="1"/>
          </p:cNvSpPr>
          <p:nvPr/>
        </p:nvSpPr>
        <p:spPr bwMode="auto">
          <a:xfrm>
            <a:off x="5534026" y="5678737"/>
            <a:ext cx="111120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600" dirty="0">
                <a:cs typeface="Georgia"/>
              </a:rPr>
              <a:t>predicate</a:t>
            </a:r>
            <a:endParaRPr lang="en-US" sz="1600" dirty="0">
              <a:cs typeface="Georgia"/>
            </a:endParaRPr>
          </a:p>
        </p:txBody>
      </p:sp>
      <p:sp>
        <p:nvSpPr>
          <p:cNvPr id="89098" name="Text Box 14"/>
          <p:cNvSpPr txBox="1">
            <a:spLocks noChangeArrowheads="1"/>
          </p:cNvSpPr>
          <p:nvPr/>
        </p:nvSpPr>
        <p:spPr bwMode="auto">
          <a:xfrm>
            <a:off x="8448683" y="5676481"/>
            <a:ext cx="80021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600" dirty="0">
                <a:cs typeface="Georgia"/>
              </a:rPr>
              <a:t>object</a:t>
            </a:r>
            <a:endParaRPr lang="en-US" sz="1600" dirty="0"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513116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1" name="Text Box 3"/>
          <p:cNvSpPr txBox="1">
            <a:spLocks noChangeArrowheads="1"/>
          </p:cNvSpPr>
          <p:nvPr/>
        </p:nvSpPr>
        <p:spPr bwMode="auto">
          <a:xfrm>
            <a:off x="3251993" y="5429250"/>
            <a:ext cx="5688013" cy="37623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>
                <a:solidFill>
                  <a:schemeClr val="bg1">
                    <a:lumMod val="50000"/>
                  </a:schemeClr>
                </a:solidFill>
              </a:rPr>
              <a:t>XML + Namespaces</a:t>
            </a:r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11972" name="Text Box 4"/>
          <p:cNvSpPr txBox="1">
            <a:spLocks noChangeArrowheads="1"/>
          </p:cNvSpPr>
          <p:nvPr/>
        </p:nvSpPr>
        <p:spPr bwMode="auto">
          <a:xfrm>
            <a:off x="3251992" y="5861050"/>
            <a:ext cx="3816350" cy="37623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>
                <a:solidFill>
                  <a:schemeClr val="bg1">
                    <a:lumMod val="50000"/>
                  </a:schemeClr>
                </a:solidFill>
              </a:rPr>
              <a:t>URI</a:t>
            </a:r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11973" name="Text Box 5"/>
          <p:cNvSpPr txBox="1">
            <a:spLocks noChangeArrowheads="1"/>
          </p:cNvSpPr>
          <p:nvPr/>
        </p:nvSpPr>
        <p:spPr bwMode="auto">
          <a:xfrm>
            <a:off x="7141368" y="5861050"/>
            <a:ext cx="1800225" cy="37623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>
                <a:solidFill>
                  <a:schemeClr val="bg1">
                    <a:lumMod val="50000"/>
                  </a:schemeClr>
                </a:solidFill>
              </a:rPr>
              <a:t>Unicode</a:t>
            </a:r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8149431" y="3717926"/>
            <a:ext cx="808037" cy="1655763"/>
            <a:chOff x="4196" y="1389"/>
            <a:chExt cx="509" cy="1588"/>
          </a:xfrm>
          <a:solidFill>
            <a:schemeClr val="bg1">
              <a:lumMod val="85000"/>
            </a:schemeClr>
          </a:solidFill>
        </p:grpSpPr>
        <p:sp>
          <p:nvSpPr>
            <p:cNvPr id="85013" name="Text Box 7"/>
            <p:cNvSpPr txBox="1">
              <a:spLocks noChangeArrowheads="1"/>
            </p:cNvSpPr>
            <p:nvPr/>
          </p:nvSpPr>
          <p:spPr bwMode="auto">
            <a:xfrm rot="-5400000">
              <a:off x="3521" y="2064"/>
              <a:ext cx="1588" cy="237"/>
            </a:xfrm>
            <a:prstGeom prst="rect">
              <a:avLst/>
            </a:prstGeom>
            <a:grpFill/>
            <a:ln w="952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solidFill>
                    <a:schemeClr val="bg1">
                      <a:lumMod val="50000"/>
                    </a:schemeClr>
                  </a:solidFill>
                </a:rPr>
                <a:t>Signature</a:t>
              </a:r>
              <a:endParaRPr lang="en-US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85014" name="Text Box 8"/>
            <p:cNvSpPr txBox="1">
              <a:spLocks noChangeArrowheads="1"/>
            </p:cNvSpPr>
            <p:nvPr/>
          </p:nvSpPr>
          <p:spPr bwMode="auto">
            <a:xfrm rot="-5400000">
              <a:off x="3793" y="2064"/>
              <a:ext cx="1588" cy="237"/>
            </a:xfrm>
            <a:prstGeom prst="rect">
              <a:avLst/>
            </a:prstGeom>
            <a:grpFill/>
            <a:ln w="952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solidFill>
                    <a:schemeClr val="bg1">
                      <a:lumMod val="50000"/>
                    </a:schemeClr>
                  </a:solidFill>
                </a:rPr>
                <a:t>Encryption</a:t>
              </a:r>
              <a:endParaRPr lang="en-US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sp>
        <p:nvSpPr>
          <p:cNvPr id="211977" name="Text Box 9"/>
          <p:cNvSpPr txBox="1">
            <a:spLocks noChangeArrowheads="1"/>
          </p:cNvSpPr>
          <p:nvPr/>
        </p:nvSpPr>
        <p:spPr bwMode="auto">
          <a:xfrm>
            <a:off x="6636543" y="4133850"/>
            <a:ext cx="1439863" cy="376238"/>
          </a:xfrm>
          <a:prstGeom prst="rect">
            <a:avLst/>
          </a:prstGeom>
          <a:solidFill>
            <a:srgbClr val="D9D9D9"/>
          </a:solidFill>
          <a:ln w="9525">
            <a:solidFill>
              <a:srgbClr val="7F7F7F"/>
            </a:solidFill>
            <a:prstDash val="dash"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>
                <a:solidFill>
                  <a:srgbClr val="7F7F7F"/>
                </a:solidFill>
              </a:rPr>
              <a:t>Rules</a:t>
            </a:r>
            <a:endParaRPr lang="en-US">
              <a:solidFill>
                <a:srgbClr val="7F7F7F"/>
              </a:solidFill>
            </a:endParaRPr>
          </a:p>
        </p:txBody>
      </p:sp>
      <p:sp>
        <p:nvSpPr>
          <p:cNvPr id="211978" name="Text Box 10"/>
          <p:cNvSpPr txBox="1">
            <a:spLocks noChangeArrowheads="1"/>
          </p:cNvSpPr>
          <p:nvPr/>
        </p:nvSpPr>
        <p:spPr bwMode="auto">
          <a:xfrm>
            <a:off x="3251993" y="3700464"/>
            <a:ext cx="4824413" cy="376237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50000"/>
              </a:schemeClr>
            </a:solidFill>
            <a:prstDash val="dash"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>
                <a:solidFill>
                  <a:schemeClr val="bg1">
                    <a:lumMod val="50000"/>
                  </a:schemeClr>
                </a:solidFill>
              </a:rPr>
              <a:t>Proof</a:t>
            </a:r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11979" name="Text Box 11"/>
          <p:cNvSpPr txBox="1">
            <a:spLocks noChangeArrowheads="1"/>
          </p:cNvSpPr>
          <p:nvPr/>
        </p:nvSpPr>
        <p:spPr bwMode="auto">
          <a:xfrm>
            <a:off x="3251993" y="3268664"/>
            <a:ext cx="5688013" cy="376237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50000"/>
              </a:schemeClr>
            </a:solidFill>
            <a:prstDash val="dash"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>
                <a:solidFill>
                  <a:schemeClr val="bg1">
                    <a:lumMod val="50000"/>
                  </a:schemeClr>
                </a:solidFill>
              </a:rPr>
              <a:t>Trust</a:t>
            </a:r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11980" name="Text Box 12"/>
          <p:cNvSpPr txBox="1">
            <a:spLocks noChangeArrowheads="1"/>
          </p:cNvSpPr>
          <p:nvPr/>
        </p:nvSpPr>
        <p:spPr bwMode="auto">
          <a:xfrm>
            <a:off x="3251993" y="4997450"/>
            <a:ext cx="4824413" cy="376238"/>
          </a:xfrm>
          <a:prstGeom prst="rect">
            <a:avLst/>
          </a:prstGeom>
          <a:solidFill>
            <a:srgbClr val="FFCC00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>
                <a:solidFill>
                  <a:schemeClr val="tx2"/>
                </a:solidFill>
              </a:rPr>
              <a:t>RDF</a:t>
            </a:r>
            <a:endParaRPr lang="en-US">
              <a:solidFill>
                <a:schemeClr val="tx2"/>
              </a:solidFill>
            </a:endParaRPr>
          </a:p>
        </p:txBody>
      </p:sp>
      <p:sp>
        <p:nvSpPr>
          <p:cNvPr id="211981" name="Text Box 13"/>
          <p:cNvSpPr txBox="1">
            <a:spLocks noChangeArrowheads="1"/>
          </p:cNvSpPr>
          <p:nvPr/>
        </p:nvSpPr>
        <p:spPr bwMode="auto">
          <a:xfrm>
            <a:off x="5196681" y="4565650"/>
            <a:ext cx="2879725" cy="376238"/>
          </a:xfrm>
          <a:prstGeom prst="rect">
            <a:avLst/>
          </a:prstGeom>
          <a:solidFill>
            <a:srgbClr val="FFCC00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>
                <a:solidFill>
                  <a:schemeClr val="tx2"/>
                </a:solidFill>
              </a:rPr>
              <a:t>RDF Schema</a:t>
            </a:r>
            <a:endParaRPr lang="en-US">
              <a:solidFill>
                <a:schemeClr val="tx2"/>
              </a:solidFill>
            </a:endParaRPr>
          </a:p>
        </p:txBody>
      </p:sp>
      <p:sp>
        <p:nvSpPr>
          <p:cNvPr id="211982" name="Text Box 14"/>
          <p:cNvSpPr txBox="1">
            <a:spLocks noChangeArrowheads="1"/>
          </p:cNvSpPr>
          <p:nvPr/>
        </p:nvSpPr>
        <p:spPr bwMode="auto">
          <a:xfrm>
            <a:off x="5196681" y="4133850"/>
            <a:ext cx="1366837" cy="376238"/>
          </a:xfrm>
          <a:prstGeom prst="rect">
            <a:avLst/>
          </a:prstGeom>
          <a:solidFill>
            <a:srgbClr val="FFCC00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>
                <a:solidFill>
                  <a:schemeClr val="tx2"/>
                </a:solidFill>
              </a:rPr>
              <a:t>OWL</a:t>
            </a:r>
            <a:endParaRPr lang="en-US">
              <a:solidFill>
                <a:schemeClr val="tx2"/>
              </a:solidFill>
            </a:endParaRPr>
          </a:p>
        </p:txBody>
      </p:sp>
      <p:sp>
        <p:nvSpPr>
          <p:cNvPr id="211989" name="Text Box 21"/>
          <p:cNvSpPr txBox="1">
            <a:spLocks noChangeArrowheads="1"/>
          </p:cNvSpPr>
          <p:nvPr/>
        </p:nvSpPr>
        <p:spPr bwMode="auto">
          <a:xfrm>
            <a:off x="3251993" y="4149726"/>
            <a:ext cx="1871663" cy="792163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 anchorCtr="1">
            <a:prstTxWarp prst="textNoShape">
              <a:avLst/>
            </a:prstTxWarp>
          </a:bodyPr>
          <a:lstStyle/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SPARQL</a:t>
            </a:r>
            <a:br>
              <a:rPr lang="en-GB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(queries)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11990" name="Text Box 22"/>
          <p:cNvSpPr txBox="1">
            <a:spLocks noChangeArrowheads="1"/>
          </p:cNvSpPr>
          <p:nvPr/>
        </p:nvSpPr>
        <p:spPr bwMode="auto">
          <a:xfrm>
            <a:off x="3251993" y="2836864"/>
            <a:ext cx="5688013" cy="376237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User Interface and Applications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5012" name="Rectangle 2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A knowledge representation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RDF is used as the foundation for the other knowledge representation and ontology languages on the Semantic Web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63DCCCB-4511-294A-B8ED-5B031A27CC8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0EAD96-B4C2-7F4C-8DF1-BB56551709A9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7F3668B2-9329-EA46-BA78-71C503A928F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547935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 family of data formats</a:t>
            </a: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C3EA2A0-19D5-A14B-84AD-EF82773C5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RDF/XML is the oldest syntax</a:t>
            </a:r>
          </a:p>
          <a:p>
            <a:pPr lvl="1"/>
            <a:r>
              <a:rPr lang="en-GB" dirty="0"/>
              <a:t>Supported by almost all tools</a:t>
            </a:r>
          </a:p>
          <a:p>
            <a:pPr lvl="1"/>
            <a:r>
              <a:rPr lang="en-GB" dirty="0"/>
              <a:t>Not in any way human-friendly</a:t>
            </a:r>
          </a:p>
          <a:p>
            <a:pPr marL="0" indent="0">
              <a:buNone/>
            </a:pPr>
            <a:r>
              <a:rPr lang="en-GB" dirty="0"/>
              <a:t>RDF/N3 family</a:t>
            </a:r>
          </a:p>
          <a:p>
            <a:pPr lvl="1"/>
            <a:r>
              <a:rPr lang="en-GB" dirty="0"/>
              <a:t>Compact, human-friendly, non-XML syntaxes: N3, </a:t>
            </a:r>
            <a:r>
              <a:rPr lang="en-GB" dirty="0" err="1"/>
              <a:t>NTriples</a:t>
            </a:r>
            <a:r>
              <a:rPr lang="en-GB" dirty="0"/>
              <a:t>, Turtle</a:t>
            </a:r>
          </a:p>
          <a:p>
            <a:pPr lvl="1"/>
            <a:r>
              <a:rPr lang="en-GB" dirty="0"/>
              <a:t>We’ll concentrate on Turtle in this module</a:t>
            </a:r>
          </a:p>
          <a:p>
            <a:pPr marL="0" indent="0">
              <a:buNone/>
            </a:pPr>
            <a:r>
              <a:rPr lang="en-GB" dirty="0"/>
              <a:t>Other XML and non-XML syntaxes exist:</a:t>
            </a:r>
          </a:p>
          <a:p>
            <a:pPr lvl="1"/>
            <a:r>
              <a:rPr lang="en-GB" dirty="0" err="1"/>
              <a:t>TriX</a:t>
            </a:r>
            <a:r>
              <a:rPr lang="en-GB" dirty="0"/>
              <a:t>, JSON-LD, </a:t>
            </a:r>
            <a:r>
              <a:rPr lang="en-GB" dirty="0" err="1"/>
              <a:t>etc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96A683-AA92-554D-B58E-ABF02A7BCD0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4482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RDF Requirements</a:t>
            </a:r>
          </a:p>
        </p:txBody>
      </p:sp>
    </p:spTree>
    <p:extLst>
      <p:ext uri="{BB962C8B-B14F-4D97-AF65-F5344CB8AC3E}">
        <p14:creationId xmlns:p14="http://schemas.microsoft.com/office/powerpoint/2010/main" val="795237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RDF requirements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DA9AF2D-3872-FF46-9DC9-9A9C6C2D4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A means for identifying objects and vocabulary terms (URIs)</a:t>
            </a:r>
          </a:p>
          <a:p>
            <a:r>
              <a:rPr lang="en-US" dirty="0"/>
              <a:t>A means for distinguishing between terms from different vocabularies (namespaces and qualified names)</a:t>
            </a:r>
          </a:p>
          <a:p>
            <a:r>
              <a:rPr lang="en-US" dirty="0"/>
              <a:t>A means for </a:t>
            </a:r>
            <a:r>
              <a:rPr lang="en-US" dirty="0" err="1"/>
              <a:t>serialising</a:t>
            </a:r>
            <a:r>
              <a:rPr lang="en-US" dirty="0"/>
              <a:t> triples (a data format)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546086-8D71-FF48-8EBC-AE602B0FBF3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5412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URIs and </a:t>
            </a:r>
            <a:r>
              <a:rPr lang="en-GB" dirty="0" err="1"/>
              <a:t>URIrefs</a:t>
            </a: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06DCD5D-B116-2947-84A1-17E943B91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Standard identifiers for the Semantic Web</a:t>
            </a:r>
          </a:p>
          <a:p>
            <a:r>
              <a:rPr lang="en-GB" dirty="0"/>
              <a:t>Uniform Resource Identifiers are defined by RFC2396</a:t>
            </a:r>
          </a:p>
          <a:p>
            <a:pPr lvl="1"/>
            <a:r>
              <a:rPr lang="en-GB" dirty="0">
                <a:latin typeface="Lucida Console" panose="020B0609040504020204" pitchFamily="49" charset="0"/>
              </a:rPr>
              <a:t>http://</a:t>
            </a:r>
            <a:r>
              <a:rPr lang="en-GB" dirty="0" err="1">
                <a:latin typeface="Lucida Console" panose="020B0609040504020204" pitchFamily="49" charset="0"/>
              </a:rPr>
              <a:t>example.org</a:t>
            </a:r>
            <a:r>
              <a:rPr lang="en-GB" dirty="0">
                <a:latin typeface="Lucida Console" panose="020B0609040504020204" pitchFamily="49" charset="0"/>
              </a:rPr>
              <a:t>/</a:t>
            </a:r>
          </a:p>
          <a:p>
            <a:pPr lvl="1"/>
            <a:r>
              <a:rPr lang="en-GB" dirty="0">
                <a:latin typeface="Lucida Console" panose="020B0609040504020204" pitchFamily="49" charset="0"/>
              </a:rPr>
              <a:t>urn:isbn:0198537379</a:t>
            </a:r>
          </a:p>
          <a:p>
            <a:pPr lvl="1"/>
            <a:r>
              <a:rPr lang="en-GB" dirty="0" err="1">
                <a:latin typeface="Lucida Console" panose="020B0609040504020204" pitchFamily="49" charset="0"/>
              </a:rPr>
              <a:t>mailto:nmg@ecs.soton.ac.uk</a:t>
            </a:r>
            <a:endParaRPr lang="en-GB" dirty="0">
              <a:latin typeface="Lucida Console" panose="020B0609040504020204" pitchFamily="49" charset="0"/>
            </a:endParaRPr>
          </a:p>
          <a:p>
            <a:r>
              <a:rPr lang="en-GB" dirty="0"/>
              <a:t>URI references (</a:t>
            </a:r>
            <a:r>
              <a:rPr lang="en-GB" dirty="0" err="1"/>
              <a:t>URIrefs</a:t>
            </a:r>
            <a:r>
              <a:rPr lang="en-GB" dirty="0"/>
              <a:t>) are URIs with optional fragment identifiers</a:t>
            </a:r>
          </a:p>
          <a:p>
            <a:pPr lvl="1"/>
            <a:r>
              <a:rPr lang="en-GB" dirty="0">
                <a:latin typeface="Lucida Console" panose="020B0609040504020204" pitchFamily="49" charset="0"/>
              </a:rPr>
              <a:t>http://</a:t>
            </a:r>
            <a:r>
              <a:rPr lang="en-GB" dirty="0" err="1">
                <a:latin typeface="Lucida Console" panose="020B0609040504020204" pitchFamily="49" charset="0"/>
              </a:rPr>
              <a:t>example.org</a:t>
            </a:r>
            <a:r>
              <a:rPr lang="en-GB" dirty="0">
                <a:latin typeface="Lucida Console" panose="020B0609040504020204" pitchFamily="49" charset="0"/>
              </a:rPr>
              <a:t>/</a:t>
            </a:r>
            <a:r>
              <a:rPr lang="en-GB" dirty="0" err="1">
                <a:latin typeface="Lucida Console" panose="020B0609040504020204" pitchFamily="49" charset="0"/>
              </a:rPr>
              <a:t>index.html</a:t>
            </a:r>
            <a:r>
              <a:rPr lang="en-GB" dirty="0" err="1">
                <a:solidFill>
                  <a:schemeClr val="accent4"/>
                </a:solidFill>
                <a:latin typeface="Lucida Console" panose="020B0609040504020204" pitchFamily="49" charset="0"/>
              </a:rPr>
              <a:t>#Introduction</a:t>
            </a:r>
            <a:endParaRPr lang="en-GB" dirty="0">
              <a:solidFill>
                <a:schemeClr val="accent4"/>
              </a:solidFill>
              <a:latin typeface="Lucida Console" panose="020B0609040504020204" pitchFamily="49" charset="0"/>
            </a:endParaRPr>
          </a:p>
          <a:p>
            <a:pPr lvl="1"/>
            <a:r>
              <a:rPr lang="en-GB" dirty="0">
                <a:latin typeface="Lucida Console" panose="020B0609040504020204" pitchFamily="49" charset="0"/>
              </a:rPr>
              <a:t>http://www.w3.org/1999/02/22-rdf-syntax-ns</a:t>
            </a:r>
            <a:r>
              <a:rPr lang="en-GB" dirty="0">
                <a:solidFill>
                  <a:schemeClr val="accent4"/>
                </a:solidFill>
                <a:latin typeface="Lucida Console" panose="020B0609040504020204" pitchFamily="49" charset="0"/>
              </a:rPr>
              <a:t>#type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DDDB8D-F998-694D-84F0-79AE98D4A81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965836"/>
      </p:ext>
    </p:extLst>
  </p:cSld>
  <p:clrMapOvr>
    <a:masterClrMapping/>
  </p:clrMapOvr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2736</TotalTime>
  <Words>2485</Words>
  <Application>Microsoft Macintosh PowerPoint</Application>
  <PresentationFormat>Widescreen</PresentationFormat>
  <Paragraphs>304</Paragraphs>
  <Slides>36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36</vt:i4>
      </vt:variant>
    </vt:vector>
  </HeadingPairs>
  <TitlesOfParts>
    <vt:vector size="49" baseType="lpstr">
      <vt:lpstr>Arial</vt:lpstr>
      <vt:lpstr>Lucida Console</vt:lpstr>
      <vt:lpstr>Lucida Grande</vt:lpstr>
      <vt:lpstr>Lucida Sans</vt:lpstr>
      <vt:lpstr>Calibri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Resource Description Framework</vt:lpstr>
      <vt:lpstr>What is the Resource Description Framework?</vt:lpstr>
      <vt:lpstr>A data model</vt:lpstr>
      <vt:lpstr>A knowledge representation language</vt:lpstr>
      <vt:lpstr>A family of data formats</vt:lpstr>
      <vt:lpstr>RDF Requirements</vt:lpstr>
      <vt:lpstr>RDF requirements</vt:lpstr>
      <vt:lpstr>URIs and URIrefs</vt:lpstr>
      <vt:lpstr>Namespaces and qualified names</vt:lpstr>
      <vt:lpstr>Turtle – Terse RDF Triple Language</vt:lpstr>
      <vt:lpstr>The N3 family of RDF syntaxes</vt:lpstr>
      <vt:lpstr>Triples in Turtle</vt:lpstr>
      <vt:lpstr>Triples in Turtle</vt:lpstr>
      <vt:lpstr>Namespaces in Turtle</vt:lpstr>
      <vt:lpstr>Base URI</vt:lpstr>
      <vt:lpstr>Repeated subjects</vt:lpstr>
      <vt:lpstr>Repeated subjects and predicates</vt:lpstr>
      <vt:lpstr>Blank nodes (bNodes)</vt:lpstr>
      <vt:lpstr>Blank nodes (bNodes)</vt:lpstr>
      <vt:lpstr>Blank nodes (bNodes)</vt:lpstr>
      <vt:lpstr>Blank nodes and node IDs</vt:lpstr>
      <vt:lpstr>Blank nodes (bNodes)</vt:lpstr>
      <vt:lpstr>Datatypes</vt:lpstr>
      <vt:lpstr>Multilingual support</vt:lpstr>
      <vt:lpstr>Class membership</vt:lpstr>
      <vt:lpstr>The null URI</vt:lpstr>
      <vt:lpstr>Collections</vt:lpstr>
      <vt:lpstr>Collections</vt:lpstr>
      <vt:lpstr>Collections</vt:lpstr>
      <vt:lpstr>Collections</vt:lpstr>
      <vt:lpstr>Collections</vt:lpstr>
      <vt:lpstr>Further Reading</vt:lpstr>
      <vt:lpstr>RDF Status</vt:lpstr>
      <vt:lpstr>RDF references</vt:lpstr>
      <vt:lpstr>Next Lecture: Linked Data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Gibbins N.M.</dc:creator>
  <cp:lastModifiedBy>Nicholas Gibbins</cp:lastModifiedBy>
  <cp:revision>2</cp:revision>
  <dcterms:created xsi:type="dcterms:W3CDTF">2020-01-22T16:50:28Z</dcterms:created>
  <dcterms:modified xsi:type="dcterms:W3CDTF">2021-02-02T10:09:56Z</dcterms:modified>
</cp:coreProperties>
</file>