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44"/>
  </p:notesMasterIdLst>
  <p:sldIdLst>
    <p:sldId id="259" r:id="rId9"/>
    <p:sldId id="257" r:id="rId10"/>
    <p:sldId id="258" r:id="rId11"/>
    <p:sldId id="315" r:id="rId12"/>
    <p:sldId id="260" r:id="rId13"/>
    <p:sldId id="261" r:id="rId14"/>
    <p:sldId id="262" r:id="rId15"/>
    <p:sldId id="263" r:id="rId16"/>
    <p:sldId id="265" r:id="rId17"/>
    <p:sldId id="317" r:id="rId18"/>
    <p:sldId id="318" r:id="rId19"/>
    <p:sldId id="319" r:id="rId20"/>
    <p:sldId id="320" r:id="rId21"/>
    <p:sldId id="321" r:id="rId22"/>
    <p:sldId id="322" r:id="rId23"/>
    <p:sldId id="283" r:id="rId24"/>
    <p:sldId id="284" r:id="rId25"/>
    <p:sldId id="285" r:id="rId26"/>
    <p:sldId id="286" r:id="rId27"/>
    <p:sldId id="287" r:id="rId28"/>
    <p:sldId id="288" r:id="rId29"/>
    <p:sldId id="289" r:id="rId30"/>
    <p:sldId id="290" r:id="rId31"/>
    <p:sldId id="292" r:id="rId32"/>
    <p:sldId id="323" r:id="rId33"/>
    <p:sldId id="295" r:id="rId34"/>
    <p:sldId id="325" r:id="rId35"/>
    <p:sldId id="326" r:id="rId36"/>
    <p:sldId id="327" r:id="rId37"/>
    <p:sldId id="301" r:id="rId38"/>
    <p:sldId id="303" r:id="rId39"/>
    <p:sldId id="305" r:id="rId40"/>
    <p:sldId id="307" r:id="rId41"/>
    <p:sldId id="313" r:id="rId42"/>
    <p:sldId id="316"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Lucida Console" panose="020B0609040504020204" pitchFamily="49" charset="0"/>
      <p:regular r:id="rId49"/>
    </p:embeddedFont>
    <p:embeddedFont>
      <p:font typeface="Lucida Sans" panose="020B0602030504020204" pitchFamily="34" charset="77"/>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4D6E0-935E-6A45-B7D6-72643CB797C5}" v="2" dt="2021-01-27T11:23:53.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6"/>
    <p:restoredTop sz="94694"/>
  </p:normalViewPr>
  <p:slideViewPr>
    <p:cSldViewPr snapToGrid="0">
      <p:cViewPr varScale="1">
        <p:scale>
          <a:sx n="80" d="100"/>
          <a:sy n="80" d="100"/>
        </p:scale>
        <p:origin x="216" y="9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1.fntdata"/><Relationship Id="rId53" Type="http://schemas.openxmlformats.org/officeDocument/2006/relationships/font" Target="fonts/font9.fntdata"/><Relationship Id="rId58" Type="http://schemas.microsoft.com/office/2016/11/relationships/changesInfo" Target="changesInfos/changesInfo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2.fntdata"/><Relationship Id="rId59"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Gibbins" userId="6a0e944c-4d97-467d-bb7a-7c3315791fe4" providerId="ADAL" clId="{D424D6E0-935E-6A45-B7D6-72643CB797C5}"/>
    <pc:docChg chg="custSel modSld">
      <pc:chgData name="Nicholas Gibbins" userId="6a0e944c-4d97-467d-bb7a-7c3315791fe4" providerId="ADAL" clId="{D424D6E0-935E-6A45-B7D6-72643CB797C5}" dt="2021-01-27T11:26:07.190" v="331" actId="20577"/>
      <pc:docMkLst>
        <pc:docMk/>
      </pc:docMkLst>
      <pc:sldChg chg="modSp mod">
        <pc:chgData name="Nicholas Gibbins" userId="6a0e944c-4d97-467d-bb7a-7c3315791fe4" providerId="ADAL" clId="{D424D6E0-935E-6A45-B7D6-72643CB797C5}" dt="2021-01-27T11:20:46.859" v="0" actId="20577"/>
        <pc:sldMkLst>
          <pc:docMk/>
          <pc:sldMk cId="2631261670" sldId="257"/>
        </pc:sldMkLst>
        <pc:spChg chg="mod">
          <ac:chgData name="Nicholas Gibbins" userId="6a0e944c-4d97-467d-bb7a-7c3315791fe4" providerId="ADAL" clId="{D424D6E0-935E-6A45-B7D6-72643CB797C5}" dt="2021-01-27T11:20:46.859" v="0" actId="20577"/>
          <ac:spMkLst>
            <pc:docMk/>
            <pc:sldMk cId="2631261670" sldId="257"/>
            <ac:spMk id="2" creationId="{00000000-0000-0000-0000-000000000000}"/>
          </ac:spMkLst>
        </pc:spChg>
      </pc:sldChg>
      <pc:sldChg chg="modSp mod">
        <pc:chgData name="Nicholas Gibbins" userId="6a0e944c-4d97-467d-bb7a-7c3315791fe4" providerId="ADAL" clId="{D424D6E0-935E-6A45-B7D6-72643CB797C5}" dt="2021-01-27T11:21:55.646" v="62" actId="20577"/>
        <pc:sldMkLst>
          <pc:docMk/>
          <pc:sldMk cId="1669021172" sldId="260"/>
        </pc:sldMkLst>
        <pc:spChg chg="mod">
          <ac:chgData name="Nicholas Gibbins" userId="6a0e944c-4d97-467d-bb7a-7c3315791fe4" providerId="ADAL" clId="{D424D6E0-935E-6A45-B7D6-72643CB797C5}" dt="2021-01-27T11:21:55.646" v="62" actId="20577"/>
          <ac:spMkLst>
            <pc:docMk/>
            <pc:sldMk cId="1669021172" sldId="260"/>
            <ac:spMk id="21507" creationId="{00000000-0000-0000-0000-000000000000}"/>
          </ac:spMkLst>
        </pc:spChg>
      </pc:sldChg>
      <pc:sldChg chg="modSp mod">
        <pc:chgData name="Nicholas Gibbins" userId="6a0e944c-4d97-467d-bb7a-7c3315791fe4" providerId="ADAL" clId="{D424D6E0-935E-6A45-B7D6-72643CB797C5}" dt="2021-01-27T11:24:01.709" v="174" actId="20577"/>
        <pc:sldMkLst>
          <pc:docMk/>
          <pc:sldMk cId="1608587908" sldId="261"/>
        </pc:sldMkLst>
        <pc:spChg chg="mod">
          <ac:chgData name="Nicholas Gibbins" userId="6a0e944c-4d97-467d-bb7a-7c3315791fe4" providerId="ADAL" clId="{D424D6E0-935E-6A45-B7D6-72643CB797C5}" dt="2021-01-27T11:24:01.709" v="174" actId="20577"/>
          <ac:spMkLst>
            <pc:docMk/>
            <pc:sldMk cId="1608587908" sldId="261"/>
            <ac:spMk id="23555" creationId="{00000000-0000-0000-0000-000000000000}"/>
          </ac:spMkLst>
        </pc:spChg>
      </pc:sldChg>
      <pc:sldChg chg="modSp mod">
        <pc:chgData name="Nicholas Gibbins" userId="6a0e944c-4d97-467d-bb7a-7c3315791fe4" providerId="ADAL" clId="{D424D6E0-935E-6A45-B7D6-72643CB797C5}" dt="2021-01-27T11:25:37.691" v="323" actId="20577"/>
        <pc:sldMkLst>
          <pc:docMk/>
          <pc:sldMk cId="1728574219" sldId="262"/>
        </pc:sldMkLst>
        <pc:spChg chg="mod">
          <ac:chgData name="Nicholas Gibbins" userId="6a0e944c-4d97-467d-bb7a-7c3315791fe4" providerId="ADAL" clId="{D424D6E0-935E-6A45-B7D6-72643CB797C5}" dt="2021-01-27T11:25:37.691" v="323" actId="20577"/>
          <ac:spMkLst>
            <pc:docMk/>
            <pc:sldMk cId="1728574219" sldId="262"/>
            <ac:spMk id="25603" creationId="{00000000-0000-0000-0000-000000000000}"/>
          </ac:spMkLst>
        </pc:spChg>
      </pc:sldChg>
      <pc:sldChg chg="modSp mod">
        <pc:chgData name="Nicholas Gibbins" userId="6a0e944c-4d97-467d-bb7a-7c3315791fe4" providerId="ADAL" clId="{D424D6E0-935E-6A45-B7D6-72643CB797C5}" dt="2021-01-27T11:26:07.190" v="331" actId="20577"/>
        <pc:sldMkLst>
          <pc:docMk/>
          <pc:sldMk cId="1866171952" sldId="263"/>
        </pc:sldMkLst>
        <pc:spChg chg="mod">
          <ac:chgData name="Nicholas Gibbins" userId="6a0e944c-4d97-467d-bb7a-7c3315791fe4" providerId="ADAL" clId="{D424D6E0-935E-6A45-B7D6-72643CB797C5}" dt="2021-01-27T11:26:07.190" v="331" actId="20577"/>
          <ac:spMkLst>
            <pc:docMk/>
            <pc:sldMk cId="1866171952" sldId="263"/>
            <ac:spMk id="27651" creationId="{00000000-0000-0000-0000-000000000000}"/>
          </ac:spMkLst>
        </pc:spChg>
      </pc:sldChg>
      <pc:sldChg chg="addSp delSp modSp mod">
        <pc:chgData name="Nicholas Gibbins" userId="6a0e944c-4d97-467d-bb7a-7c3315791fe4" providerId="ADAL" clId="{D424D6E0-935E-6A45-B7D6-72643CB797C5}" dt="2021-01-27T11:21:26.722" v="8" actId="14100"/>
        <pc:sldMkLst>
          <pc:docMk/>
          <pc:sldMk cId="384673836" sldId="315"/>
        </pc:sldMkLst>
        <pc:spChg chg="add del mod">
          <ac:chgData name="Nicholas Gibbins" userId="6a0e944c-4d97-467d-bb7a-7c3315791fe4" providerId="ADAL" clId="{D424D6E0-935E-6A45-B7D6-72643CB797C5}" dt="2021-01-27T11:21:13.738" v="5" actId="478"/>
          <ac:spMkLst>
            <pc:docMk/>
            <pc:sldMk cId="384673836" sldId="315"/>
            <ac:spMk id="3" creationId="{A0500FAE-D2F4-1244-AE73-DCE925BE364F}"/>
          </ac:spMkLst>
        </pc:spChg>
        <pc:spChg chg="add mod">
          <ac:chgData name="Nicholas Gibbins" userId="6a0e944c-4d97-467d-bb7a-7c3315791fe4" providerId="ADAL" clId="{D424D6E0-935E-6A45-B7D6-72643CB797C5}" dt="2021-01-27T11:21:12.069" v="4" actId="1076"/>
          <ac:spMkLst>
            <pc:docMk/>
            <pc:sldMk cId="384673836" sldId="315"/>
            <ac:spMk id="14" creationId="{65B38950-C003-F541-A53A-56076F5AE55D}"/>
          </ac:spMkLst>
        </pc:spChg>
        <pc:spChg chg="mod">
          <ac:chgData name="Nicholas Gibbins" userId="6a0e944c-4d97-467d-bb7a-7c3315791fe4" providerId="ADAL" clId="{D424D6E0-935E-6A45-B7D6-72643CB797C5}" dt="2021-01-27T11:21:20.764" v="6" actId="1076"/>
          <ac:spMkLst>
            <pc:docMk/>
            <pc:sldMk cId="384673836" sldId="315"/>
            <ac:spMk id="16" creationId="{239E9460-D602-6846-B3A4-B0330D74A3D5}"/>
          </ac:spMkLst>
        </pc:spChg>
        <pc:spChg chg="del">
          <ac:chgData name="Nicholas Gibbins" userId="6a0e944c-4d97-467d-bb7a-7c3315791fe4" providerId="ADAL" clId="{D424D6E0-935E-6A45-B7D6-72643CB797C5}" dt="2021-01-27T11:20:56.831" v="1" actId="21"/>
          <ac:spMkLst>
            <pc:docMk/>
            <pc:sldMk cId="384673836" sldId="315"/>
            <ac:spMk id="17" creationId="{FB4A3D91-6143-8A46-9F62-F031029595A0}"/>
          </ac:spMkLst>
        </pc:spChg>
        <pc:picChg chg="del">
          <ac:chgData name="Nicholas Gibbins" userId="6a0e944c-4d97-467d-bb7a-7c3315791fe4" providerId="ADAL" clId="{D424D6E0-935E-6A45-B7D6-72643CB797C5}" dt="2021-01-27T11:20:56.831" v="1" actId="21"/>
          <ac:picMkLst>
            <pc:docMk/>
            <pc:sldMk cId="384673836" sldId="315"/>
            <ac:picMk id="10" creationId="{54D05423-4CB4-3B46-A71E-3115D82841B0}"/>
          </ac:picMkLst>
        </pc:picChg>
        <pc:picChg chg="mod">
          <ac:chgData name="Nicholas Gibbins" userId="6a0e944c-4d97-467d-bb7a-7c3315791fe4" providerId="ADAL" clId="{D424D6E0-935E-6A45-B7D6-72643CB797C5}" dt="2021-01-27T11:21:26.722" v="8" actId="14100"/>
          <ac:picMkLst>
            <pc:docMk/>
            <pc:sldMk cId="384673836" sldId="315"/>
            <ac:picMk id="11" creationId="{5AA79C91-F5B3-A74D-A394-2E37234BB50F}"/>
          </ac:picMkLst>
        </pc:picChg>
        <pc:picChg chg="add mod">
          <ac:chgData name="Nicholas Gibbins" userId="6a0e944c-4d97-467d-bb7a-7c3315791fe4" providerId="ADAL" clId="{D424D6E0-935E-6A45-B7D6-72643CB797C5}" dt="2021-01-27T11:21:24.144" v="7" actId="14100"/>
          <ac:picMkLst>
            <pc:docMk/>
            <pc:sldMk cId="384673836" sldId="315"/>
            <ac:picMk id="13" creationId="{FDB399FA-C55A-0047-B340-A77E08E348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27/01/2021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52B500C-F96B-8847-BE72-EA3A0DC9685B}" type="slidenum">
              <a:rPr lang="en-GB"/>
              <a:pPr/>
              <a:t>2</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51089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F852D-A03D-5940-BB15-1DA98132DDDA}" type="slidenum">
              <a:rPr lang="en-GB"/>
              <a:pPr/>
              <a:t>13</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86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17B81-E51F-6946-B2B7-3FADE29A7AFD}" type="slidenum">
              <a:rPr lang="en-GB"/>
              <a:pPr/>
              <a:t>14</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539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E9835C4-313F-3D47-A388-29699725BEC9}" type="slidenum">
              <a:rPr lang="en-GB"/>
              <a:pPr/>
              <a:t>16</a:t>
            </a:fld>
            <a:endParaRPr lang="en-GB"/>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40353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724DC1B-D5B6-4D44-A353-466508BBFC32}" type="slidenum">
              <a:rPr lang="en-GB"/>
              <a:pPr/>
              <a:t>17</a:t>
            </a:fld>
            <a:endParaRPr lang="en-GB"/>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31536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952351A-57C2-4940-91A0-19944D75D100}" type="slidenum">
              <a:rPr lang="en-GB"/>
              <a:pPr/>
              <a:t>18</a:t>
            </a:fld>
            <a:endParaRPr lang="en-GB"/>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8329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E5B50E2-024A-0B40-9CE7-E21BB4683E9B}" type="slidenum">
              <a:rPr lang="en-GB"/>
              <a:pPr/>
              <a:t>19</a:t>
            </a:fld>
            <a:endParaRPr lang="en-GB"/>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63742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11DD6A2-7EC6-674E-BA34-AEB077F998FB}" type="slidenum">
              <a:rPr lang="en-GB"/>
              <a:pPr/>
              <a:t>20</a:t>
            </a:fld>
            <a:endParaRPr lang="en-GB"/>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5521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E7E3E3F-6246-4D4B-9611-8C73A7332501}" type="slidenum">
              <a:rPr lang="en-GB"/>
              <a:pPr/>
              <a:t>21</a:t>
            </a:fld>
            <a:endParaRPr lang="en-GB"/>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558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7A83E1B-162F-0A43-BBB3-CC6604FB775F}" type="slidenum">
              <a:rPr lang="en-GB"/>
              <a:pPr/>
              <a:t>22</a:t>
            </a:fld>
            <a:endParaRPr lang="en-GB"/>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535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C8A5E2A-4476-2248-BEE1-1DAF3E6FD0C6}" type="slidenum">
              <a:rPr lang="en-GB"/>
              <a:pPr/>
              <a:t>23</a:t>
            </a:fld>
            <a:endParaRPr lang="en-GB"/>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4909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6734F6A-AB36-C748-8F7D-322521CEE13A}" type="slidenum">
              <a:rPr lang="en-GB"/>
              <a:pPr/>
              <a:t>3</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70860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C091625-C71E-424B-9478-5BDDDD238290}" type="slidenum">
              <a:rPr lang="en-GB"/>
              <a:pPr/>
              <a:t>24</a:t>
            </a:fld>
            <a:endParaRPr lang="en-GB"/>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63594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CC3963F-EADC-C341-BAD3-78EB44937CEF}" type="slidenum">
              <a:rPr lang="en-GB"/>
              <a:pPr/>
              <a:t>25</a:t>
            </a:fld>
            <a:endParaRPr lang="en-GB"/>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r>
              <a:rPr lang="en-GB"/>
              <a:t>Network knowledge representation</a:t>
            </a:r>
          </a:p>
          <a:p>
            <a:pPr lvl="1"/>
            <a:r>
              <a:rPr lang="en-GB"/>
              <a:t>Labelled, directed graph</a:t>
            </a:r>
          </a:p>
          <a:p>
            <a:pPr lvl="1"/>
            <a:r>
              <a:rPr lang="en-GB"/>
              <a:t>Entities as nodes, relations as edges</a:t>
            </a:r>
            <a:endParaRPr lang="en-US"/>
          </a:p>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085442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7CC8C8A-A264-7446-BA69-899F86971668}" type="slidenum">
              <a:rPr lang="en-GB"/>
              <a:pPr/>
              <a:t>26</a:t>
            </a:fld>
            <a:endParaRPr lang="en-GB"/>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4147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27</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84434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0C48304-D270-3945-A315-A93BF7D6A0E5}" type="slidenum">
              <a:rPr lang="en-GB"/>
              <a:pPr/>
              <a:t>28</a:t>
            </a:fld>
            <a:endParaRPr lang="en-GB"/>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6732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E8926B7-9F50-DE4B-85D8-A6D316C4AA4D}" type="slidenum">
              <a:rPr lang="en-GB"/>
              <a:pPr/>
              <a:t>29</a:t>
            </a:fld>
            <a:endParaRPr lang="en-GB"/>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748937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2DA1FE3-8884-554D-9708-310832748FB2}" type="slidenum">
              <a:rPr lang="en-GB"/>
              <a:pPr/>
              <a:t>30</a:t>
            </a:fld>
            <a:endParaRPr lang="en-GB"/>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470496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B6683C5-24BE-4D4D-BE1C-B9E6681EC315}" type="slidenum">
              <a:rPr lang="en-GB"/>
              <a:pPr/>
              <a:t>31</a:t>
            </a:fld>
            <a:endParaRPr lang="en-GB"/>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95135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32</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triple-based graph model makes it possible to mix terms from different vocabularies in the same graph</a:t>
            </a:r>
          </a:p>
        </p:txBody>
      </p:sp>
    </p:spTree>
    <p:extLst>
      <p:ext uri="{BB962C8B-B14F-4D97-AF65-F5344CB8AC3E}">
        <p14:creationId xmlns:p14="http://schemas.microsoft.com/office/powerpoint/2010/main" val="2606739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3496C4-61FC-5340-9A6B-BA8873580A30}" type="slidenum">
              <a:rPr lang="en-GB"/>
              <a:pPr/>
              <a:t>33</a:t>
            </a:fld>
            <a:endParaRPr lang="en-GB"/>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60723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DD6FD-1C8A-C84C-B33E-FDCB731A608E}" type="slidenum">
              <a:rPr lang="en-GB"/>
              <a:pPr/>
              <a:t>4</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03923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8603890-61C9-2C4C-B02F-E7B9793CCEAF}" type="slidenum">
              <a:rPr lang="en-GB"/>
              <a:pPr/>
              <a:t>34</a:t>
            </a:fld>
            <a:endParaRPr lang="en-GB"/>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14523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E714B9B-C50B-EE42-8D0D-1A3021714598}" type="slidenum">
              <a:rPr lang="en-GB"/>
              <a:pPr/>
              <a:t>5</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2464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30E26BF-C41E-2F45-9B4F-0E77A4CFB83C}" type="slidenum">
              <a:rPr lang="en-GB"/>
              <a:pPr/>
              <a:t>6</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176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480F960-AE9E-654E-8E2A-DE0FDED093F5}" type="slidenum">
              <a:rPr lang="en-GB"/>
              <a:pPr/>
              <a:t>7</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6773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0EF881E-8225-274C-A8A8-D6BA5D8C181C}" type="slidenum">
              <a:rPr lang="en-GB"/>
              <a:pPr/>
              <a:t>8</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38627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20AAB32-2F20-D64B-8DD2-BEC4DBCC584D}" type="slidenum">
              <a:rPr lang="en-GB"/>
              <a:pPr/>
              <a:t>9</a:t>
            </a:fld>
            <a:endParaRPr lang="en-GB"/>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a:t>The World Wide Web was invented by Tim Berners-Lee (amongst others), a physicist working at CERN</a:t>
            </a:r>
          </a:p>
          <a:p>
            <a:pPr eaLnBrk="1" hangingPunct="1"/>
            <a:endParaRPr lang="en-GB"/>
          </a:p>
          <a:p>
            <a:pPr eaLnBrk="1" hangingPunct="1"/>
            <a:r>
              <a:rPr lang="en-GB"/>
              <a:t>TBL’s original vision of the Web was much more ambitious than the reality of the existing (syntactic) Web</a:t>
            </a:r>
          </a:p>
          <a:p>
            <a:pPr eaLnBrk="1" hangingPunct="1"/>
            <a:endParaRPr lang="en-GB"/>
          </a:p>
          <a:p>
            <a:pPr eaLnBrk="1" hangingPunct="1"/>
            <a:r>
              <a:rPr lang="en-GB"/>
              <a:t>TBL (and others) have since been working towards realising this vision, which has become known as the Semantic Web</a:t>
            </a:r>
          </a:p>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70737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B39A81C-47F1-F345-AF39-E638576E22AA}" type="slidenum">
              <a:rPr lang="en-GB"/>
              <a:pPr/>
              <a:t>12</a:t>
            </a:fld>
            <a:endParaRPr lang="en-GB"/>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8958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US"/>
              <a:t>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US"/>
              <a:t>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a:t>TITLE</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a:t>TITLE</a:t>
            </a:r>
            <a:endParaRPr lang="en-GB"/>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a:t>SECTION</a:t>
            </a:r>
            <a:endParaRPr lang="en-GB"/>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431999" y="1700214"/>
            <a:ext cx="11328000" cy="2160587"/>
          </a:xfrm>
        </p:spPr>
        <p:txBody>
          <a:bodyPr lIns="91440" anchor="b"/>
          <a:lstStyle>
            <a:lvl1pPr algn="l">
              <a:defRPr sz="7200">
                <a:solidFill>
                  <a:schemeClr val="bg1"/>
                </a:solidFill>
              </a:defRPr>
            </a:lvl1pPr>
          </a:lstStyle>
          <a:p>
            <a:r>
              <a:rPr lang="en-GB"/>
              <a:t>Click to edit Master title style</a:t>
            </a:r>
          </a:p>
        </p:txBody>
      </p:sp>
      <p:sp>
        <p:nvSpPr>
          <p:cNvPr id="10243" name="Rectangle 1027"/>
          <p:cNvSpPr>
            <a:spLocks noGrp="1" noChangeArrowheads="1"/>
          </p:cNvSpPr>
          <p:nvPr>
            <p:ph type="subTitle" idx="1"/>
          </p:nvPr>
        </p:nvSpPr>
        <p:spPr>
          <a:xfrm>
            <a:off x="432000" y="3860801"/>
            <a:ext cx="11328000" cy="1946275"/>
          </a:xfrm>
        </p:spPr>
        <p:txBody>
          <a:bodyPr lIns="91440"/>
          <a:lstStyle>
            <a:lvl1pPr marL="0" indent="0">
              <a:buFontTx/>
              <a:buNone/>
              <a:defRPr sz="3600">
                <a:solidFill>
                  <a:srgbClr val="B1D3D6"/>
                </a:solidFill>
              </a:defRPr>
            </a:lvl1pPr>
          </a:lstStyle>
          <a:p>
            <a:r>
              <a:rPr lang="en-GB"/>
              <a:t>Click to edit Master subtitle style</a:t>
            </a:r>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432000" y="5807075"/>
            <a:ext cx="11328000" cy="882860"/>
          </a:xfrm>
        </p:spPr>
        <p:txBody>
          <a:bodyPr/>
          <a:lstStyle>
            <a:lvl1pPr marL="90000" indent="0">
              <a:spcAft>
                <a:spcPts val="0"/>
              </a:spcAft>
              <a:buNone/>
              <a:defRPr sz="2000" baseline="0">
                <a:solidFill>
                  <a:srgbClr val="B1D3D6"/>
                </a:solidFill>
              </a:defRPr>
            </a:lvl1pPr>
          </a:lstStyle>
          <a:p>
            <a:pPr lvl="0"/>
            <a:r>
              <a:rPr lang="en-US"/>
              <a:t>Click to add author </a:t>
            </a:r>
            <a:br>
              <a:rPr lang="en-US"/>
            </a:br>
            <a:r>
              <a:rPr lang="en-US"/>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381000"/>
            <a:ext cx="2884159" cy="584200"/>
          </a:xfrm>
          <a:prstGeom prst="rect">
            <a:avLst/>
          </a:prstGeom>
        </p:spPr>
      </p:pic>
    </p:spTree>
    <p:extLst>
      <p:ext uri="{BB962C8B-B14F-4D97-AF65-F5344CB8AC3E}">
        <p14:creationId xmlns:p14="http://schemas.microsoft.com/office/powerpoint/2010/main" val="790372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a:t>Click to edit Master title style</a:t>
            </a:r>
            <a:endParaRPr lang="en-US"/>
          </a:p>
        </p:txBody>
      </p:sp>
      <p:sp>
        <p:nvSpPr>
          <p:cNvPr id="10" name="Date Placeholder 9"/>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a:p>
        </p:txBody>
      </p:sp>
      <p:sp>
        <p:nvSpPr>
          <p:cNvPr id="13" name="Rectangle 3"/>
          <p:cNvSpPr>
            <a:spLocks noGrp="1" noChangeArrowheads="1"/>
          </p:cNvSpPr>
          <p:nvPr>
            <p:ph idx="1"/>
          </p:nvPr>
        </p:nvSpPr>
        <p:spPr bwMode="auto">
          <a:xfrm>
            <a:off x="432000" y="1692000"/>
            <a:ext cx="11328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65898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000" y="1682750"/>
            <a:ext cx="54608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99200" y="1682751"/>
            <a:ext cx="54608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a:p>
        </p:txBody>
      </p:sp>
      <p:sp>
        <p:nvSpPr>
          <p:cNvPr id="8" name="Date Placeholder 7"/>
          <p:cNvSpPr>
            <a:spLocks noGrp="1"/>
          </p:cNvSpPr>
          <p:nvPr>
            <p:ph type="dt" sz="half" idx="10"/>
          </p:nvPr>
        </p:nvSpPr>
        <p:spPr/>
        <p:txBody>
          <a:bodyPr/>
          <a:lstStyle/>
          <a:p>
            <a:endParaRPr lang="en-US"/>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1901533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99356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01433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413194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063836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4237884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118144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233432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272398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5.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27/01/2021</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 id="2147483725" r:id="rId23"/>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5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839E-C54C-8743-B7A3-3621BDA9ED5C}"/>
              </a:ext>
            </a:extLst>
          </p:cNvPr>
          <p:cNvSpPr>
            <a:spLocks noGrp="1"/>
          </p:cNvSpPr>
          <p:nvPr>
            <p:ph type="title"/>
          </p:nvPr>
        </p:nvSpPr>
        <p:spPr/>
        <p:txBody>
          <a:bodyPr/>
          <a:lstStyle/>
          <a:p>
            <a:r>
              <a:rPr lang="en-US"/>
              <a:t>The World Wide Web: </a:t>
            </a:r>
            <a:br>
              <a:rPr lang="en-US"/>
            </a:br>
            <a:r>
              <a:rPr lang="en-US"/>
              <a:t>Past, Present and Future</a:t>
            </a:r>
          </a:p>
        </p:txBody>
      </p:sp>
      <p:pic>
        <p:nvPicPr>
          <p:cNvPr id="7" name="Picture Placeholder 6" descr="A person holding a microphone&#10;&#10;Description automatically generated">
            <a:extLst>
              <a:ext uri="{FF2B5EF4-FFF2-40B4-BE49-F238E27FC236}">
                <a16:creationId xmlns:a16="http://schemas.microsoft.com/office/drawing/2014/main" id="{4DF6C08C-782C-7043-9095-A7A547BA5381}"/>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5" name="Text Placeholder 4">
            <a:extLst>
              <a:ext uri="{FF2B5EF4-FFF2-40B4-BE49-F238E27FC236}">
                <a16:creationId xmlns:a16="http://schemas.microsoft.com/office/drawing/2014/main" id="{DDA7EB73-1456-224B-91D2-624E2D0CF34D}"/>
              </a:ext>
            </a:extLst>
          </p:cNvPr>
          <p:cNvSpPr>
            <a:spLocks noGrp="1"/>
          </p:cNvSpPr>
          <p:nvPr>
            <p:ph type="body" sz="quarter" idx="15"/>
          </p:nvPr>
        </p:nvSpPr>
        <p:spPr>
          <a:xfrm>
            <a:off x="6167438" y="6381750"/>
            <a:ext cx="5400675" cy="478387"/>
          </a:xfrm>
        </p:spPr>
        <p:txBody>
          <a:bodyPr/>
          <a:lstStyle/>
          <a:p>
            <a:r>
              <a:rPr lang="en-US">
                <a:ea typeface="ＭＳ Ｐゴシック" charset="-128"/>
                <a:cs typeface="ＭＳ Ｐゴシック" charset="-128"/>
              </a:rPr>
              <a:t>Berners-Lee, T. (1996) </a:t>
            </a:r>
            <a:r>
              <a:rPr lang="en-US" i="1">
                <a:ea typeface="ＭＳ Ｐゴシック" charset="-128"/>
                <a:cs typeface="ＭＳ Ｐゴシック" charset="-128"/>
              </a:rPr>
              <a:t>The World Wide Web: Past, Present and Future</a:t>
            </a:r>
            <a:r>
              <a:rPr lang="en-US">
                <a:ea typeface="ＭＳ Ｐゴシック" charset="-128"/>
                <a:cs typeface="ＭＳ Ｐゴシック" charset="-128"/>
              </a:rPr>
              <a:t>. https://www.w3.org/People/Berners-Lee/1996/</a:t>
            </a:r>
            <a:r>
              <a:rPr lang="en-US" err="1">
                <a:ea typeface="ＭＳ Ｐゴシック" charset="-128"/>
                <a:cs typeface="ＭＳ Ｐゴシック" charset="-128"/>
              </a:rPr>
              <a:t>ppf.html</a:t>
            </a:r>
            <a:endParaRPr lang="en-US">
              <a:ea typeface="ＭＳ Ｐゴシック" charset="-128"/>
              <a:cs typeface="ＭＳ Ｐゴシック" charset="-128"/>
            </a:endParaRPr>
          </a:p>
          <a:p>
            <a:endParaRPr lang="en-US"/>
          </a:p>
        </p:txBody>
      </p:sp>
      <p:sp>
        <p:nvSpPr>
          <p:cNvPr id="8" name="Rounded Rectangular Callout 7">
            <a:extLst>
              <a:ext uri="{FF2B5EF4-FFF2-40B4-BE49-F238E27FC236}">
                <a16:creationId xmlns:a16="http://schemas.microsoft.com/office/drawing/2014/main" id="{5E095695-380B-CE45-9E26-256A7AE513FB}"/>
              </a:ext>
            </a:extLst>
          </p:cNvPr>
          <p:cNvSpPr/>
          <p:nvPr/>
        </p:nvSpPr>
        <p:spPr bwMode="auto">
          <a:xfrm>
            <a:off x="6373641" y="1773238"/>
            <a:ext cx="4897924" cy="4464050"/>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r>
              <a:rPr lang="en-GB" sz="2000"/>
              <a:t>a goal of the Web was that, if the interaction between person and hypertext could be so intuitive that the machine-readable information space gave an accurate representation of the state of people's thoughts, interactions, and work patterns, then machine analysis could become a very powerful management tool, seeing patterns in our work and facilitating our working together</a:t>
            </a:r>
            <a:endParaRPr lang="en-US" sz="2000"/>
          </a:p>
        </p:txBody>
      </p:sp>
    </p:spTree>
    <p:extLst>
      <p:ext uri="{BB962C8B-B14F-4D97-AF65-F5344CB8AC3E}">
        <p14:creationId xmlns:p14="http://schemas.microsoft.com/office/powerpoint/2010/main" val="187501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AD3C-C1D0-E14A-B3DD-D85BB62F7C6D}"/>
              </a:ext>
            </a:extLst>
          </p:cNvPr>
          <p:cNvSpPr>
            <a:spLocks noGrp="1"/>
          </p:cNvSpPr>
          <p:nvPr>
            <p:ph type="title"/>
          </p:nvPr>
        </p:nvSpPr>
        <p:spPr/>
        <p:txBody>
          <a:bodyPr/>
          <a:lstStyle/>
          <a:p>
            <a:r>
              <a:rPr lang="en-US" sz="3100"/>
              <a:t>Weaving the Semantic Web</a:t>
            </a:r>
          </a:p>
        </p:txBody>
      </p:sp>
      <p:pic>
        <p:nvPicPr>
          <p:cNvPr id="7" name="Picture Placeholder 6" descr="A person holding a microphone&#10;&#10;Description automatically generated">
            <a:extLst>
              <a:ext uri="{FF2B5EF4-FFF2-40B4-BE49-F238E27FC236}">
                <a16:creationId xmlns:a16="http://schemas.microsoft.com/office/drawing/2014/main" id="{C76FDFE4-3FC5-D742-9313-444F527120FD}"/>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5" name="Text Placeholder 4">
            <a:extLst>
              <a:ext uri="{FF2B5EF4-FFF2-40B4-BE49-F238E27FC236}">
                <a16:creationId xmlns:a16="http://schemas.microsoft.com/office/drawing/2014/main" id="{E5891627-1AFF-9249-A2C1-6AD2758AF894}"/>
              </a:ext>
            </a:extLst>
          </p:cNvPr>
          <p:cNvSpPr>
            <a:spLocks noGrp="1"/>
          </p:cNvSpPr>
          <p:nvPr>
            <p:ph type="body" sz="quarter" idx="15"/>
          </p:nvPr>
        </p:nvSpPr>
        <p:spPr>
          <a:xfrm>
            <a:off x="6167437" y="6381750"/>
            <a:ext cx="5400676" cy="293721"/>
          </a:xfrm>
        </p:spPr>
        <p:txBody>
          <a:bodyPr/>
          <a:lstStyle/>
          <a:p>
            <a:r>
              <a:rPr lang="en-US">
                <a:ea typeface="ＭＳ Ｐゴシック" charset="-128"/>
                <a:cs typeface="ＭＳ Ｐゴシック" charset="-128"/>
              </a:rPr>
              <a:t>T. Berners-Lee (1999) </a:t>
            </a:r>
            <a:r>
              <a:rPr lang="en-US" i="1">
                <a:ea typeface="ＭＳ Ｐゴシック" charset="-128"/>
                <a:cs typeface="ＭＳ Ｐゴシック" charset="-128"/>
              </a:rPr>
              <a:t>Weaving the Web</a:t>
            </a:r>
            <a:r>
              <a:rPr lang="en-US">
                <a:ea typeface="ＭＳ Ｐゴシック" charset="-128"/>
                <a:cs typeface="ＭＳ Ｐゴシック" charset="-128"/>
              </a:rPr>
              <a:t>. San Francisco, CA: Harper</a:t>
            </a:r>
          </a:p>
        </p:txBody>
      </p:sp>
      <p:sp>
        <p:nvSpPr>
          <p:cNvPr id="8" name="Rounded Rectangular Callout 7">
            <a:extLst>
              <a:ext uri="{FF2B5EF4-FFF2-40B4-BE49-F238E27FC236}">
                <a16:creationId xmlns:a16="http://schemas.microsoft.com/office/drawing/2014/main" id="{0C8D833A-982F-2849-807F-365988488B50}"/>
              </a:ext>
            </a:extLst>
          </p:cNvPr>
          <p:cNvSpPr/>
          <p:nvPr/>
        </p:nvSpPr>
        <p:spPr bwMode="auto">
          <a:xfrm>
            <a:off x="6373641" y="1973654"/>
            <a:ext cx="4897924" cy="4263633"/>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hangingPunct="0"/>
            <a:r>
              <a:rPr lang="en-US" sz="2000">
                <a:ea typeface="ＭＳ Ｐゴシック" pitchFamily="-106" charset="-128"/>
                <a:cs typeface="Georgia"/>
              </a:rPr>
              <a:t>I have a dream for the Web [in which computers] become capable of analyzing all the data on the Web – the content, links, and transactions between people and computers. A ‘Semantic Web’, which should make this possible, has yet to emerge, but when it does, the day-to-day mechanisms of trade, bureaucracy and our daily lives will be handled by machines talking to machines. </a:t>
            </a:r>
          </a:p>
        </p:txBody>
      </p:sp>
    </p:spTree>
    <p:extLst>
      <p:ext uri="{BB962C8B-B14F-4D97-AF65-F5344CB8AC3E}">
        <p14:creationId xmlns:p14="http://schemas.microsoft.com/office/powerpoint/2010/main" val="231330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r>
              <a:rPr lang="en-GB"/>
              <a:t>What is the Semantic Web?</a:t>
            </a:r>
          </a:p>
        </p:txBody>
      </p:sp>
      <p:sp>
        <p:nvSpPr>
          <p:cNvPr id="3" name="Content Placeholder 2">
            <a:extLst>
              <a:ext uri="{FF2B5EF4-FFF2-40B4-BE49-F238E27FC236}">
                <a16:creationId xmlns:a16="http://schemas.microsoft.com/office/drawing/2014/main" id="{B2E8526D-0FB5-1341-AD22-6CE05A880278}"/>
              </a:ext>
            </a:extLst>
          </p:cNvPr>
          <p:cNvSpPr>
            <a:spLocks noGrp="1"/>
          </p:cNvSpPr>
          <p:nvPr>
            <p:ph sz="quarter" idx="13"/>
          </p:nvPr>
        </p:nvSpPr>
        <p:spPr/>
        <p:txBody>
          <a:bodyPr>
            <a:normAutofit fontScale="92500" lnSpcReduction="10000"/>
          </a:bodyPr>
          <a:lstStyle/>
          <a:p>
            <a:pPr marL="0" indent="0">
              <a:buNone/>
            </a:pPr>
            <a:r>
              <a:rPr lang="en-GB"/>
              <a:t>“The goal of the Semantic Web initiative is as broad as that of the Web: to create a universal medium for the exchange of data. It is envisaged to smoothly interconnect personal information management, enterprise application integration, and the global sharing of commercial, scientific and cultural data. Facilities to put machine-understandable data on the Web are quickly becoming a high priority for many organizations, individuals and communities.</a:t>
            </a:r>
          </a:p>
          <a:p>
            <a:pPr marL="0" indent="0">
              <a:buNone/>
            </a:pPr>
            <a:r>
              <a:rPr lang="en-GB"/>
              <a:t>The Web can reach its full potential only if it becomes a place where data can be shared and processed by automated tools as well as by people.”</a:t>
            </a:r>
          </a:p>
        </p:txBody>
      </p:sp>
      <p:sp>
        <p:nvSpPr>
          <p:cNvPr id="35843" name="Rectangle 6"/>
          <p:cNvSpPr>
            <a:spLocks noGrp="1" noChangeArrowheads="1"/>
          </p:cNvSpPr>
          <p:nvPr>
            <p:ph type="body" sz="quarter" idx="15"/>
          </p:nvPr>
        </p:nvSpPr>
        <p:spPr/>
        <p:txBody>
          <a:bodyPr/>
          <a:lstStyle/>
          <a:p>
            <a:r>
              <a:rPr lang="en-GB"/>
              <a:t>W3C (2013) </a:t>
            </a:r>
            <a:r>
              <a:rPr lang="en-GB" i="1"/>
              <a:t>Semantic Web Activity Statement</a:t>
            </a:r>
            <a:r>
              <a:rPr lang="en-GB"/>
              <a:t>. https://www.w3.org/2001/</a:t>
            </a:r>
            <a:r>
              <a:rPr lang="en-GB" err="1"/>
              <a:t>sw</a:t>
            </a:r>
            <a:r>
              <a:rPr lang="en-GB"/>
              <a:t>/Activity</a:t>
            </a:r>
          </a:p>
        </p:txBody>
      </p:sp>
      <p:grpSp>
        <p:nvGrpSpPr>
          <p:cNvPr id="2" name="Group 9"/>
          <p:cNvGrpSpPr>
            <a:grpSpLocks/>
          </p:cNvGrpSpPr>
          <p:nvPr/>
        </p:nvGrpSpPr>
        <p:grpSpPr bwMode="auto">
          <a:xfrm>
            <a:off x="7068312" y="1937321"/>
            <a:ext cx="3544162" cy="4135882"/>
            <a:chOff x="2880" y="960"/>
            <a:chExt cx="2880" cy="3360"/>
          </a:xfrm>
        </p:grpSpPr>
        <p:pic>
          <p:nvPicPr>
            <p:cNvPr id="35846" name="Picture 10" descr="computer_understand_en"/>
            <p:cNvPicPr>
              <a:picLocks noChangeAspect="1" noChangeArrowheads="1"/>
            </p:cNvPicPr>
            <p:nvPr/>
          </p:nvPicPr>
          <p:blipFill>
            <a:blip r:embed="rId3">
              <a:lum bright="24000"/>
            </a:blip>
            <a:srcRect/>
            <a:stretch>
              <a:fillRect/>
            </a:stretch>
          </p:blipFill>
          <p:spPr bwMode="auto">
            <a:xfrm>
              <a:off x="3890" y="960"/>
              <a:ext cx="1870" cy="1748"/>
            </a:xfrm>
            <a:prstGeom prst="rect">
              <a:avLst/>
            </a:prstGeom>
            <a:noFill/>
            <a:ln w="9525">
              <a:noFill/>
              <a:miter lim="800000"/>
              <a:headEnd/>
              <a:tailEnd/>
            </a:ln>
          </p:spPr>
        </p:pic>
        <p:pic>
          <p:nvPicPr>
            <p:cNvPr id="35847" name="Picture 11"/>
            <p:cNvPicPr>
              <a:picLocks noChangeAspect="1" noChangeArrowheads="1"/>
            </p:cNvPicPr>
            <p:nvPr/>
          </p:nvPicPr>
          <p:blipFill>
            <a:blip r:embed="rId4"/>
            <a:srcRect l="50000" t="17633" b="36737"/>
            <a:stretch>
              <a:fillRect/>
            </a:stretch>
          </p:blipFill>
          <p:spPr bwMode="auto">
            <a:xfrm>
              <a:off x="2880" y="2832"/>
              <a:ext cx="2880" cy="1488"/>
            </a:xfrm>
            <a:prstGeom prst="rect">
              <a:avLst/>
            </a:prstGeom>
            <a:noFill/>
            <a:ln w="9525">
              <a:noFill/>
              <a:miter lim="800000"/>
              <a:headEnd/>
              <a:tailEnd/>
            </a:ln>
          </p:spPr>
        </p:pic>
      </p:grpSp>
    </p:spTree>
    <p:extLst>
      <p:ext uri="{BB962C8B-B14F-4D97-AF65-F5344CB8AC3E}">
        <p14:creationId xmlns:p14="http://schemas.microsoft.com/office/powerpoint/2010/main" val="37107102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The Annotated Web</a:t>
            </a:r>
          </a:p>
        </p:txBody>
      </p:sp>
      <p:sp>
        <p:nvSpPr>
          <p:cNvPr id="2" name="Content Placeholder 1">
            <a:extLst>
              <a:ext uri="{FF2B5EF4-FFF2-40B4-BE49-F238E27FC236}">
                <a16:creationId xmlns:a16="http://schemas.microsoft.com/office/drawing/2014/main" id="{5725EB67-F1FD-AF42-AA57-7BD5DFA8C6DF}"/>
              </a:ext>
            </a:extLst>
          </p:cNvPr>
          <p:cNvSpPr>
            <a:spLocks noGrp="1"/>
          </p:cNvSpPr>
          <p:nvPr>
            <p:ph sz="quarter" idx="13"/>
          </p:nvPr>
        </p:nvSpPr>
        <p:spPr/>
        <p:txBody>
          <a:bodyPr/>
          <a:lstStyle/>
          <a:p>
            <a:pPr marL="0" indent="0">
              <a:buNone/>
            </a:pPr>
            <a:r>
              <a:rPr lang="en-GB"/>
              <a:t>Add structure to unstructured data</a:t>
            </a:r>
          </a:p>
          <a:p>
            <a:pPr lvl="1"/>
            <a:r>
              <a:rPr lang="en-GB"/>
              <a:t>Annotate existing web pages</a:t>
            </a:r>
          </a:p>
          <a:p>
            <a:pPr lvl="1"/>
            <a:r>
              <a:rPr lang="en-GB"/>
              <a:t>Classify web pages</a:t>
            </a:r>
          </a:p>
          <a:p>
            <a:pPr lvl="1"/>
            <a:r>
              <a:rPr lang="en-GB"/>
              <a:t>Use natural language techniques to extract information from web pages</a:t>
            </a:r>
          </a:p>
          <a:p>
            <a:pPr marL="0" indent="0">
              <a:buNone/>
            </a:pPr>
            <a:r>
              <a:rPr lang="en-GB"/>
              <a:t>Annotations enable enhanced browsing and searching</a:t>
            </a:r>
          </a:p>
        </p:txBody>
      </p:sp>
      <p:sp>
        <p:nvSpPr>
          <p:cNvPr id="7" name="Text Placeholder 6">
            <a:extLst>
              <a:ext uri="{FF2B5EF4-FFF2-40B4-BE49-F238E27FC236}">
                <a16:creationId xmlns:a16="http://schemas.microsoft.com/office/drawing/2014/main" id="{7B654CC2-F966-C446-B6E1-24683FB1FC88}"/>
              </a:ext>
            </a:extLst>
          </p:cNvPr>
          <p:cNvSpPr>
            <a:spLocks noGrp="1"/>
          </p:cNvSpPr>
          <p:nvPr>
            <p:ph type="body" sz="quarter" idx="15"/>
          </p:nvPr>
        </p:nvSpPr>
        <p:spPr/>
        <p:txBody>
          <a:bodyPr/>
          <a:lstStyle/>
          <a:p>
            <a:endParaRPr lang="en-US"/>
          </a:p>
        </p:txBody>
      </p:sp>
      <p:pic>
        <p:nvPicPr>
          <p:cNvPr id="6154" name="Picture 10" descr="http://iswc2004.semanticweb.org/demos/40/index_files/nasa-climate-menu.png"/>
          <p:cNvPicPr>
            <a:picLocks noChangeAspect="1" noChangeArrowheads="1"/>
          </p:cNvPicPr>
          <p:nvPr/>
        </p:nvPicPr>
        <p:blipFill>
          <a:blip r:embed="rId3"/>
          <a:srcRect/>
          <a:stretch>
            <a:fillRect/>
          </a:stretch>
        </p:blipFill>
        <p:spPr bwMode="auto">
          <a:xfrm>
            <a:off x="6855837" y="906587"/>
            <a:ext cx="4730532" cy="3574878"/>
          </a:xfrm>
          <a:prstGeom prst="rect">
            <a:avLst/>
          </a:prstGeom>
          <a:noFill/>
          <a:effectLst>
            <a:outerShdw blurRad="50800" dist="38100" dir="2700000">
              <a:srgbClr val="000000">
                <a:alpha val="43000"/>
              </a:srgbClr>
            </a:outerShdw>
          </a:effectLst>
        </p:spPr>
      </p:pic>
      <p:pic>
        <p:nvPicPr>
          <p:cNvPr id="6156" name="Picture 12" descr="The image “http://www.aktors.org/technologies/cohse/images/annlinks.gif” cannot be displayed, because it contains errors."/>
          <p:cNvPicPr>
            <a:picLocks noChangeAspect="1" noChangeArrowheads="1"/>
          </p:cNvPicPr>
          <p:nvPr/>
        </p:nvPicPr>
        <p:blipFill>
          <a:blip r:embed="rId4"/>
          <a:srcRect/>
          <a:stretch>
            <a:fillRect/>
          </a:stretch>
        </p:blipFill>
        <p:spPr bwMode="auto">
          <a:xfrm>
            <a:off x="6096000" y="2932732"/>
            <a:ext cx="4549885" cy="3438173"/>
          </a:xfrm>
          <a:prstGeom prst="rect">
            <a:avLst/>
          </a:prstGeom>
          <a:noFill/>
          <a:effectLst>
            <a:outerShdw blurRad="50800" dist="38100" dir="2700000">
              <a:srgbClr val="000000">
                <a:alpha val="43000"/>
              </a:srgbClr>
            </a:outerShdw>
          </a:effectLst>
        </p:spPr>
      </p:pic>
    </p:spTree>
    <p:extLst>
      <p:ext uri="{BB962C8B-B14F-4D97-AF65-F5344CB8AC3E}">
        <p14:creationId xmlns:p14="http://schemas.microsoft.com/office/powerpoint/2010/main" val="7129828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The Web of (Linked) Data</a:t>
            </a:r>
          </a:p>
        </p:txBody>
      </p:sp>
      <p:sp>
        <p:nvSpPr>
          <p:cNvPr id="2" name="Content Placeholder 1">
            <a:extLst>
              <a:ext uri="{FF2B5EF4-FFF2-40B4-BE49-F238E27FC236}">
                <a16:creationId xmlns:a16="http://schemas.microsoft.com/office/drawing/2014/main" id="{E89CDF07-3C00-B344-955C-E3D6BAC1F40F}"/>
              </a:ext>
            </a:extLst>
          </p:cNvPr>
          <p:cNvSpPr>
            <a:spLocks noGrp="1"/>
          </p:cNvSpPr>
          <p:nvPr>
            <p:ph sz="quarter" idx="13"/>
          </p:nvPr>
        </p:nvSpPr>
        <p:spPr/>
        <p:txBody>
          <a:bodyPr/>
          <a:lstStyle/>
          <a:p>
            <a:pPr marL="0" indent="0">
              <a:buNone/>
            </a:pPr>
            <a:r>
              <a:rPr lang="en-GB"/>
              <a:t>Make the most of the structure you already have</a:t>
            </a:r>
          </a:p>
          <a:p>
            <a:pPr lvl="1"/>
            <a:r>
              <a:rPr lang="en-GB"/>
              <a:t>Expose existing databases in a common format</a:t>
            </a:r>
          </a:p>
          <a:p>
            <a:pPr lvl="1"/>
            <a:r>
              <a:rPr lang="en-GB"/>
              <a:t>Express database schemas in a machine-understandable form</a:t>
            </a:r>
          </a:p>
          <a:p>
            <a:pPr marL="0" indent="0">
              <a:buNone/>
            </a:pPr>
            <a:r>
              <a:rPr lang="en-GB"/>
              <a:t>Common format allows the integration of data in unexpected ways</a:t>
            </a:r>
          </a:p>
          <a:p>
            <a:pPr marL="0" indent="0">
              <a:buNone/>
            </a:pPr>
            <a:r>
              <a:rPr lang="en-GB"/>
              <a:t>Machine-understandable schemas allow reasoning about data</a:t>
            </a:r>
          </a:p>
          <a:p>
            <a:endParaRPr lang="en-US"/>
          </a:p>
        </p:txBody>
      </p:sp>
      <p:sp>
        <p:nvSpPr>
          <p:cNvPr id="8" name="Text Placeholder 7">
            <a:extLst>
              <a:ext uri="{FF2B5EF4-FFF2-40B4-BE49-F238E27FC236}">
                <a16:creationId xmlns:a16="http://schemas.microsoft.com/office/drawing/2014/main" id="{BAFBAACD-243B-B24A-8A2D-B4A467FEEFE3}"/>
              </a:ext>
            </a:extLst>
          </p:cNvPr>
          <p:cNvSpPr>
            <a:spLocks noGrp="1"/>
          </p:cNvSpPr>
          <p:nvPr>
            <p:ph type="body" sz="quarter" idx="15"/>
          </p:nvPr>
        </p:nvSpPr>
        <p:spPr/>
        <p:txBody>
          <a:bodyPr/>
          <a:lstStyle/>
          <a:p>
            <a:endParaRPr lang="en-US"/>
          </a:p>
        </p:txBody>
      </p:sp>
      <p:pic>
        <p:nvPicPr>
          <p:cNvPr id="8197" name="Picture 5" descr="http://genereg.ornl.gov/gkdb/genekeydb.jpg"/>
          <p:cNvPicPr>
            <a:picLocks noChangeAspect="1" noChangeArrowheads="1"/>
          </p:cNvPicPr>
          <p:nvPr/>
        </p:nvPicPr>
        <p:blipFill rotWithShape="1">
          <a:blip r:embed="rId3"/>
          <a:srcRect r="30987"/>
          <a:stretch/>
        </p:blipFill>
        <p:spPr bwMode="auto">
          <a:xfrm>
            <a:off x="6167439" y="973239"/>
            <a:ext cx="6024561" cy="5264049"/>
          </a:xfrm>
          <a:prstGeom prst="rect">
            <a:avLst/>
          </a:prstGeom>
          <a:noFill/>
        </p:spPr>
      </p:pic>
    </p:spTree>
    <p:extLst>
      <p:ext uri="{BB962C8B-B14F-4D97-AF65-F5344CB8AC3E}">
        <p14:creationId xmlns:p14="http://schemas.microsoft.com/office/powerpoint/2010/main" val="7030247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25B9B-8EBC-374A-AF13-FEEA77CE6FD1}"/>
              </a:ext>
            </a:extLst>
          </p:cNvPr>
          <p:cNvSpPr>
            <a:spLocks noGrp="1"/>
          </p:cNvSpPr>
          <p:nvPr>
            <p:ph type="title"/>
          </p:nvPr>
        </p:nvSpPr>
        <p:spPr/>
        <p:txBody>
          <a:bodyPr/>
          <a:lstStyle/>
          <a:p>
            <a:r>
              <a:rPr lang="en-US"/>
              <a:t>Rocket Science (not)</a:t>
            </a:r>
          </a:p>
        </p:txBody>
      </p:sp>
      <p:pic>
        <p:nvPicPr>
          <p:cNvPr id="11" name="Picture Placeholder 10" descr="A person holding a microphone&#10;&#10;Description automatically generated">
            <a:extLst>
              <a:ext uri="{FF2B5EF4-FFF2-40B4-BE49-F238E27FC236}">
                <a16:creationId xmlns:a16="http://schemas.microsoft.com/office/drawing/2014/main" id="{28C1E026-8C0C-F046-AEC6-394FF1C9ECD4}"/>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9" name="Text Placeholder 8">
            <a:extLst>
              <a:ext uri="{FF2B5EF4-FFF2-40B4-BE49-F238E27FC236}">
                <a16:creationId xmlns:a16="http://schemas.microsoft.com/office/drawing/2014/main" id="{A31084FE-EDF8-C24A-80D2-00AF92A919FE}"/>
              </a:ext>
            </a:extLst>
          </p:cNvPr>
          <p:cNvSpPr>
            <a:spLocks noGrp="1"/>
          </p:cNvSpPr>
          <p:nvPr>
            <p:ph type="body" sz="quarter" idx="15"/>
          </p:nvPr>
        </p:nvSpPr>
        <p:spPr>
          <a:xfrm>
            <a:off x="6167437" y="6381750"/>
            <a:ext cx="5400676" cy="293721"/>
          </a:xfrm>
        </p:spPr>
        <p:txBody>
          <a:bodyPr/>
          <a:lstStyle/>
          <a:p>
            <a:r>
              <a:rPr lang="en-US"/>
              <a:t>Berners-Lee, T. (2001) </a:t>
            </a:r>
            <a:r>
              <a:rPr lang="en-US" i="1"/>
              <a:t>Business Model for the Semantic Web</a:t>
            </a:r>
            <a:r>
              <a:rPr lang="en-US"/>
              <a:t>, http://www.w3.org/</a:t>
            </a:r>
            <a:r>
              <a:rPr lang="en-US" err="1"/>
              <a:t>DesignIssues</a:t>
            </a:r>
            <a:r>
              <a:rPr lang="en-US"/>
              <a:t>/Business</a:t>
            </a:r>
          </a:p>
        </p:txBody>
      </p:sp>
      <p:sp>
        <p:nvSpPr>
          <p:cNvPr id="12" name="Rounded Rectangular Callout 11">
            <a:extLst>
              <a:ext uri="{FF2B5EF4-FFF2-40B4-BE49-F238E27FC236}">
                <a16:creationId xmlns:a16="http://schemas.microsoft.com/office/drawing/2014/main" id="{29976F02-603A-9145-BD76-B0D3962607B4}"/>
              </a:ext>
            </a:extLst>
          </p:cNvPr>
          <p:cNvSpPr/>
          <p:nvPr/>
        </p:nvSpPr>
        <p:spPr bwMode="auto">
          <a:xfrm>
            <a:off x="6373641" y="1953418"/>
            <a:ext cx="4897924" cy="4130511"/>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r>
              <a:rPr lang="en-US" sz="2000"/>
              <a:t>Is this rocket science? Well, not really. The Semantic Web, like the World Wide Web, is just taking well established ideas, and making them work </a:t>
            </a:r>
            <a:r>
              <a:rPr lang="en-US" sz="2000" err="1"/>
              <a:t>interoperably</a:t>
            </a:r>
            <a:r>
              <a:rPr lang="en-US" sz="2000"/>
              <a:t> over the Internet. This is done with standards, which is what the World Wide Web Consortium is all about. We are not inventing relational models for data, or query systems or rule-based systems. We are just webizing them. </a:t>
            </a:r>
          </a:p>
        </p:txBody>
      </p:sp>
    </p:spTree>
    <p:extLst>
      <p:ext uri="{BB962C8B-B14F-4D97-AF65-F5344CB8AC3E}">
        <p14:creationId xmlns:p14="http://schemas.microsoft.com/office/powerpoint/2010/main" val="130769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title"/>
          </p:nvPr>
        </p:nvSpPr>
        <p:spPr/>
        <p:txBody>
          <a:bodyPr/>
          <a:lstStyle/>
          <a:p>
            <a:r>
              <a:rPr lang="en-GB"/>
              <a:t>Basic Concepts</a:t>
            </a:r>
          </a:p>
        </p:txBody>
      </p:sp>
    </p:spTree>
    <p:extLst>
      <p:ext uri="{BB962C8B-B14F-4D97-AF65-F5344CB8AC3E}">
        <p14:creationId xmlns:p14="http://schemas.microsoft.com/office/powerpoint/2010/main" val="142938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en-GB"/>
              <a:t>The World Wide Web vs. the Semantic Web</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17</a:t>
            </a:fld>
            <a:endParaRPr lang="en-US"/>
          </a:p>
        </p:txBody>
      </p:sp>
      <p:sp>
        <p:nvSpPr>
          <p:cNvPr id="68611" name="Rectangle 5"/>
          <p:cNvSpPr>
            <a:spLocks noGrp="1" noChangeArrowheads="1"/>
          </p:cNvSpPr>
          <p:nvPr>
            <p:ph sz="quarter" idx="13"/>
          </p:nvPr>
        </p:nvSpPr>
        <p:spPr/>
        <p:txBody>
          <a:bodyPr/>
          <a:lstStyle/>
          <a:p>
            <a:pPr marL="0" indent="0">
              <a:buNone/>
            </a:pPr>
            <a:r>
              <a:rPr lang="en-GB"/>
              <a:t>The World Wide Web is the </a:t>
            </a:r>
            <a:r>
              <a:rPr lang="en-GB" b="1"/>
              <a:t>Web for people</a:t>
            </a:r>
          </a:p>
          <a:p>
            <a:pPr lvl="1" eaLnBrk="1" hangingPunct="1"/>
            <a:r>
              <a:rPr lang="en-GB"/>
              <a:t>Information is predominantly textual</a:t>
            </a:r>
          </a:p>
          <a:p>
            <a:pPr lvl="1" eaLnBrk="1" hangingPunct="1"/>
            <a:r>
              <a:rPr lang="en-GB"/>
              <a:t>Technologies include URI, HTTP, XML, HTML</a:t>
            </a:r>
          </a:p>
          <a:p>
            <a:pPr eaLnBrk="1" hangingPunct="1"/>
            <a:endParaRPr lang="en-GB"/>
          </a:p>
          <a:p>
            <a:pPr marL="0" indent="0">
              <a:buNone/>
            </a:pPr>
            <a:r>
              <a:rPr lang="en-GB"/>
              <a:t>The Semantic Web is the </a:t>
            </a:r>
            <a:r>
              <a:rPr lang="en-GB" b="1"/>
              <a:t>Web for machines</a:t>
            </a:r>
          </a:p>
          <a:p>
            <a:pPr lvl="1" eaLnBrk="1" hangingPunct="1"/>
            <a:r>
              <a:rPr lang="en-GB"/>
              <a:t>Information needs to be structured</a:t>
            </a:r>
          </a:p>
          <a:p>
            <a:pPr lvl="1" eaLnBrk="1" hangingPunct="1"/>
            <a:r>
              <a:rPr lang="en-GB"/>
              <a:t>Technologies include RDF, RDFS, OWL </a:t>
            </a:r>
            <a:br>
              <a:rPr lang="en-GB"/>
            </a:br>
            <a:r>
              <a:rPr lang="en-GB"/>
              <a:t>(in addition to those for the Web)</a:t>
            </a:r>
            <a:endParaRPr lang="en-US"/>
          </a:p>
        </p:txBody>
      </p:sp>
      <p:sp>
        <p:nvSpPr>
          <p:cNvPr id="3" name="Text Placeholder 2">
            <a:extLst>
              <a:ext uri="{FF2B5EF4-FFF2-40B4-BE49-F238E27FC236}">
                <a16:creationId xmlns:a16="http://schemas.microsoft.com/office/drawing/2014/main" id="{1A822B2A-CA9B-314D-AD8F-0784F029678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77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GB"/>
              <a:t>Machine readable vs. machine understandable</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18</a:t>
            </a:fld>
            <a:endParaRPr lang="en-US"/>
          </a:p>
        </p:txBody>
      </p:sp>
      <p:sp>
        <p:nvSpPr>
          <p:cNvPr id="70659" name="Rectangle 5"/>
          <p:cNvSpPr>
            <a:spLocks noGrp="1" noChangeArrowheads="1"/>
          </p:cNvSpPr>
          <p:nvPr>
            <p:ph sz="quarter" idx="13"/>
          </p:nvPr>
        </p:nvSpPr>
        <p:spPr/>
        <p:txBody>
          <a:bodyPr/>
          <a:lstStyle/>
          <a:p>
            <a:pPr marL="0" indent="0">
              <a:lnSpc>
                <a:spcPct val="90000"/>
              </a:lnSpc>
              <a:buNone/>
            </a:pPr>
            <a:r>
              <a:rPr lang="en-GB"/>
              <a:t>On the World Wide Web, information needs humans to give it interpretation</a:t>
            </a:r>
          </a:p>
          <a:p>
            <a:pPr lvl="1" eaLnBrk="1" hangingPunct="1">
              <a:lnSpc>
                <a:spcPct val="80000"/>
              </a:lnSpc>
            </a:pPr>
            <a:r>
              <a:rPr lang="en-GB"/>
              <a:t>Information is predominantly natural language</a:t>
            </a:r>
          </a:p>
          <a:p>
            <a:pPr lvl="1" eaLnBrk="1" hangingPunct="1">
              <a:lnSpc>
                <a:spcPct val="80000"/>
              </a:lnSpc>
            </a:pPr>
            <a:r>
              <a:rPr lang="en-GB"/>
              <a:t>Difficult to mediate by software agents</a:t>
            </a:r>
          </a:p>
          <a:p>
            <a:pPr marL="0" indent="0">
              <a:lnSpc>
                <a:spcPct val="90000"/>
              </a:lnSpc>
              <a:buNone/>
            </a:pPr>
            <a:endParaRPr lang="en-GB"/>
          </a:p>
          <a:p>
            <a:pPr marL="0" indent="0">
              <a:lnSpc>
                <a:spcPct val="90000"/>
              </a:lnSpc>
              <a:buNone/>
            </a:pPr>
            <a:r>
              <a:rPr lang="en-GB"/>
              <a:t>On the Semantic Web, information is structured so that it can be interpreted by machines</a:t>
            </a:r>
          </a:p>
          <a:p>
            <a:pPr lvl="1" eaLnBrk="1" hangingPunct="1">
              <a:lnSpc>
                <a:spcPct val="80000"/>
              </a:lnSpc>
            </a:pPr>
            <a:r>
              <a:rPr lang="en-GB"/>
              <a:t>Humans need not interact directly with Semantic Web information – mediation through agents</a:t>
            </a:r>
          </a:p>
          <a:p>
            <a:pPr marL="0" indent="0">
              <a:lnSpc>
                <a:spcPct val="90000"/>
              </a:lnSpc>
              <a:buNone/>
            </a:pPr>
            <a:endParaRPr lang="en-GB"/>
          </a:p>
          <a:p>
            <a:pPr marL="0" indent="0">
              <a:lnSpc>
                <a:spcPct val="90000"/>
              </a:lnSpc>
              <a:buNone/>
            </a:pPr>
            <a:r>
              <a:rPr lang="en-GB"/>
              <a:t>Formal meaning is critical to understanding</a:t>
            </a:r>
            <a:endParaRPr lang="en-US"/>
          </a:p>
        </p:txBody>
      </p:sp>
      <p:sp>
        <p:nvSpPr>
          <p:cNvPr id="3" name="Text Placeholder 2">
            <a:extLst>
              <a:ext uri="{FF2B5EF4-FFF2-40B4-BE49-F238E27FC236}">
                <a16:creationId xmlns:a16="http://schemas.microsoft.com/office/drawing/2014/main" id="{483C7B31-53CD-BC47-A2E0-4DA0089ED53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6654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GB"/>
              <a:t>Machine readable vs. machine understandable</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19</a:t>
            </a:fld>
            <a:endParaRPr lang="en-US"/>
          </a:p>
        </p:txBody>
      </p:sp>
      <p:sp>
        <p:nvSpPr>
          <p:cNvPr id="72707" name="Rectangle 5"/>
          <p:cNvSpPr>
            <a:spLocks noGrp="1" noChangeArrowheads="1"/>
          </p:cNvSpPr>
          <p:nvPr>
            <p:ph sz="quarter" idx="13"/>
          </p:nvPr>
        </p:nvSpPr>
        <p:spPr/>
        <p:txBody>
          <a:bodyPr/>
          <a:lstStyle/>
          <a:p>
            <a:pPr eaLnBrk="1" hangingPunct="1">
              <a:buFontTx/>
              <a:buNone/>
            </a:pPr>
            <a:r>
              <a:rPr lang="en-GB"/>
              <a:t>XML is a </a:t>
            </a:r>
            <a:r>
              <a:rPr lang="en-GB" b="1"/>
              <a:t>machine readable </a:t>
            </a:r>
            <a:r>
              <a:rPr lang="en-GB"/>
              <a:t>format:</a:t>
            </a:r>
          </a:p>
          <a:p>
            <a:r>
              <a:rPr lang="en-GB"/>
              <a:t>It can be parsed to give an unambiguous document structure</a:t>
            </a:r>
          </a:p>
          <a:p>
            <a:pPr eaLnBrk="1" hangingPunct="1">
              <a:buFontTx/>
              <a:buNone/>
            </a:pPr>
            <a:endParaRPr lang="en-GB"/>
          </a:p>
          <a:p>
            <a:pPr eaLnBrk="1" hangingPunct="1">
              <a:buFontTx/>
              <a:buNone/>
            </a:pPr>
            <a:r>
              <a:rPr lang="en-GB"/>
              <a:t>but</a:t>
            </a:r>
          </a:p>
          <a:p>
            <a:endParaRPr lang="en-GB"/>
          </a:p>
          <a:p>
            <a:r>
              <a:rPr lang="en-GB"/>
              <a:t>It has no formal meaning</a:t>
            </a:r>
          </a:p>
          <a:p>
            <a:r>
              <a:rPr lang="en-GB"/>
              <a:t>Meanings of XML interchange formats must be explicitly agreed</a:t>
            </a:r>
          </a:p>
        </p:txBody>
      </p:sp>
      <p:sp>
        <p:nvSpPr>
          <p:cNvPr id="3" name="Text Placeholder 2">
            <a:extLst>
              <a:ext uri="{FF2B5EF4-FFF2-40B4-BE49-F238E27FC236}">
                <a16:creationId xmlns:a16="http://schemas.microsoft.com/office/drawing/2014/main" id="{BD6BB686-4A3A-C444-A1F7-76C49906143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1433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ctrTitle"/>
          </p:nvPr>
        </p:nvSpPr>
        <p:spPr/>
        <p:txBody>
          <a:bodyPr/>
          <a:lstStyle/>
          <a:p>
            <a:r>
              <a:rPr lang="en-US"/>
              <a:t>COMP6215</a:t>
            </a:r>
            <a:br>
              <a:rPr lang="en-US"/>
            </a:br>
            <a:r>
              <a:rPr lang="en-US"/>
              <a:t>Semantic Web Technologies</a:t>
            </a:r>
          </a:p>
        </p:txBody>
      </p:sp>
      <p:sp>
        <p:nvSpPr>
          <p:cNvPr id="17411" name="Rectangle 6"/>
          <p:cNvSpPr>
            <a:spLocks noGrp="1" noChangeArrowheads="1"/>
          </p:cNvSpPr>
          <p:nvPr>
            <p:ph type="subTitle" idx="1"/>
          </p:nvPr>
        </p:nvSpPr>
        <p:spPr/>
        <p:txBody>
          <a:bodyPr/>
          <a:lstStyle/>
          <a:p>
            <a:endParaRPr lang="en-US"/>
          </a:p>
        </p:txBody>
      </p:sp>
      <p:sp>
        <p:nvSpPr>
          <p:cNvPr id="2" name="Text Placeholder 1"/>
          <p:cNvSpPr>
            <a:spLocks noGrp="1"/>
          </p:cNvSpPr>
          <p:nvPr>
            <p:ph type="body" sz="quarter" idx="13"/>
          </p:nvPr>
        </p:nvSpPr>
        <p:spPr/>
        <p:txBody>
          <a:bodyPr/>
          <a:lstStyle/>
          <a:p>
            <a:r>
              <a:rPr lang="en-US" dirty="0"/>
              <a:t>Dr Nicholas Gibbins - </a:t>
            </a:r>
            <a:r>
              <a:rPr lang="en-US" dirty="0" err="1"/>
              <a:t>nmg@ecs.soton.ac.uk</a:t>
            </a:r>
            <a:endParaRPr lang="en-US" dirty="0"/>
          </a:p>
        </p:txBody>
      </p:sp>
    </p:spTree>
    <p:extLst>
      <p:ext uri="{BB962C8B-B14F-4D97-AF65-F5344CB8AC3E}">
        <p14:creationId xmlns:p14="http://schemas.microsoft.com/office/powerpoint/2010/main" val="2631261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a:t>Machine readable: XML</a:t>
            </a:r>
            <a:endParaRPr lang="en-US"/>
          </a:p>
        </p:txBody>
      </p:sp>
      <p:sp>
        <p:nvSpPr>
          <p:cNvPr id="3" name="Content Placeholder 2">
            <a:extLst>
              <a:ext uri="{FF2B5EF4-FFF2-40B4-BE49-F238E27FC236}">
                <a16:creationId xmlns:a16="http://schemas.microsoft.com/office/drawing/2014/main" id="{ECA71780-CA5C-F640-90BE-73E7FCC8B428}"/>
              </a:ext>
            </a:extLst>
          </p:cNvPr>
          <p:cNvSpPr>
            <a:spLocks noGrp="1"/>
          </p:cNvSpPr>
          <p:nvPr>
            <p:ph sz="quarter" idx="13"/>
          </p:nvPr>
        </p:nvSpPr>
        <p:spPr/>
        <p:txBody>
          <a:bodyPr>
            <a:normAutofit fontScale="92500" lnSpcReduction="10000"/>
          </a:bodyPr>
          <a:lstStyle/>
          <a:p>
            <a:pPr marL="0" indent="0">
              <a:buNone/>
            </a:pPr>
            <a:r>
              <a:rPr lang="en-GB">
                <a:latin typeface="Lucida Console" panose="020B0609040504020204" pitchFamily="49" charset="0"/>
              </a:rPr>
              <a:t>&lt;foo bar=“2003386947”&gt;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baz</a:t>
            </a:r>
            <a:r>
              <a:rPr lang="en-GB">
                <a:latin typeface="Lucida Console" panose="020B0609040504020204" pitchFamily="49" charset="0"/>
              </a:rPr>
              <a:t> </a:t>
            </a:r>
            <a:r>
              <a:rPr lang="en-GB" err="1">
                <a:latin typeface="Lucida Console" panose="020B0609040504020204" pitchFamily="49" charset="0"/>
              </a:rPr>
              <a:t>qux</a:t>
            </a:r>
            <a:r>
              <a:rPr lang="en-GB">
                <a:latin typeface="Lucida Console" panose="020B0609040504020204" pitchFamily="49" charset="0"/>
              </a:rPr>
              <a:t>=“19J”&gt;502-224&lt;/</a:t>
            </a:r>
            <a:r>
              <a:rPr lang="en-GB" err="1">
                <a:latin typeface="Lucida Console" panose="020B0609040504020204" pitchFamily="49" charset="0"/>
              </a:rPr>
              <a:t>baz</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&lt;quux&gt;2&lt;/quux&gt;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quuux</a:t>
            </a:r>
            <a:r>
              <a:rPr lang="en-GB">
                <a:latin typeface="Lucida Console" panose="020B0609040504020204" pitchFamily="49" charset="0"/>
              </a:rPr>
              <a:t>&gt;3998SB&lt;/</a:t>
            </a:r>
            <a:r>
              <a:rPr lang="en-GB" err="1">
                <a:latin typeface="Lucida Console" panose="020B0609040504020204" pitchFamily="49" charset="0"/>
              </a:rPr>
              <a:t>quuux</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&lt;/foo&gt;</a:t>
            </a:r>
            <a:endParaRPr lang="en-US">
              <a:latin typeface="Lucida Console" panose="020B0609040504020204" pitchFamily="49" charset="0"/>
            </a:endParaRPr>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20</a:t>
            </a:fld>
            <a:endParaRPr lang="en-US"/>
          </a:p>
        </p:txBody>
      </p:sp>
      <p:cxnSp>
        <p:nvCxnSpPr>
          <p:cNvPr id="25" name="_s595974">
            <a:extLst>
              <a:ext uri="{FF2B5EF4-FFF2-40B4-BE49-F238E27FC236}">
                <a16:creationId xmlns:a16="http://schemas.microsoft.com/office/drawing/2014/main" id="{BCB14778-FE60-964B-91F2-C824DA53C8FA}"/>
              </a:ext>
            </a:extLst>
          </p:cNvPr>
          <p:cNvCxnSpPr>
            <a:cxnSpLocks noChangeShapeType="1"/>
            <a:stCxn id="41" idx="3"/>
            <a:endCxn id="34" idx="2"/>
          </p:cNvCxnSpPr>
          <p:nvPr/>
        </p:nvCxnSpPr>
        <p:spPr bwMode="auto">
          <a:xfrm flipV="1">
            <a:off x="3962400" y="5029200"/>
            <a:ext cx="190500" cy="342900"/>
          </a:xfrm>
          <a:prstGeom prst="bentConnector2">
            <a:avLst/>
          </a:prstGeom>
          <a:noFill/>
          <a:ln w="28575">
            <a:solidFill>
              <a:schemeClr val="tx1"/>
            </a:solidFill>
            <a:miter lim="800000"/>
            <a:headEnd/>
            <a:tailEnd/>
          </a:ln>
        </p:spPr>
      </p:cxnSp>
      <p:cxnSp>
        <p:nvCxnSpPr>
          <p:cNvPr id="26" name="_s595975">
            <a:extLst>
              <a:ext uri="{FF2B5EF4-FFF2-40B4-BE49-F238E27FC236}">
                <a16:creationId xmlns:a16="http://schemas.microsoft.com/office/drawing/2014/main" id="{C6A630D7-5D08-0043-8702-4D1C1BDC033A}"/>
              </a:ext>
            </a:extLst>
          </p:cNvPr>
          <p:cNvCxnSpPr>
            <a:cxnSpLocks noChangeShapeType="1"/>
            <a:stCxn id="40" idx="0"/>
            <a:endCxn id="36" idx="2"/>
          </p:cNvCxnSpPr>
          <p:nvPr/>
        </p:nvCxnSpPr>
        <p:spPr bwMode="auto">
          <a:xfrm rot="-5400000">
            <a:off x="8763000" y="5372100"/>
            <a:ext cx="685800" cy="0"/>
          </a:xfrm>
          <a:prstGeom prst="straightConnector1">
            <a:avLst/>
          </a:prstGeom>
          <a:noFill/>
          <a:ln w="28575">
            <a:solidFill>
              <a:schemeClr val="tx1"/>
            </a:solidFill>
            <a:round/>
            <a:headEnd/>
            <a:tailEnd/>
          </a:ln>
        </p:spPr>
      </p:cxnSp>
      <p:cxnSp>
        <p:nvCxnSpPr>
          <p:cNvPr id="27" name="_s595976">
            <a:extLst>
              <a:ext uri="{FF2B5EF4-FFF2-40B4-BE49-F238E27FC236}">
                <a16:creationId xmlns:a16="http://schemas.microsoft.com/office/drawing/2014/main" id="{E572AB3F-2639-C042-BB0E-A47625ABA7D4}"/>
              </a:ext>
            </a:extLst>
          </p:cNvPr>
          <p:cNvCxnSpPr>
            <a:cxnSpLocks noChangeShapeType="1"/>
            <a:stCxn id="39" idx="0"/>
            <a:endCxn id="35" idx="2"/>
          </p:cNvCxnSpPr>
          <p:nvPr/>
        </p:nvCxnSpPr>
        <p:spPr bwMode="auto">
          <a:xfrm rot="-5400000">
            <a:off x="6324600" y="5372100"/>
            <a:ext cx="685800" cy="0"/>
          </a:xfrm>
          <a:prstGeom prst="straightConnector1">
            <a:avLst/>
          </a:prstGeom>
          <a:noFill/>
          <a:ln w="28575">
            <a:solidFill>
              <a:schemeClr val="tx1"/>
            </a:solidFill>
            <a:round/>
            <a:headEnd/>
            <a:tailEnd/>
          </a:ln>
        </p:spPr>
      </p:cxnSp>
      <p:cxnSp>
        <p:nvCxnSpPr>
          <p:cNvPr id="28" name="_s595977">
            <a:extLst>
              <a:ext uri="{FF2B5EF4-FFF2-40B4-BE49-F238E27FC236}">
                <a16:creationId xmlns:a16="http://schemas.microsoft.com/office/drawing/2014/main" id="{9CE2E29C-8D1E-6444-B4B9-C4680FCD0CC6}"/>
              </a:ext>
            </a:extLst>
          </p:cNvPr>
          <p:cNvCxnSpPr>
            <a:cxnSpLocks noChangeShapeType="1"/>
            <a:stCxn id="38" idx="0"/>
            <a:endCxn id="34" idx="2"/>
          </p:cNvCxnSpPr>
          <p:nvPr/>
        </p:nvCxnSpPr>
        <p:spPr bwMode="auto">
          <a:xfrm rot="-5400000">
            <a:off x="3810000" y="5372100"/>
            <a:ext cx="685800" cy="0"/>
          </a:xfrm>
          <a:prstGeom prst="straightConnector1">
            <a:avLst/>
          </a:prstGeom>
          <a:noFill/>
          <a:ln w="28575">
            <a:solidFill>
              <a:schemeClr val="tx1"/>
            </a:solidFill>
            <a:round/>
            <a:headEnd/>
            <a:tailEnd/>
          </a:ln>
        </p:spPr>
      </p:cxnSp>
      <p:cxnSp>
        <p:nvCxnSpPr>
          <p:cNvPr id="29" name="_s595978">
            <a:extLst>
              <a:ext uri="{FF2B5EF4-FFF2-40B4-BE49-F238E27FC236}">
                <a16:creationId xmlns:a16="http://schemas.microsoft.com/office/drawing/2014/main" id="{0738BCDB-618E-2143-9203-FE19139C8C19}"/>
              </a:ext>
            </a:extLst>
          </p:cNvPr>
          <p:cNvCxnSpPr>
            <a:cxnSpLocks noChangeShapeType="1"/>
            <a:stCxn id="37" idx="3"/>
            <a:endCxn id="33" idx="2"/>
          </p:cNvCxnSpPr>
          <p:nvPr/>
        </p:nvCxnSpPr>
        <p:spPr bwMode="auto">
          <a:xfrm flipV="1">
            <a:off x="6477000" y="3810000"/>
            <a:ext cx="190500" cy="342900"/>
          </a:xfrm>
          <a:prstGeom prst="bentConnector2">
            <a:avLst/>
          </a:prstGeom>
          <a:noFill/>
          <a:ln w="28575">
            <a:solidFill>
              <a:schemeClr val="tx1"/>
            </a:solidFill>
            <a:miter lim="800000"/>
            <a:headEnd/>
            <a:tailEnd/>
          </a:ln>
        </p:spPr>
      </p:cxnSp>
      <p:cxnSp>
        <p:nvCxnSpPr>
          <p:cNvPr id="30" name="_s595979">
            <a:extLst>
              <a:ext uri="{FF2B5EF4-FFF2-40B4-BE49-F238E27FC236}">
                <a16:creationId xmlns:a16="http://schemas.microsoft.com/office/drawing/2014/main" id="{FA03EE1B-1118-BF4D-A544-BCECAE6F8214}"/>
              </a:ext>
            </a:extLst>
          </p:cNvPr>
          <p:cNvCxnSpPr>
            <a:cxnSpLocks noChangeShapeType="1"/>
            <a:stCxn id="36" idx="0"/>
            <a:endCxn id="33" idx="2"/>
          </p:cNvCxnSpPr>
          <p:nvPr/>
        </p:nvCxnSpPr>
        <p:spPr bwMode="auto">
          <a:xfrm rot="5400000" flipH="1">
            <a:off x="7467600" y="3009900"/>
            <a:ext cx="838200" cy="2438400"/>
          </a:xfrm>
          <a:prstGeom prst="bentConnector3">
            <a:avLst>
              <a:gd name="adj1" fmla="val 18370"/>
            </a:avLst>
          </a:prstGeom>
          <a:noFill/>
          <a:ln w="28575">
            <a:solidFill>
              <a:schemeClr val="tx1"/>
            </a:solidFill>
            <a:miter lim="800000"/>
            <a:headEnd/>
            <a:tailEnd/>
          </a:ln>
        </p:spPr>
      </p:cxnSp>
      <p:cxnSp>
        <p:nvCxnSpPr>
          <p:cNvPr id="31" name="_s595980">
            <a:extLst>
              <a:ext uri="{FF2B5EF4-FFF2-40B4-BE49-F238E27FC236}">
                <a16:creationId xmlns:a16="http://schemas.microsoft.com/office/drawing/2014/main" id="{434FE123-4191-D04F-8757-06CC6B254418}"/>
              </a:ext>
            </a:extLst>
          </p:cNvPr>
          <p:cNvCxnSpPr>
            <a:cxnSpLocks noChangeShapeType="1"/>
            <a:stCxn id="35" idx="0"/>
            <a:endCxn id="33" idx="2"/>
          </p:cNvCxnSpPr>
          <p:nvPr/>
        </p:nvCxnSpPr>
        <p:spPr bwMode="auto">
          <a:xfrm rot="-5400000">
            <a:off x="6248400" y="4229100"/>
            <a:ext cx="838200" cy="0"/>
          </a:xfrm>
          <a:prstGeom prst="straightConnector1">
            <a:avLst/>
          </a:prstGeom>
          <a:noFill/>
          <a:ln w="28575">
            <a:solidFill>
              <a:schemeClr val="tx1"/>
            </a:solidFill>
            <a:round/>
            <a:headEnd/>
            <a:tailEnd/>
          </a:ln>
        </p:spPr>
      </p:cxnSp>
      <p:cxnSp>
        <p:nvCxnSpPr>
          <p:cNvPr id="32" name="_s595981">
            <a:extLst>
              <a:ext uri="{FF2B5EF4-FFF2-40B4-BE49-F238E27FC236}">
                <a16:creationId xmlns:a16="http://schemas.microsoft.com/office/drawing/2014/main" id="{2DABB94C-FA5C-264C-984A-18EA800FCF40}"/>
              </a:ext>
            </a:extLst>
          </p:cNvPr>
          <p:cNvCxnSpPr>
            <a:cxnSpLocks noChangeShapeType="1"/>
            <a:stCxn id="34" idx="0"/>
            <a:endCxn id="33" idx="2"/>
          </p:cNvCxnSpPr>
          <p:nvPr/>
        </p:nvCxnSpPr>
        <p:spPr bwMode="auto">
          <a:xfrm rot="-5400000">
            <a:off x="4991100" y="2971800"/>
            <a:ext cx="838200" cy="2514600"/>
          </a:xfrm>
          <a:prstGeom prst="bentConnector3">
            <a:avLst>
              <a:gd name="adj1" fmla="val 18370"/>
            </a:avLst>
          </a:prstGeom>
          <a:noFill/>
          <a:ln w="28575">
            <a:solidFill>
              <a:schemeClr val="tx1"/>
            </a:solidFill>
            <a:miter lim="800000"/>
            <a:headEnd/>
            <a:tailEnd/>
          </a:ln>
        </p:spPr>
      </p:cxnSp>
      <p:sp>
        <p:nvSpPr>
          <p:cNvPr id="33" name="_s595982">
            <a:extLst>
              <a:ext uri="{FF2B5EF4-FFF2-40B4-BE49-F238E27FC236}">
                <a16:creationId xmlns:a16="http://schemas.microsoft.com/office/drawing/2014/main" id="{E460AC99-A706-A946-A9B3-241182F7BF9D}"/>
              </a:ext>
            </a:extLst>
          </p:cNvPr>
          <p:cNvSpPr>
            <a:spLocks noChangeArrowheads="1"/>
          </p:cNvSpPr>
          <p:nvPr/>
        </p:nvSpPr>
        <p:spPr bwMode="auto">
          <a:xfrm>
            <a:off x="5715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foo</a:t>
            </a:r>
            <a:endParaRPr lang="en-US">
              <a:solidFill>
                <a:schemeClr val="bg1"/>
              </a:solidFill>
            </a:endParaRPr>
          </a:p>
        </p:txBody>
      </p:sp>
      <p:sp>
        <p:nvSpPr>
          <p:cNvPr id="34" name="_s595983">
            <a:extLst>
              <a:ext uri="{FF2B5EF4-FFF2-40B4-BE49-F238E27FC236}">
                <a16:creationId xmlns:a16="http://schemas.microsoft.com/office/drawing/2014/main" id="{0AFAF3B4-2332-3A4D-B08E-F58D9CDFF24E}"/>
              </a:ext>
            </a:extLst>
          </p:cNvPr>
          <p:cNvSpPr>
            <a:spLocks noChangeArrowheads="1"/>
          </p:cNvSpPr>
          <p:nvPr/>
        </p:nvSpPr>
        <p:spPr bwMode="auto">
          <a:xfrm>
            <a:off x="3200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baz</a:t>
            </a:r>
            <a:endParaRPr lang="en-US">
              <a:solidFill>
                <a:schemeClr val="bg1"/>
              </a:solidFill>
            </a:endParaRPr>
          </a:p>
        </p:txBody>
      </p:sp>
      <p:sp>
        <p:nvSpPr>
          <p:cNvPr id="35" name="_s595984">
            <a:extLst>
              <a:ext uri="{FF2B5EF4-FFF2-40B4-BE49-F238E27FC236}">
                <a16:creationId xmlns:a16="http://schemas.microsoft.com/office/drawing/2014/main" id="{C8FC21E3-936E-4741-8FB8-728CB79C78DE}"/>
              </a:ext>
            </a:extLst>
          </p:cNvPr>
          <p:cNvSpPr>
            <a:spLocks noChangeArrowheads="1"/>
          </p:cNvSpPr>
          <p:nvPr/>
        </p:nvSpPr>
        <p:spPr bwMode="auto">
          <a:xfrm>
            <a:off x="5715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quux</a:t>
            </a:r>
            <a:endParaRPr lang="en-US">
              <a:solidFill>
                <a:schemeClr val="bg1"/>
              </a:solidFill>
            </a:endParaRPr>
          </a:p>
        </p:txBody>
      </p:sp>
      <p:sp>
        <p:nvSpPr>
          <p:cNvPr id="36" name="_s595985">
            <a:extLst>
              <a:ext uri="{FF2B5EF4-FFF2-40B4-BE49-F238E27FC236}">
                <a16:creationId xmlns:a16="http://schemas.microsoft.com/office/drawing/2014/main" id="{06A94389-D113-4548-93E7-A90C49E1C08D}"/>
              </a:ext>
            </a:extLst>
          </p:cNvPr>
          <p:cNvSpPr>
            <a:spLocks noChangeArrowheads="1"/>
          </p:cNvSpPr>
          <p:nvPr/>
        </p:nvSpPr>
        <p:spPr bwMode="auto">
          <a:xfrm>
            <a:off x="8153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quuux</a:t>
            </a:r>
            <a:endParaRPr lang="en-US">
              <a:solidFill>
                <a:schemeClr val="bg1"/>
              </a:solidFill>
            </a:endParaRPr>
          </a:p>
        </p:txBody>
      </p:sp>
      <p:sp>
        <p:nvSpPr>
          <p:cNvPr id="37" name="_s595986">
            <a:extLst>
              <a:ext uri="{FF2B5EF4-FFF2-40B4-BE49-F238E27FC236}">
                <a16:creationId xmlns:a16="http://schemas.microsoft.com/office/drawing/2014/main" id="{5D2285E3-4AAE-0249-B106-9FB6C4DAC44B}"/>
              </a:ext>
            </a:extLst>
          </p:cNvPr>
          <p:cNvSpPr>
            <a:spLocks noChangeArrowheads="1"/>
          </p:cNvSpPr>
          <p:nvPr/>
        </p:nvSpPr>
        <p:spPr bwMode="auto">
          <a:xfrm>
            <a:off x="4572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bar=2003386947</a:t>
            </a:r>
            <a:endParaRPr lang="en-US"/>
          </a:p>
        </p:txBody>
      </p:sp>
      <p:sp>
        <p:nvSpPr>
          <p:cNvPr id="38" name="_s595987">
            <a:extLst>
              <a:ext uri="{FF2B5EF4-FFF2-40B4-BE49-F238E27FC236}">
                <a16:creationId xmlns:a16="http://schemas.microsoft.com/office/drawing/2014/main" id="{4B8B77FE-EE28-1347-898B-CA056575B092}"/>
              </a:ext>
            </a:extLst>
          </p:cNvPr>
          <p:cNvSpPr>
            <a:spLocks noChangeArrowheads="1"/>
          </p:cNvSpPr>
          <p:nvPr/>
        </p:nvSpPr>
        <p:spPr bwMode="auto">
          <a:xfrm>
            <a:off x="3200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39" name="_s595988">
            <a:extLst>
              <a:ext uri="{FF2B5EF4-FFF2-40B4-BE49-F238E27FC236}">
                <a16:creationId xmlns:a16="http://schemas.microsoft.com/office/drawing/2014/main" id="{03D979DB-80D2-4449-8D79-626716291C4E}"/>
              </a:ext>
            </a:extLst>
          </p:cNvPr>
          <p:cNvSpPr>
            <a:spLocks noChangeArrowheads="1"/>
          </p:cNvSpPr>
          <p:nvPr/>
        </p:nvSpPr>
        <p:spPr bwMode="auto">
          <a:xfrm>
            <a:off x="5715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40" name="_s595989">
            <a:extLst>
              <a:ext uri="{FF2B5EF4-FFF2-40B4-BE49-F238E27FC236}">
                <a16:creationId xmlns:a16="http://schemas.microsoft.com/office/drawing/2014/main" id="{7FFBAD09-3FDC-B34A-927F-E95596B0C3A3}"/>
              </a:ext>
            </a:extLst>
          </p:cNvPr>
          <p:cNvSpPr>
            <a:spLocks noChangeArrowheads="1"/>
          </p:cNvSpPr>
          <p:nvPr/>
        </p:nvSpPr>
        <p:spPr bwMode="auto">
          <a:xfrm>
            <a:off x="8153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41" name="_s595990">
            <a:extLst>
              <a:ext uri="{FF2B5EF4-FFF2-40B4-BE49-F238E27FC236}">
                <a16:creationId xmlns:a16="http://schemas.microsoft.com/office/drawing/2014/main" id="{59640902-26FA-7347-BACE-019C2CAF3818}"/>
              </a:ext>
            </a:extLst>
          </p:cNvPr>
          <p:cNvSpPr>
            <a:spLocks noChangeArrowheads="1"/>
          </p:cNvSpPr>
          <p:nvPr/>
        </p:nvSpPr>
        <p:spPr bwMode="auto">
          <a:xfrm>
            <a:off x="2057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quz=19J</a:t>
            </a:r>
            <a:endParaRPr lang="en-US"/>
          </a:p>
        </p:txBody>
      </p:sp>
    </p:spTree>
    <p:extLst>
      <p:ext uri="{BB962C8B-B14F-4D97-AF65-F5344CB8AC3E}">
        <p14:creationId xmlns:p14="http://schemas.microsoft.com/office/powerpoint/2010/main" val="1882357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a:t>Machine readable: XML</a:t>
            </a:r>
            <a:endParaRPr lang="en-US"/>
          </a:p>
        </p:txBody>
      </p:sp>
      <p:sp>
        <p:nvSpPr>
          <p:cNvPr id="3" name="Content Placeholder 2">
            <a:extLst>
              <a:ext uri="{FF2B5EF4-FFF2-40B4-BE49-F238E27FC236}">
                <a16:creationId xmlns:a16="http://schemas.microsoft.com/office/drawing/2014/main" id="{A2E9C9CC-10F0-7B4F-AED2-BDB970384537}"/>
              </a:ext>
            </a:extLst>
          </p:cNvPr>
          <p:cNvSpPr>
            <a:spLocks noGrp="1"/>
          </p:cNvSpPr>
          <p:nvPr>
            <p:ph sz="quarter" idx="13"/>
          </p:nvPr>
        </p:nvSpPr>
        <p:spPr/>
        <p:txBody>
          <a:bodyPr>
            <a:normAutofit fontScale="92500" lnSpcReduction="10000"/>
          </a:bodyPr>
          <a:lstStyle/>
          <a:p>
            <a:pPr marL="11113" indent="-11113">
              <a:spcBef>
                <a:spcPct val="20000"/>
              </a:spcBef>
              <a:buClr>
                <a:schemeClr val="tx1"/>
              </a:buClr>
              <a:buSzPct val="75000"/>
              <a:buNone/>
            </a:pPr>
            <a:r>
              <a:rPr lang="en-GB">
                <a:latin typeface="Lucida Console" panose="020B0609040504020204" pitchFamily="49" charset="0"/>
              </a:rPr>
              <a:t>&lt;order ref=“2003386947”&gt;</a:t>
            </a:r>
            <a:br>
              <a:rPr lang="en-GB">
                <a:latin typeface="Lucida Console" panose="020B0609040504020204" pitchFamily="49" charset="0"/>
              </a:rPr>
            </a:br>
            <a:r>
              <a:rPr lang="en-GB">
                <a:latin typeface="Lucida Console" panose="020B0609040504020204" pitchFamily="49" charset="0"/>
              </a:rPr>
              <a:t>  &lt;part catalogue=“19J”&gt;502-224&lt;/part&gt;</a:t>
            </a:r>
            <a:br>
              <a:rPr lang="en-GB">
                <a:latin typeface="Lucida Console" panose="020B0609040504020204" pitchFamily="49" charset="0"/>
              </a:rPr>
            </a:br>
            <a:r>
              <a:rPr lang="en-GB">
                <a:latin typeface="Lucida Console" panose="020B0609040504020204" pitchFamily="49" charset="0"/>
              </a:rPr>
              <a:t>  &lt;quantity&gt;2&lt;/quantity&gt;</a:t>
            </a:r>
            <a:br>
              <a:rPr lang="en-GB">
                <a:latin typeface="Lucida Console" panose="020B0609040504020204" pitchFamily="49" charset="0"/>
              </a:rPr>
            </a:br>
            <a:r>
              <a:rPr lang="en-GB">
                <a:latin typeface="Lucida Console" panose="020B0609040504020204" pitchFamily="49" charset="0"/>
              </a:rPr>
              <a:t>  &lt;customer&gt;3998SB&lt;/customer&gt;</a:t>
            </a:r>
            <a:br>
              <a:rPr lang="en-GB">
                <a:latin typeface="Lucida Console" panose="020B0609040504020204" pitchFamily="49" charset="0"/>
              </a:rPr>
            </a:br>
            <a:r>
              <a:rPr lang="en-GB">
                <a:latin typeface="Lucida Console" panose="020B0609040504020204" pitchFamily="49" charset="0"/>
              </a:rPr>
              <a:t>&lt;/order&gt;</a:t>
            </a:r>
            <a:endParaRPr lang="en-US">
              <a:latin typeface="Lucida Console" panose="020B0609040504020204" pitchFamily="49" charset="0"/>
            </a:endParaRPr>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21</a:t>
            </a:fld>
            <a:endParaRPr lang="en-US"/>
          </a:p>
        </p:txBody>
      </p:sp>
      <p:cxnSp>
        <p:nvCxnSpPr>
          <p:cNvPr id="25" name="_s595974">
            <a:extLst>
              <a:ext uri="{FF2B5EF4-FFF2-40B4-BE49-F238E27FC236}">
                <a16:creationId xmlns:a16="http://schemas.microsoft.com/office/drawing/2014/main" id="{988641F5-B92E-6C42-8044-F9609C1B2E1F}"/>
              </a:ext>
            </a:extLst>
          </p:cNvPr>
          <p:cNvCxnSpPr>
            <a:cxnSpLocks noChangeShapeType="1"/>
            <a:stCxn id="41" idx="3"/>
            <a:endCxn id="34" idx="2"/>
          </p:cNvCxnSpPr>
          <p:nvPr/>
        </p:nvCxnSpPr>
        <p:spPr bwMode="auto">
          <a:xfrm flipV="1">
            <a:off x="3962400" y="5029200"/>
            <a:ext cx="190500" cy="342900"/>
          </a:xfrm>
          <a:prstGeom prst="bentConnector2">
            <a:avLst/>
          </a:prstGeom>
          <a:noFill/>
          <a:ln w="28575">
            <a:solidFill>
              <a:schemeClr val="tx1"/>
            </a:solidFill>
            <a:miter lim="800000"/>
            <a:headEnd/>
            <a:tailEnd/>
          </a:ln>
        </p:spPr>
      </p:cxnSp>
      <p:cxnSp>
        <p:nvCxnSpPr>
          <p:cNvPr id="26" name="_s595975">
            <a:extLst>
              <a:ext uri="{FF2B5EF4-FFF2-40B4-BE49-F238E27FC236}">
                <a16:creationId xmlns:a16="http://schemas.microsoft.com/office/drawing/2014/main" id="{E4A00D82-7828-A648-834D-9D205A4D9D0F}"/>
              </a:ext>
            </a:extLst>
          </p:cNvPr>
          <p:cNvCxnSpPr>
            <a:cxnSpLocks noChangeShapeType="1"/>
            <a:stCxn id="40" idx="0"/>
            <a:endCxn id="36" idx="2"/>
          </p:cNvCxnSpPr>
          <p:nvPr/>
        </p:nvCxnSpPr>
        <p:spPr bwMode="auto">
          <a:xfrm rot="-5400000">
            <a:off x="8763000" y="5372100"/>
            <a:ext cx="685800" cy="0"/>
          </a:xfrm>
          <a:prstGeom prst="straightConnector1">
            <a:avLst/>
          </a:prstGeom>
          <a:noFill/>
          <a:ln w="28575">
            <a:solidFill>
              <a:schemeClr val="tx1"/>
            </a:solidFill>
            <a:round/>
            <a:headEnd/>
            <a:tailEnd/>
          </a:ln>
        </p:spPr>
      </p:cxnSp>
      <p:cxnSp>
        <p:nvCxnSpPr>
          <p:cNvPr id="27" name="_s595976">
            <a:extLst>
              <a:ext uri="{FF2B5EF4-FFF2-40B4-BE49-F238E27FC236}">
                <a16:creationId xmlns:a16="http://schemas.microsoft.com/office/drawing/2014/main" id="{05B65170-F0EF-6C43-9D81-B5AC8506A8BA}"/>
              </a:ext>
            </a:extLst>
          </p:cNvPr>
          <p:cNvCxnSpPr>
            <a:cxnSpLocks noChangeShapeType="1"/>
            <a:stCxn id="39" idx="0"/>
            <a:endCxn id="35" idx="2"/>
          </p:cNvCxnSpPr>
          <p:nvPr/>
        </p:nvCxnSpPr>
        <p:spPr bwMode="auto">
          <a:xfrm rot="-5400000">
            <a:off x="6324600" y="5372100"/>
            <a:ext cx="685800" cy="0"/>
          </a:xfrm>
          <a:prstGeom prst="straightConnector1">
            <a:avLst/>
          </a:prstGeom>
          <a:noFill/>
          <a:ln w="28575">
            <a:solidFill>
              <a:schemeClr val="tx1"/>
            </a:solidFill>
            <a:round/>
            <a:headEnd/>
            <a:tailEnd/>
          </a:ln>
        </p:spPr>
      </p:cxnSp>
      <p:cxnSp>
        <p:nvCxnSpPr>
          <p:cNvPr id="28" name="_s595977">
            <a:extLst>
              <a:ext uri="{FF2B5EF4-FFF2-40B4-BE49-F238E27FC236}">
                <a16:creationId xmlns:a16="http://schemas.microsoft.com/office/drawing/2014/main" id="{E21D0F32-36AD-6E42-8EEC-5D9AF8AC0425}"/>
              </a:ext>
            </a:extLst>
          </p:cNvPr>
          <p:cNvCxnSpPr>
            <a:cxnSpLocks noChangeShapeType="1"/>
            <a:stCxn id="38" idx="0"/>
            <a:endCxn id="34" idx="2"/>
          </p:cNvCxnSpPr>
          <p:nvPr/>
        </p:nvCxnSpPr>
        <p:spPr bwMode="auto">
          <a:xfrm rot="-5400000">
            <a:off x="3810000" y="5372100"/>
            <a:ext cx="685800" cy="0"/>
          </a:xfrm>
          <a:prstGeom prst="straightConnector1">
            <a:avLst/>
          </a:prstGeom>
          <a:noFill/>
          <a:ln w="28575">
            <a:solidFill>
              <a:schemeClr val="tx1"/>
            </a:solidFill>
            <a:round/>
            <a:headEnd/>
            <a:tailEnd/>
          </a:ln>
        </p:spPr>
      </p:cxnSp>
      <p:cxnSp>
        <p:nvCxnSpPr>
          <p:cNvPr id="29" name="_s595978">
            <a:extLst>
              <a:ext uri="{FF2B5EF4-FFF2-40B4-BE49-F238E27FC236}">
                <a16:creationId xmlns:a16="http://schemas.microsoft.com/office/drawing/2014/main" id="{7164668C-0D49-CC4E-A18C-022033E0A780}"/>
              </a:ext>
            </a:extLst>
          </p:cNvPr>
          <p:cNvCxnSpPr>
            <a:cxnSpLocks noChangeShapeType="1"/>
            <a:stCxn id="37" idx="3"/>
            <a:endCxn id="33" idx="2"/>
          </p:cNvCxnSpPr>
          <p:nvPr/>
        </p:nvCxnSpPr>
        <p:spPr bwMode="auto">
          <a:xfrm flipV="1">
            <a:off x="6477000" y="3810000"/>
            <a:ext cx="190500" cy="342900"/>
          </a:xfrm>
          <a:prstGeom prst="bentConnector2">
            <a:avLst/>
          </a:prstGeom>
          <a:noFill/>
          <a:ln w="28575">
            <a:solidFill>
              <a:schemeClr val="tx1"/>
            </a:solidFill>
            <a:miter lim="800000"/>
            <a:headEnd/>
            <a:tailEnd/>
          </a:ln>
        </p:spPr>
      </p:cxnSp>
      <p:cxnSp>
        <p:nvCxnSpPr>
          <p:cNvPr id="30" name="_s595979">
            <a:extLst>
              <a:ext uri="{FF2B5EF4-FFF2-40B4-BE49-F238E27FC236}">
                <a16:creationId xmlns:a16="http://schemas.microsoft.com/office/drawing/2014/main" id="{16B2710B-C95A-BD43-9AAD-E3B7137A746A}"/>
              </a:ext>
            </a:extLst>
          </p:cNvPr>
          <p:cNvCxnSpPr>
            <a:cxnSpLocks noChangeShapeType="1"/>
            <a:stCxn id="36" idx="0"/>
            <a:endCxn id="33" idx="2"/>
          </p:cNvCxnSpPr>
          <p:nvPr/>
        </p:nvCxnSpPr>
        <p:spPr bwMode="auto">
          <a:xfrm rot="5400000" flipH="1">
            <a:off x="7467600" y="3009900"/>
            <a:ext cx="838200" cy="2438400"/>
          </a:xfrm>
          <a:prstGeom prst="bentConnector3">
            <a:avLst>
              <a:gd name="adj1" fmla="val 18370"/>
            </a:avLst>
          </a:prstGeom>
          <a:noFill/>
          <a:ln w="28575">
            <a:solidFill>
              <a:schemeClr val="tx1"/>
            </a:solidFill>
            <a:miter lim="800000"/>
            <a:headEnd/>
            <a:tailEnd/>
          </a:ln>
        </p:spPr>
      </p:cxnSp>
      <p:cxnSp>
        <p:nvCxnSpPr>
          <p:cNvPr id="31" name="_s595980">
            <a:extLst>
              <a:ext uri="{FF2B5EF4-FFF2-40B4-BE49-F238E27FC236}">
                <a16:creationId xmlns:a16="http://schemas.microsoft.com/office/drawing/2014/main" id="{9B1010D8-0AB0-2447-961C-968FEC841629}"/>
              </a:ext>
            </a:extLst>
          </p:cNvPr>
          <p:cNvCxnSpPr>
            <a:cxnSpLocks noChangeShapeType="1"/>
            <a:stCxn id="35" idx="0"/>
            <a:endCxn id="33" idx="2"/>
          </p:cNvCxnSpPr>
          <p:nvPr/>
        </p:nvCxnSpPr>
        <p:spPr bwMode="auto">
          <a:xfrm rot="-5400000">
            <a:off x="6248400" y="4229100"/>
            <a:ext cx="838200" cy="0"/>
          </a:xfrm>
          <a:prstGeom prst="straightConnector1">
            <a:avLst/>
          </a:prstGeom>
          <a:noFill/>
          <a:ln w="28575">
            <a:solidFill>
              <a:schemeClr val="tx1"/>
            </a:solidFill>
            <a:round/>
            <a:headEnd/>
            <a:tailEnd/>
          </a:ln>
        </p:spPr>
      </p:cxnSp>
      <p:cxnSp>
        <p:nvCxnSpPr>
          <p:cNvPr id="32" name="_s595981">
            <a:extLst>
              <a:ext uri="{FF2B5EF4-FFF2-40B4-BE49-F238E27FC236}">
                <a16:creationId xmlns:a16="http://schemas.microsoft.com/office/drawing/2014/main" id="{737F83CA-5738-7C40-8E41-18860CB18AA3}"/>
              </a:ext>
            </a:extLst>
          </p:cNvPr>
          <p:cNvCxnSpPr>
            <a:cxnSpLocks noChangeShapeType="1"/>
            <a:stCxn id="34" idx="0"/>
            <a:endCxn id="33" idx="2"/>
          </p:cNvCxnSpPr>
          <p:nvPr/>
        </p:nvCxnSpPr>
        <p:spPr bwMode="auto">
          <a:xfrm rot="-5400000">
            <a:off x="4991100" y="2971800"/>
            <a:ext cx="838200" cy="2514600"/>
          </a:xfrm>
          <a:prstGeom prst="bentConnector3">
            <a:avLst>
              <a:gd name="adj1" fmla="val 18370"/>
            </a:avLst>
          </a:prstGeom>
          <a:noFill/>
          <a:ln w="28575">
            <a:solidFill>
              <a:schemeClr val="tx1"/>
            </a:solidFill>
            <a:miter lim="800000"/>
            <a:headEnd/>
            <a:tailEnd/>
          </a:ln>
        </p:spPr>
      </p:cxnSp>
      <p:sp>
        <p:nvSpPr>
          <p:cNvPr id="33" name="_s595982">
            <a:extLst>
              <a:ext uri="{FF2B5EF4-FFF2-40B4-BE49-F238E27FC236}">
                <a16:creationId xmlns:a16="http://schemas.microsoft.com/office/drawing/2014/main" id="{16C09CEE-B032-3C47-B9E6-AF2C3294E3C7}"/>
              </a:ext>
            </a:extLst>
          </p:cNvPr>
          <p:cNvSpPr>
            <a:spLocks noChangeArrowheads="1"/>
          </p:cNvSpPr>
          <p:nvPr/>
        </p:nvSpPr>
        <p:spPr bwMode="auto">
          <a:xfrm>
            <a:off x="5715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order</a:t>
            </a:r>
            <a:endParaRPr lang="en-US">
              <a:solidFill>
                <a:schemeClr val="bg1"/>
              </a:solidFill>
            </a:endParaRPr>
          </a:p>
        </p:txBody>
      </p:sp>
      <p:sp>
        <p:nvSpPr>
          <p:cNvPr id="34" name="_s595983">
            <a:extLst>
              <a:ext uri="{FF2B5EF4-FFF2-40B4-BE49-F238E27FC236}">
                <a16:creationId xmlns:a16="http://schemas.microsoft.com/office/drawing/2014/main" id="{4633C8F0-7E06-6E47-87CF-13A8A844DF35}"/>
              </a:ext>
            </a:extLst>
          </p:cNvPr>
          <p:cNvSpPr>
            <a:spLocks noChangeArrowheads="1"/>
          </p:cNvSpPr>
          <p:nvPr/>
        </p:nvSpPr>
        <p:spPr bwMode="auto">
          <a:xfrm>
            <a:off x="3200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part</a:t>
            </a:r>
            <a:endParaRPr lang="en-US">
              <a:solidFill>
                <a:schemeClr val="bg1"/>
              </a:solidFill>
            </a:endParaRPr>
          </a:p>
        </p:txBody>
      </p:sp>
      <p:sp>
        <p:nvSpPr>
          <p:cNvPr id="35" name="_s595984">
            <a:extLst>
              <a:ext uri="{FF2B5EF4-FFF2-40B4-BE49-F238E27FC236}">
                <a16:creationId xmlns:a16="http://schemas.microsoft.com/office/drawing/2014/main" id="{34A0D6CF-331F-AC4A-8BFD-9DA3EA15CA5E}"/>
              </a:ext>
            </a:extLst>
          </p:cNvPr>
          <p:cNvSpPr>
            <a:spLocks noChangeArrowheads="1"/>
          </p:cNvSpPr>
          <p:nvPr/>
        </p:nvSpPr>
        <p:spPr bwMode="auto">
          <a:xfrm>
            <a:off x="5715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quantity</a:t>
            </a:r>
            <a:endParaRPr lang="en-US">
              <a:solidFill>
                <a:schemeClr val="bg1"/>
              </a:solidFill>
            </a:endParaRPr>
          </a:p>
        </p:txBody>
      </p:sp>
      <p:sp>
        <p:nvSpPr>
          <p:cNvPr id="36" name="_s595985">
            <a:extLst>
              <a:ext uri="{FF2B5EF4-FFF2-40B4-BE49-F238E27FC236}">
                <a16:creationId xmlns:a16="http://schemas.microsoft.com/office/drawing/2014/main" id="{2C6709E7-B328-B04F-BF62-2B4CF1EAB67A}"/>
              </a:ext>
            </a:extLst>
          </p:cNvPr>
          <p:cNvSpPr>
            <a:spLocks noChangeArrowheads="1"/>
          </p:cNvSpPr>
          <p:nvPr/>
        </p:nvSpPr>
        <p:spPr bwMode="auto">
          <a:xfrm>
            <a:off x="8153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customer</a:t>
            </a:r>
            <a:endParaRPr lang="en-US">
              <a:solidFill>
                <a:schemeClr val="bg1"/>
              </a:solidFill>
            </a:endParaRPr>
          </a:p>
        </p:txBody>
      </p:sp>
      <p:sp>
        <p:nvSpPr>
          <p:cNvPr id="37" name="_s595986">
            <a:extLst>
              <a:ext uri="{FF2B5EF4-FFF2-40B4-BE49-F238E27FC236}">
                <a16:creationId xmlns:a16="http://schemas.microsoft.com/office/drawing/2014/main" id="{285BA985-A87F-F544-AEA2-0E956D82F877}"/>
              </a:ext>
            </a:extLst>
          </p:cNvPr>
          <p:cNvSpPr>
            <a:spLocks noChangeArrowheads="1"/>
          </p:cNvSpPr>
          <p:nvPr/>
        </p:nvSpPr>
        <p:spPr bwMode="auto">
          <a:xfrm>
            <a:off x="4572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ref=2003386947</a:t>
            </a:r>
            <a:endParaRPr lang="en-US"/>
          </a:p>
        </p:txBody>
      </p:sp>
      <p:sp>
        <p:nvSpPr>
          <p:cNvPr id="38" name="_s595987">
            <a:extLst>
              <a:ext uri="{FF2B5EF4-FFF2-40B4-BE49-F238E27FC236}">
                <a16:creationId xmlns:a16="http://schemas.microsoft.com/office/drawing/2014/main" id="{C31F46C8-83E2-B64D-9E74-EFA9A33C98BE}"/>
              </a:ext>
            </a:extLst>
          </p:cNvPr>
          <p:cNvSpPr>
            <a:spLocks noChangeArrowheads="1"/>
          </p:cNvSpPr>
          <p:nvPr/>
        </p:nvSpPr>
        <p:spPr bwMode="auto">
          <a:xfrm>
            <a:off x="3200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39" name="_s595988">
            <a:extLst>
              <a:ext uri="{FF2B5EF4-FFF2-40B4-BE49-F238E27FC236}">
                <a16:creationId xmlns:a16="http://schemas.microsoft.com/office/drawing/2014/main" id="{A435F4FF-F93A-534F-9276-BB0C099DBCD9}"/>
              </a:ext>
            </a:extLst>
          </p:cNvPr>
          <p:cNvSpPr>
            <a:spLocks noChangeArrowheads="1"/>
          </p:cNvSpPr>
          <p:nvPr/>
        </p:nvSpPr>
        <p:spPr bwMode="auto">
          <a:xfrm>
            <a:off x="5715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40" name="_s595989">
            <a:extLst>
              <a:ext uri="{FF2B5EF4-FFF2-40B4-BE49-F238E27FC236}">
                <a16:creationId xmlns:a16="http://schemas.microsoft.com/office/drawing/2014/main" id="{20E7E745-7450-B740-99FF-2D3F1EB8AB66}"/>
              </a:ext>
            </a:extLst>
          </p:cNvPr>
          <p:cNvSpPr>
            <a:spLocks noChangeArrowheads="1"/>
          </p:cNvSpPr>
          <p:nvPr/>
        </p:nvSpPr>
        <p:spPr bwMode="auto">
          <a:xfrm>
            <a:off x="8153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41" name="_s595990">
            <a:extLst>
              <a:ext uri="{FF2B5EF4-FFF2-40B4-BE49-F238E27FC236}">
                <a16:creationId xmlns:a16="http://schemas.microsoft.com/office/drawing/2014/main" id="{7AC3F388-1B59-EB42-83ED-79C249196205}"/>
              </a:ext>
            </a:extLst>
          </p:cNvPr>
          <p:cNvSpPr>
            <a:spLocks noChangeArrowheads="1"/>
          </p:cNvSpPr>
          <p:nvPr/>
        </p:nvSpPr>
        <p:spPr bwMode="auto">
          <a:xfrm>
            <a:off x="2057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catalogue=19J</a:t>
            </a:r>
            <a:endParaRPr lang="en-US"/>
          </a:p>
        </p:txBody>
      </p:sp>
    </p:spTree>
    <p:extLst>
      <p:ext uri="{BB962C8B-B14F-4D97-AF65-F5344CB8AC3E}">
        <p14:creationId xmlns:p14="http://schemas.microsoft.com/office/powerpoint/2010/main" val="354465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r>
              <a:rPr lang="en-GB"/>
              <a:t>Machine readable vs. machine understandable</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22</a:t>
            </a:fld>
            <a:endParaRPr lang="en-US"/>
          </a:p>
        </p:txBody>
      </p:sp>
      <p:sp>
        <p:nvSpPr>
          <p:cNvPr id="78851" name="Rectangle 5"/>
          <p:cNvSpPr>
            <a:spLocks noGrp="1" noChangeArrowheads="1"/>
          </p:cNvSpPr>
          <p:nvPr>
            <p:ph sz="quarter" idx="13"/>
          </p:nvPr>
        </p:nvSpPr>
        <p:spPr/>
        <p:txBody>
          <a:bodyPr/>
          <a:lstStyle/>
          <a:p>
            <a:pPr marL="0" indent="0">
              <a:buNone/>
            </a:pPr>
            <a:r>
              <a:rPr lang="en-GB"/>
              <a:t>RDF is a </a:t>
            </a:r>
            <a:r>
              <a:rPr lang="en-GB" b="1"/>
              <a:t>machine understandable </a:t>
            </a:r>
            <a:r>
              <a:rPr lang="en-GB"/>
              <a:t>format</a:t>
            </a:r>
          </a:p>
          <a:p>
            <a:r>
              <a:rPr lang="en-GB"/>
              <a:t>The structures generated by an RDF parser have a formal meaning</a:t>
            </a:r>
          </a:p>
          <a:p>
            <a:r>
              <a:rPr lang="en-GB"/>
              <a:t>RDF is a framework for interchange formats that provides a base level of common understanding</a:t>
            </a:r>
            <a:endParaRPr lang="en-US"/>
          </a:p>
          <a:p>
            <a:r>
              <a:rPr lang="en-GB"/>
              <a:t>RDF provides basic notions of classes and properties</a:t>
            </a:r>
          </a:p>
          <a:p>
            <a:r>
              <a:rPr lang="en-GB"/>
              <a:t>RDF enables simple inference (certain types of deduction may be made from existing knowledge)</a:t>
            </a:r>
            <a:endParaRPr lang="en-US"/>
          </a:p>
        </p:txBody>
      </p:sp>
      <p:sp>
        <p:nvSpPr>
          <p:cNvPr id="2" name="Text Placeholder 1">
            <a:extLst>
              <a:ext uri="{FF2B5EF4-FFF2-40B4-BE49-F238E27FC236}">
                <a16:creationId xmlns:a16="http://schemas.microsoft.com/office/drawing/2014/main" id="{BB969870-F49B-A444-9727-CE5C72FEE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3784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p:txBody>
          <a:bodyPr/>
          <a:lstStyle/>
          <a:p>
            <a:r>
              <a:rPr lang="en-GB"/>
              <a:t>Semantic Web Technical Architecture</a:t>
            </a:r>
          </a:p>
        </p:txBody>
      </p:sp>
    </p:spTree>
    <p:extLst>
      <p:ext uri="{BB962C8B-B14F-4D97-AF65-F5344CB8AC3E}">
        <p14:creationId xmlns:p14="http://schemas.microsoft.com/office/powerpoint/2010/main" val="234034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ext Box 3"/>
          <p:cNvSpPr txBox="1">
            <a:spLocks noChangeArrowheads="1"/>
          </p:cNvSpPr>
          <p:nvPr/>
        </p:nvSpPr>
        <p:spPr bwMode="auto">
          <a:xfrm>
            <a:off x="2454276" y="4365625"/>
            <a:ext cx="5688013" cy="376238"/>
          </a:xfrm>
          <a:prstGeom prst="rect">
            <a:avLst/>
          </a:prstGeom>
          <a:solidFill>
            <a:srgbClr val="CC9900"/>
          </a:solidFill>
          <a:ln w="9525">
            <a:solidFill>
              <a:schemeClr val="tx2"/>
            </a:solidFill>
            <a:miter lim="800000"/>
            <a:headEnd/>
            <a:tailEnd/>
          </a:ln>
        </p:spPr>
        <p:txBody>
          <a:bodyPr wrap="square">
            <a:prstTxWarp prst="textNoShape">
              <a:avLst/>
            </a:prstTxWarp>
            <a:spAutoFit/>
          </a:bodyPr>
          <a:lstStyle/>
          <a:p>
            <a:r>
              <a:rPr lang="en-GB"/>
              <a:t>XML + Namespaces</a:t>
            </a:r>
            <a:endParaRPr lang="en-US"/>
          </a:p>
        </p:txBody>
      </p:sp>
      <p:sp>
        <p:nvSpPr>
          <p:cNvPr id="211972" name="Text Box 4"/>
          <p:cNvSpPr txBox="1">
            <a:spLocks noChangeArrowheads="1"/>
          </p:cNvSpPr>
          <p:nvPr/>
        </p:nvSpPr>
        <p:spPr bwMode="auto">
          <a:xfrm>
            <a:off x="2454275" y="4797425"/>
            <a:ext cx="3816350" cy="376238"/>
          </a:xfrm>
          <a:prstGeom prst="rect">
            <a:avLst/>
          </a:prstGeom>
          <a:solidFill>
            <a:schemeClr val="tx2"/>
          </a:solidFill>
          <a:ln w="9525">
            <a:solidFill>
              <a:schemeClr val="tx2"/>
            </a:solidFill>
            <a:miter lim="800000"/>
            <a:headEnd/>
            <a:tailEnd/>
          </a:ln>
        </p:spPr>
        <p:txBody>
          <a:bodyPr wrap="square">
            <a:prstTxWarp prst="textNoShape">
              <a:avLst/>
            </a:prstTxWarp>
            <a:spAutoFit/>
          </a:bodyPr>
          <a:lstStyle/>
          <a:p>
            <a:r>
              <a:rPr lang="en-GB">
                <a:solidFill>
                  <a:schemeClr val="bg1"/>
                </a:solidFill>
              </a:rPr>
              <a:t>URI</a:t>
            </a:r>
            <a:endParaRPr lang="en-US">
              <a:solidFill>
                <a:schemeClr val="bg1"/>
              </a:solidFill>
            </a:endParaRPr>
          </a:p>
        </p:txBody>
      </p:sp>
      <p:sp>
        <p:nvSpPr>
          <p:cNvPr id="211973" name="Text Box 5"/>
          <p:cNvSpPr txBox="1">
            <a:spLocks noChangeArrowheads="1"/>
          </p:cNvSpPr>
          <p:nvPr/>
        </p:nvSpPr>
        <p:spPr bwMode="auto">
          <a:xfrm>
            <a:off x="6343651" y="4797425"/>
            <a:ext cx="1800225" cy="376238"/>
          </a:xfrm>
          <a:prstGeom prst="rect">
            <a:avLst/>
          </a:prstGeom>
          <a:solidFill>
            <a:schemeClr val="tx2"/>
          </a:solidFill>
          <a:ln w="9525">
            <a:solidFill>
              <a:schemeClr val="tx2"/>
            </a:solidFill>
            <a:miter lim="800000"/>
            <a:headEnd/>
            <a:tailEnd/>
          </a:ln>
        </p:spPr>
        <p:txBody>
          <a:bodyPr wrap="square">
            <a:prstTxWarp prst="textNoShape">
              <a:avLst/>
            </a:prstTxWarp>
            <a:spAutoFit/>
          </a:bodyPr>
          <a:lstStyle/>
          <a:p>
            <a:r>
              <a:rPr lang="en-GB">
                <a:solidFill>
                  <a:schemeClr val="bg1"/>
                </a:solidFill>
              </a:rPr>
              <a:t>Unicode</a:t>
            </a:r>
            <a:endParaRPr lang="en-US">
              <a:solidFill>
                <a:schemeClr val="bg1"/>
              </a:solidFill>
            </a:endParaRPr>
          </a:p>
        </p:txBody>
      </p:sp>
      <p:grpSp>
        <p:nvGrpSpPr>
          <p:cNvPr id="2" name="Group 6"/>
          <p:cNvGrpSpPr>
            <a:grpSpLocks/>
          </p:cNvGrpSpPr>
          <p:nvPr/>
        </p:nvGrpSpPr>
        <p:grpSpPr bwMode="auto">
          <a:xfrm>
            <a:off x="7351714" y="2654301"/>
            <a:ext cx="808037" cy="1655763"/>
            <a:chOff x="4196" y="1389"/>
            <a:chExt cx="509" cy="1588"/>
          </a:xfrm>
        </p:grpSpPr>
        <p:sp>
          <p:nvSpPr>
            <p:cNvPr id="85013" name="Text Box 7"/>
            <p:cNvSpPr txBox="1">
              <a:spLocks noChangeArrowheads="1"/>
            </p:cNvSpPr>
            <p:nvPr/>
          </p:nvSpPr>
          <p:spPr bwMode="auto">
            <a:xfrm rot="-5400000">
              <a:off x="3521" y="2064"/>
              <a:ext cx="1588" cy="237"/>
            </a:xfrm>
            <a:prstGeom prst="rect">
              <a:avLst/>
            </a:prstGeom>
            <a:solidFill>
              <a:srgbClr val="FF6600"/>
            </a:solidFill>
            <a:ln w="9525">
              <a:solidFill>
                <a:schemeClr val="tx2"/>
              </a:solidFill>
              <a:miter lim="800000"/>
              <a:headEnd/>
              <a:tailEnd/>
            </a:ln>
          </p:spPr>
          <p:txBody>
            <a:bodyPr>
              <a:prstTxWarp prst="textNoShape">
                <a:avLst/>
              </a:prstTxWarp>
              <a:spAutoFit/>
            </a:bodyPr>
            <a:lstStyle/>
            <a:p>
              <a:r>
                <a:rPr lang="en-GB"/>
                <a:t>Signature</a:t>
              </a:r>
              <a:endParaRPr lang="en-US"/>
            </a:p>
          </p:txBody>
        </p:sp>
        <p:sp>
          <p:nvSpPr>
            <p:cNvPr id="85014" name="Text Box 8"/>
            <p:cNvSpPr txBox="1">
              <a:spLocks noChangeArrowheads="1"/>
            </p:cNvSpPr>
            <p:nvPr/>
          </p:nvSpPr>
          <p:spPr bwMode="auto">
            <a:xfrm rot="-5400000">
              <a:off x="3793" y="2064"/>
              <a:ext cx="1588" cy="237"/>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a:t>Encryption</a:t>
              </a:r>
              <a:endParaRPr lang="en-US"/>
            </a:p>
          </p:txBody>
        </p:sp>
      </p:grpSp>
      <p:sp>
        <p:nvSpPr>
          <p:cNvPr id="211977" name="Text Box 9"/>
          <p:cNvSpPr txBox="1">
            <a:spLocks noChangeArrowheads="1"/>
          </p:cNvSpPr>
          <p:nvPr/>
        </p:nvSpPr>
        <p:spPr bwMode="auto">
          <a:xfrm>
            <a:off x="5838826" y="3070225"/>
            <a:ext cx="1439863" cy="376238"/>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a:t>Rules</a:t>
            </a:r>
            <a:endParaRPr lang="en-US"/>
          </a:p>
        </p:txBody>
      </p:sp>
      <p:sp>
        <p:nvSpPr>
          <p:cNvPr id="211978" name="Text Box 10"/>
          <p:cNvSpPr txBox="1">
            <a:spLocks noChangeArrowheads="1"/>
          </p:cNvSpPr>
          <p:nvPr/>
        </p:nvSpPr>
        <p:spPr bwMode="auto">
          <a:xfrm>
            <a:off x="2454276" y="2636839"/>
            <a:ext cx="4824413" cy="376237"/>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a:t>Proof</a:t>
            </a:r>
            <a:endParaRPr lang="en-US"/>
          </a:p>
        </p:txBody>
      </p:sp>
      <p:sp>
        <p:nvSpPr>
          <p:cNvPr id="211979" name="Text Box 11"/>
          <p:cNvSpPr txBox="1">
            <a:spLocks noChangeArrowheads="1"/>
          </p:cNvSpPr>
          <p:nvPr/>
        </p:nvSpPr>
        <p:spPr bwMode="auto">
          <a:xfrm>
            <a:off x="2454276" y="2205039"/>
            <a:ext cx="5688013" cy="376237"/>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a:t>Trust</a:t>
            </a:r>
            <a:endParaRPr lang="en-US"/>
          </a:p>
        </p:txBody>
      </p:sp>
      <p:sp>
        <p:nvSpPr>
          <p:cNvPr id="211980" name="Text Box 12"/>
          <p:cNvSpPr txBox="1">
            <a:spLocks noChangeArrowheads="1"/>
          </p:cNvSpPr>
          <p:nvPr/>
        </p:nvSpPr>
        <p:spPr bwMode="auto">
          <a:xfrm>
            <a:off x="2454276" y="3933825"/>
            <a:ext cx="4824413"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a:t>RDF</a:t>
            </a:r>
            <a:endParaRPr lang="en-US"/>
          </a:p>
        </p:txBody>
      </p:sp>
      <p:sp>
        <p:nvSpPr>
          <p:cNvPr id="211981" name="Text Box 13"/>
          <p:cNvSpPr txBox="1">
            <a:spLocks noChangeArrowheads="1"/>
          </p:cNvSpPr>
          <p:nvPr/>
        </p:nvSpPr>
        <p:spPr bwMode="auto">
          <a:xfrm>
            <a:off x="4398964" y="3502025"/>
            <a:ext cx="2879725"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a:t>RDF Schema</a:t>
            </a:r>
            <a:endParaRPr lang="en-US"/>
          </a:p>
        </p:txBody>
      </p:sp>
      <p:sp>
        <p:nvSpPr>
          <p:cNvPr id="211982" name="Text Box 14"/>
          <p:cNvSpPr txBox="1">
            <a:spLocks noChangeArrowheads="1"/>
          </p:cNvSpPr>
          <p:nvPr/>
        </p:nvSpPr>
        <p:spPr bwMode="auto">
          <a:xfrm>
            <a:off x="4398964" y="3070225"/>
            <a:ext cx="1366837"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a:t>OWL</a:t>
            </a:r>
            <a:endParaRPr lang="en-US"/>
          </a:p>
        </p:txBody>
      </p:sp>
      <p:sp>
        <p:nvSpPr>
          <p:cNvPr id="85004" name="Text Box 15"/>
          <p:cNvSpPr txBox="1">
            <a:spLocks noChangeArrowheads="1"/>
          </p:cNvSpPr>
          <p:nvPr/>
        </p:nvSpPr>
        <p:spPr bwMode="auto">
          <a:xfrm>
            <a:off x="8575676" y="4794250"/>
            <a:ext cx="1027845"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Identity</a:t>
            </a:r>
          </a:p>
        </p:txBody>
      </p:sp>
      <p:sp>
        <p:nvSpPr>
          <p:cNvPr id="85005" name="Text Box 16"/>
          <p:cNvSpPr txBox="1">
            <a:spLocks noChangeArrowheads="1"/>
          </p:cNvSpPr>
          <p:nvPr/>
        </p:nvSpPr>
        <p:spPr bwMode="auto">
          <a:xfrm>
            <a:off x="8575676" y="4368800"/>
            <a:ext cx="1991251"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Standard syntax</a:t>
            </a:r>
          </a:p>
        </p:txBody>
      </p:sp>
      <p:sp>
        <p:nvSpPr>
          <p:cNvPr id="85006" name="Text Box 17"/>
          <p:cNvSpPr txBox="1">
            <a:spLocks noChangeArrowheads="1"/>
          </p:cNvSpPr>
          <p:nvPr/>
        </p:nvSpPr>
        <p:spPr bwMode="auto">
          <a:xfrm>
            <a:off x="8575676" y="3930650"/>
            <a:ext cx="1215397"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Metadata</a:t>
            </a:r>
          </a:p>
        </p:txBody>
      </p:sp>
      <p:sp>
        <p:nvSpPr>
          <p:cNvPr id="85007" name="Text Box 18"/>
          <p:cNvSpPr txBox="1">
            <a:spLocks noChangeArrowheads="1"/>
          </p:cNvSpPr>
          <p:nvPr/>
        </p:nvSpPr>
        <p:spPr bwMode="auto">
          <a:xfrm>
            <a:off x="8575675" y="3144839"/>
            <a:ext cx="1619354" cy="646331"/>
          </a:xfrm>
          <a:prstGeom prst="rect">
            <a:avLst/>
          </a:prstGeom>
          <a:noFill/>
          <a:ln w="9525">
            <a:noFill/>
            <a:miter lim="800000"/>
            <a:headEnd/>
            <a:tailEnd/>
          </a:ln>
        </p:spPr>
        <p:txBody>
          <a:bodyPr wrap="square">
            <a:prstTxWarp prst="textNoShape">
              <a:avLst/>
            </a:prstTxWarp>
            <a:spAutoFit/>
          </a:bodyPr>
          <a:lstStyle/>
          <a:p>
            <a:pPr algn="l" eaLnBrk="1" hangingPunct="1"/>
            <a:r>
              <a:rPr lang="en-GB"/>
              <a:t>Ontologies +</a:t>
            </a:r>
            <a:br>
              <a:rPr lang="en-GB"/>
            </a:br>
            <a:r>
              <a:rPr lang="en-GB"/>
              <a:t>Inference</a:t>
            </a:r>
          </a:p>
        </p:txBody>
      </p:sp>
      <p:sp>
        <p:nvSpPr>
          <p:cNvPr id="85008" name="Text Box 19"/>
          <p:cNvSpPr txBox="1">
            <a:spLocks noChangeArrowheads="1"/>
          </p:cNvSpPr>
          <p:nvPr/>
        </p:nvSpPr>
        <p:spPr bwMode="auto">
          <a:xfrm>
            <a:off x="8575675" y="2706688"/>
            <a:ext cx="1500732"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Explanation</a:t>
            </a:r>
          </a:p>
        </p:txBody>
      </p:sp>
      <p:sp>
        <p:nvSpPr>
          <p:cNvPr id="85009" name="Text Box 20"/>
          <p:cNvSpPr txBox="1">
            <a:spLocks noChangeArrowheads="1"/>
          </p:cNvSpPr>
          <p:nvPr/>
        </p:nvSpPr>
        <p:spPr bwMode="auto">
          <a:xfrm>
            <a:off x="8575675" y="2201863"/>
            <a:ext cx="1404552"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Attribution</a:t>
            </a:r>
          </a:p>
        </p:txBody>
      </p:sp>
      <p:sp>
        <p:nvSpPr>
          <p:cNvPr id="211989" name="Text Box 21"/>
          <p:cNvSpPr txBox="1">
            <a:spLocks noChangeArrowheads="1"/>
          </p:cNvSpPr>
          <p:nvPr/>
        </p:nvSpPr>
        <p:spPr bwMode="auto">
          <a:xfrm>
            <a:off x="2454276" y="3086101"/>
            <a:ext cx="1871663" cy="792163"/>
          </a:xfrm>
          <a:prstGeom prst="rect">
            <a:avLst/>
          </a:prstGeom>
          <a:solidFill>
            <a:srgbClr val="FFCC00"/>
          </a:solidFill>
          <a:ln w="9525">
            <a:solidFill>
              <a:schemeClr val="tx2"/>
            </a:solidFill>
            <a:miter lim="800000"/>
            <a:headEnd/>
            <a:tailEnd/>
          </a:ln>
        </p:spPr>
        <p:txBody>
          <a:bodyPr anchor="ctr" anchorCtr="1">
            <a:prstTxWarp prst="textNoShape">
              <a:avLst/>
            </a:prstTxWarp>
          </a:bodyPr>
          <a:lstStyle/>
          <a:p>
            <a:r>
              <a:rPr lang="en-GB"/>
              <a:t>SPARQL</a:t>
            </a:r>
            <a:br>
              <a:rPr lang="en-GB"/>
            </a:br>
            <a:r>
              <a:rPr lang="en-GB"/>
              <a:t>(queries)</a:t>
            </a:r>
            <a:endParaRPr lang="en-US"/>
          </a:p>
        </p:txBody>
      </p:sp>
      <p:sp>
        <p:nvSpPr>
          <p:cNvPr id="211990" name="Text Box 22"/>
          <p:cNvSpPr txBox="1">
            <a:spLocks noChangeArrowheads="1"/>
          </p:cNvSpPr>
          <p:nvPr/>
        </p:nvSpPr>
        <p:spPr bwMode="auto">
          <a:xfrm>
            <a:off x="2454276" y="1773239"/>
            <a:ext cx="5688013" cy="376237"/>
          </a:xfrm>
          <a:prstGeom prst="rect">
            <a:avLst/>
          </a:prstGeom>
          <a:noFill/>
          <a:ln w="9525">
            <a:solidFill>
              <a:schemeClr val="tx2"/>
            </a:solidFill>
            <a:miter lim="800000"/>
            <a:headEnd/>
            <a:tailEnd/>
          </a:ln>
        </p:spPr>
        <p:txBody>
          <a:bodyPr wrap="square">
            <a:prstTxWarp prst="textNoShape">
              <a:avLst/>
            </a:prstTxWarp>
            <a:spAutoFit/>
          </a:bodyPr>
          <a:lstStyle/>
          <a:p>
            <a:r>
              <a:rPr lang="en-GB"/>
              <a:t>User Interface and Applications</a:t>
            </a:r>
            <a:endParaRPr lang="en-US"/>
          </a:p>
        </p:txBody>
      </p:sp>
      <p:sp>
        <p:nvSpPr>
          <p:cNvPr id="85012" name="Rectangle 23"/>
          <p:cNvSpPr>
            <a:spLocks noGrp="1" noChangeArrowheads="1"/>
          </p:cNvSpPr>
          <p:nvPr>
            <p:ph type="title"/>
          </p:nvPr>
        </p:nvSpPr>
        <p:spPr/>
        <p:txBody>
          <a:bodyPr/>
          <a:lstStyle/>
          <a:p>
            <a:pPr eaLnBrk="1" hangingPunct="1"/>
            <a:r>
              <a:rPr lang="en-GB"/>
              <a:t>The Semantic Web layer cake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24</a:t>
            </a:fld>
            <a:endParaRPr lang="en-US"/>
          </a:p>
        </p:txBody>
      </p:sp>
      <p:sp>
        <p:nvSpPr>
          <p:cNvPr id="4" name="Text Placeholder 3">
            <a:extLst>
              <a:ext uri="{FF2B5EF4-FFF2-40B4-BE49-F238E27FC236}">
                <a16:creationId xmlns:a16="http://schemas.microsoft.com/office/drawing/2014/main" id="{AE54B4D8-C92C-D744-ACA8-5083AE73F55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937573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additive="base">
                                        <p:cTn id="7" dur="500" fill="hold"/>
                                        <p:tgtEl>
                                          <p:spTgt spid="211972"/>
                                        </p:tgtEl>
                                        <p:attrNameLst>
                                          <p:attrName>ppt_x</p:attrName>
                                        </p:attrNameLst>
                                      </p:cBhvr>
                                      <p:tavLst>
                                        <p:tav tm="0">
                                          <p:val>
                                            <p:strVal val="#ppt_x"/>
                                          </p:val>
                                        </p:tav>
                                        <p:tav tm="100000">
                                          <p:val>
                                            <p:strVal val="#ppt_x"/>
                                          </p:val>
                                        </p:tav>
                                      </p:tavLst>
                                    </p:anim>
                                    <p:anim calcmode="lin" valueType="num">
                                      <p:cBhvr additive="base">
                                        <p:cTn id="8" dur="500" fill="hold"/>
                                        <p:tgtEl>
                                          <p:spTgt spid="21197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1973"/>
                                        </p:tgtEl>
                                        <p:attrNameLst>
                                          <p:attrName>style.visibility</p:attrName>
                                        </p:attrNameLst>
                                      </p:cBhvr>
                                      <p:to>
                                        <p:strVal val="visible"/>
                                      </p:to>
                                    </p:set>
                                    <p:anim calcmode="lin" valueType="num">
                                      <p:cBhvr additive="base">
                                        <p:cTn id="11" dur="500" fill="hold"/>
                                        <p:tgtEl>
                                          <p:spTgt spid="211973"/>
                                        </p:tgtEl>
                                        <p:attrNameLst>
                                          <p:attrName>ppt_x</p:attrName>
                                        </p:attrNameLst>
                                      </p:cBhvr>
                                      <p:tavLst>
                                        <p:tav tm="0">
                                          <p:val>
                                            <p:strVal val="#ppt_x"/>
                                          </p:val>
                                        </p:tav>
                                        <p:tav tm="100000">
                                          <p:val>
                                            <p:strVal val="#ppt_x"/>
                                          </p:val>
                                        </p:tav>
                                      </p:tavLst>
                                    </p:anim>
                                    <p:anim calcmode="lin" valueType="num">
                                      <p:cBhvr additive="base">
                                        <p:cTn id="12" dur="500" fill="hold"/>
                                        <p:tgtEl>
                                          <p:spTgt spid="21197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1971"/>
                                        </p:tgtEl>
                                        <p:attrNameLst>
                                          <p:attrName>style.visibility</p:attrName>
                                        </p:attrNameLst>
                                      </p:cBhvr>
                                      <p:to>
                                        <p:strVal val="visible"/>
                                      </p:to>
                                    </p:set>
                                    <p:anim calcmode="lin" valueType="num">
                                      <p:cBhvr additive="base">
                                        <p:cTn id="17" dur="500" fill="hold"/>
                                        <p:tgtEl>
                                          <p:spTgt spid="211971"/>
                                        </p:tgtEl>
                                        <p:attrNameLst>
                                          <p:attrName>ppt_x</p:attrName>
                                        </p:attrNameLst>
                                      </p:cBhvr>
                                      <p:tavLst>
                                        <p:tav tm="0">
                                          <p:val>
                                            <p:strVal val="#ppt_x"/>
                                          </p:val>
                                        </p:tav>
                                        <p:tav tm="100000">
                                          <p:val>
                                            <p:strVal val="#ppt_x"/>
                                          </p:val>
                                        </p:tav>
                                      </p:tavLst>
                                    </p:anim>
                                    <p:anim calcmode="lin" valueType="num">
                                      <p:cBhvr additive="base">
                                        <p:cTn id="18" dur="500" fill="hold"/>
                                        <p:tgtEl>
                                          <p:spTgt spid="21197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11980"/>
                                        </p:tgtEl>
                                        <p:attrNameLst>
                                          <p:attrName>style.visibility</p:attrName>
                                        </p:attrNameLst>
                                      </p:cBhvr>
                                      <p:to>
                                        <p:strVal val="visible"/>
                                      </p:to>
                                    </p:set>
                                    <p:anim calcmode="lin" valueType="num">
                                      <p:cBhvr additive="base">
                                        <p:cTn id="23" dur="500" fill="hold"/>
                                        <p:tgtEl>
                                          <p:spTgt spid="211980"/>
                                        </p:tgtEl>
                                        <p:attrNameLst>
                                          <p:attrName>ppt_x</p:attrName>
                                        </p:attrNameLst>
                                      </p:cBhvr>
                                      <p:tavLst>
                                        <p:tav tm="0">
                                          <p:val>
                                            <p:strVal val="#ppt_x"/>
                                          </p:val>
                                        </p:tav>
                                        <p:tav tm="100000">
                                          <p:val>
                                            <p:strVal val="#ppt_x"/>
                                          </p:val>
                                        </p:tav>
                                      </p:tavLst>
                                    </p:anim>
                                    <p:anim calcmode="lin" valueType="num">
                                      <p:cBhvr additive="base">
                                        <p:cTn id="24" dur="500" fill="hold"/>
                                        <p:tgtEl>
                                          <p:spTgt spid="21198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11989"/>
                                        </p:tgtEl>
                                        <p:attrNameLst>
                                          <p:attrName>style.visibility</p:attrName>
                                        </p:attrNameLst>
                                      </p:cBhvr>
                                      <p:to>
                                        <p:strVal val="visible"/>
                                      </p:to>
                                    </p:set>
                                    <p:anim calcmode="lin" valueType="num">
                                      <p:cBhvr additive="base">
                                        <p:cTn id="29" dur="500" fill="hold"/>
                                        <p:tgtEl>
                                          <p:spTgt spid="211989"/>
                                        </p:tgtEl>
                                        <p:attrNameLst>
                                          <p:attrName>ppt_x</p:attrName>
                                        </p:attrNameLst>
                                      </p:cBhvr>
                                      <p:tavLst>
                                        <p:tav tm="0">
                                          <p:val>
                                            <p:strVal val="#ppt_x"/>
                                          </p:val>
                                        </p:tav>
                                        <p:tav tm="100000">
                                          <p:val>
                                            <p:strVal val="#ppt_x"/>
                                          </p:val>
                                        </p:tav>
                                      </p:tavLst>
                                    </p:anim>
                                    <p:anim calcmode="lin" valueType="num">
                                      <p:cBhvr additive="base">
                                        <p:cTn id="30" dur="500" fill="hold"/>
                                        <p:tgtEl>
                                          <p:spTgt spid="21198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11981"/>
                                        </p:tgtEl>
                                        <p:attrNameLst>
                                          <p:attrName>style.visibility</p:attrName>
                                        </p:attrNameLst>
                                      </p:cBhvr>
                                      <p:to>
                                        <p:strVal val="visible"/>
                                      </p:to>
                                    </p:set>
                                    <p:anim calcmode="lin" valueType="num">
                                      <p:cBhvr additive="base">
                                        <p:cTn id="35" dur="500" fill="hold"/>
                                        <p:tgtEl>
                                          <p:spTgt spid="211981"/>
                                        </p:tgtEl>
                                        <p:attrNameLst>
                                          <p:attrName>ppt_x</p:attrName>
                                        </p:attrNameLst>
                                      </p:cBhvr>
                                      <p:tavLst>
                                        <p:tav tm="0">
                                          <p:val>
                                            <p:strVal val="#ppt_x"/>
                                          </p:val>
                                        </p:tav>
                                        <p:tav tm="100000">
                                          <p:val>
                                            <p:strVal val="#ppt_x"/>
                                          </p:val>
                                        </p:tav>
                                      </p:tavLst>
                                    </p:anim>
                                    <p:anim calcmode="lin" valueType="num">
                                      <p:cBhvr additive="base">
                                        <p:cTn id="36" dur="500" fill="hold"/>
                                        <p:tgtEl>
                                          <p:spTgt spid="211981"/>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 presetClass="entr" presetSubtype="1" fill="hold" grpId="0" nodeType="afterEffect">
                                  <p:stCondLst>
                                    <p:cond delay="0"/>
                                  </p:stCondLst>
                                  <p:childTnLst>
                                    <p:set>
                                      <p:cBhvr>
                                        <p:cTn id="39" dur="1" fill="hold">
                                          <p:stCondLst>
                                            <p:cond delay="0"/>
                                          </p:stCondLst>
                                        </p:cTn>
                                        <p:tgtEl>
                                          <p:spTgt spid="211982"/>
                                        </p:tgtEl>
                                        <p:attrNameLst>
                                          <p:attrName>style.visibility</p:attrName>
                                        </p:attrNameLst>
                                      </p:cBhvr>
                                      <p:to>
                                        <p:strVal val="visible"/>
                                      </p:to>
                                    </p:set>
                                    <p:anim calcmode="lin" valueType="num">
                                      <p:cBhvr additive="base">
                                        <p:cTn id="40" dur="500" fill="hold"/>
                                        <p:tgtEl>
                                          <p:spTgt spid="211982"/>
                                        </p:tgtEl>
                                        <p:attrNameLst>
                                          <p:attrName>ppt_x</p:attrName>
                                        </p:attrNameLst>
                                      </p:cBhvr>
                                      <p:tavLst>
                                        <p:tav tm="0">
                                          <p:val>
                                            <p:strVal val="#ppt_x"/>
                                          </p:val>
                                        </p:tav>
                                        <p:tav tm="100000">
                                          <p:val>
                                            <p:strVal val="#ppt_x"/>
                                          </p:val>
                                        </p:tav>
                                      </p:tavLst>
                                    </p:anim>
                                    <p:anim calcmode="lin" valueType="num">
                                      <p:cBhvr additive="base">
                                        <p:cTn id="41" dur="500" fill="hold"/>
                                        <p:tgtEl>
                                          <p:spTgt spid="21198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211977"/>
                                        </p:tgtEl>
                                        <p:attrNameLst>
                                          <p:attrName>style.visibility</p:attrName>
                                        </p:attrNameLst>
                                      </p:cBhvr>
                                      <p:to>
                                        <p:strVal val="visible"/>
                                      </p:to>
                                    </p:set>
                                    <p:anim calcmode="lin" valueType="num">
                                      <p:cBhvr additive="base">
                                        <p:cTn id="46" dur="500" fill="hold"/>
                                        <p:tgtEl>
                                          <p:spTgt spid="211977"/>
                                        </p:tgtEl>
                                        <p:attrNameLst>
                                          <p:attrName>ppt_x</p:attrName>
                                        </p:attrNameLst>
                                      </p:cBhvr>
                                      <p:tavLst>
                                        <p:tav tm="0">
                                          <p:val>
                                            <p:strVal val="#ppt_x"/>
                                          </p:val>
                                        </p:tav>
                                        <p:tav tm="100000">
                                          <p:val>
                                            <p:strVal val="#ppt_x"/>
                                          </p:val>
                                        </p:tav>
                                      </p:tavLst>
                                    </p:anim>
                                    <p:anim calcmode="lin" valueType="num">
                                      <p:cBhvr additive="base">
                                        <p:cTn id="47" dur="500" fill="hold"/>
                                        <p:tgtEl>
                                          <p:spTgt spid="21197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211978"/>
                                        </p:tgtEl>
                                        <p:attrNameLst>
                                          <p:attrName>style.visibility</p:attrName>
                                        </p:attrNameLst>
                                      </p:cBhvr>
                                      <p:to>
                                        <p:strVal val="visible"/>
                                      </p:to>
                                    </p:set>
                                    <p:anim calcmode="lin" valueType="num">
                                      <p:cBhvr additive="base">
                                        <p:cTn id="52" dur="500" fill="hold"/>
                                        <p:tgtEl>
                                          <p:spTgt spid="211978"/>
                                        </p:tgtEl>
                                        <p:attrNameLst>
                                          <p:attrName>ppt_x</p:attrName>
                                        </p:attrNameLst>
                                      </p:cBhvr>
                                      <p:tavLst>
                                        <p:tav tm="0">
                                          <p:val>
                                            <p:strVal val="#ppt_x"/>
                                          </p:val>
                                        </p:tav>
                                        <p:tav tm="100000">
                                          <p:val>
                                            <p:strVal val="#ppt_x"/>
                                          </p:val>
                                        </p:tav>
                                      </p:tavLst>
                                    </p:anim>
                                    <p:anim calcmode="lin" valueType="num">
                                      <p:cBhvr additive="base">
                                        <p:cTn id="53" dur="500" fill="hold"/>
                                        <p:tgtEl>
                                          <p:spTgt spid="211978"/>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211979"/>
                                        </p:tgtEl>
                                        <p:attrNameLst>
                                          <p:attrName>style.visibility</p:attrName>
                                        </p:attrNameLst>
                                      </p:cBhvr>
                                      <p:to>
                                        <p:strVal val="visible"/>
                                      </p:to>
                                    </p:set>
                                    <p:anim calcmode="lin" valueType="num">
                                      <p:cBhvr additive="base">
                                        <p:cTn id="64" dur="500" fill="hold"/>
                                        <p:tgtEl>
                                          <p:spTgt spid="211979"/>
                                        </p:tgtEl>
                                        <p:attrNameLst>
                                          <p:attrName>ppt_x</p:attrName>
                                        </p:attrNameLst>
                                      </p:cBhvr>
                                      <p:tavLst>
                                        <p:tav tm="0">
                                          <p:val>
                                            <p:strVal val="#ppt_x"/>
                                          </p:val>
                                        </p:tav>
                                        <p:tav tm="100000">
                                          <p:val>
                                            <p:strVal val="#ppt_x"/>
                                          </p:val>
                                        </p:tav>
                                      </p:tavLst>
                                    </p:anim>
                                    <p:anim calcmode="lin" valueType="num">
                                      <p:cBhvr additive="base">
                                        <p:cTn id="65" dur="500" fill="hold"/>
                                        <p:tgtEl>
                                          <p:spTgt spid="21197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211990"/>
                                        </p:tgtEl>
                                        <p:attrNameLst>
                                          <p:attrName>style.visibility</p:attrName>
                                        </p:attrNameLst>
                                      </p:cBhvr>
                                      <p:to>
                                        <p:strVal val="visible"/>
                                      </p:to>
                                    </p:set>
                                    <p:anim calcmode="lin" valueType="num">
                                      <p:cBhvr additive="base">
                                        <p:cTn id="70" dur="500" fill="hold"/>
                                        <p:tgtEl>
                                          <p:spTgt spid="211990"/>
                                        </p:tgtEl>
                                        <p:attrNameLst>
                                          <p:attrName>ppt_x</p:attrName>
                                        </p:attrNameLst>
                                      </p:cBhvr>
                                      <p:tavLst>
                                        <p:tav tm="0">
                                          <p:val>
                                            <p:strVal val="#ppt_x"/>
                                          </p:val>
                                        </p:tav>
                                        <p:tav tm="100000">
                                          <p:val>
                                            <p:strVal val="#ppt_x"/>
                                          </p:val>
                                        </p:tav>
                                      </p:tavLst>
                                    </p:anim>
                                    <p:anim calcmode="lin" valueType="num">
                                      <p:cBhvr additive="base">
                                        <p:cTn id="71" dur="500" fill="hold"/>
                                        <p:tgtEl>
                                          <p:spTgt spid="2119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nimBg="1"/>
      <p:bldP spid="211972" grpId="0" animBg="1"/>
      <p:bldP spid="211973" grpId="0" animBg="1"/>
      <p:bldP spid="211977" grpId="0" animBg="1"/>
      <p:bldP spid="211978" grpId="0" animBg="1"/>
      <p:bldP spid="211979" grpId="0" animBg="1"/>
      <p:bldP spid="211980" grpId="0" animBg="1"/>
      <p:bldP spid="211981" grpId="0" animBg="1"/>
      <p:bldP spid="211982" grpId="0" animBg="1"/>
      <p:bldP spid="211989" grpId="0" animBg="1"/>
      <p:bldP spid="2119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a:t>Resource Description Framework</a:t>
            </a:r>
            <a:endParaRPr lang="en-US"/>
          </a:p>
        </p:txBody>
      </p:sp>
      <p:sp>
        <p:nvSpPr>
          <p:cNvPr id="4" name="Content Placeholder 3">
            <a:extLst>
              <a:ext uri="{FF2B5EF4-FFF2-40B4-BE49-F238E27FC236}">
                <a16:creationId xmlns:a16="http://schemas.microsoft.com/office/drawing/2014/main" id="{D3EFFBE7-2AAE-9D4B-B87F-8F755BD405C8}"/>
              </a:ext>
            </a:extLst>
          </p:cNvPr>
          <p:cNvSpPr>
            <a:spLocks noGrp="1"/>
          </p:cNvSpPr>
          <p:nvPr>
            <p:ph sz="quarter" idx="13"/>
          </p:nvPr>
        </p:nvSpPr>
        <p:spPr/>
        <p:txBody>
          <a:bodyPr/>
          <a:lstStyle/>
          <a:p>
            <a:pPr marL="0" indent="0">
              <a:buNone/>
            </a:pPr>
            <a:r>
              <a:rPr lang="en-GB"/>
              <a:t>Underlying model of triples used to describe the relations between entities</a:t>
            </a:r>
          </a:p>
          <a:p>
            <a:pPr lvl="1"/>
            <a:r>
              <a:rPr lang="en-GB"/>
              <a:t>Subject-Predicate-Object (compare Entity-Attribute-Value)</a:t>
            </a:r>
          </a:p>
          <a:p>
            <a:pPr lvl="1"/>
            <a:r>
              <a:rPr lang="en-GB"/>
              <a:t>Predicates are analogous to link types</a:t>
            </a:r>
          </a:p>
        </p:txBody>
      </p:sp>
      <p:sp>
        <p:nvSpPr>
          <p:cNvPr id="10" name="Text Placeholder 9">
            <a:extLst>
              <a:ext uri="{FF2B5EF4-FFF2-40B4-BE49-F238E27FC236}">
                <a16:creationId xmlns:a16="http://schemas.microsoft.com/office/drawing/2014/main" id="{AC03393D-FBD1-AD45-B39A-A15DF8EFE98C}"/>
              </a:ext>
            </a:extLst>
          </p:cNvPr>
          <p:cNvSpPr>
            <a:spLocks noGrp="1"/>
          </p:cNvSpPr>
          <p:nvPr>
            <p:ph type="body" sz="quarter" idx="15"/>
          </p:nvPr>
        </p:nvSpPr>
        <p:spPr/>
        <p:txBody>
          <a:bodyPr/>
          <a:lstStyle/>
          <a:p>
            <a:endParaRPr lang="en-US"/>
          </a:p>
        </p:txBody>
      </p:sp>
      <p:sp>
        <p:nvSpPr>
          <p:cNvPr id="89101" name="AutoShape 5"/>
          <p:cNvSpPr>
            <a:spLocks noChangeArrowheads="1"/>
          </p:cNvSpPr>
          <p:nvPr/>
        </p:nvSpPr>
        <p:spPr bwMode="auto">
          <a:xfrm>
            <a:off x="3257192" y="4080889"/>
            <a:ext cx="1800000" cy="576262"/>
          </a:xfrm>
          <a:prstGeom prst="roundRect">
            <a:avLst>
              <a:gd name="adj" fmla="val 50000"/>
            </a:avLst>
          </a:prstGeom>
          <a:solidFill>
            <a:schemeClr val="accent1"/>
          </a:solidFill>
          <a:ln w="25400">
            <a:noFill/>
            <a:round/>
            <a:headEnd/>
            <a:tailEnd/>
          </a:ln>
        </p:spPr>
        <p:txBody>
          <a:bodyPr wrap="none" anchor="ctr">
            <a:prstTxWarp prst="textNoShape">
              <a:avLst/>
            </a:prstTxWarp>
          </a:bodyPr>
          <a:lstStyle/>
          <a:p>
            <a:pPr algn="ctr"/>
            <a:r>
              <a:rPr lang="en-GB">
                <a:solidFill>
                  <a:schemeClr val="bg1"/>
                </a:solidFill>
              </a:rPr>
              <a:t>RDF Semantics</a:t>
            </a:r>
          </a:p>
        </p:txBody>
      </p:sp>
      <p:sp>
        <p:nvSpPr>
          <p:cNvPr id="89099" name="AutoShape 8"/>
          <p:cNvSpPr>
            <a:spLocks noChangeArrowheads="1"/>
          </p:cNvSpPr>
          <p:nvPr/>
        </p:nvSpPr>
        <p:spPr bwMode="auto">
          <a:xfrm>
            <a:off x="7140688" y="4080889"/>
            <a:ext cx="1800000" cy="576262"/>
          </a:xfrm>
          <a:prstGeom prst="roundRect">
            <a:avLst>
              <a:gd name="adj" fmla="val 50000"/>
            </a:avLst>
          </a:prstGeom>
          <a:solidFill>
            <a:schemeClr val="accent1"/>
          </a:solidFill>
          <a:ln w="25400">
            <a:noFill/>
            <a:round/>
            <a:headEnd/>
            <a:tailEnd/>
          </a:ln>
        </p:spPr>
        <p:txBody>
          <a:bodyPr wrap="none" anchor="ctr">
            <a:prstTxWarp prst="textNoShape">
              <a:avLst/>
            </a:prstTxWarp>
          </a:bodyPr>
          <a:lstStyle/>
          <a:p>
            <a:pPr algn="ctr"/>
            <a:r>
              <a:rPr lang="en-GB">
                <a:solidFill>
                  <a:schemeClr val="bg1"/>
                </a:solidFill>
              </a:rPr>
              <a:t>Pat Hayes</a:t>
            </a:r>
          </a:p>
        </p:txBody>
      </p:sp>
      <p:cxnSp>
        <p:nvCxnSpPr>
          <p:cNvPr id="89094" name="AutoShape 10"/>
          <p:cNvCxnSpPr>
            <a:cxnSpLocks noChangeShapeType="1"/>
            <a:stCxn id="89101" idx="3"/>
            <a:endCxn id="89099" idx="1"/>
          </p:cNvCxnSpPr>
          <p:nvPr/>
        </p:nvCxnSpPr>
        <p:spPr bwMode="auto">
          <a:xfrm>
            <a:off x="5057192" y="4369020"/>
            <a:ext cx="2083496" cy="0"/>
          </a:xfrm>
          <a:prstGeom prst="straightConnector1">
            <a:avLst/>
          </a:prstGeom>
          <a:noFill/>
          <a:ln w="25400">
            <a:solidFill>
              <a:schemeClr val="tx1"/>
            </a:solidFill>
            <a:round/>
            <a:headEnd/>
            <a:tailEnd type="arrow" w="lg" len="lg"/>
          </a:ln>
        </p:spPr>
      </p:cxnSp>
      <p:sp>
        <p:nvSpPr>
          <p:cNvPr id="89095" name="Text Box 11"/>
          <p:cNvSpPr txBox="1">
            <a:spLocks noChangeArrowheads="1"/>
          </p:cNvSpPr>
          <p:nvPr/>
        </p:nvSpPr>
        <p:spPr bwMode="auto">
          <a:xfrm>
            <a:off x="5550487" y="4028501"/>
            <a:ext cx="1226618" cy="369332"/>
          </a:xfrm>
          <a:prstGeom prst="rect">
            <a:avLst/>
          </a:prstGeom>
          <a:noFill/>
          <a:ln w="9525">
            <a:noFill/>
            <a:miter lim="800000"/>
            <a:headEnd/>
            <a:tailEnd/>
          </a:ln>
        </p:spPr>
        <p:txBody>
          <a:bodyPr wrap="none">
            <a:prstTxWarp prst="textNoShape">
              <a:avLst/>
            </a:prstTxWarp>
            <a:spAutoFit/>
          </a:bodyPr>
          <a:lstStyle/>
          <a:p>
            <a:pPr algn="l"/>
            <a:r>
              <a:rPr lang="en-GB"/>
              <a:t>edited by</a:t>
            </a:r>
            <a:endParaRPr lang="en-US"/>
          </a:p>
        </p:txBody>
      </p:sp>
      <p:sp>
        <p:nvSpPr>
          <p:cNvPr id="89096" name="Text Box 12"/>
          <p:cNvSpPr txBox="1">
            <a:spLocks noChangeArrowheads="1"/>
          </p:cNvSpPr>
          <p:nvPr/>
        </p:nvSpPr>
        <p:spPr bwMode="auto">
          <a:xfrm>
            <a:off x="3474037" y="4701601"/>
            <a:ext cx="1085554" cy="400110"/>
          </a:xfrm>
          <a:prstGeom prst="rect">
            <a:avLst/>
          </a:prstGeom>
          <a:noFill/>
          <a:ln w="9525">
            <a:noFill/>
            <a:miter lim="800000"/>
            <a:headEnd/>
            <a:tailEnd/>
          </a:ln>
        </p:spPr>
        <p:txBody>
          <a:bodyPr wrap="none">
            <a:prstTxWarp prst="textNoShape">
              <a:avLst/>
            </a:prstTxWarp>
            <a:spAutoFit/>
          </a:bodyPr>
          <a:lstStyle/>
          <a:p>
            <a:r>
              <a:rPr lang="en-GB" sz="2000"/>
              <a:t>subject</a:t>
            </a:r>
            <a:endParaRPr lang="en-US" sz="2000"/>
          </a:p>
        </p:txBody>
      </p:sp>
      <p:sp>
        <p:nvSpPr>
          <p:cNvPr id="89097" name="Text Box 13"/>
          <p:cNvSpPr txBox="1">
            <a:spLocks noChangeArrowheads="1"/>
          </p:cNvSpPr>
          <p:nvPr/>
        </p:nvSpPr>
        <p:spPr bwMode="auto">
          <a:xfrm>
            <a:off x="5334587" y="4701601"/>
            <a:ext cx="1340432" cy="400110"/>
          </a:xfrm>
          <a:prstGeom prst="rect">
            <a:avLst/>
          </a:prstGeom>
          <a:noFill/>
          <a:ln w="9525">
            <a:noFill/>
            <a:miter lim="800000"/>
            <a:headEnd/>
            <a:tailEnd/>
          </a:ln>
        </p:spPr>
        <p:txBody>
          <a:bodyPr wrap="none">
            <a:prstTxWarp prst="textNoShape">
              <a:avLst/>
            </a:prstTxWarp>
            <a:spAutoFit/>
          </a:bodyPr>
          <a:lstStyle/>
          <a:p>
            <a:r>
              <a:rPr lang="en-GB" sz="2000"/>
              <a:t>predicate</a:t>
            </a:r>
            <a:endParaRPr lang="en-US" sz="2000"/>
          </a:p>
        </p:txBody>
      </p:sp>
      <p:sp>
        <p:nvSpPr>
          <p:cNvPr id="89098" name="Text Box 14"/>
          <p:cNvSpPr txBox="1">
            <a:spLocks noChangeArrowheads="1"/>
          </p:cNvSpPr>
          <p:nvPr/>
        </p:nvSpPr>
        <p:spPr bwMode="auto">
          <a:xfrm>
            <a:off x="7423738" y="4701601"/>
            <a:ext cx="952505" cy="400110"/>
          </a:xfrm>
          <a:prstGeom prst="rect">
            <a:avLst/>
          </a:prstGeom>
          <a:noFill/>
          <a:ln w="9525">
            <a:noFill/>
            <a:miter lim="800000"/>
            <a:headEnd/>
            <a:tailEnd/>
          </a:ln>
        </p:spPr>
        <p:txBody>
          <a:bodyPr wrap="none">
            <a:prstTxWarp prst="textNoShape">
              <a:avLst/>
            </a:prstTxWarp>
            <a:spAutoFit/>
          </a:bodyPr>
          <a:lstStyle/>
          <a:p>
            <a:r>
              <a:rPr lang="en-GB" sz="2000"/>
              <a:t>object</a:t>
            </a:r>
            <a:endParaRPr lang="en-US" sz="2000"/>
          </a:p>
        </p:txBody>
      </p:sp>
    </p:spTree>
    <p:extLst>
      <p:ext uri="{BB962C8B-B14F-4D97-AF65-F5344CB8AC3E}">
        <p14:creationId xmlns:p14="http://schemas.microsoft.com/office/powerpoint/2010/main" val="1013675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a:t>Example</a:t>
            </a:r>
          </a:p>
        </p:txBody>
      </p:sp>
      <p:sp>
        <p:nvSpPr>
          <p:cNvPr id="4" name="Slide Number Placeholder 3"/>
          <p:cNvSpPr>
            <a:spLocks noGrp="1"/>
          </p:cNvSpPr>
          <p:nvPr>
            <p:ph type="sldNum" sz="quarter" idx="12"/>
          </p:nvPr>
        </p:nvSpPr>
        <p:spPr/>
        <p:txBody>
          <a:bodyPr/>
          <a:lstStyle/>
          <a:p>
            <a:fld id="{03AC6681-E0FD-2C4C-B392-04A572FD2AAE}" type="slidenum">
              <a:rPr lang="en-US" smtClean="0"/>
              <a:pPr/>
              <a:t>26</a:t>
            </a:fld>
            <a:endParaRPr lang="en-US"/>
          </a:p>
        </p:txBody>
      </p:sp>
      <p:sp>
        <p:nvSpPr>
          <p:cNvPr id="91139" name="Rectangle 3"/>
          <p:cNvSpPr>
            <a:spLocks noGrp="1" noChangeArrowheads="1"/>
          </p:cNvSpPr>
          <p:nvPr>
            <p:ph sz="quarter" idx="13"/>
          </p:nvPr>
        </p:nvSpPr>
        <p:spPr/>
        <p:txBody>
          <a:bodyPr>
            <a:normAutofit/>
          </a:bodyPr>
          <a:lstStyle/>
          <a:p>
            <a:pPr marL="0" indent="0">
              <a:buNone/>
            </a:pPr>
            <a:r>
              <a:rPr lang="en-GB"/>
              <a:t>Take a citation:</a:t>
            </a:r>
          </a:p>
          <a:p>
            <a:pPr lvl="1"/>
            <a:r>
              <a:rPr lang="en-GB"/>
              <a:t>Tim Berners-Lee, James </a:t>
            </a:r>
            <a:r>
              <a:rPr lang="en-GB" err="1"/>
              <a:t>Hendler</a:t>
            </a:r>
            <a:r>
              <a:rPr lang="en-GB"/>
              <a:t> and </a:t>
            </a:r>
            <a:r>
              <a:rPr lang="en-GB" err="1"/>
              <a:t>Ora</a:t>
            </a:r>
            <a:r>
              <a:rPr lang="en-GB"/>
              <a:t> </a:t>
            </a:r>
            <a:r>
              <a:rPr lang="en-GB" err="1"/>
              <a:t>Lassila</a:t>
            </a:r>
            <a:r>
              <a:rPr lang="en-GB"/>
              <a:t>. The Semantic Web. Scientific American, May 2001</a:t>
            </a:r>
          </a:p>
          <a:p>
            <a:pPr marL="0" indent="0">
              <a:buNone/>
            </a:pPr>
            <a:endParaRPr lang="en-GB"/>
          </a:p>
          <a:p>
            <a:pPr marL="0" indent="0">
              <a:buNone/>
            </a:pPr>
            <a:r>
              <a:rPr lang="en-GB"/>
              <a:t>We can identify a number of distinct statements in this citation:</a:t>
            </a:r>
          </a:p>
          <a:p>
            <a:pPr lvl="1"/>
            <a:r>
              <a:rPr lang="en-GB"/>
              <a:t>There is an article titled “The Semantic Web”</a:t>
            </a:r>
          </a:p>
          <a:p>
            <a:pPr lvl="1"/>
            <a:r>
              <a:rPr lang="en-GB"/>
              <a:t>One of its authors is a person named “Tim Berners-Lee” (</a:t>
            </a:r>
            <a:r>
              <a:rPr lang="en-GB" err="1"/>
              <a:t>etc</a:t>
            </a:r>
            <a:r>
              <a:rPr lang="en-GB"/>
              <a:t>)</a:t>
            </a:r>
          </a:p>
          <a:p>
            <a:pPr lvl="1"/>
            <a:r>
              <a:rPr lang="en-GB"/>
              <a:t>It appeared in a publication titled “Scientific American”</a:t>
            </a:r>
          </a:p>
          <a:p>
            <a:pPr lvl="1"/>
            <a:r>
              <a:rPr lang="en-GB"/>
              <a:t>It was published in May 2001</a:t>
            </a:r>
            <a:endParaRPr lang="en-US"/>
          </a:p>
        </p:txBody>
      </p:sp>
      <p:sp>
        <p:nvSpPr>
          <p:cNvPr id="2" name="Text Placeholder 1">
            <a:extLst>
              <a:ext uri="{FF2B5EF4-FFF2-40B4-BE49-F238E27FC236}">
                <a16:creationId xmlns:a16="http://schemas.microsoft.com/office/drawing/2014/main" id="{958E3700-E8E4-D244-B872-473BD1AE125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2223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t>Example</a:t>
            </a:r>
          </a:p>
        </p:txBody>
      </p:sp>
      <p:sp>
        <p:nvSpPr>
          <p:cNvPr id="2" name="Content Placeholder 1">
            <a:extLst>
              <a:ext uri="{FF2B5EF4-FFF2-40B4-BE49-F238E27FC236}">
                <a16:creationId xmlns:a16="http://schemas.microsoft.com/office/drawing/2014/main" id="{F07DBE46-4026-664C-8522-89662F84EBD5}"/>
              </a:ext>
            </a:extLst>
          </p:cNvPr>
          <p:cNvSpPr>
            <a:spLocks noGrp="1"/>
          </p:cNvSpPr>
          <p:nvPr>
            <p:ph sz="quarter" idx="13"/>
          </p:nvPr>
        </p:nvSpPr>
        <p:spPr/>
        <p:txBody>
          <a:bodyPr/>
          <a:lstStyle/>
          <a:p>
            <a:pPr marL="0" indent="0">
              <a:buNone/>
            </a:pPr>
            <a:r>
              <a:rPr lang="en-GB"/>
              <a:t>We can represent these statements graphically:</a:t>
            </a:r>
            <a:endParaRPr lang="en-US"/>
          </a:p>
          <a:p>
            <a:endParaRPr lang="en-US"/>
          </a:p>
        </p:txBody>
      </p:sp>
      <p:sp>
        <p:nvSpPr>
          <p:cNvPr id="4" name="Text Placeholder 3">
            <a:extLst>
              <a:ext uri="{FF2B5EF4-FFF2-40B4-BE49-F238E27FC236}">
                <a16:creationId xmlns:a16="http://schemas.microsoft.com/office/drawing/2014/main" id="{C0FB37E0-F585-EF47-82F8-561D2125C299}"/>
              </a:ext>
            </a:extLst>
          </p:cNvPr>
          <p:cNvSpPr>
            <a:spLocks noGrp="1"/>
          </p:cNvSpPr>
          <p:nvPr>
            <p:ph type="body" sz="quarter" idx="15"/>
          </p:nvPr>
        </p:nvSpPr>
        <p:spPr/>
        <p:txBody>
          <a:bodyPr/>
          <a:lstStyle/>
          <a:p>
            <a:endParaRPr lang="en-US"/>
          </a:p>
        </p:txBody>
      </p:sp>
      <p:sp>
        <p:nvSpPr>
          <p:cNvPr id="93188" name="Oval 4"/>
          <p:cNvSpPr>
            <a:spLocks noChangeArrowheads="1"/>
          </p:cNvSpPr>
          <p:nvPr/>
        </p:nvSpPr>
        <p:spPr bwMode="auto">
          <a:xfrm>
            <a:off x="4582377" y="4794867"/>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89" name="Oval 5"/>
          <p:cNvSpPr>
            <a:spLocks noChangeArrowheads="1"/>
          </p:cNvSpPr>
          <p:nvPr/>
        </p:nvSpPr>
        <p:spPr bwMode="auto">
          <a:xfrm>
            <a:off x="6771303" y="2974976"/>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0" name="Oval 6"/>
          <p:cNvSpPr>
            <a:spLocks noChangeArrowheads="1"/>
          </p:cNvSpPr>
          <p:nvPr/>
        </p:nvSpPr>
        <p:spPr bwMode="auto">
          <a:xfrm>
            <a:off x="6752669" y="3725380"/>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1" name="Oval 7"/>
          <p:cNvSpPr>
            <a:spLocks noChangeArrowheads="1"/>
          </p:cNvSpPr>
          <p:nvPr/>
        </p:nvSpPr>
        <p:spPr bwMode="auto">
          <a:xfrm>
            <a:off x="6752541" y="4474893"/>
            <a:ext cx="576262" cy="576262"/>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2" name="Oval 8"/>
          <p:cNvSpPr>
            <a:spLocks noChangeArrowheads="1"/>
          </p:cNvSpPr>
          <p:nvPr/>
        </p:nvSpPr>
        <p:spPr bwMode="auto">
          <a:xfrm>
            <a:off x="4582377" y="3724065"/>
            <a:ext cx="576263"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3" name="Text Box 9"/>
          <p:cNvSpPr txBox="1">
            <a:spLocks noChangeArrowheads="1"/>
          </p:cNvSpPr>
          <p:nvPr/>
        </p:nvSpPr>
        <p:spPr bwMode="auto">
          <a:xfrm>
            <a:off x="8525486" y="3083107"/>
            <a:ext cx="2160000" cy="360000"/>
          </a:xfrm>
          <a:prstGeom prst="rect">
            <a:avLst/>
          </a:prstGeom>
          <a:solidFill>
            <a:schemeClr val="bg2"/>
          </a:solidFill>
          <a:ln w="25400">
            <a:noFill/>
            <a:miter lim="800000"/>
            <a:headEnd/>
            <a:tailEnd/>
          </a:ln>
        </p:spPr>
        <p:txBody>
          <a:bodyPr wrap="square" lIns="108000" tIns="0" rIns="72000" bIns="0" anchor="ctr" anchorCtr="0">
            <a:prstTxWarp prst="textNoShape">
              <a:avLst/>
            </a:prstTxWarp>
            <a:noAutofit/>
          </a:bodyPr>
          <a:lstStyle/>
          <a:p>
            <a:r>
              <a:rPr lang="en-GB">
                <a:solidFill>
                  <a:schemeClr val="bg1"/>
                </a:solidFill>
              </a:rPr>
              <a:t>Tim Berners-Lee</a:t>
            </a:r>
            <a:endParaRPr lang="en-US">
              <a:solidFill>
                <a:schemeClr val="bg1"/>
              </a:solidFill>
            </a:endParaRPr>
          </a:p>
        </p:txBody>
      </p:sp>
      <p:sp>
        <p:nvSpPr>
          <p:cNvPr id="93194" name="Text Box 10"/>
          <p:cNvSpPr txBox="1">
            <a:spLocks noChangeArrowheads="1"/>
          </p:cNvSpPr>
          <p:nvPr/>
        </p:nvSpPr>
        <p:spPr bwMode="auto">
          <a:xfrm>
            <a:off x="8525486" y="3833965"/>
            <a:ext cx="2160000" cy="360000"/>
          </a:xfrm>
          <a:prstGeom prst="rect">
            <a:avLst/>
          </a:prstGeom>
          <a:solidFill>
            <a:schemeClr val="bg2"/>
          </a:solidFill>
          <a:ln w="25400">
            <a:noFill/>
            <a:miter lim="800000"/>
            <a:headEnd/>
            <a:tailEnd/>
          </a:ln>
        </p:spPr>
        <p:txBody>
          <a:bodyPr lIns="108000" tIns="0" rIns="72000" bIns="0" anchor="ctr" anchorCtr="0">
            <a:prstTxWarp prst="textNoShape">
              <a:avLst/>
            </a:prstTxWarp>
            <a:noAutofit/>
          </a:bodyPr>
          <a:lstStyle/>
          <a:p>
            <a:r>
              <a:rPr lang="en-GB">
                <a:solidFill>
                  <a:schemeClr val="bg1"/>
                </a:solidFill>
              </a:rPr>
              <a:t>James Hendler</a:t>
            </a:r>
            <a:endParaRPr lang="en-US">
              <a:solidFill>
                <a:schemeClr val="bg1"/>
              </a:solidFill>
            </a:endParaRPr>
          </a:p>
        </p:txBody>
      </p:sp>
      <p:sp>
        <p:nvSpPr>
          <p:cNvPr id="93195" name="Text Box 11"/>
          <p:cNvSpPr txBox="1">
            <a:spLocks noChangeArrowheads="1"/>
          </p:cNvSpPr>
          <p:nvPr/>
        </p:nvSpPr>
        <p:spPr bwMode="auto">
          <a:xfrm>
            <a:off x="8525486" y="4583024"/>
            <a:ext cx="2160000" cy="360000"/>
          </a:xfrm>
          <a:prstGeom prst="rect">
            <a:avLst/>
          </a:prstGeom>
          <a:solidFill>
            <a:schemeClr val="bg2"/>
          </a:solidFill>
          <a:ln w="25400">
            <a:noFill/>
            <a:miter lim="800000"/>
            <a:headEnd/>
            <a:tailEnd/>
          </a:ln>
        </p:spPr>
        <p:txBody>
          <a:bodyPr lIns="108000" tIns="0" rIns="72000" bIns="0" anchor="ctr" anchorCtr="0">
            <a:prstTxWarp prst="textNoShape">
              <a:avLst/>
            </a:prstTxWarp>
            <a:noAutofit/>
          </a:bodyPr>
          <a:lstStyle/>
          <a:p>
            <a:r>
              <a:rPr lang="en-GB">
                <a:solidFill>
                  <a:schemeClr val="bg1"/>
                </a:solidFill>
              </a:rPr>
              <a:t>Ora Lassila</a:t>
            </a:r>
            <a:endParaRPr lang="en-US">
              <a:solidFill>
                <a:schemeClr val="bg1"/>
              </a:solidFill>
            </a:endParaRPr>
          </a:p>
        </p:txBody>
      </p:sp>
      <p:sp>
        <p:nvSpPr>
          <p:cNvPr id="93196" name="Text Box 12"/>
          <p:cNvSpPr txBox="1">
            <a:spLocks noChangeArrowheads="1"/>
          </p:cNvSpPr>
          <p:nvPr/>
        </p:nvSpPr>
        <p:spPr bwMode="auto">
          <a:xfrm>
            <a:off x="2224730" y="2551237"/>
            <a:ext cx="2557124" cy="369332"/>
          </a:xfrm>
          <a:prstGeom prst="rect">
            <a:avLst/>
          </a:prstGeom>
          <a:solidFill>
            <a:schemeClr val="bg2"/>
          </a:solidFill>
          <a:ln w="25400">
            <a:noFill/>
            <a:miter lim="800000"/>
            <a:headEnd/>
            <a:tailEnd/>
          </a:ln>
        </p:spPr>
        <p:txBody>
          <a:bodyPr wrap="square" lIns="108000" rIns="72000">
            <a:prstTxWarp prst="textNoShape">
              <a:avLst/>
            </a:prstTxWarp>
            <a:noAutofit/>
          </a:bodyPr>
          <a:lstStyle/>
          <a:p>
            <a:r>
              <a:rPr lang="en-GB">
                <a:solidFill>
                  <a:schemeClr val="bg1"/>
                </a:solidFill>
              </a:rPr>
              <a:t>The Semantic Web</a:t>
            </a:r>
            <a:endParaRPr lang="en-US">
              <a:solidFill>
                <a:schemeClr val="bg1"/>
              </a:solidFill>
            </a:endParaRPr>
          </a:p>
        </p:txBody>
      </p:sp>
      <p:sp>
        <p:nvSpPr>
          <p:cNvPr id="93197" name="Text Box 13"/>
          <p:cNvSpPr txBox="1">
            <a:spLocks noChangeArrowheads="1"/>
          </p:cNvSpPr>
          <p:nvPr/>
        </p:nvSpPr>
        <p:spPr bwMode="auto">
          <a:xfrm>
            <a:off x="1253864" y="5666666"/>
            <a:ext cx="2493252" cy="369332"/>
          </a:xfrm>
          <a:prstGeom prst="rect">
            <a:avLst/>
          </a:prstGeom>
          <a:solidFill>
            <a:schemeClr val="bg2"/>
          </a:solidFill>
          <a:ln w="25400">
            <a:noFill/>
            <a:miter lim="800000"/>
            <a:headEnd/>
            <a:tailEnd/>
          </a:ln>
        </p:spPr>
        <p:txBody>
          <a:bodyPr wrap="square" lIns="108000" rIns="72000">
            <a:prstTxWarp prst="textNoShape">
              <a:avLst/>
            </a:prstTxWarp>
            <a:noAutofit/>
          </a:bodyPr>
          <a:lstStyle/>
          <a:p>
            <a:r>
              <a:rPr lang="en-GB">
                <a:solidFill>
                  <a:schemeClr val="bg1"/>
                </a:solidFill>
              </a:rPr>
              <a:t>Scientific American</a:t>
            </a:r>
            <a:endParaRPr lang="en-US">
              <a:solidFill>
                <a:schemeClr val="bg1"/>
              </a:solidFill>
            </a:endParaRPr>
          </a:p>
        </p:txBody>
      </p:sp>
      <p:cxnSp>
        <p:nvCxnSpPr>
          <p:cNvPr id="93198" name="AutoShape 14"/>
          <p:cNvCxnSpPr>
            <a:cxnSpLocks noChangeShapeType="1"/>
            <a:stCxn id="93192" idx="2"/>
            <a:endCxn id="93196" idx="2"/>
          </p:cNvCxnSpPr>
          <p:nvPr/>
        </p:nvCxnSpPr>
        <p:spPr bwMode="auto">
          <a:xfrm rot="10800000">
            <a:off x="3503293" y="2920569"/>
            <a:ext cx="1079085" cy="1091628"/>
          </a:xfrm>
          <a:prstGeom prst="curvedConnector2">
            <a:avLst/>
          </a:prstGeom>
          <a:noFill/>
          <a:ln w="25400">
            <a:solidFill>
              <a:schemeClr val="tx1"/>
            </a:solidFill>
            <a:round/>
            <a:headEnd/>
            <a:tailEnd type="arrow" w="med" len="med"/>
          </a:ln>
        </p:spPr>
      </p:cxnSp>
      <p:cxnSp>
        <p:nvCxnSpPr>
          <p:cNvPr id="93199" name="AutoShape 15"/>
          <p:cNvCxnSpPr>
            <a:cxnSpLocks noChangeShapeType="1"/>
            <a:stCxn id="93192" idx="7"/>
            <a:endCxn id="93189" idx="2"/>
          </p:cNvCxnSpPr>
          <p:nvPr/>
        </p:nvCxnSpPr>
        <p:spPr bwMode="auto">
          <a:xfrm rot="5400000" flipH="1" flipV="1">
            <a:off x="5650101" y="2687256"/>
            <a:ext cx="545349" cy="1697055"/>
          </a:xfrm>
          <a:prstGeom prst="curvedConnector2">
            <a:avLst/>
          </a:prstGeom>
          <a:noFill/>
          <a:ln w="25400">
            <a:solidFill>
              <a:schemeClr val="tx1"/>
            </a:solidFill>
            <a:round/>
            <a:headEnd/>
            <a:tailEnd type="arrow" w="med" len="med"/>
          </a:ln>
        </p:spPr>
      </p:cxnSp>
      <p:cxnSp>
        <p:nvCxnSpPr>
          <p:cNvPr id="93200" name="AutoShape 16"/>
          <p:cNvCxnSpPr>
            <a:cxnSpLocks noChangeShapeType="1"/>
            <a:stCxn id="93192" idx="5"/>
            <a:endCxn id="93191" idx="2"/>
          </p:cNvCxnSpPr>
          <p:nvPr/>
        </p:nvCxnSpPr>
        <p:spPr bwMode="auto">
          <a:xfrm rot="16200000" flipH="1">
            <a:off x="5639850" y="3650333"/>
            <a:ext cx="547088" cy="1678293"/>
          </a:xfrm>
          <a:prstGeom prst="curvedConnector2">
            <a:avLst/>
          </a:prstGeom>
          <a:noFill/>
          <a:ln w="25400">
            <a:solidFill>
              <a:schemeClr val="tx1"/>
            </a:solidFill>
            <a:round/>
            <a:headEnd/>
            <a:tailEnd type="arrow" w="med" len="med"/>
          </a:ln>
        </p:spPr>
      </p:cxnSp>
      <p:cxnSp>
        <p:nvCxnSpPr>
          <p:cNvPr id="93201" name="AutoShape 17"/>
          <p:cNvCxnSpPr>
            <a:cxnSpLocks noChangeShapeType="1"/>
            <a:stCxn id="93192" idx="6"/>
            <a:endCxn id="93190" idx="2"/>
          </p:cNvCxnSpPr>
          <p:nvPr/>
        </p:nvCxnSpPr>
        <p:spPr bwMode="auto">
          <a:xfrm>
            <a:off x="5158640" y="4012197"/>
            <a:ext cx="1594029" cy="1315"/>
          </a:xfrm>
          <a:prstGeom prst="straightConnector1">
            <a:avLst/>
          </a:prstGeom>
          <a:noFill/>
          <a:ln w="25400">
            <a:solidFill>
              <a:schemeClr val="tx1"/>
            </a:solidFill>
            <a:round/>
            <a:headEnd/>
            <a:tailEnd type="arrow" w="med" len="med"/>
          </a:ln>
        </p:spPr>
      </p:cxnSp>
      <p:cxnSp>
        <p:nvCxnSpPr>
          <p:cNvPr id="93202" name="AutoShape 18"/>
          <p:cNvCxnSpPr>
            <a:cxnSpLocks noChangeShapeType="1"/>
            <a:stCxn id="93189" idx="6"/>
            <a:endCxn id="93193" idx="1"/>
          </p:cNvCxnSpPr>
          <p:nvPr/>
        </p:nvCxnSpPr>
        <p:spPr bwMode="auto">
          <a:xfrm flipV="1">
            <a:off x="7347565" y="3263107"/>
            <a:ext cx="1177921" cy="1"/>
          </a:xfrm>
          <a:prstGeom prst="straightConnector1">
            <a:avLst/>
          </a:prstGeom>
          <a:noFill/>
          <a:ln w="25400">
            <a:solidFill>
              <a:schemeClr val="tx1"/>
            </a:solidFill>
            <a:round/>
            <a:headEnd/>
            <a:tailEnd type="arrow" w="med" len="med"/>
          </a:ln>
        </p:spPr>
      </p:cxnSp>
      <p:cxnSp>
        <p:nvCxnSpPr>
          <p:cNvPr id="93203" name="AutoShape 19"/>
          <p:cNvCxnSpPr>
            <a:cxnSpLocks noChangeShapeType="1"/>
            <a:stCxn id="93190" idx="6"/>
            <a:endCxn id="93194" idx="1"/>
          </p:cNvCxnSpPr>
          <p:nvPr/>
        </p:nvCxnSpPr>
        <p:spPr bwMode="auto">
          <a:xfrm>
            <a:off x="7328931" y="4013512"/>
            <a:ext cx="1196555" cy="453"/>
          </a:xfrm>
          <a:prstGeom prst="straightConnector1">
            <a:avLst/>
          </a:prstGeom>
          <a:noFill/>
          <a:ln w="25400">
            <a:solidFill>
              <a:schemeClr val="tx1"/>
            </a:solidFill>
            <a:round/>
            <a:headEnd/>
            <a:tailEnd type="arrow" w="med" len="med"/>
          </a:ln>
        </p:spPr>
      </p:cxnSp>
      <p:cxnSp>
        <p:nvCxnSpPr>
          <p:cNvPr id="93204" name="AutoShape 20"/>
          <p:cNvCxnSpPr>
            <a:cxnSpLocks noChangeShapeType="1"/>
            <a:stCxn id="93191" idx="6"/>
            <a:endCxn id="93195" idx="1"/>
          </p:cNvCxnSpPr>
          <p:nvPr/>
        </p:nvCxnSpPr>
        <p:spPr bwMode="auto">
          <a:xfrm>
            <a:off x="7328803" y="4763024"/>
            <a:ext cx="1196683" cy="0"/>
          </a:xfrm>
          <a:prstGeom prst="straightConnector1">
            <a:avLst/>
          </a:prstGeom>
          <a:noFill/>
          <a:ln w="25400">
            <a:solidFill>
              <a:schemeClr val="tx1"/>
            </a:solidFill>
            <a:round/>
            <a:headEnd/>
            <a:tailEnd type="arrow" w="med" len="med"/>
          </a:ln>
        </p:spPr>
      </p:cxnSp>
      <p:cxnSp>
        <p:nvCxnSpPr>
          <p:cNvPr id="93205" name="AutoShape 21"/>
          <p:cNvCxnSpPr>
            <a:cxnSpLocks noChangeShapeType="1"/>
            <a:stCxn id="93192" idx="4"/>
            <a:endCxn id="93188" idx="0"/>
          </p:cNvCxnSpPr>
          <p:nvPr/>
        </p:nvCxnSpPr>
        <p:spPr bwMode="auto">
          <a:xfrm rot="5400000">
            <a:off x="4623240" y="4547597"/>
            <a:ext cx="494539" cy="1"/>
          </a:xfrm>
          <a:prstGeom prst="curvedConnector3">
            <a:avLst>
              <a:gd name="adj1" fmla="val 50000"/>
            </a:avLst>
          </a:prstGeom>
          <a:noFill/>
          <a:ln w="25400">
            <a:solidFill>
              <a:schemeClr val="tx1"/>
            </a:solidFill>
            <a:round/>
            <a:headEnd/>
            <a:tailEnd type="arrow" w="med" len="med"/>
          </a:ln>
        </p:spPr>
      </p:cxnSp>
      <p:cxnSp>
        <p:nvCxnSpPr>
          <p:cNvPr id="93206" name="AutoShape 22"/>
          <p:cNvCxnSpPr>
            <a:cxnSpLocks noChangeShapeType="1"/>
            <a:stCxn id="93188" idx="4"/>
            <a:endCxn id="93197" idx="3"/>
          </p:cNvCxnSpPr>
          <p:nvPr/>
        </p:nvCxnSpPr>
        <p:spPr bwMode="auto">
          <a:xfrm rot="5400000">
            <a:off x="4068711" y="5049535"/>
            <a:ext cx="480202" cy="1123392"/>
          </a:xfrm>
          <a:prstGeom prst="curvedConnector2">
            <a:avLst/>
          </a:prstGeom>
          <a:noFill/>
          <a:ln w="25400">
            <a:solidFill>
              <a:schemeClr val="tx1"/>
            </a:solidFill>
            <a:round/>
            <a:headEnd/>
            <a:tailEnd type="arrow" w="med" len="med"/>
          </a:ln>
        </p:spPr>
      </p:cxnSp>
      <p:sp>
        <p:nvSpPr>
          <p:cNvPr id="93207" name="Text Box 23"/>
          <p:cNvSpPr txBox="1">
            <a:spLocks noChangeArrowheads="1"/>
          </p:cNvSpPr>
          <p:nvPr/>
        </p:nvSpPr>
        <p:spPr bwMode="auto">
          <a:xfrm>
            <a:off x="7462385" y="3237542"/>
            <a:ext cx="798617" cy="369332"/>
          </a:xfrm>
          <a:prstGeom prst="rect">
            <a:avLst/>
          </a:prstGeom>
          <a:noFill/>
          <a:ln w="9525">
            <a:noFill/>
            <a:miter lim="800000"/>
            <a:headEnd/>
            <a:tailEnd/>
          </a:ln>
        </p:spPr>
        <p:txBody>
          <a:bodyPr wrap="none">
            <a:prstTxWarp prst="textNoShape">
              <a:avLst/>
            </a:prstTxWarp>
            <a:spAutoFit/>
          </a:bodyPr>
          <a:lstStyle/>
          <a:p>
            <a:pPr algn="l"/>
            <a:r>
              <a:rPr lang="en-GB"/>
              <a:t>name</a:t>
            </a:r>
            <a:endParaRPr lang="en-US"/>
          </a:p>
        </p:txBody>
      </p:sp>
      <p:sp>
        <p:nvSpPr>
          <p:cNvPr id="93208" name="Text Box 24"/>
          <p:cNvSpPr txBox="1">
            <a:spLocks noChangeArrowheads="1"/>
          </p:cNvSpPr>
          <p:nvPr/>
        </p:nvSpPr>
        <p:spPr bwMode="auto">
          <a:xfrm>
            <a:off x="7468879" y="4733860"/>
            <a:ext cx="798617" cy="369332"/>
          </a:xfrm>
          <a:prstGeom prst="rect">
            <a:avLst/>
          </a:prstGeom>
          <a:noFill/>
          <a:ln w="9525">
            <a:noFill/>
            <a:miter lim="800000"/>
            <a:headEnd/>
            <a:tailEnd/>
          </a:ln>
        </p:spPr>
        <p:txBody>
          <a:bodyPr wrap="none">
            <a:prstTxWarp prst="textNoShape">
              <a:avLst/>
            </a:prstTxWarp>
            <a:spAutoFit/>
          </a:bodyPr>
          <a:lstStyle/>
          <a:p>
            <a:pPr algn="l"/>
            <a:r>
              <a:rPr lang="en-GB"/>
              <a:t>name</a:t>
            </a:r>
            <a:endParaRPr lang="en-US"/>
          </a:p>
        </p:txBody>
      </p:sp>
      <p:sp>
        <p:nvSpPr>
          <p:cNvPr id="93209" name="Text Box 25"/>
          <p:cNvSpPr txBox="1">
            <a:spLocks noChangeArrowheads="1"/>
          </p:cNvSpPr>
          <p:nvPr/>
        </p:nvSpPr>
        <p:spPr bwMode="auto">
          <a:xfrm>
            <a:off x="7462384" y="3994809"/>
            <a:ext cx="798617" cy="369332"/>
          </a:xfrm>
          <a:prstGeom prst="rect">
            <a:avLst/>
          </a:prstGeom>
          <a:noFill/>
          <a:ln w="9525">
            <a:noFill/>
            <a:miter lim="800000"/>
            <a:headEnd/>
            <a:tailEnd/>
          </a:ln>
        </p:spPr>
        <p:txBody>
          <a:bodyPr wrap="none">
            <a:prstTxWarp prst="textNoShape">
              <a:avLst/>
            </a:prstTxWarp>
            <a:spAutoFit/>
          </a:bodyPr>
          <a:lstStyle/>
          <a:p>
            <a:pPr algn="l"/>
            <a:r>
              <a:rPr lang="en-GB"/>
              <a:t>name</a:t>
            </a:r>
            <a:endParaRPr lang="en-US"/>
          </a:p>
        </p:txBody>
      </p:sp>
      <p:sp>
        <p:nvSpPr>
          <p:cNvPr id="93210" name="Text Box 26"/>
          <p:cNvSpPr txBox="1">
            <a:spLocks noChangeArrowheads="1"/>
          </p:cNvSpPr>
          <p:nvPr/>
        </p:nvSpPr>
        <p:spPr bwMode="auto">
          <a:xfrm>
            <a:off x="3091081" y="3446574"/>
            <a:ext cx="620683" cy="369332"/>
          </a:xfrm>
          <a:prstGeom prst="rect">
            <a:avLst/>
          </a:prstGeom>
          <a:noFill/>
          <a:ln w="9525">
            <a:noFill/>
            <a:miter lim="800000"/>
            <a:headEnd/>
            <a:tailEnd/>
          </a:ln>
        </p:spPr>
        <p:txBody>
          <a:bodyPr wrap="none">
            <a:prstTxWarp prst="textNoShape">
              <a:avLst/>
            </a:prstTxWarp>
            <a:spAutoFit/>
          </a:bodyPr>
          <a:lstStyle/>
          <a:p>
            <a:pPr algn="l"/>
            <a:r>
              <a:rPr lang="en-GB"/>
              <a:t>title</a:t>
            </a:r>
            <a:endParaRPr lang="en-US"/>
          </a:p>
        </p:txBody>
      </p:sp>
      <p:sp>
        <p:nvSpPr>
          <p:cNvPr id="93211" name="Text Box 27"/>
          <p:cNvSpPr txBox="1">
            <a:spLocks noChangeArrowheads="1"/>
          </p:cNvSpPr>
          <p:nvPr/>
        </p:nvSpPr>
        <p:spPr bwMode="auto">
          <a:xfrm>
            <a:off x="4633720" y="5673345"/>
            <a:ext cx="620683" cy="369332"/>
          </a:xfrm>
          <a:prstGeom prst="rect">
            <a:avLst/>
          </a:prstGeom>
          <a:noFill/>
          <a:ln w="9525">
            <a:noFill/>
            <a:miter lim="800000"/>
            <a:headEnd/>
            <a:tailEnd/>
          </a:ln>
        </p:spPr>
        <p:txBody>
          <a:bodyPr wrap="none">
            <a:prstTxWarp prst="textNoShape">
              <a:avLst/>
            </a:prstTxWarp>
            <a:spAutoFit/>
          </a:bodyPr>
          <a:lstStyle/>
          <a:p>
            <a:pPr algn="l"/>
            <a:r>
              <a:rPr lang="en-GB"/>
              <a:t>title</a:t>
            </a:r>
            <a:endParaRPr lang="en-US"/>
          </a:p>
        </p:txBody>
      </p:sp>
      <p:sp>
        <p:nvSpPr>
          <p:cNvPr id="93212" name="Text Box 28"/>
          <p:cNvSpPr txBox="1">
            <a:spLocks noChangeArrowheads="1"/>
          </p:cNvSpPr>
          <p:nvPr/>
        </p:nvSpPr>
        <p:spPr bwMode="auto">
          <a:xfrm>
            <a:off x="5611380" y="4732486"/>
            <a:ext cx="976549" cy="369332"/>
          </a:xfrm>
          <a:prstGeom prst="rect">
            <a:avLst/>
          </a:prstGeom>
          <a:noFill/>
          <a:ln w="9525">
            <a:noFill/>
            <a:miter lim="800000"/>
            <a:headEnd/>
            <a:tailEnd/>
          </a:ln>
        </p:spPr>
        <p:txBody>
          <a:bodyPr wrap="none">
            <a:prstTxWarp prst="textNoShape">
              <a:avLst/>
            </a:prstTxWarp>
            <a:spAutoFit/>
          </a:bodyPr>
          <a:lstStyle/>
          <a:p>
            <a:pPr algn="l"/>
            <a:r>
              <a:rPr lang="en-GB"/>
              <a:t>creator</a:t>
            </a:r>
            <a:endParaRPr lang="en-US"/>
          </a:p>
        </p:txBody>
      </p:sp>
      <p:sp>
        <p:nvSpPr>
          <p:cNvPr id="93213" name="Text Box 29"/>
          <p:cNvSpPr txBox="1">
            <a:spLocks noChangeArrowheads="1"/>
          </p:cNvSpPr>
          <p:nvPr/>
        </p:nvSpPr>
        <p:spPr bwMode="auto">
          <a:xfrm>
            <a:off x="3330385" y="4279501"/>
            <a:ext cx="1495922" cy="369332"/>
          </a:xfrm>
          <a:prstGeom prst="rect">
            <a:avLst/>
          </a:prstGeom>
          <a:noFill/>
          <a:ln w="25400">
            <a:noFill/>
            <a:miter lim="800000"/>
            <a:headEnd/>
            <a:tailEnd/>
          </a:ln>
        </p:spPr>
        <p:txBody>
          <a:bodyPr wrap="none">
            <a:prstTxWarp prst="textNoShape">
              <a:avLst/>
            </a:prstTxWarp>
            <a:spAutoFit/>
          </a:bodyPr>
          <a:lstStyle/>
          <a:p>
            <a:pPr algn="l"/>
            <a:r>
              <a:rPr lang="en-GB" err="1"/>
              <a:t>publishedIn</a:t>
            </a:r>
            <a:endParaRPr lang="en-US"/>
          </a:p>
        </p:txBody>
      </p:sp>
      <p:sp>
        <p:nvSpPr>
          <p:cNvPr id="93214" name="Text Box 30"/>
          <p:cNvSpPr txBox="1">
            <a:spLocks noChangeArrowheads="1"/>
          </p:cNvSpPr>
          <p:nvPr/>
        </p:nvSpPr>
        <p:spPr bwMode="auto">
          <a:xfrm>
            <a:off x="5616594" y="3995792"/>
            <a:ext cx="976549" cy="369332"/>
          </a:xfrm>
          <a:prstGeom prst="rect">
            <a:avLst/>
          </a:prstGeom>
          <a:noFill/>
          <a:ln w="9525">
            <a:noFill/>
            <a:miter lim="800000"/>
            <a:headEnd/>
            <a:tailEnd/>
          </a:ln>
        </p:spPr>
        <p:txBody>
          <a:bodyPr wrap="none">
            <a:prstTxWarp prst="textNoShape">
              <a:avLst/>
            </a:prstTxWarp>
            <a:spAutoFit/>
          </a:bodyPr>
          <a:lstStyle/>
          <a:p>
            <a:pPr algn="l"/>
            <a:r>
              <a:rPr lang="en-GB"/>
              <a:t>creator</a:t>
            </a:r>
            <a:endParaRPr lang="en-US"/>
          </a:p>
        </p:txBody>
      </p:sp>
      <p:sp>
        <p:nvSpPr>
          <p:cNvPr id="93215" name="Text Box 31"/>
          <p:cNvSpPr txBox="1">
            <a:spLocks noChangeArrowheads="1"/>
          </p:cNvSpPr>
          <p:nvPr/>
        </p:nvSpPr>
        <p:spPr bwMode="auto">
          <a:xfrm>
            <a:off x="5618778" y="3336524"/>
            <a:ext cx="976549" cy="369332"/>
          </a:xfrm>
          <a:prstGeom prst="rect">
            <a:avLst/>
          </a:prstGeom>
          <a:noFill/>
          <a:ln w="9525">
            <a:noFill/>
            <a:miter lim="800000"/>
            <a:headEnd/>
            <a:tailEnd/>
          </a:ln>
        </p:spPr>
        <p:txBody>
          <a:bodyPr wrap="none">
            <a:prstTxWarp prst="textNoShape">
              <a:avLst/>
            </a:prstTxWarp>
            <a:spAutoFit/>
          </a:bodyPr>
          <a:lstStyle/>
          <a:p>
            <a:pPr algn="l"/>
            <a:r>
              <a:rPr lang="en-GB"/>
              <a:t>creator</a:t>
            </a:r>
            <a:endParaRPr lang="en-US"/>
          </a:p>
        </p:txBody>
      </p:sp>
      <p:sp>
        <p:nvSpPr>
          <p:cNvPr id="93216" name="Text Box 32"/>
          <p:cNvSpPr txBox="1">
            <a:spLocks noChangeArrowheads="1"/>
          </p:cNvSpPr>
          <p:nvPr/>
        </p:nvSpPr>
        <p:spPr bwMode="auto">
          <a:xfrm>
            <a:off x="6796703" y="2305051"/>
            <a:ext cx="1152525" cy="369332"/>
          </a:xfrm>
          <a:prstGeom prst="rect">
            <a:avLst/>
          </a:prstGeom>
          <a:solidFill>
            <a:schemeClr val="bg2"/>
          </a:solidFill>
          <a:ln w="25400">
            <a:noFill/>
            <a:miter lim="800000"/>
            <a:headEnd/>
            <a:tailEnd/>
          </a:ln>
        </p:spPr>
        <p:txBody>
          <a:bodyPr lIns="108000" rIns="72000">
            <a:prstTxWarp prst="textNoShape">
              <a:avLst/>
            </a:prstTxWarp>
            <a:noAutofit/>
          </a:bodyPr>
          <a:lstStyle/>
          <a:p>
            <a:r>
              <a:rPr lang="en-GB">
                <a:solidFill>
                  <a:schemeClr val="bg1"/>
                </a:solidFill>
              </a:rPr>
              <a:t>2001-05</a:t>
            </a:r>
            <a:endParaRPr lang="en-US">
              <a:solidFill>
                <a:schemeClr val="bg1"/>
              </a:solidFill>
            </a:endParaRPr>
          </a:p>
        </p:txBody>
      </p:sp>
      <p:cxnSp>
        <p:nvCxnSpPr>
          <p:cNvPr id="93217" name="AutoShape 33"/>
          <p:cNvCxnSpPr>
            <a:cxnSpLocks noChangeShapeType="1"/>
            <a:stCxn id="93192" idx="0"/>
            <a:endCxn id="93216" idx="1"/>
          </p:cNvCxnSpPr>
          <p:nvPr/>
        </p:nvCxnSpPr>
        <p:spPr bwMode="auto">
          <a:xfrm rot="5400000" flipH="1" flipV="1">
            <a:off x="5216432" y="2143794"/>
            <a:ext cx="1234348" cy="1926194"/>
          </a:xfrm>
          <a:prstGeom prst="curvedConnector2">
            <a:avLst/>
          </a:prstGeom>
          <a:noFill/>
          <a:ln w="25400">
            <a:solidFill>
              <a:schemeClr val="tx1"/>
            </a:solidFill>
            <a:round/>
            <a:headEnd/>
            <a:tailEnd type="arrow" w="med" len="med"/>
          </a:ln>
        </p:spPr>
      </p:cxnSp>
      <p:sp>
        <p:nvSpPr>
          <p:cNvPr id="93218" name="Text Box 34"/>
          <p:cNvSpPr txBox="1">
            <a:spLocks noChangeArrowheads="1"/>
          </p:cNvSpPr>
          <p:nvPr/>
        </p:nvSpPr>
        <p:spPr bwMode="auto">
          <a:xfrm>
            <a:off x="5307387" y="2324748"/>
            <a:ext cx="673582" cy="369332"/>
          </a:xfrm>
          <a:prstGeom prst="rect">
            <a:avLst/>
          </a:prstGeom>
          <a:noFill/>
          <a:ln w="9525">
            <a:noFill/>
            <a:miter lim="800000"/>
            <a:headEnd/>
            <a:tailEnd/>
          </a:ln>
        </p:spPr>
        <p:txBody>
          <a:bodyPr wrap="none">
            <a:prstTxWarp prst="textNoShape">
              <a:avLst/>
            </a:prstTxWarp>
            <a:spAutoFit/>
          </a:bodyPr>
          <a:lstStyle/>
          <a:p>
            <a:pPr algn="l"/>
            <a:r>
              <a:rPr lang="en-GB"/>
              <a:t>date</a:t>
            </a:r>
            <a:endParaRPr lang="en-US"/>
          </a:p>
        </p:txBody>
      </p:sp>
    </p:spTree>
    <p:extLst>
      <p:ext uri="{BB962C8B-B14F-4D97-AF65-F5344CB8AC3E}">
        <p14:creationId xmlns:p14="http://schemas.microsoft.com/office/powerpoint/2010/main" val="182414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a:t>Example</a:t>
            </a:r>
          </a:p>
        </p:txBody>
      </p:sp>
      <p:sp>
        <p:nvSpPr>
          <p:cNvPr id="2" name="Content Placeholder 1">
            <a:extLst>
              <a:ext uri="{FF2B5EF4-FFF2-40B4-BE49-F238E27FC236}">
                <a16:creationId xmlns:a16="http://schemas.microsoft.com/office/drawing/2014/main" id="{F7E28FEE-3085-5048-B005-E4289A46BDCC}"/>
              </a:ext>
            </a:extLst>
          </p:cNvPr>
          <p:cNvSpPr>
            <a:spLocks noGrp="1"/>
          </p:cNvSpPr>
          <p:nvPr>
            <p:ph sz="quarter" idx="13"/>
          </p:nvPr>
        </p:nvSpPr>
        <p:spPr/>
        <p:txBody>
          <a:bodyPr/>
          <a:lstStyle/>
          <a:p>
            <a:pPr marL="0" indent="0">
              <a:buNone/>
            </a:pPr>
            <a:r>
              <a:rPr lang="en-GB"/>
              <a:t>There are two types of node in this graph:</a:t>
            </a:r>
          </a:p>
          <a:p>
            <a:r>
              <a:rPr lang="en-GB" b="1"/>
              <a:t>Literals</a:t>
            </a:r>
            <a:r>
              <a:rPr lang="en-GB"/>
              <a:t>, which have a value but no identity</a:t>
            </a:r>
            <a:br>
              <a:rPr lang="en-GB"/>
            </a:br>
            <a:r>
              <a:rPr lang="en-GB"/>
              <a:t>(a string, a number, a date)</a:t>
            </a:r>
          </a:p>
          <a:p>
            <a:pPr lvl="1"/>
            <a:endParaRPr lang="en-GB"/>
          </a:p>
          <a:p>
            <a:pPr lvl="1"/>
            <a:endParaRPr lang="en-GB"/>
          </a:p>
          <a:p>
            <a:r>
              <a:rPr lang="en-GB" b="1"/>
              <a:t>Resources</a:t>
            </a:r>
            <a:r>
              <a:rPr lang="en-GB"/>
              <a:t>, which represent objects with identity</a:t>
            </a:r>
            <a:br>
              <a:rPr lang="en-GB"/>
            </a:br>
            <a:r>
              <a:rPr lang="en-GB"/>
              <a:t>(a web page, a person, a journal)</a:t>
            </a:r>
            <a:endParaRPr lang="en-US"/>
          </a:p>
          <a:p>
            <a:pPr marL="0" indent="0">
              <a:buNone/>
            </a:pPr>
            <a:endParaRPr lang="en-US"/>
          </a:p>
        </p:txBody>
      </p:sp>
      <p:sp>
        <p:nvSpPr>
          <p:cNvPr id="95235" name="Rectangle 3"/>
          <p:cNvSpPr>
            <a:spLocks noGrp="1" noChangeArrowheads="1"/>
          </p:cNvSpPr>
          <p:nvPr>
            <p:ph type="body" sz="quarter" idx="15"/>
          </p:nvPr>
        </p:nvSpPr>
        <p:spPr/>
        <p:txBody>
          <a:bodyPr/>
          <a:lstStyle/>
          <a:p>
            <a:pPr marL="0" indent="0">
              <a:buNone/>
            </a:pPr>
            <a:endParaRPr lang="en-US"/>
          </a:p>
        </p:txBody>
      </p:sp>
      <p:sp>
        <p:nvSpPr>
          <p:cNvPr id="95236" name="Oval 4"/>
          <p:cNvSpPr>
            <a:spLocks noChangeArrowheads="1"/>
          </p:cNvSpPr>
          <p:nvPr/>
        </p:nvSpPr>
        <p:spPr bwMode="auto">
          <a:xfrm>
            <a:off x="5816601" y="4365386"/>
            <a:ext cx="576263" cy="576262"/>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5237" name="Text Box 5"/>
          <p:cNvSpPr txBox="1">
            <a:spLocks noChangeArrowheads="1"/>
          </p:cNvSpPr>
          <p:nvPr/>
        </p:nvSpPr>
        <p:spPr bwMode="auto">
          <a:xfrm>
            <a:off x="4948238" y="2871548"/>
            <a:ext cx="2305050" cy="431800"/>
          </a:xfrm>
          <a:prstGeom prst="rect">
            <a:avLst/>
          </a:prstGeom>
          <a:solidFill>
            <a:schemeClr val="bg2"/>
          </a:solidFill>
          <a:ln w="25400">
            <a:noFill/>
            <a:miter lim="800000"/>
            <a:headEnd/>
            <a:tailEnd/>
          </a:ln>
        </p:spPr>
        <p:txBody>
          <a:bodyPr wrap="none" lIns="72000" rIns="72000" anchor="ctr" anchorCtr="1">
            <a:prstTxWarp prst="textNoShape">
              <a:avLst/>
            </a:prstTxWarp>
          </a:bodyPr>
          <a:lstStyle/>
          <a:p>
            <a:pPr algn="l"/>
            <a:r>
              <a:rPr lang="en-GB">
                <a:solidFill>
                  <a:schemeClr val="bg1"/>
                </a:solidFill>
              </a:rPr>
              <a:t>Scientific American</a:t>
            </a:r>
            <a:endParaRPr lang="en-US">
              <a:solidFill>
                <a:schemeClr val="bg1"/>
              </a:solidFill>
            </a:endParaRPr>
          </a:p>
        </p:txBody>
      </p:sp>
    </p:spTree>
    <p:extLst>
      <p:ext uri="{BB962C8B-B14F-4D97-AF65-F5344CB8AC3E}">
        <p14:creationId xmlns:p14="http://schemas.microsoft.com/office/powerpoint/2010/main" val="4165841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a:t>Example</a:t>
            </a:r>
            <a:endParaRPr lang="en-US"/>
          </a:p>
        </p:txBody>
      </p:sp>
      <p:sp>
        <p:nvSpPr>
          <p:cNvPr id="97283" name="Rectangle 3"/>
          <p:cNvSpPr>
            <a:spLocks noGrp="1" noChangeArrowheads="1"/>
          </p:cNvSpPr>
          <p:nvPr>
            <p:ph sz="quarter" idx="13"/>
          </p:nvPr>
        </p:nvSpPr>
        <p:spPr/>
        <p:txBody>
          <a:bodyPr/>
          <a:lstStyle/>
          <a:p>
            <a:pPr marL="0" indent="0">
              <a:buNone/>
            </a:pPr>
            <a:r>
              <a:rPr lang="en-GB"/>
              <a:t>Resources are identified by URIs</a:t>
            </a:r>
          </a:p>
          <a:p>
            <a:pPr marL="0" indent="0">
              <a:buNone/>
            </a:pPr>
            <a:r>
              <a:rPr lang="en-GB"/>
              <a:t>Properties are resources that are used as predicates</a:t>
            </a:r>
          </a:p>
          <a:p>
            <a:r>
              <a:rPr lang="en-GB"/>
              <a:t>Collection of properties constitutes a vocabulary (or ontology)</a:t>
            </a:r>
          </a:p>
        </p:txBody>
      </p:sp>
      <p:sp>
        <p:nvSpPr>
          <p:cNvPr id="3" name="Text Placeholder 2">
            <a:extLst>
              <a:ext uri="{FF2B5EF4-FFF2-40B4-BE49-F238E27FC236}">
                <a16:creationId xmlns:a16="http://schemas.microsoft.com/office/drawing/2014/main" id="{131B2B06-B5EB-4947-A2B3-872DD0B40260}"/>
              </a:ext>
            </a:extLst>
          </p:cNvPr>
          <p:cNvSpPr>
            <a:spLocks noGrp="1"/>
          </p:cNvSpPr>
          <p:nvPr>
            <p:ph type="body" sz="quarter" idx="15"/>
          </p:nvPr>
        </p:nvSpPr>
        <p:spPr/>
        <p:txBody>
          <a:bodyPr/>
          <a:lstStyle/>
          <a:p>
            <a:endParaRPr lang="en-US"/>
          </a:p>
        </p:txBody>
      </p:sp>
      <p:cxnSp>
        <p:nvCxnSpPr>
          <p:cNvPr id="97284" name="AutoShape 4"/>
          <p:cNvCxnSpPr>
            <a:cxnSpLocks noChangeShapeType="1"/>
            <a:stCxn id="97288" idx="3"/>
            <a:endCxn id="97287" idx="1"/>
          </p:cNvCxnSpPr>
          <p:nvPr/>
        </p:nvCxnSpPr>
        <p:spPr bwMode="auto">
          <a:xfrm>
            <a:off x="5115780" y="4279108"/>
            <a:ext cx="2924908" cy="13492"/>
          </a:xfrm>
          <a:prstGeom prst="straightConnector1">
            <a:avLst/>
          </a:prstGeom>
          <a:noFill/>
          <a:ln w="25400">
            <a:solidFill>
              <a:schemeClr val="tx1"/>
            </a:solidFill>
            <a:round/>
            <a:headEnd/>
            <a:tailEnd type="arrow" w="med" len="med"/>
          </a:ln>
        </p:spPr>
      </p:cxnSp>
      <p:sp>
        <p:nvSpPr>
          <p:cNvPr id="97285" name="Rectangle 5"/>
          <p:cNvSpPr>
            <a:spLocks noChangeArrowheads="1"/>
          </p:cNvSpPr>
          <p:nvPr/>
        </p:nvSpPr>
        <p:spPr bwMode="auto">
          <a:xfrm>
            <a:off x="4501067" y="3641885"/>
            <a:ext cx="445987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a:t>http://purl.org/dc/elements/1.1/title </a:t>
            </a:r>
          </a:p>
        </p:txBody>
      </p:sp>
      <p:sp>
        <p:nvSpPr>
          <p:cNvPr id="97288" name="AutoShape 7"/>
          <p:cNvSpPr>
            <a:spLocks noChangeArrowheads="1"/>
          </p:cNvSpPr>
          <p:nvPr/>
        </p:nvSpPr>
        <p:spPr bwMode="auto">
          <a:xfrm>
            <a:off x="815975" y="3990976"/>
            <a:ext cx="4299805"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rPr>
              <a:t>http://</a:t>
            </a:r>
            <a:r>
              <a:rPr lang="en-GB" err="1">
                <a:solidFill>
                  <a:schemeClr val="bg1"/>
                </a:solidFill>
              </a:rPr>
              <a:t>www.scientificamericancom</a:t>
            </a:r>
            <a:r>
              <a:rPr lang="en-GB">
                <a:solidFill>
                  <a:schemeClr val="bg1"/>
                </a:solidFill>
              </a:rPr>
              <a:t>/</a:t>
            </a:r>
            <a:endParaRPr lang="en-US">
              <a:solidFill>
                <a:schemeClr val="bg1"/>
              </a:solidFill>
            </a:endParaRPr>
          </a:p>
        </p:txBody>
      </p:sp>
      <p:sp>
        <p:nvSpPr>
          <p:cNvPr id="97287" name="Text Box 9"/>
          <p:cNvSpPr txBox="1">
            <a:spLocks noChangeArrowheads="1"/>
          </p:cNvSpPr>
          <p:nvPr/>
        </p:nvSpPr>
        <p:spPr bwMode="auto">
          <a:xfrm>
            <a:off x="8040688" y="4076700"/>
            <a:ext cx="2305050" cy="431800"/>
          </a:xfrm>
          <a:prstGeom prst="rect">
            <a:avLst/>
          </a:prstGeom>
          <a:solidFill>
            <a:schemeClr val="bg2"/>
          </a:solidFill>
          <a:ln w="25400">
            <a:noFill/>
            <a:miter lim="800000"/>
            <a:headEnd/>
            <a:tailEnd/>
          </a:ln>
        </p:spPr>
        <p:txBody>
          <a:bodyPr wrap="none" anchor="ctr" anchorCtr="1">
            <a:prstTxWarp prst="textNoShape">
              <a:avLst/>
            </a:prstTxWarp>
          </a:bodyPr>
          <a:lstStyle/>
          <a:p>
            <a:pPr algn="l"/>
            <a:r>
              <a:rPr lang="en-GB">
                <a:solidFill>
                  <a:schemeClr val="bg1"/>
                </a:solidFill>
              </a:rPr>
              <a:t>Scientific American</a:t>
            </a:r>
            <a:endParaRPr lang="en-US">
              <a:solidFill>
                <a:schemeClr val="bg1"/>
              </a:solidFill>
            </a:endParaRPr>
          </a:p>
        </p:txBody>
      </p:sp>
      <p:sp>
        <p:nvSpPr>
          <p:cNvPr id="14" name="Text Box 12"/>
          <p:cNvSpPr txBox="1">
            <a:spLocks noChangeArrowheads="1"/>
          </p:cNvSpPr>
          <p:nvPr/>
        </p:nvSpPr>
        <p:spPr bwMode="auto">
          <a:xfrm>
            <a:off x="2870200" y="4567238"/>
            <a:ext cx="1085554" cy="400110"/>
          </a:xfrm>
          <a:prstGeom prst="rect">
            <a:avLst/>
          </a:prstGeom>
          <a:noFill/>
          <a:ln w="9525">
            <a:noFill/>
            <a:miter lim="800000"/>
            <a:headEnd/>
            <a:tailEnd/>
          </a:ln>
        </p:spPr>
        <p:txBody>
          <a:bodyPr wrap="none">
            <a:prstTxWarp prst="textNoShape">
              <a:avLst/>
            </a:prstTxWarp>
            <a:spAutoFit/>
          </a:bodyPr>
          <a:lstStyle/>
          <a:p>
            <a:r>
              <a:rPr lang="en-GB" sz="2000"/>
              <a:t>subject</a:t>
            </a:r>
            <a:endParaRPr lang="en-US" sz="2000"/>
          </a:p>
        </p:txBody>
      </p:sp>
      <p:sp>
        <p:nvSpPr>
          <p:cNvPr id="15" name="Text Box 13"/>
          <p:cNvSpPr txBox="1">
            <a:spLocks noChangeArrowheads="1"/>
          </p:cNvSpPr>
          <p:nvPr/>
        </p:nvSpPr>
        <p:spPr bwMode="auto">
          <a:xfrm>
            <a:off x="5713413" y="4567238"/>
            <a:ext cx="1340432" cy="400110"/>
          </a:xfrm>
          <a:prstGeom prst="rect">
            <a:avLst/>
          </a:prstGeom>
          <a:noFill/>
          <a:ln w="9525">
            <a:noFill/>
            <a:miter lim="800000"/>
            <a:headEnd/>
            <a:tailEnd/>
          </a:ln>
        </p:spPr>
        <p:txBody>
          <a:bodyPr wrap="none">
            <a:prstTxWarp prst="textNoShape">
              <a:avLst/>
            </a:prstTxWarp>
            <a:spAutoFit/>
          </a:bodyPr>
          <a:lstStyle/>
          <a:p>
            <a:r>
              <a:rPr lang="en-GB" sz="2000"/>
              <a:t>predicate</a:t>
            </a:r>
            <a:endParaRPr lang="en-US" sz="2000"/>
          </a:p>
        </p:txBody>
      </p:sp>
      <p:sp>
        <p:nvSpPr>
          <p:cNvPr id="16" name="Text Box 14"/>
          <p:cNvSpPr txBox="1">
            <a:spLocks noChangeArrowheads="1"/>
          </p:cNvSpPr>
          <p:nvPr/>
        </p:nvSpPr>
        <p:spPr bwMode="auto">
          <a:xfrm>
            <a:off x="8666164" y="4567238"/>
            <a:ext cx="952505" cy="400110"/>
          </a:xfrm>
          <a:prstGeom prst="rect">
            <a:avLst/>
          </a:prstGeom>
          <a:noFill/>
          <a:ln w="9525">
            <a:noFill/>
            <a:miter lim="800000"/>
            <a:headEnd/>
            <a:tailEnd/>
          </a:ln>
        </p:spPr>
        <p:txBody>
          <a:bodyPr wrap="none">
            <a:prstTxWarp prst="textNoShape">
              <a:avLst/>
            </a:prstTxWarp>
            <a:spAutoFit/>
          </a:bodyPr>
          <a:lstStyle/>
          <a:p>
            <a:r>
              <a:rPr lang="en-GB" sz="2000"/>
              <a:t>object</a:t>
            </a:r>
            <a:endParaRPr lang="en-US" sz="2000"/>
          </a:p>
        </p:txBody>
      </p:sp>
    </p:spTree>
    <p:extLst>
      <p:ext uri="{BB962C8B-B14F-4D97-AF65-F5344CB8AC3E}">
        <p14:creationId xmlns:p14="http://schemas.microsoft.com/office/powerpoint/2010/main" val="268112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GB"/>
              <a:t>Course Aims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a:t>
            </a:fld>
            <a:endParaRPr lang="en-US"/>
          </a:p>
        </p:txBody>
      </p:sp>
      <p:sp>
        <p:nvSpPr>
          <p:cNvPr id="19459" name="Rectangle 5"/>
          <p:cNvSpPr>
            <a:spLocks noGrp="1" noChangeArrowheads="1"/>
          </p:cNvSpPr>
          <p:nvPr>
            <p:ph sz="quarter" idx="13"/>
          </p:nvPr>
        </p:nvSpPr>
        <p:spPr/>
        <p:txBody>
          <a:bodyPr/>
          <a:lstStyle/>
          <a:p>
            <a:r>
              <a:rPr lang="en-GB"/>
              <a:t>Understand the key ideas and history behind the Semantic Web</a:t>
            </a:r>
          </a:p>
          <a:p>
            <a:r>
              <a:rPr lang="en-GB"/>
              <a:t>Explain the state of the art in Semantic Web technologies</a:t>
            </a:r>
          </a:p>
          <a:p>
            <a:r>
              <a:rPr lang="en-GB"/>
              <a:t>Gain practical experience of ontology design in OWL</a:t>
            </a:r>
          </a:p>
          <a:p>
            <a:r>
              <a:rPr lang="en-GB"/>
              <a:t>Understand the future directions of the Semantic Web, and its relationship with other Web developments</a:t>
            </a:r>
          </a:p>
        </p:txBody>
      </p:sp>
      <p:sp>
        <p:nvSpPr>
          <p:cNvPr id="3" name="Text Placeholder 2">
            <a:extLst>
              <a:ext uri="{FF2B5EF4-FFF2-40B4-BE49-F238E27FC236}">
                <a16:creationId xmlns:a16="http://schemas.microsoft.com/office/drawing/2014/main" id="{16CB75E0-7389-4845-BC2E-25ACE884119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8136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en-GB"/>
              <a:t>Resource Description Framework</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30</a:t>
            </a:fld>
            <a:endParaRPr lang="en-US"/>
          </a:p>
        </p:txBody>
      </p:sp>
      <p:sp>
        <p:nvSpPr>
          <p:cNvPr id="103427" name="Rectangle 5"/>
          <p:cNvSpPr>
            <a:spLocks noGrp="1" noChangeArrowheads="1"/>
          </p:cNvSpPr>
          <p:nvPr>
            <p:ph sz="quarter" idx="13"/>
          </p:nvPr>
        </p:nvSpPr>
        <p:spPr/>
        <p:txBody>
          <a:bodyPr/>
          <a:lstStyle/>
          <a:p>
            <a:pPr marL="0" indent="0">
              <a:buNone/>
            </a:pPr>
            <a:r>
              <a:rPr lang="en-GB" b="1"/>
              <a:t>RDF</a:t>
            </a:r>
            <a:r>
              <a:rPr lang="en-GB"/>
              <a:t> is a framework for representing information about resources</a:t>
            </a:r>
          </a:p>
          <a:p>
            <a:r>
              <a:rPr lang="en-GB"/>
              <a:t>Triple-based data model (abstract syntax)</a:t>
            </a:r>
          </a:p>
          <a:p>
            <a:r>
              <a:rPr lang="en-GB"/>
              <a:t>Uses URIs to identify resources and relations</a:t>
            </a:r>
          </a:p>
          <a:p>
            <a:r>
              <a:rPr lang="en-GB"/>
              <a:t>Model-theoretic semantics</a:t>
            </a:r>
          </a:p>
          <a:p>
            <a:r>
              <a:rPr lang="en-GB"/>
              <a:t>Various serialisation formats (RDF/XML, Turtle, JSON-LD, </a:t>
            </a:r>
            <a:r>
              <a:rPr lang="en-GB" err="1"/>
              <a:t>RDFa</a:t>
            </a:r>
            <a:r>
              <a:rPr lang="en-GB"/>
              <a:t>, </a:t>
            </a:r>
            <a:r>
              <a:rPr lang="en-GB" err="1"/>
              <a:t>etc</a:t>
            </a:r>
            <a:r>
              <a:rPr lang="en-GB"/>
              <a:t>)</a:t>
            </a:r>
          </a:p>
        </p:txBody>
      </p:sp>
      <p:sp>
        <p:nvSpPr>
          <p:cNvPr id="3" name="Text Placeholder 2">
            <a:extLst>
              <a:ext uri="{FF2B5EF4-FFF2-40B4-BE49-F238E27FC236}">
                <a16:creationId xmlns:a16="http://schemas.microsoft.com/office/drawing/2014/main" id="{1A27C589-9F38-3549-8F66-BD637963DB6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876561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p:txBody>
          <a:bodyPr/>
          <a:lstStyle/>
          <a:p>
            <a:pPr eaLnBrk="1" hangingPunct="1"/>
            <a:r>
              <a:rPr lang="en-GB"/>
              <a:t>RDF Vocabulary Description Language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31</a:t>
            </a:fld>
            <a:endParaRPr lang="en-US"/>
          </a:p>
        </p:txBody>
      </p:sp>
      <p:sp>
        <p:nvSpPr>
          <p:cNvPr id="107523" name="Rectangle 5"/>
          <p:cNvSpPr>
            <a:spLocks noGrp="1" noChangeArrowheads="1"/>
          </p:cNvSpPr>
          <p:nvPr>
            <p:ph sz="quarter" idx="13"/>
          </p:nvPr>
        </p:nvSpPr>
        <p:spPr/>
        <p:txBody>
          <a:bodyPr/>
          <a:lstStyle/>
          <a:p>
            <a:pPr marL="0" indent="0">
              <a:buNone/>
            </a:pPr>
            <a:r>
              <a:rPr lang="en-GB"/>
              <a:t>RDF lets us make assertions about resources using a given vocabulary </a:t>
            </a:r>
          </a:p>
          <a:p>
            <a:pPr marL="0" indent="0">
              <a:buNone/>
            </a:pPr>
            <a:r>
              <a:rPr lang="en-GB"/>
              <a:t>RDF does not let us define these domain vocabularies by itself</a:t>
            </a:r>
          </a:p>
          <a:p>
            <a:pPr eaLnBrk="1" hangingPunct="1"/>
            <a:endParaRPr lang="en-GB"/>
          </a:p>
          <a:p>
            <a:pPr marL="0" indent="0">
              <a:buNone/>
            </a:pPr>
            <a:r>
              <a:rPr lang="en-GB" b="1"/>
              <a:t>RDF Schema </a:t>
            </a:r>
            <a:r>
              <a:rPr lang="en-GB"/>
              <a:t>is an RDF vocabulary which we can use to define other vocabularies</a:t>
            </a:r>
          </a:p>
          <a:p>
            <a:r>
              <a:rPr lang="en-GB"/>
              <a:t>Define classes of objects and their relationship with other classes</a:t>
            </a:r>
          </a:p>
          <a:p>
            <a:r>
              <a:rPr lang="en-GB"/>
              <a:t>Define properties that relate objects together and their characteristics</a:t>
            </a:r>
          </a:p>
        </p:txBody>
      </p:sp>
      <p:sp>
        <p:nvSpPr>
          <p:cNvPr id="3" name="Text Placeholder 2">
            <a:extLst>
              <a:ext uri="{FF2B5EF4-FFF2-40B4-BE49-F238E27FC236}">
                <a16:creationId xmlns:a16="http://schemas.microsoft.com/office/drawing/2014/main" id="{C4CD9DED-6C20-5748-9325-0ED6CD8801A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32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t>Mixing Vocabularies</a:t>
            </a:r>
          </a:p>
        </p:txBody>
      </p:sp>
      <p:sp>
        <p:nvSpPr>
          <p:cNvPr id="93188" name="Oval 4"/>
          <p:cNvSpPr>
            <a:spLocks noChangeArrowheads="1"/>
          </p:cNvSpPr>
          <p:nvPr/>
        </p:nvSpPr>
        <p:spPr bwMode="auto">
          <a:xfrm>
            <a:off x="4592209" y="4794867"/>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89" name="Oval 5"/>
          <p:cNvSpPr>
            <a:spLocks noChangeArrowheads="1"/>
          </p:cNvSpPr>
          <p:nvPr/>
        </p:nvSpPr>
        <p:spPr bwMode="auto">
          <a:xfrm>
            <a:off x="6781135" y="2974976"/>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0" name="Oval 6"/>
          <p:cNvSpPr>
            <a:spLocks noChangeArrowheads="1"/>
          </p:cNvSpPr>
          <p:nvPr/>
        </p:nvSpPr>
        <p:spPr bwMode="auto">
          <a:xfrm>
            <a:off x="6762501" y="3725380"/>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1" name="Oval 7"/>
          <p:cNvSpPr>
            <a:spLocks noChangeArrowheads="1"/>
          </p:cNvSpPr>
          <p:nvPr/>
        </p:nvSpPr>
        <p:spPr bwMode="auto">
          <a:xfrm>
            <a:off x="6762373" y="4474893"/>
            <a:ext cx="576262" cy="576262"/>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2" name="Oval 8"/>
          <p:cNvSpPr>
            <a:spLocks noChangeArrowheads="1"/>
          </p:cNvSpPr>
          <p:nvPr/>
        </p:nvSpPr>
        <p:spPr bwMode="auto">
          <a:xfrm>
            <a:off x="4592209" y="3724065"/>
            <a:ext cx="576263"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3" name="Text Box 9"/>
          <p:cNvSpPr txBox="1">
            <a:spLocks noChangeArrowheads="1"/>
          </p:cNvSpPr>
          <p:nvPr/>
        </p:nvSpPr>
        <p:spPr bwMode="auto">
          <a:xfrm>
            <a:off x="8535322" y="3083107"/>
            <a:ext cx="2160000" cy="360000"/>
          </a:xfrm>
          <a:prstGeom prst="rect">
            <a:avLst/>
          </a:prstGeom>
          <a:solidFill>
            <a:schemeClr val="bg2"/>
          </a:solidFill>
          <a:ln w="25400">
            <a:noFill/>
            <a:miter lim="800000"/>
            <a:headEnd/>
            <a:tailEnd/>
          </a:ln>
        </p:spPr>
        <p:txBody>
          <a:bodyPr wrap="square" lIns="72000" tIns="0" rIns="72000" bIns="0" anchor="ctr" anchorCtr="0">
            <a:prstTxWarp prst="textNoShape">
              <a:avLst/>
            </a:prstTxWarp>
            <a:noAutofit/>
          </a:bodyPr>
          <a:lstStyle/>
          <a:p>
            <a:r>
              <a:rPr lang="en-GB">
                <a:solidFill>
                  <a:schemeClr val="bg1"/>
                </a:solidFill>
              </a:rPr>
              <a:t>Tim Berners-Lee</a:t>
            </a:r>
            <a:endParaRPr lang="en-US">
              <a:solidFill>
                <a:schemeClr val="bg1"/>
              </a:solidFill>
            </a:endParaRPr>
          </a:p>
        </p:txBody>
      </p:sp>
      <p:sp>
        <p:nvSpPr>
          <p:cNvPr id="93194" name="Text Box 10"/>
          <p:cNvSpPr txBox="1">
            <a:spLocks noChangeArrowheads="1"/>
          </p:cNvSpPr>
          <p:nvPr/>
        </p:nvSpPr>
        <p:spPr bwMode="auto">
          <a:xfrm>
            <a:off x="8535322" y="3833965"/>
            <a:ext cx="2160000" cy="360000"/>
          </a:xfrm>
          <a:prstGeom prst="rect">
            <a:avLst/>
          </a:prstGeom>
          <a:solidFill>
            <a:schemeClr val="bg2"/>
          </a:solidFill>
          <a:ln w="25400">
            <a:noFill/>
            <a:miter lim="800000"/>
            <a:headEnd/>
            <a:tailEnd/>
          </a:ln>
        </p:spPr>
        <p:txBody>
          <a:bodyPr lIns="72000" tIns="0" rIns="72000" bIns="0" anchor="ctr" anchorCtr="0">
            <a:prstTxWarp prst="textNoShape">
              <a:avLst/>
            </a:prstTxWarp>
            <a:noAutofit/>
          </a:bodyPr>
          <a:lstStyle/>
          <a:p>
            <a:r>
              <a:rPr lang="en-GB">
                <a:solidFill>
                  <a:schemeClr val="bg1"/>
                </a:solidFill>
              </a:rPr>
              <a:t>James Hendler</a:t>
            </a:r>
            <a:endParaRPr lang="en-US">
              <a:solidFill>
                <a:schemeClr val="bg1"/>
              </a:solidFill>
            </a:endParaRPr>
          </a:p>
        </p:txBody>
      </p:sp>
      <p:sp>
        <p:nvSpPr>
          <p:cNvPr id="93195" name="Text Box 11"/>
          <p:cNvSpPr txBox="1">
            <a:spLocks noChangeArrowheads="1"/>
          </p:cNvSpPr>
          <p:nvPr/>
        </p:nvSpPr>
        <p:spPr bwMode="auto">
          <a:xfrm>
            <a:off x="8535322" y="4583024"/>
            <a:ext cx="2160000" cy="360000"/>
          </a:xfrm>
          <a:prstGeom prst="rect">
            <a:avLst/>
          </a:prstGeom>
          <a:solidFill>
            <a:schemeClr val="bg2"/>
          </a:solidFill>
          <a:ln w="25400">
            <a:noFill/>
            <a:miter lim="800000"/>
            <a:headEnd/>
            <a:tailEnd/>
          </a:ln>
        </p:spPr>
        <p:txBody>
          <a:bodyPr lIns="72000" tIns="0" rIns="72000" bIns="0" anchor="ctr" anchorCtr="0">
            <a:prstTxWarp prst="textNoShape">
              <a:avLst/>
            </a:prstTxWarp>
            <a:noAutofit/>
          </a:bodyPr>
          <a:lstStyle/>
          <a:p>
            <a:r>
              <a:rPr lang="en-GB">
                <a:solidFill>
                  <a:schemeClr val="bg1"/>
                </a:solidFill>
              </a:rPr>
              <a:t>Ora Lassila</a:t>
            </a:r>
            <a:endParaRPr lang="en-US">
              <a:solidFill>
                <a:schemeClr val="bg1"/>
              </a:solidFill>
            </a:endParaRPr>
          </a:p>
        </p:txBody>
      </p:sp>
      <p:sp>
        <p:nvSpPr>
          <p:cNvPr id="93196" name="Text Box 12"/>
          <p:cNvSpPr txBox="1">
            <a:spLocks noChangeArrowheads="1"/>
          </p:cNvSpPr>
          <p:nvPr/>
        </p:nvSpPr>
        <p:spPr bwMode="auto">
          <a:xfrm>
            <a:off x="2234562" y="2551237"/>
            <a:ext cx="2557124" cy="369332"/>
          </a:xfrm>
          <a:prstGeom prst="rect">
            <a:avLst/>
          </a:prstGeom>
          <a:solidFill>
            <a:schemeClr val="bg2"/>
          </a:solidFill>
          <a:ln w="25400">
            <a:noFill/>
            <a:miter lim="800000"/>
            <a:headEnd/>
            <a:tailEnd/>
          </a:ln>
        </p:spPr>
        <p:txBody>
          <a:bodyPr wrap="square" lIns="72000" rIns="72000">
            <a:prstTxWarp prst="textNoShape">
              <a:avLst/>
            </a:prstTxWarp>
            <a:noAutofit/>
          </a:bodyPr>
          <a:lstStyle/>
          <a:p>
            <a:r>
              <a:rPr lang="en-GB">
                <a:solidFill>
                  <a:schemeClr val="bg1"/>
                </a:solidFill>
              </a:rPr>
              <a:t>The Semantic Web</a:t>
            </a:r>
            <a:endParaRPr lang="en-US">
              <a:solidFill>
                <a:schemeClr val="bg1"/>
              </a:solidFill>
            </a:endParaRPr>
          </a:p>
        </p:txBody>
      </p:sp>
      <p:sp>
        <p:nvSpPr>
          <p:cNvPr id="93197" name="Text Box 13"/>
          <p:cNvSpPr txBox="1">
            <a:spLocks noChangeArrowheads="1"/>
          </p:cNvSpPr>
          <p:nvPr/>
        </p:nvSpPr>
        <p:spPr bwMode="auto">
          <a:xfrm>
            <a:off x="1263696" y="5666666"/>
            <a:ext cx="2493252" cy="369332"/>
          </a:xfrm>
          <a:prstGeom prst="rect">
            <a:avLst/>
          </a:prstGeom>
          <a:solidFill>
            <a:schemeClr val="bg2"/>
          </a:solidFill>
          <a:ln w="25400">
            <a:noFill/>
            <a:miter lim="800000"/>
            <a:headEnd/>
            <a:tailEnd/>
          </a:ln>
        </p:spPr>
        <p:txBody>
          <a:bodyPr wrap="square" lIns="72000" rIns="72000">
            <a:prstTxWarp prst="textNoShape">
              <a:avLst/>
            </a:prstTxWarp>
            <a:noAutofit/>
          </a:bodyPr>
          <a:lstStyle/>
          <a:p>
            <a:r>
              <a:rPr lang="en-GB">
                <a:solidFill>
                  <a:schemeClr val="bg1"/>
                </a:solidFill>
              </a:rPr>
              <a:t>Scientific American</a:t>
            </a:r>
            <a:endParaRPr lang="en-US">
              <a:solidFill>
                <a:schemeClr val="bg1"/>
              </a:solidFill>
            </a:endParaRPr>
          </a:p>
        </p:txBody>
      </p:sp>
      <p:cxnSp>
        <p:nvCxnSpPr>
          <p:cNvPr id="93198" name="AutoShape 14"/>
          <p:cNvCxnSpPr>
            <a:cxnSpLocks noChangeShapeType="1"/>
            <a:stCxn id="93192" idx="2"/>
            <a:endCxn id="93196" idx="2"/>
          </p:cNvCxnSpPr>
          <p:nvPr/>
        </p:nvCxnSpPr>
        <p:spPr bwMode="auto">
          <a:xfrm rot="10800000">
            <a:off x="3513125" y="2920569"/>
            <a:ext cx="1079085" cy="1091628"/>
          </a:xfrm>
          <a:prstGeom prst="curvedConnector2">
            <a:avLst/>
          </a:prstGeom>
          <a:noFill/>
          <a:ln w="25400">
            <a:solidFill>
              <a:srgbClr val="FF0000"/>
            </a:solidFill>
            <a:round/>
            <a:headEnd/>
            <a:tailEnd type="arrow" w="med" len="med"/>
          </a:ln>
        </p:spPr>
      </p:cxnSp>
      <p:cxnSp>
        <p:nvCxnSpPr>
          <p:cNvPr id="93199" name="AutoShape 15"/>
          <p:cNvCxnSpPr>
            <a:cxnSpLocks noChangeShapeType="1"/>
            <a:stCxn id="93192" idx="7"/>
            <a:endCxn id="93189" idx="2"/>
          </p:cNvCxnSpPr>
          <p:nvPr/>
        </p:nvCxnSpPr>
        <p:spPr bwMode="auto">
          <a:xfrm rot="5400000" flipH="1" flipV="1">
            <a:off x="5659933" y="2687256"/>
            <a:ext cx="545349" cy="1697055"/>
          </a:xfrm>
          <a:prstGeom prst="curvedConnector2">
            <a:avLst/>
          </a:prstGeom>
          <a:noFill/>
          <a:ln w="25400">
            <a:solidFill>
              <a:srgbClr val="FF0000"/>
            </a:solidFill>
            <a:round/>
            <a:headEnd/>
            <a:tailEnd type="arrow" w="med" len="med"/>
          </a:ln>
        </p:spPr>
      </p:cxnSp>
      <p:cxnSp>
        <p:nvCxnSpPr>
          <p:cNvPr id="93200" name="AutoShape 16"/>
          <p:cNvCxnSpPr>
            <a:cxnSpLocks noChangeShapeType="1"/>
            <a:stCxn id="93192" idx="5"/>
            <a:endCxn id="93191" idx="2"/>
          </p:cNvCxnSpPr>
          <p:nvPr/>
        </p:nvCxnSpPr>
        <p:spPr bwMode="auto">
          <a:xfrm rot="16200000" flipH="1">
            <a:off x="5649682" y="3650333"/>
            <a:ext cx="547088" cy="1678293"/>
          </a:xfrm>
          <a:prstGeom prst="curvedConnector2">
            <a:avLst/>
          </a:prstGeom>
          <a:noFill/>
          <a:ln w="25400">
            <a:solidFill>
              <a:srgbClr val="FF0000"/>
            </a:solidFill>
            <a:round/>
            <a:headEnd/>
            <a:tailEnd type="arrow" w="med" len="med"/>
          </a:ln>
        </p:spPr>
      </p:cxnSp>
      <p:cxnSp>
        <p:nvCxnSpPr>
          <p:cNvPr id="93201" name="AutoShape 17"/>
          <p:cNvCxnSpPr>
            <a:cxnSpLocks noChangeShapeType="1"/>
            <a:stCxn id="93192" idx="6"/>
            <a:endCxn id="93190" idx="2"/>
          </p:cNvCxnSpPr>
          <p:nvPr/>
        </p:nvCxnSpPr>
        <p:spPr bwMode="auto">
          <a:xfrm>
            <a:off x="5168472" y="4012197"/>
            <a:ext cx="1594029" cy="1315"/>
          </a:xfrm>
          <a:prstGeom prst="straightConnector1">
            <a:avLst/>
          </a:prstGeom>
          <a:noFill/>
          <a:ln w="25400">
            <a:solidFill>
              <a:srgbClr val="FF0000"/>
            </a:solidFill>
            <a:round/>
            <a:headEnd/>
            <a:tailEnd type="arrow" w="med" len="med"/>
          </a:ln>
        </p:spPr>
      </p:cxnSp>
      <p:cxnSp>
        <p:nvCxnSpPr>
          <p:cNvPr id="93202" name="AutoShape 18"/>
          <p:cNvCxnSpPr>
            <a:cxnSpLocks noChangeShapeType="1"/>
            <a:stCxn id="93189" idx="6"/>
            <a:endCxn id="93193" idx="1"/>
          </p:cNvCxnSpPr>
          <p:nvPr/>
        </p:nvCxnSpPr>
        <p:spPr bwMode="auto">
          <a:xfrm flipV="1">
            <a:off x="7357397" y="3263107"/>
            <a:ext cx="1177925" cy="1"/>
          </a:xfrm>
          <a:prstGeom prst="straightConnector1">
            <a:avLst/>
          </a:prstGeom>
          <a:noFill/>
          <a:ln w="25400">
            <a:solidFill>
              <a:srgbClr val="00B050"/>
            </a:solidFill>
            <a:round/>
            <a:headEnd/>
            <a:tailEnd type="arrow" w="med" len="med"/>
          </a:ln>
        </p:spPr>
      </p:cxnSp>
      <p:cxnSp>
        <p:nvCxnSpPr>
          <p:cNvPr id="93203" name="AutoShape 19"/>
          <p:cNvCxnSpPr>
            <a:cxnSpLocks noChangeShapeType="1"/>
            <a:stCxn id="93190" idx="6"/>
            <a:endCxn id="93194" idx="1"/>
          </p:cNvCxnSpPr>
          <p:nvPr/>
        </p:nvCxnSpPr>
        <p:spPr bwMode="auto">
          <a:xfrm>
            <a:off x="7338763" y="4013512"/>
            <a:ext cx="1196559" cy="453"/>
          </a:xfrm>
          <a:prstGeom prst="straightConnector1">
            <a:avLst/>
          </a:prstGeom>
          <a:noFill/>
          <a:ln w="25400">
            <a:solidFill>
              <a:srgbClr val="00B050"/>
            </a:solidFill>
            <a:round/>
            <a:headEnd/>
            <a:tailEnd type="arrow" w="med" len="med"/>
          </a:ln>
        </p:spPr>
      </p:cxnSp>
      <p:cxnSp>
        <p:nvCxnSpPr>
          <p:cNvPr id="93204" name="AutoShape 20"/>
          <p:cNvCxnSpPr>
            <a:cxnSpLocks noChangeShapeType="1"/>
            <a:stCxn id="93191" idx="6"/>
            <a:endCxn id="93195" idx="1"/>
          </p:cNvCxnSpPr>
          <p:nvPr/>
        </p:nvCxnSpPr>
        <p:spPr bwMode="auto">
          <a:xfrm>
            <a:off x="7338635" y="4763024"/>
            <a:ext cx="1196687" cy="0"/>
          </a:xfrm>
          <a:prstGeom prst="straightConnector1">
            <a:avLst/>
          </a:prstGeom>
          <a:noFill/>
          <a:ln w="25400">
            <a:solidFill>
              <a:srgbClr val="00B050"/>
            </a:solidFill>
            <a:round/>
            <a:headEnd/>
            <a:tailEnd type="arrow" w="med" len="med"/>
          </a:ln>
        </p:spPr>
      </p:cxnSp>
      <p:cxnSp>
        <p:nvCxnSpPr>
          <p:cNvPr id="93205" name="AutoShape 21"/>
          <p:cNvCxnSpPr>
            <a:cxnSpLocks noChangeShapeType="1"/>
            <a:stCxn id="93192" idx="4"/>
            <a:endCxn id="93188" idx="0"/>
          </p:cNvCxnSpPr>
          <p:nvPr/>
        </p:nvCxnSpPr>
        <p:spPr bwMode="auto">
          <a:xfrm rot="5400000">
            <a:off x="4633072" y="4547597"/>
            <a:ext cx="494539" cy="1"/>
          </a:xfrm>
          <a:prstGeom prst="curvedConnector3">
            <a:avLst>
              <a:gd name="adj1" fmla="val 50000"/>
            </a:avLst>
          </a:prstGeom>
          <a:noFill/>
          <a:ln w="25400">
            <a:solidFill>
              <a:srgbClr val="00B0F0"/>
            </a:solidFill>
            <a:round/>
            <a:headEnd/>
            <a:tailEnd type="arrow" w="med" len="med"/>
          </a:ln>
        </p:spPr>
      </p:cxnSp>
      <p:cxnSp>
        <p:nvCxnSpPr>
          <p:cNvPr id="93206" name="AutoShape 22"/>
          <p:cNvCxnSpPr>
            <a:cxnSpLocks noChangeShapeType="1"/>
            <a:stCxn id="93188" idx="4"/>
            <a:endCxn id="93197" idx="3"/>
          </p:cNvCxnSpPr>
          <p:nvPr/>
        </p:nvCxnSpPr>
        <p:spPr bwMode="auto">
          <a:xfrm rot="5400000">
            <a:off x="4078543" y="5049535"/>
            <a:ext cx="480202" cy="1123392"/>
          </a:xfrm>
          <a:prstGeom prst="curvedConnector2">
            <a:avLst/>
          </a:prstGeom>
          <a:noFill/>
          <a:ln w="25400">
            <a:solidFill>
              <a:srgbClr val="FF0000"/>
            </a:solidFill>
            <a:round/>
            <a:headEnd/>
            <a:tailEnd type="arrow" w="med" len="med"/>
          </a:ln>
        </p:spPr>
      </p:cxnSp>
      <p:sp>
        <p:nvSpPr>
          <p:cNvPr id="93207" name="Text Box 23"/>
          <p:cNvSpPr txBox="1">
            <a:spLocks noChangeArrowheads="1"/>
          </p:cNvSpPr>
          <p:nvPr/>
        </p:nvSpPr>
        <p:spPr bwMode="auto">
          <a:xfrm>
            <a:off x="7472217" y="3237542"/>
            <a:ext cx="798617" cy="369332"/>
          </a:xfrm>
          <a:prstGeom prst="rect">
            <a:avLst/>
          </a:prstGeom>
          <a:noFill/>
          <a:ln w="9525">
            <a:noFill/>
            <a:miter lim="800000"/>
            <a:headEnd/>
            <a:tailEnd/>
          </a:ln>
        </p:spPr>
        <p:txBody>
          <a:bodyPr wrap="none">
            <a:prstTxWarp prst="textNoShape">
              <a:avLst/>
            </a:prstTxWarp>
            <a:spAutoFit/>
          </a:bodyPr>
          <a:lstStyle/>
          <a:p>
            <a:pPr algn="l"/>
            <a:r>
              <a:rPr lang="en-GB">
                <a:solidFill>
                  <a:srgbClr val="00B050"/>
                </a:solidFill>
              </a:rPr>
              <a:t>name</a:t>
            </a:r>
            <a:endParaRPr lang="en-US">
              <a:solidFill>
                <a:srgbClr val="00B050"/>
              </a:solidFill>
            </a:endParaRPr>
          </a:p>
        </p:txBody>
      </p:sp>
      <p:sp>
        <p:nvSpPr>
          <p:cNvPr id="93208" name="Text Box 24"/>
          <p:cNvSpPr txBox="1">
            <a:spLocks noChangeArrowheads="1"/>
          </p:cNvSpPr>
          <p:nvPr/>
        </p:nvSpPr>
        <p:spPr bwMode="auto">
          <a:xfrm>
            <a:off x="7478711" y="4733860"/>
            <a:ext cx="798617" cy="369332"/>
          </a:xfrm>
          <a:prstGeom prst="rect">
            <a:avLst/>
          </a:prstGeom>
          <a:noFill/>
          <a:ln w="9525">
            <a:noFill/>
            <a:miter lim="800000"/>
            <a:headEnd/>
            <a:tailEnd/>
          </a:ln>
        </p:spPr>
        <p:txBody>
          <a:bodyPr wrap="none">
            <a:prstTxWarp prst="textNoShape">
              <a:avLst/>
            </a:prstTxWarp>
            <a:spAutoFit/>
          </a:bodyPr>
          <a:lstStyle/>
          <a:p>
            <a:pPr algn="l"/>
            <a:r>
              <a:rPr lang="en-GB">
                <a:solidFill>
                  <a:srgbClr val="00B050"/>
                </a:solidFill>
              </a:rPr>
              <a:t>name</a:t>
            </a:r>
            <a:endParaRPr lang="en-US">
              <a:solidFill>
                <a:srgbClr val="00B050"/>
              </a:solidFill>
            </a:endParaRPr>
          </a:p>
        </p:txBody>
      </p:sp>
      <p:sp>
        <p:nvSpPr>
          <p:cNvPr id="93209" name="Text Box 25"/>
          <p:cNvSpPr txBox="1">
            <a:spLocks noChangeArrowheads="1"/>
          </p:cNvSpPr>
          <p:nvPr/>
        </p:nvSpPr>
        <p:spPr bwMode="auto">
          <a:xfrm>
            <a:off x="7472216" y="3994809"/>
            <a:ext cx="798617" cy="369332"/>
          </a:xfrm>
          <a:prstGeom prst="rect">
            <a:avLst/>
          </a:prstGeom>
          <a:noFill/>
          <a:ln w="9525">
            <a:noFill/>
            <a:miter lim="800000"/>
            <a:headEnd/>
            <a:tailEnd/>
          </a:ln>
        </p:spPr>
        <p:txBody>
          <a:bodyPr wrap="none">
            <a:prstTxWarp prst="textNoShape">
              <a:avLst/>
            </a:prstTxWarp>
            <a:spAutoFit/>
          </a:bodyPr>
          <a:lstStyle/>
          <a:p>
            <a:pPr algn="l"/>
            <a:r>
              <a:rPr lang="en-GB">
                <a:solidFill>
                  <a:srgbClr val="00B050"/>
                </a:solidFill>
              </a:rPr>
              <a:t>name</a:t>
            </a:r>
            <a:endParaRPr lang="en-US">
              <a:solidFill>
                <a:srgbClr val="00B050"/>
              </a:solidFill>
            </a:endParaRPr>
          </a:p>
        </p:txBody>
      </p:sp>
      <p:sp>
        <p:nvSpPr>
          <p:cNvPr id="93210" name="Text Box 26"/>
          <p:cNvSpPr txBox="1">
            <a:spLocks noChangeArrowheads="1"/>
          </p:cNvSpPr>
          <p:nvPr/>
        </p:nvSpPr>
        <p:spPr bwMode="auto">
          <a:xfrm>
            <a:off x="3100913" y="3446574"/>
            <a:ext cx="620683"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title</a:t>
            </a:r>
            <a:endParaRPr lang="en-US">
              <a:solidFill>
                <a:srgbClr val="FF0000"/>
              </a:solidFill>
            </a:endParaRPr>
          </a:p>
        </p:txBody>
      </p:sp>
      <p:sp>
        <p:nvSpPr>
          <p:cNvPr id="93211" name="Text Box 27"/>
          <p:cNvSpPr txBox="1">
            <a:spLocks noChangeArrowheads="1"/>
          </p:cNvSpPr>
          <p:nvPr/>
        </p:nvSpPr>
        <p:spPr bwMode="auto">
          <a:xfrm>
            <a:off x="4643552" y="5673345"/>
            <a:ext cx="620683"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title</a:t>
            </a:r>
            <a:endParaRPr lang="en-US">
              <a:solidFill>
                <a:srgbClr val="FF0000"/>
              </a:solidFill>
            </a:endParaRPr>
          </a:p>
        </p:txBody>
      </p:sp>
      <p:sp>
        <p:nvSpPr>
          <p:cNvPr id="93212" name="Text Box 28"/>
          <p:cNvSpPr txBox="1">
            <a:spLocks noChangeArrowheads="1"/>
          </p:cNvSpPr>
          <p:nvPr/>
        </p:nvSpPr>
        <p:spPr bwMode="auto">
          <a:xfrm>
            <a:off x="5621212" y="4732486"/>
            <a:ext cx="976549"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creator</a:t>
            </a:r>
            <a:endParaRPr lang="en-US">
              <a:solidFill>
                <a:srgbClr val="FF0000"/>
              </a:solidFill>
            </a:endParaRPr>
          </a:p>
        </p:txBody>
      </p:sp>
      <p:sp>
        <p:nvSpPr>
          <p:cNvPr id="93213" name="Text Box 29"/>
          <p:cNvSpPr txBox="1">
            <a:spLocks noChangeArrowheads="1"/>
          </p:cNvSpPr>
          <p:nvPr/>
        </p:nvSpPr>
        <p:spPr bwMode="auto">
          <a:xfrm>
            <a:off x="3340217" y="4279501"/>
            <a:ext cx="1495922" cy="369332"/>
          </a:xfrm>
          <a:prstGeom prst="rect">
            <a:avLst/>
          </a:prstGeom>
          <a:noFill/>
          <a:ln w="25400">
            <a:noFill/>
            <a:miter lim="800000"/>
            <a:headEnd/>
            <a:tailEnd/>
          </a:ln>
        </p:spPr>
        <p:txBody>
          <a:bodyPr wrap="none">
            <a:prstTxWarp prst="textNoShape">
              <a:avLst/>
            </a:prstTxWarp>
            <a:spAutoFit/>
          </a:bodyPr>
          <a:lstStyle/>
          <a:p>
            <a:pPr algn="l"/>
            <a:r>
              <a:rPr lang="en-GB" err="1">
                <a:solidFill>
                  <a:srgbClr val="00B0F0"/>
                </a:solidFill>
              </a:rPr>
              <a:t>publishedIn</a:t>
            </a:r>
            <a:endParaRPr lang="en-US">
              <a:solidFill>
                <a:srgbClr val="00B0F0"/>
              </a:solidFill>
            </a:endParaRPr>
          </a:p>
        </p:txBody>
      </p:sp>
      <p:sp>
        <p:nvSpPr>
          <p:cNvPr id="93214" name="Text Box 30"/>
          <p:cNvSpPr txBox="1">
            <a:spLocks noChangeArrowheads="1"/>
          </p:cNvSpPr>
          <p:nvPr/>
        </p:nvSpPr>
        <p:spPr bwMode="auto">
          <a:xfrm>
            <a:off x="5626426" y="3995792"/>
            <a:ext cx="976549"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creator</a:t>
            </a:r>
            <a:endParaRPr lang="en-US">
              <a:solidFill>
                <a:srgbClr val="FF0000"/>
              </a:solidFill>
            </a:endParaRPr>
          </a:p>
        </p:txBody>
      </p:sp>
      <p:sp>
        <p:nvSpPr>
          <p:cNvPr id="93215" name="Text Box 31"/>
          <p:cNvSpPr txBox="1">
            <a:spLocks noChangeArrowheads="1"/>
          </p:cNvSpPr>
          <p:nvPr/>
        </p:nvSpPr>
        <p:spPr bwMode="auto">
          <a:xfrm>
            <a:off x="5628610" y="3336524"/>
            <a:ext cx="976549"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creator</a:t>
            </a:r>
            <a:endParaRPr lang="en-US">
              <a:solidFill>
                <a:srgbClr val="FF0000"/>
              </a:solidFill>
            </a:endParaRPr>
          </a:p>
        </p:txBody>
      </p:sp>
      <p:sp>
        <p:nvSpPr>
          <p:cNvPr id="93216" name="Text Box 32"/>
          <p:cNvSpPr txBox="1">
            <a:spLocks noChangeArrowheads="1"/>
          </p:cNvSpPr>
          <p:nvPr/>
        </p:nvSpPr>
        <p:spPr bwMode="auto">
          <a:xfrm>
            <a:off x="6806535" y="2305051"/>
            <a:ext cx="1152525" cy="369332"/>
          </a:xfrm>
          <a:prstGeom prst="rect">
            <a:avLst/>
          </a:prstGeom>
          <a:solidFill>
            <a:schemeClr val="bg2"/>
          </a:solidFill>
          <a:ln w="25400">
            <a:noFill/>
            <a:miter lim="800000"/>
            <a:headEnd/>
            <a:tailEnd/>
          </a:ln>
        </p:spPr>
        <p:txBody>
          <a:bodyPr lIns="72000" rIns="72000">
            <a:prstTxWarp prst="textNoShape">
              <a:avLst/>
            </a:prstTxWarp>
            <a:noAutofit/>
          </a:bodyPr>
          <a:lstStyle/>
          <a:p>
            <a:r>
              <a:rPr lang="en-GB">
                <a:solidFill>
                  <a:schemeClr val="bg1"/>
                </a:solidFill>
              </a:rPr>
              <a:t>2001-05</a:t>
            </a:r>
            <a:endParaRPr lang="en-US">
              <a:solidFill>
                <a:schemeClr val="bg1"/>
              </a:solidFill>
            </a:endParaRPr>
          </a:p>
        </p:txBody>
      </p:sp>
      <p:cxnSp>
        <p:nvCxnSpPr>
          <p:cNvPr id="93217" name="AutoShape 33"/>
          <p:cNvCxnSpPr>
            <a:cxnSpLocks noChangeShapeType="1"/>
            <a:stCxn id="93192" idx="0"/>
            <a:endCxn id="93216" idx="1"/>
          </p:cNvCxnSpPr>
          <p:nvPr/>
        </p:nvCxnSpPr>
        <p:spPr bwMode="auto">
          <a:xfrm rot="5400000" flipH="1" flipV="1">
            <a:off x="5226264" y="2143794"/>
            <a:ext cx="1234348" cy="1926194"/>
          </a:xfrm>
          <a:prstGeom prst="curvedConnector2">
            <a:avLst/>
          </a:prstGeom>
          <a:noFill/>
          <a:ln w="25400">
            <a:solidFill>
              <a:srgbClr val="FF0000"/>
            </a:solidFill>
            <a:round/>
            <a:headEnd/>
            <a:tailEnd type="arrow" w="med" len="med"/>
          </a:ln>
        </p:spPr>
      </p:cxnSp>
      <p:sp>
        <p:nvSpPr>
          <p:cNvPr id="93218" name="Text Box 34"/>
          <p:cNvSpPr txBox="1">
            <a:spLocks noChangeArrowheads="1"/>
          </p:cNvSpPr>
          <p:nvPr/>
        </p:nvSpPr>
        <p:spPr bwMode="auto">
          <a:xfrm>
            <a:off x="5317219" y="2324748"/>
            <a:ext cx="673582"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date</a:t>
            </a:r>
            <a:endParaRPr lang="en-US">
              <a:solidFill>
                <a:srgbClr val="FF0000"/>
              </a:solidFill>
            </a:endParaRPr>
          </a:p>
        </p:txBody>
      </p:sp>
      <p:cxnSp>
        <p:nvCxnSpPr>
          <p:cNvPr id="36" name="AutoShape 18">
            <a:extLst>
              <a:ext uri="{FF2B5EF4-FFF2-40B4-BE49-F238E27FC236}">
                <a16:creationId xmlns:a16="http://schemas.microsoft.com/office/drawing/2014/main" id="{DDA4A371-AE21-E54E-9BD1-EFF0A22FD561}"/>
              </a:ext>
            </a:extLst>
          </p:cNvPr>
          <p:cNvCxnSpPr>
            <a:cxnSpLocks noChangeShapeType="1"/>
          </p:cNvCxnSpPr>
          <p:nvPr/>
        </p:nvCxnSpPr>
        <p:spPr bwMode="auto">
          <a:xfrm flipV="1">
            <a:off x="10590213" y="5363193"/>
            <a:ext cx="977900" cy="7937"/>
          </a:xfrm>
          <a:prstGeom prst="straightConnector1">
            <a:avLst/>
          </a:prstGeom>
          <a:noFill/>
          <a:ln w="25400" cap="flat" cmpd="sng" algn="ctr">
            <a:solidFill>
              <a:srgbClr val="00B050"/>
            </a:solidFill>
            <a:prstDash val="solid"/>
            <a:round/>
            <a:headEnd type="none" w="med" len="med"/>
            <a:tailEnd type="arrow" w="med" len="med"/>
          </a:ln>
        </p:spPr>
      </p:cxnSp>
      <p:sp>
        <p:nvSpPr>
          <p:cNvPr id="37" name="Text Box 23">
            <a:extLst>
              <a:ext uri="{FF2B5EF4-FFF2-40B4-BE49-F238E27FC236}">
                <a16:creationId xmlns:a16="http://schemas.microsoft.com/office/drawing/2014/main" id="{E3DD2869-76E7-D841-AD16-F64F0E9287D5}"/>
              </a:ext>
            </a:extLst>
          </p:cNvPr>
          <p:cNvSpPr txBox="1">
            <a:spLocks noChangeArrowheads="1"/>
          </p:cNvSpPr>
          <p:nvPr/>
        </p:nvSpPr>
        <p:spPr bwMode="auto">
          <a:xfrm>
            <a:off x="9966323" y="5178527"/>
            <a:ext cx="623890" cy="369332"/>
          </a:xfrm>
          <a:prstGeom prst="rect">
            <a:avLst/>
          </a:prstGeom>
          <a:noFill/>
          <a:ln w="9525">
            <a:noFill/>
            <a:miter lim="800000"/>
            <a:headEnd/>
            <a:tailEnd/>
          </a:ln>
        </p:spPr>
        <p:txBody>
          <a:bodyPr wrap="none">
            <a:prstTxWarp prst="textNoShape">
              <a:avLst/>
            </a:prstTxWarp>
            <a:spAutoFit/>
          </a:bodyPr>
          <a:lstStyle/>
          <a:p>
            <a:pPr algn="ctr"/>
            <a:r>
              <a:rPr lang="en-GB" err="1">
                <a:solidFill>
                  <a:srgbClr val="00B050"/>
                </a:solidFill>
              </a:rPr>
              <a:t>foaf</a:t>
            </a:r>
            <a:endParaRPr lang="en-US">
              <a:solidFill>
                <a:srgbClr val="00B050"/>
              </a:solidFill>
            </a:endParaRPr>
          </a:p>
        </p:txBody>
      </p:sp>
      <p:cxnSp>
        <p:nvCxnSpPr>
          <p:cNvPr id="38" name="AutoShape 17">
            <a:extLst>
              <a:ext uri="{FF2B5EF4-FFF2-40B4-BE49-F238E27FC236}">
                <a16:creationId xmlns:a16="http://schemas.microsoft.com/office/drawing/2014/main" id="{EF571D15-66CD-DC40-AF6C-05713C7E28E0}"/>
              </a:ext>
            </a:extLst>
          </p:cNvPr>
          <p:cNvCxnSpPr>
            <a:cxnSpLocks noChangeShapeType="1"/>
          </p:cNvCxnSpPr>
          <p:nvPr/>
        </p:nvCxnSpPr>
        <p:spPr bwMode="auto">
          <a:xfrm>
            <a:off x="10590213" y="5793301"/>
            <a:ext cx="977900" cy="1588"/>
          </a:xfrm>
          <a:prstGeom prst="straightConnector1">
            <a:avLst/>
          </a:prstGeom>
          <a:noFill/>
          <a:ln w="25400" cap="flat" cmpd="sng" algn="ctr">
            <a:solidFill>
              <a:srgbClr val="FF0000"/>
            </a:solidFill>
            <a:prstDash val="solid"/>
            <a:round/>
            <a:headEnd type="none" w="med" len="med"/>
            <a:tailEnd type="arrow" w="med" len="med"/>
          </a:ln>
        </p:spPr>
      </p:cxnSp>
      <p:sp>
        <p:nvSpPr>
          <p:cNvPr id="39" name="Text Box 30">
            <a:extLst>
              <a:ext uri="{FF2B5EF4-FFF2-40B4-BE49-F238E27FC236}">
                <a16:creationId xmlns:a16="http://schemas.microsoft.com/office/drawing/2014/main" id="{113CB03E-0614-EF49-8FB4-531CD7CBB52B}"/>
              </a:ext>
            </a:extLst>
          </p:cNvPr>
          <p:cNvSpPr txBox="1">
            <a:spLocks noChangeArrowheads="1"/>
          </p:cNvSpPr>
          <p:nvPr/>
        </p:nvSpPr>
        <p:spPr bwMode="auto">
          <a:xfrm>
            <a:off x="10141051" y="5574278"/>
            <a:ext cx="449162" cy="369332"/>
          </a:xfrm>
          <a:prstGeom prst="rect">
            <a:avLst/>
          </a:prstGeom>
          <a:noFill/>
          <a:ln w="9525">
            <a:noFill/>
            <a:miter lim="800000"/>
            <a:headEnd/>
            <a:tailEnd/>
          </a:ln>
        </p:spPr>
        <p:txBody>
          <a:bodyPr wrap="none">
            <a:prstTxWarp prst="textNoShape">
              <a:avLst/>
            </a:prstTxWarp>
            <a:spAutoFit/>
          </a:bodyPr>
          <a:lstStyle/>
          <a:p>
            <a:pPr algn="ctr"/>
            <a:r>
              <a:rPr lang="en-GB">
                <a:solidFill>
                  <a:srgbClr val="FF0000"/>
                </a:solidFill>
              </a:rPr>
              <a:t>dc</a:t>
            </a:r>
            <a:endParaRPr lang="en-US">
              <a:solidFill>
                <a:srgbClr val="FF0000"/>
              </a:solidFill>
            </a:endParaRPr>
          </a:p>
        </p:txBody>
      </p:sp>
      <p:cxnSp>
        <p:nvCxnSpPr>
          <p:cNvPr id="40" name="AutoShape 17">
            <a:extLst>
              <a:ext uri="{FF2B5EF4-FFF2-40B4-BE49-F238E27FC236}">
                <a16:creationId xmlns:a16="http://schemas.microsoft.com/office/drawing/2014/main" id="{312F0F59-9669-F946-BC72-6265D413487B}"/>
              </a:ext>
            </a:extLst>
          </p:cNvPr>
          <p:cNvCxnSpPr>
            <a:cxnSpLocks noChangeShapeType="1"/>
          </p:cNvCxnSpPr>
          <p:nvPr/>
        </p:nvCxnSpPr>
        <p:spPr bwMode="auto">
          <a:xfrm>
            <a:off x="10590213" y="6215472"/>
            <a:ext cx="977900" cy="1588"/>
          </a:xfrm>
          <a:prstGeom prst="straightConnector1">
            <a:avLst/>
          </a:prstGeom>
          <a:noFill/>
          <a:ln w="25400" cap="flat" cmpd="sng" algn="ctr">
            <a:solidFill>
              <a:srgbClr val="00B0F0"/>
            </a:solidFill>
            <a:prstDash val="solid"/>
            <a:round/>
            <a:headEnd type="none" w="med" len="med"/>
            <a:tailEnd type="arrow" w="med" len="med"/>
          </a:ln>
        </p:spPr>
      </p:cxnSp>
      <p:sp>
        <p:nvSpPr>
          <p:cNvPr id="41" name="Text Box 30">
            <a:extLst>
              <a:ext uri="{FF2B5EF4-FFF2-40B4-BE49-F238E27FC236}">
                <a16:creationId xmlns:a16="http://schemas.microsoft.com/office/drawing/2014/main" id="{42B2FB26-9FB1-2442-9897-A9089A704A7E}"/>
              </a:ext>
            </a:extLst>
          </p:cNvPr>
          <p:cNvSpPr txBox="1">
            <a:spLocks noChangeArrowheads="1"/>
          </p:cNvSpPr>
          <p:nvPr/>
        </p:nvSpPr>
        <p:spPr bwMode="auto">
          <a:xfrm>
            <a:off x="9935866" y="5996449"/>
            <a:ext cx="684803" cy="369332"/>
          </a:xfrm>
          <a:prstGeom prst="rect">
            <a:avLst/>
          </a:prstGeom>
          <a:noFill/>
          <a:ln w="9525">
            <a:noFill/>
            <a:miter lim="800000"/>
            <a:headEnd/>
            <a:tailEnd/>
          </a:ln>
        </p:spPr>
        <p:txBody>
          <a:bodyPr wrap="none">
            <a:prstTxWarp prst="textNoShape">
              <a:avLst/>
            </a:prstTxWarp>
            <a:spAutoFit/>
          </a:bodyPr>
          <a:lstStyle/>
          <a:p>
            <a:pPr algn="ctr"/>
            <a:r>
              <a:rPr lang="en-GB" err="1">
                <a:solidFill>
                  <a:srgbClr val="00B0F0"/>
                </a:solidFill>
              </a:rPr>
              <a:t>bibo</a:t>
            </a:r>
            <a:endParaRPr lang="en-US">
              <a:solidFill>
                <a:srgbClr val="00B0F0"/>
              </a:solidFill>
            </a:endParaRPr>
          </a:p>
        </p:txBody>
      </p:sp>
    </p:spTree>
    <p:extLst>
      <p:ext uri="{BB962C8B-B14F-4D97-AF65-F5344CB8AC3E}">
        <p14:creationId xmlns:p14="http://schemas.microsoft.com/office/powerpoint/2010/main" val="75144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p:txBody>
          <a:bodyPr/>
          <a:lstStyle/>
          <a:p>
            <a:r>
              <a:rPr lang="en-GB"/>
              <a:t>OWL Web Ontology Language</a:t>
            </a:r>
            <a:endParaRPr lang="en-US"/>
          </a:p>
        </p:txBody>
      </p:sp>
      <p:sp>
        <p:nvSpPr>
          <p:cNvPr id="4" name="Slide Number Placeholder 3"/>
          <p:cNvSpPr>
            <a:spLocks noGrp="1"/>
          </p:cNvSpPr>
          <p:nvPr>
            <p:ph type="sldNum" sz="quarter" idx="12"/>
          </p:nvPr>
        </p:nvSpPr>
        <p:spPr/>
        <p:txBody>
          <a:bodyPr/>
          <a:lstStyle/>
          <a:p>
            <a:fld id="{03AC6681-E0FD-2C4C-B392-04A572FD2AAE}" type="slidenum">
              <a:rPr lang="en-US" smtClean="0"/>
              <a:pPr/>
              <a:t>33</a:t>
            </a:fld>
            <a:endParaRPr lang="en-US"/>
          </a:p>
        </p:txBody>
      </p:sp>
      <p:sp>
        <p:nvSpPr>
          <p:cNvPr id="115715" name="Rectangle 5"/>
          <p:cNvSpPr>
            <a:spLocks noGrp="1" noChangeArrowheads="1"/>
          </p:cNvSpPr>
          <p:nvPr>
            <p:ph sz="quarter" idx="13"/>
          </p:nvPr>
        </p:nvSpPr>
        <p:spPr/>
        <p:txBody>
          <a:bodyPr>
            <a:normAutofit/>
          </a:bodyPr>
          <a:lstStyle/>
          <a:p>
            <a:pPr marL="0" indent="0">
              <a:buNone/>
            </a:pPr>
            <a:r>
              <a:rPr lang="en-GB"/>
              <a:t>RDF Schema is not expressive enough for many applications</a:t>
            </a:r>
          </a:p>
          <a:p>
            <a:r>
              <a:rPr lang="en-GB"/>
              <a:t>Only supports explicit class/property hierarchies</a:t>
            </a:r>
          </a:p>
          <a:p>
            <a:r>
              <a:rPr lang="en-GB"/>
              <a:t>Only supports global range and domain constraints</a:t>
            </a:r>
          </a:p>
          <a:p>
            <a:endParaRPr lang="en-GB"/>
          </a:p>
          <a:p>
            <a:pPr marL="0" indent="0">
              <a:buNone/>
            </a:pPr>
            <a:r>
              <a:rPr lang="en-GB" b="1"/>
              <a:t>OWL</a:t>
            </a:r>
            <a:r>
              <a:rPr lang="en-GB"/>
              <a:t> provides more expressive features:</a:t>
            </a:r>
          </a:p>
          <a:p>
            <a:r>
              <a:rPr lang="en-GB"/>
              <a:t>Property restrictions (local range/cardinality/value constraints)</a:t>
            </a:r>
          </a:p>
          <a:p>
            <a:r>
              <a:rPr lang="en-GB"/>
              <a:t>Equivalence and identity relations</a:t>
            </a:r>
          </a:p>
          <a:p>
            <a:r>
              <a:rPr lang="en-GB"/>
              <a:t>Property characteristics (transitive/symmetric/functional)</a:t>
            </a:r>
          </a:p>
          <a:p>
            <a:r>
              <a:rPr lang="en-GB"/>
              <a:t>Complex classes (set operators, enumerated classes, disjoint classes)</a:t>
            </a:r>
          </a:p>
          <a:p>
            <a:endParaRPr lang="en-GB"/>
          </a:p>
          <a:p>
            <a:endParaRPr lang="en-US"/>
          </a:p>
        </p:txBody>
      </p:sp>
      <p:sp>
        <p:nvSpPr>
          <p:cNvPr id="2" name="Text Placeholder 1">
            <a:extLst>
              <a:ext uri="{FF2B5EF4-FFF2-40B4-BE49-F238E27FC236}">
                <a16:creationId xmlns:a16="http://schemas.microsoft.com/office/drawing/2014/main" id="{CE253862-B037-C945-A681-6956B3BD998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383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pPr eaLnBrk="1" hangingPunct="1"/>
            <a:r>
              <a:rPr lang="en-GB"/>
              <a:t>SPARQL</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34</a:t>
            </a:fld>
            <a:endParaRPr lang="en-US"/>
          </a:p>
        </p:txBody>
      </p:sp>
      <p:sp>
        <p:nvSpPr>
          <p:cNvPr id="128003" name="Rectangle 5"/>
          <p:cNvSpPr>
            <a:spLocks noGrp="1" noChangeArrowheads="1"/>
          </p:cNvSpPr>
          <p:nvPr>
            <p:ph sz="quarter" idx="13"/>
          </p:nvPr>
        </p:nvSpPr>
        <p:spPr/>
        <p:txBody>
          <a:bodyPr/>
          <a:lstStyle/>
          <a:p>
            <a:pPr marL="0" indent="0">
              <a:buNone/>
            </a:pPr>
            <a:r>
              <a:rPr lang="en-GB"/>
              <a:t>The SPARQL Protocol and RDF Query Language</a:t>
            </a:r>
          </a:p>
          <a:p>
            <a:r>
              <a:rPr lang="en-GB"/>
              <a:t>Expressive SQL-like language for querying RDF systems</a:t>
            </a:r>
          </a:p>
          <a:p>
            <a:r>
              <a:rPr lang="en-GB"/>
              <a:t>HTTP-based </a:t>
            </a:r>
            <a:r>
              <a:rPr lang="en-GB" err="1"/>
              <a:t>RESTful</a:t>
            </a:r>
            <a:r>
              <a:rPr lang="en-GB"/>
              <a:t> protocol</a:t>
            </a:r>
          </a:p>
        </p:txBody>
      </p:sp>
      <p:sp>
        <p:nvSpPr>
          <p:cNvPr id="3" name="Text Placeholder 2">
            <a:extLst>
              <a:ext uri="{FF2B5EF4-FFF2-40B4-BE49-F238E27FC236}">
                <a16:creationId xmlns:a16="http://schemas.microsoft.com/office/drawing/2014/main" id="{C8324392-FEB0-E34A-9D9A-075E274B4C7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49494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Lecture:</a:t>
            </a:r>
            <a:br>
              <a:rPr lang="en-US"/>
            </a:br>
            <a:r>
              <a:rPr lang="en-US"/>
              <a:t>Vocabularies and Applications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35</a:t>
            </a:fld>
            <a:endParaRPr lang="en-US"/>
          </a:p>
        </p:txBody>
      </p:sp>
    </p:spTree>
    <p:extLst>
      <p:ext uri="{BB962C8B-B14F-4D97-AF65-F5344CB8AC3E}">
        <p14:creationId xmlns:p14="http://schemas.microsoft.com/office/powerpoint/2010/main" val="136483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t>Lecturers</a:t>
            </a:r>
          </a:p>
        </p:txBody>
      </p:sp>
      <p:pic>
        <p:nvPicPr>
          <p:cNvPr id="11" name="Picture Placeholder 10">
            <a:extLst>
              <a:ext uri="{FF2B5EF4-FFF2-40B4-BE49-F238E27FC236}">
                <a16:creationId xmlns:a16="http://schemas.microsoft.com/office/drawing/2014/main" id="{5AA79C91-F5B3-A74D-A394-2E37234BB50F}"/>
              </a:ext>
            </a:extLst>
          </p:cNvPr>
          <p:cNvPicPr>
            <a:picLocks noGrp="1" noChangeAspect="1"/>
          </p:cNvPicPr>
          <p:nvPr>
            <p:ph type="pic" sz="quarter" idx="15"/>
          </p:nvPr>
        </p:nvPicPr>
        <p:blipFill rotWithShape="1">
          <a:blip r:embed="rId3"/>
          <a:srcRect l="13736" t="6835" r="33803" b="52273"/>
          <a:stretch/>
        </p:blipFill>
        <p:spPr>
          <a:xfrm>
            <a:off x="4295775" y="1773237"/>
            <a:ext cx="3600053" cy="3666099"/>
          </a:xfrm>
          <a:prstGeom prst="rect">
            <a:avLst/>
          </a:prstGeom>
        </p:spPr>
      </p:pic>
      <p:pic>
        <p:nvPicPr>
          <p:cNvPr id="12" name="Picture Placeholder 11">
            <a:extLst>
              <a:ext uri="{FF2B5EF4-FFF2-40B4-BE49-F238E27FC236}">
                <a16:creationId xmlns:a16="http://schemas.microsoft.com/office/drawing/2014/main" id="{CF3FC1EF-4DD5-3141-AC41-EEB33E13A406}"/>
              </a:ext>
            </a:extLst>
          </p:cNvPr>
          <p:cNvPicPr>
            <a:picLocks noGrp="1" noChangeAspect="1"/>
          </p:cNvPicPr>
          <p:nvPr>
            <p:ph type="pic" sz="quarter" idx="18"/>
          </p:nvPr>
        </p:nvPicPr>
        <p:blipFill rotWithShape="1">
          <a:blip r:embed="rId4"/>
          <a:srcRect b="19588"/>
          <a:stretch/>
        </p:blipFill>
        <p:spPr>
          <a:xfrm>
            <a:off x="8040688" y="1773237"/>
            <a:ext cx="3527426" cy="3666100"/>
          </a:xfrm>
          <a:prstGeom prst="rect">
            <a:avLst/>
          </a:prstGeom>
        </p:spPr>
      </p:pic>
      <p:sp>
        <p:nvSpPr>
          <p:cNvPr id="8" name="Slide Number Placeholder 7"/>
          <p:cNvSpPr>
            <a:spLocks noGrp="1"/>
          </p:cNvSpPr>
          <p:nvPr>
            <p:ph type="sldNum" sz="quarter" idx="4294967295"/>
          </p:nvPr>
        </p:nvSpPr>
        <p:spPr>
          <a:xfrm>
            <a:off x="11760200" y="6381750"/>
            <a:ext cx="431800" cy="287338"/>
          </a:xfrm>
        </p:spPr>
        <p:txBody>
          <a:bodyPr/>
          <a:lstStyle/>
          <a:p>
            <a:fld id="{03AC6681-E0FD-2C4C-B392-04A572FD2AAE}" type="slidenum">
              <a:rPr lang="en-US" smtClean="0"/>
              <a:pPr/>
              <a:t>4</a:t>
            </a:fld>
            <a:endParaRPr lang="en-US"/>
          </a:p>
        </p:txBody>
      </p:sp>
      <p:sp>
        <p:nvSpPr>
          <p:cNvPr id="16" name="TextBox 15">
            <a:extLst>
              <a:ext uri="{FF2B5EF4-FFF2-40B4-BE49-F238E27FC236}">
                <a16:creationId xmlns:a16="http://schemas.microsoft.com/office/drawing/2014/main" id="{239E9460-D602-6846-B3A4-B0330D74A3D5}"/>
              </a:ext>
            </a:extLst>
          </p:cNvPr>
          <p:cNvSpPr txBox="1"/>
          <p:nvPr/>
        </p:nvSpPr>
        <p:spPr>
          <a:xfrm>
            <a:off x="4368403" y="5439337"/>
            <a:ext cx="3527425" cy="954107"/>
          </a:xfrm>
          <a:prstGeom prst="rect">
            <a:avLst/>
          </a:prstGeom>
          <a:noFill/>
        </p:spPr>
        <p:txBody>
          <a:bodyPr wrap="square" rtlCol="0">
            <a:spAutoFit/>
          </a:bodyPr>
          <a:lstStyle/>
          <a:p>
            <a:r>
              <a:rPr lang="en-GB" sz="2000"/>
              <a:t>Dr Nicholas Gibbins</a:t>
            </a:r>
            <a:br>
              <a:rPr lang="en-GB" sz="2000"/>
            </a:br>
            <a:r>
              <a:rPr lang="en-GB" err="1"/>
              <a:t>nmg@ecs.soton.ac.uk</a:t>
            </a:r>
            <a:endParaRPr lang="en-GB"/>
          </a:p>
          <a:p>
            <a:endParaRPr lang="en-US"/>
          </a:p>
        </p:txBody>
      </p:sp>
      <p:sp>
        <p:nvSpPr>
          <p:cNvPr id="19" name="TextBox 18">
            <a:extLst>
              <a:ext uri="{FF2B5EF4-FFF2-40B4-BE49-F238E27FC236}">
                <a16:creationId xmlns:a16="http://schemas.microsoft.com/office/drawing/2014/main" id="{4B37509E-3AA2-AA48-860A-A736F4FCA47F}"/>
              </a:ext>
            </a:extLst>
          </p:cNvPr>
          <p:cNvSpPr txBox="1"/>
          <p:nvPr/>
        </p:nvSpPr>
        <p:spPr>
          <a:xfrm>
            <a:off x="8040688" y="5439337"/>
            <a:ext cx="3527425" cy="677108"/>
          </a:xfrm>
          <a:prstGeom prst="rect">
            <a:avLst/>
          </a:prstGeom>
          <a:noFill/>
        </p:spPr>
        <p:txBody>
          <a:bodyPr wrap="square" rtlCol="0">
            <a:spAutoFit/>
          </a:bodyPr>
          <a:lstStyle/>
          <a:p>
            <a:r>
              <a:rPr lang="en-GB" sz="2000" err="1"/>
              <a:t>Prof.</a:t>
            </a:r>
            <a:r>
              <a:rPr lang="en-GB" sz="2000"/>
              <a:t> Steffen </a:t>
            </a:r>
            <a:r>
              <a:rPr lang="en-GB" sz="2000" err="1"/>
              <a:t>Staab</a:t>
            </a:r>
            <a:br>
              <a:rPr lang="en-GB" sz="2000"/>
            </a:br>
            <a:r>
              <a:rPr lang="en-GB"/>
              <a:t>srs2m14@ecs.soton.ac.uk</a:t>
            </a:r>
          </a:p>
        </p:txBody>
      </p:sp>
      <p:pic>
        <p:nvPicPr>
          <p:cNvPr id="13" name="Picture Placeholder 9" descr="A person smiling for the camera&#10;&#10;Description automatically generated">
            <a:extLst>
              <a:ext uri="{FF2B5EF4-FFF2-40B4-BE49-F238E27FC236}">
                <a16:creationId xmlns:a16="http://schemas.microsoft.com/office/drawing/2014/main" id="{FDB399FA-C55A-0047-B340-A77E08E34857}"/>
              </a:ext>
            </a:extLst>
          </p:cNvPr>
          <p:cNvPicPr>
            <a:picLocks noChangeAspect="1"/>
          </p:cNvPicPr>
          <p:nvPr/>
        </p:nvPicPr>
        <p:blipFill rotWithShape="1">
          <a:blip r:embed="rId5"/>
          <a:srcRect l="21767" t="12041" r="23922" b="24541"/>
          <a:stretch/>
        </p:blipFill>
        <p:spPr>
          <a:xfrm>
            <a:off x="623094" y="1773236"/>
            <a:ext cx="3528219" cy="3666100"/>
          </a:xfrm>
          <a:prstGeom prst="rect">
            <a:avLst/>
          </a:prstGeom>
          <a:solidFill>
            <a:schemeClr val="bg1">
              <a:lumMod val="85000"/>
            </a:schemeClr>
          </a:solidFill>
        </p:spPr>
      </p:pic>
      <p:sp>
        <p:nvSpPr>
          <p:cNvPr id="14" name="TextBox 13">
            <a:extLst>
              <a:ext uri="{FF2B5EF4-FFF2-40B4-BE49-F238E27FC236}">
                <a16:creationId xmlns:a16="http://schemas.microsoft.com/office/drawing/2014/main" id="{65B38950-C003-F541-A53A-56076F5AE55D}"/>
              </a:ext>
            </a:extLst>
          </p:cNvPr>
          <p:cNvSpPr txBox="1"/>
          <p:nvPr/>
        </p:nvSpPr>
        <p:spPr>
          <a:xfrm>
            <a:off x="623094" y="5439337"/>
            <a:ext cx="3600450" cy="677108"/>
          </a:xfrm>
          <a:prstGeom prst="rect">
            <a:avLst/>
          </a:prstGeom>
          <a:noFill/>
        </p:spPr>
        <p:txBody>
          <a:bodyPr wrap="square" rtlCol="0">
            <a:spAutoFit/>
          </a:bodyPr>
          <a:lstStyle/>
          <a:p>
            <a:r>
              <a:rPr lang="en-US" sz="2000" err="1"/>
              <a:t>Dr</a:t>
            </a:r>
            <a:r>
              <a:rPr lang="en-US" sz="2000"/>
              <a:t> George </a:t>
            </a:r>
            <a:r>
              <a:rPr lang="en-GB" sz="2000" err="1"/>
              <a:t>Konstantinidis</a:t>
            </a:r>
            <a:endParaRPr lang="en-GB" sz="2000"/>
          </a:p>
          <a:p>
            <a:r>
              <a:rPr lang="en-GB" err="1"/>
              <a:t>g.konstantinidis@soton.ac.uk</a:t>
            </a:r>
            <a:endParaRPr lang="en-GB"/>
          </a:p>
        </p:txBody>
      </p:sp>
    </p:spTree>
    <p:extLst>
      <p:ext uri="{BB962C8B-B14F-4D97-AF65-F5344CB8AC3E}">
        <p14:creationId xmlns:p14="http://schemas.microsoft.com/office/powerpoint/2010/main" val="3846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GB"/>
              <a:t>Course Structure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5</a:t>
            </a:fld>
            <a:endParaRPr lang="en-US"/>
          </a:p>
        </p:txBody>
      </p:sp>
      <p:sp>
        <p:nvSpPr>
          <p:cNvPr id="21507" name="Rectangle 5"/>
          <p:cNvSpPr>
            <a:spLocks noGrp="1" noChangeArrowheads="1"/>
          </p:cNvSpPr>
          <p:nvPr>
            <p:ph sz="quarter" idx="13"/>
          </p:nvPr>
        </p:nvSpPr>
        <p:spPr/>
        <p:txBody>
          <a:bodyPr/>
          <a:lstStyle/>
          <a:p>
            <a:pPr marL="0" indent="0">
              <a:buNone/>
            </a:pPr>
            <a:r>
              <a:rPr lang="en-GB" dirty="0"/>
              <a:t>Three lectures per week:</a:t>
            </a:r>
          </a:p>
          <a:p>
            <a:r>
              <a:rPr lang="en-US" dirty="0"/>
              <a:t>Tuesday 11.00</a:t>
            </a:r>
          </a:p>
          <a:p>
            <a:r>
              <a:rPr lang="en-US" dirty="0"/>
              <a:t>Wednesday 11.00</a:t>
            </a:r>
          </a:p>
          <a:p>
            <a:r>
              <a:rPr lang="en-US" dirty="0"/>
              <a:t>Thursday 16.00</a:t>
            </a:r>
          </a:p>
          <a:p>
            <a:pPr lvl="1" eaLnBrk="1" hangingPunct="1"/>
            <a:endParaRPr lang="en-US" dirty="0"/>
          </a:p>
        </p:txBody>
      </p:sp>
      <p:sp>
        <p:nvSpPr>
          <p:cNvPr id="3" name="Text Placeholder 2">
            <a:extLst>
              <a:ext uri="{FF2B5EF4-FFF2-40B4-BE49-F238E27FC236}">
                <a16:creationId xmlns:a16="http://schemas.microsoft.com/office/drawing/2014/main" id="{DAE15272-E634-664D-A35F-3D245C55F68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6902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4"/>
          <p:cNvSpPr>
            <a:spLocks noGrp="1" noChangeArrowheads="1"/>
          </p:cNvSpPr>
          <p:nvPr>
            <p:ph type="title"/>
          </p:nvPr>
        </p:nvSpPr>
        <p:spPr/>
        <p:txBody>
          <a:bodyPr/>
          <a:lstStyle/>
          <a:p>
            <a:pPr eaLnBrk="1" hangingPunct="1"/>
            <a:r>
              <a:rPr lang="en-US"/>
              <a:t>Teaching Schedule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6</a:t>
            </a:fld>
            <a:endParaRPr lang="en-US"/>
          </a:p>
        </p:txBody>
      </p:sp>
      <p:sp>
        <p:nvSpPr>
          <p:cNvPr id="23555" name="Rectangle 45"/>
          <p:cNvSpPr>
            <a:spLocks noGrp="1" noChangeArrowheads="1"/>
          </p:cNvSpPr>
          <p:nvPr>
            <p:ph sz="quarter" idx="13"/>
          </p:nvPr>
        </p:nvSpPr>
        <p:spPr/>
        <p:txBody>
          <a:bodyPr>
            <a:normAutofit/>
          </a:bodyPr>
          <a:lstStyle/>
          <a:p>
            <a:pPr>
              <a:lnSpc>
                <a:spcPct val="90000"/>
              </a:lnSpc>
              <a:buNone/>
            </a:pPr>
            <a:r>
              <a:rPr lang="en-GB" dirty="0"/>
              <a:t>Week 19:	Introduction, RDF and Linked Data (</a:t>
            </a:r>
            <a:r>
              <a:rPr lang="en-GB" dirty="0" err="1"/>
              <a:t>nmg</a:t>
            </a:r>
            <a:r>
              <a:rPr lang="en-GB" dirty="0"/>
              <a:t>)</a:t>
            </a:r>
          </a:p>
          <a:p>
            <a:pPr eaLnBrk="1" hangingPunct="1">
              <a:lnSpc>
                <a:spcPct val="90000"/>
              </a:lnSpc>
              <a:buFontTx/>
              <a:buNone/>
            </a:pPr>
            <a:r>
              <a:rPr lang="en-GB" dirty="0"/>
              <a:t>Week 20:	Linked Data and SPARQL (</a:t>
            </a:r>
            <a:r>
              <a:rPr lang="en-GB" dirty="0" err="1"/>
              <a:t>nmg</a:t>
            </a:r>
            <a:r>
              <a:rPr lang="en-GB" dirty="0"/>
              <a:t>)</a:t>
            </a:r>
          </a:p>
          <a:p>
            <a:pPr eaLnBrk="1" hangingPunct="1">
              <a:lnSpc>
                <a:spcPct val="90000"/>
              </a:lnSpc>
              <a:buFontTx/>
              <a:buNone/>
            </a:pPr>
            <a:r>
              <a:rPr lang="en-GB" dirty="0"/>
              <a:t>Week 21:	Ontologies, RDF Schema, Description Logics (</a:t>
            </a:r>
            <a:r>
              <a:rPr lang="en-GB" dirty="0" err="1"/>
              <a:t>nmg</a:t>
            </a:r>
            <a:r>
              <a:rPr lang="en-GB" dirty="0"/>
              <a:t>)</a:t>
            </a:r>
          </a:p>
          <a:p>
            <a:pPr eaLnBrk="1" hangingPunct="1">
              <a:lnSpc>
                <a:spcPct val="90000"/>
              </a:lnSpc>
              <a:buFontTx/>
              <a:buNone/>
            </a:pPr>
            <a:r>
              <a:rPr lang="en-GB" dirty="0"/>
              <a:t>Week 22:	OWL, Protégé, Ontology Engineering (</a:t>
            </a:r>
            <a:r>
              <a:rPr lang="en-GB" dirty="0" err="1"/>
              <a:t>nmg</a:t>
            </a:r>
            <a:r>
              <a:rPr lang="en-GB" dirty="0"/>
              <a:t>)</a:t>
            </a:r>
          </a:p>
          <a:p>
            <a:pPr eaLnBrk="1" hangingPunct="1">
              <a:lnSpc>
                <a:spcPct val="90000"/>
              </a:lnSpc>
              <a:buFontTx/>
              <a:buNone/>
            </a:pPr>
            <a:r>
              <a:rPr lang="en-GB" dirty="0"/>
              <a:t>Week 23:	</a:t>
            </a:r>
            <a:r>
              <a:rPr lang="en-GB" dirty="0" err="1"/>
              <a:t>Shacl</a:t>
            </a:r>
            <a:r>
              <a:rPr lang="en-GB" dirty="0"/>
              <a:t>, </a:t>
            </a:r>
            <a:r>
              <a:rPr lang="en-GB" dirty="0" err="1"/>
              <a:t>schema.org</a:t>
            </a:r>
            <a:r>
              <a:rPr lang="en-GB" dirty="0"/>
              <a:t> (</a:t>
            </a:r>
            <a:r>
              <a:rPr lang="en-GB" dirty="0" err="1"/>
              <a:t>srs</a:t>
            </a:r>
            <a:r>
              <a:rPr lang="en-GB" dirty="0"/>
              <a:t>)</a:t>
            </a:r>
          </a:p>
          <a:p>
            <a:pPr eaLnBrk="1" hangingPunct="1">
              <a:lnSpc>
                <a:spcPct val="90000"/>
              </a:lnSpc>
              <a:buFontTx/>
              <a:buNone/>
            </a:pPr>
            <a:r>
              <a:rPr lang="en-GB" dirty="0"/>
              <a:t>Week 24:	Knowledge graphs, property graphs and G-CORE (</a:t>
            </a:r>
            <a:r>
              <a:rPr lang="en-GB" dirty="0" err="1"/>
              <a:t>srs</a:t>
            </a:r>
            <a:r>
              <a:rPr lang="en-GB" dirty="0"/>
              <a:t>)</a:t>
            </a:r>
          </a:p>
          <a:p>
            <a:pPr eaLnBrk="1" hangingPunct="1">
              <a:lnSpc>
                <a:spcPct val="90000"/>
              </a:lnSpc>
              <a:buFontTx/>
              <a:buNone/>
            </a:pPr>
            <a:r>
              <a:rPr lang="en-GB" dirty="0"/>
              <a:t>Week 25:	RDF query processing, ontology alignment (</a:t>
            </a:r>
            <a:r>
              <a:rPr lang="en-GB" dirty="0" err="1"/>
              <a:t>srs</a:t>
            </a:r>
            <a:r>
              <a:rPr lang="en-GB" dirty="0"/>
              <a:t>)</a:t>
            </a:r>
          </a:p>
          <a:p>
            <a:pPr eaLnBrk="1" hangingPunct="1">
              <a:lnSpc>
                <a:spcPct val="90000"/>
              </a:lnSpc>
              <a:buFontTx/>
              <a:buNone/>
            </a:pPr>
            <a:endParaRPr lang="en-GB" dirty="0"/>
          </a:p>
          <a:p>
            <a:pPr eaLnBrk="1" hangingPunct="1">
              <a:lnSpc>
                <a:spcPct val="90000"/>
              </a:lnSpc>
              <a:buFontTx/>
              <a:buNone/>
            </a:pPr>
            <a:r>
              <a:rPr lang="en-GB" dirty="0"/>
              <a:t>EASTER VACATION</a:t>
            </a:r>
          </a:p>
        </p:txBody>
      </p:sp>
      <p:sp>
        <p:nvSpPr>
          <p:cNvPr id="3" name="Text Placeholder 2">
            <a:extLst>
              <a:ext uri="{FF2B5EF4-FFF2-40B4-BE49-F238E27FC236}">
                <a16:creationId xmlns:a16="http://schemas.microsoft.com/office/drawing/2014/main" id="{A7E488DE-3CA3-6E41-BAD0-5D5CD699D55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0858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a:t>Teaching Schedule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7</a:t>
            </a:fld>
            <a:endParaRPr lang="en-US"/>
          </a:p>
        </p:txBody>
      </p:sp>
      <p:sp>
        <p:nvSpPr>
          <p:cNvPr id="25603" name="Rectangle 5"/>
          <p:cNvSpPr>
            <a:spLocks noGrp="1" noChangeArrowheads="1"/>
          </p:cNvSpPr>
          <p:nvPr>
            <p:ph sz="quarter" idx="13"/>
          </p:nvPr>
        </p:nvSpPr>
        <p:spPr/>
        <p:txBody>
          <a:bodyPr/>
          <a:lstStyle/>
          <a:p>
            <a:pPr>
              <a:lnSpc>
                <a:spcPct val="90000"/>
              </a:lnSpc>
              <a:buNone/>
            </a:pPr>
            <a:r>
              <a:rPr lang="en-GB" dirty="0"/>
              <a:t>Week 29:	Knowledge graph embedding (</a:t>
            </a:r>
            <a:r>
              <a:rPr lang="en-GB" dirty="0" err="1"/>
              <a:t>srs</a:t>
            </a:r>
            <a:r>
              <a:rPr lang="en-GB" dirty="0"/>
              <a:t>)</a:t>
            </a:r>
          </a:p>
          <a:p>
            <a:pPr eaLnBrk="1" hangingPunct="1">
              <a:lnSpc>
                <a:spcPct val="90000"/>
              </a:lnSpc>
              <a:buFontTx/>
              <a:buNone/>
            </a:pPr>
            <a:r>
              <a:rPr lang="en-GB" dirty="0"/>
              <a:t>Week 30:	Rules, OWL2 Reasoning, OWL2 EL (</a:t>
            </a:r>
            <a:r>
              <a:rPr lang="en-GB" dirty="0" err="1"/>
              <a:t>gk</a:t>
            </a:r>
            <a:r>
              <a:rPr lang="en-GB" dirty="0"/>
              <a:t>)</a:t>
            </a:r>
          </a:p>
          <a:p>
            <a:pPr eaLnBrk="1" hangingPunct="1">
              <a:lnSpc>
                <a:spcPct val="90000"/>
              </a:lnSpc>
              <a:buFontTx/>
              <a:buNone/>
            </a:pPr>
            <a:r>
              <a:rPr lang="en-GB" dirty="0"/>
              <a:t>Week 31:	Open/closed world queries, OWL2 RL and </a:t>
            </a:r>
            <a:r>
              <a:rPr lang="en-GB" dirty="0" err="1"/>
              <a:t>Datalog</a:t>
            </a:r>
            <a:r>
              <a:rPr lang="en-GB" dirty="0"/>
              <a:t> (</a:t>
            </a:r>
            <a:r>
              <a:rPr lang="en-GB" dirty="0" err="1"/>
              <a:t>gk</a:t>
            </a:r>
            <a:r>
              <a:rPr lang="en-GB" dirty="0"/>
              <a:t>)</a:t>
            </a:r>
          </a:p>
          <a:p>
            <a:pPr eaLnBrk="1" hangingPunct="1">
              <a:lnSpc>
                <a:spcPct val="90000"/>
              </a:lnSpc>
              <a:buFontTx/>
              <a:buNone/>
            </a:pPr>
            <a:r>
              <a:rPr lang="en-GB" dirty="0"/>
              <a:t>Week 32:	OWL2 QL, Chase, query rewriting, ontology-based data integration (</a:t>
            </a:r>
            <a:r>
              <a:rPr lang="en-GB" dirty="0" err="1"/>
              <a:t>gk</a:t>
            </a:r>
            <a:r>
              <a:rPr lang="en-GB" dirty="0"/>
              <a:t>)</a:t>
            </a:r>
          </a:p>
          <a:p>
            <a:pPr eaLnBrk="1" hangingPunct="1">
              <a:lnSpc>
                <a:spcPct val="90000"/>
              </a:lnSpc>
              <a:buFontTx/>
              <a:buNone/>
            </a:pPr>
            <a:r>
              <a:rPr lang="en-GB" dirty="0"/>
              <a:t>Week 33:	Review</a:t>
            </a:r>
          </a:p>
        </p:txBody>
      </p:sp>
      <p:sp>
        <p:nvSpPr>
          <p:cNvPr id="3" name="Text Placeholder 2">
            <a:extLst>
              <a:ext uri="{FF2B5EF4-FFF2-40B4-BE49-F238E27FC236}">
                <a16:creationId xmlns:a16="http://schemas.microsoft.com/office/drawing/2014/main" id="{5018B333-7CB5-5D4E-ADA0-3BFAA290467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2857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GB"/>
              <a:t>Assessment</a:t>
            </a:r>
          </a:p>
        </p:txBody>
      </p:sp>
      <p:sp>
        <p:nvSpPr>
          <p:cNvPr id="2" name="Slide Number Placeholder 1"/>
          <p:cNvSpPr>
            <a:spLocks noGrp="1"/>
          </p:cNvSpPr>
          <p:nvPr>
            <p:ph type="sldNum" sz="quarter" idx="12"/>
          </p:nvPr>
        </p:nvSpPr>
        <p:spPr/>
        <p:txBody>
          <a:bodyPr/>
          <a:lstStyle/>
          <a:p>
            <a:fld id="{03AC6681-E0FD-2C4C-B392-04A572FD2AAE}" type="slidenum">
              <a:rPr lang="en-US" smtClean="0"/>
              <a:pPr/>
              <a:t>8</a:t>
            </a:fld>
            <a:endParaRPr lang="en-US"/>
          </a:p>
        </p:txBody>
      </p:sp>
      <p:sp>
        <p:nvSpPr>
          <p:cNvPr id="27651" name="Rectangle 5"/>
          <p:cNvSpPr>
            <a:spLocks noGrp="1" noChangeArrowheads="1"/>
          </p:cNvSpPr>
          <p:nvPr>
            <p:ph sz="quarter" idx="13"/>
          </p:nvPr>
        </p:nvSpPr>
        <p:spPr/>
        <p:txBody>
          <a:bodyPr/>
          <a:lstStyle/>
          <a:p>
            <a:pPr marL="0" indent="0">
              <a:lnSpc>
                <a:spcPct val="90000"/>
              </a:lnSpc>
              <a:buNone/>
            </a:pPr>
            <a:r>
              <a:rPr lang="en-GB" dirty="0"/>
              <a:t>Examination: 75% (120 minutes, 3 questions from 5)</a:t>
            </a:r>
          </a:p>
          <a:p>
            <a:pPr eaLnBrk="1" hangingPunct="1">
              <a:lnSpc>
                <a:spcPct val="90000"/>
              </a:lnSpc>
            </a:pPr>
            <a:endParaRPr lang="en-GB" dirty="0"/>
          </a:p>
          <a:p>
            <a:pPr marL="0" indent="0">
              <a:lnSpc>
                <a:spcPct val="90000"/>
              </a:lnSpc>
              <a:buNone/>
            </a:pPr>
            <a:r>
              <a:rPr lang="en-GB" dirty="0"/>
              <a:t>Ontology design coursework: 25%</a:t>
            </a:r>
          </a:p>
          <a:p>
            <a:pPr>
              <a:lnSpc>
                <a:spcPct val="80000"/>
              </a:lnSpc>
            </a:pPr>
            <a:r>
              <a:rPr lang="en-GB" dirty="0"/>
              <a:t>Specification published in week 22</a:t>
            </a:r>
          </a:p>
          <a:p>
            <a:pPr>
              <a:lnSpc>
                <a:spcPct val="80000"/>
              </a:lnSpc>
            </a:pPr>
            <a:r>
              <a:rPr lang="en-GB" dirty="0"/>
              <a:t>Submission due week 29</a:t>
            </a:r>
          </a:p>
          <a:p>
            <a:pPr>
              <a:lnSpc>
                <a:spcPct val="80000"/>
              </a:lnSpc>
            </a:pPr>
            <a:r>
              <a:rPr lang="en-GB" dirty="0"/>
              <a:t>Feedback due week 32</a:t>
            </a:r>
          </a:p>
        </p:txBody>
      </p:sp>
      <p:sp>
        <p:nvSpPr>
          <p:cNvPr id="3" name="Text Placeholder 2">
            <a:extLst>
              <a:ext uri="{FF2B5EF4-FFF2-40B4-BE49-F238E27FC236}">
                <a16:creationId xmlns:a16="http://schemas.microsoft.com/office/drawing/2014/main" id="{D4E295B1-ABF9-CA48-842A-ACB1E35A687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6617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t>Introduction to the Semantic Web</a:t>
            </a:r>
          </a:p>
        </p:txBody>
      </p:sp>
    </p:spTree>
    <p:extLst>
      <p:ext uri="{BB962C8B-B14F-4D97-AF65-F5344CB8AC3E}">
        <p14:creationId xmlns:p14="http://schemas.microsoft.com/office/powerpoint/2010/main" val="982007147"/>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0</TotalTime>
  <Words>1823</Words>
  <Application>Microsoft Macintosh PowerPoint</Application>
  <PresentationFormat>Widescreen</PresentationFormat>
  <Paragraphs>301</Paragraphs>
  <Slides>35</Slides>
  <Notes>30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35</vt:i4>
      </vt:variant>
    </vt:vector>
  </HeadingPairs>
  <TitlesOfParts>
    <vt:vector size="48" baseType="lpstr">
      <vt:lpstr>Lucida Sans</vt:lpstr>
      <vt:lpstr>Calibri</vt:lpstr>
      <vt:lpstr>Arial</vt:lpstr>
      <vt:lpstr>Lucida Grande</vt:lpstr>
      <vt:lpstr>Lucida Console</vt:lpstr>
      <vt:lpstr>Plain</vt:lpstr>
      <vt:lpstr>Marine 1</vt:lpstr>
      <vt:lpstr>Marine 3</vt:lpstr>
      <vt:lpstr>Marine 5</vt:lpstr>
      <vt:lpstr>Marine 6</vt:lpstr>
      <vt:lpstr>Horizon 3</vt:lpstr>
      <vt:lpstr>Horizon 4</vt:lpstr>
      <vt:lpstr>Horizon 5</vt:lpstr>
      <vt:lpstr>PowerPoint Presentation</vt:lpstr>
      <vt:lpstr>COMP6215 Semantic Web Technologies</vt:lpstr>
      <vt:lpstr>Course Aims</vt:lpstr>
      <vt:lpstr>Lecturers</vt:lpstr>
      <vt:lpstr>Course Structure</vt:lpstr>
      <vt:lpstr>Teaching Schedule</vt:lpstr>
      <vt:lpstr>Teaching Schedule</vt:lpstr>
      <vt:lpstr>Assessment</vt:lpstr>
      <vt:lpstr>Introduction to the Semantic Web</vt:lpstr>
      <vt:lpstr>The World Wide Web:  Past, Present and Future</vt:lpstr>
      <vt:lpstr>Weaving the Semantic Web</vt:lpstr>
      <vt:lpstr>What is the Semantic Web?</vt:lpstr>
      <vt:lpstr>The Annotated Web</vt:lpstr>
      <vt:lpstr>The Web of (Linked) Data</vt:lpstr>
      <vt:lpstr>Rocket Science (not)</vt:lpstr>
      <vt:lpstr>Basic Concepts</vt:lpstr>
      <vt:lpstr>The World Wide Web vs. the Semantic Web</vt:lpstr>
      <vt:lpstr>Machine readable vs. machine understandable</vt:lpstr>
      <vt:lpstr>Machine readable vs. machine understandable</vt:lpstr>
      <vt:lpstr>Machine readable: XML</vt:lpstr>
      <vt:lpstr>Machine readable: XML</vt:lpstr>
      <vt:lpstr>Machine readable vs. machine understandable</vt:lpstr>
      <vt:lpstr>Semantic Web Technical Architecture</vt:lpstr>
      <vt:lpstr>The Semantic Web layer cake</vt:lpstr>
      <vt:lpstr>Resource Description Framework</vt:lpstr>
      <vt:lpstr>Example</vt:lpstr>
      <vt:lpstr>Example</vt:lpstr>
      <vt:lpstr>Example</vt:lpstr>
      <vt:lpstr>Example</vt:lpstr>
      <vt:lpstr>Resource Description Framework</vt:lpstr>
      <vt:lpstr>RDF Vocabulary Description Language</vt:lpstr>
      <vt:lpstr>Mixing Vocabularies</vt:lpstr>
      <vt:lpstr>OWL Web Ontology Language</vt:lpstr>
      <vt:lpstr>SPARQL</vt:lpstr>
      <vt:lpstr>Next Lecture: Vocabularies and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Nicholas Gibbins</cp:lastModifiedBy>
  <cp:revision>1</cp:revision>
  <dcterms:created xsi:type="dcterms:W3CDTF">2019-01-27T20:51:37Z</dcterms:created>
  <dcterms:modified xsi:type="dcterms:W3CDTF">2021-01-27T11:26:17Z</dcterms:modified>
</cp:coreProperties>
</file>