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42"/>
  </p:notesMasterIdLst>
  <p:sldIdLst>
    <p:sldId id="259" r:id="rId9"/>
    <p:sldId id="256" r:id="rId10"/>
    <p:sldId id="296" r:id="rId11"/>
    <p:sldId id="302" r:id="rId12"/>
    <p:sldId id="257" r:id="rId13"/>
    <p:sldId id="258" r:id="rId14"/>
    <p:sldId id="303" r:id="rId15"/>
    <p:sldId id="260" r:id="rId16"/>
    <p:sldId id="261" r:id="rId17"/>
    <p:sldId id="262" r:id="rId18"/>
    <p:sldId id="297" r:id="rId19"/>
    <p:sldId id="263" r:id="rId20"/>
    <p:sldId id="264" r:id="rId21"/>
    <p:sldId id="265" r:id="rId22"/>
    <p:sldId id="293" r:id="rId23"/>
    <p:sldId id="294" r:id="rId24"/>
    <p:sldId id="266" r:id="rId25"/>
    <p:sldId id="267" r:id="rId26"/>
    <p:sldId id="268" r:id="rId27"/>
    <p:sldId id="269" r:id="rId28"/>
    <p:sldId id="298" r:id="rId29"/>
    <p:sldId id="270" r:id="rId30"/>
    <p:sldId id="272" r:id="rId31"/>
    <p:sldId id="273" r:id="rId32"/>
    <p:sldId id="299" r:id="rId33"/>
    <p:sldId id="277" r:id="rId34"/>
    <p:sldId id="278" r:id="rId35"/>
    <p:sldId id="276" r:id="rId36"/>
    <p:sldId id="274" r:id="rId37"/>
    <p:sldId id="275" r:id="rId38"/>
    <p:sldId id="280" r:id="rId39"/>
    <p:sldId id="281" r:id="rId40"/>
    <p:sldId id="304" r:id="rId41"/>
  </p:sldIdLst>
  <p:sldSz cx="12192000" cy="6858000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Georgia" panose="02040502050405020303" pitchFamily="18" charset="0"/>
      <p:regular r:id="rId47"/>
      <p:bold r:id="rId48"/>
      <p:italic r:id="rId49"/>
      <p:boldItalic r:id="rId50"/>
    </p:embeddedFont>
    <p:embeddedFont>
      <p:font typeface="Lucida Sans" panose="020B0602030504020204" pitchFamily="34" charset="77"/>
      <p:regular r:id="rId51"/>
      <p:bold r:id="rId52"/>
      <p:italic r:id="rId53"/>
      <p:boldItalic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6906FB-A2BF-4C4A-ABB2-907C3BDDDC57}" v="10" dt="2021-01-26T14:42:48.4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0"/>
    <p:restoredTop sz="96327"/>
  </p:normalViewPr>
  <p:slideViewPr>
    <p:cSldViewPr snapToGrid="0" snapToObjects="1" showGuides="1">
      <p:cViewPr varScale="1">
        <p:scale>
          <a:sx n="100" d="100"/>
          <a:sy n="100" d="100"/>
        </p:scale>
        <p:origin x="168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font" Target="fonts/font4.fntdata"/><Relationship Id="rId59" Type="http://schemas.microsoft.com/office/2016/11/relationships/changesInfo" Target="changesInfos/changesInfo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font" Target="fonts/font7.fntdata"/><Relationship Id="rId57" Type="http://schemas.openxmlformats.org/officeDocument/2006/relationships/theme" Target="theme/theme1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Gibbins" userId="6a0e944c-4d97-467d-bb7a-7c3315791fe4" providerId="ADAL" clId="{4C6906FB-A2BF-4C4A-ABB2-907C3BDDDC57}"/>
    <pc:docChg chg="custSel delSld modSld">
      <pc:chgData name="Nicholas Gibbins" userId="6a0e944c-4d97-467d-bb7a-7c3315791fe4" providerId="ADAL" clId="{4C6906FB-A2BF-4C4A-ABB2-907C3BDDDC57}" dt="2021-01-26T14:43:34.844" v="55" actId="20577"/>
      <pc:docMkLst>
        <pc:docMk/>
      </pc:docMkLst>
      <pc:sldChg chg="modSp mod">
        <pc:chgData name="Nicholas Gibbins" userId="6a0e944c-4d97-467d-bb7a-7c3315791fe4" providerId="ADAL" clId="{4C6906FB-A2BF-4C4A-ABB2-907C3BDDDC57}" dt="2021-01-26T13:48:37.138" v="0" actId="20577"/>
        <pc:sldMkLst>
          <pc:docMk/>
          <pc:sldMk cId="1392119936" sldId="256"/>
        </pc:sldMkLst>
        <pc:spChg chg="mod">
          <ac:chgData name="Nicholas Gibbins" userId="6a0e944c-4d97-467d-bb7a-7c3315791fe4" providerId="ADAL" clId="{4C6906FB-A2BF-4C4A-ABB2-907C3BDDDC57}" dt="2021-01-26T13:48:37.138" v="0" actId="20577"/>
          <ac:spMkLst>
            <pc:docMk/>
            <pc:sldMk cId="1392119936" sldId="256"/>
            <ac:spMk id="2" creationId="{00000000-0000-0000-0000-000000000000}"/>
          </ac:spMkLst>
        </pc:spChg>
      </pc:sldChg>
      <pc:sldChg chg="modAnim">
        <pc:chgData name="Nicholas Gibbins" userId="6a0e944c-4d97-467d-bb7a-7c3315791fe4" providerId="ADAL" clId="{4C6906FB-A2BF-4C4A-ABB2-907C3BDDDC57}" dt="2021-01-26T14:40:44.309" v="3"/>
        <pc:sldMkLst>
          <pc:docMk/>
          <pc:sldMk cId="2650197774" sldId="262"/>
        </pc:sldMkLst>
      </pc:sldChg>
      <pc:sldChg chg="modSp mod">
        <pc:chgData name="Nicholas Gibbins" userId="6a0e944c-4d97-467d-bb7a-7c3315791fe4" providerId="ADAL" clId="{4C6906FB-A2BF-4C4A-ABB2-907C3BDDDC57}" dt="2021-01-26T14:41:33.861" v="27" actId="20577"/>
        <pc:sldMkLst>
          <pc:docMk/>
          <pc:sldMk cId="2237709856" sldId="264"/>
        </pc:sldMkLst>
        <pc:spChg chg="mod">
          <ac:chgData name="Nicholas Gibbins" userId="6a0e944c-4d97-467d-bb7a-7c3315791fe4" providerId="ADAL" clId="{4C6906FB-A2BF-4C4A-ABB2-907C3BDDDC57}" dt="2021-01-26T14:41:33.861" v="27" actId="20577"/>
          <ac:spMkLst>
            <pc:docMk/>
            <pc:sldMk cId="2237709856" sldId="264"/>
            <ac:spMk id="3" creationId="{00000000-0000-0000-0000-000000000000}"/>
          </ac:spMkLst>
        </pc:spChg>
      </pc:sldChg>
      <pc:sldChg chg="modSp mod">
        <pc:chgData name="Nicholas Gibbins" userId="6a0e944c-4d97-467d-bb7a-7c3315791fe4" providerId="ADAL" clId="{4C6906FB-A2BF-4C4A-ABB2-907C3BDDDC57}" dt="2021-01-26T14:41:49.169" v="28" actId="114"/>
        <pc:sldMkLst>
          <pc:docMk/>
          <pc:sldMk cId="4225192895" sldId="265"/>
        </pc:sldMkLst>
        <pc:spChg chg="mod">
          <ac:chgData name="Nicholas Gibbins" userId="6a0e944c-4d97-467d-bb7a-7c3315791fe4" providerId="ADAL" clId="{4C6906FB-A2BF-4C4A-ABB2-907C3BDDDC57}" dt="2021-01-26T14:41:49.169" v="28" actId="114"/>
          <ac:spMkLst>
            <pc:docMk/>
            <pc:sldMk cId="4225192895" sldId="265"/>
            <ac:spMk id="3" creationId="{00000000-0000-0000-0000-000000000000}"/>
          </ac:spMkLst>
        </pc:spChg>
      </pc:sldChg>
      <pc:sldChg chg="addSp delSp modSp mod">
        <pc:chgData name="Nicholas Gibbins" userId="6a0e944c-4d97-467d-bb7a-7c3315791fe4" providerId="ADAL" clId="{4C6906FB-A2BF-4C4A-ABB2-907C3BDDDC57}" dt="2021-01-26T14:42:15.195" v="31" actId="114"/>
        <pc:sldMkLst>
          <pc:docMk/>
          <pc:sldMk cId="3490066205" sldId="267"/>
        </pc:sldMkLst>
        <pc:spChg chg="mod">
          <ac:chgData name="Nicholas Gibbins" userId="6a0e944c-4d97-467d-bb7a-7c3315791fe4" providerId="ADAL" clId="{4C6906FB-A2BF-4C4A-ABB2-907C3BDDDC57}" dt="2021-01-26T14:42:15.195" v="31" actId="114"/>
          <ac:spMkLst>
            <pc:docMk/>
            <pc:sldMk cId="3490066205" sldId="267"/>
            <ac:spMk id="3" creationId="{00000000-0000-0000-0000-000000000000}"/>
          </ac:spMkLst>
        </pc:spChg>
        <pc:spChg chg="add del mod">
          <ac:chgData name="Nicholas Gibbins" userId="6a0e944c-4d97-467d-bb7a-7c3315791fe4" providerId="ADAL" clId="{4C6906FB-A2BF-4C4A-ABB2-907C3BDDDC57}" dt="2021-01-26T14:42:03.463" v="30" actId="478"/>
          <ac:spMkLst>
            <pc:docMk/>
            <pc:sldMk cId="3490066205" sldId="267"/>
            <ac:spMk id="5" creationId="{2EA80028-96A6-3E4B-A11D-113A31912D3D}"/>
          </ac:spMkLst>
        </pc:spChg>
      </pc:sldChg>
      <pc:sldChg chg="addSp delSp modSp mod modClrScheme chgLayout">
        <pc:chgData name="Nicholas Gibbins" userId="6a0e944c-4d97-467d-bb7a-7c3315791fe4" providerId="ADAL" clId="{4C6906FB-A2BF-4C4A-ABB2-907C3BDDDC57}" dt="2021-01-26T14:43:12.138" v="43" actId="20577"/>
        <pc:sldMkLst>
          <pc:docMk/>
          <pc:sldMk cId="1566946601" sldId="270"/>
        </pc:sldMkLst>
        <pc:spChg chg="mod ord">
          <ac:chgData name="Nicholas Gibbins" userId="6a0e944c-4d97-467d-bb7a-7c3315791fe4" providerId="ADAL" clId="{4C6906FB-A2BF-4C4A-ABB2-907C3BDDDC57}" dt="2021-01-26T14:42:42.260" v="32" actId="700"/>
          <ac:spMkLst>
            <pc:docMk/>
            <pc:sldMk cId="1566946601" sldId="270"/>
            <ac:spMk id="2" creationId="{00000000-0000-0000-0000-000000000000}"/>
          </ac:spMkLst>
        </pc:spChg>
        <pc:spChg chg="mod ord">
          <ac:chgData name="Nicholas Gibbins" userId="6a0e944c-4d97-467d-bb7a-7c3315791fe4" providerId="ADAL" clId="{4C6906FB-A2BF-4C4A-ABB2-907C3BDDDC57}" dt="2021-01-26T14:42:42.260" v="32" actId="700"/>
          <ac:spMkLst>
            <pc:docMk/>
            <pc:sldMk cId="1566946601" sldId="270"/>
            <ac:spMk id="3" creationId="{00000000-0000-0000-0000-000000000000}"/>
          </ac:spMkLst>
        </pc:spChg>
        <pc:spChg chg="del mod ord">
          <ac:chgData name="Nicholas Gibbins" userId="6a0e944c-4d97-467d-bb7a-7c3315791fe4" providerId="ADAL" clId="{4C6906FB-A2BF-4C4A-ABB2-907C3BDDDC57}" dt="2021-01-26T14:42:42.260" v="32" actId="700"/>
          <ac:spMkLst>
            <pc:docMk/>
            <pc:sldMk cId="1566946601" sldId="270"/>
            <ac:spMk id="4" creationId="{CFF260F6-3A08-2048-AA7E-FF5EAD72A8D3}"/>
          </ac:spMkLst>
        </pc:spChg>
        <pc:spChg chg="add mod ord">
          <ac:chgData name="Nicholas Gibbins" userId="6a0e944c-4d97-467d-bb7a-7c3315791fe4" providerId="ADAL" clId="{4C6906FB-A2BF-4C4A-ABB2-907C3BDDDC57}" dt="2021-01-26T14:43:12.138" v="43" actId="20577"/>
          <ac:spMkLst>
            <pc:docMk/>
            <pc:sldMk cId="1566946601" sldId="270"/>
            <ac:spMk id="5" creationId="{D37BBB7D-933F-BC40-B513-6411B28C1F08}"/>
          </ac:spMkLst>
        </pc:spChg>
        <pc:spChg chg="add mod ord">
          <ac:chgData name="Nicholas Gibbins" userId="6a0e944c-4d97-467d-bb7a-7c3315791fe4" providerId="ADAL" clId="{4C6906FB-A2BF-4C4A-ABB2-907C3BDDDC57}" dt="2021-01-26T14:42:42.260" v="32" actId="700"/>
          <ac:spMkLst>
            <pc:docMk/>
            <pc:sldMk cId="1566946601" sldId="270"/>
            <ac:spMk id="6" creationId="{2DB8E76D-47BF-7C42-A4BD-EF53CCAB9895}"/>
          </ac:spMkLst>
        </pc:spChg>
      </pc:sldChg>
      <pc:sldChg chg="modSp del mod">
        <pc:chgData name="Nicholas Gibbins" userId="6a0e944c-4d97-467d-bb7a-7c3315791fe4" providerId="ADAL" clId="{4C6906FB-A2BF-4C4A-ABB2-907C3BDDDC57}" dt="2021-01-26T14:42:49.809" v="35" actId="2696"/>
        <pc:sldMkLst>
          <pc:docMk/>
          <pc:sldMk cId="3121174243" sldId="271"/>
        </pc:sldMkLst>
        <pc:spChg chg="mod">
          <ac:chgData name="Nicholas Gibbins" userId="6a0e944c-4d97-467d-bb7a-7c3315791fe4" providerId="ADAL" clId="{4C6906FB-A2BF-4C4A-ABB2-907C3BDDDC57}" dt="2021-01-26T14:42:46.308" v="33" actId="21"/>
          <ac:spMkLst>
            <pc:docMk/>
            <pc:sldMk cId="3121174243" sldId="271"/>
            <ac:spMk id="3" creationId="{00000000-0000-0000-0000-000000000000}"/>
          </ac:spMkLst>
        </pc:spChg>
      </pc:sldChg>
      <pc:sldChg chg="modSp mod">
        <pc:chgData name="Nicholas Gibbins" userId="6a0e944c-4d97-467d-bb7a-7c3315791fe4" providerId="ADAL" clId="{4C6906FB-A2BF-4C4A-ABB2-907C3BDDDC57}" dt="2021-01-26T14:43:20.427" v="44" actId="20577"/>
        <pc:sldMkLst>
          <pc:docMk/>
          <pc:sldMk cId="3763451636" sldId="272"/>
        </pc:sldMkLst>
        <pc:spChg chg="mod">
          <ac:chgData name="Nicholas Gibbins" userId="6a0e944c-4d97-467d-bb7a-7c3315791fe4" providerId="ADAL" clId="{4C6906FB-A2BF-4C4A-ABB2-907C3BDDDC57}" dt="2021-01-26T14:43:20.427" v="44" actId="20577"/>
          <ac:spMkLst>
            <pc:docMk/>
            <pc:sldMk cId="3763451636" sldId="272"/>
            <ac:spMk id="3" creationId="{00000000-0000-0000-0000-000000000000}"/>
          </ac:spMkLst>
        </pc:spChg>
      </pc:sldChg>
      <pc:sldChg chg="modSp mod">
        <pc:chgData name="Nicholas Gibbins" userId="6a0e944c-4d97-467d-bb7a-7c3315791fe4" providerId="ADAL" clId="{4C6906FB-A2BF-4C4A-ABB2-907C3BDDDC57}" dt="2021-01-26T14:43:34.844" v="55" actId="20577"/>
        <pc:sldMkLst>
          <pc:docMk/>
          <pc:sldMk cId="794696425" sldId="273"/>
        </pc:sldMkLst>
        <pc:spChg chg="mod">
          <ac:chgData name="Nicholas Gibbins" userId="6a0e944c-4d97-467d-bb7a-7c3315791fe4" providerId="ADAL" clId="{4C6906FB-A2BF-4C4A-ABB2-907C3BDDDC57}" dt="2021-01-26T14:43:34.844" v="55" actId="20577"/>
          <ac:spMkLst>
            <pc:docMk/>
            <pc:sldMk cId="794696425" sldId="273"/>
            <ac:spMk id="3" creationId="{00000000-0000-0000-0000-000000000000}"/>
          </ac:spMkLst>
        </pc:spChg>
      </pc:sldChg>
      <pc:sldChg chg="modAnim">
        <pc:chgData name="Nicholas Gibbins" userId="6a0e944c-4d97-467d-bb7a-7c3315791fe4" providerId="ADAL" clId="{4C6906FB-A2BF-4C4A-ABB2-907C3BDDDC57}" dt="2021-01-26T14:41:09.136" v="8"/>
        <pc:sldMkLst>
          <pc:docMk/>
          <pc:sldMk cId="1416183383" sldId="30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BFE1A4-9FDF-5D4E-8733-208BDEF54E75}" type="slidenum">
              <a:rPr lang="en-GB"/>
              <a:pPr/>
              <a:t>2</a:t>
            </a:fld>
            <a:endParaRPr lang="en-GB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949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2DD6FD-1C8A-C84C-B33E-FDCB731A608E}" type="slidenum">
              <a:rPr lang="en-GB"/>
              <a:pPr/>
              <a:t>5</a:t>
            </a:fld>
            <a:endParaRPr lang="en-GB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42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total </a:t>
            </a:r>
            <a:r>
              <a:rPr lang="en-US" dirty="0"/>
              <a:t>–</a:t>
            </a:r>
            <a:r>
              <a:rPr lang="en-GB" dirty="0"/>
              <a:t> integers</a:t>
            </a:r>
          </a:p>
          <a:p>
            <a:r>
              <a:rPr lang="en-GB" dirty="0"/>
              <a:t>partial </a:t>
            </a:r>
            <a:r>
              <a:rPr lang="en-US" dirty="0"/>
              <a:t>–</a:t>
            </a:r>
            <a:r>
              <a:rPr lang="en-GB" dirty="0"/>
              <a:t> sets and</a:t>
            </a:r>
            <a:r>
              <a:rPr lang="en-GB" baseline="0" dirty="0"/>
              <a:t> subsets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27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5"/>
            <a:ext cx="11328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/>
              <a:t>Click to add author </a:t>
            </a:r>
            <a:br>
              <a:rPr lang="en-US" dirty="0"/>
            </a:br>
            <a:r>
              <a:rPr lang="en-US" dirty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69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7478-2934-694D-8808-D56EDB4C9F1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523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700214"/>
            <a:ext cx="11328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81000"/>
            <a:ext cx="2853267" cy="465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548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5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5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Is the data ordered in any sense?</a:t>
            </a:r>
          </a:p>
          <a:p>
            <a:pPr lvl="1"/>
            <a:r>
              <a:rPr lang="en-GB" dirty="0"/>
              <a:t>Total order vs. partial order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Does the order actually have any meaning, or is it just a convenience?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F472E7-03C8-284C-892D-AB18B4D18C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9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 Data</a:t>
            </a:r>
          </a:p>
        </p:txBody>
      </p:sp>
    </p:spTree>
    <p:extLst>
      <p:ext uri="{BB962C8B-B14F-4D97-AF65-F5344CB8AC3E}">
        <p14:creationId xmlns:p14="http://schemas.microsoft.com/office/powerpoint/2010/main" val="1411669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Temporal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dimension of time is needed to answer such questions as:</a:t>
            </a:r>
          </a:p>
          <a:p>
            <a:pPr lvl="1"/>
            <a:r>
              <a:rPr lang="en-GB" dirty="0"/>
              <a:t>What was the average price of product X during 1995?</a:t>
            </a:r>
          </a:p>
          <a:p>
            <a:pPr lvl="1"/>
            <a:r>
              <a:rPr lang="en-GB" dirty="0"/>
              <a:t>In which month did we sell the most copies of video Y?</a:t>
            </a:r>
          </a:p>
          <a:p>
            <a:pPr lvl="1"/>
            <a:r>
              <a:rPr lang="en-GB" dirty="0"/>
              <a:t>What was the treatment history for patient Z?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6FE6B-A6FD-3D4B-AFF4-C6A8878A78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15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Characteristics of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Time structure</a:t>
            </a:r>
          </a:p>
          <a:p>
            <a:pPr lvl="1"/>
            <a:r>
              <a:rPr lang="en-GB" sz="2000" dirty="0"/>
              <a:t>Linear</a:t>
            </a:r>
          </a:p>
          <a:p>
            <a:pPr lvl="1"/>
            <a:r>
              <a:rPr lang="en-GB" sz="2000" dirty="0"/>
              <a:t>Branching time, possible futures</a:t>
            </a:r>
          </a:p>
          <a:p>
            <a:pPr lvl="1"/>
            <a:r>
              <a:rPr lang="en-GB" sz="2000" dirty="0"/>
              <a:t>Directed acyclic graph</a:t>
            </a:r>
          </a:p>
          <a:p>
            <a:pPr lvl="1"/>
            <a:r>
              <a:rPr lang="en-GB" sz="2000" dirty="0"/>
              <a:t>Periodic/cyclic</a:t>
            </a:r>
          </a:p>
          <a:p>
            <a:pPr marL="0" indent="0">
              <a:buNone/>
            </a:pPr>
            <a:r>
              <a:rPr lang="en-GB" dirty="0" err="1"/>
              <a:t>Boundedness</a:t>
            </a:r>
            <a:r>
              <a:rPr lang="en-GB" dirty="0"/>
              <a:t> of time</a:t>
            </a:r>
          </a:p>
          <a:p>
            <a:pPr lvl="1"/>
            <a:r>
              <a:rPr lang="en-GB" sz="2000" dirty="0"/>
              <a:t>Unbounded</a:t>
            </a:r>
          </a:p>
          <a:p>
            <a:pPr lvl="1"/>
            <a:r>
              <a:rPr lang="en-GB" sz="2000" dirty="0"/>
              <a:t>Time origin exists</a:t>
            </a:r>
          </a:p>
          <a:p>
            <a:pPr lvl="1"/>
            <a:r>
              <a:rPr lang="en-GB" sz="2000" dirty="0"/>
              <a:t>Bounded at both ends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E149A-3D04-0444-9002-BF2AD0A13D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09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Time Density: Discrete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Timeline is isomorphic to the integers</a:t>
            </a:r>
          </a:p>
          <a:p>
            <a:pPr lvl="1"/>
            <a:r>
              <a:rPr lang="en-GB" dirty="0"/>
              <a:t>Integers have a total order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Timeline is composed of fixed periods, termed </a:t>
            </a:r>
            <a:r>
              <a:rPr lang="en-GB" i="1" dirty="0" err="1"/>
              <a:t>chronons</a:t>
            </a:r>
            <a:endParaRPr lang="en-GB" i="1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Between each pair of </a:t>
            </a:r>
            <a:r>
              <a:rPr lang="en-GB" dirty="0" err="1"/>
              <a:t>chronons</a:t>
            </a:r>
            <a:r>
              <a:rPr lang="en-GB" dirty="0"/>
              <a:t> is a finite number of other </a:t>
            </a:r>
            <a:r>
              <a:rPr lang="en-GB" dirty="0" err="1"/>
              <a:t>chronons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61007D-538B-7E43-B607-EDA7EC2B68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92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Time Density: Dense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Timeline is isomorphic to the rational numbers</a:t>
            </a:r>
          </a:p>
          <a:p>
            <a:pPr lvl="1"/>
            <a:r>
              <a:rPr lang="en-GB" dirty="0"/>
              <a:t>Rational numbers have a partial order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Between each pair of </a:t>
            </a:r>
            <a:r>
              <a:rPr lang="en-GB" dirty="0" err="1"/>
              <a:t>chronons</a:t>
            </a:r>
            <a:r>
              <a:rPr lang="en-GB" dirty="0"/>
              <a:t> is an infinite number of other </a:t>
            </a:r>
            <a:r>
              <a:rPr lang="en-GB" dirty="0" err="1"/>
              <a:t>chronons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8D6B2C-27B7-D14F-9991-889819EFFC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6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Time Density: Continuous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Timeline is isomorphic to the real numbers</a:t>
            </a:r>
          </a:p>
          <a:p>
            <a:pPr lvl="1"/>
            <a:r>
              <a:rPr lang="en-GB" dirty="0"/>
              <a:t>Real numbers have a total order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Between each pair of </a:t>
            </a:r>
            <a:r>
              <a:rPr lang="en-GB" dirty="0" err="1"/>
              <a:t>chronons</a:t>
            </a:r>
            <a:r>
              <a:rPr lang="en-GB" dirty="0"/>
              <a:t> is an infinite number of other </a:t>
            </a:r>
            <a:r>
              <a:rPr lang="en-GB" dirty="0" err="1"/>
              <a:t>chronons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E6F6C4-3E41-874F-9FBF-69238F8CB4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15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Characteristics of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Granularity is important</a:t>
            </a:r>
          </a:p>
          <a:p>
            <a:pPr lvl="1"/>
            <a:r>
              <a:rPr lang="en-GB" dirty="0"/>
              <a:t>Event A occurs at 11.00am</a:t>
            </a:r>
          </a:p>
          <a:p>
            <a:pPr lvl="1"/>
            <a:r>
              <a:rPr lang="en-GB" dirty="0"/>
              <a:t>Event B occurs at 3.00pm the same day</a:t>
            </a:r>
          </a:p>
          <a:p>
            <a:pPr lvl="1"/>
            <a:r>
              <a:rPr lang="en-GB" dirty="0"/>
              <a:t>Does event A precede event B?</a:t>
            </a:r>
          </a:p>
          <a:p>
            <a:pPr lvl="1"/>
            <a:r>
              <a:rPr lang="en-GB" dirty="0"/>
              <a:t>The answer is different if</a:t>
            </a:r>
          </a:p>
          <a:p>
            <a:pPr lvl="2"/>
            <a:r>
              <a:rPr lang="en-GB" dirty="0"/>
              <a:t>Granularity is one day</a:t>
            </a:r>
          </a:p>
          <a:p>
            <a:pPr lvl="2"/>
            <a:r>
              <a:rPr lang="en-GB" dirty="0"/>
              <a:t>Granularity is one minute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There is also a distinction between sequence and time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60110B-24C9-C84E-AE0E-37D2F15CF9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44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Storing Times in a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Various times may be associated with an event that appears in a database</a:t>
            </a:r>
          </a:p>
          <a:p>
            <a:pPr marL="0" indent="0">
              <a:buNone/>
            </a:pPr>
            <a:r>
              <a:rPr lang="en-GB" dirty="0"/>
              <a:t>We may wish to record</a:t>
            </a:r>
          </a:p>
          <a:p>
            <a:pPr lvl="1"/>
            <a:r>
              <a:rPr lang="en-GB" dirty="0"/>
              <a:t>The Valid Time of a fact </a:t>
            </a:r>
            <a:r>
              <a:rPr lang="en-US" dirty="0"/>
              <a:t>–</a:t>
            </a:r>
            <a:r>
              <a:rPr lang="en-GB" dirty="0"/>
              <a:t> when the fact is true in reality</a:t>
            </a:r>
          </a:p>
          <a:p>
            <a:pPr lvl="1"/>
            <a:r>
              <a:rPr lang="en-GB" dirty="0"/>
              <a:t>The Transaction Time of a fact </a:t>
            </a:r>
            <a:r>
              <a:rPr lang="en-US" dirty="0"/>
              <a:t>–</a:t>
            </a:r>
            <a:r>
              <a:rPr lang="en-GB" dirty="0"/>
              <a:t> when the fact is current in the database, and can be retrieved</a:t>
            </a:r>
          </a:p>
          <a:p>
            <a:pPr lvl="1"/>
            <a:r>
              <a:rPr lang="en-GB" dirty="0"/>
              <a:t>Both of these (</a:t>
            </a:r>
            <a:r>
              <a:rPr lang="en-GB" i="1" dirty="0" err="1"/>
              <a:t>bitemporal</a:t>
            </a:r>
            <a:r>
              <a:rPr lang="en-GB" dirty="0"/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4F1AA-8028-7041-A103-4F5DD9DE6D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66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SQL Extensions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TSQL includes:</a:t>
            </a:r>
          </a:p>
          <a:p>
            <a:pPr lvl="1"/>
            <a:r>
              <a:rPr lang="en-GB" dirty="0"/>
              <a:t>A WHEN clause (see next slide)</a:t>
            </a:r>
          </a:p>
          <a:p>
            <a:pPr lvl="1"/>
            <a:r>
              <a:rPr lang="en-GB" dirty="0"/>
              <a:t>Retrieval of timestamps</a:t>
            </a:r>
          </a:p>
          <a:p>
            <a:pPr lvl="1"/>
            <a:r>
              <a:rPr lang="en-GB" dirty="0"/>
              <a:t>Retrieval of temporally ordered information</a:t>
            </a:r>
          </a:p>
          <a:p>
            <a:pPr lvl="1"/>
            <a:r>
              <a:rPr lang="en-GB" dirty="0"/>
              <a:t>Using the TIME-SLICE clause to specify a time domain</a:t>
            </a:r>
          </a:p>
          <a:p>
            <a:pPr lvl="1"/>
            <a:r>
              <a:rPr lang="en-GB" dirty="0"/>
              <a:t>Using the GROUP BY clause for modified aggregate functions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7817D-D254-D74D-88C8-3EF53B5C7A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36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Data Types</a:t>
            </a:r>
            <a:endParaRPr lang="en-GB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COMP3211 Advanced Databases</a:t>
            </a:r>
            <a:br>
              <a:rPr lang="en-GB" dirty="0"/>
            </a:b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Dr Nicholas Gibbins - </a:t>
            </a:r>
            <a:r>
              <a:rPr lang="en-GB" dirty="0" err="1"/>
              <a:t>nmg@ecs.soton.ac.uk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2119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TSQL WHEN  Clause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Format of the SELECT </a:t>
            </a:r>
            <a:r>
              <a:rPr lang="en-US" dirty="0"/>
              <a:t>… WHEN statement</a:t>
            </a:r>
          </a:p>
          <a:p>
            <a:pPr lvl="1"/>
            <a:r>
              <a:rPr lang="en-US" dirty="0"/>
              <a:t>SELECT { select-list }</a:t>
            </a:r>
            <a:br>
              <a:rPr lang="en-US" dirty="0"/>
            </a:br>
            <a:r>
              <a:rPr lang="en-US" dirty="0"/>
              <a:t>FROM { list of relations }</a:t>
            </a:r>
            <a:br>
              <a:rPr lang="en-US" dirty="0"/>
            </a:br>
            <a:r>
              <a:rPr lang="en-US" dirty="0"/>
              <a:t>WHERE { where-clause }</a:t>
            </a:r>
            <a:br>
              <a:rPr lang="en-US" dirty="0"/>
            </a:br>
            <a:r>
              <a:rPr lang="en-US" dirty="0"/>
              <a:t>WHEN { temporal clause }</a:t>
            </a:r>
          </a:p>
          <a:p>
            <a:pPr marL="0" indent="0">
              <a:buNone/>
            </a:pPr>
            <a:r>
              <a:rPr lang="en-US" dirty="0"/>
              <a:t>Temporal comparison operators include:</a:t>
            </a:r>
          </a:p>
          <a:p>
            <a:pPr lvl="1"/>
            <a:r>
              <a:rPr lang="en-US" dirty="0"/>
              <a:t>BEFORE/AFTER, FOLLOWS/PRECEDES</a:t>
            </a:r>
            <a:br>
              <a:rPr lang="en-US" dirty="0"/>
            </a:br>
            <a:r>
              <a:rPr lang="en-US" dirty="0"/>
              <a:t>DURING, EQUIVALENT, ADJACENT, OVERLAPS</a:t>
            </a:r>
          </a:p>
          <a:p>
            <a:pPr lvl="1"/>
            <a:r>
              <a:rPr lang="en-US" dirty="0"/>
              <a:t>(compare with Allen’s Interval Calculus)</a:t>
            </a:r>
          </a:p>
          <a:p>
            <a:pPr lvl="1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A3948-EEF3-8744-BCFF-6738D6DDDE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7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Data</a:t>
            </a:r>
          </a:p>
        </p:txBody>
      </p:sp>
    </p:spTree>
    <p:extLst>
      <p:ext uri="{BB962C8B-B14F-4D97-AF65-F5344CB8AC3E}">
        <p14:creationId xmlns:p14="http://schemas.microsoft.com/office/powerpoint/2010/main" val="2077227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Spatial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Data Types include:</a:t>
            </a:r>
          </a:p>
          <a:p>
            <a:pPr lvl="1"/>
            <a:r>
              <a:rPr lang="en-GB" dirty="0"/>
              <a:t>Points</a:t>
            </a:r>
          </a:p>
          <a:p>
            <a:pPr lvl="1"/>
            <a:r>
              <a:rPr lang="en-GB" dirty="0"/>
              <a:t>Regions</a:t>
            </a:r>
          </a:p>
          <a:p>
            <a:pPr lvl="2"/>
            <a:r>
              <a:rPr lang="en-GB" dirty="0"/>
              <a:t>Boxes</a:t>
            </a:r>
          </a:p>
          <a:p>
            <a:pPr lvl="2"/>
            <a:r>
              <a:rPr lang="en-GB" dirty="0"/>
              <a:t>Quadrangles</a:t>
            </a:r>
          </a:p>
          <a:p>
            <a:pPr lvl="2"/>
            <a:r>
              <a:rPr lang="en-GB" dirty="0"/>
              <a:t>Polynomial surfaces</a:t>
            </a:r>
          </a:p>
          <a:p>
            <a:pPr lvl="1"/>
            <a:r>
              <a:rPr lang="en-GB" dirty="0"/>
              <a:t>Vectors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7BBB7D-933F-BC40-B513-6411B28C1F0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Operations include:</a:t>
            </a:r>
          </a:p>
          <a:p>
            <a:pPr lvl="1"/>
            <a:r>
              <a:rPr lang="en-GB" dirty="0"/>
              <a:t>Length</a:t>
            </a:r>
          </a:p>
          <a:p>
            <a:pPr lvl="1"/>
            <a:r>
              <a:rPr lang="en-GB" dirty="0"/>
              <a:t>Intersect</a:t>
            </a:r>
          </a:p>
          <a:p>
            <a:pPr lvl="1"/>
            <a:r>
              <a:rPr lang="en-GB" dirty="0"/>
              <a:t>Containment</a:t>
            </a:r>
          </a:p>
          <a:p>
            <a:pPr lvl="1"/>
            <a:r>
              <a:rPr lang="en-GB" dirty="0"/>
              <a:t>Overlap</a:t>
            </a:r>
          </a:p>
          <a:p>
            <a:pPr lvl="1"/>
            <a:r>
              <a:rPr lang="en-GB" dirty="0"/>
              <a:t>Centre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DB8E76D-47BF-7C42-A4BD-EF53CCAB98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46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Spatial Data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Computer Aided Design (CAD)</a:t>
            </a:r>
          </a:p>
          <a:p>
            <a:pPr marL="0" indent="0">
              <a:buNone/>
            </a:pPr>
            <a:r>
              <a:rPr lang="en-GB" dirty="0"/>
              <a:t>Computer generated graphics</a:t>
            </a:r>
          </a:p>
          <a:p>
            <a:pPr marL="0" indent="0">
              <a:buNone/>
            </a:pPr>
            <a:r>
              <a:rPr lang="en-GB" dirty="0"/>
              <a:t>Geographic Information Systems (GIS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For these systems, the properties of interest would include:</a:t>
            </a:r>
          </a:p>
          <a:p>
            <a:pPr lvl="1"/>
            <a:r>
              <a:rPr lang="en-GB" dirty="0"/>
              <a:t>Connectivity</a:t>
            </a:r>
          </a:p>
          <a:p>
            <a:pPr lvl="1"/>
            <a:r>
              <a:rPr lang="en-GB" dirty="0"/>
              <a:t>Adjacency</a:t>
            </a:r>
          </a:p>
          <a:p>
            <a:pPr lvl="1"/>
            <a:r>
              <a:rPr lang="en-GB" dirty="0"/>
              <a:t>Order</a:t>
            </a:r>
          </a:p>
          <a:p>
            <a:pPr lvl="1"/>
            <a:r>
              <a:rPr lang="en-GB" dirty="0"/>
              <a:t>Metric relations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7C758F-B0BA-2144-B111-720DA954C3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51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Spatial Data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 systems dealing with space:</a:t>
            </a:r>
          </a:p>
          <a:p>
            <a:pPr lvl="1"/>
            <a:r>
              <a:rPr lang="en-GB" dirty="0"/>
              <a:t>Data objects may be highly complex</a:t>
            </a:r>
          </a:p>
          <a:p>
            <a:pPr lvl="1"/>
            <a:r>
              <a:rPr lang="en-GB" dirty="0"/>
              <a:t>Data volumes may be very large</a:t>
            </a:r>
          </a:p>
          <a:p>
            <a:pPr lvl="1"/>
            <a:r>
              <a:rPr lang="en-GB" dirty="0"/>
              <a:t>Data may be held in real time</a:t>
            </a:r>
          </a:p>
          <a:p>
            <a:pPr lvl="1"/>
            <a:r>
              <a:rPr lang="en-GB" dirty="0"/>
              <a:t>Performance is not easy to achieve</a:t>
            </a:r>
          </a:p>
          <a:p>
            <a:pPr lvl="1"/>
            <a:r>
              <a:rPr lang="en-GB" dirty="0"/>
              <a:t>Access is likely to be through specialised graphical front ends; operator skills are key</a:t>
            </a:r>
          </a:p>
          <a:p>
            <a:pPr lvl="1"/>
            <a:r>
              <a:rPr lang="en-GB" dirty="0"/>
              <a:t>Query processing will (probably) not be performed using SQL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FB548-4079-DA42-9D8B-8CFA27693D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96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Multimedia Data</a:t>
            </a:r>
          </a:p>
        </p:txBody>
      </p:sp>
    </p:spTree>
    <p:extLst>
      <p:ext uri="{BB962C8B-B14F-4D97-AF65-F5344CB8AC3E}">
        <p14:creationId xmlns:p14="http://schemas.microsoft.com/office/powerpoint/2010/main" val="3139227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Textual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Text data may be</a:t>
            </a:r>
          </a:p>
          <a:p>
            <a:pPr lvl="1"/>
            <a:r>
              <a:rPr lang="en-GB" dirty="0"/>
              <a:t>Already in machine-readable form, from a word-processor, spreadsheet or other source</a:t>
            </a:r>
          </a:p>
          <a:p>
            <a:pPr lvl="1"/>
            <a:r>
              <a:rPr lang="en-GB" dirty="0"/>
              <a:t>Read using OCR techniques</a:t>
            </a:r>
          </a:p>
          <a:p>
            <a:pPr marL="0" indent="0">
              <a:buNone/>
            </a:pPr>
            <a:r>
              <a:rPr lang="en-GB" dirty="0"/>
              <a:t>Text data is essentially unstructured, and an index of some kind needs to be built</a:t>
            </a:r>
          </a:p>
          <a:p>
            <a:pPr lvl="1"/>
            <a:r>
              <a:rPr lang="en-GB" dirty="0"/>
              <a:t>By a human operator</a:t>
            </a:r>
          </a:p>
          <a:p>
            <a:pPr lvl="1"/>
            <a:r>
              <a:rPr lang="en-GB" dirty="0"/>
              <a:t>Automatically by building a inverted list of every significant word in the database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B7C574-C5D7-484F-AA4A-7B5C8E997D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98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Textual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Markup</a:t>
            </a:r>
            <a:r>
              <a:rPr lang="en-GB" dirty="0"/>
              <a:t> languages do give some structure to a document</a:t>
            </a:r>
          </a:p>
          <a:p>
            <a:pPr lvl="1"/>
            <a:r>
              <a:rPr lang="en-GB" dirty="0"/>
              <a:t>HTML is a </a:t>
            </a:r>
            <a:r>
              <a:rPr lang="en-GB" dirty="0" err="1"/>
              <a:t>markup</a:t>
            </a:r>
            <a:r>
              <a:rPr lang="en-GB" dirty="0"/>
              <a:t> language for the Web</a:t>
            </a:r>
          </a:p>
          <a:p>
            <a:pPr marL="0" indent="0">
              <a:buNone/>
            </a:pPr>
            <a:r>
              <a:rPr lang="en-GB" dirty="0"/>
              <a:t>XML (and its predecessor SGML) allows a programmer to create portable documents that contain structured data</a:t>
            </a:r>
          </a:p>
          <a:p>
            <a:pPr lvl="1"/>
            <a:r>
              <a:rPr lang="en-GB" dirty="0"/>
              <a:t>Can also create new </a:t>
            </a:r>
            <a:r>
              <a:rPr lang="en-GB" dirty="0" err="1"/>
              <a:t>markup</a:t>
            </a:r>
            <a:r>
              <a:rPr lang="en-GB" dirty="0"/>
              <a:t> languages</a:t>
            </a:r>
          </a:p>
          <a:p>
            <a:pPr marL="0" indent="0">
              <a:buNone/>
            </a:pPr>
            <a:r>
              <a:rPr lang="en-GB" dirty="0"/>
              <a:t>Character Large Objects (CLOBs) are now commonly supported by vendors</a:t>
            </a:r>
          </a:p>
          <a:p>
            <a:pPr lvl="1"/>
            <a:r>
              <a:rPr lang="en-GB" dirty="0"/>
              <a:t>Able to store and handle text documents in addition to standard data</a:t>
            </a:r>
          </a:p>
          <a:p>
            <a:pPr lvl="1"/>
            <a:r>
              <a:rPr lang="en-GB" dirty="0"/>
              <a:t>Provision of text search and retrieval facilities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EBB1EE-1A4E-A647-ABB9-7C11E55A55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32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Text and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Much data is stored in the form of text</a:t>
            </a:r>
          </a:p>
          <a:p>
            <a:pPr marL="0" indent="0">
              <a:buNone/>
            </a:pPr>
            <a:r>
              <a:rPr lang="en-GB" dirty="0"/>
              <a:t>It would be very useful to be able to ask queries such as:</a:t>
            </a:r>
          </a:p>
          <a:p>
            <a:pPr lvl="1"/>
            <a:r>
              <a:rPr lang="en-GB" dirty="0"/>
              <a:t>Find all the legal documents concerning client ‘Jones’</a:t>
            </a:r>
          </a:p>
          <a:p>
            <a:pPr lvl="1"/>
            <a:r>
              <a:rPr lang="en-GB" dirty="0"/>
              <a:t>Find all the suspects with false teeth who have been interviewed</a:t>
            </a:r>
          </a:p>
          <a:p>
            <a:pPr lvl="1"/>
            <a:r>
              <a:rPr lang="en-GB" dirty="0"/>
              <a:t>Find all the articles on ‘databases’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EA1DC-8CEA-9D46-B65D-40047F416A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86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Image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Examples of still images include:</a:t>
            </a:r>
          </a:p>
          <a:p>
            <a:pPr lvl="1"/>
            <a:r>
              <a:rPr lang="en-GB" dirty="0"/>
              <a:t>X-Rays</a:t>
            </a:r>
          </a:p>
          <a:p>
            <a:pPr lvl="1"/>
            <a:r>
              <a:rPr lang="en-GB" dirty="0"/>
              <a:t>Maps</a:t>
            </a:r>
          </a:p>
          <a:p>
            <a:pPr lvl="1"/>
            <a:r>
              <a:rPr lang="en-GB" dirty="0"/>
              <a:t>Photographs</a:t>
            </a:r>
          </a:p>
          <a:p>
            <a:pPr marL="0" indent="0">
              <a:buNone/>
            </a:pPr>
            <a:r>
              <a:rPr lang="en-GB" dirty="0"/>
              <a:t>These are all classified as binary large objects (</a:t>
            </a:r>
            <a:r>
              <a:rPr lang="en-GB" dirty="0" err="1"/>
              <a:t>BLOBs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No attached semantics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978107-EC18-9E4D-8BF5-0D5AC40817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96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Data types and operations</a:t>
            </a:r>
          </a:p>
          <a:p>
            <a:r>
              <a:rPr lang="en-US" dirty="0"/>
              <a:t>Temporal data</a:t>
            </a:r>
          </a:p>
          <a:p>
            <a:r>
              <a:rPr lang="en-US" dirty="0"/>
              <a:t>Spatial data</a:t>
            </a:r>
          </a:p>
          <a:p>
            <a:r>
              <a:rPr lang="en-US" dirty="0"/>
              <a:t>Multimedia data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86DDD-F71F-1543-A213-DB12A3814C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197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Image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An image database needs to provide support for:</a:t>
            </a:r>
          </a:p>
          <a:p>
            <a:pPr lvl="1"/>
            <a:r>
              <a:rPr lang="en-GB" dirty="0"/>
              <a:t>Image analysis and pattern recognition</a:t>
            </a:r>
          </a:p>
          <a:p>
            <a:pPr lvl="1"/>
            <a:r>
              <a:rPr lang="en-GB" dirty="0"/>
              <a:t>Image structuring and understanding</a:t>
            </a:r>
          </a:p>
          <a:p>
            <a:pPr lvl="1"/>
            <a:r>
              <a:rPr lang="en-GB" dirty="0"/>
              <a:t>Spatial reasoning and image information retrieval</a:t>
            </a:r>
          </a:p>
          <a:p>
            <a:pPr marL="0" indent="0">
              <a:buNone/>
            </a:pPr>
            <a:r>
              <a:rPr lang="en-GB" dirty="0"/>
              <a:t>Mainstream DB vendors now adding</a:t>
            </a:r>
          </a:p>
          <a:p>
            <a:pPr lvl="1"/>
            <a:r>
              <a:rPr lang="en-GB" dirty="0"/>
              <a:t>Support for </a:t>
            </a:r>
            <a:r>
              <a:rPr lang="en-GB" dirty="0" err="1"/>
              <a:t>BLOBs</a:t>
            </a:r>
            <a:endParaRPr lang="en-GB" dirty="0"/>
          </a:p>
          <a:p>
            <a:pPr lvl="1"/>
            <a:r>
              <a:rPr lang="en-GB" dirty="0"/>
              <a:t>Access using QBIC (Query by Image Content)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CFBD39-779C-EA40-AA5A-7907478FDF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96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Audio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Digitised sound</a:t>
            </a:r>
          </a:p>
          <a:p>
            <a:pPr lvl="1"/>
            <a:r>
              <a:rPr lang="en-GB" dirty="0"/>
              <a:t>Stored in various formats, such as WAV or MP3</a:t>
            </a:r>
          </a:p>
          <a:p>
            <a:pPr lvl="1"/>
            <a:r>
              <a:rPr lang="en-GB" dirty="0"/>
              <a:t>Consumes large amounts of storage</a:t>
            </a:r>
          </a:p>
          <a:p>
            <a:pPr lvl="1"/>
            <a:r>
              <a:rPr lang="en-GB" dirty="0"/>
              <a:t>Compression techniques normally used</a:t>
            </a:r>
          </a:p>
          <a:p>
            <a:pPr marL="0" indent="0">
              <a:buNone/>
            </a:pPr>
            <a:r>
              <a:rPr lang="en-GB" dirty="0"/>
              <a:t>MIDI (Musical Instrument Digital Interface)</a:t>
            </a:r>
          </a:p>
          <a:p>
            <a:pPr lvl="1"/>
            <a:r>
              <a:rPr lang="en-GB" dirty="0"/>
              <a:t>More compact than digitised audio</a:t>
            </a:r>
          </a:p>
          <a:p>
            <a:pPr lvl="1"/>
            <a:r>
              <a:rPr lang="en-GB" dirty="0"/>
              <a:t>Consists of a sequence of instructions:</a:t>
            </a:r>
            <a:br>
              <a:rPr lang="en-GB" dirty="0"/>
            </a:br>
            <a:r>
              <a:rPr lang="en-GB" dirty="0" err="1"/>
              <a:t>Note_On</a:t>
            </a:r>
            <a:r>
              <a:rPr lang="en-GB" dirty="0"/>
              <a:t>, </a:t>
            </a:r>
            <a:r>
              <a:rPr lang="en-GB" dirty="0" err="1"/>
              <a:t>Note_Off</a:t>
            </a:r>
            <a:r>
              <a:rPr lang="en-GB" dirty="0"/>
              <a:t>, </a:t>
            </a:r>
            <a:r>
              <a:rPr lang="en-GB" dirty="0" err="1"/>
              <a:t>Increase_Volume</a:t>
            </a:r>
            <a:endParaRPr lang="en-GB" dirty="0"/>
          </a:p>
          <a:p>
            <a:pPr lvl="1"/>
            <a:r>
              <a:rPr lang="en-GB" dirty="0"/>
              <a:t>Interpreted by a synthesiser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87DC3-1368-9E4C-AA22-44DF2F0817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60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Video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One of the most space hungry formats of all</a:t>
            </a:r>
          </a:p>
          <a:p>
            <a:pPr lvl="1"/>
            <a:r>
              <a:rPr lang="en-GB" dirty="0"/>
              <a:t>Images stored as a sequence of frames</a:t>
            </a:r>
          </a:p>
          <a:p>
            <a:pPr lvl="1"/>
            <a:r>
              <a:rPr lang="en-GB" dirty="0"/>
              <a:t>Each frame can consume over a megabyte</a:t>
            </a:r>
          </a:p>
          <a:p>
            <a:pPr lvl="1"/>
            <a:r>
              <a:rPr lang="en-GB" dirty="0"/>
              <a:t>Frames typically played back at 24-30 fps</a:t>
            </a:r>
          </a:p>
          <a:p>
            <a:pPr marL="0" indent="0">
              <a:buNone/>
            </a:pPr>
            <a:r>
              <a:rPr lang="en-GB" dirty="0"/>
              <a:t>To integrate video and audio, interleaved file structures incorporate times sequencing of audio/video playback</a:t>
            </a:r>
          </a:p>
          <a:p>
            <a:pPr lvl="1"/>
            <a:r>
              <a:rPr lang="en-GB" dirty="0"/>
              <a:t>Microsoft AVI</a:t>
            </a:r>
          </a:p>
          <a:p>
            <a:pPr lvl="1"/>
            <a:r>
              <a:rPr lang="en-GB" dirty="0"/>
              <a:t>Apple </a:t>
            </a:r>
            <a:r>
              <a:rPr lang="en-GB" dirty="0" err="1"/>
              <a:t>Quicktime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E414F3-967E-E94D-B31C-7D15564B22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795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0700C-288D-B749-8F3A-75A2CF1CC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Lecture: DBMS Architecture</a:t>
            </a:r>
          </a:p>
        </p:txBody>
      </p:sp>
    </p:spTree>
    <p:extLst>
      <p:ext uri="{BB962C8B-B14F-4D97-AF65-F5344CB8AC3E}">
        <p14:creationId xmlns:p14="http://schemas.microsoft.com/office/powerpoint/2010/main" val="1261602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Types and Operations</a:t>
            </a:r>
          </a:p>
        </p:txBody>
      </p:sp>
    </p:spTree>
    <p:extLst>
      <p:ext uri="{BB962C8B-B14F-4D97-AF65-F5344CB8AC3E}">
        <p14:creationId xmlns:p14="http://schemas.microsoft.com/office/powerpoint/2010/main" val="2126101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Data Types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/>
              <a:t>Numeric</a:t>
            </a:r>
          </a:p>
          <a:p>
            <a:r>
              <a:rPr lang="en-GB"/>
              <a:t>Character</a:t>
            </a:r>
          </a:p>
          <a:p>
            <a:r>
              <a:rPr lang="en-GB"/>
              <a:t>Temporal</a:t>
            </a:r>
          </a:p>
          <a:p>
            <a:r>
              <a:rPr lang="en-GB"/>
              <a:t>Spatial</a:t>
            </a:r>
          </a:p>
          <a:p>
            <a:r>
              <a:rPr lang="en-GB"/>
              <a:t>Image</a:t>
            </a:r>
          </a:p>
          <a:p>
            <a:r>
              <a:rPr lang="en-GB"/>
              <a:t>Text</a:t>
            </a:r>
          </a:p>
          <a:p>
            <a:r>
              <a:rPr lang="en-GB"/>
              <a:t>Audio and Video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83033E-7E58-024A-BC01-51DF85FE9F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59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Operations on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/>
              <a:t>Comparison</a:t>
            </a:r>
          </a:p>
          <a:p>
            <a:r>
              <a:rPr lang="en-GB"/>
              <a:t>Arithmetic</a:t>
            </a:r>
          </a:p>
          <a:p>
            <a:r>
              <a:rPr lang="en-GB"/>
              <a:t>Fuzzy searches</a:t>
            </a:r>
          </a:p>
          <a:p>
            <a:r>
              <a:rPr lang="en-GB"/>
              <a:t>Retrieve all documents that contain a given word</a:t>
            </a:r>
          </a:p>
          <a:p>
            <a:r>
              <a:rPr lang="en-GB"/>
              <a:t>Find a picture that contains blue sky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6FF8C5-FC6D-A741-B1A5-6AD847BB6B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06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operations are meaningful?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Can you add two weights together?</a:t>
            </a:r>
          </a:p>
          <a:p>
            <a:pPr lvl="1"/>
            <a:r>
              <a:rPr lang="en-GB" dirty="0"/>
              <a:t>2kg + 2kg = ?</a:t>
            </a:r>
          </a:p>
          <a:p>
            <a:pPr marL="0" indent="0">
              <a:buNone/>
            </a:pPr>
            <a:r>
              <a:rPr lang="en-GB" dirty="0"/>
              <a:t>Can you multiply two weights?</a:t>
            </a:r>
          </a:p>
          <a:p>
            <a:pPr lvl="1"/>
            <a:r>
              <a:rPr lang="en-GB" dirty="0"/>
              <a:t>2kg * 2kg = ?</a:t>
            </a:r>
          </a:p>
          <a:p>
            <a:pPr marL="0" indent="0">
              <a:buNone/>
            </a:pPr>
            <a:r>
              <a:rPr lang="en-GB" dirty="0"/>
              <a:t>Can you add a weight to a quantity?</a:t>
            </a:r>
          </a:p>
          <a:p>
            <a:pPr lvl="1"/>
            <a:r>
              <a:rPr lang="en-GB" dirty="0"/>
              <a:t>13 + 2kg = ?</a:t>
            </a:r>
          </a:p>
          <a:p>
            <a:pPr marL="0" indent="0">
              <a:buNone/>
            </a:pPr>
            <a:r>
              <a:rPr lang="en-GB" dirty="0"/>
              <a:t>Can you multiply a weight by a quantity?</a:t>
            </a:r>
          </a:p>
          <a:p>
            <a:pPr lvl="1"/>
            <a:r>
              <a:rPr lang="en-GB" dirty="0"/>
              <a:t>13 * 2 kg = 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DB3573-9F87-D34C-B75D-AEB8AF32CD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8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operations are meaningful?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Can you compare two images?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756BB66-1227-894B-ABC3-859A38616A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68.green_ap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286000"/>
            <a:ext cx="2362200" cy="2362200"/>
          </a:xfrm>
          <a:prstGeom prst="rect">
            <a:avLst/>
          </a:prstGeom>
        </p:spPr>
      </p:pic>
      <p:pic>
        <p:nvPicPr>
          <p:cNvPr id="5" name="Picture 4" descr="litcrittoolkit-orange-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2682566"/>
            <a:ext cx="1720850" cy="17370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600" y="327660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Georgia"/>
                <a:cs typeface="Georgia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052710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operations are meaningful?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Can you add two images?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876016-9E28-9A49-A717-DB131523DF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68.green_ap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286000"/>
            <a:ext cx="2362200" cy="2362200"/>
          </a:xfrm>
          <a:prstGeom prst="rect">
            <a:avLst/>
          </a:prstGeom>
        </p:spPr>
      </p:pic>
      <p:pic>
        <p:nvPicPr>
          <p:cNvPr id="5" name="Picture 4" descr="litcrittoolkit-orange-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2682566"/>
            <a:ext cx="1720850" cy="17370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600" y="327660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Georgia"/>
                <a:cs typeface="Georgia"/>
              </a:rPr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86800" y="3276600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Georgia"/>
                <a:cs typeface="Georgia"/>
              </a:rPr>
              <a:t>= ?</a:t>
            </a:r>
          </a:p>
        </p:txBody>
      </p:sp>
    </p:spTree>
    <p:extLst>
      <p:ext uri="{BB962C8B-B14F-4D97-AF65-F5344CB8AC3E}">
        <p14:creationId xmlns:p14="http://schemas.microsoft.com/office/powerpoint/2010/main" val="3276292871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62</TotalTime>
  <Words>1059</Words>
  <Application>Microsoft Macintosh PowerPoint</Application>
  <PresentationFormat>Widescreen</PresentationFormat>
  <Paragraphs>199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Lucida Sans</vt:lpstr>
      <vt:lpstr>Calibri</vt:lpstr>
      <vt:lpstr>Arial</vt:lpstr>
      <vt:lpstr>Lucida Grande</vt:lpstr>
      <vt:lpstr>Georgia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Data Types</vt:lpstr>
      <vt:lpstr>Overview</vt:lpstr>
      <vt:lpstr>Data Types and Operations</vt:lpstr>
      <vt:lpstr>Data Types</vt:lpstr>
      <vt:lpstr>Operations on Data</vt:lpstr>
      <vt:lpstr>Which operations are meaningful?</vt:lpstr>
      <vt:lpstr>Which operations are meaningful?</vt:lpstr>
      <vt:lpstr>Which operations are meaningful?</vt:lpstr>
      <vt:lpstr>Further Questions</vt:lpstr>
      <vt:lpstr>Temporal Data</vt:lpstr>
      <vt:lpstr>Temporal Data</vt:lpstr>
      <vt:lpstr>Characteristics of Time</vt:lpstr>
      <vt:lpstr>Time Density: Discrete</vt:lpstr>
      <vt:lpstr>Time Density: Dense</vt:lpstr>
      <vt:lpstr>Time Density: Continuous</vt:lpstr>
      <vt:lpstr>Characteristics of Time</vt:lpstr>
      <vt:lpstr>Storing Times in a Database</vt:lpstr>
      <vt:lpstr>SQL Extensions</vt:lpstr>
      <vt:lpstr>TSQL WHEN  Clause</vt:lpstr>
      <vt:lpstr>Spatial Data</vt:lpstr>
      <vt:lpstr>Spatial Data</vt:lpstr>
      <vt:lpstr>Spatial Data Applications</vt:lpstr>
      <vt:lpstr>Spatial Data Characteristics</vt:lpstr>
      <vt:lpstr>Multimedia Data</vt:lpstr>
      <vt:lpstr>Textual Data</vt:lpstr>
      <vt:lpstr>Textual Data</vt:lpstr>
      <vt:lpstr>Text and Documents</vt:lpstr>
      <vt:lpstr>Image Data</vt:lpstr>
      <vt:lpstr>Image Databases</vt:lpstr>
      <vt:lpstr>Audio Data</vt:lpstr>
      <vt:lpstr>Video Data</vt:lpstr>
      <vt:lpstr>Next Lecture: DBMS Architecture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Gibbins N.M.</dc:creator>
  <cp:lastModifiedBy>Nicholas Gibbins</cp:lastModifiedBy>
  <cp:revision>2</cp:revision>
  <dcterms:created xsi:type="dcterms:W3CDTF">2019-01-30T20:19:03Z</dcterms:created>
  <dcterms:modified xsi:type="dcterms:W3CDTF">2021-01-26T14:43:41Z</dcterms:modified>
</cp:coreProperties>
</file>