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25"/>
  </p:notesMasterIdLst>
  <p:sldIdLst>
    <p:sldId id="298" r:id="rId9"/>
    <p:sldId id="299" r:id="rId10"/>
    <p:sldId id="273" r:id="rId11"/>
    <p:sldId id="304" r:id="rId12"/>
    <p:sldId id="276" r:id="rId13"/>
    <p:sldId id="277" r:id="rId14"/>
    <p:sldId id="278" r:id="rId15"/>
    <p:sldId id="308" r:id="rId16"/>
    <p:sldId id="305" r:id="rId17"/>
    <p:sldId id="291" r:id="rId18"/>
    <p:sldId id="292" r:id="rId19"/>
    <p:sldId id="293" r:id="rId20"/>
    <p:sldId id="295" r:id="rId21"/>
    <p:sldId id="309" r:id="rId22"/>
    <p:sldId id="306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6"/>
    <p:restoredTop sz="53492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236" y="3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C5C38-6D5D-DB4D-BEC8-00292445BAFF}" type="slidenum">
              <a:rPr lang="en-GB"/>
              <a:pPr/>
              <a:t>2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50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0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0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8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1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13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3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7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9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06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0C5-6E19-6440-B042-7ACF5849C2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2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7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05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380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3" r:id="rId20"/>
    <p:sldLayoutId id="2147483744" r:id="rId21"/>
    <p:sldLayoutId id="2147483745" r:id="rId22"/>
    <p:sldLayoutId id="2147483747" r:id="rId23"/>
    <p:sldLayoutId id="214748374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28" r:id="rId4"/>
    <p:sldLayoutId id="2147483729" r:id="rId5"/>
    <p:sldLayoutId id="2147483730" r:id="rId6"/>
    <p:sldLayoutId id="214748374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36" r:id="rId4"/>
    <p:sldLayoutId id="214748373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38" r:id="rId4"/>
    <p:sldLayoutId id="214748373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40" r:id="rId4"/>
    <p:sldLayoutId id="214748374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42" r:id="rId4"/>
    <p:sldLayoutId id="214748374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0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YouTube’s Content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Content ID </a:t>
            </a:r>
            <a:r>
              <a:rPr lang="en-US" sz="2400" dirty="0"/>
              <a:t>is a system for automatic detection of uploaded videos that infringe copyright</a:t>
            </a:r>
          </a:p>
          <a:p>
            <a:r>
              <a:rPr lang="en-US" sz="2400" dirty="0"/>
              <a:t>Allows Copyright holders to manage their content</a:t>
            </a:r>
          </a:p>
          <a:p>
            <a:r>
              <a:rPr lang="en-US" sz="2400" dirty="0"/>
              <a:t>Only for large content owners</a:t>
            </a:r>
          </a:p>
          <a:p>
            <a:pPr lvl="1"/>
            <a:r>
              <a:rPr lang="en-US" sz="2000" dirty="0"/>
              <a:t>Substantial body of original material</a:t>
            </a:r>
          </a:p>
          <a:p>
            <a:pPr lvl="1"/>
            <a:r>
              <a:rPr lang="en-US" sz="2000" dirty="0"/>
              <a:t>Frequently uploaded by YouTube Creators</a:t>
            </a:r>
          </a:p>
          <a:p>
            <a:r>
              <a:rPr lang="en-US" sz="2400" dirty="0"/>
              <a:t>Copyright holders upload their content to </a:t>
            </a:r>
            <a:r>
              <a:rPr lang="en-US" sz="2400" b="1" dirty="0"/>
              <a:t>Content ID </a:t>
            </a:r>
            <a:r>
              <a:rPr lang="en-US" sz="2400" dirty="0"/>
              <a:t>system which generates fingerprints </a:t>
            </a:r>
          </a:p>
        </p:txBody>
      </p:sp>
    </p:spTree>
    <p:extLst>
      <p:ext uri="{BB962C8B-B14F-4D97-AF65-F5344CB8AC3E}">
        <p14:creationId xmlns:p14="http://schemas.microsoft.com/office/powerpoint/2010/main" val="35241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04"/>
    </mc:Choice>
    <mc:Fallback xmlns="">
      <p:transition spd="slow" advTm="953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YouTube’s Content ID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Every submission by a “YouTube Creator” is matched against fingerprint database</a:t>
            </a:r>
          </a:p>
          <a:p>
            <a:r>
              <a:rPr lang="en-US" sz="2400" dirty="0"/>
              <a:t>Content is flagged and Rights holder can 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2000" dirty="0"/>
              <a:t>Track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2000" dirty="0"/>
              <a:t>Claim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2000" dirty="0"/>
              <a:t>Block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2000" dirty="0"/>
              <a:t>Strike (Full takedown)</a:t>
            </a:r>
          </a:p>
          <a:p>
            <a:r>
              <a:rPr lang="en-US" sz="2400" dirty="0"/>
              <a:t>YouTube Creator can dispute claims and blocks</a:t>
            </a:r>
          </a:p>
          <a:p>
            <a:r>
              <a:rPr lang="en-US" sz="2400" dirty="0"/>
              <a:t>After claim resolution revenue generated is passed to Rights holder or YouTube Creator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09"/>
    </mc:Choice>
    <mc:Fallback xmlns="">
      <p:transition spd="slow" advTm="4340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Content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Only as good as the Matching Algorithm and Content ID database of fingerprints</a:t>
            </a:r>
          </a:p>
          <a:p>
            <a:pPr lvl="1"/>
            <a:r>
              <a:rPr lang="en-US" sz="2000" dirty="0"/>
              <a:t>99.7% accurate but 500 hours per minute being uploaded</a:t>
            </a:r>
          </a:p>
          <a:p>
            <a:pPr lvl="1"/>
            <a:r>
              <a:rPr lang="en-US" sz="2000" dirty="0"/>
              <a:t>A lot of false negatives/positives</a:t>
            </a:r>
          </a:p>
          <a:p>
            <a:r>
              <a:rPr lang="en-US" sz="2400" dirty="0"/>
              <a:t>Rights holders can take down negative videos but leave positive</a:t>
            </a:r>
          </a:p>
          <a:p>
            <a:r>
              <a:rPr lang="en-US" sz="2400" dirty="0"/>
              <a:t>Creators can loose channel if the receive too many strikes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26"/>
    </mc:Choice>
    <mc:Fallback xmlns="">
      <p:transition spd="slow" advTm="3502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Standards and Digital Rights Management (DRM)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Encrypted Media Extensions standard</a:t>
            </a:r>
          </a:p>
          <a:p>
            <a:r>
              <a:rPr lang="en-US" dirty="0"/>
              <a:t>DRM systems to hook directly into browser</a:t>
            </a:r>
          </a:p>
          <a:p>
            <a:r>
              <a:rPr lang="en-US" dirty="0"/>
              <a:t>Video streams </a:t>
            </a:r>
            <a:r>
              <a:rPr lang="en-US" dirty="0" err="1"/>
              <a:t>eg</a:t>
            </a:r>
            <a:r>
              <a:rPr lang="en-US" dirty="0"/>
              <a:t> Netflix in the browser</a:t>
            </a:r>
          </a:p>
          <a:p>
            <a:r>
              <a:rPr lang="en-US" dirty="0"/>
              <a:t>Avoids needing plugins like Flash or Silverlight</a:t>
            </a:r>
          </a:p>
          <a:p>
            <a:r>
              <a:rPr lang="en-US" dirty="0"/>
              <a:t>Controversial for W3C</a:t>
            </a:r>
          </a:p>
          <a:p>
            <a:pPr lvl="1"/>
            <a:r>
              <a:rPr lang="en-US" dirty="0"/>
              <a:t>No View Source</a:t>
            </a:r>
          </a:p>
        </p:txBody>
      </p:sp>
    </p:spTree>
    <p:extLst>
      <p:ext uri="{BB962C8B-B14F-4D97-AF65-F5344CB8AC3E}">
        <p14:creationId xmlns:p14="http://schemas.microsoft.com/office/powerpoint/2010/main" val="4105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39"/>
    </mc:Choice>
    <mc:Fallback xmlns="">
      <p:transition spd="slow" advTm="7983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F8F82C-E63A-7746-ADDB-7CEE6F4C1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439" y="828358"/>
            <a:ext cx="9699407" cy="6029642"/>
          </a:xfrm>
        </p:spPr>
      </p:pic>
    </p:spTree>
    <p:extLst>
      <p:ext uri="{BB962C8B-B14F-4D97-AF65-F5344CB8AC3E}">
        <p14:creationId xmlns:p14="http://schemas.microsoft.com/office/powerpoint/2010/main" val="28538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13"/>
    </mc:Choice>
    <mc:Fallback xmlns="">
      <p:transition spd="slow" advTm="3271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News and Legal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Google was sued by:</a:t>
            </a:r>
          </a:p>
          <a:p>
            <a:pPr lvl="1"/>
            <a:r>
              <a:rPr lang="en-US" dirty="0" err="1"/>
              <a:t>Agence</a:t>
            </a:r>
            <a:r>
              <a:rPr lang="en-US" dirty="0"/>
              <a:t> France-</a:t>
            </a:r>
            <a:r>
              <a:rPr lang="en-US" dirty="0" err="1"/>
              <a:t>Presse</a:t>
            </a:r>
            <a:r>
              <a:rPr lang="en-US" dirty="0"/>
              <a:t> for using photos, stories and news headlines 2005</a:t>
            </a:r>
          </a:p>
          <a:p>
            <a:pPr lvl="1"/>
            <a:r>
              <a:rPr lang="en-US" dirty="0" err="1"/>
              <a:t>Beligum</a:t>
            </a:r>
            <a:r>
              <a:rPr lang="en-US" dirty="0"/>
              <a:t> news sources for using lead paragraphs 2007</a:t>
            </a:r>
          </a:p>
          <a:p>
            <a:r>
              <a:rPr lang="en-US" dirty="0"/>
              <a:t>Laws passed by German and Spain allowing publishers to charge a fee for other providers publishing short snippets of news</a:t>
            </a:r>
          </a:p>
          <a:p>
            <a:pPr lvl="1"/>
            <a:r>
              <a:rPr lang="en-US" dirty="0"/>
              <a:t>German 2013 law</a:t>
            </a:r>
          </a:p>
          <a:p>
            <a:pPr lvl="2"/>
            <a:r>
              <a:rPr lang="en-US" dirty="0"/>
              <a:t>Google refused to pay and delisted publishers</a:t>
            </a:r>
          </a:p>
          <a:p>
            <a:pPr lvl="2"/>
            <a:r>
              <a:rPr lang="en-US" dirty="0"/>
              <a:t>Publishers saw 40% drop in traffic</a:t>
            </a:r>
          </a:p>
          <a:p>
            <a:pPr lvl="2"/>
            <a:r>
              <a:rPr lang="en-US" dirty="0"/>
              <a:t>Google then successfully challenged the law; ruled invalid due to procedural issues</a:t>
            </a:r>
          </a:p>
          <a:p>
            <a:pPr lvl="1"/>
            <a:r>
              <a:rPr lang="en-US" dirty="0"/>
              <a:t>Spain introduced a similar law in 2014</a:t>
            </a:r>
          </a:p>
          <a:p>
            <a:pPr lvl="2"/>
            <a:r>
              <a:rPr lang="en-US" dirty="0"/>
              <a:t>Google shut its Google News service for Spain</a:t>
            </a:r>
          </a:p>
          <a:p>
            <a:r>
              <a:rPr lang="en-US" dirty="0"/>
              <a:t>Dubbed “Google tax” because it targeted Google display news results in search results</a:t>
            </a:r>
          </a:p>
        </p:txBody>
      </p:sp>
    </p:spTree>
    <p:extLst>
      <p:ext uri="{BB962C8B-B14F-4D97-AF65-F5344CB8AC3E}">
        <p14:creationId xmlns:p14="http://schemas.microsoft.com/office/powerpoint/2010/main" val="29068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51"/>
    </mc:Choice>
    <mc:Fallback xmlns="">
      <p:transition spd="slow" advTm="10195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be able to implement a creative commons license</a:t>
            </a:r>
          </a:p>
          <a:p>
            <a:r>
              <a:rPr lang="en-US" dirty="0"/>
              <a:t>Describe why the Content ID system used by YouTube supports copyright owners</a:t>
            </a:r>
          </a:p>
          <a:p>
            <a:r>
              <a:rPr lang="en-US" dirty="0"/>
              <a:t>EME DRM standard supports sharing copyrighted material on media sharing platforms</a:t>
            </a:r>
          </a:p>
          <a:p>
            <a:r>
              <a:rPr lang="en-US" dirty="0"/>
              <a:t>Highlight key copyright aspects in the court case between Google news and news outlets</a:t>
            </a:r>
          </a:p>
        </p:txBody>
      </p:sp>
    </p:spTree>
    <p:extLst>
      <p:ext uri="{BB962C8B-B14F-4D97-AF65-F5344CB8AC3E}">
        <p14:creationId xmlns:p14="http://schemas.microsoft.com/office/powerpoint/2010/main" val="40002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76"/>
    </mc:Choice>
    <mc:Fallback xmlns="">
      <p:transition spd="slow" advTm="375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Intellectual Property Rights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COMP6218 Web Architecture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Heather Packer </a:t>
            </a:r>
            <a:r>
              <a:rPr lang="mr-IN" dirty="0"/>
              <a:t>–</a:t>
            </a:r>
            <a:r>
              <a:rPr lang="en-US" dirty="0"/>
              <a:t> hp3@ecs.soton.ac.uk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27015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3"/>
    </mc:Choice>
    <mc:Fallback xmlns="">
      <p:transition spd="slow" advTm="81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&amp; Digital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Ease of Reproduction</a:t>
            </a:r>
          </a:p>
          <a:p>
            <a:pPr lvl="1"/>
            <a:r>
              <a:rPr lang="en-US" dirty="0"/>
              <a:t>Once a work is rendered in digital form, it can be reproduced</a:t>
            </a:r>
          </a:p>
          <a:p>
            <a:pPr lvl="2"/>
            <a:r>
              <a:rPr lang="en-US" dirty="0"/>
              <a:t>Rapidly</a:t>
            </a:r>
          </a:p>
          <a:p>
            <a:pPr lvl="2"/>
            <a:r>
              <a:rPr lang="en-US" dirty="0"/>
              <a:t>At little cost</a:t>
            </a:r>
          </a:p>
          <a:p>
            <a:pPr lvl="2"/>
            <a:r>
              <a:rPr lang="en-US" dirty="0"/>
              <a:t>Without any loss of quality</a:t>
            </a:r>
          </a:p>
          <a:p>
            <a:pPr lvl="1"/>
            <a:r>
              <a:rPr lang="en-US" dirty="0"/>
              <a:t>Each copy, in turn, can be further reproduced without any loss of quality</a:t>
            </a:r>
          </a:p>
          <a:p>
            <a:r>
              <a:rPr lang="en-US" dirty="0"/>
              <a:t>Ease of Storage</a:t>
            </a:r>
          </a:p>
          <a:p>
            <a:pPr lvl="1"/>
            <a:r>
              <a:rPr lang="en-US" dirty="0"/>
              <a:t>Gb media files </a:t>
            </a:r>
            <a:r>
              <a:rPr lang="en-US" dirty="0" err="1"/>
              <a:t>vs</a:t>
            </a:r>
            <a:r>
              <a:rPr lang="en-US" dirty="0"/>
              <a:t> Tb hard disks</a:t>
            </a:r>
          </a:p>
          <a:p>
            <a:r>
              <a:rPr lang="en-US" dirty="0"/>
              <a:t>Ease of Dissemination</a:t>
            </a:r>
          </a:p>
          <a:p>
            <a:pPr lvl="1"/>
            <a:r>
              <a:rPr lang="en-US" dirty="0"/>
              <a:t>Gb media files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fibre</a:t>
            </a:r>
            <a:r>
              <a:rPr lang="en-US" dirty="0"/>
              <a:t> optic and 4G networks</a:t>
            </a:r>
          </a:p>
        </p:txBody>
      </p:sp>
    </p:spTree>
    <p:extLst>
      <p:ext uri="{BB962C8B-B14F-4D97-AF65-F5344CB8AC3E}">
        <p14:creationId xmlns:p14="http://schemas.microsoft.com/office/powerpoint/2010/main" val="25282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32"/>
    </mc:Choice>
    <mc:Fallback xmlns="">
      <p:transition spd="slow" advTm="843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Intellectual Property Solutions</a:t>
            </a:r>
          </a:p>
        </p:txBody>
      </p:sp>
    </p:spTree>
    <p:extLst>
      <p:ext uri="{BB962C8B-B14F-4D97-AF65-F5344CB8AC3E}">
        <p14:creationId xmlns:p14="http://schemas.microsoft.com/office/powerpoint/2010/main" val="24982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2"/>
    </mc:Choice>
    <mc:Fallback xmlns="">
      <p:transition spd="slow" advTm="2286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license allows someone (the licensee) to use a work for some or all purposes, but the owner retains ownership</a:t>
            </a:r>
          </a:p>
          <a:p>
            <a:r>
              <a:rPr lang="en-US" dirty="0"/>
              <a:t>The license may be for a fixed period or it may be in perpetuity</a:t>
            </a:r>
          </a:p>
          <a:p>
            <a:r>
              <a:rPr lang="en-US" dirty="0"/>
              <a:t>In an assignment, the copyright owner transfers some or all of the rights of ownership to someone else (the assignee)</a:t>
            </a:r>
          </a:p>
          <a:p>
            <a:r>
              <a:rPr lang="en-US" dirty="0"/>
              <a:t>Explicit licenses are rarely provided</a:t>
            </a:r>
          </a:p>
          <a:p>
            <a:pPr lvl="1"/>
            <a:r>
              <a:rPr lang="en-US" dirty="0"/>
              <a:t>They are frequently unhelpful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detroitderek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981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05"/>
    </mc:Choice>
    <mc:Fallback xmlns="">
      <p:transition spd="slow" advTm="2940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531" y="274638"/>
            <a:ext cx="7130869" cy="1143000"/>
          </a:xfrm>
        </p:spPr>
        <p:txBody>
          <a:bodyPr>
            <a:normAutofit/>
          </a:bodyPr>
          <a:lstStyle/>
          <a:p>
            <a:r>
              <a:rPr lang="en-US" dirty="0"/>
              <a:t>Creative Commons 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697" y="1546413"/>
            <a:ext cx="8057908" cy="4702175"/>
          </a:xfrm>
        </p:spPr>
        <p:txBody>
          <a:bodyPr>
            <a:noAutofit/>
          </a:bodyPr>
          <a:lstStyle/>
          <a:p>
            <a:r>
              <a:rPr lang="en-US" sz="1800" dirty="0"/>
              <a:t>Creative commons addresses legal problems in the area of global copyright law</a:t>
            </a:r>
          </a:p>
          <a:p>
            <a:r>
              <a:rPr lang="en-US" sz="1800" dirty="0"/>
              <a:t>Offers viable middle ground between</a:t>
            </a:r>
          </a:p>
          <a:p>
            <a:pPr lvl="1"/>
            <a:r>
              <a:rPr lang="en-US" sz="1800" dirty="0"/>
              <a:t>Stringent copyright controls</a:t>
            </a:r>
          </a:p>
          <a:p>
            <a:pPr lvl="1"/>
            <a:r>
              <a:rPr lang="en-US" sz="1800" dirty="0"/>
              <a:t>Completely unfettered use of content</a:t>
            </a:r>
          </a:p>
          <a:p>
            <a:r>
              <a:rPr lang="en-US" sz="1800" dirty="0"/>
              <a:t>Provides a set of user friendly online licenses</a:t>
            </a:r>
          </a:p>
          <a:p>
            <a:r>
              <a:rPr lang="en-US" sz="1800" dirty="0"/>
              <a:t>Authors, musicians and other creators of content can use these licenses to protect some of their ownership rights, while giving others away</a:t>
            </a:r>
          </a:p>
          <a:p>
            <a:r>
              <a:rPr lang="en-US" sz="1800" dirty="0"/>
              <a:t>A new global standard or layer of copyright law promoting the dissemination of digital content and the free exchange of ideas</a:t>
            </a:r>
          </a:p>
          <a:p>
            <a:r>
              <a:rPr lang="en-US" sz="1800" dirty="0"/>
              <a:t>Set up your own creative commons license at creativecommons.org</a:t>
            </a:r>
          </a:p>
          <a:p>
            <a:r>
              <a:rPr lang="en-US" sz="1800" dirty="0"/>
              <a:t>Once registering something, Code is embedded	 into an html page to display the license</a:t>
            </a:r>
          </a:p>
        </p:txBody>
      </p:sp>
      <p:pic>
        <p:nvPicPr>
          <p:cNvPr id="4" name="Picture 3" descr="Creative_commons_license_spectrum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7" y="445007"/>
            <a:ext cx="3540709" cy="5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22"/>
    </mc:Choice>
    <mc:Fallback xmlns="">
      <p:transition spd="slow" advTm="830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5518"/>
            <a:ext cx="10972800" cy="4525963"/>
          </a:xfrm>
        </p:spPr>
        <p:txBody>
          <a:bodyPr>
            <a:normAutofit fontScale="85000" lnSpcReduction="2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	*https://</a:t>
            </a:r>
            <a:r>
              <a:rPr lang="en-US" sz="2000" dirty="0" err="1"/>
              <a:t>www.connectsafely.org</a:t>
            </a:r>
            <a:r>
              <a:rPr lang="en-US" sz="2000" dirty="0"/>
              <a:t>/copyright/   </a:t>
            </a:r>
          </a:p>
        </p:txBody>
      </p:sp>
      <p:pic>
        <p:nvPicPr>
          <p:cNvPr id="5" name="Picture 4" descr="Screen-Shot-2018-08-10-at-3.06.32-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79" y="815455"/>
            <a:ext cx="9044904" cy="51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2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95"/>
    </mc:Choice>
    <mc:Fallback xmlns="">
      <p:transition spd="slow" advTm="6909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BF07C-9A4A-A646-8CE9-FE18951C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4" y="0"/>
            <a:ext cx="1075939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A752DA-812F-4446-BB4D-7D10CAD5BFD7}"/>
              </a:ext>
            </a:extLst>
          </p:cNvPr>
          <p:cNvSpPr/>
          <p:nvPr/>
        </p:nvSpPr>
        <p:spPr>
          <a:xfrm>
            <a:off x="9760689" y="170121"/>
            <a:ext cx="2169041" cy="116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89525-DF6D-E745-9351-73F36BC79A2E}"/>
              </a:ext>
            </a:extLst>
          </p:cNvPr>
          <p:cNvSpPr/>
          <p:nvPr/>
        </p:nvSpPr>
        <p:spPr>
          <a:xfrm>
            <a:off x="11298864" y="1339702"/>
            <a:ext cx="822251" cy="116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7"/>
    </mc:Choice>
    <mc:Fallback xmlns="">
      <p:transition spd="slow" advTm="3909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YouTube allows users to upload video</a:t>
            </a:r>
          </a:p>
          <a:p>
            <a:r>
              <a:rPr lang="en-US" dirty="0"/>
              <a:t>Standard YouTube License: </a:t>
            </a:r>
            <a:r>
              <a:rPr lang="en-US" dirty="0" err="1"/>
              <a:t>Uploader</a:t>
            </a:r>
            <a:r>
              <a:rPr lang="en-US" dirty="0"/>
              <a:t> holds copyright, Creative Commons can be selected</a:t>
            </a:r>
          </a:p>
          <a:p>
            <a:r>
              <a:rPr lang="en-US" dirty="0"/>
              <a:t>YouTube has been </a:t>
            </a:r>
            <a:r>
              <a:rPr lang="en-US" dirty="0" err="1"/>
              <a:t>criticised</a:t>
            </a:r>
            <a:r>
              <a:rPr lang="en-US" dirty="0"/>
              <a:t> for copyrighted content</a:t>
            </a:r>
          </a:p>
          <a:p>
            <a:r>
              <a:rPr lang="en-US" dirty="0"/>
              <a:t>Provides ability to embed videos to maintain control over IP</a:t>
            </a:r>
          </a:p>
          <a:p>
            <a:r>
              <a:rPr lang="en-US" dirty="0"/>
              <a:t>A large proportion of YouTube’s revenue goes to the copyright holders of the videos</a:t>
            </a:r>
          </a:p>
          <a:p>
            <a:r>
              <a:rPr lang="en-US" dirty="0"/>
              <a:t>In early 2007, Viacom served 100,000 take down notices, and sued YouTube for $1 billion</a:t>
            </a:r>
          </a:p>
        </p:txBody>
      </p:sp>
    </p:spTree>
    <p:extLst>
      <p:ext uri="{BB962C8B-B14F-4D97-AF65-F5344CB8AC3E}">
        <p14:creationId xmlns:p14="http://schemas.microsoft.com/office/powerpoint/2010/main" val="31406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355"/>
    </mc:Choice>
    <mc:Fallback xmlns="">
      <p:transition spd="slow" advTm="223355"/>
    </mc:Fallback>
  </mc:AlternateContent>
</p:sld>
</file>

<file path=ppt/theme/theme1.xml><?xml version="1.0" encoding="utf-8"?>
<a:theme xmlns:a="http://schemas.openxmlformats.org/drawingml/2006/main" name="Southampton Wide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C7FB8697-F337-7944-BF6C-FB96E5580AC4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7C02E769-0FDE-0C4E-A392-F38FC251E033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055654B0-B660-E444-AA0D-B3C48A7BFC89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06C70491-3485-934F-AEE2-390829289E0D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73D72BC4-040E-D84E-9A78-FB3009EDC067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166383DF-174E-4647-A844-A3C758D47151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A9F065CA-4772-A44B-BDD4-FE6097D870F6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990850B8-7987-3541-89DD-FF6F97230F1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Southampton Wide.potx</Template>
  <TotalTime>7278</TotalTime>
  <Words>734</Words>
  <Application>Microsoft Office PowerPoint</Application>
  <PresentationFormat>Widescreen</PresentationFormat>
  <Paragraphs>113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Lucida Sans</vt:lpstr>
      <vt:lpstr>Southampton Wide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Digital Intellectual Property Rights</vt:lpstr>
      <vt:lpstr>Copyright &amp; Digital Technology</vt:lpstr>
      <vt:lpstr>Digital Intellectual Property Solutions</vt:lpstr>
      <vt:lpstr>Licensing</vt:lpstr>
      <vt:lpstr>Creative Commons Licensing</vt:lpstr>
      <vt:lpstr>PowerPoint Presentation</vt:lpstr>
      <vt:lpstr>PowerPoint Presentation</vt:lpstr>
      <vt:lpstr>YouTube</vt:lpstr>
      <vt:lpstr>YouTube’s Content ID</vt:lpstr>
      <vt:lpstr>YouTube’s Content ID cont.</vt:lpstr>
      <vt:lpstr>Problems with Content ID</vt:lpstr>
      <vt:lpstr>Web Standards and Digital Rights Management (DRM)</vt:lpstr>
      <vt:lpstr>PowerPoint Presentation</vt:lpstr>
      <vt:lpstr>Google News and Legal Action</vt:lpstr>
      <vt:lpstr>Learning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Heather Packer</cp:lastModifiedBy>
  <cp:revision>117</cp:revision>
  <dcterms:created xsi:type="dcterms:W3CDTF">2019-11-19T14:02:50Z</dcterms:created>
  <dcterms:modified xsi:type="dcterms:W3CDTF">2020-11-25T23:52:59Z</dcterms:modified>
</cp:coreProperties>
</file>