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27"/>
  </p:notesMasterIdLst>
  <p:sldIdLst>
    <p:sldId id="298" r:id="rId9"/>
    <p:sldId id="299" r:id="rId10"/>
    <p:sldId id="262" r:id="rId11"/>
    <p:sldId id="312" r:id="rId12"/>
    <p:sldId id="264" r:id="rId13"/>
    <p:sldId id="313" r:id="rId14"/>
    <p:sldId id="265" r:id="rId15"/>
    <p:sldId id="318" r:id="rId16"/>
    <p:sldId id="266" r:id="rId17"/>
    <p:sldId id="271" r:id="rId18"/>
    <p:sldId id="314" r:id="rId19"/>
    <p:sldId id="315" r:id="rId20"/>
    <p:sldId id="316" r:id="rId21"/>
    <p:sldId id="267" r:id="rId22"/>
    <p:sldId id="269" r:id="rId23"/>
    <p:sldId id="270" r:id="rId24"/>
    <p:sldId id="296" r:id="rId25"/>
    <p:sldId id="31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06"/>
    <p:restoredTop sz="53492" autoAdjust="0"/>
  </p:normalViewPr>
  <p:slideViewPr>
    <p:cSldViewPr snapToGrid="0" snapToObjects="1" showGuides="1">
      <p:cViewPr varScale="1">
        <p:scale>
          <a:sx n="62" d="100"/>
          <a:sy n="62" d="100"/>
        </p:scale>
        <p:origin x="1236" y="30"/>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25/11/2020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C5C38-6D5D-DB4D-BEC8-00292445BAFF}" type="slidenum">
              <a:rPr lang="en-GB"/>
              <a:pPr/>
              <a:t>2</a:t>
            </a:fld>
            <a:endParaRPr lang="en-GB"/>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2361150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11</a:t>
            </a:fld>
            <a:endParaRPr lang="en-GB"/>
          </a:p>
        </p:txBody>
      </p:sp>
    </p:spTree>
    <p:extLst>
      <p:ext uri="{BB962C8B-B14F-4D97-AF65-F5344CB8AC3E}">
        <p14:creationId xmlns:p14="http://schemas.microsoft.com/office/powerpoint/2010/main" val="1924363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12</a:t>
            </a:fld>
            <a:endParaRPr lang="en-GB"/>
          </a:p>
        </p:txBody>
      </p:sp>
    </p:spTree>
    <p:extLst>
      <p:ext uri="{BB962C8B-B14F-4D97-AF65-F5344CB8AC3E}">
        <p14:creationId xmlns:p14="http://schemas.microsoft.com/office/powerpoint/2010/main" val="1701941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13</a:t>
            </a:fld>
            <a:endParaRPr lang="en-GB"/>
          </a:p>
        </p:txBody>
      </p:sp>
    </p:spTree>
    <p:extLst>
      <p:ext uri="{BB962C8B-B14F-4D97-AF65-F5344CB8AC3E}">
        <p14:creationId xmlns:p14="http://schemas.microsoft.com/office/powerpoint/2010/main" val="1693339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5AE0C5-6E19-6440-B042-7ACF5849C242}" type="slidenum">
              <a:rPr lang="en-US" smtClean="0"/>
              <a:t>14</a:t>
            </a:fld>
            <a:endParaRPr lang="en-US"/>
          </a:p>
        </p:txBody>
      </p:sp>
    </p:spTree>
    <p:extLst>
      <p:ext uri="{BB962C8B-B14F-4D97-AF65-F5344CB8AC3E}">
        <p14:creationId xmlns:p14="http://schemas.microsoft.com/office/powerpoint/2010/main" val="512130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D4DA00-7454-BF4E-9465-7D8AE93A7E83}" type="slidenum">
              <a:rPr lang="en-GB" smtClean="0"/>
              <a:t>15</a:t>
            </a:fld>
            <a:endParaRPr lang="en-GB"/>
          </a:p>
        </p:txBody>
      </p:sp>
    </p:spTree>
    <p:extLst>
      <p:ext uri="{BB962C8B-B14F-4D97-AF65-F5344CB8AC3E}">
        <p14:creationId xmlns:p14="http://schemas.microsoft.com/office/powerpoint/2010/main" val="1864718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16</a:t>
            </a:fld>
            <a:endParaRPr lang="en-GB"/>
          </a:p>
        </p:txBody>
      </p:sp>
    </p:spTree>
    <p:extLst>
      <p:ext uri="{BB962C8B-B14F-4D97-AF65-F5344CB8AC3E}">
        <p14:creationId xmlns:p14="http://schemas.microsoft.com/office/powerpoint/2010/main" val="411849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17</a:t>
            </a:fld>
            <a:endParaRPr lang="en-GB"/>
          </a:p>
        </p:txBody>
      </p:sp>
    </p:spTree>
    <p:extLst>
      <p:ext uri="{BB962C8B-B14F-4D97-AF65-F5344CB8AC3E}">
        <p14:creationId xmlns:p14="http://schemas.microsoft.com/office/powerpoint/2010/main" val="3643037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18</a:t>
            </a:fld>
            <a:endParaRPr lang="en-GB"/>
          </a:p>
        </p:txBody>
      </p:sp>
    </p:spTree>
    <p:extLst>
      <p:ext uri="{BB962C8B-B14F-4D97-AF65-F5344CB8AC3E}">
        <p14:creationId xmlns:p14="http://schemas.microsoft.com/office/powerpoint/2010/main" val="102475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95AE0C5-6E19-6440-B042-7ACF5849C242}" type="slidenum">
              <a:rPr lang="en-US" smtClean="0"/>
              <a:t>3</a:t>
            </a:fld>
            <a:endParaRPr lang="en-US"/>
          </a:p>
        </p:txBody>
      </p:sp>
    </p:spTree>
    <p:extLst>
      <p:ext uri="{BB962C8B-B14F-4D97-AF65-F5344CB8AC3E}">
        <p14:creationId xmlns:p14="http://schemas.microsoft.com/office/powerpoint/2010/main" val="2667561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4</a:t>
            </a:fld>
            <a:endParaRPr lang="en-GB"/>
          </a:p>
        </p:txBody>
      </p:sp>
    </p:spTree>
    <p:extLst>
      <p:ext uri="{BB962C8B-B14F-4D97-AF65-F5344CB8AC3E}">
        <p14:creationId xmlns:p14="http://schemas.microsoft.com/office/powerpoint/2010/main" val="3714911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5</a:t>
            </a:fld>
            <a:endParaRPr lang="en-GB"/>
          </a:p>
        </p:txBody>
      </p:sp>
    </p:spTree>
    <p:extLst>
      <p:ext uri="{BB962C8B-B14F-4D97-AF65-F5344CB8AC3E}">
        <p14:creationId xmlns:p14="http://schemas.microsoft.com/office/powerpoint/2010/main" val="209323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5D4DA00-7454-BF4E-9465-7D8AE93A7E83}" type="slidenum">
              <a:rPr lang="en-GB" smtClean="0"/>
              <a:t>6</a:t>
            </a:fld>
            <a:endParaRPr lang="en-GB"/>
          </a:p>
        </p:txBody>
      </p:sp>
    </p:spTree>
    <p:extLst>
      <p:ext uri="{BB962C8B-B14F-4D97-AF65-F5344CB8AC3E}">
        <p14:creationId xmlns:p14="http://schemas.microsoft.com/office/powerpoint/2010/main" val="97706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5AE0C5-6E19-6440-B042-7ACF5849C242}" type="slidenum">
              <a:rPr lang="en-US" smtClean="0"/>
              <a:t>7</a:t>
            </a:fld>
            <a:endParaRPr lang="en-US"/>
          </a:p>
        </p:txBody>
      </p:sp>
    </p:spTree>
    <p:extLst>
      <p:ext uri="{BB962C8B-B14F-4D97-AF65-F5344CB8AC3E}">
        <p14:creationId xmlns:p14="http://schemas.microsoft.com/office/powerpoint/2010/main" val="98725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5AE0C5-6E19-6440-B042-7ACF5849C242}" type="slidenum">
              <a:rPr lang="en-US" smtClean="0"/>
              <a:t>8</a:t>
            </a:fld>
            <a:endParaRPr lang="en-US"/>
          </a:p>
        </p:txBody>
      </p:sp>
    </p:spTree>
    <p:extLst>
      <p:ext uri="{BB962C8B-B14F-4D97-AF65-F5344CB8AC3E}">
        <p14:creationId xmlns:p14="http://schemas.microsoft.com/office/powerpoint/2010/main" val="1897346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5AE0C5-6E19-6440-B042-7ACF5849C242}" type="slidenum">
              <a:rPr lang="en-US" smtClean="0"/>
              <a:t>9</a:t>
            </a:fld>
            <a:endParaRPr lang="en-US"/>
          </a:p>
        </p:txBody>
      </p:sp>
    </p:spTree>
    <p:extLst>
      <p:ext uri="{BB962C8B-B14F-4D97-AF65-F5344CB8AC3E}">
        <p14:creationId xmlns:p14="http://schemas.microsoft.com/office/powerpoint/2010/main" val="3420397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10</a:t>
            </a:fld>
            <a:endParaRPr lang="en-GB"/>
          </a:p>
        </p:txBody>
      </p:sp>
    </p:spTree>
    <p:extLst>
      <p:ext uri="{BB962C8B-B14F-4D97-AF65-F5344CB8AC3E}">
        <p14:creationId xmlns:p14="http://schemas.microsoft.com/office/powerpoint/2010/main" val="187672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GB"/>
              <a:t>Drag picture to placeholder or click icon to add</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3566EE-0972-0045-9A73-B2554A5ABE4D}"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5A03A-86F6-FD4F-BD8C-BF6971DFE44F}" type="slidenum">
              <a:rPr lang="en-US" smtClean="0"/>
              <a:t>‹#›</a:t>
            </a:fld>
            <a:endParaRPr lang="en-US"/>
          </a:p>
        </p:txBody>
      </p:sp>
    </p:spTree>
    <p:extLst>
      <p:ext uri="{BB962C8B-B14F-4D97-AF65-F5344CB8AC3E}">
        <p14:creationId xmlns:p14="http://schemas.microsoft.com/office/powerpoint/2010/main" val="3269103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98208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61380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a:xfrm>
            <a:off x="623889" y="692150"/>
            <a:ext cx="10944224" cy="936625"/>
          </a:xfrm>
          <a:prstGeom prst="rect">
            <a:avLst/>
          </a:prstGeom>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prstGeom prst="rect">
            <a:avLst/>
          </a:prstGeo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a:xfrm>
            <a:off x="623889" y="692150"/>
            <a:ext cx="10944224" cy="936625"/>
          </a:xfrm>
          <a:prstGeom prst="rect">
            <a:avLst/>
          </a:prstGeom>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a:xfrm>
            <a:off x="623887" y="1773238"/>
            <a:ext cx="10944225" cy="4464050"/>
          </a:xfrm>
          <a:prstGeom prst="rect">
            <a:avLst/>
          </a:prstGeo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prstGeom prst="rect">
            <a:avLst/>
          </a:prstGeo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23889" y="6381751"/>
            <a:ext cx="3527424" cy="287338"/>
          </a:xfrm>
          <a:prstGeom prst="rect">
            <a:avLst/>
          </a:prstGeom>
        </p:spPr>
        <p:txBody>
          <a:bodyPr/>
          <a:lstStyle/>
          <a:p>
            <a:fld id="{C73566EE-0972-0045-9A73-B2554A5ABE4D}" type="datetimeFigureOut">
              <a:rPr lang="en-US" smtClean="0"/>
              <a:t>11/25/2020</a:t>
            </a:fld>
            <a:endParaRPr lang="en-US"/>
          </a:p>
        </p:txBody>
      </p:sp>
      <p:sp>
        <p:nvSpPr>
          <p:cNvPr id="5" name="Footer Placeholder 4"/>
          <p:cNvSpPr>
            <a:spLocks noGrp="1"/>
          </p:cNvSpPr>
          <p:nvPr>
            <p:ph type="ftr" sz="quarter" idx="11"/>
          </p:nvPr>
        </p:nvSpPr>
        <p:spPr>
          <a:xfrm>
            <a:off x="4295774" y="6381751"/>
            <a:ext cx="3600451" cy="28733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25A03A-86F6-FD4F-BD8C-BF6971DFE44F}" type="slidenum">
              <a:rPr lang="en-US" smtClean="0"/>
              <a:t>‹#›</a:t>
            </a:fld>
            <a:endParaRPr lang="en-US"/>
          </a:p>
        </p:txBody>
      </p:sp>
    </p:spTree>
    <p:extLst>
      <p:ext uri="{BB962C8B-B14F-4D97-AF65-F5344CB8AC3E}">
        <p14:creationId xmlns:p14="http://schemas.microsoft.com/office/powerpoint/2010/main" val="2289841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889" y="692150"/>
            <a:ext cx="10944224" cy="936625"/>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23887" y="1773238"/>
            <a:ext cx="10944225" cy="44640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23889" y="6381751"/>
            <a:ext cx="3527424" cy="287338"/>
          </a:xfrm>
          <a:prstGeom prst="rect">
            <a:avLst/>
          </a:prstGeom>
        </p:spPr>
        <p:txBody>
          <a:bodyPr/>
          <a:lstStyle/>
          <a:p>
            <a:fld id="{C73566EE-0972-0045-9A73-B2554A5ABE4D}" type="datetimeFigureOut">
              <a:rPr lang="en-US" smtClean="0"/>
              <a:t>11/25/2020</a:t>
            </a:fld>
            <a:endParaRPr lang="en-US"/>
          </a:p>
        </p:txBody>
      </p:sp>
      <p:sp>
        <p:nvSpPr>
          <p:cNvPr id="5" name="Footer Placeholder 4"/>
          <p:cNvSpPr>
            <a:spLocks noGrp="1"/>
          </p:cNvSpPr>
          <p:nvPr>
            <p:ph type="ftr" sz="quarter" idx="11"/>
          </p:nvPr>
        </p:nvSpPr>
        <p:spPr>
          <a:xfrm>
            <a:off x="4295774" y="6381751"/>
            <a:ext cx="3600451" cy="28733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25A03A-86F6-FD4F-BD8C-BF6971DFE44F}" type="slidenum">
              <a:rPr lang="en-US" smtClean="0"/>
              <a:t>‹#›</a:t>
            </a:fld>
            <a:endParaRPr lang="en-US"/>
          </a:p>
        </p:txBody>
      </p:sp>
    </p:spTree>
    <p:extLst>
      <p:ext uri="{BB962C8B-B14F-4D97-AF65-F5344CB8AC3E}">
        <p14:creationId xmlns:p14="http://schemas.microsoft.com/office/powerpoint/2010/main" val="3269103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a:xfrm>
            <a:off x="623889" y="692150"/>
            <a:ext cx="10944224" cy="936625"/>
          </a:xfrm>
          <a:prstGeom prst="rect">
            <a:avLst/>
          </a:prstGeom>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prstGeom prst="rect">
            <a:avLst/>
          </a:prstGeo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a:xfrm>
            <a:off x="623889" y="692150"/>
            <a:ext cx="10944224" cy="936625"/>
          </a:xfrm>
          <a:prstGeom prst="rect">
            <a:avLst/>
          </a:prstGeom>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a:xfrm>
            <a:off x="623887" y="1773238"/>
            <a:ext cx="10944225" cy="4464050"/>
          </a:xfrm>
          <a:prstGeom prst="rect">
            <a:avLst/>
          </a:prstGeo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prstGeom prst="rect">
            <a:avLst/>
          </a:prstGeo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23889" y="6381751"/>
            <a:ext cx="3527424" cy="287338"/>
          </a:xfrm>
          <a:prstGeom prst="rect">
            <a:avLst/>
          </a:prstGeom>
        </p:spPr>
        <p:txBody>
          <a:bodyPr/>
          <a:lstStyle/>
          <a:p>
            <a:fld id="{C73566EE-0972-0045-9A73-B2554A5ABE4D}" type="datetimeFigureOut">
              <a:rPr lang="en-US" smtClean="0"/>
              <a:t>11/25/2020</a:t>
            </a:fld>
            <a:endParaRPr lang="en-US"/>
          </a:p>
        </p:txBody>
      </p:sp>
      <p:sp>
        <p:nvSpPr>
          <p:cNvPr id="5" name="Footer Placeholder 4"/>
          <p:cNvSpPr>
            <a:spLocks noGrp="1"/>
          </p:cNvSpPr>
          <p:nvPr>
            <p:ph type="ftr" sz="quarter" idx="11"/>
          </p:nvPr>
        </p:nvSpPr>
        <p:spPr>
          <a:xfrm>
            <a:off x="4295774" y="6381751"/>
            <a:ext cx="3600451" cy="28733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25A03A-86F6-FD4F-BD8C-BF6971DFE44F}" type="slidenum">
              <a:rPr lang="en-US" smtClean="0"/>
              <a:t>‹#›</a:t>
            </a:fld>
            <a:endParaRPr lang="en-US"/>
          </a:p>
        </p:txBody>
      </p:sp>
    </p:spTree>
    <p:extLst>
      <p:ext uri="{BB962C8B-B14F-4D97-AF65-F5344CB8AC3E}">
        <p14:creationId xmlns:p14="http://schemas.microsoft.com/office/powerpoint/2010/main" val="2289841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98208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23889" y="6381751"/>
            <a:ext cx="3527424" cy="287338"/>
          </a:xfrm>
          <a:prstGeom prst="rect">
            <a:avLst/>
          </a:prstGeom>
        </p:spPr>
        <p:txBody>
          <a:bodyPr/>
          <a:lstStyle/>
          <a:p>
            <a:fld id="{C73566EE-0972-0045-9A73-B2554A5ABE4D}" type="datetimeFigureOut">
              <a:rPr lang="en-US" smtClean="0"/>
              <a:t>11/25/2020</a:t>
            </a:fld>
            <a:endParaRPr lang="en-US"/>
          </a:p>
        </p:txBody>
      </p:sp>
      <p:sp>
        <p:nvSpPr>
          <p:cNvPr id="5" name="Footer Placeholder 4"/>
          <p:cNvSpPr>
            <a:spLocks noGrp="1"/>
          </p:cNvSpPr>
          <p:nvPr>
            <p:ph type="ftr" sz="quarter" idx="11"/>
          </p:nvPr>
        </p:nvSpPr>
        <p:spPr>
          <a:xfrm>
            <a:off x="4295774" y="6381751"/>
            <a:ext cx="3600451" cy="28733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25A03A-86F6-FD4F-BD8C-BF6971DFE44F}" type="slidenum">
              <a:rPr lang="en-US" smtClean="0"/>
              <a:t>‹#›</a:t>
            </a:fld>
            <a:endParaRPr lang="en-US"/>
          </a:p>
        </p:txBody>
      </p:sp>
    </p:spTree>
    <p:extLst>
      <p:ext uri="{BB962C8B-B14F-4D97-AF65-F5344CB8AC3E}">
        <p14:creationId xmlns:p14="http://schemas.microsoft.com/office/powerpoint/2010/main" val="2289841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889" y="692150"/>
            <a:ext cx="10944224" cy="936625"/>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23887" y="1773238"/>
            <a:ext cx="10944225" cy="44640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23889" y="6381751"/>
            <a:ext cx="3527424" cy="287338"/>
          </a:xfrm>
          <a:prstGeom prst="rect">
            <a:avLst/>
          </a:prstGeom>
        </p:spPr>
        <p:txBody>
          <a:bodyPr/>
          <a:lstStyle/>
          <a:p>
            <a:fld id="{C73566EE-0972-0045-9A73-B2554A5ABE4D}" type="datetimeFigureOut">
              <a:rPr lang="en-US" smtClean="0"/>
              <a:t>11/25/2020</a:t>
            </a:fld>
            <a:endParaRPr lang="en-US"/>
          </a:p>
        </p:txBody>
      </p:sp>
      <p:sp>
        <p:nvSpPr>
          <p:cNvPr id="5" name="Footer Placeholder 4"/>
          <p:cNvSpPr>
            <a:spLocks noGrp="1"/>
          </p:cNvSpPr>
          <p:nvPr>
            <p:ph type="ftr" sz="quarter" idx="11"/>
          </p:nvPr>
        </p:nvSpPr>
        <p:spPr>
          <a:xfrm>
            <a:off x="4295774" y="6381751"/>
            <a:ext cx="3600451" cy="28733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25A03A-86F6-FD4F-BD8C-BF6971DFE44F}" type="slidenum">
              <a:rPr lang="en-US" smtClean="0"/>
              <a:t>‹#›</a:t>
            </a:fld>
            <a:endParaRPr lang="en-US"/>
          </a:p>
        </p:txBody>
      </p:sp>
    </p:spTree>
    <p:extLst>
      <p:ext uri="{BB962C8B-B14F-4D97-AF65-F5344CB8AC3E}">
        <p14:creationId xmlns:p14="http://schemas.microsoft.com/office/powerpoint/2010/main" val="3269103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a:xfrm>
            <a:off x="623889" y="692150"/>
            <a:ext cx="10944224" cy="936625"/>
          </a:xfrm>
          <a:prstGeom prst="rect">
            <a:avLst/>
          </a:prstGeom>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prstGeom prst="rect">
            <a:avLst/>
          </a:prstGeo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a:xfrm>
            <a:off x="623889" y="692150"/>
            <a:ext cx="10944224" cy="936625"/>
          </a:xfrm>
          <a:prstGeom prst="rect">
            <a:avLst/>
          </a:prstGeom>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a:xfrm>
            <a:off x="623887" y="1773238"/>
            <a:ext cx="10944225" cy="4464050"/>
          </a:xfrm>
          <a:prstGeom prst="rect">
            <a:avLst/>
          </a:prstGeo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prstGeom prst="rect">
            <a:avLst/>
          </a:prstGeo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23889" y="6381751"/>
            <a:ext cx="3527424" cy="287338"/>
          </a:xfrm>
          <a:prstGeom prst="rect">
            <a:avLst/>
          </a:prstGeom>
        </p:spPr>
        <p:txBody>
          <a:bodyPr/>
          <a:lstStyle/>
          <a:p>
            <a:fld id="{C73566EE-0972-0045-9A73-B2554A5ABE4D}" type="datetimeFigureOut">
              <a:rPr lang="en-US" smtClean="0"/>
              <a:t>11/25/2020</a:t>
            </a:fld>
            <a:endParaRPr lang="en-US"/>
          </a:p>
        </p:txBody>
      </p:sp>
      <p:sp>
        <p:nvSpPr>
          <p:cNvPr id="5" name="Footer Placeholder 4"/>
          <p:cNvSpPr>
            <a:spLocks noGrp="1"/>
          </p:cNvSpPr>
          <p:nvPr>
            <p:ph type="ftr" sz="quarter" idx="11"/>
          </p:nvPr>
        </p:nvSpPr>
        <p:spPr>
          <a:xfrm>
            <a:off x="4295774" y="6381751"/>
            <a:ext cx="3600451" cy="28733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25A03A-86F6-FD4F-BD8C-BF6971DFE44F}" type="slidenum">
              <a:rPr lang="en-US" smtClean="0"/>
              <a:t>‹#›</a:t>
            </a:fld>
            <a:endParaRPr lang="en-US"/>
          </a:p>
        </p:txBody>
      </p:sp>
    </p:spTree>
    <p:extLst>
      <p:ext uri="{BB962C8B-B14F-4D97-AF65-F5344CB8AC3E}">
        <p14:creationId xmlns:p14="http://schemas.microsoft.com/office/powerpoint/2010/main" val="22898412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889" y="692150"/>
            <a:ext cx="10944224" cy="936625"/>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23887" y="1773238"/>
            <a:ext cx="10944225" cy="44640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23889" y="6381751"/>
            <a:ext cx="3527424" cy="287338"/>
          </a:xfrm>
          <a:prstGeom prst="rect">
            <a:avLst/>
          </a:prstGeom>
        </p:spPr>
        <p:txBody>
          <a:bodyPr/>
          <a:lstStyle/>
          <a:p>
            <a:fld id="{C73566EE-0972-0045-9A73-B2554A5ABE4D}" type="datetimeFigureOut">
              <a:rPr lang="en-US" smtClean="0"/>
              <a:t>11/25/2020</a:t>
            </a:fld>
            <a:endParaRPr lang="en-US"/>
          </a:p>
        </p:txBody>
      </p:sp>
      <p:sp>
        <p:nvSpPr>
          <p:cNvPr id="5" name="Footer Placeholder 4"/>
          <p:cNvSpPr>
            <a:spLocks noGrp="1"/>
          </p:cNvSpPr>
          <p:nvPr>
            <p:ph type="ftr" sz="quarter" idx="11"/>
          </p:nvPr>
        </p:nvSpPr>
        <p:spPr>
          <a:xfrm>
            <a:off x="4295774" y="6381751"/>
            <a:ext cx="3600451" cy="28733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25A03A-86F6-FD4F-BD8C-BF6971DFE44F}" type="slidenum">
              <a:rPr lang="en-US" smtClean="0"/>
              <a:t>‹#›</a:t>
            </a:fld>
            <a:endParaRPr lang="en-US"/>
          </a:p>
        </p:txBody>
      </p:sp>
    </p:spTree>
    <p:extLst>
      <p:ext uri="{BB962C8B-B14F-4D97-AF65-F5344CB8AC3E}">
        <p14:creationId xmlns:p14="http://schemas.microsoft.com/office/powerpoint/2010/main" val="32691030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23889" y="6381751"/>
            <a:ext cx="3527424" cy="287338"/>
          </a:xfrm>
          <a:prstGeom prst="rect">
            <a:avLst/>
          </a:prstGeom>
        </p:spPr>
        <p:txBody>
          <a:bodyPr/>
          <a:lstStyle/>
          <a:p>
            <a:fld id="{C73566EE-0972-0045-9A73-B2554A5ABE4D}" type="datetimeFigureOut">
              <a:rPr lang="en-US" smtClean="0"/>
              <a:t>11/25/2020</a:t>
            </a:fld>
            <a:endParaRPr lang="en-US"/>
          </a:p>
        </p:txBody>
      </p:sp>
      <p:sp>
        <p:nvSpPr>
          <p:cNvPr id="5" name="Footer Placeholder 4"/>
          <p:cNvSpPr>
            <a:spLocks noGrp="1"/>
          </p:cNvSpPr>
          <p:nvPr>
            <p:ph type="ftr" sz="quarter" idx="11"/>
          </p:nvPr>
        </p:nvSpPr>
        <p:spPr>
          <a:xfrm>
            <a:off x="4295774" y="6381751"/>
            <a:ext cx="3600451" cy="28733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25A03A-86F6-FD4F-BD8C-BF6971DFE44F}" type="slidenum">
              <a:rPr lang="en-US" smtClean="0"/>
              <a:t>‹#›</a:t>
            </a:fld>
            <a:endParaRPr lang="en-US"/>
          </a:p>
        </p:txBody>
      </p:sp>
    </p:spTree>
    <p:extLst>
      <p:ext uri="{BB962C8B-B14F-4D97-AF65-F5344CB8AC3E}">
        <p14:creationId xmlns:p14="http://schemas.microsoft.com/office/powerpoint/2010/main" val="22898412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889" y="692150"/>
            <a:ext cx="10944224" cy="936625"/>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23887" y="1773238"/>
            <a:ext cx="10944225" cy="44640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23889" y="6381751"/>
            <a:ext cx="3527424" cy="287338"/>
          </a:xfrm>
          <a:prstGeom prst="rect">
            <a:avLst/>
          </a:prstGeom>
        </p:spPr>
        <p:txBody>
          <a:bodyPr/>
          <a:lstStyle/>
          <a:p>
            <a:fld id="{C73566EE-0972-0045-9A73-B2554A5ABE4D}" type="datetimeFigureOut">
              <a:rPr lang="en-US" smtClean="0"/>
              <a:t>11/25/2020</a:t>
            </a:fld>
            <a:endParaRPr lang="en-US"/>
          </a:p>
        </p:txBody>
      </p:sp>
      <p:sp>
        <p:nvSpPr>
          <p:cNvPr id="5" name="Footer Placeholder 4"/>
          <p:cNvSpPr>
            <a:spLocks noGrp="1"/>
          </p:cNvSpPr>
          <p:nvPr>
            <p:ph type="ftr" sz="quarter" idx="11"/>
          </p:nvPr>
        </p:nvSpPr>
        <p:spPr>
          <a:xfrm>
            <a:off x="4295774" y="6381751"/>
            <a:ext cx="3600451" cy="28733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25A03A-86F6-FD4F-BD8C-BF6971DFE44F}" type="slidenum">
              <a:rPr lang="en-US" smtClean="0"/>
              <a:t>‹#›</a:t>
            </a:fld>
            <a:endParaRPr lang="en-US"/>
          </a:p>
        </p:txBody>
      </p:sp>
    </p:spTree>
    <p:extLst>
      <p:ext uri="{BB962C8B-B14F-4D97-AF65-F5344CB8AC3E}">
        <p14:creationId xmlns:p14="http://schemas.microsoft.com/office/powerpoint/2010/main" val="32691030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23889" y="6381751"/>
            <a:ext cx="3527424" cy="287338"/>
          </a:xfrm>
          <a:prstGeom prst="rect">
            <a:avLst/>
          </a:prstGeom>
        </p:spPr>
        <p:txBody>
          <a:bodyPr/>
          <a:lstStyle/>
          <a:p>
            <a:fld id="{C73566EE-0972-0045-9A73-B2554A5ABE4D}" type="datetimeFigureOut">
              <a:rPr lang="en-US" smtClean="0"/>
              <a:t>11/25/2020</a:t>
            </a:fld>
            <a:endParaRPr lang="en-US"/>
          </a:p>
        </p:txBody>
      </p:sp>
      <p:sp>
        <p:nvSpPr>
          <p:cNvPr id="5" name="Footer Placeholder 4"/>
          <p:cNvSpPr>
            <a:spLocks noGrp="1"/>
          </p:cNvSpPr>
          <p:nvPr>
            <p:ph type="ftr" sz="quarter" idx="11"/>
          </p:nvPr>
        </p:nvSpPr>
        <p:spPr>
          <a:xfrm>
            <a:off x="4295774" y="6381751"/>
            <a:ext cx="3600451" cy="28733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25A03A-86F6-FD4F-BD8C-BF6971DFE44F}" type="slidenum">
              <a:rPr lang="en-US" smtClean="0"/>
              <a:t>‹#›</a:t>
            </a:fld>
            <a:endParaRPr lang="en-US"/>
          </a:p>
        </p:txBody>
      </p:sp>
    </p:spTree>
    <p:extLst>
      <p:ext uri="{BB962C8B-B14F-4D97-AF65-F5344CB8AC3E}">
        <p14:creationId xmlns:p14="http://schemas.microsoft.com/office/powerpoint/2010/main" val="22898412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889" y="692150"/>
            <a:ext cx="10944224" cy="936625"/>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23887" y="1773238"/>
            <a:ext cx="10944225" cy="44640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23889" y="6381751"/>
            <a:ext cx="3527424" cy="287338"/>
          </a:xfrm>
          <a:prstGeom prst="rect">
            <a:avLst/>
          </a:prstGeom>
        </p:spPr>
        <p:txBody>
          <a:bodyPr/>
          <a:lstStyle/>
          <a:p>
            <a:fld id="{C73566EE-0972-0045-9A73-B2554A5ABE4D}" type="datetimeFigureOut">
              <a:rPr lang="en-US" smtClean="0"/>
              <a:t>11/25/2020</a:t>
            </a:fld>
            <a:endParaRPr lang="en-US"/>
          </a:p>
        </p:txBody>
      </p:sp>
      <p:sp>
        <p:nvSpPr>
          <p:cNvPr id="5" name="Footer Placeholder 4"/>
          <p:cNvSpPr>
            <a:spLocks noGrp="1"/>
          </p:cNvSpPr>
          <p:nvPr>
            <p:ph type="ftr" sz="quarter" idx="11"/>
          </p:nvPr>
        </p:nvSpPr>
        <p:spPr>
          <a:xfrm>
            <a:off x="4295774" y="6381751"/>
            <a:ext cx="3600451" cy="28733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25A03A-86F6-FD4F-BD8C-BF6971DFE44F}" type="slidenum">
              <a:rPr lang="en-US" smtClean="0"/>
              <a:t>‹#›</a:t>
            </a:fld>
            <a:endParaRPr lang="en-US"/>
          </a:p>
        </p:txBody>
      </p:sp>
    </p:spTree>
    <p:extLst>
      <p:ext uri="{BB962C8B-B14F-4D97-AF65-F5344CB8AC3E}">
        <p14:creationId xmlns:p14="http://schemas.microsoft.com/office/powerpoint/2010/main" val="32691030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23889" y="6381751"/>
            <a:ext cx="3527424" cy="287338"/>
          </a:xfrm>
          <a:prstGeom prst="rect">
            <a:avLst/>
          </a:prstGeom>
        </p:spPr>
        <p:txBody>
          <a:bodyPr/>
          <a:lstStyle/>
          <a:p>
            <a:fld id="{C73566EE-0972-0045-9A73-B2554A5ABE4D}" type="datetimeFigureOut">
              <a:rPr lang="en-US" smtClean="0"/>
              <a:t>11/25/2020</a:t>
            </a:fld>
            <a:endParaRPr lang="en-US"/>
          </a:p>
        </p:txBody>
      </p:sp>
      <p:sp>
        <p:nvSpPr>
          <p:cNvPr id="5" name="Footer Placeholder 4"/>
          <p:cNvSpPr>
            <a:spLocks noGrp="1"/>
          </p:cNvSpPr>
          <p:nvPr>
            <p:ph type="ftr" sz="quarter" idx="11"/>
          </p:nvPr>
        </p:nvSpPr>
        <p:spPr>
          <a:xfrm>
            <a:off x="4295774" y="6381751"/>
            <a:ext cx="3600451" cy="28733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25A03A-86F6-FD4F-BD8C-BF6971DFE44F}" type="slidenum">
              <a:rPr lang="en-US" smtClean="0"/>
              <a:t>‹#›</a:t>
            </a:fld>
            <a:endParaRPr lang="en-US"/>
          </a:p>
        </p:txBody>
      </p:sp>
    </p:spTree>
    <p:extLst>
      <p:ext uri="{BB962C8B-B14F-4D97-AF65-F5344CB8AC3E}">
        <p14:creationId xmlns:p14="http://schemas.microsoft.com/office/powerpoint/2010/main" val="22898412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889" y="692150"/>
            <a:ext cx="10944224" cy="936625"/>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23887" y="1773238"/>
            <a:ext cx="10944225" cy="44640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23889" y="6381751"/>
            <a:ext cx="3527424" cy="287338"/>
          </a:xfrm>
          <a:prstGeom prst="rect">
            <a:avLst/>
          </a:prstGeom>
        </p:spPr>
        <p:txBody>
          <a:bodyPr/>
          <a:lstStyle/>
          <a:p>
            <a:fld id="{C73566EE-0972-0045-9A73-B2554A5ABE4D}" type="datetimeFigureOut">
              <a:rPr lang="en-US" smtClean="0"/>
              <a:t>11/25/2020</a:t>
            </a:fld>
            <a:endParaRPr lang="en-US"/>
          </a:p>
        </p:txBody>
      </p:sp>
      <p:sp>
        <p:nvSpPr>
          <p:cNvPr id="5" name="Footer Placeholder 4"/>
          <p:cNvSpPr>
            <a:spLocks noGrp="1"/>
          </p:cNvSpPr>
          <p:nvPr>
            <p:ph type="ftr" sz="quarter" idx="11"/>
          </p:nvPr>
        </p:nvSpPr>
        <p:spPr>
          <a:xfrm>
            <a:off x="4295774" y="6381751"/>
            <a:ext cx="3600451" cy="28733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025A03A-86F6-FD4F-BD8C-BF6971DFE44F}" type="slidenum">
              <a:rPr lang="en-US" smtClean="0"/>
              <a:t>‹#›</a:t>
            </a:fld>
            <a:endParaRPr lang="en-US"/>
          </a:p>
        </p:txBody>
      </p:sp>
    </p:spTree>
    <p:extLst>
      <p:ext uri="{BB962C8B-B14F-4D97-AF65-F5344CB8AC3E}">
        <p14:creationId xmlns:p14="http://schemas.microsoft.com/office/powerpoint/2010/main" val="326910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Drag picture to placeholder or click icon to add</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4.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image" Target="../media/image2.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6.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2.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7.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image" Target="../media/image2.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8.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25/11/2020</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3" r:id="rId20"/>
    <p:sldLayoutId id="2147483745" r:id="rId21"/>
    <p:sldLayoutId id="2147483748" r:id="rId22"/>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 id="2147483724" r:id="rId4"/>
    <p:sldLayoutId id="2147483725" r:id="rId5"/>
    <p:sldLayoutId id="2147483726" r:id="rId6"/>
    <p:sldLayoutId id="2147483727" r:id="rId7"/>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28" r:id="rId4"/>
    <p:sldLayoutId id="2147483729" r:id="rId5"/>
    <p:sldLayoutId id="2147483730" r:id="rId6"/>
    <p:sldLayoutId id="2147483746" r:id="rId7"/>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36" r:id="rId4"/>
    <p:sldLayoutId id="2147483737" r:id="rId5"/>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32" r:id="rId4"/>
    <p:sldLayoutId id="2147483733" r:id="rId5"/>
    <p:sldLayoutId id="2147483734" r:id="rId6"/>
    <p:sldLayoutId id="2147483735" r:id="rId7"/>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38" r:id="rId4"/>
    <p:sldLayoutId id="2147483739" r:id="rId5"/>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40" r:id="rId4"/>
    <p:sldLayoutId id="2147483741" r:id="rId5"/>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42" r:id="rId4"/>
    <p:sldLayoutId id="2147483743" r:id="rId5"/>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s://www.geograph.org.uk/profile/30470"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5.tiff"/><Relationship Id="rId5" Type="http://schemas.openxmlformats.org/officeDocument/2006/relationships/hyperlink" Target="http://creativecommons.org/licenses/by-sa/2.0/" TargetMode="External"/><Relationship Id="rId4" Type="http://schemas.openxmlformats.org/officeDocument/2006/relationships/hyperlink" Target="https://www.geograph.org.uk/reuse.php?id=290991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604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Infringement</a:t>
            </a:r>
          </a:p>
        </p:txBody>
      </p:sp>
      <p:sp>
        <p:nvSpPr>
          <p:cNvPr id="3" name="Content Placeholder 2"/>
          <p:cNvSpPr>
            <a:spLocks noGrp="1"/>
          </p:cNvSpPr>
          <p:nvPr>
            <p:ph idx="1"/>
          </p:nvPr>
        </p:nvSpPr>
        <p:spPr/>
        <p:txBody>
          <a:bodyPr>
            <a:normAutofit/>
          </a:bodyPr>
          <a:lstStyle/>
          <a:p>
            <a:r>
              <a:rPr lang="en-US" sz="2400" b="1" dirty="0"/>
              <a:t>Primary infringement </a:t>
            </a:r>
            <a:r>
              <a:rPr lang="en-US" sz="2400" dirty="0"/>
              <a:t>is anyone who, without consent, does any of the five things that are the exclusive right of the owner of the copyright </a:t>
            </a:r>
          </a:p>
          <a:p>
            <a:r>
              <a:rPr lang="en-US" sz="2400" dirty="0"/>
              <a:t>Primary infringement is purely a civil matter</a:t>
            </a:r>
          </a:p>
          <a:p>
            <a:pPr marL="0" indent="0">
              <a:buNone/>
            </a:pPr>
            <a:endParaRPr lang="en-US" sz="2400" dirty="0"/>
          </a:p>
          <a:p>
            <a:r>
              <a:rPr lang="en-US" sz="2400" b="1" dirty="0"/>
              <a:t>Secondary infringement </a:t>
            </a:r>
            <a:r>
              <a:rPr lang="en-US" sz="2400" dirty="0"/>
              <a:t>occurs when an infringement is performed knowingly and in the course of business</a:t>
            </a:r>
          </a:p>
          <a:p>
            <a:r>
              <a:rPr lang="en-US" sz="2400" dirty="0"/>
              <a:t>Secondary infringement can be a criminal offense</a:t>
            </a:r>
          </a:p>
        </p:txBody>
      </p:sp>
    </p:spTree>
    <p:extLst>
      <p:ext uri="{BB962C8B-B14F-4D97-AF65-F5344CB8AC3E}">
        <p14:creationId xmlns:p14="http://schemas.microsoft.com/office/powerpoint/2010/main" val="671926926"/>
      </p:ext>
    </p:extLst>
  </p:cSld>
  <p:clrMapOvr>
    <a:masterClrMapping/>
  </p:clrMapOvr>
  <mc:AlternateContent xmlns:mc="http://schemas.openxmlformats.org/markup-compatibility/2006" xmlns:p14="http://schemas.microsoft.com/office/powerpoint/2010/main">
    <mc:Choice Requires="p14">
      <p:transition spd="slow" p14:dur="2000" advTm="29752"/>
    </mc:Choice>
    <mc:Fallback xmlns="">
      <p:transition spd="slow" advTm="2975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C5F8-78FD-E74A-B98C-59F262EB6DC3}"/>
              </a:ext>
            </a:extLst>
          </p:cNvPr>
          <p:cNvSpPr>
            <a:spLocks noGrp="1"/>
          </p:cNvSpPr>
          <p:nvPr>
            <p:ph type="title"/>
          </p:nvPr>
        </p:nvSpPr>
        <p:spPr/>
        <p:txBody>
          <a:bodyPr/>
          <a:lstStyle/>
          <a:p>
            <a:r>
              <a:rPr lang="en-US" dirty="0"/>
              <a:t>Infringement Nation</a:t>
            </a:r>
          </a:p>
        </p:txBody>
      </p:sp>
      <p:sp>
        <p:nvSpPr>
          <p:cNvPr id="3" name="Content Placeholder 2">
            <a:extLst>
              <a:ext uri="{FF2B5EF4-FFF2-40B4-BE49-F238E27FC236}">
                <a16:creationId xmlns:a16="http://schemas.microsoft.com/office/drawing/2014/main" id="{1FBA8A1C-D914-D847-85DF-B39D979534F3}"/>
              </a:ext>
            </a:extLst>
          </p:cNvPr>
          <p:cNvSpPr>
            <a:spLocks noGrp="1"/>
          </p:cNvSpPr>
          <p:nvPr>
            <p:ph idx="1"/>
          </p:nvPr>
        </p:nvSpPr>
        <p:spPr>
          <a:xfrm>
            <a:off x="623886" y="1773238"/>
            <a:ext cx="9051741" cy="4464050"/>
          </a:xfrm>
        </p:spPr>
        <p:txBody>
          <a:bodyPr>
            <a:normAutofit lnSpcReduction="10000"/>
          </a:bodyPr>
          <a:lstStyle/>
          <a:p>
            <a:r>
              <a:rPr lang="en-US" dirty="0"/>
              <a:t>He describes a day in the life of an a law-abiding American who infringes on the copyrights of:</a:t>
            </a:r>
          </a:p>
          <a:p>
            <a:pPr lvl="1"/>
            <a:r>
              <a:rPr lang="en-US" dirty="0"/>
              <a:t>20 emails</a:t>
            </a:r>
          </a:p>
          <a:p>
            <a:pPr lvl="1"/>
            <a:r>
              <a:rPr lang="en-US" dirty="0"/>
              <a:t>3 legal articles published online</a:t>
            </a:r>
          </a:p>
          <a:p>
            <a:pPr lvl="1"/>
            <a:r>
              <a:rPr lang="en-US" dirty="0"/>
              <a:t>an architectural rendering </a:t>
            </a:r>
          </a:p>
          <a:p>
            <a:pPr lvl="1"/>
            <a:r>
              <a:rPr lang="en-US" dirty="0"/>
              <a:t>a poem </a:t>
            </a:r>
          </a:p>
          <a:p>
            <a:pPr lvl="1"/>
            <a:r>
              <a:rPr lang="en-US" dirty="0"/>
              <a:t>five photographs</a:t>
            </a:r>
          </a:p>
          <a:p>
            <a:pPr lvl="1"/>
            <a:r>
              <a:rPr lang="en-US" dirty="0"/>
              <a:t>an animated character which is tattooed on his arm,</a:t>
            </a:r>
          </a:p>
          <a:p>
            <a:pPr lvl="1"/>
            <a:r>
              <a:rPr lang="en-US" dirty="0"/>
              <a:t>a musical composition </a:t>
            </a:r>
          </a:p>
          <a:p>
            <a:pPr lvl="1"/>
            <a:r>
              <a:rPr lang="en-US" dirty="0"/>
              <a:t>a painting </a:t>
            </a:r>
          </a:p>
          <a:p>
            <a:pPr lvl="1"/>
            <a:r>
              <a:rPr lang="en-US" dirty="0"/>
              <a:t>fifty notes and drawings </a:t>
            </a:r>
          </a:p>
          <a:p>
            <a:r>
              <a:rPr lang="en-US" dirty="0"/>
              <a:t>Assuming that full enforcement of rights by copyright holders he would be liable for $12.45 million</a:t>
            </a:r>
          </a:p>
          <a:p>
            <a:endParaRPr lang="en-US" dirty="0"/>
          </a:p>
        </p:txBody>
      </p:sp>
      <p:pic>
        <p:nvPicPr>
          <p:cNvPr id="6" name="Picture 5">
            <a:extLst>
              <a:ext uri="{FF2B5EF4-FFF2-40B4-BE49-F238E27FC236}">
                <a16:creationId xmlns:a16="http://schemas.microsoft.com/office/drawing/2014/main" id="{3A6A457D-8E78-174B-9F22-10390215F3FD}"/>
              </a:ext>
            </a:extLst>
          </p:cNvPr>
          <p:cNvPicPr>
            <a:picLocks noChangeAspect="1"/>
          </p:cNvPicPr>
          <p:nvPr/>
        </p:nvPicPr>
        <p:blipFill>
          <a:blip r:embed="rId3"/>
          <a:stretch>
            <a:fillRect/>
          </a:stretch>
        </p:blipFill>
        <p:spPr>
          <a:xfrm>
            <a:off x="9250176" y="1773238"/>
            <a:ext cx="2662423" cy="4066778"/>
          </a:xfrm>
          <a:prstGeom prst="rect">
            <a:avLst/>
          </a:prstGeom>
        </p:spPr>
      </p:pic>
    </p:spTree>
    <p:extLst>
      <p:ext uri="{BB962C8B-B14F-4D97-AF65-F5344CB8AC3E}">
        <p14:creationId xmlns:p14="http://schemas.microsoft.com/office/powerpoint/2010/main" val="1015418688"/>
      </p:ext>
    </p:extLst>
  </p:cSld>
  <p:clrMapOvr>
    <a:masterClrMapping/>
  </p:clrMapOvr>
  <mc:AlternateContent xmlns:mc="http://schemas.openxmlformats.org/markup-compatibility/2006" xmlns:p14="http://schemas.microsoft.com/office/powerpoint/2010/main">
    <mc:Choice Requires="p14">
      <p:transition spd="slow" p14:dur="2000" advTm="176365"/>
    </mc:Choice>
    <mc:Fallback xmlns="">
      <p:transition spd="slow" advTm="17636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D5FA-6DFB-344B-8C52-44C48F5D5110}"/>
              </a:ext>
            </a:extLst>
          </p:cNvPr>
          <p:cNvSpPr>
            <a:spLocks noGrp="1"/>
          </p:cNvSpPr>
          <p:nvPr>
            <p:ph type="title"/>
          </p:nvPr>
        </p:nvSpPr>
        <p:spPr/>
        <p:txBody>
          <a:bodyPr/>
          <a:lstStyle/>
          <a:p>
            <a:r>
              <a:rPr lang="en-US" dirty="0"/>
              <a:t>Exceptions and Limitation </a:t>
            </a:r>
          </a:p>
        </p:txBody>
      </p:sp>
      <p:sp>
        <p:nvSpPr>
          <p:cNvPr id="3" name="Content Placeholder 2">
            <a:extLst>
              <a:ext uri="{FF2B5EF4-FFF2-40B4-BE49-F238E27FC236}">
                <a16:creationId xmlns:a16="http://schemas.microsoft.com/office/drawing/2014/main" id="{2C728AFB-A31F-2445-990E-51F71C0783F1}"/>
              </a:ext>
            </a:extLst>
          </p:cNvPr>
          <p:cNvSpPr>
            <a:spLocks noGrp="1"/>
          </p:cNvSpPr>
          <p:nvPr>
            <p:ph idx="1"/>
          </p:nvPr>
        </p:nvSpPr>
        <p:spPr>
          <a:xfrm>
            <a:off x="623888" y="1773238"/>
            <a:ext cx="4926308" cy="4464050"/>
          </a:xfrm>
        </p:spPr>
        <p:txBody>
          <a:bodyPr>
            <a:normAutofit/>
          </a:bodyPr>
          <a:lstStyle/>
          <a:p>
            <a:r>
              <a:rPr lang="en-US" dirty="0"/>
              <a:t>the reproduction of works for blind and disabled persons</a:t>
            </a:r>
          </a:p>
          <a:p>
            <a:r>
              <a:rPr lang="en-US" dirty="0"/>
              <a:t>the libraries and archives can preserve copy and distribution protected works</a:t>
            </a:r>
          </a:p>
          <a:p>
            <a:r>
              <a:rPr lang="en-US" dirty="0"/>
              <a:t>“first rule of sale” </a:t>
            </a:r>
          </a:p>
          <a:p>
            <a:pPr lvl="1"/>
            <a:r>
              <a:rPr lang="en-US" dirty="0"/>
              <a:t>once a copyright owner sells you a legal copy of a book then they no longer have control over the distribution right of that particular copy</a:t>
            </a:r>
          </a:p>
          <a:p>
            <a:endParaRPr lang="en-US" dirty="0"/>
          </a:p>
        </p:txBody>
      </p:sp>
      <p:sp>
        <p:nvSpPr>
          <p:cNvPr id="6" name="TextBox 5">
            <a:extLst>
              <a:ext uri="{FF2B5EF4-FFF2-40B4-BE49-F238E27FC236}">
                <a16:creationId xmlns:a16="http://schemas.microsoft.com/office/drawing/2014/main" id="{F017AAB5-FD10-4248-8166-60A7B4E27BBB}"/>
              </a:ext>
            </a:extLst>
          </p:cNvPr>
          <p:cNvSpPr txBox="1"/>
          <p:nvPr/>
        </p:nvSpPr>
        <p:spPr>
          <a:xfrm>
            <a:off x="6081934" y="5386426"/>
            <a:ext cx="5741471" cy="646331"/>
          </a:xfrm>
          <a:prstGeom prst="rect">
            <a:avLst/>
          </a:prstGeom>
          <a:noFill/>
        </p:spPr>
        <p:txBody>
          <a:bodyPr wrap="square" rtlCol="0">
            <a:spAutoFit/>
          </a:bodyPr>
          <a:lstStyle/>
          <a:p>
            <a:r>
              <a:rPr lang="en-GB" dirty="0"/>
              <a:t>© Copyright </a:t>
            </a:r>
            <a:r>
              <a:rPr lang="en-GB" dirty="0">
                <a:hlinkClick r:id="rId3" tooltip="View profile"/>
              </a:rPr>
              <a:t>Mike Faherty</a:t>
            </a:r>
            <a:r>
              <a:rPr lang="en-GB" dirty="0"/>
              <a:t> and licensed for </a:t>
            </a:r>
            <a:r>
              <a:rPr lang="en-GB" dirty="0">
                <a:hlinkClick r:id="rId4"/>
              </a:rPr>
              <a:t>reuse</a:t>
            </a:r>
            <a:r>
              <a:rPr lang="en-GB" dirty="0"/>
              <a:t> under this </a:t>
            </a:r>
            <a:r>
              <a:rPr lang="en-GB" dirty="0">
                <a:hlinkClick r:id="rId5" tooltip="Creative Commons Attribution-Share Alike 2.0 Licence"/>
              </a:rPr>
              <a:t>Creative Commons Licence</a:t>
            </a:r>
            <a:r>
              <a:rPr lang="en-GB" dirty="0"/>
              <a:t>.</a:t>
            </a:r>
            <a:endParaRPr lang="en-US" dirty="0"/>
          </a:p>
        </p:txBody>
      </p:sp>
      <p:pic>
        <p:nvPicPr>
          <p:cNvPr id="7" name="Picture 6">
            <a:extLst>
              <a:ext uri="{FF2B5EF4-FFF2-40B4-BE49-F238E27FC236}">
                <a16:creationId xmlns:a16="http://schemas.microsoft.com/office/drawing/2014/main" id="{778B86FE-FBE9-F044-90C0-3D33DF36C1FA}"/>
              </a:ext>
            </a:extLst>
          </p:cNvPr>
          <p:cNvPicPr>
            <a:picLocks noChangeAspect="1"/>
          </p:cNvPicPr>
          <p:nvPr/>
        </p:nvPicPr>
        <p:blipFill>
          <a:blip r:embed="rId6"/>
          <a:stretch>
            <a:fillRect/>
          </a:stretch>
        </p:blipFill>
        <p:spPr>
          <a:xfrm>
            <a:off x="6096001" y="1160462"/>
            <a:ext cx="5472112" cy="4104084"/>
          </a:xfrm>
          <a:prstGeom prst="rect">
            <a:avLst/>
          </a:prstGeom>
        </p:spPr>
      </p:pic>
    </p:spTree>
    <p:extLst>
      <p:ext uri="{BB962C8B-B14F-4D97-AF65-F5344CB8AC3E}">
        <p14:creationId xmlns:p14="http://schemas.microsoft.com/office/powerpoint/2010/main" val="1467535101"/>
      </p:ext>
    </p:extLst>
  </p:cSld>
  <p:clrMapOvr>
    <a:masterClrMapping/>
  </p:clrMapOvr>
  <mc:AlternateContent xmlns:mc="http://schemas.openxmlformats.org/markup-compatibility/2006" xmlns:p14="http://schemas.microsoft.com/office/powerpoint/2010/main">
    <mc:Choice Requires="p14">
      <p:transition spd="slow" p14:dur="2000" advTm="121376"/>
    </mc:Choice>
    <mc:Fallback xmlns="">
      <p:transition spd="slow" advTm="12137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1920-07CC-4244-BC9D-538A5928D86C}"/>
              </a:ext>
            </a:extLst>
          </p:cNvPr>
          <p:cNvSpPr>
            <a:spLocks noGrp="1"/>
          </p:cNvSpPr>
          <p:nvPr>
            <p:ph type="title"/>
          </p:nvPr>
        </p:nvSpPr>
        <p:spPr>
          <a:xfrm>
            <a:off x="6726974" y="692150"/>
            <a:ext cx="10944224" cy="936625"/>
          </a:xfrm>
        </p:spPr>
        <p:txBody>
          <a:bodyPr/>
          <a:lstStyle/>
          <a:p>
            <a:r>
              <a:rPr lang="en-US" dirty="0"/>
              <a:t>Copyright and Fair Use</a:t>
            </a:r>
          </a:p>
        </p:txBody>
      </p:sp>
      <p:sp>
        <p:nvSpPr>
          <p:cNvPr id="3" name="Content Placeholder 2">
            <a:extLst>
              <a:ext uri="{FF2B5EF4-FFF2-40B4-BE49-F238E27FC236}">
                <a16:creationId xmlns:a16="http://schemas.microsoft.com/office/drawing/2014/main" id="{EE14EFA0-6A1C-1740-9593-004A945927CE}"/>
              </a:ext>
            </a:extLst>
          </p:cNvPr>
          <p:cNvSpPr>
            <a:spLocks noGrp="1"/>
          </p:cNvSpPr>
          <p:nvPr>
            <p:ph idx="1"/>
          </p:nvPr>
        </p:nvSpPr>
        <p:spPr>
          <a:xfrm>
            <a:off x="6726972" y="1773238"/>
            <a:ext cx="10944225" cy="4464050"/>
          </a:xfrm>
        </p:spPr>
        <p:txBody>
          <a:bodyPr/>
          <a:lstStyle/>
          <a:p>
            <a:r>
              <a:rPr lang="en-US" dirty="0"/>
              <a:t>US has Fair Use exception</a:t>
            </a:r>
          </a:p>
          <a:p>
            <a:r>
              <a:rPr lang="en-US" dirty="0"/>
              <a:t>Determined by the courts</a:t>
            </a:r>
          </a:p>
          <a:p>
            <a:r>
              <a:rPr lang="en-US" dirty="0"/>
              <a:t>Difficult to prove fair use</a:t>
            </a:r>
          </a:p>
        </p:txBody>
      </p:sp>
      <p:pic>
        <p:nvPicPr>
          <p:cNvPr id="4" name="Picture 3">
            <a:extLst>
              <a:ext uri="{FF2B5EF4-FFF2-40B4-BE49-F238E27FC236}">
                <a16:creationId xmlns:a16="http://schemas.microsoft.com/office/drawing/2014/main" id="{45F77B29-0A35-5145-BBC6-B5B24303A46A}"/>
              </a:ext>
            </a:extLst>
          </p:cNvPr>
          <p:cNvPicPr>
            <a:picLocks noChangeAspect="1"/>
          </p:cNvPicPr>
          <p:nvPr/>
        </p:nvPicPr>
        <p:blipFill>
          <a:blip r:embed="rId3"/>
          <a:stretch>
            <a:fillRect/>
          </a:stretch>
        </p:blipFill>
        <p:spPr>
          <a:xfrm flipH="1">
            <a:off x="-2921000" y="3456"/>
            <a:ext cx="9097776" cy="6854544"/>
          </a:xfrm>
          <a:prstGeom prst="rect">
            <a:avLst/>
          </a:prstGeom>
        </p:spPr>
      </p:pic>
    </p:spTree>
    <p:extLst>
      <p:ext uri="{BB962C8B-B14F-4D97-AF65-F5344CB8AC3E}">
        <p14:creationId xmlns:p14="http://schemas.microsoft.com/office/powerpoint/2010/main" val="3520050788"/>
      </p:ext>
    </p:extLst>
  </p:cSld>
  <p:clrMapOvr>
    <a:masterClrMapping/>
  </p:clrMapOvr>
  <mc:AlternateContent xmlns:mc="http://schemas.openxmlformats.org/markup-compatibility/2006" xmlns:p14="http://schemas.microsoft.com/office/powerpoint/2010/main">
    <mc:Choice Requires="p14">
      <p:transition spd="slow" p14:dur="2000" advTm="53481"/>
    </mc:Choice>
    <mc:Fallback xmlns="">
      <p:transition spd="slow" advTm="5348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Rights</a:t>
            </a:r>
          </a:p>
        </p:txBody>
      </p:sp>
      <p:sp>
        <p:nvSpPr>
          <p:cNvPr id="3" name="Content Placeholder 2"/>
          <p:cNvSpPr>
            <a:spLocks noGrp="1"/>
          </p:cNvSpPr>
          <p:nvPr>
            <p:ph idx="1"/>
          </p:nvPr>
        </p:nvSpPr>
        <p:spPr/>
        <p:txBody>
          <a:bodyPr>
            <a:normAutofit fontScale="92500" lnSpcReduction="20000"/>
          </a:bodyPr>
          <a:lstStyle/>
          <a:p>
            <a:r>
              <a:rPr lang="en-US" dirty="0"/>
              <a:t>Database rights only arise where the maker of the database has invested substantially in obtaining or verifying data from independent sources</a:t>
            </a:r>
          </a:p>
          <a:p>
            <a:r>
              <a:rPr lang="en-US" dirty="0"/>
              <a:t>Investment in actually creating data which forms part of a database will not automatically result in a database right</a:t>
            </a:r>
          </a:p>
          <a:p>
            <a:r>
              <a:rPr lang="en-US" dirty="0"/>
              <a:t>Databases can be subject to copyright if a database is the author’s </a:t>
            </a:r>
            <a:r>
              <a:rPr lang="en-US" dirty="0">
                <a:solidFill>
                  <a:srgbClr val="1F497D"/>
                </a:solidFill>
              </a:rPr>
              <a:t>“</a:t>
            </a:r>
            <a:r>
              <a:rPr lang="en-US" i="1" dirty="0">
                <a:solidFill>
                  <a:srgbClr val="1F497D"/>
                </a:solidFill>
              </a:rPr>
              <a:t>own original intellectual creations</a:t>
            </a:r>
            <a:r>
              <a:rPr lang="en-US" dirty="0">
                <a:solidFill>
                  <a:srgbClr val="1F497D"/>
                </a:solidFill>
              </a:rPr>
              <a:t>”</a:t>
            </a:r>
          </a:p>
          <a:p>
            <a:r>
              <a:rPr lang="en-US" dirty="0"/>
              <a:t>Database rights are independent of copyright</a:t>
            </a:r>
          </a:p>
          <a:p>
            <a:r>
              <a:rPr lang="en-US" dirty="0"/>
              <a:t>A new set of rights are created each time a database is substantially modified</a:t>
            </a:r>
          </a:p>
          <a:p>
            <a:pPr marL="0" indent="0" algn="ctr">
              <a:buNone/>
            </a:pPr>
            <a:r>
              <a:rPr lang="en-US" dirty="0">
                <a:solidFill>
                  <a:schemeClr val="tx2"/>
                </a:solidFill>
              </a:rPr>
              <a:t>	“</a:t>
            </a:r>
            <a:r>
              <a:rPr lang="en-US" i="1" dirty="0">
                <a:solidFill>
                  <a:schemeClr val="tx2"/>
                </a:solidFill>
              </a:rPr>
              <a:t>substantial investment in obtaining, verifying or presenting the contents of the database</a:t>
            </a:r>
            <a:r>
              <a:rPr lang="en-US" dirty="0">
                <a:solidFill>
                  <a:schemeClr val="tx2"/>
                </a:solidFill>
              </a:rPr>
              <a:t>”</a:t>
            </a:r>
          </a:p>
          <a:p>
            <a:r>
              <a:rPr lang="en-US" dirty="0"/>
              <a:t>Owners can object to the copying of substantial parts of their database, even if data is extracted and reconstructed</a:t>
            </a:r>
          </a:p>
          <a:p>
            <a:r>
              <a:rPr lang="en-US" dirty="0"/>
              <a:t>Database rights under the EU are created automatically</a:t>
            </a:r>
          </a:p>
          <a:p>
            <a:r>
              <a:rPr lang="en-US" dirty="0"/>
              <a:t>Rights last for 15 years</a:t>
            </a:r>
          </a:p>
          <a:p>
            <a:pPr marL="0" indent="0">
              <a:buNone/>
            </a:pPr>
            <a:endParaRPr lang="en-US" dirty="0"/>
          </a:p>
          <a:p>
            <a:endParaRPr lang="en-US" dirty="0"/>
          </a:p>
        </p:txBody>
      </p:sp>
    </p:spTree>
    <p:extLst>
      <p:ext uri="{BB962C8B-B14F-4D97-AF65-F5344CB8AC3E}">
        <p14:creationId xmlns:p14="http://schemas.microsoft.com/office/powerpoint/2010/main" val="2405982963"/>
      </p:ext>
    </p:extLst>
  </p:cSld>
  <p:clrMapOvr>
    <a:masterClrMapping/>
  </p:clrMapOvr>
  <mc:AlternateContent xmlns:mc="http://schemas.openxmlformats.org/markup-compatibility/2006" xmlns:p14="http://schemas.microsoft.com/office/powerpoint/2010/main">
    <mc:Choice Requires="p14">
      <p:transition spd="slow" p14:dur="2000" advTm="87032"/>
    </mc:Choice>
    <mc:Fallback xmlns="">
      <p:transition spd="slow" advTm="8703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Trademark Rights</a:t>
            </a:r>
          </a:p>
        </p:txBody>
      </p:sp>
      <p:sp>
        <p:nvSpPr>
          <p:cNvPr id="3" name="Content Placeholder 2"/>
          <p:cNvSpPr>
            <a:spLocks noGrp="1"/>
          </p:cNvSpPr>
          <p:nvPr>
            <p:ph idx="1"/>
          </p:nvPr>
        </p:nvSpPr>
        <p:spPr/>
        <p:txBody>
          <a:bodyPr>
            <a:normAutofit/>
          </a:bodyPr>
          <a:lstStyle/>
          <a:p>
            <a:r>
              <a:rPr lang="en-US" dirty="0"/>
              <a:t>Trademark Rights is a type of IP </a:t>
            </a:r>
          </a:p>
          <a:p>
            <a:r>
              <a:rPr lang="en-US" dirty="0" err="1"/>
              <a:t>Recognisable</a:t>
            </a:r>
            <a:r>
              <a:rPr lang="en-US" dirty="0"/>
              <a:t> logo, sign or expression which makes products or services identifiable</a:t>
            </a:r>
          </a:p>
          <a:p>
            <a:r>
              <a:rPr lang="en-US" dirty="0"/>
              <a:t>The trademark owner can be an individual, business organization, or any legal entity</a:t>
            </a:r>
          </a:p>
          <a:p>
            <a:r>
              <a:rPr lang="en-US" dirty="0"/>
              <a:t>Trademarks may be located on packages, labels, and or products </a:t>
            </a:r>
          </a:p>
          <a:p>
            <a:pPr lvl="1"/>
            <a:r>
              <a:rPr lang="en-US" dirty="0"/>
              <a:t>Or on websites, downloads, or files</a:t>
            </a:r>
          </a:p>
          <a:p>
            <a:r>
              <a:rPr lang="en-US" dirty="0"/>
              <a:t>Registered Trademark</a:t>
            </a:r>
          </a:p>
          <a:p>
            <a:r>
              <a:rPr lang="en-US" dirty="0"/>
              <a:t>Non Registered Trademark</a:t>
            </a:r>
          </a:p>
        </p:txBody>
      </p:sp>
      <p:pic>
        <p:nvPicPr>
          <p:cNvPr id="7" name="Picture 6">
            <a:extLst>
              <a:ext uri="{FF2B5EF4-FFF2-40B4-BE49-F238E27FC236}">
                <a16:creationId xmlns:a16="http://schemas.microsoft.com/office/drawing/2014/main" id="{290FEF2F-40FA-644E-ACDB-E7586A47C89D}"/>
              </a:ext>
            </a:extLst>
          </p:cNvPr>
          <p:cNvPicPr>
            <a:picLocks noChangeAspect="1"/>
          </p:cNvPicPr>
          <p:nvPr/>
        </p:nvPicPr>
        <p:blipFill>
          <a:blip r:embed="rId3"/>
          <a:stretch>
            <a:fillRect/>
          </a:stretch>
        </p:blipFill>
        <p:spPr>
          <a:xfrm>
            <a:off x="3777801" y="3860800"/>
            <a:ext cx="361603" cy="330597"/>
          </a:xfrm>
          <a:prstGeom prst="rect">
            <a:avLst/>
          </a:prstGeom>
        </p:spPr>
      </p:pic>
      <p:pic>
        <p:nvPicPr>
          <p:cNvPr id="9" name="Picture 8">
            <a:extLst>
              <a:ext uri="{FF2B5EF4-FFF2-40B4-BE49-F238E27FC236}">
                <a16:creationId xmlns:a16="http://schemas.microsoft.com/office/drawing/2014/main" id="{C528FCBA-88C6-394F-A573-BAD0329929C9}"/>
              </a:ext>
            </a:extLst>
          </p:cNvPr>
          <p:cNvPicPr>
            <a:picLocks noChangeAspect="1"/>
          </p:cNvPicPr>
          <p:nvPr/>
        </p:nvPicPr>
        <p:blipFill>
          <a:blip r:embed="rId4"/>
          <a:stretch>
            <a:fillRect/>
          </a:stretch>
        </p:blipFill>
        <p:spPr>
          <a:xfrm>
            <a:off x="4332536" y="4236244"/>
            <a:ext cx="559346" cy="488156"/>
          </a:xfrm>
          <a:prstGeom prst="rect">
            <a:avLst/>
          </a:prstGeom>
        </p:spPr>
      </p:pic>
    </p:spTree>
    <p:extLst>
      <p:ext uri="{BB962C8B-B14F-4D97-AF65-F5344CB8AC3E}">
        <p14:creationId xmlns:p14="http://schemas.microsoft.com/office/powerpoint/2010/main" val="194991179"/>
      </p:ext>
    </p:extLst>
  </p:cSld>
  <p:clrMapOvr>
    <a:masterClrMapping/>
  </p:clrMapOvr>
  <mc:AlternateContent xmlns:mc="http://schemas.openxmlformats.org/markup-compatibility/2006" xmlns:p14="http://schemas.microsoft.com/office/powerpoint/2010/main">
    <mc:Choice Requires="p14">
      <p:transition spd="slow" p14:dur="2000" advTm="106189"/>
    </mc:Choice>
    <mc:Fallback xmlns="">
      <p:transition spd="slow" advTm="10618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Trademark Rights</a:t>
            </a:r>
          </a:p>
        </p:txBody>
      </p:sp>
      <p:sp>
        <p:nvSpPr>
          <p:cNvPr id="3" name="Content Placeholder 2"/>
          <p:cNvSpPr>
            <a:spLocks noGrp="1"/>
          </p:cNvSpPr>
          <p:nvPr>
            <p:ph idx="1"/>
          </p:nvPr>
        </p:nvSpPr>
        <p:spPr/>
        <p:txBody>
          <a:bodyPr>
            <a:normAutofit lnSpcReduction="10000"/>
          </a:bodyPr>
          <a:lstStyle/>
          <a:p>
            <a:r>
              <a:rPr lang="en-US" sz="2400" dirty="0"/>
              <a:t>Web domains can be trademarked</a:t>
            </a:r>
          </a:p>
          <a:p>
            <a:r>
              <a:rPr lang="en-US" sz="2400" dirty="0"/>
              <a:t>Cyber squatting is registering a domain name with no legitimate reason other than to benefit from another's good reputation</a:t>
            </a:r>
          </a:p>
          <a:p>
            <a:r>
              <a:rPr lang="en-US" sz="2400" dirty="0"/>
              <a:t>Cyber squatters profit from the trademark by either:</a:t>
            </a:r>
          </a:p>
          <a:p>
            <a:pPr lvl="1"/>
            <a:r>
              <a:rPr lang="en-US" sz="2200" dirty="0"/>
              <a:t>Making money from the trademark, trafficking users to unrelated material</a:t>
            </a:r>
          </a:p>
          <a:p>
            <a:pPr lvl="1"/>
            <a:r>
              <a:rPr lang="en-US" sz="2200" dirty="0"/>
              <a:t>Selling the trademarked domain at an inflated price</a:t>
            </a:r>
            <a:endParaRPr lang="en-US" dirty="0"/>
          </a:p>
          <a:p>
            <a:pPr marL="0" indent="0">
              <a:buNone/>
            </a:pPr>
            <a:r>
              <a:rPr lang="en-US" sz="2400" dirty="0"/>
              <a:t>In the US through arbitration, if you can show that:</a:t>
            </a:r>
          </a:p>
          <a:p>
            <a:pPr marL="514350" indent="-514350">
              <a:buFont typeface="+mj-lt"/>
              <a:buAutoNum type="arabicPeriod"/>
            </a:pPr>
            <a:r>
              <a:rPr lang="en-US" sz="2400" dirty="0"/>
              <a:t>Someone registered a web address with your trademark in it</a:t>
            </a:r>
          </a:p>
          <a:p>
            <a:pPr marL="514350" indent="-514350">
              <a:buFont typeface="+mj-lt"/>
              <a:buAutoNum type="arabicPeriod"/>
            </a:pPr>
            <a:r>
              <a:rPr lang="en-US" sz="2400" dirty="0"/>
              <a:t>Registered the web address with the sole purpose of making money</a:t>
            </a:r>
          </a:p>
          <a:p>
            <a:pPr marL="514350" indent="-514350">
              <a:buFont typeface="+mj-lt"/>
              <a:buAutoNum type="arabicPeriod"/>
            </a:pPr>
            <a:r>
              <a:rPr lang="en-US" sz="2400" dirty="0"/>
              <a:t>No legitimate reason for the site to be using the trademark</a:t>
            </a:r>
          </a:p>
        </p:txBody>
      </p:sp>
    </p:spTree>
    <p:extLst>
      <p:ext uri="{BB962C8B-B14F-4D97-AF65-F5344CB8AC3E}">
        <p14:creationId xmlns:p14="http://schemas.microsoft.com/office/powerpoint/2010/main" val="1921531207"/>
      </p:ext>
    </p:extLst>
  </p:cSld>
  <p:clrMapOvr>
    <a:masterClrMapping/>
  </p:clrMapOvr>
  <mc:AlternateContent xmlns:mc="http://schemas.openxmlformats.org/markup-compatibility/2006" xmlns:p14="http://schemas.microsoft.com/office/powerpoint/2010/main">
    <mc:Choice Requires="p14">
      <p:transition spd="slow" p14:dur="2000" advTm="50088"/>
    </mc:Choice>
    <mc:Fallback xmlns="">
      <p:transition spd="slow" advTm="5008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Trademark Rights</a:t>
            </a:r>
          </a:p>
        </p:txBody>
      </p:sp>
      <p:sp>
        <p:nvSpPr>
          <p:cNvPr id="3" name="Content Placeholder 2"/>
          <p:cNvSpPr>
            <a:spLocks noGrp="1"/>
          </p:cNvSpPr>
          <p:nvPr>
            <p:ph idx="1"/>
          </p:nvPr>
        </p:nvSpPr>
        <p:spPr/>
        <p:txBody>
          <a:bodyPr/>
          <a:lstStyle/>
          <a:p>
            <a:r>
              <a:rPr lang="en-US" sz="2400" dirty="0"/>
              <a:t>Twitter</a:t>
            </a:r>
          </a:p>
          <a:p>
            <a:pPr lvl="1"/>
            <a:r>
              <a:rPr lang="en-US" sz="2200" dirty="0"/>
              <a:t>Forbids selling usernames</a:t>
            </a:r>
          </a:p>
          <a:p>
            <a:pPr lvl="1"/>
            <a:r>
              <a:rPr lang="en-US" sz="2200" dirty="0"/>
              <a:t>Forbids the impersonation of a person that is non-parody</a:t>
            </a:r>
          </a:p>
          <a:p>
            <a:pPr lvl="1"/>
            <a:r>
              <a:rPr lang="en-US" sz="2200" dirty="0"/>
              <a:t>Prevents identify confusion with verified accounts with insignia</a:t>
            </a:r>
          </a:p>
          <a:p>
            <a:r>
              <a:rPr lang="en-US" sz="2400" dirty="0"/>
              <a:t>Facebook</a:t>
            </a:r>
          </a:p>
          <a:p>
            <a:pPr lvl="1"/>
            <a:r>
              <a:rPr lang="en-US" sz="2200" dirty="0"/>
              <a:t>Reserves the right to claim usernames on the website if they infringe on trademark</a:t>
            </a:r>
          </a:p>
          <a:p>
            <a:pPr lvl="1"/>
            <a:r>
              <a:rPr lang="en-US" sz="2200" dirty="0"/>
              <a:t>Owners are responsible for reporting</a:t>
            </a:r>
          </a:p>
          <a:p>
            <a:pPr lvl="1"/>
            <a:r>
              <a:rPr lang="en-US" sz="2200" dirty="0"/>
              <a:t>Requires mobile phone verification</a:t>
            </a:r>
          </a:p>
        </p:txBody>
      </p:sp>
    </p:spTree>
    <p:extLst>
      <p:ext uri="{BB962C8B-B14F-4D97-AF65-F5344CB8AC3E}">
        <p14:creationId xmlns:p14="http://schemas.microsoft.com/office/powerpoint/2010/main" val="3019659489"/>
      </p:ext>
    </p:extLst>
  </p:cSld>
  <p:clrMapOvr>
    <a:masterClrMapping/>
  </p:clrMapOvr>
  <mc:AlternateContent xmlns:mc="http://schemas.openxmlformats.org/markup-compatibility/2006" xmlns:p14="http://schemas.microsoft.com/office/powerpoint/2010/main">
    <mc:Choice Requires="p14">
      <p:transition spd="slow" p14:dur="2000" advTm="49226"/>
    </mc:Choice>
    <mc:Fallback xmlns="">
      <p:transition spd="slow" advTm="4922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p:txBody>
          <a:bodyPr/>
          <a:lstStyle/>
          <a:p>
            <a:r>
              <a:rPr lang="en-US" dirty="0"/>
              <a:t>Identify the most relevant rights to the web:</a:t>
            </a:r>
          </a:p>
          <a:p>
            <a:pPr lvl="1"/>
            <a:r>
              <a:rPr lang="en-US" dirty="0"/>
              <a:t>Copyright</a:t>
            </a:r>
          </a:p>
          <a:p>
            <a:pPr lvl="1"/>
            <a:r>
              <a:rPr lang="en-US" dirty="0"/>
              <a:t>Database Right</a:t>
            </a:r>
          </a:p>
          <a:p>
            <a:pPr lvl="1"/>
            <a:r>
              <a:rPr lang="en-US" dirty="0"/>
              <a:t>Trademark</a:t>
            </a:r>
          </a:p>
          <a:p>
            <a:r>
              <a:rPr lang="en-US" dirty="0"/>
              <a:t>Evaluate and identify what elements on the Web can be protected by IP</a:t>
            </a:r>
          </a:p>
          <a:p>
            <a:r>
              <a:rPr lang="en-US" dirty="0"/>
              <a:t>Argue why copyright isn’t suited to modern lifestyle</a:t>
            </a:r>
          </a:p>
        </p:txBody>
      </p:sp>
    </p:spTree>
    <p:extLst>
      <p:ext uri="{BB962C8B-B14F-4D97-AF65-F5344CB8AC3E}">
        <p14:creationId xmlns:p14="http://schemas.microsoft.com/office/powerpoint/2010/main" val="1489681497"/>
      </p:ext>
    </p:extLst>
  </p:cSld>
  <p:clrMapOvr>
    <a:masterClrMapping/>
  </p:clrMapOvr>
  <mc:AlternateContent xmlns:mc="http://schemas.openxmlformats.org/markup-compatibility/2006" xmlns:p14="http://schemas.microsoft.com/office/powerpoint/2010/main">
    <mc:Choice Requires="p14">
      <p:transition spd="slow" p14:dur="2000" advTm="19972"/>
    </mc:Choice>
    <mc:Fallback xmlns="">
      <p:transition spd="slow" advTm="1997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Intellectual Property on the Web</a:t>
            </a:r>
            <a:endParaRPr lang="en-GB" dirty="0"/>
          </a:p>
        </p:txBody>
      </p:sp>
      <p:sp>
        <p:nvSpPr>
          <p:cNvPr id="5" name="Subtitle 4"/>
          <p:cNvSpPr>
            <a:spLocks noGrp="1"/>
          </p:cNvSpPr>
          <p:nvPr>
            <p:ph type="subTitle" idx="1"/>
          </p:nvPr>
        </p:nvSpPr>
        <p:spPr/>
        <p:txBody>
          <a:bodyPr/>
          <a:lstStyle/>
          <a:p>
            <a:br>
              <a:rPr lang="en-GB" dirty="0"/>
            </a:br>
            <a:r>
              <a:rPr lang="en-GB" dirty="0"/>
              <a:t>COMP1202 Web Infrastructure</a:t>
            </a:r>
            <a:endParaRPr lang="en-US" dirty="0"/>
          </a:p>
        </p:txBody>
      </p:sp>
      <p:sp>
        <p:nvSpPr>
          <p:cNvPr id="2" name="Text Placeholder 1"/>
          <p:cNvSpPr>
            <a:spLocks noGrp="1"/>
          </p:cNvSpPr>
          <p:nvPr>
            <p:ph type="body" sz="quarter" idx="13"/>
          </p:nvPr>
        </p:nvSpPr>
        <p:spPr/>
        <p:txBody>
          <a:bodyPr>
            <a:normAutofit/>
          </a:bodyPr>
          <a:lstStyle/>
          <a:p>
            <a:r>
              <a:rPr lang="en-US" dirty="0" err="1"/>
              <a:t>Dr</a:t>
            </a:r>
            <a:r>
              <a:rPr lang="en-US" dirty="0"/>
              <a:t> Heather Packer </a:t>
            </a:r>
            <a:r>
              <a:rPr lang="mr-IN" dirty="0"/>
              <a:t>–</a:t>
            </a:r>
            <a:r>
              <a:rPr lang="en-US" dirty="0"/>
              <a:t> hp3@ecs.soton.ac.uk</a:t>
            </a:r>
          </a:p>
        </p:txBody>
      </p:sp>
    </p:spTree>
    <p:extLst>
      <p:ext uri="{BB962C8B-B14F-4D97-AF65-F5344CB8AC3E}">
        <p14:creationId xmlns:p14="http://schemas.microsoft.com/office/powerpoint/2010/main" val="2701514485"/>
      </p:ext>
    </p:extLst>
  </p:cSld>
  <p:clrMapOvr>
    <a:masterClrMapping/>
  </p:clrMapOvr>
  <mc:AlternateContent xmlns:mc="http://schemas.openxmlformats.org/markup-compatibility/2006" xmlns:p14="http://schemas.microsoft.com/office/powerpoint/2010/main">
    <mc:Choice Requires="p14">
      <p:transition spd="slow" p14:dur="2000" advTm="7504"/>
    </mc:Choice>
    <mc:Fallback xmlns="">
      <p:transition spd="slow" advTm="750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3200" i="1" dirty="0"/>
              <a:t>“On one hand information wants to be expensive, because it's so valuable.  The right information in the right place just changes your life, on the other hand information wants to be free because the cost of getting it out is getting lower and lower all the time.  So you have these two fighting against each other"  </a:t>
            </a:r>
          </a:p>
          <a:p>
            <a:pPr marL="0" indent="0" algn="r">
              <a:buNone/>
            </a:pPr>
            <a:r>
              <a:rPr lang="en-GB" sz="2400" dirty="0"/>
              <a:t>Steward Brand, 1984</a:t>
            </a:r>
            <a:endParaRPr lang="en-US" sz="2400" dirty="0"/>
          </a:p>
        </p:txBody>
      </p:sp>
      <p:sp>
        <p:nvSpPr>
          <p:cNvPr id="5" name="Title 4">
            <a:extLst>
              <a:ext uri="{FF2B5EF4-FFF2-40B4-BE49-F238E27FC236}">
                <a16:creationId xmlns:a16="http://schemas.microsoft.com/office/drawing/2014/main" id="{2ACDBE16-8B5D-A945-8714-17F18B8E582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20851259"/>
      </p:ext>
    </p:extLst>
  </p:cSld>
  <p:clrMapOvr>
    <a:masterClrMapping/>
  </p:clrMapOvr>
  <mc:AlternateContent xmlns:mc="http://schemas.openxmlformats.org/markup-compatibility/2006" xmlns:p14="http://schemas.microsoft.com/office/powerpoint/2010/main">
    <mc:Choice Requires="p14">
      <p:transition spd="slow" p14:dur="2000" advTm="82789"/>
    </mc:Choice>
    <mc:Fallback xmlns="">
      <p:transition spd="slow" advTm="8278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09BC-A442-3544-B939-7294B457B3AB}"/>
              </a:ext>
            </a:extLst>
          </p:cNvPr>
          <p:cNvSpPr>
            <a:spLocks noGrp="1"/>
          </p:cNvSpPr>
          <p:nvPr>
            <p:ph type="title"/>
          </p:nvPr>
        </p:nvSpPr>
        <p:spPr/>
        <p:txBody>
          <a:bodyPr/>
          <a:lstStyle/>
          <a:p>
            <a:r>
              <a:rPr lang="en-US" dirty="0"/>
              <a:t>Intellectual Property</a:t>
            </a:r>
          </a:p>
        </p:txBody>
      </p:sp>
      <p:sp>
        <p:nvSpPr>
          <p:cNvPr id="3" name="Content Placeholder 2">
            <a:extLst>
              <a:ext uri="{FF2B5EF4-FFF2-40B4-BE49-F238E27FC236}">
                <a16:creationId xmlns:a16="http://schemas.microsoft.com/office/drawing/2014/main" id="{E093C94E-9633-3E49-89DA-197CE3B7C731}"/>
              </a:ext>
            </a:extLst>
          </p:cNvPr>
          <p:cNvSpPr>
            <a:spLocks noGrp="1"/>
          </p:cNvSpPr>
          <p:nvPr>
            <p:ph idx="1"/>
          </p:nvPr>
        </p:nvSpPr>
        <p:spPr/>
        <p:txBody>
          <a:bodyPr/>
          <a:lstStyle/>
          <a:p>
            <a:pPr marL="0" indent="0" algn="ctr">
              <a:buNone/>
            </a:pPr>
            <a:r>
              <a:rPr lang="en-GB" sz="2800" i="1" dirty="0"/>
              <a:t>“Nonphysical property that stems from, is identified as, and who value is based on an idea or some ideas”</a:t>
            </a:r>
          </a:p>
          <a:p>
            <a:pPr marL="0" indent="0" algn="ctr">
              <a:buNone/>
            </a:pPr>
            <a:endParaRPr lang="en-GB" sz="2800" i="1" dirty="0"/>
          </a:p>
          <a:p>
            <a:pPr marL="0" indent="0" algn="ctr">
              <a:buNone/>
            </a:pPr>
            <a:r>
              <a:rPr lang="en-GB" sz="2800" i="1" dirty="0"/>
              <a:t>"Only the concrete, tangible, or physical embodiments of the idea are protected by intellectual property law"</a:t>
            </a:r>
          </a:p>
          <a:p>
            <a:pPr marL="0" indent="0">
              <a:buNone/>
            </a:pPr>
            <a:endParaRPr lang="en-GB" dirty="0"/>
          </a:p>
        </p:txBody>
      </p:sp>
    </p:spTree>
    <p:extLst>
      <p:ext uri="{BB962C8B-B14F-4D97-AF65-F5344CB8AC3E}">
        <p14:creationId xmlns:p14="http://schemas.microsoft.com/office/powerpoint/2010/main" val="3191203621"/>
      </p:ext>
    </p:extLst>
  </p:cSld>
  <p:clrMapOvr>
    <a:masterClrMapping/>
  </p:clrMapOvr>
  <mc:AlternateContent xmlns:mc="http://schemas.openxmlformats.org/markup-compatibility/2006" xmlns:p14="http://schemas.microsoft.com/office/powerpoint/2010/main">
    <mc:Choice Requires="p14">
      <p:transition spd="slow" p14:dur="2000" advTm="39181"/>
    </mc:Choice>
    <mc:Fallback xmlns="">
      <p:transition spd="slow" advTm="3918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IP Rights</a:t>
            </a:r>
          </a:p>
        </p:txBody>
      </p:sp>
      <p:graphicFrame>
        <p:nvGraphicFramePr>
          <p:cNvPr id="6" name="Content Placeholder 5"/>
          <p:cNvGraphicFramePr>
            <a:graphicFrameLocks noGrp="1"/>
          </p:cNvGraphicFramePr>
          <p:nvPr>
            <p:ph idx="1"/>
          </p:nvPr>
        </p:nvGraphicFramePr>
        <p:xfrm>
          <a:off x="609600" y="1600201"/>
          <a:ext cx="10972800" cy="4856480"/>
        </p:xfrm>
        <a:graphic>
          <a:graphicData uri="http://schemas.openxmlformats.org/drawingml/2006/table">
            <a:tbl>
              <a:tblPr firstRow="1" bandRow="1">
                <a:tableStyleId>{5C22544A-7EE6-4342-B048-85BDC9FD1C3A}</a:tableStyleId>
              </a:tblPr>
              <a:tblGrid>
                <a:gridCol w="1875533">
                  <a:extLst>
                    <a:ext uri="{9D8B030D-6E8A-4147-A177-3AD203B41FA5}">
                      <a16:colId xmlns:a16="http://schemas.microsoft.com/office/drawing/2014/main" val="20000"/>
                    </a:ext>
                  </a:extLst>
                </a:gridCol>
                <a:gridCol w="9097267">
                  <a:extLst>
                    <a:ext uri="{9D8B030D-6E8A-4147-A177-3AD203B41FA5}">
                      <a16:colId xmlns:a16="http://schemas.microsoft.com/office/drawing/2014/main" val="20001"/>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Type 	</a:t>
                      </a:r>
                    </a:p>
                  </a:txBody>
                  <a:tcPr marL="121920" marR="121920">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Description</a:t>
                      </a:r>
                    </a:p>
                  </a:txBody>
                  <a:tcPr marL="121920" marR="121920">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Copyright 	</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Protects the skill and </a:t>
                      </a:r>
                      <a:r>
                        <a:rPr lang="en-US" b="1" dirty="0" err="1">
                          <a:solidFill>
                            <a:schemeClr val="tx1"/>
                          </a:solidFill>
                        </a:rPr>
                        <a:t>labour</a:t>
                      </a:r>
                      <a:r>
                        <a:rPr lang="en-US" b="1" dirty="0">
                          <a:solidFill>
                            <a:schemeClr val="tx1"/>
                          </a:solidFill>
                        </a:rPr>
                        <a:t> expanded by someone creating</a:t>
                      </a:r>
                      <a:r>
                        <a:rPr lang="en-US" b="1" baseline="0" dirty="0">
                          <a:solidFill>
                            <a:schemeClr val="tx1"/>
                          </a:solidFill>
                        </a:rPr>
                        <a:t> </a:t>
                      </a:r>
                      <a:r>
                        <a:rPr lang="en-US" b="1" dirty="0">
                          <a:solidFill>
                            <a:schemeClr val="tx1"/>
                          </a:solidFill>
                        </a:rPr>
                        <a:t>something new</a:t>
                      </a:r>
                    </a:p>
                  </a:txBody>
                  <a:tcPr marL="121920" marR="121920"/>
                </a:tc>
                <a:extLst>
                  <a:ext uri="{0D108BD9-81ED-4DB2-BD59-A6C34878D82A}">
                    <a16:rowId xmlns:a16="http://schemas.microsoft.com/office/drawing/2014/main" val="197904086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Patents		</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Protect inventions by giving invention a monopoly on exploiting their inventions</a:t>
                      </a:r>
                      <a:r>
                        <a:rPr lang="en-US" b="1" baseline="0" dirty="0"/>
                        <a:t> </a:t>
                      </a:r>
                      <a:r>
                        <a:rPr lang="en-US" b="1" dirty="0"/>
                        <a:t>for a certain period</a:t>
                      </a:r>
                    </a:p>
                  </a:txBody>
                  <a:tcPr marL="121920" marR="121920"/>
                </a:tc>
                <a:extLst>
                  <a:ext uri="{0D108BD9-81ED-4DB2-BD59-A6C34878D82A}">
                    <a16:rowId xmlns:a16="http://schemas.microsoft.com/office/drawing/2014/main" val="207965057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Trademarks</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Exclusively identify the product of a particular manufacturer or supplier</a:t>
                      </a:r>
                    </a:p>
                  </a:txBody>
                  <a:tcPr marL="121920" marR="121920"/>
                </a:tc>
                <a:extLst>
                  <a:ext uri="{0D108BD9-81ED-4DB2-BD59-A6C34878D82A}">
                    <a16:rowId xmlns:a16="http://schemas.microsoft.com/office/drawing/2014/main" val="37880492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Database (EU only) </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Protects the skill and </a:t>
                      </a:r>
                      <a:r>
                        <a:rPr lang="en-US" b="0" dirty="0" err="1"/>
                        <a:t>labour</a:t>
                      </a:r>
                      <a:r>
                        <a:rPr lang="en-US" b="0" dirty="0"/>
                        <a:t> expended by someone creating collections of data or other materials</a:t>
                      </a:r>
                    </a:p>
                  </a:txBody>
                  <a:tcPr marL="121920" marR="121920"/>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Performance rights</a:t>
                      </a:r>
                    </a:p>
                  </a:txBody>
                  <a:tcPr marL="121920" marR="121920">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Protects against </a:t>
                      </a:r>
                      <a:r>
                        <a:rPr lang="en-US" b="0" dirty="0" err="1"/>
                        <a:t>unauthorised</a:t>
                      </a:r>
                      <a:r>
                        <a:rPr lang="en-US" b="0" dirty="0"/>
                        <a:t> making of copies of “public</a:t>
                      </a:r>
                      <a:r>
                        <a:rPr lang="en-US" b="0" baseline="0" dirty="0"/>
                        <a:t> </a:t>
                      </a:r>
                      <a:r>
                        <a:rPr lang="en-US" b="0" dirty="0"/>
                        <a:t>performances”, which includes musical, theatrical, dance performance, and also lectures</a:t>
                      </a:r>
                    </a:p>
                  </a:txBody>
                  <a:tcPr marL="121920" marR="121920">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Design rights 	</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Protects the shape and configuration (how different parts of a design are arranged together of objects)</a:t>
                      </a:r>
                    </a:p>
                  </a:txBody>
                  <a:tcPr marL="121920" marR="121920"/>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Moral rights (EU only)	</a:t>
                      </a:r>
                    </a:p>
                  </a:txBody>
                  <a:tcPr marL="121920" marR="121920">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Right of a creator to insist that his/her name is associated with his/her creation.  Right of the creator to object to derogatory his/her work which</a:t>
                      </a:r>
                      <a:r>
                        <a:rPr lang="en-US" b="0" baseline="0" dirty="0"/>
                        <a:t> </a:t>
                      </a:r>
                      <a:r>
                        <a:rPr lang="en-US" b="0" dirty="0"/>
                        <a:t>damages his/her reputation</a:t>
                      </a:r>
                    </a:p>
                  </a:txBody>
                  <a:tcPr marL="121920" marR="121920">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67652170"/>
      </p:ext>
    </p:extLst>
  </p:cSld>
  <p:clrMapOvr>
    <a:masterClrMapping/>
  </p:clrMapOvr>
  <mc:AlternateContent xmlns:mc="http://schemas.openxmlformats.org/markup-compatibility/2006" xmlns:p14="http://schemas.microsoft.com/office/powerpoint/2010/main">
    <mc:Choice Requires="p14">
      <p:transition spd="slow" p14:dur="2000" advTm="6822"/>
    </mc:Choice>
    <mc:Fallback xmlns="">
      <p:transition spd="slow" advTm="682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IP Rights</a:t>
            </a:r>
          </a:p>
        </p:txBody>
      </p:sp>
      <p:graphicFrame>
        <p:nvGraphicFramePr>
          <p:cNvPr id="6" name="Content Placeholder 5"/>
          <p:cNvGraphicFramePr>
            <a:graphicFrameLocks noGrp="1"/>
          </p:cNvGraphicFramePr>
          <p:nvPr>
            <p:ph idx="1"/>
          </p:nvPr>
        </p:nvGraphicFramePr>
        <p:xfrm>
          <a:off x="609600" y="1600201"/>
          <a:ext cx="10972800" cy="4856480"/>
        </p:xfrm>
        <a:graphic>
          <a:graphicData uri="http://schemas.openxmlformats.org/drawingml/2006/table">
            <a:tbl>
              <a:tblPr firstRow="1" bandRow="1">
                <a:tableStyleId>{5C22544A-7EE6-4342-B048-85BDC9FD1C3A}</a:tableStyleId>
              </a:tblPr>
              <a:tblGrid>
                <a:gridCol w="1875533">
                  <a:extLst>
                    <a:ext uri="{9D8B030D-6E8A-4147-A177-3AD203B41FA5}">
                      <a16:colId xmlns:a16="http://schemas.microsoft.com/office/drawing/2014/main" val="20000"/>
                    </a:ext>
                  </a:extLst>
                </a:gridCol>
                <a:gridCol w="9097267">
                  <a:extLst>
                    <a:ext uri="{9D8B030D-6E8A-4147-A177-3AD203B41FA5}">
                      <a16:colId xmlns:a16="http://schemas.microsoft.com/office/drawing/2014/main" val="20001"/>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Type 	</a:t>
                      </a:r>
                    </a:p>
                  </a:txBody>
                  <a:tcPr marL="121920" marR="121920">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Description</a:t>
                      </a:r>
                    </a:p>
                  </a:txBody>
                  <a:tcPr marL="121920" marR="121920">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Copyright 	</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Protects the skill and </a:t>
                      </a:r>
                      <a:r>
                        <a:rPr lang="en-US" b="1" dirty="0" err="1">
                          <a:solidFill>
                            <a:schemeClr val="tx1"/>
                          </a:solidFill>
                        </a:rPr>
                        <a:t>labour</a:t>
                      </a:r>
                      <a:r>
                        <a:rPr lang="en-US" b="1" dirty="0">
                          <a:solidFill>
                            <a:schemeClr val="tx1"/>
                          </a:solidFill>
                        </a:rPr>
                        <a:t> expanded by someone creating</a:t>
                      </a:r>
                      <a:r>
                        <a:rPr lang="en-US" b="1" baseline="0" dirty="0">
                          <a:solidFill>
                            <a:schemeClr val="tx1"/>
                          </a:solidFill>
                        </a:rPr>
                        <a:t> </a:t>
                      </a:r>
                      <a:r>
                        <a:rPr lang="en-US" b="1" dirty="0">
                          <a:solidFill>
                            <a:schemeClr val="tx1"/>
                          </a:solidFill>
                        </a:rPr>
                        <a:t>something new</a:t>
                      </a:r>
                    </a:p>
                  </a:txBody>
                  <a:tcPr marL="121920" marR="121920"/>
                </a:tc>
                <a:extLst>
                  <a:ext uri="{0D108BD9-81ED-4DB2-BD59-A6C34878D82A}">
                    <a16:rowId xmlns:a16="http://schemas.microsoft.com/office/drawing/2014/main" val="197904086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Patents		</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Protect inventions by giving invention a monopoly on exploiting their inventions</a:t>
                      </a:r>
                      <a:r>
                        <a:rPr lang="en-US" b="0" baseline="0" dirty="0"/>
                        <a:t> </a:t>
                      </a:r>
                      <a:r>
                        <a:rPr lang="en-US" b="0" dirty="0"/>
                        <a:t>for a certain period</a:t>
                      </a:r>
                    </a:p>
                  </a:txBody>
                  <a:tcPr marL="121920" marR="121920"/>
                </a:tc>
                <a:extLst>
                  <a:ext uri="{0D108BD9-81ED-4DB2-BD59-A6C34878D82A}">
                    <a16:rowId xmlns:a16="http://schemas.microsoft.com/office/drawing/2014/main" val="207965057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Trademarks</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Exclusively identify the product of a particular manufacturer or supplier</a:t>
                      </a:r>
                    </a:p>
                  </a:txBody>
                  <a:tcPr marL="121920" marR="121920"/>
                </a:tc>
                <a:extLst>
                  <a:ext uri="{0D108BD9-81ED-4DB2-BD59-A6C34878D82A}">
                    <a16:rowId xmlns:a16="http://schemas.microsoft.com/office/drawing/2014/main" val="37880492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Database (EU only) </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Protects the skill and </a:t>
                      </a:r>
                      <a:r>
                        <a:rPr lang="en-US" b="1" dirty="0" err="1"/>
                        <a:t>labour</a:t>
                      </a:r>
                      <a:r>
                        <a:rPr lang="en-US" b="1" dirty="0"/>
                        <a:t> expended by someone creating collections of data or other materials</a:t>
                      </a:r>
                    </a:p>
                  </a:txBody>
                  <a:tcPr marL="121920" marR="121920"/>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Performance rights</a:t>
                      </a:r>
                    </a:p>
                  </a:txBody>
                  <a:tcPr marL="121920" marR="121920">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Protects against </a:t>
                      </a:r>
                      <a:r>
                        <a:rPr lang="en-US" b="0" dirty="0" err="1"/>
                        <a:t>unauthorised</a:t>
                      </a:r>
                      <a:r>
                        <a:rPr lang="en-US" b="0" dirty="0"/>
                        <a:t> making of copies of “public</a:t>
                      </a:r>
                      <a:r>
                        <a:rPr lang="en-US" b="0" baseline="0" dirty="0"/>
                        <a:t> </a:t>
                      </a:r>
                      <a:r>
                        <a:rPr lang="en-US" b="0" dirty="0"/>
                        <a:t>performances”, which includes musical, theatrical, dance performance, and also lectures</a:t>
                      </a:r>
                    </a:p>
                  </a:txBody>
                  <a:tcPr marL="121920" marR="121920">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Design rights 	</a:t>
                      </a:r>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Protects the shape and configuration (how different parts of a design are arranged together of objects)</a:t>
                      </a:r>
                    </a:p>
                  </a:txBody>
                  <a:tcPr marL="121920" marR="121920"/>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Moral rights (EU only)	</a:t>
                      </a:r>
                    </a:p>
                  </a:txBody>
                  <a:tcPr marL="121920" marR="121920">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Right of a creator to insist that his/her name is associated with his/her creation.  Right of the creator to object to derogatory his/her work which</a:t>
                      </a:r>
                      <a:r>
                        <a:rPr lang="en-US" b="0" baseline="0" dirty="0"/>
                        <a:t> </a:t>
                      </a:r>
                      <a:r>
                        <a:rPr lang="en-US" b="0" dirty="0"/>
                        <a:t>damages his/her reputation</a:t>
                      </a:r>
                    </a:p>
                  </a:txBody>
                  <a:tcPr marL="121920" marR="121920">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58881651"/>
      </p:ext>
    </p:extLst>
  </p:cSld>
  <p:clrMapOvr>
    <a:masterClrMapping/>
  </p:clrMapOvr>
  <mc:AlternateContent xmlns:mc="http://schemas.openxmlformats.org/markup-compatibility/2006" xmlns:p14="http://schemas.microsoft.com/office/powerpoint/2010/main">
    <mc:Choice Requires="p14">
      <p:transition spd="slow" p14:dur="2000" advTm="12157"/>
    </mc:Choice>
    <mc:Fallback xmlns="">
      <p:transition spd="slow" advTm="1215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sp>
        <p:nvSpPr>
          <p:cNvPr id="3" name="Content Placeholder 2"/>
          <p:cNvSpPr>
            <a:spLocks noGrp="1"/>
          </p:cNvSpPr>
          <p:nvPr>
            <p:ph idx="1"/>
          </p:nvPr>
        </p:nvSpPr>
        <p:spPr>
          <a:xfrm>
            <a:off x="609600" y="1600201"/>
            <a:ext cx="9619715" cy="4525963"/>
          </a:xfrm>
        </p:spPr>
        <p:txBody>
          <a:bodyPr>
            <a:normAutofit/>
          </a:bodyPr>
          <a:lstStyle/>
          <a:p>
            <a:pPr marL="0" indent="0">
              <a:buNone/>
            </a:pPr>
            <a:r>
              <a:rPr lang="en-US" sz="2200" dirty="0"/>
              <a:t>Protects:</a:t>
            </a:r>
          </a:p>
          <a:p>
            <a:r>
              <a:rPr lang="en-US" sz="2200" dirty="0"/>
              <a:t>Original literary, dramatic, musical, and artistic works</a:t>
            </a:r>
          </a:p>
          <a:p>
            <a:r>
              <a:rPr lang="en-US" sz="2200" dirty="0"/>
              <a:t>Sound recordings, films, broadcasts and cable transmissions</a:t>
            </a:r>
          </a:p>
          <a:p>
            <a:r>
              <a:rPr lang="en-US" sz="2200" dirty="0"/>
              <a:t>The typographical arrangement of published editions</a:t>
            </a:r>
          </a:p>
        </p:txBody>
      </p:sp>
    </p:spTree>
    <p:extLst>
      <p:ext uri="{BB962C8B-B14F-4D97-AF65-F5344CB8AC3E}">
        <p14:creationId xmlns:p14="http://schemas.microsoft.com/office/powerpoint/2010/main" val="1219942649"/>
      </p:ext>
    </p:extLst>
  </p:cSld>
  <p:clrMapOvr>
    <a:masterClrMapping/>
  </p:clrMapOvr>
  <mc:AlternateContent xmlns:mc="http://schemas.openxmlformats.org/markup-compatibility/2006" xmlns:p14="http://schemas.microsoft.com/office/powerpoint/2010/main">
    <mc:Choice Requires="p14">
      <p:transition spd="slow" p14:dur="2000" advTm="152949"/>
    </mc:Choice>
    <mc:Fallback xmlns="">
      <p:transition spd="slow" advTm="15294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sp>
        <p:nvSpPr>
          <p:cNvPr id="4" name="Content Placeholder 2"/>
          <p:cNvSpPr txBox="1">
            <a:spLocks/>
          </p:cNvSpPr>
          <p:nvPr/>
        </p:nvSpPr>
        <p:spPr>
          <a:xfrm>
            <a:off x="957381" y="1895476"/>
            <a:ext cx="9472494"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t>Copyright gives five exclusive rights to the owner of the copyright.  The right to:</a:t>
            </a:r>
          </a:p>
          <a:p>
            <a:pPr marL="971550" lvl="1" indent="-514350">
              <a:buFont typeface="+mj-lt"/>
              <a:buAutoNum type="arabicPeriod"/>
            </a:pPr>
            <a:r>
              <a:rPr lang="en-US" sz="2200" dirty="0"/>
              <a:t>Copy the work</a:t>
            </a:r>
          </a:p>
          <a:p>
            <a:pPr marL="971550" lvl="1" indent="-514350">
              <a:buFont typeface="+mj-lt"/>
              <a:buAutoNum type="arabicPeriod"/>
            </a:pPr>
            <a:r>
              <a:rPr lang="en-US" sz="2200" dirty="0"/>
              <a:t>Issue copies to the public</a:t>
            </a:r>
          </a:p>
          <a:p>
            <a:pPr marL="971550" lvl="1" indent="-514350">
              <a:buFont typeface="+mj-lt"/>
              <a:buAutoNum type="arabicPeriod"/>
            </a:pPr>
            <a:r>
              <a:rPr lang="en-US" sz="2200" dirty="0"/>
              <a:t>Perform, play or show the work to the public</a:t>
            </a:r>
          </a:p>
          <a:p>
            <a:pPr marL="971550" lvl="1" indent="-514350">
              <a:buFont typeface="+mj-lt"/>
              <a:buAutoNum type="arabicPeriod"/>
            </a:pPr>
            <a:r>
              <a:rPr lang="en-US" sz="2200" dirty="0"/>
              <a:t>Broadcast the work or transmit on a cable service</a:t>
            </a:r>
          </a:p>
          <a:p>
            <a:pPr marL="971550" lvl="1" indent="-514350">
              <a:buFont typeface="+mj-lt"/>
              <a:buAutoNum type="arabicPeriod"/>
            </a:pPr>
            <a:r>
              <a:rPr lang="en-US" sz="2200" dirty="0"/>
              <a:t>Make an adaptation of the work</a:t>
            </a:r>
          </a:p>
        </p:txBody>
      </p:sp>
    </p:spTree>
    <p:extLst>
      <p:ext uri="{BB962C8B-B14F-4D97-AF65-F5344CB8AC3E}">
        <p14:creationId xmlns:p14="http://schemas.microsoft.com/office/powerpoint/2010/main" val="563995199"/>
      </p:ext>
    </p:extLst>
  </p:cSld>
  <p:clrMapOvr>
    <a:masterClrMapping/>
  </p:clrMapOvr>
  <mc:AlternateContent xmlns:mc="http://schemas.openxmlformats.org/markup-compatibility/2006" xmlns:p14="http://schemas.microsoft.com/office/powerpoint/2010/main">
    <mc:Choice Requires="p14">
      <p:transition spd="slow" p14:dur="2000" advTm="20017"/>
    </mc:Choice>
    <mc:Fallback xmlns="">
      <p:transition spd="slow" advTm="2001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owns the Copyright?</a:t>
            </a:r>
          </a:p>
        </p:txBody>
      </p:sp>
      <p:sp>
        <p:nvSpPr>
          <p:cNvPr id="3" name="Content Placeholder 2"/>
          <p:cNvSpPr>
            <a:spLocks noGrp="1"/>
          </p:cNvSpPr>
          <p:nvPr>
            <p:ph idx="1"/>
          </p:nvPr>
        </p:nvSpPr>
        <p:spPr/>
        <p:txBody>
          <a:bodyPr>
            <a:normAutofit/>
          </a:bodyPr>
          <a:lstStyle/>
          <a:p>
            <a:pPr marL="0" indent="0">
              <a:buNone/>
            </a:pPr>
            <a:r>
              <a:rPr lang="en-US" dirty="0"/>
              <a:t>Copyright is owned by the author(s) of the work</a:t>
            </a:r>
          </a:p>
          <a:p>
            <a:r>
              <a:rPr lang="en-US" dirty="0"/>
              <a:t>An employer owns the copyright if the author created the work in the course of employment</a:t>
            </a:r>
          </a:p>
          <a:p>
            <a:r>
              <a:rPr lang="en-US" dirty="0"/>
              <a:t>Independent contractors own the copyright unless agreed otherwise</a:t>
            </a:r>
          </a:p>
          <a:p>
            <a:r>
              <a:rPr lang="en-US" dirty="0"/>
              <a:t>Copyright can only be transferred in writing</a:t>
            </a:r>
          </a:p>
          <a:p>
            <a:r>
              <a:rPr lang="en-US" dirty="0"/>
              <a:t>Copyright does not need to be registered</a:t>
            </a:r>
          </a:p>
        </p:txBody>
      </p:sp>
      <p:pic>
        <p:nvPicPr>
          <p:cNvPr id="7" name="Picture 6">
            <a:extLst>
              <a:ext uri="{FF2B5EF4-FFF2-40B4-BE49-F238E27FC236}">
                <a16:creationId xmlns:a16="http://schemas.microsoft.com/office/drawing/2014/main" id="{81D5F905-D9E5-C24F-BF58-3165D736C68C}"/>
              </a:ext>
            </a:extLst>
          </p:cNvPr>
          <p:cNvPicPr>
            <a:picLocks noChangeAspect="1"/>
          </p:cNvPicPr>
          <p:nvPr/>
        </p:nvPicPr>
        <p:blipFill>
          <a:blip r:embed="rId3"/>
          <a:stretch>
            <a:fillRect/>
          </a:stretch>
        </p:blipFill>
        <p:spPr>
          <a:xfrm>
            <a:off x="6665284" y="3497263"/>
            <a:ext cx="4434515" cy="2884488"/>
          </a:xfrm>
          <a:prstGeom prst="rect">
            <a:avLst/>
          </a:prstGeom>
        </p:spPr>
      </p:pic>
    </p:spTree>
    <p:extLst>
      <p:ext uri="{BB962C8B-B14F-4D97-AF65-F5344CB8AC3E}">
        <p14:creationId xmlns:p14="http://schemas.microsoft.com/office/powerpoint/2010/main" val="1346894870"/>
      </p:ext>
    </p:extLst>
  </p:cSld>
  <p:clrMapOvr>
    <a:masterClrMapping/>
  </p:clrMapOvr>
  <mc:AlternateContent xmlns:mc="http://schemas.openxmlformats.org/markup-compatibility/2006" xmlns:p14="http://schemas.microsoft.com/office/powerpoint/2010/main">
    <mc:Choice Requires="p14">
      <p:transition spd="slow" p14:dur="2000" advTm="167656"/>
    </mc:Choice>
    <mc:Fallback xmlns="">
      <p:transition spd="slow" advTm="167656"/>
    </mc:Fallback>
  </mc:AlternateContent>
</p:sld>
</file>

<file path=ppt/theme/theme1.xml><?xml version="1.0" encoding="utf-8"?>
<a:theme xmlns:a="http://schemas.openxmlformats.org/drawingml/2006/main" name="Southampton Wide">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C7FB8697-F337-7944-BF6C-FB96E5580AC4}"/>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7C02E769-0FDE-0C4E-A392-F38FC251E033}"/>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055654B0-B660-E444-AA0D-B3C48A7BFC89}"/>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06C70491-3485-934F-AEE2-390829289E0D}"/>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73D72BC4-040E-D84E-9A78-FB3009EDC067}"/>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166383DF-174E-4647-A844-A3C758D47151}"/>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A9F065CA-4772-A44B-BDD4-FE6097D870F6}"/>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CAB719-A16B-2145-8B77-04255D7FC1C3}" vid="{990850B8-7987-3541-89DD-FF6F97230F1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Southampton Wide.potx</Template>
  <TotalTime>6741</TotalTime>
  <Words>1186</Words>
  <Application>Microsoft Office PowerPoint</Application>
  <PresentationFormat>Widescreen</PresentationFormat>
  <Paragraphs>150</Paragraphs>
  <Slides>18</Slides>
  <Notes>17</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18</vt:i4>
      </vt:variant>
    </vt:vector>
  </HeadingPairs>
  <TitlesOfParts>
    <vt:vector size="29" baseType="lpstr">
      <vt:lpstr>Arial</vt:lpstr>
      <vt:lpstr>Calibri</vt:lpstr>
      <vt:lpstr>Lucida Sans</vt:lpstr>
      <vt:lpstr>Southampton Wide</vt:lpstr>
      <vt:lpstr>Marine 1</vt:lpstr>
      <vt:lpstr>Marine 3</vt:lpstr>
      <vt:lpstr>Marine 5</vt:lpstr>
      <vt:lpstr>Marine 6</vt:lpstr>
      <vt:lpstr>Horizon 3</vt:lpstr>
      <vt:lpstr>Horizon 4</vt:lpstr>
      <vt:lpstr>Horizon 5</vt:lpstr>
      <vt:lpstr>PowerPoint Presentation</vt:lpstr>
      <vt:lpstr>Intellectual Property on the Web</vt:lpstr>
      <vt:lpstr>PowerPoint Presentation</vt:lpstr>
      <vt:lpstr>Intellectual Property</vt:lpstr>
      <vt:lpstr>Types of IP Rights</vt:lpstr>
      <vt:lpstr>Types of IP Rights</vt:lpstr>
      <vt:lpstr>Copyright</vt:lpstr>
      <vt:lpstr>Copyright</vt:lpstr>
      <vt:lpstr>Who owns the Copyright?</vt:lpstr>
      <vt:lpstr>Infringement</vt:lpstr>
      <vt:lpstr>Infringement Nation</vt:lpstr>
      <vt:lpstr>Exceptions and Limitation </vt:lpstr>
      <vt:lpstr>Copyright and Fair Use</vt:lpstr>
      <vt:lpstr>Database Rights</vt:lpstr>
      <vt:lpstr>Trademark Rights</vt:lpstr>
      <vt:lpstr>Trademark Rights</vt:lpstr>
      <vt:lpstr>Trademark Rights</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Gibbins N.M.</dc:creator>
  <cp:lastModifiedBy>Heather Packer</cp:lastModifiedBy>
  <cp:revision>109</cp:revision>
  <dcterms:created xsi:type="dcterms:W3CDTF">2019-11-19T14:02:50Z</dcterms:created>
  <dcterms:modified xsi:type="dcterms:W3CDTF">2020-11-25T23:50:37Z</dcterms:modified>
</cp:coreProperties>
</file>