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27"/>
  </p:notesMasterIdLst>
  <p:sldIdLst>
    <p:sldId id="282" r:id="rId9"/>
    <p:sldId id="283" r:id="rId10"/>
    <p:sldId id="308" r:id="rId11"/>
    <p:sldId id="309" r:id="rId12"/>
    <p:sldId id="310" r:id="rId13"/>
    <p:sldId id="311" r:id="rId14"/>
    <p:sldId id="277" r:id="rId15"/>
    <p:sldId id="314" r:id="rId16"/>
    <p:sldId id="296" r:id="rId17"/>
    <p:sldId id="315" r:id="rId18"/>
    <p:sldId id="316" r:id="rId19"/>
    <p:sldId id="297" r:id="rId20"/>
    <p:sldId id="274" r:id="rId21"/>
    <p:sldId id="292" r:id="rId22"/>
    <p:sldId id="278" r:id="rId23"/>
    <p:sldId id="299" r:id="rId24"/>
    <p:sldId id="281"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40646D-AB12-CE4C-B07C-E238D51206B4}">
          <p14:sldIdLst>
            <p14:sldId id="282"/>
            <p14:sldId id="283"/>
            <p14:sldId id="308"/>
            <p14:sldId id="309"/>
            <p14:sldId id="310"/>
            <p14:sldId id="311"/>
            <p14:sldId id="277"/>
            <p14:sldId id="314"/>
            <p14:sldId id="296"/>
            <p14:sldId id="315"/>
            <p14:sldId id="316"/>
            <p14:sldId id="297"/>
            <p14:sldId id="274"/>
            <p14:sldId id="292"/>
            <p14:sldId id="278"/>
            <p14:sldId id="299"/>
            <p14:sldId id="281"/>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6"/>
    <p:restoredTop sz="61609" autoAdjust="0"/>
  </p:normalViewPr>
  <p:slideViewPr>
    <p:cSldViewPr snapToGrid="0" snapToObjects="1" showGuides="1">
      <p:cViewPr varScale="1">
        <p:scale>
          <a:sx n="71" d="100"/>
          <a:sy n="71" d="100"/>
        </p:scale>
        <p:origin x="897"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25/11/2020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C5C38-6D5D-DB4D-BEC8-00292445BAFF}" type="slidenum">
              <a:rPr lang="en-GB"/>
              <a:pPr/>
              <a:t>2</a:t>
            </a:fld>
            <a:endParaRPr lang="en-GB"/>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36115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11</a:t>
            </a:fld>
            <a:endParaRPr lang="en-GB"/>
          </a:p>
        </p:txBody>
      </p:sp>
    </p:spTree>
    <p:extLst>
      <p:ext uri="{BB962C8B-B14F-4D97-AF65-F5344CB8AC3E}">
        <p14:creationId xmlns:p14="http://schemas.microsoft.com/office/powerpoint/2010/main" val="108960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12</a:t>
            </a:fld>
            <a:endParaRPr lang="en-GB"/>
          </a:p>
        </p:txBody>
      </p:sp>
    </p:spTree>
    <p:extLst>
      <p:ext uri="{BB962C8B-B14F-4D97-AF65-F5344CB8AC3E}">
        <p14:creationId xmlns:p14="http://schemas.microsoft.com/office/powerpoint/2010/main" val="198464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13</a:t>
            </a:fld>
            <a:endParaRPr lang="en-GB"/>
          </a:p>
        </p:txBody>
      </p:sp>
    </p:spTree>
    <p:extLst>
      <p:ext uri="{BB962C8B-B14F-4D97-AF65-F5344CB8AC3E}">
        <p14:creationId xmlns:p14="http://schemas.microsoft.com/office/powerpoint/2010/main" val="615562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14</a:t>
            </a:fld>
            <a:endParaRPr lang="en-GB"/>
          </a:p>
        </p:txBody>
      </p:sp>
    </p:spTree>
    <p:extLst>
      <p:ext uri="{BB962C8B-B14F-4D97-AF65-F5344CB8AC3E}">
        <p14:creationId xmlns:p14="http://schemas.microsoft.com/office/powerpoint/2010/main" val="2227467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15</a:t>
            </a:fld>
            <a:endParaRPr lang="en-GB"/>
          </a:p>
        </p:txBody>
      </p:sp>
    </p:spTree>
    <p:extLst>
      <p:ext uri="{BB962C8B-B14F-4D97-AF65-F5344CB8AC3E}">
        <p14:creationId xmlns:p14="http://schemas.microsoft.com/office/powerpoint/2010/main" val="120708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16</a:t>
            </a:fld>
            <a:endParaRPr lang="en-GB"/>
          </a:p>
        </p:txBody>
      </p:sp>
    </p:spTree>
    <p:extLst>
      <p:ext uri="{BB962C8B-B14F-4D97-AF65-F5344CB8AC3E}">
        <p14:creationId xmlns:p14="http://schemas.microsoft.com/office/powerpoint/2010/main" val="166407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17</a:t>
            </a:fld>
            <a:endParaRPr lang="en-GB"/>
          </a:p>
        </p:txBody>
      </p:sp>
    </p:spTree>
    <p:extLst>
      <p:ext uri="{BB962C8B-B14F-4D97-AF65-F5344CB8AC3E}">
        <p14:creationId xmlns:p14="http://schemas.microsoft.com/office/powerpoint/2010/main" val="12296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18</a:t>
            </a:fld>
            <a:endParaRPr lang="en-GB"/>
          </a:p>
        </p:txBody>
      </p:sp>
    </p:spTree>
    <p:extLst>
      <p:ext uri="{BB962C8B-B14F-4D97-AF65-F5344CB8AC3E}">
        <p14:creationId xmlns:p14="http://schemas.microsoft.com/office/powerpoint/2010/main" val="279339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3</a:t>
            </a:fld>
            <a:endParaRPr lang="en-GB"/>
          </a:p>
        </p:txBody>
      </p:sp>
    </p:spTree>
    <p:extLst>
      <p:ext uri="{BB962C8B-B14F-4D97-AF65-F5344CB8AC3E}">
        <p14:creationId xmlns:p14="http://schemas.microsoft.com/office/powerpoint/2010/main" val="428319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4</a:t>
            </a:fld>
            <a:endParaRPr lang="en-US"/>
          </a:p>
        </p:txBody>
      </p:sp>
    </p:spTree>
    <p:extLst>
      <p:ext uri="{BB962C8B-B14F-4D97-AF65-F5344CB8AC3E}">
        <p14:creationId xmlns:p14="http://schemas.microsoft.com/office/powerpoint/2010/main" val="8248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5</a:t>
            </a:fld>
            <a:endParaRPr lang="en-GB"/>
          </a:p>
        </p:txBody>
      </p:sp>
    </p:spTree>
    <p:extLst>
      <p:ext uri="{BB962C8B-B14F-4D97-AF65-F5344CB8AC3E}">
        <p14:creationId xmlns:p14="http://schemas.microsoft.com/office/powerpoint/2010/main" val="103784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6</a:t>
            </a:fld>
            <a:endParaRPr lang="en-GB"/>
          </a:p>
        </p:txBody>
      </p:sp>
    </p:spTree>
    <p:extLst>
      <p:ext uri="{BB962C8B-B14F-4D97-AF65-F5344CB8AC3E}">
        <p14:creationId xmlns:p14="http://schemas.microsoft.com/office/powerpoint/2010/main" val="145643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7</a:t>
            </a:fld>
            <a:endParaRPr lang="en-GB"/>
          </a:p>
        </p:txBody>
      </p:sp>
    </p:spTree>
    <p:extLst>
      <p:ext uri="{BB962C8B-B14F-4D97-AF65-F5344CB8AC3E}">
        <p14:creationId xmlns:p14="http://schemas.microsoft.com/office/powerpoint/2010/main" val="287832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8</a:t>
            </a:fld>
            <a:endParaRPr lang="en-GB"/>
          </a:p>
        </p:txBody>
      </p:sp>
    </p:spTree>
    <p:extLst>
      <p:ext uri="{BB962C8B-B14F-4D97-AF65-F5344CB8AC3E}">
        <p14:creationId xmlns:p14="http://schemas.microsoft.com/office/powerpoint/2010/main" val="338610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9</a:t>
            </a:fld>
            <a:endParaRPr lang="en-US"/>
          </a:p>
        </p:txBody>
      </p:sp>
    </p:spTree>
    <p:extLst>
      <p:ext uri="{BB962C8B-B14F-4D97-AF65-F5344CB8AC3E}">
        <p14:creationId xmlns:p14="http://schemas.microsoft.com/office/powerpoint/2010/main" val="421597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10</a:t>
            </a:fld>
            <a:endParaRPr lang="en-GB"/>
          </a:p>
        </p:txBody>
      </p:sp>
    </p:spTree>
    <p:extLst>
      <p:ext uri="{BB962C8B-B14F-4D97-AF65-F5344CB8AC3E}">
        <p14:creationId xmlns:p14="http://schemas.microsoft.com/office/powerpoint/2010/main" val="2684407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Drag picture to placeholder or click icon to add</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E94B3CE-C217-6742-B79F-D260DE782BA1}"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762E-A278-9E44-860E-56746098D1EF}" type="slidenum">
              <a:rPr lang="en-US" smtClean="0"/>
              <a:t>‹#›</a:t>
            </a:fld>
            <a:endParaRPr lang="en-US"/>
          </a:p>
        </p:txBody>
      </p:sp>
    </p:spTree>
    <p:extLst>
      <p:ext uri="{BB962C8B-B14F-4D97-AF65-F5344CB8AC3E}">
        <p14:creationId xmlns:p14="http://schemas.microsoft.com/office/powerpoint/2010/main" val="3975772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289105064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381637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566674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9" y="692150"/>
            <a:ext cx="10944224" cy="936625"/>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23887" y="1773238"/>
            <a:ext cx="10944225" cy="44640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BE94B3CE-C217-6742-B79F-D260DE782BA1}"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F9762E-A278-9E44-860E-56746098D1EF}" type="slidenum">
              <a:rPr lang="en-US" smtClean="0"/>
              <a:t>‹#›</a:t>
            </a:fld>
            <a:endParaRPr lang="en-US"/>
          </a:p>
        </p:txBody>
      </p:sp>
    </p:spTree>
    <p:extLst>
      <p:ext uri="{BB962C8B-B14F-4D97-AF65-F5344CB8AC3E}">
        <p14:creationId xmlns:p14="http://schemas.microsoft.com/office/powerpoint/2010/main" val="3975772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2.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25/11/2020</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 id="2147483727" r:id="rId23"/>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28" r:id="rId4"/>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www.sherpa.ac.uk/romeo"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8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old_oa">
            <a:extLst>
              <a:ext uri="{FF2B5EF4-FFF2-40B4-BE49-F238E27FC236}">
                <a16:creationId xmlns:a16="http://schemas.microsoft.com/office/drawing/2014/main" id="{97DC9A51-2A65-4326-A58E-C2A088892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6" t="21978" r="-738" b="-2130"/>
          <a:stretch/>
        </p:blipFill>
        <p:spPr bwMode="auto">
          <a:xfrm>
            <a:off x="3518861" y="1470547"/>
            <a:ext cx="8468142" cy="5000237"/>
          </a:xfrm>
          <a:prstGeom prst="rect">
            <a:avLst/>
          </a:prstGeom>
          <a:solidFill>
            <a:srgbClr val="FFFFFF"/>
          </a:solidFill>
        </p:spPr>
      </p:pic>
      <p:sp>
        <p:nvSpPr>
          <p:cNvPr id="9" name="Title 1">
            <a:extLst>
              <a:ext uri="{FF2B5EF4-FFF2-40B4-BE49-F238E27FC236}">
                <a16:creationId xmlns:a16="http://schemas.microsoft.com/office/drawing/2014/main" id="{6C1CA94F-6A32-4836-B733-69B1BA4E8043}"/>
              </a:ext>
            </a:extLst>
          </p:cNvPr>
          <p:cNvSpPr>
            <a:spLocks noGrp="1"/>
          </p:cNvSpPr>
          <p:nvPr>
            <p:ph type="title"/>
          </p:nvPr>
        </p:nvSpPr>
        <p:spPr>
          <a:xfrm>
            <a:off x="623889" y="692150"/>
            <a:ext cx="10944224" cy="936625"/>
          </a:xfrm>
        </p:spPr>
        <p:txBody>
          <a:bodyPr/>
          <a:lstStyle/>
          <a:p>
            <a:r>
              <a:rPr lang="en-US" dirty="0"/>
              <a:t>Gold Open Access</a:t>
            </a:r>
          </a:p>
        </p:txBody>
      </p:sp>
      <p:sp>
        <p:nvSpPr>
          <p:cNvPr id="8" name="Content Placeholder 2">
            <a:extLst>
              <a:ext uri="{FF2B5EF4-FFF2-40B4-BE49-F238E27FC236}">
                <a16:creationId xmlns:a16="http://schemas.microsoft.com/office/drawing/2014/main" id="{619EDC12-0A8D-48F0-82B2-5913409801A2}"/>
              </a:ext>
            </a:extLst>
          </p:cNvPr>
          <p:cNvSpPr txBox="1">
            <a:spLocks/>
          </p:cNvSpPr>
          <p:nvPr/>
        </p:nvSpPr>
        <p:spPr>
          <a:xfrm>
            <a:off x="623888" y="1773238"/>
            <a:ext cx="2951732" cy="4464050"/>
          </a:xfrm>
          <a:prstGeom prst="rect">
            <a:avLst/>
          </a:prstGeom>
        </p:spPr>
        <p:txBody>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Maximised</a:t>
            </a:r>
            <a:r>
              <a:rPr lang="en-US" dirty="0"/>
              <a:t> Dissemination, economic efficiency &amp; social impact</a:t>
            </a:r>
          </a:p>
          <a:p>
            <a:r>
              <a:rPr lang="en-GB" dirty="0"/>
              <a:t>Articles freely, permanently and immediately accessible by everyone</a:t>
            </a:r>
          </a:p>
          <a:p>
            <a:r>
              <a:rPr lang="en-GB" dirty="0"/>
              <a:t>Copyright retained by authors</a:t>
            </a:r>
          </a:p>
          <a:p>
            <a:r>
              <a:rPr lang="en-GB" dirty="0"/>
              <a:t>Very few restrictions on use</a:t>
            </a:r>
          </a:p>
        </p:txBody>
      </p:sp>
    </p:spTree>
    <p:extLst>
      <p:ext uri="{BB962C8B-B14F-4D97-AF65-F5344CB8AC3E}">
        <p14:creationId xmlns:p14="http://schemas.microsoft.com/office/powerpoint/2010/main" val="461832813"/>
      </p:ext>
    </p:extLst>
  </p:cSld>
  <p:clrMapOvr>
    <a:masterClrMapping/>
  </p:clrMapOvr>
  <mc:AlternateContent xmlns:mc="http://schemas.openxmlformats.org/markup-compatibility/2006" xmlns:p14="http://schemas.microsoft.com/office/powerpoint/2010/main">
    <mc:Choice Requires="p14">
      <p:transition spd="slow" p14:dur="2000" advTm="46294"/>
    </mc:Choice>
    <mc:Fallback xmlns="">
      <p:transition spd="slow" advTm="4629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_oa">
            <a:extLst>
              <a:ext uri="{FF2B5EF4-FFF2-40B4-BE49-F238E27FC236}">
                <a16:creationId xmlns:a16="http://schemas.microsoft.com/office/drawing/2014/main" id="{048EFC76-F9B5-44FF-A54F-674E7672E5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7" t="21977" r="-722" b="-1483"/>
          <a:stretch/>
        </p:blipFill>
        <p:spPr bwMode="auto">
          <a:xfrm>
            <a:off x="3405352" y="1526507"/>
            <a:ext cx="8685749" cy="5039374"/>
          </a:xfrm>
          <a:prstGeom prst="rect">
            <a:avLst/>
          </a:prstGeom>
          <a:solidFill>
            <a:srgbClr val="FFFFFF"/>
          </a:solidFill>
        </p:spPr>
      </p:pic>
      <p:sp>
        <p:nvSpPr>
          <p:cNvPr id="7" name="Title 1">
            <a:extLst>
              <a:ext uri="{FF2B5EF4-FFF2-40B4-BE49-F238E27FC236}">
                <a16:creationId xmlns:a16="http://schemas.microsoft.com/office/drawing/2014/main" id="{0BF91F23-BA68-4DE5-BB62-5442138F34A3}"/>
              </a:ext>
            </a:extLst>
          </p:cNvPr>
          <p:cNvSpPr>
            <a:spLocks noGrp="1"/>
          </p:cNvSpPr>
          <p:nvPr>
            <p:ph type="title"/>
          </p:nvPr>
        </p:nvSpPr>
        <p:spPr>
          <a:xfrm>
            <a:off x="623889" y="692150"/>
            <a:ext cx="10944224" cy="936625"/>
          </a:xfrm>
        </p:spPr>
        <p:txBody>
          <a:bodyPr/>
          <a:lstStyle/>
          <a:p>
            <a:r>
              <a:rPr lang="en-US" dirty="0"/>
              <a:t>Green Open Access</a:t>
            </a:r>
          </a:p>
        </p:txBody>
      </p:sp>
      <p:sp>
        <p:nvSpPr>
          <p:cNvPr id="8" name="Content Placeholder 2">
            <a:extLst>
              <a:ext uri="{FF2B5EF4-FFF2-40B4-BE49-F238E27FC236}">
                <a16:creationId xmlns:a16="http://schemas.microsoft.com/office/drawing/2014/main" id="{C0381DCC-7E26-4EC3-BD96-B4A926909551}"/>
              </a:ext>
            </a:extLst>
          </p:cNvPr>
          <p:cNvSpPr txBox="1">
            <a:spLocks/>
          </p:cNvSpPr>
          <p:nvPr/>
        </p:nvSpPr>
        <p:spPr>
          <a:xfrm>
            <a:off x="623888" y="1773238"/>
            <a:ext cx="2951732" cy="4464050"/>
          </a:xfrm>
          <a:prstGeom prst="rect">
            <a:avLst/>
          </a:prstGeom>
        </p:spPr>
        <p:txBody>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Increased Dissemination, economic efficiency &amp; social impact</a:t>
            </a:r>
          </a:p>
          <a:p>
            <a:r>
              <a:rPr lang="en-GB" dirty="0"/>
              <a:t>Self Archiving</a:t>
            </a:r>
          </a:p>
          <a:p>
            <a:r>
              <a:rPr lang="en-GB" dirty="0"/>
              <a:t>A version is freely available</a:t>
            </a:r>
          </a:p>
          <a:p>
            <a:r>
              <a:rPr lang="en-GB" dirty="0"/>
              <a:t>Publish pre or post publication</a:t>
            </a:r>
            <a:endParaRPr lang="en-US"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599778218"/>
      </p:ext>
    </p:extLst>
  </p:cSld>
  <p:clrMapOvr>
    <a:masterClrMapping/>
  </p:clrMapOvr>
  <mc:AlternateContent xmlns:mc="http://schemas.openxmlformats.org/markup-compatibility/2006" xmlns:p14="http://schemas.microsoft.com/office/powerpoint/2010/main">
    <mc:Choice Requires="p14">
      <p:transition spd="slow" p14:dur="2000" advTm="44300"/>
    </mc:Choice>
    <mc:Fallback xmlns="">
      <p:transition spd="slow" advTm="443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Green Open Access Pre-Prints </a:t>
            </a:r>
          </a:p>
        </p:txBody>
      </p:sp>
      <p:pic>
        <p:nvPicPr>
          <p:cNvPr id="4" name="Picture 3" descr="Screen Shot 2019-09-23 at 09.49.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39" y="1707494"/>
            <a:ext cx="8146091" cy="4887711"/>
          </a:xfrm>
          <a:prstGeom prst="rect">
            <a:avLst/>
          </a:prstGeom>
        </p:spPr>
      </p:pic>
      <p:sp>
        <p:nvSpPr>
          <p:cNvPr id="6" name="TextBox 5"/>
          <p:cNvSpPr txBox="1"/>
          <p:nvPr/>
        </p:nvSpPr>
        <p:spPr>
          <a:xfrm>
            <a:off x="8184929" y="2059669"/>
            <a:ext cx="3383184" cy="1938992"/>
          </a:xfrm>
          <a:prstGeom prst="rect">
            <a:avLst/>
          </a:prstGeom>
          <a:noFill/>
        </p:spPr>
        <p:txBody>
          <a:bodyPr wrap="square" rtlCol="0">
            <a:spAutoFit/>
          </a:bodyPr>
          <a:lstStyle/>
          <a:p>
            <a:pPr marL="285750" indent="-285750">
              <a:buFont typeface="Arial"/>
              <a:buChar char="•"/>
            </a:pPr>
            <a:r>
              <a:rPr lang="en-US" sz="2000" dirty="0"/>
              <a:t>Preprints allow people to view work immediately</a:t>
            </a:r>
          </a:p>
          <a:p>
            <a:pPr marL="285750" indent="-285750">
              <a:buFont typeface="Arial"/>
              <a:buChar char="•"/>
            </a:pPr>
            <a:r>
              <a:rPr lang="en-US" sz="2000" dirty="0"/>
              <a:t>However, impact is greater after peer reviewed publications</a:t>
            </a:r>
          </a:p>
        </p:txBody>
      </p:sp>
    </p:spTree>
    <p:extLst>
      <p:ext uri="{BB962C8B-B14F-4D97-AF65-F5344CB8AC3E}">
        <p14:creationId xmlns:p14="http://schemas.microsoft.com/office/powerpoint/2010/main" val="2876754505"/>
      </p:ext>
    </p:extLst>
  </p:cSld>
  <p:clrMapOvr>
    <a:masterClrMapping/>
  </p:clrMapOvr>
  <mc:AlternateContent xmlns:mc="http://schemas.openxmlformats.org/markup-compatibility/2006" xmlns:p14="http://schemas.microsoft.com/office/powerpoint/2010/main">
    <mc:Choice Requires="p14">
      <p:transition spd="slow" p14:dur="2000" advTm="27285"/>
    </mc:Choice>
    <mc:Fallback xmlns="">
      <p:transition spd="slow" advTm="2728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OA Advantages</a:t>
            </a:r>
          </a:p>
        </p:txBody>
      </p:sp>
      <p:sp>
        <p:nvSpPr>
          <p:cNvPr id="3" name="Content Placeholder 2"/>
          <p:cNvSpPr>
            <a:spLocks noGrp="1"/>
          </p:cNvSpPr>
          <p:nvPr>
            <p:ph idx="1"/>
          </p:nvPr>
        </p:nvSpPr>
        <p:spPr>
          <a:xfrm>
            <a:off x="623888" y="1773238"/>
            <a:ext cx="5078050" cy="4464050"/>
          </a:xfrm>
        </p:spPr>
        <p:txBody>
          <a:bodyPr>
            <a:normAutofit fontScale="92500" lnSpcReduction="20000"/>
          </a:bodyPr>
          <a:lstStyle/>
          <a:p>
            <a:r>
              <a:rPr lang="en-US" sz="2400" dirty="0"/>
              <a:t>Early Advantage: Self archiving </a:t>
            </a:r>
            <a:r>
              <a:rPr lang="en-US" sz="2400" b="1" dirty="0"/>
              <a:t>preprints</a:t>
            </a:r>
            <a:r>
              <a:rPr lang="en-US" sz="2400" dirty="0"/>
              <a:t> before publications hastens and increases usage and citations </a:t>
            </a:r>
          </a:p>
          <a:p>
            <a:r>
              <a:rPr lang="en-US" sz="2400" dirty="0"/>
              <a:t>Quality Advantage: Self-archiving </a:t>
            </a:r>
            <a:r>
              <a:rPr lang="en-US" sz="2400" b="1" dirty="0" err="1"/>
              <a:t>postprints</a:t>
            </a:r>
            <a:r>
              <a:rPr lang="en-US" sz="2400" dirty="0"/>
              <a:t> immediately upon publication hastens and increases usage and citation </a:t>
            </a:r>
          </a:p>
          <a:p>
            <a:pPr lvl="1"/>
            <a:r>
              <a:rPr lang="en-US" sz="2200" dirty="0"/>
              <a:t>Higher quality articles benefit more</a:t>
            </a:r>
          </a:p>
          <a:p>
            <a:r>
              <a:rPr lang="en-US" sz="2400" dirty="0"/>
              <a:t>Usage Advantage: Self-archiving both </a:t>
            </a:r>
            <a:r>
              <a:rPr lang="en-US" sz="2400" b="1" dirty="0"/>
              <a:t>pre/post prints </a:t>
            </a:r>
            <a:r>
              <a:rPr lang="en-US" sz="2400" dirty="0"/>
              <a:t>increases downloads </a:t>
            </a:r>
          </a:p>
          <a:p>
            <a:pPr lvl="1"/>
            <a:r>
              <a:rPr lang="en-US" sz="2200" dirty="0"/>
              <a:t>Higher quality articles benefits more!</a:t>
            </a:r>
          </a:p>
        </p:txBody>
      </p:sp>
      <p:pic>
        <p:nvPicPr>
          <p:cNvPr id="5" name="Picture 4" descr="Screen Shot 2019-09-23 at 09.50.13.png">
            <a:extLst>
              <a:ext uri="{FF2B5EF4-FFF2-40B4-BE49-F238E27FC236}">
                <a16:creationId xmlns:a16="http://schemas.microsoft.com/office/drawing/2014/main" id="{6A3961B1-2B7A-4C53-ADA1-AC6F5CBCD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843" y="1831445"/>
            <a:ext cx="6460499" cy="2882900"/>
          </a:xfrm>
          <a:prstGeom prst="rect">
            <a:avLst/>
          </a:prstGeom>
        </p:spPr>
      </p:pic>
      <p:sp>
        <p:nvSpPr>
          <p:cNvPr id="7" name="TextBox 6">
            <a:extLst>
              <a:ext uri="{FF2B5EF4-FFF2-40B4-BE49-F238E27FC236}">
                <a16:creationId xmlns:a16="http://schemas.microsoft.com/office/drawing/2014/main" id="{CE9E752B-5F7A-4164-9C84-3966463A8F4E}"/>
              </a:ext>
            </a:extLst>
          </p:cNvPr>
          <p:cNvSpPr txBox="1"/>
          <p:nvPr/>
        </p:nvSpPr>
        <p:spPr>
          <a:xfrm>
            <a:off x="6095999" y="4917015"/>
            <a:ext cx="5416186" cy="646331"/>
          </a:xfrm>
          <a:prstGeom prst="rect">
            <a:avLst/>
          </a:prstGeom>
          <a:noFill/>
        </p:spPr>
        <p:txBody>
          <a:bodyPr wrap="square">
            <a:spAutoFit/>
          </a:bodyPr>
          <a:lstStyle/>
          <a:p>
            <a:pPr marL="0" indent="0">
              <a:buNone/>
            </a:pPr>
            <a:r>
              <a:rPr lang="en-US" dirty="0"/>
              <a:t>Full </a:t>
            </a:r>
            <a:r>
              <a:rPr lang="en-US" dirty="0" err="1"/>
              <a:t>bibilograhy</a:t>
            </a:r>
            <a:r>
              <a:rPr lang="en-US" dirty="0"/>
              <a:t>, see</a:t>
            </a:r>
          </a:p>
          <a:p>
            <a:pPr marL="0" indent="0">
              <a:buNone/>
            </a:pPr>
            <a:r>
              <a:rPr lang="en-US" dirty="0"/>
              <a:t>http://opcit.eprints.org/oacitation-biblio.html</a:t>
            </a:r>
          </a:p>
        </p:txBody>
      </p:sp>
    </p:spTree>
    <p:extLst>
      <p:ext uri="{BB962C8B-B14F-4D97-AF65-F5344CB8AC3E}">
        <p14:creationId xmlns:p14="http://schemas.microsoft.com/office/powerpoint/2010/main" val="3883568121"/>
      </p:ext>
    </p:extLst>
  </p:cSld>
  <p:clrMapOvr>
    <a:masterClrMapping/>
  </p:clrMapOvr>
  <mc:AlternateContent xmlns:mc="http://schemas.openxmlformats.org/markup-compatibility/2006" xmlns:p14="http://schemas.microsoft.com/office/powerpoint/2010/main">
    <mc:Choice Requires="p14">
      <p:transition spd="slow" p14:dur="2000" advTm="64033"/>
    </mc:Choice>
    <mc:Fallback xmlns="">
      <p:transition spd="slow" advTm="6403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Strategies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353392"/>
              </p:ext>
            </p:extLst>
          </p:nvPr>
        </p:nvGraphicFramePr>
        <p:xfrm>
          <a:off x="623888" y="2085151"/>
          <a:ext cx="10944226" cy="3657600"/>
        </p:xfrm>
        <a:graphic>
          <a:graphicData uri="http://schemas.openxmlformats.org/drawingml/2006/table">
            <a:tbl>
              <a:tblPr firstRow="1" bandRow="1">
                <a:tableStyleId>{5C22544A-7EE6-4342-B048-85BDC9FD1C3A}</a:tableStyleId>
              </a:tblPr>
              <a:tblGrid>
                <a:gridCol w="5472113">
                  <a:extLst>
                    <a:ext uri="{9D8B030D-6E8A-4147-A177-3AD203B41FA5}">
                      <a16:colId xmlns:a16="http://schemas.microsoft.com/office/drawing/2014/main" val="20000"/>
                    </a:ext>
                  </a:extLst>
                </a:gridCol>
                <a:gridCol w="5472113">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Green: Self Archiving</a:t>
                      </a:r>
                    </a:p>
                  </a:txBody>
                  <a:tcPr>
                    <a:solidFill>
                      <a:schemeClr val="accent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Gold: Publishing </a:t>
                      </a:r>
                    </a:p>
                  </a:txBody>
                  <a:tcPr>
                    <a:solidFill>
                      <a:schemeClr val="accent3">
                        <a:lumMod val="75000"/>
                      </a:schemeClr>
                    </a:solidFill>
                  </a:tcPr>
                </a:tc>
                <a:extLst>
                  <a:ext uri="{0D108BD9-81ED-4DB2-BD59-A6C34878D82A}">
                    <a16:rowId xmlns:a16="http://schemas.microsoft.com/office/drawing/2014/main" val="10000"/>
                  </a:ext>
                </a:extLst>
              </a:tr>
              <a:tr h="370840">
                <a:tc>
                  <a:txBody>
                    <a:bodyPr/>
                    <a:lstStyle/>
                    <a:p>
                      <a:pPr marL="36000" lvl="1" algn="l"/>
                      <a:r>
                        <a:rPr lang="en-US" sz="2400" dirty="0"/>
                        <a:t>Journal processes continue as normal</a:t>
                      </a:r>
                    </a:p>
                  </a:txBody>
                  <a:tcPr>
                    <a:solidFill>
                      <a:schemeClr val="accent2">
                        <a:lumMod val="40000"/>
                        <a:lumOff val="60000"/>
                      </a:schemeClr>
                    </a:solidFill>
                  </a:tcPr>
                </a:tc>
                <a:tc>
                  <a:txBody>
                    <a:bodyPr/>
                    <a:lstStyle/>
                    <a:p>
                      <a:pPr marL="0" lvl="1" algn="l"/>
                      <a:r>
                        <a:rPr lang="en-US" sz="2400" dirty="0"/>
                        <a:t>Journal changes business model</a:t>
                      </a:r>
                    </a:p>
                  </a:txBody>
                  <a:tcPr>
                    <a:solidFill>
                      <a:schemeClr val="accent3">
                        <a:lumMod val="40000"/>
                        <a:lumOff val="60000"/>
                      </a:schemeClr>
                    </a:solidFill>
                  </a:tcPr>
                </a:tc>
                <a:extLst>
                  <a:ext uri="{0D108BD9-81ED-4DB2-BD59-A6C34878D82A}">
                    <a16:rowId xmlns:a16="http://schemas.microsoft.com/office/drawing/2014/main" val="10001"/>
                  </a:ext>
                </a:extLst>
              </a:tr>
              <a:tr h="370840">
                <a:tc>
                  <a:txBody>
                    <a:bodyPr/>
                    <a:lstStyle/>
                    <a:p>
                      <a:pPr marL="36000" lvl="1" algn="l"/>
                      <a:r>
                        <a:rPr lang="en-US" sz="2400" dirty="0"/>
                        <a:t>Authors deposit a copy of their papers into an </a:t>
                      </a:r>
                      <a:r>
                        <a:rPr lang="en-US" sz="2400" b="1" dirty="0"/>
                        <a:t>‘open access repository’</a:t>
                      </a:r>
                    </a:p>
                  </a:txBody>
                  <a:tcPr>
                    <a:solidFill>
                      <a:schemeClr val="accent2">
                        <a:lumMod val="20000"/>
                        <a:lumOff val="80000"/>
                      </a:schemeClr>
                    </a:solidFill>
                  </a:tcPr>
                </a:tc>
                <a:tc>
                  <a:txBody>
                    <a:bodyPr/>
                    <a:lstStyle/>
                    <a:p>
                      <a:pPr marL="0" lvl="1" algn="l"/>
                      <a:r>
                        <a:rPr lang="en-US" sz="2400" dirty="0"/>
                        <a:t>Readers no longer pay to read</a:t>
                      </a:r>
                    </a:p>
                  </a:txBody>
                  <a:tcP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marL="36000" lvl="1" algn="l"/>
                      <a:r>
                        <a:rPr lang="en-US" sz="2400" dirty="0"/>
                        <a:t>Public copy is a supplement to the publishers official article for those who</a:t>
                      </a:r>
                      <a:r>
                        <a:rPr lang="en-US" sz="2400" baseline="0" dirty="0"/>
                        <a:t> </a:t>
                      </a:r>
                      <a:r>
                        <a:rPr lang="en-US" sz="2400" dirty="0"/>
                        <a:t>can’t afford a subscription</a:t>
                      </a:r>
                    </a:p>
                  </a:txBody>
                  <a:tcPr>
                    <a:solidFill>
                      <a:schemeClr val="accent2">
                        <a:lumMod val="40000"/>
                        <a:lumOff val="60000"/>
                      </a:schemeClr>
                    </a:solidFill>
                  </a:tcPr>
                </a:tc>
                <a:tc>
                  <a:txBody>
                    <a:bodyPr/>
                    <a:lstStyle/>
                    <a:p>
                      <a:pPr marL="0" lvl="1" algn="l"/>
                      <a:r>
                        <a:rPr lang="en-US" sz="2400" dirty="0"/>
                        <a:t>Instead, authors pay to publish</a:t>
                      </a:r>
                      <a:r>
                        <a:rPr lang="en-US" sz="2400" baseline="0" dirty="0"/>
                        <a:t> o</a:t>
                      </a:r>
                      <a:r>
                        <a:rPr lang="en-US" sz="2400" dirty="0"/>
                        <a:t>r their funders</a:t>
                      </a:r>
                    </a:p>
                    <a:p>
                      <a:pPr marL="0" algn="l"/>
                      <a:endParaRPr lang="en-US" sz="2400" dirty="0"/>
                    </a:p>
                  </a:txBody>
                  <a:tcP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6641924"/>
      </p:ext>
    </p:extLst>
  </p:cSld>
  <p:clrMapOvr>
    <a:masterClrMapping/>
  </p:clrMapOvr>
  <mc:AlternateContent xmlns:mc="http://schemas.openxmlformats.org/markup-compatibility/2006" xmlns:p14="http://schemas.microsoft.com/office/powerpoint/2010/main">
    <mc:Choice Requires="p14">
      <p:transition spd="slow" p14:dur="2000" advTm="30010"/>
    </mc:Choice>
    <mc:Fallback xmlns="">
      <p:transition spd="slow" advTm="3001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OA</a:t>
            </a:r>
          </a:p>
        </p:txBody>
      </p:sp>
      <p:sp>
        <p:nvSpPr>
          <p:cNvPr id="3" name="Content Placeholder 2"/>
          <p:cNvSpPr>
            <a:spLocks noGrp="1"/>
          </p:cNvSpPr>
          <p:nvPr>
            <p:ph idx="1"/>
          </p:nvPr>
        </p:nvSpPr>
        <p:spPr/>
        <p:txBody>
          <a:bodyPr/>
          <a:lstStyle/>
          <a:p>
            <a:r>
              <a:rPr lang="en-US" dirty="0"/>
              <a:t>20% of new papers are Open Access 2019</a:t>
            </a:r>
          </a:p>
          <a:p>
            <a:r>
              <a:rPr lang="en-US" dirty="0"/>
              <a:t>50% of new papers, all versions, are behind a paywall</a:t>
            </a:r>
          </a:p>
          <a:p>
            <a:r>
              <a:rPr lang="en-US" dirty="0"/>
              <a:t>Green OA relies on publishers polices</a:t>
            </a:r>
          </a:p>
          <a:p>
            <a:r>
              <a:rPr lang="en-US" dirty="0"/>
              <a:t>Romeo service tracks publisher policies</a:t>
            </a:r>
          </a:p>
          <a:p>
            <a:pPr lvl="1"/>
            <a:r>
              <a:rPr lang="en-US" dirty="0">
                <a:hlinkClick r:id="rId3"/>
              </a:rPr>
              <a:t>http://www.sherpa.ac.uk/romeo</a:t>
            </a:r>
            <a:endParaRPr lang="en-US" dirty="0"/>
          </a:p>
          <a:p>
            <a:r>
              <a:rPr lang="en-US" dirty="0"/>
              <a:t>Gold OA relies on publishers changing their model</a:t>
            </a:r>
          </a:p>
          <a:p>
            <a:r>
              <a:rPr lang="en-US" dirty="0"/>
              <a:t>Scientific publications is lucrative (18% profits)</a:t>
            </a:r>
          </a:p>
          <a:p>
            <a:r>
              <a:rPr lang="en-US" dirty="0"/>
              <a:t>Academia highly values the peer review process</a:t>
            </a:r>
          </a:p>
          <a:p>
            <a:endParaRPr lang="en-US" dirty="0"/>
          </a:p>
        </p:txBody>
      </p:sp>
    </p:spTree>
    <p:extLst>
      <p:ext uri="{BB962C8B-B14F-4D97-AF65-F5344CB8AC3E}">
        <p14:creationId xmlns:p14="http://schemas.microsoft.com/office/powerpoint/2010/main" val="2680733353"/>
      </p:ext>
    </p:extLst>
  </p:cSld>
  <p:clrMapOvr>
    <a:masterClrMapping/>
  </p:clrMapOvr>
  <mc:AlternateContent xmlns:mc="http://schemas.openxmlformats.org/markup-compatibility/2006" xmlns:p14="http://schemas.microsoft.com/office/powerpoint/2010/main">
    <mc:Choice Requires="p14">
      <p:transition spd="slow" p14:dur="2000" advTm="86626"/>
    </mc:Choice>
    <mc:Fallback xmlns="">
      <p:transition spd="slow" advTm="8662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Repositories</a:t>
            </a:r>
          </a:p>
        </p:txBody>
      </p:sp>
      <p:sp>
        <p:nvSpPr>
          <p:cNvPr id="3" name="Content Placeholder 2"/>
          <p:cNvSpPr>
            <a:spLocks noGrp="1"/>
          </p:cNvSpPr>
          <p:nvPr>
            <p:ph idx="1"/>
          </p:nvPr>
        </p:nvSpPr>
        <p:spPr/>
        <p:txBody>
          <a:bodyPr>
            <a:normAutofit/>
          </a:bodyPr>
          <a:lstStyle/>
          <a:p>
            <a:r>
              <a:rPr lang="en-US" dirty="0"/>
              <a:t>Open-access repository or open archive </a:t>
            </a:r>
          </a:p>
          <a:p>
            <a:r>
              <a:rPr lang="en-US" dirty="0"/>
              <a:t>Free, immediate and permanent access for anyone to use, download and distribute</a:t>
            </a:r>
          </a:p>
          <a:p>
            <a:r>
              <a:rPr lang="en-US" dirty="0"/>
              <a:t>Institutional or disciplinary </a:t>
            </a:r>
          </a:p>
          <a:p>
            <a:r>
              <a:rPr lang="en-US" dirty="0"/>
              <a:t>They provide free access to research for users outside the institutional community</a:t>
            </a:r>
          </a:p>
          <a:p>
            <a:pPr marL="0" indent="0">
              <a:buNone/>
            </a:pPr>
            <a:endParaRPr lang="en-US" dirty="0"/>
          </a:p>
          <a:p>
            <a:pPr marL="0" indent="0">
              <a:buNone/>
            </a:pPr>
            <a:r>
              <a:rPr lang="en-US" b="1" dirty="0"/>
              <a:t>Open Archives Initiative Protocol for Metadata Harvesting (OAI-PMH)</a:t>
            </a:r>
          </a:p>
          <a:p>
            <a:r>
              <a:rPr lang="en-US" dirty="0"/>
              <a:t>A protocol developed for harvesting metadata descriptions of records in an archive so that services can be built using metadata from many archives</a:t>
            </a:r>
          </a:p>
          <a:p>
            <a:r>
              <a:rPr lang="en-US" dirty="0"/>
              <a:t>Repositories must be interoperable according to OAI-PMH</a:t>
            </a:r>
          </a:p>
          <a:p>
            <a:r>
              <a:rPr lang="en-US" dirty="0"/>
              <a:t>Search engines harvest the content of open access repositories, constructing a database of worldwide, free of charge available research</a:t>
            </a:r>
          </a:p>
          <a:p>
            <a:pPr marL="0" indent="0">
              <a:buNone/>
            </a:pPr>
            <a:endParaRPr lang="en-US" dirty="0"/>
          </a:p>
        </p:txBody>
      </p:sp>
    </p:spTree>
    <p:extLst>
      <p:ext uri="{BB962C8B-B14F-4D97-AF65-F5344CB8AC3E}">
        <p14:creationId xmlns:p14="http://schemas.microsoft.com/office/powerpoint/2010/main" val="2866496543"/>
      </p:ext>
    </p:extLst>
  </p:cSld>
  <p:clrMapOvr>
    <a:masterClrMapping/>
  </p:clrMapOvr>
  <mc:AlternateContent xmlns:mc="http://schemas.openxmlformats.org/markup-compatibility/2006" xmlns:p14="http://schemas.microsoft.com/office/powerpoint/2010/main">
    <mc:Choice Requires="p14">
      <p:transition spd="slow" p14:dur="2000" advTm="73139"/>
    </mc:Choice>
    <mc:Fallback xmlns="">
      <p:transition spd="slow" advTm="7313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Repository</a:t>
            </a:r>
          </a:p>
        </p:txBody>
      </p:sp>
      <p:sp>
        <p:nvSpPr>
          <p:cNvPr id="3" name="Content Placeholder 2"/>
          <p:cNvSpPr>
            <a:spLocks noGrp="1"/>
          </p:cNvSpPr>
          <p:nvPr>
            <p:ph idx="1"/>
          </p:nvPr>
        </p:nvSpPr>
        <p:spPr/>
        <p:txBody>
          <a:bodyPr>
            <a:normAutofit/>
          </a:bodyPr>
          <a:lstStyle/>
          <a:p>
            <a:r>
              <a:rPr lang="en-US" dirty="0"/>
              <a:t>Who takes responsibility for curating the research knowledge of the world?</a:t>
            </a:r>
          </a:p>
          <a:p>
            <a:pPr lvl="1"/>
            <a:r>
              <a:rPr lang="en-US" dirty="0"/>
              <a:t>Privately owned, profit making, publishing industry</a:t>
            </a:r>
          </a:p>
          <a:p>
            <a:pPr lvl="1"/>
            <a:r>
              <a:rPr lang="en-US" dirty="0"/>
              <a:t>University, research institution, knowledge creator</a:t>
            </a:r>
          </a:p>
        </p:txBody>
      </p:sp>
    </p:spTree>
    <p:extLst>
      <p:ext uri="{BB962C8B-B14F-4D97-AF65-F5344CB8AC3E}">
        <p14:creationId xmlns:p14="http://schemas.microsoft.com/office/powerpoint/2010/main" val="3257419838"/>
      </p:ext>
    </p:extLst>
  </p:cSld>
  <p:clrMapOvr>
    <a:masterClrMapping/>
  </p:clrMapOvr>
  <mc:AlternateContent xmlns:mc="http://schemas.openxmlformats.org/markup-compatibility/2006" xmlns:p14="http://schemas.microsoft.com/office/powerpoint/2010/main">
    <mc:Choice Requires="p14">
      <p:transition spd="slow" p14:dur="2000" advTm="32274"/>
    </mc:Choice>
    <mc:Fallback xmlns="">
      <p:transition spd="slow" advTm="3227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a:lstStyle/>
          <a:p>
            <a:r>
              <a:rPr lang="en-US" dirty="0"/>
              <a:t>How OA relates to the publishing industry</a:t>
            </a:r>
          </a:p>
          <a:p>
            <a:r>
              <a:rPr lang="en-US" dirty="0"/>
              <a:t>Advantages of Green and Gold publishing</a:t>
            </a:r>
          </a:p>
        </p:txBody>
      </p:sp>
    </p:spTree>
    <p:extLst>
      <p:ext uri="{BB962C8B-B14F-4D97-AF65-F5344CB8AC3E}">
        <p14:creationId xmlns:p14="http://schemas.microsoft.com/office/powerpoint/2010/main" val="129873187"/>
      </p:ext>
    </p:extLst>
  </p:cSld>
  <p:clrMapOvr>
    <a:masterClrMapping/>
  </p:clrMapOvr>
  <mc:AlternateContent xmlns:mc="http://schemas.openxmlformats.org/markup-compatibility/2006" xmlns:p14="http://schemas.microsoft.com/office/powerpoint/2010/main">
    <mc:Choice Requires="p14">
      <p:transition spd="slow" p14:dur="2000" advTm="17838"/>
    </mc:Choice>
    <mc:Fallback xmlns="">
      <p:transition spd="slow" advTm="178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Open Access: </a:t>
            </a:r>
            <a:br>
              <a:rPr lang="en-US" dirty="0"/>
            </a:br>
            <a:r>
              <a:rPr lang="en-US" dirty="0"/>
              <a:t>The Web and Scientific Knowledge</a:t>
            </a:r>
            <a:endParaRPr lang="en-GB" dirty="0"/>
          </a:p>
        </p:txBody>
      </p:sp>
      <p:sp>
        <p:nvSpPr>
          <p:cNvPr id="5" name="Subtitle 4"/>
          <p:cNvSpPr>
            <a:spLocks noGrp="1"/>
          </p:cNvSpPr>
          <p:nvPr>
            <p:ph type="subTitle" idx="1"/>
          </p:nvPr>
        </p:nvSpPr>
        <p:spPr/>
        <p:txBody>
          <a:bodyPr/>
          <a:lstStyle/>
          <a:p>
            <a:r>
              <a:rPr lang="en-GB" dirty="0"/>
              <a:t>COMP3220 Web Infrastructure</a:t>
            </a:r>
            <a:endParaRPr lang="en-US" dirty="0"/>
          </a:p>
        </p:txBody>
      </p:sp>
      <p:sp>
        <p:nvSpPr>
          <p:cNvPr id="2" name="Text Placeholder 1"/>
          <p:cNvSpPr>
            <a:spLocks noGrp="1"/>
          </p:cNvSpPr>
          <p:nvPr>
            <p:ph type="body" sz="quarter" idx="13"/>
          </p:nvPr>
        </p:nvSpPr>
        <p:spPr/>
        <p:txBody>
          <a:bodyPr>
            <a:normAutofit/>
          </a:bodyPr>
          <a:lstStyle/>
          <a:p>
            <a:r>
              <a:rPr lang="en-US" dirty="0" err="1"/>
              <a:t>Dr</a:t>
            </a:r>
            <a:r>
              <a:rPr lang="en-US" dirty="0"/>
              <a:t> Heather Packer </a:t>
            </a:r>
            <a:r>
              <a:rPr lang="mr-IN" dirty="0"/>
              <a:t>–</a:t>
            </a:r>
            <a:r>
              <a:rPr lang="en-US" dirty="0"/>
              <a:t> hp3@ecs.soton.ac.uk</a:t>
            </a:r>
          </a:p>
        </p:txBody>
      </p:sp>
    </p:spTree>
    <p:extLst>
      <p:ext uri="{BB962C8B-B14F-4D97-AF65-F5344CB8AC3E}">
        <p14:creationId xmlns:p14="http://schemas.microsoft.com/office/powerpoint/2010/main" val="685134615"/>
      </p:ext>
    </p:extLst>
  </p:cSld>
  <p:clrMapOvr>
    <a:masterClrMapping/>
  </p:clrMapOvr>
  <mc:AlternateContent xmlns:mc="http://schemas.openxmlformats.org/markup-compatibility/2006" xmlns:p14="http://schemas.microsoft.com/office/powerpoint/2010/main">
    <mc:Choice Requires="p14">
      <p:transition spd="slow" p14:dur="2000" advTm="31363"/>
    </mc:Choice>
    <mc:Fallback xmlns="">
      <p:transition spd="slow" advTm="313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(OA)</a:t>
            </a:r>
          </a:p>
        </p:txBody>
      </p:sp>
      <p:sp>
        <p:nvSpPr>
          <p:cNvPr id="3" name="Content Placeholder 2"/>
          <p:cNvSpPr>
            <a:spLocks noGrp="1"/>
          </p:cNvSpPr>
          <p:nvPr>
            <p:ph idx="1"/>
          </p:nvPr>
        </p:nvSpPr>
        <p:spPr>
          <a:xfrm>
            <a:off x="623887" y="1773238"/>
            <a:ext cx="7618241" cy="4464050"/>
          </a:xfrm>
        </p:spPr>
        <p:txBody>
          <a:bodyPr/>
          <a:lstStyle/>
          <a:p>
            <a:r>
              <a:rPr lang="en-US" dirty="0"/>
              <a:t>Open Access to Scientific and Scholarly Research Literature</a:t>
            </a:r>
          </a:p>
          <a:p>
            <a:r>
              <a:rPr lang="en-US" dirty="0"/>
              <a:t>OA is movement for </a:t>
            </a:r>
            <a:r>
              <a:rPr lang="en-US" dirty="0" err="1"/>
              <a:t>organising</a:t>
            </a:r>
            <a:r>
              <a:rPr lang="en-US" dirty="0"/>
              <a:t> and disseminating the worlds research knowledge through Web technology</a:t>
            </a:r>
          </a:p>
          <a:p>
            <a:pPr lvl="1"/>
            <a:r>
              <a:rPr lang="en-US" dirty="0"/>
              <a:t>Free of cost</a:t>
            </a:r>
          </a:p>
          <a:p>
            <a:pPr lvl="1"/>
            <a:r>
              <a:rPr lang="en-US" dirty="0"/>
              <a:t>Other access barriers</a:t>
            </a:r>
          </a:p>
          <a:p>
            <a:r>
              <a:rPr lang="en-US" dirty="0"/>
              <a:t>Focuses on Peer Reviewed Literature</a:t>
            </a:r>
          </a:p>
        </p:txBody>
      </p:sp>
      <p:pic>
        <p:nvPicPr>
          <p:cNvPr id="5" name="Picture 4" descr="213px-Open_Access_logo_PLoS_transparent.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1763" y="1383690"/>
            <a:ext cx="2705100" cy="4229100"/>
          </a:xfrm>
          <a:prstGeom prst="rect">
            <a:avLst/>
          </a:prstGeom>
        </p:spPr>
      </p:pic>
      <p:sp>
        <p:nvSpPr>
          <p:cNvPr id="6" name="TextBox 5"/>
          <p:cNvSpPr txBox="1"/>
          <p:nvPr/>
        </p:nvSpPr>
        <p:spPr>
          <a:xfrm>
            <a:off x="8516036" y="5737310"/>
            <a:ext cx="3224639" cy="923330"/>
          </a:xfrm>
          <a:prstGeom prst="rect">
            <a:avLst/>
          </a:prstGeom>
          <a:noFill/>
        </p:spPr>
        <p:txBody>
          <a:bodyPr wrap="square" rtlCol="0">
            <a:spAutoFit/>
          </a:bodyPr>
          <a:lstStyle/>
          <a:p>
            <a:r>
              <a:rPr lang="en-US" dirty="0">
                <a:solidFill>
                  <a:srgbClr val="FF6600"/>
                </a:solidFill>
              </a:rPr>
              <a:t>Open access logo, designed by Public Library of Science</a:t>
            </a:r>
          </a:p>
        </p:txBody>
      </p:sp>
    </p:spTree>
    <p:extLst>
      <p:ext uri="{BB962C8B-B14F-4D97-AF65-F5344CB8AC3E}">
        <p14:creationId xmlns:p14="http://schemas.microsoft.com/office/powerpoint/2010/main" val="229901492"/>
      </p:ext>
    </p:extLst>
  </p:cSld>
  <p:clrMapOvr>
    <a:masterClrMapping/>
  </p:clrMapOvr>
  <mc:AlternateContent xmlns:mc="http://schemas.openxmlformats.org/markup-compatibility/2006" xmlns:p14="http://schemas.microsoft.com/office/powerpoint/2010/main">
    <mc:Choice Requires="p14">
      <p:transition spd="slow" p14:dur="2000" advTm="38172"/>
    </mc:Choice>
    <mc:Fallback xmlns="">
      <p:transition spd="slow" advTm="381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Budapest Open Access Initiative (BOAI)</a:t>
            </a:r>
          </a:p>
        </p:txBody>
      </p:sp>
      <p:sp>
        <p:nvSpPr>
          <p:cNvPr id="3" name="Content Placeholder 2"/>
          <p:cNvSpPr>
            <a:spLocks noGrp="1"/>
          </p:cNvSpPr>
          <p:nvPr>
            <p:ph idx="1"/>
          </p:nvPr>
        </p:nvSpPr>
        <p:spPr/>
        <p:txBody>
          <a:bodyPr>
            <a:normAutofit/>
          </a:bodyPr>
          <a:lstStyle/>
          <a:p>
            <a:r>
              <a:rPr lang="en-US" sz="2400" dirty="0"/>
              <a:t>The BOAI publishes a set of principles for open access and research literature</a:t>
            </a:r>
          </a:p>
          <a:p>
            <a:r>
              <a:rPr lang="en-US" sz="2400" dirty="0"/>
              <a:t>Released in February 14th, 2002</a:t>
            </a:r>
          </a:p>
          <a:p>
            <a:r>
              <a:rPr lang="en-US" sz="2400" dirty="0"/>
              <a:t>It arose from a conference hosted in Budapest by the Open Society Institute in 2001</a:t>
            </a:r>
          </a:p>
          <a:p>
            <a:pPr lvl="1"/>
            <a:r>
              <a:rPr lang="en-US" sz="2200" dirty="0"/>
              <a:t>This small gathering of individuals is </a:t>
            </a:r>
            <a:r>
              <a:rPr lang="en-US" sz="2200" dirty="0" err="1"/>
              <a:t>recognised</a:t>
            </a:r>
            <a:r>
              <a:rPr lang="en-US" sz="2200" dirty="0"/>
              <a:t> as one of the major defining events of the open access movement.</a:t>
            </a:r>
          </a:p>
          <a:p>
            <a:pPr marL="0" indent="0" algn="ctr">
              <a:buNone/>
            </a:pPr>
            <a:r>
              <a:rPr lang="en-US" sz="2200" dirty="0">
                <a:solidFill>
                  <a:schemeClr val="tx2">
                    <a:lumMod val="75000"/>
                  </a:schemeClr>
                </a:solidFill>
              </a:rPr>
              <a:t>Old tradition of scholarly publishing + New technology of the Internet =</a:t>
            </a:r>
          </a:p>
          <a:p>
            <a:pPr marL="0" indent="0" algn="ctr">
              <a:buNone/>
            </a:pPr>
            <a:r>
              <a:rPr lang="en-US" sz="2200" dirty="0">
                <a:solidFill>
                  <a:schemeClr val="tx2">
                    <a:lumMod val="75000"/>
                  </a:schemeClr>
                </a:solidFill>
              </a:rPr>
              <a:t>Public good: free and unrestrictive access to peer-reviewed journal literature</a:t>
            </a:r>
          </a:p>
          <a:p>
            <a:pPr marL="360000" lvl="1" indent="0">
              <a:buNone/>
            </a:pPr>
            <a:endParaRPr lang="en-US" sz="2200" dirty="0"/>
          </a:p>
        </p:txBody>
      </p:sp>
    </p:spTree>
    <p:extLst>
      <p:ext uri="{BB962C8B-B14F-4D97-AF65-F5344CB8AC3E}">
        <p14:creationId xmlns:p14="http://schemas.microsoft.com/office/powerpoint/2010/main" val="2473762334"/>
      </p:ext>
    </p:extLst>
  </p:cSld>
  <p:clrMapOvr>
    <a:masterClrMapping/>
  </p:clrMapOvr>
  <mc:AlternateContent xmlns:mc="http://schemas.openxmlformats.org/markup-compatibility/2006" xmlns:p14="http://schemas.microsoft.com/office/powerpoint/2010/main">
    <mc:Choice Requires="p14">
      <p:transition spd="slow" p14:dur="2000" advTm="53558"/>
    </mc:Choice>
    <mc:Fallback xmlns="">
      <p:transition spd="slow" advTm="5355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Definition</a:t>
            </a:r>
          </a:p>
        </p:txBody>
      </p:sp>
      <p:sp>
        <p:nvSpPr>
          <p:cNvPr id="3" name="Content Placeholder 2"/>
          <p:cNvSpPr>
            <a:spLocks noGrp="1"/>
          </p:cNvSpPr>
          <p:nvPr>
            <p:ph idx="1"/>
          </p:nvPr>
        </p:nvSpPr>
        <p:spPr/>
        <p:txBody>
          <a:bodyPr/>
          <a:lstStyle/>
          <a:p>
            <a:pPr marL="0" indent="0" algn="ctr">
              <a:buNone/>
            </a:pPr>
            <a:r>
              <a:rPr lang="en-US" sz="2400" i="1" dirty="0"/>
              <a:t>“By "open access" to this literature, we mean </a:t>
            </a:r>
            <a:r>
              <a:rPr lang="en-US" sz="2400" b="1" i="1" dirty="0"/>
              <a:t>its free availability on the public internet, permitting any users to read, download, copy, distribute, print, search, or link to the full texts of these articles, crawl them for indexing, pass them as data to software</a:t>
            </a:r>
            <a:r>
              <a:rPr lang="en-US" sz="2400" i="1" dirty="0"/>
              <a:t>, or use them for any other lawful purpose, without financial, legal, or technical barriers other than those inseparable from gaining access to the internet itself. The only constraint on reproduction and distribution, and the only role for copyright in this domain, should be to give authors control over the integrity of their work and the right to be properly acknowledged and cited.”</a:t>
            </a:r>
          </a:p>
          <a:p>
            <a:pPr marL="0" indent="0" algn="r">
              <a:buNone/>
            </a:pPr>
            <a:r>
              <a:rPr lang="en-US" dirty="0"/>
              <a:t>	- The Budapest Open Access Initiative</a:t>
            </a:r>
            <a:endParaRPr lang="en-US" i="1" dirty="0"/>
          </a:p>
        </p:txBody>
      </p:sp>
    </p:spTree>
    <p:extLst>
      <p:ext uri="{BB962C8B-B14F-4D97-AF65-F5344CB8AC3E}">
        <p14:creationId xmlns:p14="http://schemas.microsoft.com/office/powerpoint/2010/main" val="916912635"/>
      </p:ext>
    </p:extLst>
  </p:cSld>
  <p:clrMapOvr>
    <a:masterClrMapping/>
  </p:clrMapOvr>
  <mc:AlternateContent xmlns:mc="http://schemas.openxmlformats.org/markup-compatibility/2006" xmlns:p14="http://schemas.microsoft.com/office/powerpoint/2010/main">
    <mc:Choice Requires="p14">
      <p:transition spd="slow" p14:dur="2000" advTm="52601"/>
    </mc:Choice>
    <mc:Fallback xmlns="">
      <p:transition spd="slow" advTm="526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a:t>
            </a:r>
          </a:p>
        </p:txBody>
      </p:sp>
      <p:sp>
        <p:nvSpPr>
          <p:cNvPr id="3" name="Content Placeholder 2"/>
          <p:cNvSpPr>
            <a:spLocks noGrp="1"/>
          </p:cNvSpPr>
          <p:nvPr>
            <p:ph idx="1"/>
          </p:nvPr>
        </p:nvSpPr>
        <p:spPr/>
        <p:txBody>
          <a:bodyPr>
            <a:normAutofit/>
          </a:bodyPr>
          <a:lstStyle/>
          <a:p>
            <a:r>
              <a:rPr lang="en-US" dirty="0"/>
              <a:t>FAIR data linked to Open Access</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r>
              <a:rPr lang="en-US" dirty="0"/>
              <a:t>Introduced in 2016</a:t>
            </a:r>
          </a:p>
          <a:p>
            <a:r>
              <a:rPr lang="en-US" dirty="0"/>
              <a:t>Endorsed by the European commission and the G20</a:t>
            </a:r>
          </a:p>
          <a:p>
            <a:endParaRPr lang="en-US" dirty="0"/>
          </a:p>
          <a:p>
            <a:pPr marL="0" indent="0">
              <a:buNone/>
            </a:pPr>
            <a:endParaRPr lang="en-US" dirty="0"/>
          </a:p>
        </p:txBody>
      </p:sp>
      <p:pic>
        <p:nvPicPr>
          <p:cNvPr id="5" name="Picture 4" descr="FAIR_data_princip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796" y="2163617"/>
            <a:ext cx="8544049" cy="2901417"/>
          </a:xfrm>
          <a:prstGeom prst="rect">
            <a:avLst/>
          </a:prstGeom>
        </p:spPr>
      </p:pic>
    </p:spTree>
    <p:extLst>
      <p:ext uri="{BB962C8B-B14F-4D97-AF65-F5344CB8AC3E}">
        <p14:creationId xmlns:p14="http://schemas.microsoft.com/office/powerpoint/2010/main" val="2660526949"/>
      </p:ext>
    </p:extLst>
  </p:cSld>
  <p:clrMapOvr>
    <a:masterClrMapping/>
  </p:clrMapOvr>
  <mc:AlternateContent xmlns:mc="http://schemas.openxmlformats.org/markup-compatibility/2006" xmlns:p14="http://schemas.microsoft.com/office/powerpoint/2010/main">
    <mc:Choice Requires="p14">
      <p:transition spd="slow" p14:dur="2000" advTm="37424"/>
    </mc:Choice>
    <mc:Fallback xmlns="">
      <p:transition spd="slow" advTm="3742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A70349-28D5-47E3-BB13-CD3436B7B1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5821" r="13696" b="-206"/>
          <a:stretch/>
        </p:blipFill>
        <p:spPr bwMode="auto">
          <a:xfrm>
            <a:off x="4198706" y="692150"/>
            <a:ext cx="7215526" cy="5897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Full Open Access Ideal</a:t>
            </a:r>
          </a:p>
        </p:txBody>
      </p:sp>
      <p:sp>
        <p:nvSpPr>
          <p:cNvPr id="6" name="Content Placeholder 2">
            <a:extLst>
              <a:ext uri="{FF2B5EF4-FFF2-40B4-BE49-F238E27FC236}">
                <a16:creationId xmlns:a16="http://schemas.microsoft.com/office/drawing/2014/main" id="{4FECD8C5-E7A5-40F2-A507-391E89F207B9}"/>
              </a:ext>
            </a:extLst>
          </p:cNvPr>
          <p:cNvSpPr>
            <a:spLocks noGrp="1"/>
          </p:cNvSpPr>
          <p:nvPr>
            <p:ph idx="1"/>
          </p:nvPr>
        </p:nvSpPr>
        <p:spPr>
          <a:xfrm>
            <a:off x="623887" y="1773238"/>
            <a:ext cx="4755307" cy="4464050"/>
          </a:xfrm>
        </p:spPr>
        <p:txBody>
          <a:bodyPr/>
          <a:lstStyle/>
          <a:p>
            <a:r>
              <a:rPr lang="en-US" dirty="0"/>
              <a:t>The entire full-text refereed corpus online</a:t>
            </a:r>
          </a:p>
          <a:p>
            <a:r>
              <a:rPr lang="en-US" dirty="0"/>
              <a:t>On every researcher’s desktop, everywhere</a:t>
            </a:r>
          </a:p>
          <a:p>
            <a:r>
              <a:rPr lang="en-US" dirty="0"/>
              <a:t>24 hours a day</a:t>
            </a:r>
          </a:p>
          <a:p>
            <a:r>
              <a:rPr lang="en-US" dirty="0"/>
              <a:t>All papers citation-interlinked</a:t>
            </a:r>
          </a:p>
          <a:p>
            <a:r>
              <a:rPr lang="en-US" dirty="0"/>
              <a:t>Fully searchable, navigable, retrievable</a:t>
            </a:r>
          </a:p>
          <a:p>
            <a:pPr marL="0" indent="0">
              <a:buNone/>
            </a:pPr>
            <a:endParaRPr lang="en-GB" dirty="0"/>
          </a:p>
        </p:txBody>
      </p:sp>
    </p:spTree>
    <p:extLst>
      <p:ext uri="{BB962C8B-B14F-4D97-AF65-F5344CB8AC3E}">
        <p14:creationId xmlns:p14="http://schemas.microsoft.com/office/powerpoint/2010/main" val="3082101321"/>
      </p:ext>
    </p:extLst>
  </p:cSld>
  <p:clrMapOvr>
    <a:masterClrMapping/>
  </p:clrMapOvr>
  <mc:AlternateContent xmlns:mc="http://schemas.openxmlformats.org/markup-compatibility/2006" xmlns:p14="http://schemas.microsoft.com/office/powerpoint/2010/main">
    <mc:Choice Requires="p14">
      <p:transition spd="slow" p14:dur="2000" advTm="33979"/>
    </mc:Choice>
    <mc:Fallback xmlns="">
      <p:transition spd="slow" advTm="339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ditional_publishing-2">
            <a:extLst>
              <a:ext uri="{FF2B5EF4-FFF2-40B4-BE49-F238E27FC236}">
                <a16:creationId xmlns:a16="http://schemas.microsoft.com/office/drawing/2014/main" id="{F8764E4E-9504-4A6E-801A-A7738DAD5E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67" t="21977" r="-280" b="-1483"/>
          <a:stretch/>
        </p:blipFill>
        <p:spPr bwMode="auto">
          <a:xfrm>
            <a:off x="3589328" y="1443667"/>
            <a:ext cx="8538751" cy="5001269"/>
          </a:xfrm>
          <a:prstGeom prst="rect">
            <a:avLst/>
          </a:prstGeom>
          <a:solidFill>
            <a:srgbClr val="FFFFFF"/>
          </a:solidFill>
        </p:spPr>
      </p:pic>
      <p:sp>
        <p:nvSpPr>
          <p:cNvPr id="9" name="Title 1">
            <a:extLst>
              <a:ext uri="{FF2B5EF4-FFF2-40B4-BE49-F238E27FC236}">
                <a16:creationId xmlns:a16="http://schemas.microsoft.com/office/drawing/2014/main" id="{EF68A107-AC6A-4788-AE24-A22B6A79CA6F}"/>
              </a:ext>
            </a:extLst>
          </p:cNvPr>
          <p:cNvSpPr>
            <a:spLocks noGrp="1"/>
          </p:cNvSpPr>
          <p:nvPr>
            <p:ph type="title"/>
          </p:nvPr>
        </p:nvSpPr>
        <p:spPr>
          <a:xfrm>
            <a:off x="623889" y="692150"/>
            <a:ext cx="10944224" cy="936625"/>
          </a:xfrm>
        </p:spPr>
        <p:txBody>
          <a:bodyPr/>
          <a:lstStyle/>
          <a:p>
            <a:r>
              <a:rPr lang="en-US" dirty="0"/>
              <a:t>Traditional Subscription Publishing</a:t>
            </a:r>
          </a:p>
        </p:txBody>
      </p:sp>
      <p:sp>
        <p:nvSpPr>
          <p:cNvPr id="7" name="Content Placeholder 2">
            <a:extLst>
              <a:ext uri="{FF2B5EF4-FFF2-40B4-BE49-F238E27FC236}">
                <a16:creationId xmlns:a16="http://schemas.microsoft.com/office/drawing/2014/main" id="{48D3F2BC-AE77-4867-9E32-6E0CA2F6211B}"/>
              </a:ext>
            </a:extLst>
          </p:cNvPr>
          <p:cNvSpPr txBox="1">
            <a:spLocks/>
          </p:cNvSpPr>
          <p:nvPr/>
        </p:nvSpPr>
        <p:spPr>
          <a:xfrm>
            <a:off x="623888" y="1773238"/>
            <a:ext cx="2951732" cy="4464050"/>
          </a:xfrm>
          <a:prstGeom prst="rect">
            <a:avLst/>
          </a:prstGeom>
        </p:spPr>
        <p:txBody>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Limited Dissemination, economic efficiency &amp; social impact</a:t>
            </a:r>
          </a:p>
          <a:p>
            <a:r>
              <a:rPr lang="en-US" dirty="0"/>
              <a:t>Paywall</a:t>
            </a:r>
          </a:p>
          <a:p>
            <a:r>
              <a:rPr lang="en-US" dirty="0"/>
              <a:t>Libraries purchase subscriptions</a:t>
            </a:r>
          </a:p>
          <a:p>
            <a:r>
              <a:rPr lang="en-US" dirty="0"/>
              <a:t>Very limited permissions</a:t>
            </a:r>
          </a:p>
          <a:p>
            <a:r>
              <a:rPr lang="en-US" dirty="0"/>
              <a:t>Slow process</a:t>
            </a:r>
            <a:endParaRPr lang="en-GB" dirty="0"/>
          </a:p>
        </p:txBody>
      </p:sp>
    </p:spTree>
    <p:extLst>
      <p:ext uri="{BB962C8B-B14F-4D97-AF65-F5344CB8AC3E}">
        <p14:creationId xmlns:p14="http://schemas.microsoft.com/office/powerpoint/2010/main" val="731003853"/>
      </p:ext>
    </p:extLst>
  </p:cSld>
  <p:clrMapOvr>
    <a:masterClrMapping/>
  </p:clrMapOvr>
  <mc:AlternateContent xmlns:mc="http://schemas.openxmlformats.org/markup-compatibility/2006" xmlns:p14="http://schemas.microsoft.com/office/powerpoint/2010/main">
    <mc:Choice Requires="p14">
      <p:transition spd="slow" p14:dur="2000" advTm="42694"/>
    </mc:Choice>
    <mc:Fallback xmlns="">
      <p:transition spd="slow" advTm="4269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09-23 at 09.48.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56" y="1611319"/>
            <a:ext cx="8971794" cy="5147911"/>
          </a:xfrm>
          <a:prstGeom prst="rect">
            <a:avLst/>
          </a:prstGeom>
        </p:spPr>
      </p:pic>
      <p:sp>
        <p:nvSpPr>
          <p:cNvPr id="2" name="Title 1"/>
          <p:cNvSpPr>
            <a:spLocks noGrp="1"/>
          </p:cNvSpPr>
          <p:nvPr>
            <p:ph type="title"/>
          </p:nvPr>
        </p:nvSpPr>
        <p:spPr/>
        <p:txBody>
          <a:bodyPr>
            <a:normAutofit/>
          </a:bodyPr>
          <a:lstStyle/>
          <a:p>
            <a:r>
              <a:rPr lang="en-US" sz="3600" dirty="0"/>
              <a:t>Limited Access: Limited Research Impact</a:t>
            </a:r>
          </a:p>
        </p:txBody>
      </p:sp>
      <p:sp>
        <p:nvSpPr>
          <p:cNvPr id="3" name="TextBox 2"/>
          <p:cNvSpPr txBox="1"/>
          <p:nvPr/>
        </p:nvSpPr>
        <p:spPr>
          <a:xfrm>
            <a:off x="7001162" y="1824887"/>
            <a:ext cx="4236984" cy="1015663"/>
          </a:xfrm>
          <a:prstGeom prst="rect">
            <a:avLst/>
          </a:prstGeom>
          <a:noFill/>
        </p:spPr>
        <p:txBody>
          <a:bodyPr wrap="square" rtlCol="0">
            <a:spAutoFit/>
          </a:bodyPr>
          <a:lstStyle/>
          <a:p>
            <a:pPr marL="285750" indent="-285750">
              <a:buFont typeface="Arial"/>
              <a:buChar char="•"/>
            </a:pPr>
            <a:r>
              <a:rPr lang="en-US" sz="2000" dirty="0"/>
              <a:t>Research is a process</a:t>
            </a:r>
          </a:p>
          <a:p>
            <a:pPr marL="285750" indent="-285750">
              <a:buFont typeface="Arial"/>
              <a:buChar char="•"/>
            </a:pPr>
            <a:r>
              <a:rPr lang="en-US" sz="2000" dirty="0"/>
              <a:t>Can take more than a year and a half for a journal</a:t>
            </a:r>
          </a:p>
        </p:txBody>
      </p:sp>
    </p:spTree>
    <p:extLst>
      <p:ext uri="{BB962C8B-B14F-4D97-AF65-F5344CB8AC3E}">
        <p14:creationId xmlns:p14="http://schemas.microsoft.com/office/powerpoint/2010/main" val="3101994081"/>
      </p:ext>
    </p:extLst>
  </p:cSld>
  <p:clrMapOvr>
    <a:masterClrMapping/>
  </p:clrMapOvr>
  <mc:AlternateContent xmlns:mc="http://schemas.openxmlformats.org/markup-compatibility/2006" xmlns:p14="http://schemas.microsoft.com/office/powerpoint/2010/main">
    <mc:Choice Requires="p14">
      <p:transition spd="slow" p14:dur="2000" advTm="13804"/>
    </mc:Choice>
    <mc:Fallback xmlns="">
      <p:transition spd="slow" advTm="13804"/>
    </mc:Fallback>
  </mc:AlternateContent>
</p:sld>
</file>

<file path=ppt/theme/theme1.xml><?xml version="1.0" encoding="utf-8"?>
<a:theme xmlns:a="http://schemas.openxmlformats.org/drawingml/2006/main" name="Southampton Wide">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C7FB8697-F337-7944-BF6C-FB96E5580AC4}"/>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7C02E769-0FDE-0C4E-A392-F38FC251E033}"/>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055654B0-B660-E444-AA0D-B3C48A7BFC89}"/>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06C70491-3485-934F-AEE2-390829289E0D}"/>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73D72BC4-040E-D84E-9A78-FB3009EDC067}"/>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166383DF-174E-4647-A844-A3C758D47151}"/>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A9F065CA-4772-A44B-BDD4-FE6097D870F6}"/>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990850B8-7987-3541-89DD-FF6F97230F1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3167</TotalTime>
  <Words>821</Words>
  <Application>Microsoft Office PowerPoint</Application>
  <PresentationFormat>Widescreen</PresentationFormat>
  <Paragraphs>119</Paragraphs>
  <Slides>18</Slides>
  <Notes>17</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18</vt:i4>
      </vt:variant>
    </vt:vector>
  </HeadingPairs>
  <TitlesOfParts>
    <vt:vector size="29" baseType="lpstr">
      <vt:lpstr>Arial</vt:lpstr>
      <vt:lpstr>Calibri</vt:lpstr>
      <vt:lpstr>Lucida Sans</vt:lpstr>
      <vt:lpstr>Southampton Wide</vt:lpstr>
      <vt:lpstr>Marine 1</vt:lpstr>
      <vt:lpstr>Marine 3</vt:lpstr>
      <vt:lpstr>Marine 5</vt:lpstr>
      <vt:lpstr>Marine 6</vt:lpstr>
      <vt:lpstr>Horizon 3</vt:lpstr>
      <vt:lpstr>Horizon 4</vt:lpstr>
      <vt:lpstr>Horizon 5</vt:lpstr>
      <vt:lpstr>PowerPoint Presentation</vt:lpstr>
      <vt:lpstr>Open Access:  The Web and Scientific Knowledge</vt:lpstr>
      <vt:lpstr>Open Access (OA)</vt:lpstr>
      <vt:lpstr>The Budapest Open Access Initiative (BOAI)</vt:lpstr>
      <vt:lpstr>Open Access Definition</vt:lpstr>
      <vt:lpstr>FAIR</vt:lpstr>
      <vt:lpstr>Full Open Access Ideal</vt:lpstr>
      <vt:lpstr>Traditional Subscription Publishing</vt:lpstr>
      <vt:lpstr>Limited Access: Limited Research Impact</vt:lpstr>
      <vt:lpstr>Gold Open Access</vt:lpstr>
      <vt:lpstr>Green Open Access</vt:lpstr>
      <vt:lpstr>Green Open Access Pre-Prints </vt:lpstr>
      <vt:lpstr>Green OA Advantages</vt:lpstr>
      <vt:lpstr>Open Access Strategies</vt:lpstr>
      <vt:lpstr>Problems with OA</vt:lpstr>
      <vt:lpstr>Open Access Repositories</vt:lpstr>
      <vt:lpstr>Role of the Repository</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Packer</dc:creator>
  <cp:lastModifiedBy>Heather Packer</cp:lastModifiedBy>
  <cp:revision>44</cp:revision>
  <dcterms:created xsi:type="dcterms:W3CDTF">2020-11-18T12:43:22Z</dcterms:created>
  <dcterms:modified xsi:type="dcterms:W3CDTF">2020-11-25T23:47:55Z</dcterms:modified>
</cp:coreProperties>
</file>