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4"/>
  </p:notesMasterIdLst>
  <p:sldIdLst>
    <p:sldId id="261" r:id="rId9"/>
    <p:sldId id="262" r:id="rId10"/>
    <p:sldId id="282" r:id="rId11"/>
    <p:sldId id="294" r:id="rId12"/>
    <p:sldId id="295" r:id="rId13"/>
    <p:sldId id="304" r:id="rId14"/>
    <p:sldId id="305" r:id="rId15"/>
    <p:sldId id="297" r:id="rId16"/>
    <p:sldId id="306" r:id="rId17"/>
    <p:sldId id="299" r:id="rId18"/>
    <p:sldId id="296" r:id="rId19"/>
    <p:sldId id="302" r:id="rId20"/>
    <p:sldId id="303" r:id="rId21"/>
    <p:sldId id="301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68523" autoAdjust="0"/>
  </p:normalViewPr>
  <p:slideViewPr>
    <p:cSldViewPr snapToGrid="0" snapToObjects="1" showGuides="1">
      <p:cViewPr varScale="1">
        <p:scale>
          <a:sx n="79" d="100"/>
          <a:sy n="79" d="100"/>
        </p:scale>
        <p:origin x="45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2472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C5C38-6D5D-DB4D-BEC8-00292445BAFF}" type="slidenum">
              <a:rPr lang="en-GB"/>
              <a:pPr/>
              <a:t>2</a:t>
            </a:fld>
            <a:endParaRPr lang="en-GB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150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03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43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54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0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8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4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9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7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52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5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56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56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8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34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33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66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98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5342E9-86CA-4B1E-9B4D-200966881235}"/>
              </a:ext>
            </a:extLst>
          </p:cNvPr>
          <p:cNvCxnSpPr>
            <a:cxnSpLocks/>
          </p:cNvCxnSpPr>
          <p:nvPr/>
        </p:nvCxnSpPr>
        <p:spPr>
          <a:xfrm>
            <a:off x="2714671" y="3429631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0DFC4A-1702-4314-B7D3-C60DE901FCDC}"/>
              </a:ext>
            </a:extLst>
          </p:cNvPr>
          <p:cNvCxnSpPr>
            <a:cxnSpLocks/>
          </p:cNvCxnSpPr>
          <p:nvPr/>
        </p:nvCxnSpPr>
        <p:spPr>
          <a:xfrm>
            <a:off x="10223411" y="3424508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Proxy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6847A1-0F43-4755-9296-0330B8A9EFC6}"/>
              </a:ext>
            </a:extLst>
          </p:cNvPr>
          <p:cNvSpPr/>
          <p:nvPr/>
        </p:nvSpPr>
        <p:spPr>
          <a:xfrm>
            <a:off x="9062963" y="2892015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25977C-0080-4EBD-A879-ED92C4956C0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7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9"/>
    </mc:Choice>
    <mc:Fallback xmlns="">
      <p:transition spd="slow" advTm="225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5342E9-86CA-4B1E-9B4D-200966881235}"/>
              </a:ext>
            </a:extLst>
          </p:cNvPr>
          <p:cNvCxnSpPr>
            <a:cxnSpLocks/>
          </p:cNvCxnSpPr>
          <p:nvPr/>
        </p:nvCxnSpPr>
        <p:spPr>
          <a:xfrm>
            <a:off x="2714671" y="3429631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0DFC4A-1702-4314-B7D3-C60DE901FCDC}"/>
              </a:ext>
            </a:extLst>
          </p:cNvPr>
          <p:cNvCxnSpPr>
            <a:cxnSpLocks/>
          </p:cNvCxnSpPr>
          <p:nvPr/>
        </p:nvCxnSpPr>
        <p:spPr>
          <a:xfrm>
            <a:off x="10223411" y="3424508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Proxy – Load-balancing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3" y="170329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6847A1-0F43-4755-9296-0330B8A9EFC6}"/>
              </a:ext>
            </a:extLst>
          </p:cNvPr>
          <p:cNvSpPr/>
          <p:nvPr/>
        </p:nvSpPr>
        <p:spPr>
          <a:xfrm>
            <a:off x="9062963" y="2892015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25977C-0080-4EBD-A879-ED92C4956C0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1E8AA0CB-A856-4368-91D7-ADE8FE83DF7A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Magnetic Disk 15">
            <a:extLst>
              <a:ext uri="{FF2B5EF4-FFF2-40B4-BE49-F238E27FC236}">
                <a16:creationId xmlns:a16="http://schemas.microsoft.com/office/drawing/2014/main" id="{49301433-9944-4E11-886E-6214F63D42FE}"/>
              </a:ext>
            </a:extLst>
          </p:cNvPr>
          <p:cNvSpPr/>
          <p:nvPr/>
        </p:nvSpPr>
        <p:spPr>
          <a:xfrm flipH="1">
            <a:off x="10770314" y="408073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B84EA0-4A6B-4CB3-9DF0-68762400530C}"/>
              </a:ext>
            </a:extLst>
          </p:cNvPr>
          <p:cNvCxnSpPr>
            <a:cxnSpLocks/>
          </p:cNvCxnSpPr>
          <p:nvPr/>
        </p:nvCxnSpPr>
        <p:spPr>
          <a:xfrm flipV="1">
            <a:off x="10223411" y="2713465"/>
            <a:ext cx="357610" cy="33095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4136A3-1B2B-4B4D-96F4-EA8129167535}"/>
              </a:ext>
            </a:extLst>
          </p:cNvPr>
          <p:cNvCxnSpPr>
            <a:cxnSpLocks/>
          </p:cNvCxnSpPr>
          <p:nvPr/>
        </p:nvCxnSpPr>
        <p:spPr>
          <a:xfrm>
            <a:off x="10296102" y="3952900"/>
            <a:ext cx="357610" cy="33095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3704B38-75D3-42BA-A547-20B206397340}"/>
              </a:ext>
            </a:extLst>
          </p:cNvPr>
          <p:cNvSpPr txBox="1"/>
          <p:nvPr/>
        </p:nvSpPr>
        <p:spPr>
          <a:xfrm>
            <a:off x="623889" y="4477633"/>
            <a:ext cx="9599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Distributes incoming web requests to a pool of web servers (targets)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Performance and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Many strategies including: round robin, weighted round robin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Health checks ensure resilience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53"/>
    </mc:Choice>
    <mc:Fallback xmlns="">
      <p:transition spd="slow" advTm="7075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5342E9-86CA-4B1E-9B4D-200966881235}"/>
              </a:ext>
            </a:extLst>
          </p:cNvPr>
          <p:cNvCxnSpPr>
            <a:cxnSpLocks/>
          </p:cNvCxnSpPr>
          <p:nvPr/>
        </p:nvCxnSpPr>
        <p:spPr>
          <a:xfrm>
            <a:off x="2714671" y="3429631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0DFC4A-1702-4314-B7D3-C60DE901FCDC}"/>
              </a:ext>
            </a:extLst>
          </p:cNvPr>
          <p:cNvCxnSpPr>
            <a:cxnSpLocks/>
          </p:cNvCxnSpPr>
          <p:nvPr/>
        </p:nvCxnSpPr>
        <p:spPr>
          <a:xfrm>
            <a:off x="10223411" y="3424508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Proxy – Content Switching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3" y="170329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6847A1-0F43-4755-9296-0330B8A9EFC6}"/>
              </a:ext>
            </a:extLst>
          </p:cNvPr>
          <p:cNvSpPr/>
          <p:nvPr/>
        </p:nvSpPr>
        <p:spPr>
          <a:xfrm>
            <a:off x="9062963" y="2892015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25977C-0080-4EBD-A879-ED92C4956C0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1E8AA0CB-A856-4368-91D7-ADE8FE83DF7A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html</a:t>
            </a:r>
          </a:p>
        </p:txBody>
      </p:sp>
      <p:sp>
        <p:nvSpPr>
          <p:cNvPr id="16" name="Flowchart: Magnetic Disk 15">
            <a:extLst>
              <a:ext uri="{FF2B5EF4-FFF2-40B4-BE49-F238E27FC236}">
                <a16:creationId xmlns:a16="http://schemas.microsoft.com/office/drawing/2014/main" id="{49301433-9944-4E11-886E-6214F63D42FE}"/>
              </a:ext>
            </a:extLst>
          </p:cNvPr>
          <p:cNvSpPr/>
          <p:nvPr/>
        </p:nvSpPr>
        <p:spPr>
          <a:xfrm flipH="1">
            <a:off x="10770314" y="408073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api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B84EA0-4A6B-4CB3-9DF0-68762400530C}"/>
              </a:ext>
            </a:extLst>
          </p:cNvPr>
          <p:cNvCxnSpPr>
            <a:cxnSpLocks/>
          </p:cNvCxnSpPr>
          <p:nvPr/>
        </p:nvCxnSpPr>
        <p:spPr>
          <a:xfrm flipV="1">
            <a:off x="10223411" y="2713465"/>
            <a:ext cx="357610" cy="33095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4136A3-1B2B-4B4D-96F4-EA8129167535}"/>
              </a:ext>
            </a:extLst>
          </p:cNvPr>
          <p:cNvCxnSpPr>
            <a:cxnSpLocks/>
          </p:cNvCxnSpPr>
          <p:nvPr/>
        </p:nvCxnSpPr>
        <p:spPr>
          <a:xfrm>
            <a:off x="10296102" y="3952900"/>
            <a:ext cx="357610" cy="33095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ED16A5C-EEE0-4041-86BC-B30A6112F902}"/>
              </a:ext>
            </a:extLst>
          </p:cNvPr>
          <p:cNvSpPr txBox="1"/>
          <p:nvPr/>
        </p:nvSpPr>
        <p:spPr>
          <a:xfrm>
            <a:off x="623889" y="4477633"/>
            <a:ext cx="9599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Examine incoming request and direct traffic to specific web 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Host or path based </a:t>
            </a:r>
            <a:r>
              <a:rPr lang="en-GB" dirty="0" err="1"/>
              <a:t>eg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https://example.com/static -&gt; static webserver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Incoming IP address, cookie or user-agent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8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84"/>
    </mc:Choice>
    <mc:Fallback xmlns="">
      <p:transition spd="slow" advTm="3578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5342E9-86CA-4B1E-9B4D-200966881235}"/>
              </a:ext>
            </a:extLst>
          </p:cNvPr>
          <p:cNvCxnSpPr>
            <a:cxnSpLocks/>
          </p:cNvCxnSpPr>
          <p:nvPr/>
        </p:nvCxnSpPr>
        <p:spPr>
          <a:xfrm>
            <a:off x="2714671" y="3429631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0DFC4A-1702-4314-B7D3-C60DE901FCDC}"/>
              </a:ext>
            </a:extLst>
          </p:cNvPr>
          <p:cNvCxnSpPr>
            <a:cxnSpLocks/>
          </p:cNvCxnSpPr>
          <p:nvPr/>
        </p:nvCxnSpPr>
        <p:spPr>
          <a:xfrm>
            <a:off x="10223411" y="3424508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Proxy – Protocol Translation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6847A1-0F43-4755-9296-0330B8A9EFC6}"/>
              </a:ext>
            </a:extLst>
          </p:cNvPr>
          <p:cNvSpPr/>
          <p:nvPr/>
        </p:nvSpPr>
        <p:spPr>
          <a:xfrm>
            <a:off x="9062963" y="2892015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25977C-0080-4EBD-A879-ED92C4956C0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1E8AA0CB-A856-4368-91D7-ADE8FE83DF7A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FFDA8F-F35E-44DE-A3E7-1BCC5A4A69B7}"/>
              </a:ext>
            </a:extLst>
          </p:cNvPr>
          <p:cNvSpPr txBox="1"/>
          <p:nvPr/>
        </p:nvSpPr>
        <p:spPr>
          <a:xfrm>
            <a:off x="623889" y="4477633"/>
            <a:ext cx="959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HTTPS  SSL/TLS off-loading (OSI Layer 6)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Incoming web requests over https, internal communications via http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HTTP/2 to HTTP/1.x (OSI Layer 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IPv6 &lt;-&gt; IPv4 (OSI Layer 3)</a:t>
            </a:r>
          </a:p>
        </p:txBody>
      </p:sp>
    </p:spTree>
    <p:extLst>
      <p:ext uri="{BB962C8B-B14F-4D97-AF65-F5344CB8AC3E}">
        <p14:creationId xmlns:p14="http://schemas.microsoft.com/office/powerpoint/2010/main" val="46456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18"/>
    </mc:Choice>
    <mc:Fallback xmlns="">
      <p:transition spd="slow" advTm="11991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5342E9-86CA-4B1E-9B4D-200966881235}"/>
              </a:ext>
            </a:extLst>
          </p:cNvPr>
          <p:cNvCxnSpPr>
            <a:cxnSpLocks/>
          </p:cNvCxnSpPr>
          <p:nvPr/>
        </p:nvCxnSpPr>
        <p:spPr>
          <a:xfrm>
            <a:off x="2714671" y="3429631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0DFC4A-1702-4314-B7D3-C60DE901FCDC}"/>
              </a:ext>
            </a:extLst>
          </p:cNvPr>
          <p:cNvCxnSpPr>
            <a:cxnSpLocks/>
          </p:cNvCxnSpPr>
          <p:nvPr/>
        </p:nvCxnSpPr>
        <p:spPr>
          <a:xfrm>
            <a:off x="10223411" y="3424508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Proxy – Monitoring and filtering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6847A1-0F43-4755-9296-0330B8A9EFC6}"/>
              </a:ext>
            </a:extLst>
          </p:cNvPr>
          <p:cNvSpPr/>
          <p:nvPr/>
        </p:nvSpPr>
        <p:spPr>
          <a:xfrm>
            <a:off x="9062963" y="2892015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25977C-0080-4EBD-A879-ED92C4956C0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1E8AA0CB-A856-4368-91D7-ADE8FE83DF7A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FFDA8F-F35E-44DE-A3E7-1BCC5A4A69B7}"/>
              </a:ext>
            </a:extLst>
          </p:cNvPr>
          <p:cNvSpPr txBox="1"/>
          <p:nvPr/>
        </p:nvSpPr>
        <p:spPr>
          <a:xfrm>
            <a:off x="623889" y="4477633"/>
            <a:ext cx="9599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Monitor incoming requests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Access logs /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Filter incoming requests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Check security credentials (</a:t>
            </a:r>
            <a:r>
              <a:rPr lang="en-GB" dirty="0" err="1"/>
              <a:t>eg</a:t>
            </a:r>
            <a:r>
              <a:rPr lang="en-GB" dirty="0"/>
              <a:t> valid API tokens)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Rate limit requests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Intrusion detection and handling DDoS attacks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Applying security policies (WAF)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9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431"/>
    </mc:Choice>
    <mc:Fallback xmlns="">
      <p:transition spd="slow" advTm="10043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CE4B-E5CC-F34B-825F-51178C32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C2168-4E9D-D64B-BAF6-2C87334147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75F7120-42EA-498A-97B9-FE0651F04C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6093" y="1762692"/>
            <a:ext cx="10944225" cy="4464050"/>
          </a:xfrm>
        </p:spPr>
        <p:txBody>
          <a:bodyPr/>
          <a:lstStyle/>
          <a:p>
            <a:r>
              <a:rPr lang="en-GB" dirty="0"/>
              <a:t>Many different types of proxies are deployed on the Web</a:t>
            </a:r>
          </a:p>
          <a:p>
            <a:r>
              <a:rPr lang="en-GB" dirty="0"/>
              <a:t>Different proxies are deployed for different purposes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46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99"/>
    </mc:Choice>
    <mc:Fallback xmlns="">
      <p:transition spd="slow" advTm="1729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Web Proxies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Heather Packer </a:t>
            </a:r>
            <a:r>
              <a:rPr lang="mr-IN" dirty="0"/>
              <a:t>–</a:t>
            </a:r>
            <a:r>
              <a:rPr lang="en-US" dirty="0"/>
              <a:t> hp3@ecs.soton.ac.uk</a:t>
            </a:r>
          </a:p>
        </p:txBody>
      </p:sp>
    </p:spTree>
    <p:extLst>
      <p:ext uri="{BB962C8B-B14F-4D97-AF65-F5344CB8AC3E}">
        <p14:creationId xmlns:p14="http://schemas.microsoft.com/office/powerpoint/2010/main" val="120506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7"/>
    </mc:Choice>
    <mc:Fallback xmlns="">
      <p:transition spd="slow" advTm="1128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4AA1-C6A6-4B53-AA52-B60CD3A3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Proxy Architecture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33418-3C05-405A-A7EC-5D6295CEE4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43A5C6-7AEF-4B6A-BB23-327006A36792}"/>
              </a:ext>
            </a:extLst>
          </p:cNvPr>
          <p:cNvSpPr txBox="1">
            <a:spLocks/>
          </p:cNvSpPr>
          <p:nvPr/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web proxy is a network service </a:t>
            </a:r>
          </a:p>
          <a:p>
            <a:r>
              <a:rPr lang="en-GB" dirty="0"/>
              <a:t>They receive web requests from clients and make requests on their behalf to web servers</a:t>
            </a:r>
          </a:p>
          <a:p>
            <a:r>
              <a:rPr lang="en-GB" dirty="0"/>
              <a:t>A web proxies behaviour differs depending on their function</a:t>
            </a:r>
          </a:p>
        </p:txBody>
      </p:sp>
    </p:spTree>
    <p:extLst>
      <p:ext uri="{BB962C8B-B14F-4D97-AF65-F5344CB8AC3E}">
        <p14:creationId xmlns:p14="http://schemas.microsoft.com/office/powerpoint/2010/main" val="387717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14"/>
    </mc:Choice>
    <mc:Fallback xmlns="">
      <p:transition spd="slow" advTm="261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Proxy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985845-8E93-432A-A11A-B50B9A3A0753}"/>
              </a:ext>
            </a:extLst>
          </p:cNvPr>
          <p:cNvCxnSpPr>
            <a:cxnSpLocks/>
          </p:cNvCxnSpPr>
          <p:nvPr/>
        </p:nvCxnSpPr>
        <p:spPr>
          <a:xfrm>
            <a:off x="2657395" y="3428994"/>
            <a:ext cx="7791610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EF61529-8AF4-42B5-B4FD-5480B984E3E1}"/>
              </a:ext>
            </a:extLst>
          </p:cNvPr>
          <p:cNvCxnSpPr>
            <a:cxnSpLocks/>
          </p:cNvCxnSpPr>
          <p:nvPr/>
        </p:nvCxnSpPr>
        <p:spPr>
          <a:xfrm>
            <a:off x="4100713" y="3428994"/>
            <a:ext cx="634829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>
            <a:extLst>
              <a:ext uri="{FF2B5EF4-FFF2-40B4-BE49-F238E27FC236}">
                <a16:creationId xmlns:a16="http://schemas.microsoft.com/office/drawing/2014/main" id="{9B3D8125-1286-4E38-B0DF-10637ACDDC92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8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2"/>
    </mc:Choice>
    <mc:Fallback xmlns="">
      <p:transition spd="slow" advTm="981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Proxy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B33D21-7AB5-4A11-957D-EA60273E42C2}"/>
              </a:ext>
            </a:extLst>
          </p:cNvPr>
          <p:cNvSpPr/>
          <p:nvPr/>
        </p:nvSpPr>
        <p:spPr>
          <a:xfrm>
            <a:off x="3072281" y="2892016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6458CC-4207-42C9-8058-90E905F0DF9B}"/>
              </a:ext>
            </a:extLst>
          </p:cNvPr>
          <p:cNvCxnSpPr>
            <a:cxnSpLocks/>
          </p:cNvCxnSpPr>
          <p:nvPr/>
        </p:nvCxnSpPr>
        <p:spPr>
          <a:xfrm>
            <a:off x="4351370" y="3434099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918B403-CA7C-4E1A-9ABD-21DF368387A8}"/>
              </a:ext>
            </a:extLst>
          </p:cNvPr>
          <p:cNvCxnSpPr>
            <a:cxnSpLocks/>
          </p:cNvCxnSpPr>
          <p:nvPr/>
        </p:nvCxnSpPr>
        <p:spPr>
          <a:xfrm>
            <a:off x="2525379" y="3416813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>
            <a:extLst>
              <a:ext uri="{FF2B5EF4-FFF2-40B4-BE49-F238E27FC236}">
                <a16:creationId xmlns:a16="http://schemas.microsoft.com/office/drawing/2014/main" id="{B321EC4E-5AC0-46F4-8955-D40B46DABAE4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4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39"/>
    </mc:Choice>
    <mc:Fallback xmlns="">
      <p:transition spd="slow" advTm="3083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Proxy – Content Filtering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B33D21-7AB5-4A11-957D-EA60273E42C2}"/>
              </a:ext>
            </a:extLst>
          </p:cNvPr>
          <p:cNvSpPr/>
          <p:nvPr/>
        </p:nvSpPr>
        <p:spPr>
          <a:xfrm>
            <a:off x="3072281" y="2892016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6458CC-4207-42C9-8058-90E905F0DF9B}"/>
              </a:ext>
            </a:extLst>
          </p:cNvPr>
          <p:cNvCxnSpPr>
            <a:cxnSpLocks/>
          </p:cNvCxnSpPr>
          <p:nvPr/>
        </p:nvCxnSpPr>
        <p:spPr>
          <a:xfrm>
            <a:off x="4351370" y="3434099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918B403-CA7C-4E1A-9ABD-21DF368387A8}"/>
              </a:ext>
            </a:extLst>
          </p:cNvPr>
          <p:cNvCxnSpPr>
            <a:cxnSpLocks/>
          </p:cNvCxnSpPr>
          <p:nvPr/>
        </p:nvCxnSpPr>
        <p:spPr>
          <a:xfrm>
            <a:off x="2525379" y="3416813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>
            <a:extLst>
              <a:ext uri="{FF2B5EF4-FFF2-40B4-BE49-F238E27FC236}">
                <a16:creationId xmlns:a16="http://schemas.microsoft.com/office/drawing/2014/main" id="{B321EC4E-5AC0-46F4-8955-D40B46DABAE4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7BBA72-CEF1-45EF-882B-BBCBDE0CD99E}"/>
              </a:ext>
            </a:extLst>
          </p:cNvPr>
          <p:cNvSpPr txBox="1"/>
          <p:nvPr/>
        </p:nvSpPr>
        <p:spPr>
          <a:xfrm>
            <a:off x="623889" y="4477633"/>
            <a:ext cx="9599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Restricts requests that can be made via proxy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Outgoing URLs matched against list of blocked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Response can be scanned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Unwanted content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Malware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7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15"/>
    </mc:Choice>
    <mc:Fallback xmlns="">
      <p:transition spd="slow" advTm="4411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Proxy – Content Translation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B33D21-7AB5-4A11-957D-EA60273E42C2}"/>
              </a:ext>
            </a:extLst>
          </p:cNvPr>
          <p:cNvSpPr/>
          <p:nvPr/>
        </p:nvSpPr>
        <p:spPr>
          <a:xfrm>
            <a:off x="3072281" y="2892016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6458CC-4207-42C9-8058-90E905F0DF9B}"/>
              </a:ext>
            </a:extLst>
          </p:cNvPr>
          <p:cNvCxnSpPr>
            <a:cxnSpLocks/>
          </p:cNvCxnSpPr>
          <p:nvPr/>
        </p:nvCxnSpPr>
        <p:spPr>
          <a:xfrm>
            <a:off x="4351370" y="3434099"/>
            <a:ext cx="6191124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918B403-CA7C-4E1A-9ABD-21DF368387A8}"/>
              </a:ext>
            </a:extLst>
          </p:cNvPr>
          <p:cNvCxnSpPr>
            <a:cxnSpLocks/>
          </p:cNvCxnSpPr>
          <p:nvPr/>
        </p:nvCxnSpPr>
        <p:spPr>
          <a:xfrm>
            <a:off x="2525379" y="3416813"/>
            <a:ext cx="357610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>
            <a:extLst>
              <a:ext uri="{FF2B5EF4-FFF2-40B4-BE49-F238E27FC236}">
                <a16:creationId xmlns:a16="http://schemas.microsoft.com/office/drawing/2014/main" id="{B321EC4E-5AC0-46F4-8955-D40B46DABAE4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F0A0BB-70D2-434F-B072-C61B362A0FF3}"/>
              </a:ext>
            </a:extLst>
          </p:cNvPr>
          <p:cNvSpPr txBox="1"/>
          <p:nvPr/>
        </p:nvSpPr>
        <p:spPr>
          <a:xfrm>
            <a:off x="623889" y="4477633"/>
            <a:ext cx="9599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Transform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 bandwidth usage by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Commonly used by mobile phone networks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Recompress images at lower resolution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Minimising html, </a:t>
            </a:r>
            <a:r>
              <a:rPr lang="en-GB" dirty="0" err="1"/>
              <a:t>css</a:t>
            </a:r>
            <a:r>
              <a:rPr lang="en-GB" dirty="0"/>
              <a:t> and </a:t>
            </a:r>
            <a:r>
              <a:rPr lang="en-GB" dirty="0" err="1"/>
              <a:t>javascript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Inject content into web pages </a:t>
            </a:r>
            <a:r>
              <a:rPr lang="en-GB" dirty="0" err="1"/>
              <a:t>eg</a:t>
            </a:r>
            <a:r>
              <a:rPr lang="en-GB" dirty="0"/>
              <a:t> adverts </a:t>
            </a:r>
          </a:p>
        </p:txBody>
      </p:sp>
    </p:spTree>
    <p:extLst>
      <p:ext uri="{BB962C8B-B14F-4D97-AF65-F5344CB8AC3E}">
        <p14:creationId xmlns:p14="http://schemas.microsoft.com/office/powerpoint/2010/main" val="363366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10"/>
    </mc:Choice>
    <mc:Fallback xmlns="">
      <p:transition spd="slow" advTm="4631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Forward Proxy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AAC7E370-5937-468A-A0A3-99FB6DA2CF7A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8C6A3A7-F050-4132-A871-F99D87D4F5E7}"/>
              </a:ext>
            </a:extLst>
          </p:cNvPr>
          <p:cNvSpPr/>
          <p:nvPr/>
        </p:nvSpPr>
        <p:spPr>
          <a:xfrm>
            <a:off x="6067622" y="2901814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A89BB86-81AB-4A51-A608-AEC96FEA54EA}"/>
              </a:ext>
            </a:extLst>
          </p:cNvPr>
          <p:cNvCxnSpPr>
            <a:cxnSpLocks/>
          </p:cNvCxnSpPr>
          <p:nvPr/>
        </p:nvCxnSpPr>
        <p:spPr>
          <a:xfrm>
            <a:off x="7299251" y="3434099"/>
            <a:ext cx="3243243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DFCF517-8FB2-4032-A649-D4D1FA105E59}"/>
              </a:ext>
            </a:extLst>
          </p:cNvPr>
          <p:cNvCxnSpPr>
            <a:cxnSpLocks/>
          </p:cNvCxnSpPr>
          <p:nvPr/>
        </p:nvCxnSpPr>
        <p:spPr>
          <a:xfrm>
            <a:off x="2525379" y="3416813"/>
            <a:ext cx="324952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60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9"/>
    </mc:Choice>
    <mc:Fallback xmlns="">
      <p:transition spd="slow" advTm="867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696-E5ED-4189-A130-62EFBBFB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Forward Proxy - </a:t>
            </a:r>
            <a:r>
              <a:rPr lang="en-US" dirty="0"/>
              <a:t>Access Services Anonymously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85C0-2D7A-427F-AF32-8343286205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AAC7E370-5937-468A-A0A3-99FB6DA2CF7A}"/>
              </a:ext>
            </a:extLst>
          </p:cNvPr>
          <p:cNvSpPr/>
          <p:nvPr/>
        </p:nvSpPr>
        <p:spPr>
          <a:xfrm>
            <a:off x="4779632" y="2464576"/>
            <a:ext cx="3547136" cy="1928848"/>
          </a:xfrm>
          <a:prstGeom prst="clou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46E64B83-1F9B-4193-B986-44D4B9AF2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888" y="297179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DF3A28-FC67-4E50-A441-8743AFEF6367}"/>
              </a:ext>
            </a:extLst>
          </p:cNvPr>
          <p:cNvGrpSpPr/>
          <p:nvPr/>
        </p:nvGrpSpPr>
        <p:grpSpPr>
          <a:xfrm>
            <a:off x="1538288" y="2892019"/>
            <a:ext cx="797799" cy="1073959"/>
            <a:chOff x="2006770" y="3123689"/>
            <a:chExt cx="797799" cy="10739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F0DD7D-E811-4917-B54D-312349EB4BF6}"/>
                </a:ext>
              </a:extLst>
            </p:cNvPr>
            <p:cNvSpPr/>
            <p:nvPr/>
          </p:nvSpPr>
          <p:spPr>
            <a:xfrm>
              <a:off x="2006770" y="3123689"/>
              <a:ext cx="797799" cy="10739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096B59-6788-458D-BB12-6641E5B7678C}"/>
                </a:ext>
              </a:extLst>
            </p:cNvPr>
            <p:cNvCxnSpPr/>
            <p:nvPr/>
          </p:nvCxnSpPr>
          <p:spPr>
            <a:xfrm>
              <a:off x="2006770" y="3260309"/>
              <a:ext cx="7977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A7F8F790-58EA-4CAC-B4B1-C890B7D3E5C9}"/>
              </a:ext>
            </a:extLst>
          </p:cNvPr>
          <p:cNvSpPr/>
          <p:nvPr/>
        </p:nvSpPr>
        <p:spPr>
          <a:xfrm flipH="1">
            <a:off x="10770314" y="2892018"/>
            <a:ext cx="797799" cy="10739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F786AE-77A9-4358-A36A-1CA5E7BBE463}"/>
              </a:ext>
            </a:extLst>
          </p:cNvPr>
          <p:cNvSpPr/>
          <p:nvPr/>
        </p:nvSpPr>
        <p:spPr>
          <a:xfrm>
            <a:off x="6067622" y="2901814"/>
            <a:ext cx="971156" cy="1073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77DB78A-9B64-4436-BD90-2D6597229930}"/>
              </a:ext>
            </a:extLst>
          </p:cNvPr>
          <p:cNvCxnSpPr>
            <a:cxnSpLocks/>
          </p:cNvCxnSpPr>
          <p:nvPr/>
        </p:nvCxnSpPr>
        <p:spPr>
          <a:xfrm>
            <a:off x="7299251" y="3434099"/>
            <a:ext cx="3243243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30B010-5653-48AA-97A3-27549852C156}"/>
              </a:ext>
            </a:extLst>
          </p:cNvPr>
          <p:cNvCxnSpPr>
            <a:cxnSpLocks/>
          </p:cNvCxnSpPr>
          <p:nvPr/>
        </p:nvCxnSpPr>
        <p:spPr>
          <a:xfrm>
            <a:off x="2525379" y="3416813"/>
            <a:ext cx="324952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0E30089-755E-4A2B-A55D-A18CB18906A4}"/>
              </a:ext>
            </a:extLst>
          </p:cNvPr>
          <p:cNvSpPr txBox="1"/>
          <p:nvPr/>
        </p:nvSpPr>
        <p:spPr>
          <a:xfrm>
            <a:off x="623889" y="4477633"/>
            <a:ext cx="9599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Client accessing website via proxy: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Masks their IP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Modifies their location (via </a:t>
            </a:r>
            <a:r>
              <a:rPr lang="en-GB" dirty="0" err="1"/>
              <a:t>GeoIP</a:t>
            </a:r>
            <a:r>
              <a:rPr lang="en-GB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Improve anonymity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Defeat geo-blocking</a:t>
            </a:r>
          </a:p>
        </p:txBody>
      </p:sp>
    </p:spTree>
    <p:extLst>
      <p:ext uri="{BB962C8B-B14F-4D97-AF65-F5344CB8AC3E}">
        <p14:creationId xmlns:p14="http://schemas.microsoft.com/office/powerpoint/2010/main" val="142808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11"/>
    </mc:Choice>
    <mc:Fallback xmlns="">
      <p:transition spd="slow" advTm="49611"/>
    </mc:Fallback>
  </mc:AlternateContent>
</p:sld>
</file>

<file path=ppt/theme/theme1.xml><?xml version="1.0" encoding="utf-8"?>
<a:theme xmlns:a="http://schemas.openxmlformats.org/drawingml/2006/main" name="Southampton Wide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C7FB8697-F337-7944-BF6C-FB96E5580AC4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7C02E769-0FDE-0C4E-A392-F38FC251E033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055654B0-B660-E444-AA0D-B3C48A7BFC89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06C70491-3485-934F-AEE2-390829289E0D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73D72BC4-040E-D84E-9A78-FB3009EDC067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166383DF-174E-4647-A844-A3C758D47151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A9F065CA-4772-A44B-BDD4-FE6097D870F6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990850B8-7987-3541-89DD-FF6F97230F13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Southampton Wide.potx</Template>
  <TotalTime>17734</TotalTime>
  <Words>358</Words>
  <Application>Microsoft Office PowerPoint</Application>
  <PresentationFormat>Widescreen</PresentationFormat>
  <Paragraphs>83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Lucida Sans</vt:lpstr>
      <vt:lpstr>Southampton Wide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Web Proxies</vt:lpstr>
      <vt:lpstr>Web Proxy Architecture</vt:lpstr>
      <vt:lpstr>No Proxy</vt:lpstr>
      <vt:lpstr>Forward Proxy</vt:lpstr>
      <vt:lpstr>Forward Proxy – Content Filtering</vt:lpstr>
      <vt:lpstr>Forward Proxy – Content Translation</vt:lpstr>
      <vt:lpstr>Open Forward Proxy</vt:lpstr>
      <vt:lpstr>Open Forward Proxy - Access Services Anonymously</vt:lpstr>
      <vt:lpstr>Reverse Proxy</vt:lpstr>
      <vt:lpstr>Reverse Proxy – Load-balancing</vt:lpstr>
      <vt:lpstr>Reverse Proxy – Content Switching </vt:lpstr>
      <vt:lpstr>Reverse Proxy – Protocol Translation</vt:lpstr>
      <vt:lpstr>Reverse Proxy – Monitoring and filtering</vt:lpstr>
      <vt:lpstr>Learning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Heather Packer</cp:lastModifiedBy>
  <cp:revision>95</cp:revision>
  <dcterms:created xsi:type="dcterms:W3CDTF">2019-11-19T14:02:50Z</dcterms:created>
  <dcterms:modified xsi:type="dcterms:W3CDTF">2020-11-25T23:41:58Z</dcterms:modified>
</cp:coreProperties>
</file>