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3"/>
  </p:notesMasterIdLst>
  <p:sldIdLst>
    <p:sldId id="261" r:id="rId9"/>
    <p:sldId id="262" r:id="rId10"/>
    <p:sldId id="259" r:id="rId11"/>
    <p:sldId id="264" r:id="rId12"/>
    <p:sldId id="269" r:id="rId13"/>
    <p:sldId id="266" r:id="rId14"/>
    <p:sldId id="282" r:id="rId15"/>
    <p:sldId id="280" r:id="rId16"/>
    <p:sldId id="275" r:id="rId17"/>
    <p:sldId id="281" r:id="rId18"/>
    <p:sldId id="268" r:id="rId19"/>
    <p:sldId id="273" r:id="rId20"/>
    <p:sldId id="274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6"/>
    <p:restoredTop sz="74326" autoAdjust="0"/>
  </p:normalViewPr>
  <p:slideViewPr>
    <p:cSldViewPr snapToGrid="0" snapToObjects="1" showGuides="1">
      <p:cViewPr varScale="1">
        <p:scale>
          <a:sx n="86" d="100"/>
          <a:sy n="86" d="100"/>
        </p:scale>
        <p:origin x="318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22/11/2020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48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713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217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798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604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876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C5C38-6D5D-DB4D-BEC8-00292445BAFF}" type="slidenum">
              <a:rPr lang="en-GB"/>
              <a:pPr/>
              <a:t>2</a:t>
            </a:fld>
            <a:endParaRPr lang="en-GB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50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743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160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235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587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641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2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254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4348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7332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766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985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with Cache-Control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45669" y="2294050"/>
            <a:ext cx="5779103" cy="4469088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GET / HTTP/1.1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Host: comp3220.ecs.soton.ac.uk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Accept: */*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HTTP/1.1 200 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Date: Wed 18 Nov 2017 17:43:20 GMT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Connection: keep-alive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Content-Type: text/html; charset=UTF-8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Content-Length: 4003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323D43"/>
                </a:solidFill>
                <a:latin typeface="Andale Mono"/>
                <a:cs typeface="Andale Mono"/>
              </a:rPr>
              <a:t>Last-Modified: </a:t>
            </a:r>
            <a:r>
              <a:rPr lang="fr-FR" sz="1600" dirty="0">
                <a:solidFill>
                  <a:srgbClr val="323D43"/>
                </a:solidFill>
                <a:latin typeface="Andale Mono"/>
                <a:cs typeface="Andale Mono"/>
              </a:rPr>
              <a:t>Tue 17 </a:t>
            </a:r>
            <a:r>
              <a:rPr lang="fr-FR" sz="1600" dirty="0" err="1">
                <a:solidFill>
                  <a:srgbClr val="323D43"/>
                </a:solidFill>
                <a:latin typeface="Andale Mono"/>
                <a:cs typeface="Andale Mono"/>
              </a:rPr>
              <a:t>Nov</a:t>
            </a:r>
            <a:r>
              <a:rPr lang="fr-FR" sz="1600" dirty="0">
                <a:solidFill>
                  <a:srgbClr val="323D43"/>
                </a:solidFill>
                <a:latin typeface="Andale Mono"/>
                <a:cs typeface="Andale Mono"/>
              </a:rPr>
              <a:t> 2020 08:00:20 GMT</a:t>
            </a:r>
            <a:endParaRPr lang="en-US" sz="1600" dirty="0">
              <a:solidFill>
                <a:srgbClr val="323D43"/>
              </a:solidFill>
              <a:latin typeface="Andale Mono"/>
              <a:cs typeface="Andale Mono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FF0000"/>
                </a:solidFill>
                <a:latin typeface="Andale Mono"/>
                <a:cs typeface="Andale Mono"/>
              </a:rPr>
              <a:t>Cache-Control: max-age=86400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6178629" y="2369790"/>
            <a:ext cx="4458068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* No request sent *</a:t>
            </a:r>
            <a:endParaRPr lang="en-US" sz="16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327085" y="1617051"/>
            <a:ext cx="10121916" cy="52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dirty="0"/>
              <a:t>GET                                                       GET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28CBC8-469F-41AE-A711-955393670274}"/>
              </a:ext>
            </a:extLst>
          </p:cNvPr>
          <p:cNvCxnSpPr/>
          <p:nvPr/>
        </p:nvCxnSpPr>
        <p:spPr bwMode="auto">
          <a:xfrm>
            <a:off x="5692241" y="1628030"/>
            <a:ext cx="1" cy="49178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8448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967"/>
    </mc:Choice>
    <mc:Fallback xmlns="">
      <p:transition spd="slow" advTm="3696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Web Caching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/>
              <a:t>Caches can be located at various points in a network</a:t>
            </a:r>
          </a:p>
          <a:p>
            <a:pPr lvl="1"/>
            <a:r>
              <a:rPr lang="en-US" sz="2200" dirty="0"/>
              <a:t>Browser Cache</a:t>
            </a:r>
          </a:p>
          <a:p>
            <a:pPr lvl="2"/>
            <a:r>
              <a:rPr lang="en-US" sz="2200" dirty="0"/>
              <a:t>Embedded in the browser</a:t>
            </a:r>
          </a:p>
          <a:p>
            <a:pPr lvl="1"/>
            <a:r>
              <a:rPr lang="en-US" sz="2200" dirty="0"/>
              <a:t>Proxy Cache</a:t>
            </a:r>
          </a:p>
          <a:p>
            <a:pPr lvl="1"/>
            <a:r>
              <a:rPr lang="en-US" sz="2200" dirty="0"/>
              <a:t>Reverse Proxy Cache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8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159"/>
    </mc:Choice>
    <mc:Fallback xmlns="">
      <p:transition spd="slow" advTm="3715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3678614" cy="446405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Cache located close to the clients (hosted by University or Internet Service Provider)</a:t>
            </a:r>
          </a:p>
          <a:p>
            <a:pPr lvl="1"/>
            <a:r>
              <a:rPr lang="en-US" sz="2400" dirty="0"/>
              <a:t>Decrease bandwidth usage</a:t>
            </a:r>
          </a:p>
          <a:p>
            <a:pPr lvl="1"/>
            <a:r>
              <a:rPr lang="en-US" sz="2400" dirty="0"/>
              <a:t>Decreases network latency</a:t>
            </a:r>
          </a:p>
          <a:p>
            <a:r>
              <a:rPr lang="en-US" sz="2400" dirty="0"/>
              <a:t>Scale provides the main advantage: many users within the ISP may all be asking for the same web pages</a:t>
            </a:r>
          </a:p>
          <a:p>
            <a:r>
              <a:rPr lang="en-US" sz="2400" dirty="0"/>
              <a:t>ISPs use this approach to decrease bandwidth across their networks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444411" y="1804389"/>
            <a:ext cx="6644451" cy="4016583"/>
            <a:chOff x="2890204" y="1980153"/>
            <a:chExt cx="6644451" cy="4016583"/>
          </a:xfrm>
        </p:grpSpPr>
        <p:sp>
          <p:nvSpPr>
            <p:cNvPr id="6" name="Cloud 5"/>
            <p:cNvSpPr/>
            <p:nvPr/>
          </p:nvSpPr>
          <p:spPr bwMode="auto">
            <a:xfrm>
              <a:off x="4628524" y="1980153"/>
              <a:ext cx="2666054" cy="2154116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144711" y="2507621"/>
              <a:ext cx="822960" cy="8229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8548137" y="2507621"/>
              <a:ext cx="822960" cy="8229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9" name="Curved Connector 8"/>
            <p:cNvCxnSpPr/>
            <p:nvPr/>
          </p:nvCxnSpPr>
          <p:spPr bwMode="auto">
            <a:xfrm rot="16200000" flipV="1">
              <a:off x="4248368" y="2678136"/>
              <a:ext cx="1511602" cy="2072993"/>
            </a:xfrm>
            <a:prstGeom prst="curvedConnector2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" name="Curved Connector 9"/>
            <p:cNvCxnSpPr>
              <a:stCxn id="8" idx="1"/>
            </p:cNvCxnSpPr>
            <p:nvPr/>
          </p:nvCxnSpPr>
          <p:spPr bwMode="auto">
            <a:xfrm rot="10800000" flipV="1">
              <a:off x="6040665" y="2919100"/>
              <a:ext cx="2507472" cy="1551333"/>
            </a:xfrm>
            <a:prstGeom prst="curvedConnector2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1" name="Straight Arrow Connector 10"/>
            <p:cNvCxnSpPr>
              <a:endCxn id="8" idx="2"/>
            </p:cNvCxnSpPr>
            <p:nvPr/>
          </p:nvCxnSpPr>
          <p:spPr bwMode="auto">
            <a:xfrm flipV="1">
              <a:off x="8959617" y="3330581"/>
              <a:ext cx="0" cy="768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  <p:grpSp>
          <p:nvGrpSpPr>
            <p:cNvPr id="12" name="Group 11"/>
            <p:cNvGrpSpPr/>
            <p:nvPr/>
          </p:nvGrpSpPr>
          <p:grpSpPr>
            <a:xfrm>
              <a:off x="5321847" y="4490395"/>
              <a:ext cx="1843073" cy="1506341"/>
              <a:chOff x="1177174" y="3540802"/>
              <a:chExt cx="1843073" cy="1506341"/>
            </a:xfrm>
          </p:grpSpPr>
          <p:sp>
            <p:nvSpPr>
              <p:cNvPr id="18" name="Can 17"/>
              <p:cNvSpPr/>
              <p:nvPr/>
            </p:nvSpPr>
            <p:spPr bwMode="auto">
              <a:xfrm>
                <a:off x="1285542" y="3540802"/>
                <a:ext cx="1201392" cy="1106064"/>
              </a:xfrm>
              <a:prstGeom prst="can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ln>
                    <a:solidFill>
                      <a:srgbClr val="000000"/>
                    </a:solidFill>
                  </a:ln>
                </a:endParaRPr>
              </a:p>
            </p:txBody>
          </p:sp>
          <p:cxnSp>
            <p:nvCxnSpPr>
              <p:cNvPr id="19" name="Straight Arrow Connector 18"/>
              <p:cNvCxnSpPr>
                <a:stCxn id="21" idx="0"/>
                <a:endCxn id="18" idx="0"/>
              </p:cNvCxnSpPr>
              <p:nvPr/>
            </p:nvCxnSpPr>
            <p:spPr bwMode="auto">
              <a:xfrm flipV="1">
                <a:off x="1882919" y="3817318"/>
                <a:ext cx="3319" cy="360433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arrow"/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20" name="TextBox 19"/>
              <p:cNvSpPr txBox="1"/>
              <p:nvPr/>
            </p:nvSpPr>
            <p:spPr>
              <a:xfrm>
                <a:off x="1177174" y="4677811"/>
                <a:ext cx="18430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Proxy Cache</a:t>
                </a:r>
              </a:p>
            </p:txBody>
          </p:sp>
          <p:sp>
            <p:nvSpPr>
              <p:cNvPr id="21" name="Folded Corner 20"/>
              <p:cNvSpPr/>
              <p:nvPr/>
            </p:nvSpPr>
            <p:spPr bwMode="auto">
              <a:xfrm>
                <a:off x="1705890" y="4177751"/>
                <a:ext cx="354057" cy="354057"/>
              </a:xfrm>
              <a:prstGeom prst="foldedCorner">
                <a:avLst/>
              </a:prstGeom>
              <a:solidFill>
                <a:schemeClr val="tx2">
                  <a:lumMod val="10000"/>
                  <a:lumOff val="9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890204" y="3443349"/>
              <a:ext cx="193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Local Machine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496928" y="2157674"/>
              <a:ext cx="10377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Server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8435034" y="4117994"/>
              <a:ext cx="1058741" cy="639596"/>
              <a:chOff x="6954297" y="3571141"/>
              <a:chExt cx="1058741" cy="639596"/>
            </a:xfrm>
          </p:grpSpPr>
          <p:sp>
            <p:nvSpPr>
              <p:cNvPr id="16" name="Folded Corner 15"/>
              <p:cNvSpPr/>
              <p:nvPr/>
            </p:nvSpPr>
            <p:spPr bwMode="auto">
              <a:xfrm>
                <a:off x="7294578" y="3571141"/>
                <a:ext cx="354057" cy="354057"/>
              </a:xfrm>
              <a:prstGeom prst="foldedCorner">
                <a:avLst/>
              </a:prstGeom>
              <a:solidFill>
                <a:srgbClr val="D5F4FF"/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954297" y="3841405"/>
                <a:ext cx="1058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resource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244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302"/>
    </mc:Choice>
    <mc:Fallback xmlns="">
      <p:transition spd="slow" advTm="49302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Proxy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4038735" cy="446405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Cache proxy located closer to the origin web server</a:t>
            </a:r>
          </a:p>
          <a:p>
            <a:r>
              <a:rPr lang="en-US" dirty="0"/>
              <a:t>Usually deployed by a Web host</a:t>
            </a:r>
          </a:p>
          <a:p>
            <a:r>
              <a:rPr lang="en-US" dirty="0"/>
              <a:t>Decreases load on the Web service (e.g. database)</a:t>
            </a:r>
          </a:p>
          <a:p>
            <a:r>
              <a:rPr lang="en-US" dirty="0"/>
              <a:t>Several reverse proxy caches implemented together can for a Content Delivery Network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12525" y="2646111"/>
            <a:ext cx="7062627" cy="2661449"/>
            <a:chOff x="1967730" y="2546345"/>
            <a:chExt cx="7062627" cy="2661449"/>
          </a:xfrm>
        </p:grpSpPr>
        <p:sp>
          <p:nvSpPr>
            <p:cNvPr id="6" name="Cloud 5"/>
            <p:cNvSpPr/>
            <p:nvPr/>
          </p:nvSpPr>
          <p:spPr bwMode="auto">
            <a:xfrm>
              <a:off x="4375131" y="2546345"/>
              <a:ext cx="1743488" cy="174348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299677" y="2957825"/>
              <a:ext cx="822960" cy="8229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8043839" y="2957825"/>
              <a:ext cx="822960" cy="8229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9" name="Straight Arrow Connector 8"/>
            <p:cNvCxnSpPr>
              <a:stCxn id="8" idx="1"/>
            </p:cNvCxnSpPr>
            <p:nvPr/>
          </p:nvCxnSpPr>
          <p:spPr bwMode="auto">
            <a:xfrm flipH="1">
              <a:off x="7538238" y="3369305"/>
              <a:ext cx="505601" cy="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" name="Straight Arrow Connector 9"/>
            <p:cNvCxnSpPr>
              <a:endCxn id="7" idx="3"/>
            </p:cNvCxnSpPr>
            <p:nvPr/>
          </p:nvCxnSpPr>
          <p:spPr bwMode="auto">
            <a:xfrm flipH="1">
              <a:off x="3122637" y="3369305"/>
              <a:ext cx="3251905" cy="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V="1">
              <a:off x="8455319" y="3780785"/>
              <a:ext cx="0" cy="768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grpSp>
          <p:nvGrpSpPr>
            <p:cNvPr id="12" name="Group 11"/>
            <p:cNvGrpSpPr/>
            <p:nvPr/>
          </p:nvGrpSpPr>
          <p:grpSpPr>
            <a:xfrm>
              <a:off x="6149517" y="2849449"/>
              <a:ext cx="1843073" cy="1783340"/>
              <a:chOff x="1084246" y="3540802"/>
              <a:chExt cx="1843073" cy="1783340"/>
            </a:xfrm>
          </p:grpSpPr>
          <p:sp>
            <p:nvSpPr>
              <p:cNvPr id="18" name="Can 17"/>
              <p:cNvSpPr/>
              <p:nvPr/>
            </p:nvSpPr>
            <p:spPr bwMode="auto">
              <a:xfrm>
                <a:off x="1285542" y="3540802"/>
                <a:ext cx="1201392" cy="1106064"/>
              </a:xfrm>
              <a:prstGeom prst="can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ln>
                    <a:solidFill>
                      <a:srgbClr val="000000"/>
                    </a:solidFill>
                  </a:ln>
                </a:endParaRPr>
              </a:p>
            </p:txBody>
          </p:sp>
          <p:cxnSp>
            <p:nvCxnSpPr>
              <p:cNvPr id="19" name="Straight Arrow Connector 18"/>
              <p:cNvCxnSpPr>
                <a:stCxn id="21" idx="0"/>
                <a:endCxn id="18" idx="0"/>
              </p:cNvCxnSpPr>
              <p:nvPr/>
            </p:nvCxnSpPr>
            <p:spPr bwMode="auto">
              <a:xfrm flipV="1">
                <a:off x="1882919" y="3817318"/>
                <a:ext cx="3319" cy="360433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arrow"/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20" name="TextBox 19"/>
              <p:cNvSpPr txBox="1"/>
              <p:nvPr/>
            </p:nvSpPr>
            <p:spPr>
              <a:xfrm>
                <a:off x="1084246" y="4677811"/>
                <a:ext cx="18430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Reverse Proxy Cache</a:t>
                </a:r>
              </a:p>
            </p:txBody>
          </p:sp>
          <p:sp>
            <p:nvSpPr>
              <p:cNvPr id="21" name="Folded Corner 20"/>
              <p:cNvSpPr/>
              <p:nvPr/>
            </p:nvSpPr>
            <p:spPr bwMode="auto">
              <a:xfrm>
                <a:off x="1705890" y="4177751"/>
                <a:ext cx="354057" cy="354057"/>
              </a:xfrm>
              <a:prstGeom prst="foldedCorner">
                <a:avLst/>
              </a:prstGeom>
              <a:solidFill>
                <a:schemeClr val="tx2">
                  <a:lumMod val="10000"/>
                  <a:lumOff val="9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1967730" y="3878063"/>
              <a:ext cx="193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Local Machine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92630" y="2607878"/>
              <a:ext cx="10377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Server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7930736" y="4568198"/>
              <a:ext cx="1058741" cy="639596"/>
              <a:chOff x="6954297" y="3571141"/>
              <a:chExt cx="1058741" cy="639596"/>
            </a:xfrm>
          </p:grpSpPr>
          <p:sp>
            <p:nvSpPr>
              <p:cNvPr id="16" name="Folded Corner 15"/>
              <p:cNvSpPr/>
              <p:nvPr/>
            </p:nvSpPr>
            <p:spPr bwMode="auto">
              <a:xfrm>
                <a:off x="7294578" y="3571141"/>
                <a:ext cx="354057" cy="354057"/>
              </a:xfrm>
              <a:prstGeom prst="foldedCorner">
                <a:avLst/>
              </a:prstGeom>
              <a:solidFill>
                <a:srgbClr val="D5F4FF"/>
              </a:solidFill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954297" y="3841405"/>
                <a:ext cx="1058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resource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6139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279"/>
    </mc:Choice>
    <mc:Fallback xmlns="">
      <p:transition spd="slow" advTm="41279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EB18-0397-467B-B2A3-C0C3EA18B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68A59-227D-4A11-B95C-952BFE7B5F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6D3EBA-6A3B-4EF3-ABB4-0379EA7D17B0}"/>
              </a:ext>
            </a:extLst>
          </p:cNvPr>
          <p:cNvSpPr txBox="1">
            <a:spLocks/>
          </p:cNvSpPr>
          <p:nvPr/>
        </p:nvSpPr>
        <p:spPr>
          <a:xfrm>
            <a:off x="623888" y="1773238"/>
            <a:ext cx="10944225" cy="446405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Web caching reduces latency and bandwidth</a:t>
            </a:r>
          </a:p>
          <a:p>
            <a:r>
              <a:rPr lang="en-US" dirty="0"/>
              <a:t>Identify HTTP headers and cache-control headers used for caching </a:t>
            </a:r>
          </a:p>
        </p:txBody>
      </p:sp>
    </p:spTree>
    <p:extLst>
      <p:ext uri="{BB962C8B-B14F-4D97-AF65-F5344CB8AC3E}">
        <p14:creationId xmlns:p14="http://schemas.microsoft.com/office/powerpoint/2010/main" val="71216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06"/>
    </mc:Choice>
    <mc:Fallback xmlns="">
      <p:transition spd="slow" advTm="1760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Web Caching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Heather Packer </a:t>
            </a:r>
            <a:r>
              <a:rPr lang="mr-IN" dirty="0"/>
              <a:t>–</a:t>
            </a:r>
            <a:r>
              <a:rPr lang="en-US" dirty="0"/>
              <a:t> hp3@ecs.soton.ac.uk</a:t>
            </a:r>
          </a:p>
        </p:txBody>
      </p:sp>
    </p:spTree>
    <p:extLst>
      <p:ext uri="{BB962C8B-B14F-4D97-AF65-F5344CB8AC3E}">
        <p14:creationId xmlns:p14="http://schemas.microsoft.com/office/powerpoint/2010/main" val="120506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33"/>
    </mc:Choice>
    <mc:Fallback xmlns="">
      <p:transition spd="slow" advTm="763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0CE4B-E5CC-F34B-825F-51178C320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2FAA4-7A8A-A74A-9442-FEC3629AAD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/>
              <a:t>Caching stores the result of an operation so that future operations return faster</a:t>
            </a:r>
          </a:p>
          <a:p>
            <a:pPr lvl="1"/>
            <a:r>
              <a:rPr lang="en-US" sz="2000" dirty="0"/>
              <a:t>Computation is slow</a:t>
            </a:r>
          </a:p>
          <a:p>
            <a:pPr lvl="1"/>
            <a:r>
              <a:rPr lang="en-US" sz="2000" dirty="0"/>
              <a:t>Computation will run multiple times</a:t>
            </a:r>
          </a:p>
          <a:p>
            <a:pPr lvl="1"/>
            <a:r>
              <a:rPr lang="en-US" sz="2000" dirty="0"/>
              <a:t>When the output is the same for a particular input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C2168-4E9D-D64B-BAF6-2C87334147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07"/>
    </mc:Choice>
    <mc:Fallback xmlns="">
      <p:transition spd="slow" advTm="3070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Caching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temporary storage (caching) of frequently accessed data for rapid access</a:t>
            </a:r>
          </a:p>
          <a:p>
            <a:r>
              <a:rPr lang="en-US" dirty="0"/>
              <a:t>Typically caches store “static assets”</a:t>
            </a:r>
          </a:p>
          <a:p>
            <a:pPr lvl="1"/>
            <a:r>
              <a:rPr lang="en-US" dirty="0"/>
              <a:t>HTML pages</a:t>
            </a:r>
          </a:p>
          <a:p>
            <a:pPr lvl="1"/>
            <a:r>
              <a:rPr lang="en-US" dirty="0"/>
              <a:t>Images</a:t>
            </a:r>
          </a:p>
          <a:p>
            <a:pPr lvl="1"/>
            <a:r>
              <a:rPr lang="en-US" dirty="0"/>
              <a:t>Stylesheets, </a:t>
            </a:r>
            <a:r>
              <a:rPr lang="en-US" dirty="0" err="1"/>
              <a:t>Javascript</a:t>
            </a:r>
            <a:endParaRPr lang="en-US" dirty="0"/>
          </a:p>
          <a:p>
            <a:r>
              <a:rPr lang="en-US" dirty="0"/>
              <a:t>Caches can be located at various points in a network</a:t>
            </a:r>
          </a:p>
          <a:p>
            <a:pPr lvl="1"/>
            <a:r>
              <a:rPr lang="en-US" dirty="0"/>
              <a:t>Reduces access time/latency for clients</a:t>
            </a:r>
          </a:p>
          <a:p>
            <a:pPr lvl="1"/>
            <a:r>
              <a:rPr lang="en-US" dirty="0"/>
              <a:t>Reduces bandwidth usage across slower links</a:t>
            </a:r>
          </a:p>
          <a:p>
            <a:pPr lvl="1"/>
            <a:r>
              <a:rPr lang="en-US" dirty="0"/>
              <a:t>Reduces load on a server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1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126"/>
    </mc:Choice>
    <mc:Fallback xmlns="">
      <p:transition spd="slow" advTm="5512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3307795" cy="4464050"/>
          </a:xfrm>
        </p:spPr>
        <p:txBody>
          <a:bodyPr/>
          <a:lstStyle/>
          <a:p>
            <a:r>
              <a:rPr lang="en-US" dirty="0"/>
              <a:t>Browsers maintain a small cache</a:t>
            </a:r>
          </a:p>
          <a:p>
            <a:r>
              <a:rPr lang="en-US" dirty="0"/>
              <a:t>Stored locally</a:t>
            </a:r>
          </a:p>
          <a:p>
            <a:r>
              <a:rPr lang="en-US" dirty="0"/>
              <a:t>Cache for a single user or application</a:t>
            </a:r>
          </a:p>
          <a:p>
            <a:r>
              <a:rPr lang="en-US" dirty="0"/>
              <a:t>Browser sets a caching policy, deciding what data to cache</a:t>
            </a:r>
          </a:p>
          <a:p>
            <a:pPr lvl="1"/>
            <a:r>
              <a:rPr lang="en-US" dirty="0"/>
              <a:t>User specific content</a:t>
            </a:r>
          </a:p>
          <a:p>
            <a:pPr lvl="1"/>
            <a:r>
              <a:rPr lang="en-US" dirty="0"/>
              <a:t>Expensive content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loud 5"/>
          <p:cNvSpPr/>
          <p:nvPr/>
        </p:nvSpPr>
        <p:spPr bwMode="auto">
          <a:xfrm>
            <a:off x="6586863" y="1795268"/>
            <a:ext cx="2473611" cy="174348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511410" y="2206748"/>
            <a:ext cx="822960" cy="8229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9914836" y="2206748"/>
            <a:ext cx="822960" cy="8229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9" name="Straight Arrow Connector 8"/>
          <p:cNvCxnSpPr>
            <a:cxnSpLocks/>
            <a:stCxn id="18" idx="1"/>
            <a:endCxn id="7" idx="2"/>
          </p:cNvCxnSpPr>
          <p:nvPr/>
        </p:nvCxnSpPr>
        <p:spPr bwMode="auto">
          <a:xfrm flipH="1" flipV="1">
            <a:off x="4922890" y="3029708"/>
            <a:ext cx="12129" cy="78741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>
            <a:glow rad="635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0" name="Straight Arrow Connector 9"/>
          <p:cNvCxnSpPr>
            <a:stCxn id="8" idx="1"/>
            <a:endCxn id="7" idx="3"/>
          </p:cNvCxnSpPr>
          <p:nvPr/>
        </p:nvCxnSpPr>
        <p:spPr bwMode="auto">
          <a:xfrm flipH="1">
            <a:off x="5334370" y="2618228"/>
            <a:ext cx="4580466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>
            <a:glow rad="635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1" name="Straight Arrow Connector 10"/>
          <p:cNvCxnSpPr>
            <a:endCxn id="8" idx="2"/>
          </p:cNvCxnSpPr>
          <p:nvPr/>
        </p:nvCxnSpPr>
        <p:spPr bwMode="auto">
          <a:xfrm flipV="1">
            <a:off x="10326316" y="3029708"/>
            <a:ext cx="0" cy="76810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>
            <a:glow rad="635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grpSp>
        <p:nvGrpSpPr>
          <p:cNvPr id="12" name="Group 11"/>
          <p:cNvGrpSpPr/>
          <p:nvPr/>
        </p:nvGrpSpPr>
        <p:grpSpPr>
          <a:xfrm>
            <a:off x="4133027" y="3817121"/>
            <a:ext cx="1843073" cy="1506341"/>
            <a:chOff x="1084246" y="3540802"/>
            <a:chExt cx="1843073" cy="1506341"/>
          </a:xfrm>
        </p:grpSpPr>
        <p:sp>
          <p:nvSpPr>
            <p:cNvPr id="18" name="Can 17"/>
            <p:cNvSpPr/>
            <p:nvPr/>
          </p:nvSpPr>
          <p:spPr bwMode="auto">
            <a:xfrm>
              <a:off x="1285542" y="3540802"/>
              <a:ext cx="1201392" cy="1106064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>
                <a:ln>
                  <a:solidFill>
                    <a:srgbClr val="000000"/>
                  </a:solidFill>
                </a:ln>
              </a:endParaRPr>
            </a:p>
          </p:txBody>
        </p:sp>
        <p:cxnSp>
          <p:nvCxnSpPr>
            <p:cNvPr id="19" name="Straight Arrow Connector 18"/>
            <p:cNvCxnSpPr>
              <a:stCxn id="21" idx="0"/>
              <a:endCxn id="18" idx="0"/>
            </p:cNvCxnSpPr>
            <p:nvPr/>
          </p:nvCxnSpPr>
          <p:spPr bwMode="auto">
            <a:xfrm flipV="1">
              <a:off x="1882919" y="3817318"/>
              <a:ext cx="3319" cy="360433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>
              <a:glow rad="63500">
                <a:schemeClr val="bg1"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20" name="TextBox 19"/>
            <p:cNvSpPr txBox="1"/>
            <p:nvPr/>
          </p:nvSpPr>
          <p:spPr>
            <a:xfrm>
              <a:off x="1084246" y="4677811"/>
              <a:ext cx="18430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Browser Cache</a:t>
              </a:r>
            </a:p>
          </p:txBody>
        </p:sp>
        <p:sp>
          <p:nvSpPr>
            <p:cNvPr id="21" name="Folded Corner 20"/>
            <p:cNvSpPr/>
            <p:nvPr/>
          </p:nvSpPr>
          <p:spPr bwMode="auto">
            <a:xfrm>
              <a:off x="1705890" y="4177751"/>
              <a:ext cx="354057" cy="354057"/>
            </a:xfrm>
            <a:prstGeom prst="foldedCorner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086535" y="1856806"/>
            <a:ext cx="193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Local Browser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09858" y="1856801"/>
            <a:ext cx="1803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 Server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9801733" y="3817121"/>
            <a:ext cx="1058741" cy="639596"/>
            <a:chOff x="6954297" y="3571141"/>
            <a:chExt cx="1058741" cy="639596"/>
          </a:xfrm>
        </p:grpSpPr>
        <p:sp>
          <p:nvSpPr>
            <p:cNvPr id="16" name="Folded Corner 15"/>
            <p:cNvSpPr/>
            <p:nvPr/>
          </p:nvSpPr>
          <p:spPr bwMode="auto">
            <a:xfrm>
              <a:off x="7294578" y="3571141"/>
              <a:ext cx="354057" cy="354057"/>
            </a:xfrm>
            <a:prstGeom prst="foldedCorner">
              <a:avLst/>
            </a:prstGeom>
            <a:solidFill>
              <a:srgbClr val="D5F4FF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954297" y="3841405"/>
              <a:ext cx="10587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resource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96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324"/>
    </mc:Choice>
    <mc:Fallback xmlns="">
      <p:transition spd="slow" advTm="4832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be Cached?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24000" y="1692000"/>
            <a:ext cx="4919171" cy="2939377"/>
          </a:xfrm>
          <a:prstGeom prst="rect">
            <a:avLst/>
          </a:prstGeom>
        </p:spPr>
        <p:txBody>
          <a:bodyPr>
            <a:normAutofit/>
          </a:bodyPr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Cache friendly</a:t>
            </a:r>
          </a:p>
          <a:p>
            <a:pPr lvl="1"/>
            <a:r>
              <a:rPr lang="en-US" sz="2000" dirty="0"/>
              <a:t>Logos and brand images</a:t>
            </a:r>
          </a:p>
          <a:p>
            <a:pPr lvl="1"/>
            <a:r>
              <a:rPr lang="en-US" sz="2000" dirty="0"/>
              <a:t>Style sheets</a:t>
            </a:r>
          </a:p>
          <a:p>
            <a:pPr lvl="1"/>
            <a:r>
              <a:rPr lang="en-US" sz="2000" dirty="0" err="1"/>
              <a:t>Javascript</a:t>
            </a:r>
            <a:r>
              <a:rPr lang="en-US" sz="2000" dirty="0"/>
              <a:t> files, site and library </a:t>
            </a:r>
          </a:p>
          <a:p>
            <a:pPr lvl="1"/>
            <a:r>
              <a:rPr lang="en-US" sz="2000" dirty="0"/>
              <a:t>Fonts</a:t>
            </a:r>
          </a:p>
          <a:p>
            <a:pPr lvl="1"/>
            <a:r>
              <a:rPr lang="en-US" sz="2000" dirty="0"/>
              <a:t>Downloadable content</a:t>
            </a:r>
          </a:p>
          <a:p>
            <a:pPr lvl="1"/>
            <a:r>
              <a:rPr lang="en-US" sz="2000" dirty="0"/>
              <a:t>Media files</a:t>
            </a:r>
          </a:p>
          <a:p>
            <a:pPr marL="3600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5225163" y="1675720"/>
            <a:ext cx="7247722" cy="311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Be careful caching:</a:t>
            </a:r>
          </a:p>
          <a:p>
            <a:pPr lvl="1">
              <a:buFont typeface="Arial"/>
              <a:buChar char="•"/>
            </a:pPr>
            <a:r>
              <a:rPr lang="en-US" dirty="0"/>
              <a:t>Data</a:t>
            </a:r>
          </a:p>
          <a:p>
            <a:pPr lvl="1">
              <a:buFont typeface="Arial"/>
              <a:buChar char="•"/>
            </a:pPr>
            <a:r>
              <a:rPr lang="en-US" dirty="0"/>
              <a:t>HTML pages</a:t>
            </a:r>
          </a:p>
          <a:p>
            <a:pPr lvl="1">
              <a:buFont typeface="Arial"/>
              <a:buChar char="•"/>
            </a:pPr>
            <a:r>
              <a:rPr lang="en-US" dirty="0"/>
              <a:t>Frequently modified </a:t>
            </a:r>
            <a:r>
              <a:rPr lang="en-US" dirty="0" err="1"/>
              <a:t>Javascript</a:t>
            </a:r>
            <a:r>
              <a:rPr lang="en-US" dirty="0"/>
              <a:t> and CSS</a:t>
            </a:r>
          </a:p>
          <a:p>
            <a:pPr lvl="1">
              <a:spcBef>
                <a:spcPts val="5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Content requested with authentication cookies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2772491" y="4659119"/>
            <a:ext cx="5995292" cy="1529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Never cache</a:t>
            </a:r>
          </a:p>
          <a:p>
            <a:pPr lvl="1">
              <a:buFont typeface="Arial"/>
              <a:buChar char="•"/>
            </a:pPr>
            <a:r>
              <a:rPr lang="en-US" dirty="0"/>
              <a:t>Sensitive data</a:t>
            </a:r>
          </a:p>
          <a:p>
            <a:pPr lvl="1">
              <a:buFont typeface="Arial"/>
              <a:buChar char="•"/>
            </a:pPr>
            <a:r>
              <a:rPr lang="en-US" dirty="0"/>
              <a:t>User-specific data that frequently changes</a:t>
            </a:r>
          </a:p>
        </p:txBody>
      </p:sp>
    </p:spTree>
    <p:extLst>
      <p:ext uri="{BB962C8B-B14F-4D97-AF65-F5344CB8AC3E}">
        <p14:creationId xmlns:p14="http://schemas.microsoft.com/office/powerpoint/2010/main" val="52022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916"/>
    </mc:Choice>
    <mc:Fallback xmlns="">
      <p:transition spd="slow" advTm="9391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using Conditional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Last-Modified: </a:t>
            </a:r>
            <a:r>
              <a:rPr lang="fr-FR" dirty="0"/>
              <a:t>Tue 17 </a:t>
            </a:r>
            <a:r>
              <a:rPr lang="fr-FR" dirty="0" err="1"/>
              <a:t>Nov</a:t>
            </a:r>
            <a:r>
              <a:rPr lang="fr-FR" dirty="0"/>
              <a:t> 2020 08:00:20 GMT</a:t>
            </a:r>
            <a:endParaRPr lang="en-US" dirty="0"/>
          </a:p>
          <a:p>
            <a:pPr lvl="1"/>
            <a:r>
              <a:rPr lang="en-US" dirty="0"/>
              <a:t>GET Requests: If-Modified-Since:</a:t>
            </a:r>
          </a:p>
          <a:p>
            <a:pPr lvl="1"/>
            <a:endParaRPr lang="en-US" dirty="0"/>
          </a:p>
          <a:p>
            <a:r>
              <a:rPr lang="en-US" dirty="0" err="1"/>
              <a:t>Etag</a:t>
            </a:r>
            <a:r>
              <a:rPr lang="en-US" dirty="0"/>
              <a:t>: “0123456789ABCDEF…”</a:t>
            </a:r>
          </a:p>
          <a:p>
            <a:pPr lvl="1"/>
            <a:r>
              <a:rPr lang="en-US" dirty="0"/>
              <a:t>GET Request: If-None-Match:</a:t>
            </a:r>
          </a:p>
          <a:p>
            <a:pPr lvl="1"/>
            <a:endParaRPr lang="en-US" dirty="0"/>
          </a:p>
          <a:p>
            <a:r>
              <a:rPr lang="en-US" dirty="0"/>
              <a:t>HTTP Status code: 304 Not Modified</a:t>
            </a:r>
          </a:p>
          <a:p>
            <a:pPr lvl="1"/>
            <a:endParaRPr lang="en-US" dirty="0"/>
          </a:p>
          <a:p>
            <a:r>
              <a:rPr lang="en-US" dirty="0"/>
              <a:t>PUT/PATCH Methods</a:t>
            </a:r>
          </a:p>
          <a:p>
            <a:pPr lvl="1"/>
            <a:r>
              <a:rPr lang="en-US" dirty="0"/>
              <a:t>If-Unmodified-Since:</a:t>
            </a:r>
          </a:p>
          <a:p>
            <a:pPr lvl="1"/>
            <a:r>
              <a:rPr lang="en-US" dirty="0"/>
              <a:t>If-Match:</a:t>
            </a:r>
          </a:p>
          <a:p>
            <a:pPr lvl="1"/>
            <a:r>
              <a:rPr lang="en-US" dirty="0"/>
              <a:t>412 Precondition Failed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2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159"/>
    </mc:Choice>
    <mc:Fallback xmlns="">
      <p:transition spd="slow" advTm="19615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Controlling Caches with HTTP: Last-Modified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00531" y="2292605"/>
            <a:ext cx="6198746" cy="4469088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GET / HTTP/1.1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Host: comp3220.ecs.soton.ac.uk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Accept: */*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HTTP/1.1 200 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Date: Wed 18 Nov 2020 17:43:20 GMT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Connection: keep-alive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Content-Type: text/html; charset=UTF-8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Andale Mono"/>
                <a:cs typeface="Andale Mono"/>
              </a:rPr>
              <a:t>Content-Length: 4003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FF0000"/>
                </a:solidFill>
                <a:latin typeface="Andale Mono"/>
                <a:cs typeface="Andale Mono"/>
              </a:rPr>
              <a:t>Last-Modified: Tue 17 Nov 2020 08:00:20 GMT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5986515" y="2174430"/>
            <a:ext cx="5900176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GET / HTTP/1.1</a:t>
            </a: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Host: comp3220.ecs.soton.ac.uk</a:t>
            </a: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Accept: */*</a:t>
            </a: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If-Modified-Since: </a:t>
            </a:r>
            <a:r>
              <a:rPr lang="en-US" sz="1600" dirty="0">
                <a:solidFill>
                  <a:srgbClr val="FF0000"/>
                </a:solidFill>
                <a:latin typeface="Andale Mono"/>
                <a:cs typeface="Andale Mono"/>
              </a:rPr>
              <a:t>Tue 17 Nov 2020 08:00:20 GMT</a:t>
            </a:r>
          </a:p>
          <a:p>
            <a:pPr marL="0" indent="0">
              <a:buNone/>
            </a:pPr>
            <a:endParaRPr lang="en-US" sz="1600" dirty="0">
              <a:latin typeface="Andale Mono"/>
              <a:cs typeface="Andale Mono"/>
            </a:endParaRP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HTTP/1.1 304 Not Modified</a:t>
            </a: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Date: Wed 15 Nov 2017 07:55:10 GMT</a:t>
            </a:r>
          </a:p>
          <a:p>
            <a:pPr marL="0" indent="0">
              <a:buNone/>
            </a:pPr>
            <a:r>
              <a:rPr lang="en-US" sz="1600" dirty="0">
                <a:latin typeface="Andale Mono"/>
                <a:cs typeface="Andale Mono"/>
              </a:rPr>
              <a:t>Connection: keep-alive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Andale Mono"/>
                <a:cs typeface="Andale Mono"/>
              </a:rPr>
              <a:t>Last-Modified: Tue 17 Nov 2020 08:00:20 GMT</a:t>
            </a:r>
          </a:p>
          <a:p>
            <a:pPr marL="0" indent="0">
              <a:buNone/>
            </a:pPr>
            <a:endParaRPr lang="en-US" sz="1200" dirty="0">
              <a:latin typeface="Andale Mono"/>
              <a:cs typeface="Andale Mono"/>
            </a:endParaRPr>
          </a:p>
          <a:p>
            <a:pPr marL="0" indent="0">
              <a:buNone/>
            </a:pPr>
            <a:endParaRPr lang="en-US" sz="1200" dirty="0">
              <a:latin typeface="Andale Mono"/>
              <a:cs typeface="Andale Mono"/>
            </a:endParaRPr>
          </a:p>
          <a:p>
            <a:pPr marL="0" indent="0">
              <a:buFont typeface="Arial"/>
              <a:buNone/>
            </a:pP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314513" y="1665891"/>
            <a:ext cx="11367582" cy="961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dirty="0"/>
              <a:t>GET                                                     Conditional GET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5692241" y="1628030"/>
            <a:ext cx="1" cy="49178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995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775"/>
    </mc:Choice>
    <mc:Fallback xmlns="">
      <p:transition spd="slow" advTm="6577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HTTP Response header Cache-Control:</a:t>
            </a:r>
          </a:p>
          <a:p>
            <a:r>
              <a:rPr lang="en-US" dirty="0"/>
              <a:t> Flags</a:t>
            </a:r>
          </a:p>
          <a:p>
            <a:pPr lvl="1"/>
            <a:r>
              <a:rPr lang="en-US" dirty="0"/>
              <a:t>no-store</a:t>
            </a:r>
          </a:p>
          <a:p>
            <a:pPr lvl="1"/>
            <a:r>
              <a:rPr lang="en-US" dirty="0"/>
              <a:t>no-cache	</a:t>
            </a:r>
          </a:p>
          <a:p>
            <a:pPr lvl="1"/>
            <a:r>
              <a:rPr lang="en-US" dirty="0"/>
              <a:t>max-age=</a:t>
            </a:r>
          </a:p>
          <a:p>
            <a:pPr lvl="1"/>
            <a:r>
              <a:rPr lang="en-US" dirty="0"/>
              <a:t>must-revalidate</a:t>
            </a:r>
          </a:p>
          <a:p>
            <a:pPr lvl="1"/>
            <a:r>
              <a:rPr lang="en-US" dirty="0"/>
              <a:t>public</a:t>
            </a:r>
          </a:p>
          <a:p>
            <a:pPr lvl="1"/>
            <a:r>
              <a:rPr lang="en-US" dirty="0"/>
              <a:t>Private</a:t>
            </a:r>
          </a:p>
          <a:p>
            <a:r>
              <a:rPr lang="en-US" dirty="0"/>
              <a:t>Use of Cache-Control headers to be determined by web site architect/designer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2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406"/>
    </mc:Choice>
    <mc:Fallback xmlns="">
      <p:transition spd="slow" advTm="86406"/>
    </mc:Fallback>
  </mc:AlternateContent>
</p:sld>
</file>

<file path=ppt/theme/theme1.xml><?xml version="1.0" encoding="utf-8"?>
<a:theme xmlns:a="http://schemas.openxmlformats.org/drawingml/2006/main" name="Southampton Wide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C7FB8697-F337-7944-BF6C-FB96E5580AC4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7C02E769-0FDE-0C4E-A392-F38FC251E033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055654B0-B660-E444-AA0D-B3C48A7BFC89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06C70491-3485-934F-AEE2-390829289E0D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73D72BC4-040E-D84E-9A78-FB3009EDC067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166383DF-174E-4647-A844-A3C758D47151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A9F065CA-4772-A44B-BDD4-FE6097D870F6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990850B8-7987-3541-89DD-FF6F97230F13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Southampton Wide.potx</Template>
  <TotalTime>3120</TotalTime>
  <Words>623</Words>
  <Application>Microsoft Office PowerPoint</Application>
  <PresentationFormat>Widescreen</PresentationFormat>
  <Paragraphs>149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Andale Mono</vt:lpstr>
      <vt:lpstr>Arial</vt:lpstr>
      <vt:lpstr>Calibri</vt:lpstr>
      <vt:lpstr>Lucida Sans</vt:lpstr>
      <vt:lpstr>Southampton Wide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Web Caching</vt:lpstr>
      <vt:lpstr>Caching</vt:lpstr>
      <vt:lpstr>Web Caching</vt:lpstr>
      <vt:lpstr>Browser Cache</vt:lpstr>
      <vt:lpstr>What can be Cached?</vt:lpstr>
      <vt:lpstr>Caching using Conditional requests</vt:lpstr>
      <vt:lpstr>Controlling Caches with HTTP: Last-Modified Header</vt:lpstr>
      <vt:lpstr>Caching Headers</vt:lpstr>
      <vt:lpstr>HTTP with Cache-Control Header</vt:lpstr>
      <vt:lpstr>Different Web Caching Solutions</vt:lpstr>
      <vt:lpstr>Proxy Cache</vt:lpstr>
      <vt:lpstr>Reverse Proxy Cache</vt:lpstr>
      <vt:lpstr>Learning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Packer</dc:creator>
  <cp:lastModifiedBy>Heather Packer</cp:lastModifiedBy>
  <cp:revision>109</cp:revision>
  <dcterms:created xsi:type="dcterms:W3CDTF">2019-11-19T14:02:50Z</dcterms:created>
  <dcterms:modified xsi:type="dcterms:W3CDTF">2020-11-22T15:36:42Z</dcterms:modified>
</cp:coreProperties>
</file>