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29"/>
  </p:notesMasterIdLst>
  <p:sldIdLst>
    <p:sldId id="282" r:id="rId9"/>
    <p:sldId id="283" r:id="rId10"/>
    <p:sldId id="312" r:id="rId11"/>
    <p:sldId id="313" r:id="rId12"/>
    <p:sldId id="331" r:id="rId13"/>
    <p:sldId id="315" r:id="rId14"/>
    <p:sldId id="327" r:id="rId15"/>
    <p:sldId id="332" r:id="rId16"/>
    <p:sldId id="316" r:id="rId17"/>
    <p:sldId id="333" r:id="rId18"/>
    <p:sldId id="328" r:id="rId19"/>
    <p:sldId id="335" r:id="rId20"/>
    <p:sldId id="336" r:id="rId21"/>
    <p:sldId id="337" r:id="rId22"/>
    <p:sldId id="338" r:id="rId23"/>
    <p:sldId id="339" r:id="rId24"/>
    <p:sldId id="317" r:id="rId25"/>
    <p:sldId id="318" r:id="rId26"/>
    <p:sldId id="319" r:id="rId27"/>
    <p:sldId id="3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40646D-AB12-CE4C-B07C-E238D51206B4}">
          <p14:sldIdLst>
            <p14:sldId id="282"/>
            <p14:sldId id="283"/>
            <p14:sldId id="312"/>
            <p14:sldId id="313"/>
            <p14:sldId id="331"/>
            <p14:sldId id="315"/>
            <p14:sldId id="327"/>
            <p14:sldId id="332"/>
            <p14:sldId id="316"/>
            <p14:sldId id="333"/>
            <p14:sldId id="328"/>
            <p14:sldId id="335"/>
            <p14:sldId id="336"/>
            <p14:sldId id="337"/>
            <p14:sldId id="338"/>
            <p14:sldId id="339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6"/>
    <p:restoredTop sz="74702" autoAdjust="0"/>
  </p:normalViewPr>
  <p:slideViewPr>
    <p:cSldViewPr snapToGrid="0" snapToObjects="1" showGuides="1">
      <p:cViewPr varScale="1">
        <p:scale>
          <a:sx n="88" d="100"/>
          <a:sy n="88" d="100"/>
        </p:scale>
        <p:origin x="3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C5C38-6D5D-DB4D-BEC8-00292445BAFF}" type="slidenum">
              <a:rPr lang="en-GB"/>
              <a:pPr/>
              <a:t>2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50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1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6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8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61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58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52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32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B3CE-C217-6742-B79F-D260DE782BA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62E-A278-9E44-860E-56746098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2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50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637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74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BE94B3CE-C217-6742-B79F-D260DE782BA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62E-A278-9E44-860E-56746098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2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2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8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Thresholds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When average degree goes above 1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Nodes have an average degree of log(n)</a:t>
            </a:r>
          </a:p>
        </p:txBody>
      </p:sp>
    </p:spTree>
    <p:extLst>
      <p:ext uri="{BB962C8B-B14F-4D97-AF65-F5344CB8AC3E}">
        <p14:creationId xmlns:p14="http://schemas.microsoft.com/office/powerpoint/2010/main" val="508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9"/>
    </mc:Choice>
    <mc:Fallback xmlns="">
      <p:transition spd="slow" advTm="64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Threshold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27" y="1773238"/>
            <a:ext cx="4779385" cy="44640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B09655-E684-4D1D-90A7-46504CCB931C}"/>
              </a:ext>
            </a:extLst>
          </p:cNvPr>
          <p:cNvSpPr/>
          <p:nvPr/>
        </p:nvSpPr>
        <p:spPr bwMode="auto">
          <a:xfrm>
            <a:off x="806950" y="339077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F2729D-9CC2-4DB9-8013-2905F5A2DE65}"/>
              </a:ext>
            </a:extLst>
          </p:cNvPr>
          <p:cNvSpPr/>
          <p:nvPr/>
        </p:nvSpPr>
        <p:spPr bwMode="auto">
          <a:xfrm>
            <a:off x="2105496" y="368505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B1F644-072F-483C-8397-8943DA290A34}"/>
              </a:ext>
            </a:extLst>
          </p:cNvPr>
          <p:cNvSpPr/>
          <p:nvPr/>
        </p:nvSpPr>
        <p:spPr bwMode="auto">
          <a:xfrm>
            <a:off x="1671819" y="2629293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0D8A4D-D7D5-48F6-8571-104CE16B3970}"/>
              </a:ext>
            </a:extLst>
          </p:cNvPr>
          <p:cNvSpPr/>
          <p:nvPr/>
        </p:nvSpPr>
        <p:spPr bwMode="auto">
          <a:xfrm>
            <a:off x="3375550" y="354317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DBADE2-FEF2-47B2-9EE7-D3B7F2FF6806}"/>
              </a:ext>
            </a:extLst>
          </p:cNvPr>
          <p:cNvSpPr/>
          <p:nvPr/>
        </p:nvSpPr>
        <p:spPr bwMode="auto">
          <a:xfrm>
            <a:off x="2694057" y="2802216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AFEE97-7B58-4DD3-BCB8-F5F3B27B0B27}"/>
              </a:ext>
            </a:extLst>
          </p:cNvPr>
          <p:cNvSpPr/>
          <p:nvPr/>
        </p:nvSpPr>
        <p:spPr bwMode="auto">
          <a:xfrm>
            <a:off x="1253630" y="4335534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BE1F32-F273-49F0-9506-00E181F64275}"/>
              </a:ext>
            </a:extLst>
          </p:cNvPr>
          <p:cNvSpPr/>
          <p:nvPr/>
        </p:nvSpPr>
        <p:spPr bwMode="auto">
          <a:xfrm>
            <a:off x="2399776" y="4784669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B6E8C4-CA8D-4D0A-8AC7-25E8EDA82E10}"/>
              </a:ext>
            </a:extLst>
          </p:cNvPr>
          <p:cNvSpPr/>
          <p:nvPr/>
        </p:nvSpPr>
        <p:spPr bwMode="auto">
          <a:xfrm>
            <a:off x="4645604" y="4087723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DB5C88-BEFD-4FCF-9CDE-1FABE8DEFDAF}"/>
              </a:ext>
            </a:extLst>
          </p:cNvPr>
          <p:cNvSpPr/>
          <p:nvPr/>
        </p:nvSpPr>
        <p:spPr bwMode="auto">
          <a:xfrm>
            <a:off x="4057043" y="2629293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67C5A-066D-4198-88F8-B96E5672067A}"/>
              </a:ext>
            </a:extLst>
          </p:cNvPr>
          <p:cNvSpPr/>
          <p:nvPr/>
        </p:nvSpPr>
        <p:spPr bwMode="auto">
          <a:xfrm>
            <a:off x="3762762" y="4784669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512D1E-6AAC-46E4-AED0-61269A43DA25}"/>
              </a:ext>
            </a:extLst>
          </p:cNvPr>
          <p:cNvSpPr/>
          <p:nvPr/>
        </p:nvSpPr>
        <p:spPr bwMode="auto">
          <a:xfrm>
            <a:off x="5094769" y="3204881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9D26C2-02F7-4CBB-8476-5DE819FB1B20}"/>
              </a:ext>
            </a:extLst>
          </p:cNvPr>
          <p:cNvSpPr/>
          <p:nvPr/>
        </p:nvSpPr>
        <p:spPr bwMode="auto">
          <a:xfrm>
            <a:off x="5234165" y="4924095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45A5F7-83BA-4292-B3D1-22CF7F29D726}"/>
              </a:ext>
            </a:extLst>
          </p:cNvPr>
          <p:cNvSpPr/>
          <p:nvPr/>
        </p:nvSpPr>
        <p:spPr bwMode="auto">
          <a:xfrm>
            <a:off x="6015734" y="260076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388598-7F39-4E8D-AC7F-0B0DDECB4687}"/>
              </a:ext>
            </a:extLst>
          </p:cNvPr>
          <p:cNvSpPr/>
          <p:nvPr/>
        </p:nvSpPr>
        <p:spPr bwMode="auto">
          <a:xfrm>
            <a:off x="2786989" y="1780196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7C6A19-BABE-4E11-8A15-0F6753C69C6D}"/>
              </a:ext>
            </a:extLst>
          </p:cNvPr>
          <p:cNvSpPr/>
          <p:nvPr/>
        </p:nvSpPr>
        <p:spPr bwMode="auto">
          <a:xfrm>
            <a:off x="3034801" y="5590106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F138A2-B387-4AB8-AF94-71DDC9D5082D}"/>
              </a:ext>
            </a:extLst>
          </p:cNvPr>
          <p:cNvCxnSpPr>
            <a:stCxn id="5" idx="7"/>
            <a:endCxn id="8" idx="4"/>
          </p:cNvCxnSpPr>
          <p:nvPr/>
        </p:nvCxnSpPr>
        <p:spPr bwMode="auto">
          <a:xfrm flipV="1">
            <a:off x="2607864" y="3390777"/>
            <a:ext cx="380474" cy="3804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8A2CAA-2B23-40B2-A47F-841AF805DCC7}"/>
              </a:ext>
            </a:extLst>
          </p:cNvPr>
          <p:cNvCxnSpPr>
            <a:endCxn id="11" idx="2"/>
          </p:cNvCxnSpPr>
          <p:nvPr/>
        </p:nvCxnSpPr>
        <p:spPr bwMode="auto">
          <a:xfrm>
            <a:off x="3909903" y="3979338"/>
            <a:ext cx="735701" cy="4026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49E1AE-9C0F-41D6-AF9E-F1EA452C06CE}"/>
              </a:ext>
            </a:extLst>
          </p:cNvPr>
          <p:cNvCxnSpPr>
            <a:stCxn id="13" idx="2"/>
            <a:endCxn id="10" idx="6"/>
          </p:cNvCxnSpPr>
          <p:nvPr/>
        </p:nvCxnSpPr>
        <p:spPr bwMode="auto">
          <a:xfrm flipH="1">
            <a:off x="2988337" y="5078950"/>
            <a:ext cx="77442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B773A2-0ABF-4019-9B4B-46EE4E77CFF1}"/>
              </a:ext>
            </a:extLst>
          </p:cNvPr>
          <p:cNvCxnSpPr>
            <a:stCxn id="14" idx="7"/>
            <a:endCxn id="16" idx="3"/>
          </p:cNvCxnSpPr>
          <p:nvPr/>
        </p:nvCxnSpPr>
        <p:spPr bwMode="auto">
          <a:xfrm flipV="1">
            <a:off x="5597137" y="3103135"/>
            <a:ext cx="504790" cy="1879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B93518-6C37-42E2-B7A3-2FFE09030734}"/>
              </a:ext>
            </a:extLst>
          </p:cNvPr>
          <p:cNvCxnSpPr>
            <a:stCxn id="17" idx="5"/>
            <a:endCxn id="12" idx="1"/>
          </p:cNvCxnSpPr>
          <p:nvPr/>
        </p:nvCxnSpPr>
        <p:spPr bwMode="auto">
          <a:xfrm>
            <a:off x="3289357" y="2282564"/>
            <a:ext cx="853879" cy="4329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1BFB8D-2F55-4DFE-861C-EC25F0708A2A}"/>
              </a:ext>
            </a:extLst>
          </p:cNvPr>
          <p:cNvCxnSpPr>
            <a:stCxn id="9" idx="1"/>
            <a:endCxn id="4" idx="4"/>
          </p:cNvCxnSpPr>
          <p:nvPr/>
        </p:nvCxnSpPr>
        <p:spPr bwMode="auto">
          <a:xfrm flipH="1" flipV="1">
            <a:off x="1101231" y="3979338"/>
            <a:ext cx="238592" cy="4423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8EB67B-AC04-4A40-9BCE-48C03C5C5508}"/>
              </a:ext>
            </a:extLst>
          </p:cNvPr>
          <p:cNvCxnSpPr>
            <a:stCxn id="15" idx="0"/>
            <a:endCxn id="11" idx="5"/>
          </p:cNvCxnSpPr>
          <p:nvPr/>
        </p:nvCxnSpPr>
        <p:spPr bwMode="auto">
          <a:xfrm flipH="1" flipV="1">
            <a:off x="5147972" y="4590091"/>
            <a:ext cx="380474" cy="3340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54B475-B0F1-4D07-BEF5-3B90EE452444}"/>
              </a:ext>
            </a:extLst>
          </p:cNvPr>
          <p:cNvCxnSpPr>
            <a:stCxn id="14" idx="3"/>
            <a:endCxn id="11" idx="0"/>
          </p:cNvCxnSpPr>
          <p:nvPr/>
        </p:nvCxnSpPr>
        <p:spPr bwMode="auto">
          <a:xfrm flipH="1">
            <a:off x="4939885" y="3707249"/>
            <a:ext cx="241077" cy="3804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CB7628-471C-4F13-B17A-30504EFCEB26}"/>
              </a:ext>
            </a:extLst>
          </p:cNvPr>
          <p:cNvCxnSpPr>
            <a:stCxn id="14" idx="4"/>
            <a:endCxn id="15" idx="0"/>
          </p:cNvCxnSpPr>
          <p:nvPr/>
        </p:nvCxnSpPr>
        <p:spPr bwMode="auto">
          <a:xfrm>
            <a:off x="5389050" y="3793442"/>
            <a:ext cx="139396" cy="113065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E9B0A1-92A4-42A4-A086-EF487B276D9D}"/>
              </a:ext>
            </a:extLst>
          </p:cNvPr>
          <p:cNvCxnSpPr>
            <a:stCxn id="17" idx="6"/>
            <a:endCxn id="16" idx="1"/>
          </p:cNvCxnSpPr>
          <p:nvPr/>
        </p:nvCxnSpPr>
        <p:spPr bwMode="auto">
          <a:xfrm>
            <a:off x="3375550" y="2074477"/>
            <a:ext cx="2726377" cy="6124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7422DE-F651-404F-B090-0B138A06FC30}"/>
              </a:ext>
            </a:extLst>
          </p:cNvPr>
          <p:cNvCxnSpPr>
            <a:stCxn id="15" idx="7"/>
            <a:endCxn id="16" idx="4"/>
          </p:cNvCxnSpPr>
          <p:nvPr/>
        </p:nvCxnSpPr>
        <p:spPr bwMode="auto">
          <a:xfrm flipV="1">
            <a:off x="5736533" y="3189328"/>
            <a:ext cx="573482" cy="18209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90F82B-B7DD-4FDF-8C4E-A360D9CF67D4}"/>
              </a:ext>
            </a:extLst>
          </p:cNvPr>
          <p:cNvCxnSpPr>
            <a:stCxn id="4" idx="6"/>
            <a:endCxn id="5" idx="2"/>
          </p:cNvCxnSpPr>
          <p:nvPr/>
        </p:nvCxnSpPr>
        <p:spPr bwMode="auto">
          <a:xfrm>
            <a:off x="1395511" y="3685058"/>
            <a:ext cx="709985" cy="294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F5144D-FA0F-4E33-A52A-932F9B10C7DB}"/>
              </a:ext>
            </a:extLst>
          </p:cNvPr>
          <p:cNvCxnSpPr>
            <a:stCxn id="7" idx="0"/>
            <a:endCxn id="12" idx="3"/>
          </p:cNvCxnSpPr>
          <p:nvPr/>
        </p:nvCxnSpPr>
        <p:spPr bwMode="auto">
          <a:xfrm flipV="1">
            <a:off x="3669831" y="3131661"/>
            <a:ext cx="473405" cy="4115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EED371-E52D-4566-88D1-7F937C2DFDFA}"/>
              </a:ext>
            </a:extLst>
          </p:cNvPr>
          <p:cNvCxnSpPr>
            <a:stCxn id="12" idx="6"/>
            <a:endCxn id="16" idx="2"/>
          </p:cNvCxnSpPr>
          <p:nvPr/>
        </p:nvCxnSpPr>
        <p:spPr bwMode="auto">
          <a:xfrm flipV="1">
            <a:off x="4645604" y="2895048"/>
            <a:ext cx="1370130" cy="285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F01B1A-C489-4FAB-AA9F-0E37EF6192E9}"/>
              </a:ext>
            </a:extLst>
          </p:cNvPr>
          <p:cNvCxnSpPr>
            <a:stCxn id="9" idx="5"/>
            <a:endCxn id="10" idx="2"/>
          </p:cNvCxnSpPr>
          <p:nvPr/>
        </p:nvCxnSpPr>
        <p:spPr bwMode="auto">
          <a:xfrm>
            <a:off x="1755998" y="4837902"/>
            <a:ext cx="643778" cy="241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7058B3-5F53-47D7-9A23-8BB0BA8F1CE7}"/>
              </a:ext>
            </a:extLst>
          </p:cNvPr>
          <p:cNvCxnSpPr>
            <a:stCxn id="6" idx="7"/>
            <a:endCxn id="17" idx="3"/>
          </p:cNvCxnSpPr>
          <p:nvPr/>
        </p:nvCxnSpPr>
        <p:spPr bwMode="auto">
          <a:xfrm flipV="1">
            <a:off x="2174187" y="2282564"/>
            <a:ext cx="698995" cy="4329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948828-2CAD-4B01-8662-9CBEC036B481}"/>
              </a:ext>
            </a:extLst>
          </p:cNvPr>
          <p:cNvCxnSpPr>
            <a:stCxn id="18" idx="7"/>
            <a:endCxn id="13" idx="3"/>
          </p:cNvCxnSpPr>
          <p:nvPr/>
        </p:nvCxnSpPr>
        <p:spPr bwMode="auto">
          <a:xfrm flipV="1">
            <a:off x="3537169" y="5287037"/>
            <a:ext cx="311786" cy="3892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94A0D59-CC0E-4DD2-8691-2CDDF9252458}"/>
              </a:ext>
            </a:extLst>
          </p:cNvPr>
          <p:cNvCxnSpPr>
            <a:stCxn id="7" idx="4"/>
            <a:endCxn id="13" idx="0"/>
          </p:cNvCxnSpPr>
          <p:nvPr/>
        </p:nvCxnSpPr>
        <p:spPr bwMode="auto">
          <a:xfrm>
            <a:off x="3669831" y="4131738"/>
            <a:ext cx="387212" cy="652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530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4"/>
    </mc:Choice>
    <mc:Fallback xmlns="">
      <p:transition spd="slow" advTm="1096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World Graphs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Real world graphs aren’t built randomly</a:t>
            </a:r>
          </a:p>
          <a:p>
            <a:r>
              <a:rPr lang="en-GB" dirty="0"/>
              <a:t>There are lots of social phenomena that effects the links between real world graphs </a:t>
            </a:r>
          </a:p>
          <a:p>
            <a:pPr lvl="1"/>
            <a:r>
              <a:rPr lang="en-GB" dirty="0"/>
              <a:t>Reciprocity</a:t>
            </a:r>
          </a:p>
          <a:p>
            <a:pPr lvl="1"/>
            <a:r>
              <a:rPr lang="en-GB" dirty="0"/>
              <a:t>Social Influence</a:t>
            </a:r>
          </a:p>
          <a:p>
            <a:pPr lvl="1"/>
            <a:r>
              <a:rPr lang="en-GB" dirty="0"/>
              <a:t>Social Capital </a:t>
            </a:r>
          </a:p>
          <a:p>
            <a:pPr lvl="1"/>
            <a:r>
              <a:rPr lang="en-GB" dirty="0"/>
              <a:t>Homophily</a:t>
            </a:r>
          </a:p>
          <a:p>
            <a:pPr lvl="1"/>
            <a:r>
              <a:rPr lang="en-GB" dirty="0"/>
              <a:t>Preferential attachment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E0C7C-1F3D-40D2-80D3-31E6267077D5}"/>
              </a:ext>
            </a:extLst>
          </p:cNvPr>
          <p:cNvSpPr/>
          <p:nvPr/>
        </p:nvSpPr>
        <p:spPr>
          <a:xfrm>
            <a:off x="692727" y="4608369"/>
            <a:ext cx="10594109" cy="1773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Experimental Observations [</a:t>
            </a:r>
            <a:r>
              <a:rPr lang="en-GB" dirty="0" err="1"/>
              <a:t>Barabasi</a:t>
            </a:r>
            <a:r>
              <a:rPr lang="en-GB" dirty="0"/>
              <a:t>, Albert (1999)]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Sparse Graph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Power Law</a:t>
            </a:r>
          </a:p>
        </p:txBody>
      </p:sp>
    </p:spTree>
    <p:extLst>
      <p:ext uri="{BB962C8B-B14F-4D97-AF65-F5344CB8AC3E}">
        <p14:creationId xmlns:p14="http://schemas.microsoft.com/office/powerpoint/2010/main" val="24988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47"/>
    </mc:Choice>
    <mc:Fallback xmlns="">
      <p:transition spd="slow" advTm="10794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0531-B776-41FA-89B4-4D2C80E4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 anchor="b">
            <a:normAutofit/>
          </a:bodyPr>
          <a:lstStyle/>
          <a:p>
            <a:r>
              <a:rPr lang="en-GB" dirty="0" err="1"/>
              <a:t>Barabasi</a:t>
            </a:r>
            <a:r>
              <a:rPr lang="en-GB" dirty="0"/>
              <a:t> and Albert Experimental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F6A2-CAFD-4638-8379-E817A18BDD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 dirty="0"/>
              <a:t>Intuition: Network grows by iterative process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Simulate growing a network and then examine it’s properties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Experiment with different models	</a:t>
            </a:r>
          </a:p>
        </p:txBody>
      </p:sp>
      <p:pic>
        <p:nvPicPr>
          <p:cNvPr id="5" name="Picture 4" descr="Chart, radar chart, scatter chart&#10;&#10;Description automatically generated">
            <a:extLst>
              <a:ext uri="{FF2B5EF4-FFF2-40B4-BE49-F238E27FC236}">
                <a16:creationId xmlns:a16="http://schemas.microsoft.com/office/drawing/2014/main" id="{FC054EA7-55DE-4609-AA7A-8A7E90D1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20" y="2996258"/>
            <a:ext cx="9744360" cy="3240000"/>
          </a:xfrm>
          <a:prstGeom prst="rect">
            <a:avLst/>
          </a:prstGeom>
          <a:noFill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8C7036-3ADB-4004-B82E-1F2305E51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75FBE2-6202-479C-9C5A-C247615757C6}"/>
              </a:ext>
            </a:extLst>
          </p:cNvPr>
          <p:cNvSpPr txBox="1">
            <a:spLocks/>
          </p:cNvSpPr>
          <p:nvPr/>
        </p:nvSpPr>
        <p:spPr>
          <a:xfrm>
            <a:off x="3174583" y="5998465"/>
            <a:ext cx="6342397" cy="57077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1700" dirty="0"/>
              <a:t>Graphs created with the </a:t>
            </a:r>
            <a:r>
              <a:rPr lang="en-GB" sz="1700" dirty="0" err="1"/>
              <a:t>Barabasi</a:t>
            </a:r>
            <a:r>
              <a:rPr lang="en-GB" sz="1700" dirty="0"/>
              <a:t>-Albert model</a:t>
            </a:r>
          </a:p>
        </p:txBody>
      </p:sp>
    </p:spTree>
    <p:extLst>
      <p:ext uri="{BB962C8B-B14F-4D97-AF65-F5344CB8AC3E}">
        <p14:creationId xmlns:p14="http://schemas.microsoft.com/office/powerpoint/2010/main" val="33272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17"/>
    </mc:Choice>
    <mc:Fallback xmlns="">
      <p:transition spd="slow" advTm="5101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0531-B776-41FA-89B4-4D2C80E4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Preferential 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F6A2-CAFD-4638-8379-E817A18B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probability of a new node linking to an existing node is proportional to the degree of that node.  The probability </a:t>
            </a:r>
            <a:r>
              <a:rPr lang="en-US" i="1" dirty="0"/>
              <a:t>Π(</a:t>
            </a:r>
            <a:r>
              <a:rPr lang="en-US" i="1" dirty="0" err="1"/>
              <a:t>k</a:t>
            </a:r>
            <a:r>
              <a:rPr lang="en-US" i="1" baseline="-25000" dirty="0" err="1"/>
              <a:t>i</a:t>
            </a:r>
            <a:r>
              <a:rPr lang="en-US" i="1" dirty="0"/>
              <a:t>)</a:t>
            </a:r>
            <a:r>
              <a:rPr lang="en-US" dirty="0"/>
              <a:t> that a link of the new node connects to node </a:t>
            </a:r>
            <a:r>
              <a:rPr lang="en-US" i="1" dirty="0" err="1"/>
              <a:t>i</a:t>
            </a:r>
            <a:r>
              <a:rPr lang="en-US" dirty="0"/>
              <a:t> depends on the degree </a:t>
            </a:r>
            <a:r>
              <a:rPr lang="en-US" i="1" dirty="0" err="1"/>
              <a:t>k</a:t>
            </a:r>
            <a:r>
              <a:rPr lang="en-US" i="1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as: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new node is free to connect to any node in the network</a:t>
            </a:r>
          </a:p>
          <a:p>
            <a:r>
              <a:rPr lang="en-US" dirty="0"/>
              <a:t>For example, if a new node has a choice between a degree-two and a degree-four node, it is twice as likely that it connects to the degree-four node</a:t>
            </a:r>
          </a:p>
          <a:p>
            <a:endParaRPr lang="en-US" dirty="0"/>
          </a:p>
        </p:txBody>
      </p:sp>
      <p:pic>
        <p:nvPicPr>
          <p:cNvPr id="5" name="Picture 4" descr="Screen Shot 2019-11-13 at 09.31.51.png">
            <a:extLst>
              <a:ext uri="{FF2B5EF4-FFF2-40B4-BE49-F238E27FC236}">
                <a16:creationId xmlns:a16="http://schemas.microsoft.com/office/drawing/2014/main" id="{C01BDB56-132B-4F79-B424-723B3C04A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96" y="3035689"/>
            <a:ext cx="1874236" cy="14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92"/>
    </mc:Choice>
    <mc:Fallback xmlns="">
      <p:transition spd="slow" advTm="3089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0531-B776-41FA-89B4-4D2C80E4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Why Does Preferential Attachment reflect links on the Web?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F6A2-CAFD-4638-8379-E817A18B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5"/>
    </mc:Choice>
    <mc:Fallback xmlns="">
      <p:transition spd="slow" advTm="1621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0531-B776-41FA-89B4-4D2C80E4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Why Does Preferential Attachment reflect links on the Web?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F6A2-CAFD-4638-8379-E817A18B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Quality resources are likely to be popular</a:t>
            </a:r>
          </a:p>
          <a:p>
            <a:r>
              <a:rPr lang="en-GB" dirty="0"/>
              <a:t>Findability – the more obscure something is the less findable it is, and thus is less likely to be linked to</a:t>
            </a:r>
          </a:p>
          <a:p>
            <a:r>
              <a:rPr lang="en-GB" dirty="0"/>
              <a:t>Human nature – the more popular a website is, the more likely it is to be shares and thus linked to, similar to PageRank’s assumption</a:t>
            </a:r>
          </a:p>
        </p:txBody>
      </p:sp>
    </p:spTree>
    <p:extLst>
      <p:ext uri="{BB962C8B-B14F-4D97-AF65-F5344CB8AC3E}">
        <p14:creationId xmlns:p14="http://schemas.microsoft.com/office/powerpoint/2010/main" val="7004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14"/>
    </mc:Choice>
    <mc:Fallback xmlns="">
      <p:transition spd="slow" advTm="4691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Shape of the Web – The Bowtie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825" y="2144713"/>
            <a:ext cx="6110287" cy="2209800"/>
          </a:xfrm>
        </p:spPr>
        <p:txBody>
          <a:bodyPr>
            <a:normAutofit/>
          </a:bodyPr>
          <a:lstStyle/>
          <a:p>
            <a:r>
              <a:rPr lang="en-GB" dirty="0"/>
              <a:t>The Shape of the Web [Broder et al. (2000)]</a:t>
            </a:r>
          </a:p>
          <a:p>
            <a:r>
              <a:rPr lang="en-GB" dirty="0"/>
              <a:t>Bowtie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dirty="0"/>
              <a:t>Strongly Connected Core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dirty="0"/>
              <a:t>In links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dirty="0"/>
              <a:t>Out links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dirty="0"/>
              <a:t>Tendrils and Tubes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84BBA2-532E-45F0-8A65-5826904579FD}"/>
              </a:ext>
            </a:extLst>
          </p:cNvPr>
          <p:cNvSpPr txBox="1">
            <a:spLocks/>
          </p:cNvSpPr>
          <p:nvPr/>
        </p:nvSpPr>
        <p:spPr>
          <a:xfrm>
            <a:off x="619560" y="46307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diameter of the central core is at least 28, and the diameter of the graph as a whole is over 500</a:t>
            </a:r>
          </a:p>
          <a:p>
            <a:r>
              <a:rPr lang="en-GB" dirty="0"/>
              <a:t>The probability of a path between randomly chosen pairs is only 24%</a:t>
            </a:r>
          </a:p>
          <a:p>
            <a:pPr lvl="1"/>
            <a:r>
              <a:rPr lang="en-GB" dirty="0"/>
              <a:t>Average directed path length is about 16</a:t>
            </a:r>
          </a:p>
          <a:p>
            <a:pPr lvl="1"/>
            <a:r>
              <a:rPr lang="en-GB" dirty="0"/>
              <a:t>Average undirected path length is about 6</a:t>
            </a:r>
          </a:p>
        </p:txBody>
      </p:sp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id="{7F387C76-62E0-4F32-B798-CD8382252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3" y="1695450"/>
            <a:ext cx="4632879" cy="29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39"/>
    </mc:Choice>
    <mc:Fallback xmlns="">
      <p:transition spd="slow" advTm="9203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net_map_1024.jpg">
            <a:extLst>
              <a:ext uri="{FF2B5EF4-FFF2-40B4-BE49-F238E27FC236}">
                <a16:creationId xmlns:a16="http://schemas.microsoft.com/office/drawing/2014/main" id="{356B0334-538E-48B8-96FC-6F95E438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45" y="-8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</a:t>
            </a:r>
            <a:r>
              <a:rPr lang="en-GB" dirty="0" err="1">
                <a:solidFill>
                  <a:schemeClr val="bg1"/>
                </a:solidFill>
              </a:rPr>
              <a:t>Opte</a:t>
            </a:r>
            <a:r>
              <a:rPr lang="en-GB" dirty="0">
                <a:solidFill>
                  <a:schemeClr val="bg1"/>
                </a:solidFill>
              </a:rPr>
              <a:t>-Project 2003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828656"/>
            <a:ext cx="10944225" cy="446405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Aimed to map the Internet</a:t>
            </a:r>
          </a:p>
          <a:p>
            <a:r>
              <a:rPr lang="en-GB" dirty="0">
                <a:solidFill>
                  <a:schemeClr val="bg1"/>
                </a:solidFill>
              </a:rPr>
              <a:t>200 million nodes</a:t>
            </a:r>
          </a:p>
          <a:p>
            <a:r>
              <a:rPr lang="en-GB" dirty="0">
                <a:solidFill>
                  <a:schemeClr val="bg1"/>
                </a:solidFill>
              </a:rPr>
              <a:t>1 billion edges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Partial map in Jan 2005</a:t>
            </a:r>
          </a:p>
          <a:p>
            <a:r>
              <a:rPr lang="en-GB" dirty="0">
                <a:solidFill>
                  <a:schemeClr val="bg1"/>
                </a:solidFill>
              </a:rPr>
              <a:t>Nodes are IP address</a:t>
            </a:r>
          </a:p>
          <a:p>
            <a:r>
              <a:rPr lang="en-GB" dirty="0">
                <a:solidFill>
                  <a:schemeClr val="bg1"/>
                </a:solidFill>
              </a:rPr>
              <a:t>Length of the lines denote delay</a:t>
            </a:r>
          </a:p>
        </p:txBody>
      </p:sp>
    </p:spTree>
    <p:extLst>
      <p:ext uri="{BB962C8B-B14F-4D97-AF65-F5344CB8AC3E}">
        <p14:creationId xmlns:p14="http://schemas.microsoft.com/office/powerpoint/2010/main" val="22264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23"/>
    </mc:Choice>
    <mc:Fallback xmlns="">
      <p:transition spd="slow" advTm="4582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Modern Web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Temporal aspects – how is the Web Graph evolving over time?</a:t>
            </a:r>
          </a:p>
          <a:p>
            <a:r>
              <a:rPr lang="en-GB" dirty="0"/>
              <a:t>Information aspects – how does new information </a:t>
            </a:r>
            <a:r>
              <a:rPr lang="en-GB" dirty="0" err="1"/>
              <a:t>propergate</a:t>
            </a:r>
            <a:r>
              <a:rPr lang="en-GB" dirty="0"/>
              <a:t> throughout the web (or blogsphere, or twitter..)</a:t>
            </a:r>
          </a:p>
          <a:p>
            <a:r>
              <a:rPr lang="en-GB" dirty="0"/>
              <a:t>Finer-grained structure – how to define and computer “communities” in information and 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32680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25"/>
    </mc:Choice>
    <mc:Fallback xmlns="">
      <p:transition spd="slow" advTm="312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Dynamics and the Web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Heather Packer </a:t>
            </a:r>
            <a:r>
              <a:rPr lang="mr-IN" dirty="0"/>
              <a:t>–</a:t>
            </a:r>
            <a:r>
              <a:rPr lang="en-US" dirty="0"/>
              <a:t> hp3@ecs.soton.ac.uk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6851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10"/>
    </mc:Choice>
    <mc:Fallback xmlns="">
      <p:transition spd="slow" advTm="3451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Describe the properties of the web</a:t>
            </a:r>
          </a:p>
          <a:p>
            <a:r>
              <a:rPr lang="en-GB" dirty="0"/>
              <a:t>Identify scientific methodologies used to investigate how the web evolved</a:t>
            </a:r>
          </a:p>
          <a:p>
            <a:r>
              <a:rPr lang="en-GB" dirty="0"/>
              <a:t>Describe the social factors that play a role in the clustering of websites</a:t>
            </a:r>
          </a:p>
          <a:p>
            <a:pPr lvl="1"/>
            <a:r>
              <a:rPr lang="en-GB" dirty="0"/>
              <a:t>Preferential attachment</a:t>
            </a:r>
          </a:p>
        </p:txBody>
      </p:sp>
    </p:spTree>
    <p:extLst>
      <p:ext uri="{BB962C8B-B14F-4D97-AF65-F5344CB8AC3E}">
        <p14:creationId xmlns:p14="http://schemas.microsoft.com/office/powerpoint/2010/main" val="28522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7"/>
    </mc:Choice>
    <mc:Fallback xmlns="">
      <p:transition spd="slow" advTm="188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0629-CAF7-4085-A97F-2138A1E9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Theory and Graph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B595-C440-4FCB-99AA-A700CEC6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theory mostly focuses on static graphs</a:t>
            </a:r>
          </a:p>
          <a:p>
            <a:r>
              <a:rPr lang="en-US" dirty="0"/>
              <a:t>Almost all real world networks are dynamic</a:t>
            </a:r>
          </a:p>
          <a:p>
            <a:r>
              <a:rPr lang="en-US" dirty="0"/>
              <a:t>Evolution over time creates a new level of complexity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1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06"/>
    </mc:Choice>
    <mc:Fallback xmlns="">
      <p:transition spd="slow" advTm="248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Growing 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27" y="1773238"/>
            <a:ext cx="4779385" cy="4464050"/>
          </a:xfrm>
        </p:spPr>
        <p:txBody>
          <a:bodyPr/>
          <a:lstStyle/>
          <a:p>
            <a:r>
              <a:rPr lang="en-GB" dirty="0"/>
              <a:t>Simulate growth</a:t>
            </a:r>
          </a:p>
          <a:p>
            <a:pPr lvl="1"/>
            <a:r>
              <a:rPr lang="en-GB" dirty="0"/>
              <a:t>Number of nodes</a:t>
            </a:r>
          </a:p>
          <a:p>
            <a:pPr lvl="1"/>
            <a:r>
              <a:rPr lang="en-GB" dirty="0"/>
              <a:t>Number of links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B09655-E684-4D1D-90A7-46504CCB931C}"/>
              </a:ext>
            </a:extLst>
          </p:cNvPr>
          <p:cNvSpPr/>
          <p:nvPr/>
        </p:nvSpPr>
        <p:spPr bwMode="auto">
          <a:xfrm>
            <a:off x="806950" y="339077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F2729D-9CC2-4DB9-8013-2905F5A2DE65}"/>
              </a:ext>
            </a:extLst>
          </p:cNvPr>
          <p:cNvSpPr/>
          <p:nvPr/>
        </p:nvSpPr>
        <p:spPr bwMode="auto">
          <a:xfrm>
            <a:off x="2105496" y="368505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B1F644-072F-483C-8397-8943DA290A34}"/>
              </a:ext>
            </a:extLst>
          </p:cNvPr>
          <p:cNvSpPr/>
          <p:nvPr/>
        </p:nvSpPr>
        <p:spPr bwMode="auto">
          <a:xfrm>
            <a:off x="1671819" y="2629293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0D8A4D-D7D5-48F6-8571-104CE16B3970}"/>
              </a:ext>
            </a:extLst>
          </p:cNvPr>
          <p:cNvSpPr/>
          <p:nvPr/>
        </p:nvSpPr>
        <p:spPr bwMode="auto">
          <a:xfrm>
            <a:off x="3375550" y="354317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DBADE2-FEF2-47B2-9EE7-D3B7F2FF6806}"/>
              </a:ext>
            </a:extLst>
          </p:cNvPr>
          <p:cNvSpPr/>
          <p:nvPr/>
        </p:nvSpPr>
        <p:spPr bwMode="auto">
          <a:xfrm>
            <a:off x="2694057" y="2802216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AFEE97-7B58-4DD3-BCB8-F5F3B27B0B27}"/>
              </a:ext>
            </a:extLst>
          </p:cNvPr>
          <p:cNvSpPr/>
          <p:nvPr/>
        </p:nvSpPr>
        <p:spPr bwMode="auto">
          <a:xfrm>
            <a:off x="1253630" y="4335534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BE1F32-F273-49F0-9506-00E181F64275}"/>
              </a:ext>
            </a:extLst>
          </p:cNvPr>
          <p:cNvSpPr/>
          <p:nvPr/>
        </p:nvSpPr>
        <p:spPr bwMode="auto">
          <a:xfrm>
            <a:off x="2399776" y="4784669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B6E8C4-CA8D-4D0A-8AC7-25E8EDA82E10}"/>
              </a:ext>
            </a:extLst>
          </p:cNvPr>
          <p:cNvSpPr/>
          <p:nvPr/>
        </p:nvSpPr>
        <p:spPr bwMode="auto">
          <a:xfrm>
            <a:off x="4645604" y="4087723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DB5C88-BEFD-4FCF-9CDE-1FABE8DEFDAF}"/>
              </a:ext>
            </a:extLst>
          </p:cNvPr>
          <p:cNvSpPr/>
          <p:nvPr/>
        </p:nvSpPr>
        <p:spPr bwMode="auto">
          <a:xfrm>
            <a:off x="4057043" y="2629293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67C5A-066D-4198-88F8-B96E5672067A}"/>
              </a:ext>
            </a:extLst>
          </p:cNvPr>
          <p:cNvSpPr/>
          <p:nvPr/>
        </p:nvSpPr>
        <p:spPr bwMode="auto">
          <a:xfrm>
            <a:off x="3762762" y="4784669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512D1E-6AAC-46E4-AED0-61269A43DA25}"/>
              </a:ext>
            </a:extLst>
          </p:cNvPr>
          <p:cNvSpPr/>
          <p:nvPr/>
        </p:nvSpPr>
        <p:spPr bwMode="auto">
          <a:xfrm>
            <a:off x="5094769" y="3204881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9D26C2-02F7-4CBB-8476-5DE819FB1B20}"/>
              </a:ext>
            </a:extLst>
          </p:cNvPr>
          <p:cNvSpPr/>
          <p:nvPr/>
        </p:nvSpPr>
        <p:spPr bwMode="auto">
          <a:xfrm>
            <a:off x="5234165" y="4924095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45A5F7-83BA-4292-B3D1-22CF7F29D726}"/>
              </a:ext>
            </a:extLst>
          </p:cNvPr>
          <p:cNvSpPr/>
          <p:nvPr/>
        </p:nvSpPr>
        <p:spPr bwMode="auto">
          <a:xfrm>
            <a:off x="6015734" y="260076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388598-7F39-4E8D-AC7F-0B0DDECB4687}"/>
              </a:ext>
            </a:extLst>
          </p:cNvPr>
          <p:cNvSpPr/>
          <p:nvPr/>
        </p:nvSpPr>
        <p:spPr bwMode="auto">
          <a:xfrm>
            <a:off x="2786989" y="1780196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7C6A19-BABE-4E11-8A15-0F6753C69C6D}"/>
              </a:ext>
            </a:extLst>
          </p:cNvPr>
          <p:cNvSpPr/>
          <p:nvPr/>
        </p:nvSpPr>
        <p:spPr bwMode="auto">
          <a:xfrm>
            <a:off x="3034801" y="5590106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71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0"/>
    </mc:Choice>
    <mc:Fallback xmlns="">
      <p:transition spd="slow" advTm="196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Growing a Random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27" y="1773238"/>
            <a:ext cx="4779385" cy="44640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B09655-E684-4D1D-90A7-46504CCB931C}"/>
              </a:ext>
            </a:extLst>
          </p:cNvPr>
          <p:cNvSpPr/>
          <p:nvPr/>
        </p:nvSpPr>
        <p:spPr bwMode="auto">
          <a:xfrm>
            <a:off x="806950" y="339077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F2729D-9CC2-4DB9-8013-2905F5A2DE65}"/>
              </a:ext>
            </a:extLst>
          </p:cNvPr>
          <p:cNvSpPr/>
          <p:nvPr/>
        </p:nvSpPr>
        <p:spPr bwMode="auto">
          <a:xfrm>
            <a:off x="2105496" y="368505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B1F644-072F-483C-8397-8943DA290A34}"/>
              </a:ext>
            </a:extLst>
          </p:cNvPr>
          <p:cNvSpPr/>
          <p:nvPr/>
        </p:nvSpPr>
        <p:spPr bwMode="auto">
          <a:xfrm>
            <a:off x="1671819" y="2629293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0D8A4D-D7D5-48F6-8571-104CE16B3970}"/>
              </a:ext>
            </a:extLst>
          </p:cNvPr>
          <p:cNvSpPr/>
          <p:nvPr/>
        </p:nvSpPr>
        <p:spPr bwMode="auto">
          <a:xfrm>
            <a:off x="3375550" y="354317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DBADE2-FEF2-47B2-9EE7-D3B7F2FF6806}"/>
              </a:ext>
            </a:extLst>
          </p:cNvPr>
          <p:cNvSpPr/>
          <p:nvPr/>
        </p:nvSpPr>
        <p:spPr bwMode="auto">
          <a:xfrm>
            <a:off x="2694057" y="2802216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AFEE97-7B58-4DD3-BCB8-F5F3B27B0B27}"/>
              </a:ext>
            </a:extLst>
          </p:cNvPr>
          <p:cNvSpPr/>
          <p:nvPr/>
        </p:nvSpPr>
        <p:spPr bwMode="auto">
          <a:xfrm>
            <a:off x="1253630" y="4335534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BE1F32-F273-49F0-9506-00E181F64275}"/>
              </a:ext>
            </a:extLst>
          </p:cNvPr>
          <p:cNvSpPr/>
          <p:nvPr/>
        </p:nvSpPr>
        <p:spPr bwMode="auto">
          <a:xfrm>
            <a:off x="2399776" y="4784669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B6E8C4-CA8D-4D0A-8AC7-25E8EDA82E10}"/>
              </a:ext>
            </a:extLst>
          </p:cNvPr>
          <p:cNvSpPr/>
          <p:nvPr/>
        </p:nvSpPr>
        <p:spPr bwMode="auto">
          <a:xfrm>
            <a:off x="4645604" y="4087723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DB5C88-BEFD-4FCF-9CDE-1FABE8DEFDAF}"/>
              </a:ext>
            </a:extLst>
          </p:cNvPr>
          <p:cNvSpPr/>
          <p:nvPr/>
        </p:nvSpPr>
        <p:spPr bwMode="auto">
          <a:xfrm>
            <a:off x="4057043" y="2629293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67C5A-066D-4198-88F8-B96E5672067A}"/>
              </a:ext>
            </a:extLst>
          </p:cNvPr>
          <p:cNvSpPr/>
          <p:nvPr/>
        </p:nvSpPr>
        <p:spPr bwMode="auto">
          <a:xfrm>
            <a:off x="3762762" y="4784669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512D1E-6AAC-46E4-AED0-61269A43DA25}"/>
              </a:ext>
            </a:extLst>
          </p:cNvPr>
          <p:cNvSpPr/>
          <p:nvPr/>
        </p:nvSpPr>
        <p:spPr bwMode="auto">
          <a:xfrm>
            <a:off x="5094769" y="3204881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9D26C2-02F7-4CBB-8476-5DE819FB1B20}"/>
              </a:ext>
            </a:extLst>
          </p:cNvPr>
          <p:cNvSpPr/>
          <p:nvPr/>
        </p:nvSpPr>
        <p:spPr bwMode="auto">
          <a:xfrm>
            <a:off x="5234165" y="4924095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45A5F7-83BA-4292-B3D1-22CF7F29D726}"/>
              </a:ext>
            </a:extLst>
          </p:cNvPr>
          <p:cNvSpPr/>
          <p:nvPr/>
        </p:nvSpPr>
        <p:spPr bwMode="auto">
          <a:xfrm>
            <a:off x="6015734" y="260076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388598-7F39-4E8D-AC7F-0B0DDECB4687}"/>
              </a:ext>
            </a:extLst>
          </p:cNvPr>
          <p:cNvSpPr/>
          <p:nvPr/>
        </p:nvSpPr>
        <p:spPr bwMode="auto">
          <a:xfrm>
            <a:off x="2786989" y="1780196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7C6A19-BABE-4E11-8A15-0F6753C69C6D}"/>
              </a:ext>
            </a:extLst>
          </p:cNvPr>
          <p:cNvSpPr/>
          <p:nvPr/>
        </p:nvSpPr>
        <p:spPr bwMode="auto">
          <a:xfrm>
            <a:off x="3034801" y="5590106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F138A2-B387-4AB8-AF94-71DDC9D5082D}"/>
              </a:ext>
            </a:extLst>
          </p:cNvPr>
          <p:cNvCxnSpPr>
            <a:stCxn id="5" idx="7"/>
            <a:endCxn id="8" idx="4"/>
          </p:cNvCxnSpPr>
          <p:nvPr/>
        </p:nvCxnSpPr>
        <p:spPr bwMode="auto">
          <a:xfrm flipV="1">
            <a:off x="2607864" y="3390777"/>
            <a:ext cx="380474" cy="3804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8A2CAA-2B23-40B2-A47F-841AF805DCC7}"/>
              </a:ext>
            </a:extLst>
          </p:cNvPr>
          <p:cNvCxnSpPr>
            <a:endCxn id="11" idx="2"/>
          </p:cNvCxnSpPr>
          <p:nvPr/>
        </p:nvCxnSpPr>
        <p:spPr bwMode="auto">
          <a:xfrm>
            <a:off x="3909903" y="3979338"/>
            <a:ext cx="735701" cy="4026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B773A2-0ABF-4019-9B4B-46EE4E77CFF1}"/>
              </a:ext>
            </a:extLst>
          </p:cNvPr>
          <p:cNvCxnSpPr>
            <a:stCxn id="14" idx="7"/>
            <a:endCxn id="16" idx="3"/>
          </p:cNvCxnSpPr>
          <p:nvPr/>
        </p:nvCxnSpPr>
        <p:spPr bwMode="auto">
          <a:xfrm flipV="1">
            <a:off x="5597137" y="3103135"/>
            <a:ext cx="504790" cy="1879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90F82B-B7DD-4FDF-8C4E-A360D9CF67D4}"/>
              </a:ext>
            </a:extLst>
          </p:cNvPr>
          <p:cNvCxnSpPr>
            <a:stCxn id="4" idx="6"/>
            <a:endCxn id="5" idx="2"/>
          </p:cNvCxnSpPr>
          <p:nvPr/>
        </p:nvCxnSpPr>
        <p:spPr bwMode="auto">
          <a:xfrm>
            <a:off x="1395511" y="3685058"/>
            <a:ext cx="709985" cy="294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F01B1A-C489-4FAB-AA9F-0E37EF6192E9}"/>
              </a:ext>
            </a:extLst>
          </p:cNvPr>
          <p:cNvCxnSpPr>
            <a:stCxn id="9" idx="5"/>
            <a:endCxn id="10" idx="2"/>
          </p:cNvCxnSpPr>
          <p:nvPr/>
        </p:nvCxnSpPr>
        <p:spPr bwMode="auto">
          <a:xfrm>
            <a:off x="1755998" y="4837902"/>
            <a:ext cx="643778" cy="241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7058B3-5F53-47D7-9A23-8BB0BA8F1CE7}"/>
              </a:ext>
            </a:extLst>
          </p:cNvPr>
          <p:cNvCxnSpPr>
            <a:stCxn id="6" idx="7"/>
            <a:endCxn id="17" idx="3"/>
          </p:cNvCxnSpPr>
          <p:nvPr/>
        </p:nvCxnSpPr>
        <p:spPr bwMode="auto">
          <a:xfrm flipV="1">
            <a:off x="2174187" y="2282564"/>
            <a:ext cx="698995" cy="4329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086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1"/>
    </mc:Choice>
    <mc:Fallback xmlns="">
      <p:transition spd="slow" advTm="153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Thresholds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When average degree goes above 1</a:t>
            </a:r>
          </a:p>
        </p:txBody>
      </p:sp>
    </p:spTree>
    <p:extLst>
      <p:ext uri="{BB962C8B-B14F-4D97-AF65-F5344CB8AC3E}">
        <p14:creationId xmlns:p14="http://schemas.microsoft.com/office/powerpoint/2010/main" val="28437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4"/>
    </mc:Choice>
    <mc:Fallback xmlns="">
      <p:transition spd="slow" advTm="54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Threshold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27" y="1773238"/>
            <a:ext cx="4779385" cy="44640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B09655-E684-4D1D-90A7-46504CCB931C}"/>
              </a:ext>
            </a:extLst>
          </p:cNvPr>
          <p:cNvSpPr/>
          <p:nvPr/>
        </p:nvSpPr>
        <p:spPr bwMode="auto">
          <a:xfrm>
            <a:off x="806950" y="339077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F2729D-9CC2-4DB9-8013-2905F5A2DE65}"/>
              </a:ext>
            </a:extLst>
          </p:cNvPr>
          <p:cNvSpPr/>
          <p:nvPr/>
        </p:nvSpPr>
        <p:spPr bwMode="auto">
          <a:xfrm>
            <a:off x="2105496" y="368505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B1F644-072F-483C-8397-8943DA290A34}"/>
              </a:ext>
            </a:extLst>
          </p:cNvPr>
          <p:cNvSpPr/>
          <p:nvPr/>
        </p:nvSpPr>
        <p:spPr bwMode="auto">
          <a:xfrm>
            <a:off x="1671819" y="2629293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0D8A4D-D7D5-48F6-8571-104CE16B3970}"/>
              </a:ext>
            </a:extLst>
          </p:cNvPr>
          <p:cNvSpPr/>
          <p:nvPr/>
        </p:nvSpPr>
        <p:spPr bwMode="auto">
          <a:xfrm>
            <a:off x="3375550" y="354317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DBADE2-FEF2-47B2-9EE7-D3B7F2FF6806}"/>
              </a:ext>
            </a:extLst>
          </p:cNvPr>
          <p:cNvSpPr/>
          <p:nvPr/>
        </p:nvSpPr>
        <p:spPr bwMode="auto">
          <a:xfrm>
            <a:off x="2694057" y="2802216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AFEE97-7B58-4DD3-BCB8-F5F3B27B0B27}"/>
              </a:ext>
            </a:extLst>
          </p:cNvPr>
          <p:cNvSpPr/>
          <p:nvPr/>
        </p:nvSpPr>
        <p:spPr bwMode="auto">
          <a:xfrm>
            <a:off x="1253630" y="4335534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BE1F32-F273-49F0-9506-00E181F64275}"/>
              </a:ext>
            </a:extLst>
          </p:cNvPr>
          <p:cNvSpPr/>
          <p:nvPr/>
        </p:nvSpPr>
        <p:spPr bwMode="auto">
          <a:xfrm>
            <a:off x="2399776" y="4784669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B6E8C4-CA8D-4D0A-8AC7-25E8EDA82E10}"/>
              </a:ext>
            </a:extLst>
          </p:cNvPr>
          <p:cNvSpPr/>
          <p:nvPr/>
        </p:nvSpPr>
        <p:spPr bwMode="auto">
          <a:xfrm>
            <a:off x="4645604" y="4087723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DB5C88-BEFD-4FCF-9CDE-1FABE8DEFDAF}"/>
              </a:ext>
            </a:extLst>
          </p:cNvPr>
          <p:cNvSpPr/>
          <p:nvPr/>
        </p:nvSpPr>
        <p:spPr bwMode="auto">
          <a:xfrm>
            <a:off x="4057043" y="2629293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67C5A-066D-4198-88F8-B96E5672067A}"/>
              </a:ext>
            </a:extLst>
          </p:cNvPr>
          <p:cNvSpPr/>
          <p:nvPr/>
        </p:nvSpPr>
        <p:spPr bwMode="auto">
          <a:xfrm>
            <a:off x="3762762" y="4784669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512D1E-6AAC-46E4-AED0-61269A43DA25}"/>
              </a:ext>
            </a:extLst>
          </p:cNvPr>
          <p:cNvSpPr/>
          <p:nvPr/>
        </p:nvSpPr>
        <p:spPr bwMode="auto">
          <a:xfrm>
            <a:off x="5094769" y="3204881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9D26C2-02F7-4CBB-8476-5DE819FB1B20}"/>
              </a:ext>
            </a:extLst>
          </p:cNvPr>
          <p:cNvSpPr/>
          <p:nvPr/>
        </p:nvSpPr>
        <p:spPr bwMode="auto">
          <a:xfrm>
            <a:off x="5234165" y="4924095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45A5F7-83BA-4292-B3D1-22CF7F29D726}"/>
              </a:ext>
            </a:extLst>
          </p:cNvPr>
          <p:cNvSpPr/>
          <p:nvPr/>
        </p:nvSpPr>
        <p:spPr bwMode="auto">
          <a:xfrm>
            <a:off x="6015734" y="2600767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388598-7F39-4E8D-AC7F-0B0DDECB4687}"/>
              </a:ext>
            </a:extLst>
          </p:cNvPr>
          <p:cNvSpPr/>
          <p:nvPr/>
        </p:nvSpPr>
        <p:spPr bwMode="auto">
          <a:xfrm>
            <a:off x="2786989" y="1780196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7C6A19-BABE-4E11-8A15-0F6753C69C6D}"/>
              </a:ext>
            </a:extLst>
          </p:cNvPr>
          <p:cNvSpPr/>
          <p:nvPr/>
        </p:nvSpPr>
        <p:spPr bwMode="auto">
          <a:xfrm>
            <a:off x="3034801" y="5590106"/>
            <a:ext cx="588561" cy="58856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F138A2-B387-4AB8-AF94-71DDC9D5082D}"/>
              </a:ext>
            </a:extLst>
          </p:cNvPr>
          <p:cNvCxnSpPr>
            <a:stCxn id="5" idx="7"/>
            <a:endCxn id="8" idx="4"/>
          </p:cNvCxnSpPr>
          <p:nvPr/>
        </p:nvCxnSpPr>
        <p:spPr bwMode="auto">
          <a:xfrm flipV="1">
            <a:off x="2607864" y="3390777"/>
            <a:ext cx="380474" cy="3804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8A2CAA-2B23-40B2-A47F-841AF805DCC7}"/>
              </a:ext>
            </a:extLst>
          </p:cNvPr>
          <p:cNvCxnSpPr>
            <a:endCxn id="11" idx="2"/>
          </p:cNvCxnSpPr>
          <p:nvPr/>
        </p:nvCxnSpPr>
        <p:spPr bwMode="auto">
          <a:xfrm>
            <a:off x="3909903" y="3979338"/>
            <a:ext cx="735701" cy="4026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49E1AE-9C0F-41D6-AF9E-F1EA452C06CE}"/>
              </a:ext>
            </a:extLst>
          </p:cNvPr>
          <p:cNvCxnSpPr>
            <a:stCxn id="13" idx="2"/>
            <a:endCxn id="10" idx="6"/>
          </p:cNvCxnSpPr>
          <p:nvPr/>
        </p:nvCxnSpPr>
        <p:spPr bwMode="auto">
          <a:xfrm flipH="1">
            <a:off x="2988337" y="5078950"/>
            <a:ext cx="77442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B773A2-0ABF-4019-9B4B-46EE4E77CFF1}"/>
              </a:ext>
            </a:extLst>
          </p:cNvPr>
          <p:cNvCxnSpPr>
            <a:stCxn id="14" idx="7"/>
            <a:endCxn id="16" idx="3"/>
          </p:cNvCxnSpPr>
          <p:nvPr/>
        </p:nvCxnSpPr>
        <p:spPr bwMode="auto">
          <a:xfrm flipV="1">
            <a:off x="5597137" y="3103135"/>
            <a:ext cx="504790" cy="1879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B93518-6C37-42E2-B7A3-2FFE09030734}"/>
              </a:ext>
            </a:extLst>
          </p:cNvPr>
          <p:cNvCxnSpPr>
            <a:stCxn id="17" idx="5"/>
            <a:endCxn id="12" idx="1"/>
          </p:cNvCxnSpPr>
          <p:nvPr/>
        </p:nvCxnSpPr>
        <p:spPr bwMode="auto">
          <a:xfrm>
            <a:off x="3289357" y="2282564"/>
            <a:ext cx="853879" cy="4329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1BFB8D-2F55-4DFE-861C-EC25F0708A2A}"/>
              </a:ext>
            </a:extLst>
          </p:cNvPr>
          <p:cNvCxnSpPr>
            <a:stCxn id="9" idx="1"/>
            <a:endCxn id="4" idx="4"/>
          </p:cNvCxnSpPr>
          <p:nvPr/>
        </p:nvCxnSpPr>
        <p:spPr bwMode="auto">
          <a:xfrm flipH="1" flipV="1">
            <a:off x="1101231" y="3979338"/>
            <a:ext cx="238592" cy="4423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8EB67B-AC04-4A40-9BCE-48C03C5C5508}"/>
              </a:ext>
            </a:extLst>
          </p:cNvPr>
          <p:cNvCxnSpPr>
            <a:stCxn id="15" idx="0"/>
            <a:endCxn id="11" idx="5"/>
          </p:cNvCxnSpPr>
          <p:nvPr/>
        </p:nvCxnSpPr>
        <p:spPr bwMode="auto">
          <a:xfrm flipH="1" flipV="1">
            <a:off x="5147972" y="4590091"/>
            <a:ext cx="380474" cy="3340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54B475-B0F1-4D07-BEF5-3B90EE452444}"/>
              </a:ext>
            </a:extLst>
          </p:cNvPr>
          <p:cNvCxnSpPr>
            <a:stCxn id="14" idx="3"/>
            <a:endCxn id="11" idx="0"/>
          </p:cNvCxnSpPr>
          <p:nvPr/>
        </p:nvCxnSpPr>
        <p:spPr bwMode="auto">
          <a:xfrm flipH="1">
            <a:off x="4939885" y="3707249"/>
            <a:ext cx="241077" cy="3804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CB7628-471C-4F13-B17A-30504EFCEB26}"/>
              </a:ext>
            </a:extLst>
          </p:cNvPr>
          <p:cNvCxnSpPr>
            <a:stCxn id="14" idx="4"/>
            <a:endCxn id="15" idx="0"/>
          </p:cNvCxnSpPr>
          <p:nvPr/>
        </p:nvCxnSpPr>
        <p:spPr bwMode="auto">
          <a:xfrm>
            <a:off x="5389050" y="3793442"/>
            <a:ext cx="139396" cy="113065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E9B0A1-92A4-42A4-A086-EF487B276D9D}"/>
              </a:ext>
            </a:extLst>
          </p:cNvPr>
          <p:cNvCxnSpPr>
            <a:stCxn id="17" idx="6"/>
            <a:endCxn id="16" idx="1"/>
          </p:cNvCxnSpPr>
          <p:nvPr/>
        </p:nvCxnSpPr>
        <p:spPr bwMode="auto">
          <a:xfrm>
            <a:off x="3375550" y="2074477"/>
            <a:ext cx="2726377" cy="6124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7422DE-F651-404F-B090-0B138A06FC30}"/>
              </a:ext>
            </a:extLst>
          </p:cNvPr>
          <p:cNvCxnSpPr>
            <a:stCxn id="15" idx="7"/>
            <a:endCxn id="16" idx="4"/>
          </p:cNvCxnSpPr>
          <p:nvPr/>
        </p:nvCxnSpPr>
        <p:spPr bwMode="auto">
          <a:xfrm flipV="1">
            <a:off x="5736533" y="3189328"/>
            <a:ext cx="573482" cy="18209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90F82B-B7DD-4FDF-8C4E-A360D9CF67D4}"/>
              </a:ext>
            </a:extLst>
          </p:cNvPr>
          <p:cNvCxnSpPr>
            <a:stCxn id="4" idx="6"/>
            <a:endCxn id="5" idx="2"/>
          </p:cNvCxnSpPr>
          <p:nvPr/>
        </p:nvCxnSpPr>
        <p:spPr bwMode="auto">
          <a:xfrm>
            <a:off x="1395511" y="3685058"/>
            <a:ext cx="709985" cy="294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F5144D-FA0F-4E33-A52A-932F9B10C7DB}"/>
              </a:ext>
            </a:extLst>
          </p:cNvPr>
          <p:cNvCxnSpPr>
            <a:stCxn id="7" idx="0"/>
            <a:endCxn id="12" idx="3"/>
          </p:cNvCxnSpPr>
          <p:nvPr/>
        </p:nvCxnSpPr>
        <p:spPr bwMode="auto">
          <a:xfrm flipV="1">
            <a:off x="3669831" y="3131661"/>
            <a:ext cx="473405" cy="4115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EED371-E52D-4566-88D1-7F937C2DFDFA}"/>
              </a:ext>
            </a:extLst>
          </p:cNvPr>
          <p:cNvCxnSpPr>
            <a:stCxn id="12" idx="6"/>
            <a:endCxn id="16" idx="2"/>
          </p:cNvCxnSpPr>
          <p:nvPr/>
        </p:nvCxnSpPr>
        <p:spPr bwMode="auto">
          <a:xfrm flipV="1">
            <a:off x="4645604" y="2895048"/>
            <a:ext cx="1370130" cy="285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F01B1A-C489-4FAB-AA9F-0E37EF6192E9}"/>
              </a:ext>
            </a:extLst>
          </p:cNvPr>
          <p:cNvCxnSpPr>
            <a:stCxn id="9" idx="5"/>
            <a:endCxn id="10" idx="2"/>
          </p:cNvCxnSpPr>
          <p:nvPr/>
        </p:nvCxnSpPr>
        <p:spPr bwMode="auto">
          <a:xfrm>
            <a:off x="1755998" y="4837902"/>
            <a:ext cx="643778" cy="241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7058B3-5F53-47D7-9A23-8BB0BA8F1CE7}"/>
              </a:ext>
            </a:extLst>
          </p:cNvPr>
          <p:cNvCxnSpPr>
            <a:stCxn id="6" idx="7"/>
            <a:endCxn id="17" idx="3"/>
          </p:cNvCxnSpPr>
          <p:nvPr/>
        </p:nvCxnSpPr>
        <p:spPr bwMode="auto">
          <a:xfrm flipV="1">
            <a:off x="2174187" y="2282564"/>
            <a:ext cx="698995" cy="4329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948828-2CAD-4B01-8662-9CBEC036B481}"/>
              </a:ext>
            </a:extLst>
          </p:cNvPr>
          <p:cNvCxnSpPr>
            <a:stCxn id="18" idx="7"/>
            <a:endCxn id="13" idx="3"/>
          </p:cNvCxnSpPr>
          <p:nvPr/>
        </p:nvCxnSpPr>
        <p:spPr bwMode="auto">
          <a:xfrm flipV="1">
            <a:off x="3537169" y="5287037"/>
            <a:ext cx="311786" cy="3892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94A0D59-CC0E-4DD2-8691-2CDDF9252458}"/>
              </a:ext>
            </a:extLst>
          </p:cNvPr>
          <p:cNvCxnSpPr>
            <a:stCxn id="7" idx="4"/>
            <a:endCxn id="13" idx="0"/>
          </p:cNvCxnSpPr>
          <p:nvPr/>
        </p:nvCxnSpPr>
        <p:spPr bwMode="auto">
          <a:xfrm>
            <a:off x="3669831" y="4131738"/>
            <a:ext cx="387212" cy="652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570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9"/>
    </mc:Choice>
    <mc:Fallback xmlns="">
      <p:transition spd="slow" advTm="264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5315-0D32-4D3B-B8DB-99143BB4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World Network – </a:t>
            </a:r>
            <a:r>
              <a:rPr lang="en-GB" dirty="0" err="1"/>
              <a:t>Erdos</a:t>
            </a:r>
            <a:r>
              <a:rPr lang="en-GB" dirty="0"/>
              <a:t> 1950s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960DF-E4F6-4E64-BCDC-B286D05F9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4899406"/>
            <a:ext cx="10944225" cy="1554452"/>
          </a:xfrm>
        </p:spPr>
        <p:txBody>
          <a:bodyPr/>
          <a:lstStyle/>
          <a:p>
            <a:r>
              <a:rPr lang="en-GB" dirty="0"/>
              <a:t>Threshold identified by Paul </a:t>
            </a:r>
            <a:r>
              <a:rPr lang="en-GB" dirty="0" err="1"/>
              <a:t>Erdos</a:t>
            </a:r>
            <a:endParaRPr lang="en-GB" dirty="0"/>
          </a:p>
          <a:p>
            <a:r>
              <a:rPr lang="en-GB" dirty="0"/>
              <a:t>When the number of connections is lower than 1, the network is fragmented</a:t>
            </a:r>
          </a:p>
          <a:p>
            <a:r>
              <a:rPr lang="en-GB" dirty="0"/>
              <a:t>When it’s above 1 it’s connected</a:t>
            </a:r>
          </a:p>
        </p:txBody>
      </p:sp>
      <p:pic>
        <p:nvPicPr>
          <p:cNvPr id="4" name="Content Placeholder 6" descr="Screen Shot 2018-11-19 at 15.03.58.png">
            <a:extLst>
              <a:ext uri="{FF2B5EF4-FFF2-40B4-BE49-F238E27FC236}">
                <a16:creationId xmlns:a16="http://schemas.microsoft.com/office/drawing/2014/main" id="{BA04A0B1-89FD-4A42-9804-80549A2DD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" b="2383"/>
          <a:stretch>
            <a:fillRect/>
          </a:stretch>
        </p:blipFill>
        <p:spPr>
          <a:xfrm>
            <a:off x="575760" y="1779804"/>
            <a:ext cx="5351918" cy="2815230"/>
          </a:xfrm>
          <a:prstGeom prst="rect">
            <a:avLst/>
          </a:prstGeom>
        </p:spPr>
      </p:pic>
      <p:pic>
        <p:nvPicPr>
          <p:cNvPr id="5" name="Content Placeholder 4" descr="Screen Shot 2018-11-19 at 15.09.10.png">
            <a:extLst>
              <a:ext uri="{FF2B5EF4-FFF2-40B4-BE49-F238E27FC236}">
                <a16:creationId xmlns:a16="http://schemas.microsoft.com/office/drawing/2014/main" id="{7220ECAA-1C9D-40E1-AC51-EBCED1538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" b="2909"/>
          <a:stretch>
            <a:fillRect/>
          </a:stretch>
        </p:blipFill>
        <p:spPr>
          <a:xfrm>
            <a:off x="6295497" y="1779803"/>
            <a:ext cx="5351918" cy="28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9"/>
    </mc:Choice>
    <mc:Fallback xmlns="">
      <p:transition spd="slow" advTm="2713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World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773238"/>
            <a:ext cx="5074949" cy="4464050"/>
          </a:xfrm>
        </p:spPr>
        <p:txBody>
          <a:bodyPr/>
          <a:lstStyle/>
          <a:p>
            <a:r>
              <a:rPr lang="en-GB" b="1" dirty="0"/>
              <a:t>Six Degrees of separation </a:t>
            </a:r>
            <a:r>
              <a:rPr lang="en-GB" dirty="0"/>
              <a:t>is a theory that everyone is 6 or fewer steps away from any other person in the world</a:t>
            </a:r>
          </a:p>
          <a:p>
            <a:r>
              <a:rPr lang="en-GB" dirty="0"/>
              <a:t>Experiment by Stanley Milgram in the 1960s</a:t>
            </a:r>
          </a:p>
          <a:p>
            <a:pPr lvl="1"/>
            <a:r>
              <a:rPr lang="en-GB" dirty="0"/>
              <a:t>200 letters</a:t>
            </a:r>
          </a:p>
          <a:p>
            <a:pPr lvl="1"/>
            <a:r>
              <a:rPr lang="en-GB" dirty="0"/>
              <a:t>Sent to intermediary person on a first name basis</a:t>
            </a:r>
          </a:p>
          <a:p>
            <a:pPr lvl="1"/>
            <a:r>
              <a:rPr lang="en-GB" dirty="0"/>
              <a:t>64 letters arrived</a:t>
            </a:r>
          </a:p>
          <a:p>
            <a:pPr lvl="1"/>
            <a:r>
              <a:rPr lang="en-GB" dirty="0"/>
              <a:t>Average of 5.2 intermediaries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297CD5-9A89-42A1-8457-EE180A79794D}"/>
              </a:ext>
            </a:extLst>
          </p:cNvPr>
          <p:cNvSpPr txBox="1">
            <a:spLocks/>
          </p:cNvSpPr>
          <p:nvPr/>
        </p:nvSpPr>
        <p:spPr>
          <a:xfrm>
            <a:off x="6308869" y="1773238"/>
            <a:ext cx="5074949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Small World Network </a:t>
            </a:r>
            <a:r>
              <a:rPr lang="en-GB" dirty="0"/>
              <a:t>is a graph where most nodes are not neighbours but most nodes can be reached by a small number of connections</a:t>
            </a:r>
          </a:p>
          <a:p>
            <a:pPr lvl="1"/>
            <a:r>
              <a:rPr lang="en-GB" dirty="0"/>
              <a:t>Website links</a:t>
            </a:r>
          </a:p>
          <a:p>
            <a:pPr lvl="1"/>
            <a:r>
              <a:rPr lang="en-GB" dirty="0"/>
              <a:t>Social networks</a:t>
            </a:r>
          </a:p>
          <a:p>
            <a:pPr lvl="1"/>
            <a:r>
              <a:rPr lang="en-GB" dirty="0"/>
              <a:t>Wikipedia</a:t>
            </a:r>
          </a:p>
          <a:p>
            <a:r>
              <a:rPr lang="en-GB" dirty="0"/>
              <a:t>Many hubs – pages with in links</a:t>
            </a:r>
          </a:p>
          <a:p>
            <a:r>
              <a:rPr lang="en-GB" dirty="0"/>
              <a:t>Hubs significance can be </a:t>
            </a:r>
            <a:r>
              <a:rPr lang="en-GB" dirty="0" err="1"/>
              <a:t>modeled</a:t>
            </a:r>
            <a:r>
              <a:rPr lang="en-GB" dirty="0"/>
              <a:t> with degree centrality</a:t>
            </a:r>
          </a:p>
          <a:p>
            <a:r>
              <a:rPr lang="en-GB" dirty="0"/>
              <a:t>Robust for random node deletions</a:t>
            </a:r>
          </a:p>
        </p:txBody>
      </p:sp>
    </p:spTree>
    <p:extLst>
      <p:ext uri="{BB962C8B-B14F-4D97-AF65-F5344CB8AC3E}">
        <p14:creationId xmlns:p14="http://schemas.microsoft.com/office/powerpoint/2010/main" val="32649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12"/>
    </mc:Choice>
    <mc:Fallback xmlns="">
      <p:transition spd="slow" advTm="95212"/>
    </mc:Fallback>
  </mc:AlternateContent>
</p:sld>
</file>

<file path=ppt/theme/theme1.xml><?xml version="1.0" encoding="utf-8"?>
<a:theme xmlns:a="http://schemas.openxmlformats.org/drawingml/2006/main" name="Southampton Wide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C7FB8697-F337-7944-BF6C-FB96E5580AC4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7C02E769-0FDE-0C4E-A392-F38FC251E033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055654B0-B660-E444-AA0D-B3C48A7BFC89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06C70491-3485-934F-AEE2-390829289E0D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73D72BC4-040E-D84E-9A78-FB3009EDC067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166383DF-174E-4647-A844-A3C758D47151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A9F065CA-4772-A44B-BDD4-FE6097D870F6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990850B8-7987-3541-89DD-FF6F97230F1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666</Words>
  <Application>Microsoft Office PowerPoint</Application>
  <PresentationFormat>Widescreen</PresentationFormat>
  <Paragraphs>104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Lucida Sans</vt:lpstr>
      <vt:lpstr>Southampton Wide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Graph Dynamics and the Web</vt:lpstr>
      <vt:lpstr>Graph Theory and Graph Dynamics</vt:lpstr>
      <vt:lpstr>Growing a Network</vt:lpstr>
      <vt:lpstr>Growing a Random Network</vt:lpstr>
      <vt:lpstr>Thresholds</vt:lpstr>
      <vt:lpstr>Threshold 1</vt:lpstr>
      <vt:lpstr>Small World Network – Erdos 1950s</vt:lpstr>
      <vt:lpstr>Small World Network</vt:lpstr>
      <vt:lpstr>Thresholds</vt:lpstr>
      <vt:lpstr>Threshold 2</vt:lpstr>
      <vt:lpstr>Real World Graphs </vt:lpstr>
      <vt:lpstr>Barabasi and Albert Experimental Methodology</vt:lpstr>
      <vt:lpstr>Preferential Attachment</vt:lpstr>
      <vt:lpstr>Why Does Preferential Attachment reflect links on the Web?</vt:lpstr>
      <vt:lpstr>Why Does Preferential Attachment reflect links on the Web?</vt:lpstr>
      <vt:lpstr>The Shape of the Web – The Bowtie</vt:lpstr>
      <vt:lpstr>The Opte-Project 2003</vt:lpstr>
      <vt:lpstr>Modern Web Research</vt:lpstr>
      <vt:lpstr>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Packer</dc:creator>
  <cp:lastModifiedBy>Heather Packer</cp:lastModifiedBy>
  <cp:revision>10</cp:revision>
  <dcterms:created xsi:type="dcterms:W3CDTF">2020-11-15T10:52:24Z</dcterms:created>
  <dcterms:modified xsi:type="dcterms:W3CDTF">2020-11-16T17:35:54Z</dcterms:modified>
</cp:coreProperties>
</file>